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27" r:id="rId2"/>
  </p:sldIdLst>
  <p:sldSz cx="12801600" cy="9601200" type="A3"/>
  <p:notesSz cx="7099300" cy="102346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F00"/>
    <a:srgbClr val="9BBB59"/>
    <a:srgbClr val="FFD5FF"/>
    <a:srgbClr val="FFCCFF"/>
    <a:srgbClr val="FFFFFF"/>
    <a:srgbClr val="003366"/>
    <a:srgbClr val="FF99FF"/>
    <a:srgbClr val="FF0000"/>
    <a:srgbClr val="4BACC6"/>
    <a:srgbClr val="DAEB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6" autoAdjust="0"/>
    <p:restoredTop sz="99884" autoAdjust="0"/>
  </p:normalViewPr>
  <p:slideViewPr>
    <p:cSldViewPr showGuides="1">
      <p:cViewPr varScale="1">
        <p:scale>
          <a:sx n="53" d="100"/>
          <a:sy n="53" d="100"/>
        </p:scale>
        <p:origin x="1668" y="96"/>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senda_y\Desktop\CO2&#25490;&#20986;&#37327;&#25512;&#35336;\220902_CO2&#25490;&#20986;&#37327;&#25512;&#35336;.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senda_y\Desktop\CO2&#25490;&#20986;&#37327;&#25512;&#35336;\220902_CO2&#25490;&#20986;&#37327;&#25512;&#3533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816579796221914"/>
          <c:y val="6.7673378438129372E-2"/>
          <c:w val="0.79982389784568619"/>
          <c:h val="0.84951994963091204"/>
        </c:manualLayout>
      </c:layout>
      <c:pieChart>
        <c:varyColors val="1"/>
        <c:ser>
          <c:idx val="0"/>
          <c:order val="0"/>
          <c:explosion val="2"/>
          <c:dPt>
            <c:idx val="0"/>
            <c:bubble3D val="0"/>
            <c:spPr>
              <a:pattFill prst="horzBrick">
                <a:fgClr>
                  <a:srgbClr val="00B0F0"/>
                </a:fgClr>
                <a:bgClr>
                  <a:schemeClr val="bg1"/>
                </a:bgClr>
              </a:pattFill>
              <a:ln w="19050">
                <a:solidFill>
                  <a:schemeClr val="accent5">
                    <a:lumMod val="60000"/>
                    <a:lumOff val="40000"/>
                  </a:schemeClr>
                </a:solidFill>
              </a:ln>
              <a:effectLst/>
            </c:spPr>
            <c:extLst>
              <c:ext xmlns:c16="http://schemas.microsoft.com/office/drawing/2014/chart" uri="{C3380CC4-5D6E-409C-BE32-E72D297353CC}">
                <c16:uniqueId val="{00000001-E5F1-4B9D-BC63-D7C2A5491F12}"/>
              </c:ext>
            </c:extLst>
          </c:dPt>
          <c:dPt>
            <c:idx val="1"/>
            <c:bubble3D val="0"/>
            <c:spPr>
              <a:solidFill>
                <a:srgbClr val="4F81BD"/>
              </a:solidFill>
              <a:ln w="19050">
                <a:solidFill>
                  <a:srgbClr val="4F81BD"/>
                </a:solidFill>
              </a:ln>
              <a:effectLst/>
            </c:spPr>
            <c:extLst>
              <c:ext xmlns:c16="http://schemas.microsoft.com/office/drawing/2014/chart" uri="{C3380CC4-5D6E-409C-BE32-E72D297353CC}">
                <c16:uniqueId val="{00000003-E5F1-4B9D-BC63-D7C2A5491F12}"/>
              </c:ext>
            </c:extLst>
          </c:dPt>
          <c:dPt>
            <c:idx val="2"/>
            <c:bubble3D val="0"/>
            <c:spPr>
              <a:solidFill>
                <a:srgbClr val="003366"/>
              </a:solidFill>
              <a:ln w="19050">
                <a:solidFill>
                  <a:srgbClr val="003366"/>
                </a:solidFill>
              </a:ln>
              <a:effectLst/>
            </c:spPr>
            <c:extLst>
              <c:ext xmlns:c16="http://schemas.microsoft.com/office/drawing/2014/chart" uri="{C3380CC4-5D6E-409C-BE32-E72D297353CC}">
                <c16:uniqueId val="{00000005-E5F1-4B9D-BC63-D7C2A5491F12}"/>
              </c:ext>
            </c:extLst>
          </c:dPt>
          <c:dLbls>
            <c:dLbl>
              <c:idx val="0"/>
              <c:layout>
                <c:manualLayout>
                  <c:x val="-0.10354833793175611"/>
                  <c:y val="0.11985048958826779"/>
                </c:manualLayout>
              </c:layout>
              <c:showLegendKey val="0"/>
              <c:showVal val="1"/>
              <c:showCatName val="0"/>
              <c:showSerName val="0"/>
              <c:showPercent val="0"/>
              <c:showBubbleSize val="0"/>
              <c:extLst>
                <c:ext xmlns:c15="http://schemas.microsoft.com/office/drawing/2012/chart" uri="{CE6537A1-D6FC-4f65-9D91-7224C49458BB}">
                  <c15:layout>
                    <c:manualLayout>
                      <c:w val="0.37142104774497592"/>
                      <c:h val="0.25329407278735755"/>
                    </c:manualLayout>
                  </c15:layout>
                </c:ext>
                <c:ext xmlns:c16="http://schemas.microsoft.com/office/drawing/2014/chart" uri="{C3380CC4-5D6E-409C-BE32-E72D297353CC}">
                  <c16:uniqueId val="{00000001-E5F1-4B9D-BC63-D7C2A5491F12}"/>
                </c:ext>
              </c:extLst>
            </c:dLbl>
            <c:dLbl>
              <c:idx val="1"/>
              <c:layout>
                <c:manualLayout>
                  <c:x val="0.30513339330936429"/>
                  <c:y val="-0.25412649778726132"/>
                </c:manualLayout>
              </c:layout>
              <c:showLegendKey val="0"/>
              <c:showVal val="1"/>
              <c:showCatName val="0"/>
              <c:showSerName val="0"/>
              <c:showPercent val="0"/>
              <c:showBubbleSize val="0"/>
              <c:extLst>
                <c:ext xmlns:c15="http://schemas.microsoft.com/office/drawing/2012/chart" uri="{CE6537A1-D6FC-4f65-9D91-7224C49458BB}">
                  <c15:layout>
                    <c:manualLayout>
                      <c:w val="0.37367855301955838"/>
                      <c:h val="0.24965480120015562"/>
                    </c:manualLayout>
                  </c15:layout>
                </c:ext>
                <c:ext xmlns:c16="http://schemas.microsoft.com/office/drawing/2014/chart" uri="{C3380CC4-5D6E-409C-BE32-E72D297353CC}">
                  <c16:uniqueId val="{00000003-E5F1-4B9D-BC63-D7C2A5491F12}"/>
                </c:ext>
              </c:extLst>
            </c:dLbl>
            <c:dLbl>
              <c:idx val="2"/>
              <c:layout>
                <c:manualLayout>
                  <c:x val="1.8799797479148346E-2"/>
                  <c:y val="7.5038567384325364E-2"/>
                </c:manualLayout>
              </c:layout>
              <c:tx>
                <c:rich>
                  <a:bodyPr/>
                  <a:lstStyle/>
                  <a:p>
                    <a:fld id="{4776FD9D-31E5-4E59-8AD8-6B550032FD64}" type="VALUE">
                      <a:rPr lang="ja-JP" altLang="en-US" baseline="0" dirty="0">
                        <a:solidFill>
                          <a:schemeClr val="bg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36690483660800327"/>
                      <c:h val="0.30486398108098739"/>
                    </c:manualLayout>
                  </c15:layout>
                  <c15:dlblFieldTable/>
                  <c15:showDataLabelsRange val="0"/>
                </c:ext>
                <c:ext xmlns:c16="http://schemas.microsoft.com/office/drawing/2014/chart" uri="{C3380CC4-5D6E-409C-BE32-E72D297353CC}">
                  <c16:uniqueId val="{00000005-E5F1-4B9D-BC63-D7C2A5491F12}"/>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HGP創英角ｺﾞｼｯｸUB" panose="020B0900000000000000" pitchFamily="50" charset="-128"/>
                    <a:ea typeface="HGP創英角ｺﾞｼｯｸUB" panose="020B0900000000000000"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まとめ!$L$14:$N$14</c:f>
              <c:strCache>
                <c:ptCount val="3"/>
                <c:pt idx="0">
                  <c:v>大阪港</c:v>
                </c:pt>
                <c:pt idx="1">
                  <c:v>堺泉北港</c:v>
                </c:pt>
                <c:pt idx="2">
                  <c:v>阪南港</c:v>
                </c:pt>
              </c:strCache>
            </c:strRef>
          </c:cat>
          <c:val>
            <c:numRef>
              <c:f>まとめ!$L$15:$N$15</c:f>
              <c:numCache>
                <c:formatCode>0"万トン"</c:formatCode>
                <c:ptCount val="3"/>
                <c:pt idx="0">
                  <c:v>228.87207462926409</c:v>
                </c:pt>
                <c:pt idx="1">
                  <c:v>503.5038388904224</c:v>
                </c:pt>
                <c:pt idx="2">
                  <c:v>34.497072449034526</c:v>
                </c:pt>
              </c:numCache>
            </c:numRef>
          </c:val>
          <c:extLst>
            <c:ext xmlns:c16="http://schemas.microsoft.com/office/drawing/2014/chart" uri="{C3380CC4-5D6E-409C-BE32-E72D297353CC}">
              <c16:uniqueId val="{00000006-E5F1-4B9D-BC63-D7C2A5491F1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9069363898260201"/>
          <c:w val="1"/>
          <c:h val="0.1093060848747879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HGP創英角ｺﾞｼｯｸUB" panose="020B0900000000000000" pitchFamily="50" charset="-128"/>
              <a:ea typeface="HGP創英角ｺﾞｼｯｸUB" panose="020B0900000000000000"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857203975329129"/>
          <c:y val="0"/>
          <c:w val="0.6138282766615677"/>
          <c:h val="0.83263857226600668"/>
        </c:manualLayout>
      </c:layout>
      <c:pieChart>
        <c:varyColors val="1"/>
        <c:ser>
          <c:idx val="0"/>
          <c:order val="0"/>
          <c:dPt>
            <c:idx val="0"/>
            <c:bubble3D val="0"/>
            <c:spPr>
              <a:solidFill>
                <a:srgbClr val="FFCCFF"/>
              </a:solidFill>
              <a:ln w="19050">
                <a:solidFill>
                  <a:srgbClr val="FFCCFF"/>
                </a:solidFill>
              </a:ln>
              <a:effectLst/>
            </c:spPr>
            <c:extLst>
              <c:ext xmlns:c16="http://schemas.microsoft.com/office/drawing/2014/chart" uri="{C3380CC4-5D6E-409C-BE32-E72D297353CC}">
                <c16:uniqueId val="{00000001-E155-423F-9E56-0A9F1497CB05}"/>
              </c:ext>
            </c:extLst>
          </c:dPt>
          <c:dPt>
            <c:idx val="1"/>
            <c:bubble3D val="0"/>
            <c:spPr>
              <a:solidFill>
                <a:srgbClr val="EA5F00"/>
              </a:solidFill>
              <a:ln w="19050">
                <a:solidFill>
                  <a:srgbClr val="EA5F00"/>
                </a:solidFill>
              </a:ln>
              <a:effectLst/>
            </c:spPr>
            <c:extLst>
              <c:ext xmlns:c16="http://schemas.microsoft.com/office/drawing/2014/chart" uri="{C3380CC4-5D6E-409C-BE32-E72D297353CC}">
                <c16:uniqueId val="{00000003-E155-423F-9E56-0A9F1497CB05}"/>
              </c:ext>
            </c:extLst>
          </c:dPt>
          <c:dPt>
            <c:idx val="2"/>
            <c:bubble3D val="0"/>
            <c:spPr>
              <a:pattFill prst="smGrid">
                <a:fgClr>
                  <a:srgbClr val="9BBB59"/>
                </a:fgClr>
                <a:bgClr>
                  <a:sysClr val="window" lastClr="FFFFFF"/>
                </a:bgClr>
              </a:pattFill>
              <a:ln w="12700">
                <a:solidFill>
                  <a:srgbClr val="9BBB59"/>
                </a:solidFill>
              </a:ln>
              <a:effectLst/>
            </c:spPr>
            <c:extLst>
              <c:ext xmlns:c16="http://schemas.microsoft.com/office/drawing/2014/chart" uri="{C3380CC4-5D6E-409C-BE32-E72D297353CC}">
                <c16:uniqueId val="{00000005-E155-423F-9E56-0A9F1497CB05}"/>
              </c:ext>
            </c:extLst>
          </c:dPt>
          <c:dLbls>
            <c:dLbl>
              <c:idx val="0"/>
              <c:layout>
                <c:manualLayout>
                  <c:x val="-6.4613554382454363E-2"/>
                  <c:y val="1.9542813543055468E-2"/>
                </c:manualLayout>
              </c:layout>
              <c:tx>
                <c:rich>
                  <a:bodyPr/>
                  <a:lstStyle/>
                  <a:p>
                    <a:fld id="{557089D5-19F3-458F-B2AD-848C5D226030}" type="VALUE">
                      <a:rPr lang="ja-JP" altLang="en-US" b="1"/>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32793319137218546"/>
                      <c:h val="0.24478364263050365"/>
                    </c:manualLayout>
                  </c15:layout>
                  <c15:dlblFieldTable/>
                  <c15:showDataLabelsRange val="0"/>
                </c:ext>
                <c:ext xmlns:c16="http://schemas.microsoft.com/office/drawing/2014/chart" uri="{C3380CC4-5D6E-409C-BE32-E72D297353CC}">
                  <c16:uniqueId val="{00000001-E155-423F-9E56-0A9F1497CB05}"/>
                </c:ext>
              </c:extLst>
            </c:dLbl>
            <c:dLbl>
              <c:idx val="1"/>
              <c:layout>
                <c:manualLayout>
                  <c:x val="-7.692004369438156E-2"/>
                  <c:y val="0.12572233340217784"/>
                </c:manualLayout>
              </c:layout>
              <c:tx>
                <c:rich>
                  <a:bodyPr/>
                  <a:lstStyle/>
                  <a:p>
                    <a:fld id="{C5843C7E-5676-4860-9D47-C92E8048F611}" type="VALUE">
                      <a:rPr lang="ja-JP" altLang="en-US" b="1"/>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31821754157655263"/>
                      <c:h val="0.1961319797898968"/>
                    </c:manualLayout>
                  </c15:layout>
                  <c15:dlblFieldTable/>
                  <c15:showDataLabelsRange val="0"/>
                </c:ext>
                <c:ext xmlns:c16="http://schemas.microsoft.com/office/drawing/2014/chart" uri="{C3380CC4-5D6E-409C-BE32-E72D297353CC}">
                  <c16:uniqueId val="{00000003-E155-423F-9E56-0A9F1497CB05}"/>
                </c:ext>
              </c:extLst>
            </c:dLbl>
            <c:dLbl>
              <c:idx val="2"/>
              <c:layout>
                <c:manualLayout>
                  <c:x val="0.26902552305924587"/>
                  <c:y val="-0.30985380684010744"/>
                </c:manualLayout>
              </c:layout>
              <c:tx>
                <c:rich>
                  <a:bodyPr/>
                  <a:lstStyle/>
                  <a:p>
                    <a:fld id="{44B6DAF6-1CC0-4D93-8E61-6599B4124FAB}" type="VALUE">
                      <a:rPr lang="ja-JP" altLang="en-US" b="1"/>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33195193965115971"/>
                      <c:h val="0.24601586873269465"/>
                    </c:manualLayout>
                  </c15:layout>
                  <c15:dlblFieldTable/>
                  <c15:showDataLabelsRange val="0"/>
                </c:ext>
                <c:ext xmlns:c16="http://schemas.microsoft.com/office/drawing/2014/chart" uri="{C3380CC4-5D6E-409C-BE32-E72D297353CC}">
                  <c16:uniqueId val="{00000005-E155-423F-9E56-0A9F1497CB0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HGP創英角ｺﾞｼｯｸUB" panose="020B0900000000000000" pitchFamily="50" charset="-128"/>
                    <a:ea typeface="HGP創英角ｺﾞｼｯｸUB" panose="020B0900000000000000"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まとめ!$L$18:$N$18</c:f>
              <c:strCache>
                <c:ptCount val="3"/>
                <c:pt idx="0">
                  <c:v>ターミナル内</c:v>
                </c:pt>
                <c:pt idx="1">
                  <c:v>船舶・車両</c:v>
                </c:pt>
                <c:pt idx="2">
                  <c:v>ターミナル外</c:v>
                </c:pt>
              </c:strCache>
            </c:strRef>
          </c:cat>
          <c:val>
            <c:numRef>
              <c:f>まとめ!$L$19:$N$19</c:f>
              <c:numCache>
                <c:formatCode>0"万トン"</c:formatCode>
                <c:ptCount val="3"/>
                <c:pt idx="0">
                  <c:v>18.437970100884002</c:v>
                </c:pt>
                <c:pt idx="1">
                  <c:v>78.612672774850424</c:v>
                </c:pt>
                <c:pt idx="2">
                  <c:v>669.82234309298656</c:v>
                </c:pt>
              </c:numCache>
            </c:numRef>
          </c:val>
          <c:extLst>
            <c:ext xmlns:c16="http://schemas.microsoft.com/office/drawing/2014/chart" uri="{C3380CC4-5D6E-409C-BE32-E72D297353CC}">
              <c16:uniqueId val="{00000006-E155-423F-9E56-0A9F1497CB05}"/>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3336173028293303"/>
          <c:w val="0.92845913462779739"/>
          <c:h val="0.1666382697170669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HGP創英角ｺﾞｼｯｸUB" panose="020B0900000000000000" pitchFamily="50" charset="-128"/>
              <a:ea typeface="HGP創英角ｺﾞｼｯｸUB" panose="020B0900000000000000"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9"/>
            <a:ext cx="3076364" cy="511730"/>
          </a:xfrm>
          <a:prstGeom prst="rect">
            <a:avLst/>
          </a:prstGeom>
        </p:spPr>
        <p:txBody>
          <a:bodyPr vert="horz" lIns="94591" tIns="47296" rIns="94591" bIns="4729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301" y="9"/>
            <a:ext cx="3076364" cy="511730"/>
          </a:xfrm>
          <a:prstGeom prst="rect">
            <a:avLst/>
          </a:prstGeom>
        </p:spPr>
        <p:txBody>
          <a:bodyPr vert="horz" lIns="94591" tIns="47296" rIns="94591" bIns="47296" rtlCol="0"/>
          <a:lstStyle>
            <a:lvl1pPr algn="r">
              <a:defRPr sz="1200"/>
            </a:lvl1pPr>
          </a:lstStyle>
          <a:p>
            <a:fld id="{9DC3240C-4457-4748-A87E-E97EB9BFB9C3}" type="datetimeFigureOut">
              <a:rPr kumimoji="1" lang="ja-JP" altLang="en-US" smtClean="0"/>
              <a:t>2022/9/20</a:t>
            </a:fld>
            <a:endParaRPr kumimoji="1" lang="ja-JP" altLang="en-US"/>
          </a:p>
        </p:txBody>
      </p:sp>
      <p:sp>
        <p:nvSpPr>
          <p:cNvPr id="4" name="フッター プレースホルダー 3"/>
          <p:cNvSpPr>
            <a:spLocks noGrp="1"/>
          </p:cNvSpPr>
          <p:nvPr>
            <p:ph type="ftr" sz="quarter" idx="2"/>
          </p:nvPr>
        </p:nvSpPr>
        <p:spPr>
          <a:xfrm>
            <a:off x="8" y="9721115"/>
            <a:ext cx="3076364" cy="511730"/>
          </a:xfrm>
          <a:prstGeom prst="rect">
            <a:avLst/>
          </a:prstGeom>
        </p:spPr>
        <p:txBody>
          <a:bodyPr vert="horz" lIns="94591" tIns="47296" rIns="94591" bIns="4729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301" y="9721115"/>
            <a:ext cx="3076364" cy="511730"/>
          </a:xfrm>
          <a:prstGeom prst="rect">
            <a:avLst/>
          </a:prstGeom>
        </p:spPr>
        <p:txBody>
          <a:bodyPr vert="horz" lIns="94591" tIns="47296" rIns="94591" bIns="47296" rtlCol="0" anchor="b"/>
          <a:lstStyle>
            <a:lvl1pPr algn="r">
              <a:defRPr sz="1200"/>
            </a:lvl1pPr>
          </a:lstStyle>
          <a:p>
            <a:fld id="{371AE32C-035D-4DE8-B90D-E3557E6E23EA}" type="slidenum">
              <a:rPr kumimoji="1" lang="ja-JP" altLang="en-US" smtClean="0"/>
              <a:t>‹#›</a:t>
            </a:fld>
            <a:endParaRPr kumimoji="1" lang="ja-JP" altLang="en-US"/>
          </a:p>
        </p:txBody>
      </p:sp>
    </p:spTree>
    <p:extLst>
      <p:ext uri="{BB962C8B-B14F-4D97-AF65-F5344CB8AC3E}">
        <p14:creationId xmlns:p14="http://schemas.microsoft.com/office/powerpoint/2010/main" val="39854088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9"/>
            <a:ext cx="3076364" cy="511730"/>
          </a:xfrm>
          <a:prstGeom prst="rect">
            <a:avLst/>
          </a:prstGeom>
        </p:spPr>
        <p:txBody>
          <a:bodyPr vert="horz" lIns="94591" tIns="47296" rIns="94591" bIns="4729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301" y="9"/>
            <a:ext cx="3076364" cy="511730"/>
          </a:xfrm>
          <a:prstGeom prst="rect">
            <a:avLst/>
          </a:prstGeom>
        </p:spPr>
        <p:txBody>
          <a:bodyPr vert="horz" lIns="94591" tIns="47296" rIns="94591" bIns="47296" rtlCol="0"/>
          <a:lstStyle>
            <a:lvl1pPr algn="r">
              <a:defRPr sz="1200"/>
            </a:lvl1pPr>
          </a:lstStyle>
          <a:p>
            <a:fld id="{2879DAFA-0F6B-4F95-AAF7-71D6FA7E8861}" type="datetimeFigureOut">
              <a:rPr kumimoji="1" lang="ja-JP" altLang="en-US" smtClean="0"/>
              <a:t>2022/9/20</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5400"/>
          </a:xfrm>
          <a:prstGeom prst="rect">
            <a:avLst/>
          </a:prstGeom>
          <a:noFill/>
          <a:ln w="12700">
            <a:solidFill>
              <a:prstClr val="black"/>
            </a:solidFill>
          </a:ln>
        </p:spPr>
        <p:txBody>
          <a:bodyPr vert="horz" lIns="94591" tIns="47296" rIns="94591" bIns="47296" rtlCol="0" anchor="ctr"/>
          <a:lstStyle/>
          <a:p>
            <a:endParaRPr lang="ja-JP" altLang="en-US"/>
          </a:p>
        </p:txBody>
      </p:sp>
      <p:sp>
        <p:nvSpPr>
          <p:cNvPr id="5" name="ノート プレースホルダー 4"/>
          <p:cNvSpPr>
            <a:spLocks noGrp="1"/>
          </p:cNvSpPr>
          <p:nvPr>
            <p:ph type="body" sz="quarter" idx="3"/>
          </p:nvPr>
        </p:nvSpPr>
        <p:spPr>
          <a:xfrm>
            <a:off x="709930" y="4861443"/>
            <a:ext cx="5679440" cy="4605576"/>
          </a:xfrm>
          <a:prstGeom prst="rect">
            <a:avLst/>
          </a:prstGeom>
        </p:spPr>
        <p:txBody>
          <a:bodyPr vert="horz" lIns="94591" tIns="47296" rIns="94591" bIns="4729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721115"/>
            <a:ext cx="3076364" cy="511730"/>
          </a:xfrm>
          <a:prstGeom prst="rect">
            <a:avLst/>
          </a:prstGeom>
        </p:spPr>
        <p:txBody>
          <a:bodyPr vert="horz" lIns="94591" tIns="47296" rIns="94591" bIns="4729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301" y="9721115"/>
            <a:ext cx="3076364" cy="511730"/>
          </a:xfrm>
          <a:prstGeom prst="rect">
            <a:avLst/>
          </a:prstGeom>
        </p:spPr>
        <p:txBody>
          <a:bodyPr vert="horz" lIns="94591" tIns="47296" rIns="94591" bIns="47296" rtlCol="0" anchor="b"/>
          <a:lstStyle>
            <a:lvl1pPr algn="r">
              <a:defRPr sz="1200"/>
            </a:lvl1pPr>
          </a:lstStyle>
          <a:p>
            <a:fld id="{241D90C3-CB9A-4FF9-9913-7575DAB1CD0A}" type="slidenum">
              <a:rPr kumimoji="1" lang="ja-JP" altLang="en-US" smtClean="0"/>
              <a:t>‹#›</a:t>
            </a:fld>
            <a:endParaRPr kumimoji="1" lang="ja-JP" altLang="en-US"/>
          </a:p>
        </p:txBody>
      </p:sp>
    </p:spTree>
    <p:extLst>
      <p:ext uri="{BB962C8B-B14F-4D97-AF65-F5344CB8AC3E}">
        <p14:creationId xmlns:p14="http://schemas.microsoft.com/office/powerpoint/2010/main" val="814714686"/>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023569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86115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32985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195998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221084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23838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14543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358995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07104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228310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82015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6649ED4D-1E6C-42B9-8384-6D897068C32C}" type="datetimeFigureOut">
              <a:rPr kumimoji="1" lang="ja-JP" altLang="en-US" smtClean="0"/>
              <a:t>2022/9/20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62387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9" name="図 228">
            <a:extLst>
              <a:ext uri="{FF2B5EF4-FFF2-40B4-BE49-F238E27FC236}">
                <a16:creationId xmlns:a16="http://schemas.microsoft.com/office/drawing/2014/main" id="{E1ADE579-31E8-4B6B-B151-F15DBE1725B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685318" y="5127419"/>
            <a:ext cx="2643798" cy="1787690"/>
          </a:xfrm>
          <a:prstGeom prst="rect">
            <a:avLst/>
          </a:prstGeom>
        </p:spPr>
      </p:pic>
      <p:graphicFrame>
        <p:nvGraphicFramePr>
          <p:cNvPr id="135" name="グラフ 134">
            <a:extLst>
              <a:ext uri="{FF2B5EF4-FFF2-40B4-BE49-F238E27FC236}">
                <a16:creationId xmlns:a16="http://schemas.microsoft.com/office/drawing/2014/main" id="{6DF5DE56-41F8-427E-BDF7-2A051D3F7E67}"/>
              </a:ext>
            </a:extLst>
          </p:cNvPr>
          <p:cNvGraphicFramePr>
            <a:graphicFrameLocks/>
          </p:cNvGraphicFramePr>
          <p:nvPr>
            <p:extLst>
              <p:ext uri="{D42A27DB-BD31-4B8C-83A1-F6EECF244321}">
                <p14:modId xmlns:p14="http://schemas.microsoft.com/office/powerpoint/2010/main" val="1961449140"/>
              </p:ext>
            </p:extLst>
          </p:nvPr>
        </p:nvGraphicFramePr>
        <p:xfrm>
          <a:off x="2258184" y="5460451"/>
          <a:ext cx="1957129" cy="1544699"/>
        </p:xfrm>
        <a:graphic>
          <a:graphicData uri="http://schemas.openxmlformats.org/drawingml/2006/chart">
            <c:chart xmlns:c="http://schemas.openxmlformats.org/drawingml/2006/chart" xmlns:r="http://schemas.openxmlformats.org/officeDocument/2006/relationships" r:id="rId3"/>
          </a:graphicData>
        </a:graphic>
      </p:graphicFrame>
      <p:sp>
        <p:nvSpPr>
          <p:cNvPr id="2" name="正方形/長方形 1"/>
          <p:cNvSpPr/>
          <p:nvPr/>
        </p:nvSpPr>
        <p:spPr>
          <a:xfrm>
            <a:off x="347238" y="387828"/>
            <a:ext cx="5973945" cy="90736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9"/>
          <p:cNvSpPr txBox="1">
            <a:spLocks noChangeArrowheads="1"/>
          </p:cNvSpPr>
          <p:nvPr/>
        </p:nvSpPr>
        <p:spPr bwMode="auto">
          <a:xfrm>
            <a:off x="367993" y="387828"/>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１．大阪“みなと”の特徴　２．</a:t>
            </a: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CNP</a:t>
            </a: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形成計画における基本的な事項</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 name="Rectangle 8"/>
          <p:cNvSpPr>
            <a:spLocks noChangeArrowheads="1"/>
          </p:cNvSpPr>
          <p:nvPr/>
        </p:nvSpPr>
        <p:spPr bwMode="auto">
          <a:xfrm>
            <a:off x="0" y="-95944"/>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テキスト ボックス 9">
            <a:extLst>
              <a:ext uri="{FF2B5EF4-FFF2-40B4-BE49-F238E27FC236}">
                <a16:creationId xmlns:a16="http://schemas.microsoft.com/office/drawing/2014/main" id="{29BEF007-33D0-4424-A7EA-13003C3726C7}"/>
              </a:ext>
            </a:extLst>
          </p:cNvPr>
          <p:cNvSpPr txBox="1">
            <a:spLocks noChangeArrowheads="1"/>
          </p:cNvSpPr>
          <p:nvPr/>
        </p:nvSpPr>
        <p:spPr bwMode="auto">
          <a:xfrm>
            <a:off x="321446" y="71651"/>
            <a:ext cx="9503711" cy="349702"/>
          </a:xfrm>
          <a:prstGeom prst="rect">
            <a:avLst/>
          </a:prstGeom>
          <a:noFill/>
          <a:ln w="9525">
            <a:noFill/>
          </a:ln>
        </p:spPr>
        <p:txBody>
          <a:bodyPr wrap="square" lIns="36000" tIns="36000" rIns="36000" bIns="36000">
            <a:sp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lgn="just">
              <a:spcBef>
                <a:spcPct val="0"/>
              </a:spcBef>
              <a:buClrTx/>
              <a:buNone/>
            </a:pP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大阪“みなと”</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 </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における</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CNP</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形成計画（素案）　概要版まとめ</a:t>
            </a:r>
          </a:p>
        </p:txBody>
      </p:sp>
      <p:sp>
        <p:nvSpPr>
          <p:cNvPr id="116" name="正方形/長方形 115">
            <a:extLst>
              <a:ext uri="{FF2B5EF4-FFF2-40B4-BE49-F238E27FC236}">
                <a16:creationId xmlns:a16="http://schemas.microsoft.com/office/drawing/2014/main" id="{A4E3DA02-0130-4265-B704-A463F7AF113E}"/>
              </a:ext>
            </a:extLst>
          </p:cNvPr>
          <p:cNvSpPr/>
          <p:nvPr/>
        </p:nvSpPr>
        <p:spPr>
          <a:xfrm>
            <a:off x="6446025" y="354960"/>
            <a:ext cx="6090855" cy="910653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テキスト ボックス 9">
            <a:extLst>
              <a:ext uri="{FF2B5EF4-FFF2-40B4-BE49-F238E27FC236}">
                <a16:creationId xmlns:a16="http://schemas.microsoft.com/office/drawing/2014/main" id="{8455C23B-6E9B-4047-872F-2818328FCCFE}"/>
              </a:ext>
            </a:extLst>
          </p:cNvPr>
          <p:cNvSpPr txBox="1">
            <a:spLocks noChangeArrowheads="1"/>
          </p:cNvSpPr>
          <p:nvPr/>
        </p:nvSpPr>
        <p:spPr bwMode="auto">
          <a:xfrm>
            <a:off x="6454208" y="2349796"/>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５．水素・燃料アンモニア等供給目標及び供給計画</a:t>
            </a:r>
          </a:p>
        </p:txBody>
      </p:sp>
      <p:graphicFrame>
        <p:nvGraphicFramePr>
          <p:cNvPr id="231" name="表 230">
            <a:extLst>
              <a:ext uri="{FF2B5EF4-FFF2-40B4-BE49-F238E27FC236}">
                <a16:creationId xmlns:a16="http://schemas.microsoft.com/office/drawing/2014/main" id="{F0F8DCA4-3A63-4376-8575-DCCE799BC3BA}"/>
              </a:ext>
            </a:extLst>
          </p:cNvPr>
          <p:cNvGraphicFramePr>
            <a:graphicFrameLocks noGrp="1"/>
          </p:cNvGraphicFramePr>
          <p:nvPr>
            <p:extLst>
              <p:ext uri="{D42A27DB-BD31-4B8C-83A1-F6EECF244321}">
                <p14:modId xmlns:p14="http://schemas.microsoft.com/office/powerpoint/2010/main" val="3898077489"/>
              </p:ext>
            </p:extLst>
          </p:nvPr>
        </p:nvGraphicFramePr>
        <p:xfrm>
          <a:off x="6966721" y="3014834"/>
          <a:ext cx="4690101" cy="685800"/>
        </p:xfrm>
        <a:graphic>
          <a:graphicData uri="http://schemas.openxmlformats.org/drawingml/2006/table">
            <a:tbl>
              <a:tblPr firstRow="1" bandRow="1">
                <a:tableStyleId>{5940675A-B579-460E-94D1-54222C63F5DA}</a:tableStyleId>
              </a:tblPr>
              <a:tblGrid>
                <a:gridCol w="792089">
                  <a:extLst>
                    <a:ext uri="{9D8B030D-6E8A-4147-A177-3AD203B41FA5}">
                      <a16:colId xmlns:a16="http://schemas.microsoft.com/office/drawing/2014/main" val="4143521613"/>
                    </a:ext>
                  </a:extLst>
                </a:gridCol>
                <a:gridCol w="1296144">
                  <a:extLst>
                    <a:ext uri="{9D8B030D-6E8A-4147-A177-3AD203B41FA5}">
                      <a16:colId xmlns:a16="http://schemas.microsoft.com/office/drawing/2014/main" val="2621855893"/>
                    </a:ext>
                  </a:extLst>
                </a:gridCol>
                <a:gridCol w="1440160">
                  <a:extLst>
                    <a:ext uri="{9D8B030D-6E8A-4147-A177-3AD203B41FA5}">
                      <a16:colId xmlns:a16="http://schemas.microsoft.com/office/drawing/2014/main" val="2944685001"/>
                    </a:ext>
                  </a:extLst>
                </a:gridCol>
                <a:gridCol w="1161708">
                  <a:extLst>
                    <a:ext uri="{9D8B030D-6E8A-4147-A177-3AD203B41FA5}">
                      <a16:colId xmlns:a16="http://schemas.microsoft.com/office/drawing/2014/main" val="72729568"/>
                    </a:ext>
                  </a:extLst>
                </a:gridCol>
              </a:tblGrid>
              <a:tr h="0">
                <a:tc>
                  <a:txBody>
                    <a:bodyPr/>
                    <a:lstStyle/>
                    <a:p>
                      <a:pPr algn="ctr"/>
                      <a:r>
                        <a:rPr kumimoji="1" lang="ja-JP" altLang="en-US" sz="900" dirty="0"/>
                        <a:t>目標年次</a:t>
                      </a:r>
                    </a:p>
                  </a:txBody>
                  <a:tcPr/>
                </a:tc>
                <a:tc>
                  <a:txBody>
                    <a:bodyPr/>
                    <a:lstStyle/>
                    <a:p>
                      <a:pPr algn="ctr"/>
                      <a:r>
                        <a:rPr kumimoji="1" lang="ja-JP" altLang="en-US" sz="900" dirty="0"/>
                        <a:t>大阪港</a:t>
                      </a:r>
                    </a:p>
                  </a:txBody>
                  <a:tcPr/>
                </a:tc>
                <a:tc>
                  <a:txBody>
                    <a:bodyPr/>
                    <a:lstStyle/>
                    <a:p>
                      <a:pPr algn="ctr"/>
                      <a:r>
                        <a:rPr kumimoji="1" lang="ja-JP" altLang="en-US" sz="900" dirty="0"/>
                        <a:t>堺泉北港</a:t>
                      </a:r>
                    </a:p>
                  </a:txBody>
                  <a:tcPr/>
                </a:tc>
                <a:tc>
                  <a:txBody>
                    <a:bodyPr/>
                    <a:lstStyle/>
                    <a:p>
                      <a:pPr algn="ctr"/>
                      <a:r>
                        <a:rPr kumimoji="1" lang="ja-JP" altLang="en-US" sz="900" dirty="0"/>
                        <a:t>阪南港</a:t>
                      </a:r>
                    </a:p>
                  </a:txBody>
                  <a:tcPr/>
                </a:tc>
                <a:extLst>
                  <a:ext uri="{0D108BD9-81ED-4DB2-BD59-A6C34878D82A}">
                    <a16:rowId xmlns:a16="http://schemas.microsoft.com/office/drawing/2014/main" val="3314399561"/>
                  </a:ext>
                </a:extLst>
              </a:tr>
              <a:tr h="0">
                <a:tc>
                  <a:txBody>
                    <a:bodyPr/>
                    <a:lstStyle/>
                    <a:p>
                      <a:pPr algn="ctr"/>
                      <a:r>
                        <a:rPr kumimoji="1" lang="en-US" altLang="ja-JP" sz="900" dirty="0"/>
                        <a:t>2030</a:t>
                      </a:r>
                      <a:r>
                        <a:rPr kumimoji="1" lang="ja-JP" altLang="en-US" sz="900" dirty="0"/>
                        <a:t>年度</a:t>
                      </a:r>
                    </a:p>
                  </a:txBody>
                  <a:tcPr/>
                </a:tc>
                <a:tc>
                  <a:txBody>
                    <a:bodyPr/>
                    <a:lstStyle/>
                    <a:p>
                      <a:pPr algn="ctr"/>
                      <a:r>
                        <a:rPr kumimoji="1" lang="en-US" altLang="ja-JP" sz="900" dirty="0">
                          <a:latin typeface="+mn-ea"/>
                          <a:ea typeface="+mn-ea"/>
                        </a:rPr>
                        <a:t>1,054</a:t>
                      </a:r>
                      <a:endParaRPr kumimoji="1" lang="ja-JP" altLang="en-US" sz="900" dirty="0">
                        <a:latin typeface="+mn-ea"/>
                        <a:ea typeface="+mn-ea"/>
                      </a:endParaRPr>
                    </a:p>
                  </a:txBody>
                  <a:tcPr/>
                </a:tc>
                <a:tc>
                  <a:txBody>
                    <a:bodyPr/>
                    <a:lstStyle/>
                    <a:p>
                      <a:pPr algn="ctr"/>
                      <a:r>
                        <a:rPr kumimoji="1" lang="en-US" altLang="ja-JP" sz="900" dirty="0">
                          <a:latin typeface="+mn-ea"/>
                          <a:ea typeface="+mn-ea"/>
                        </a:rPr>
                        <a:t>2,339</a:t>
                      </a:r>
                      <a:endParaRPr kumimoji="1" lang="ja-JP" altLang="en-US" sz="900" dirty="0">
                        <a:latin typeface="+mn-ea"/>
                        <a:ea typeface="+mn-ea"/>
                      </a:endParaRPr>
                    </a:p>
                  </a:txBody>
                  <a:tcPr/>
                </a:tc>
                <a:tc>
                  <a:txBody>
                    <a:bodyPr/>
                    <a:lstStyle/>
                    <a:p>
                      <a:pPr algn="ctr"/>
                      <a:r>
                        <a:rPr kumimoji="1" lang="en-US" altLang="ja-JP" sz="900" dirty="0">
                          <a:latin typeface="+mn-ea"/>
                          <a:ea typeface="+mn-ea"/>
                        </a:rPr>
                        <a:t>217</a:t>
                      </a:r>
                      <a:endParaRPr kumimoji="1" lang="ja-JP" altLang="en-US" sz="900" dirty="0">
                        <a:latin typeface="+mn-ea"/>
                        <a:ea typeface="+mn-ea"/>
                      </a:endParaRPr>
                    </a:p>
                  </a:txBody>
                  <a:tcPr/>
                </a:tc>
                <a:extLst>
                  <a:ext uri="{0D108BD9-81ED-4DB2-BD59-A6C34878D82A}">
                    <a16:rowId xmlns:a16="http://schemas.microsoft.com/office/drawing/2014/main" val="2827131637"/>
                  </a:ext>
                </a:extLst>
              </a:tr>
              <a:tr h="0">
                <a:tc>
                  <a:txBody>
                    <a:bodyPr/>
                    <a:lstStyle/>
                    <a:p>
                      <a:pPr algn="ctr"/>
                      <a:r>
                        <a:rPr kumimoji="1" lang="en-US" altLang="ja-JP" sz="900" dirty="0"/>
                        <a:t>2050</a:t>
                      </a:r>
                      <a:r>
                        <a:rPr kumimoji="1" lang="ja-JP" altLang="en-US" sz="900" dirty="0"/>
                        <a:t>年</a:t>
                      </a:r>
                    </a:p>
                  </a:txBody>
                  <a:tcPr/>
                </a:tc>
                <a:tc>
                  <a:txBody>
                    <a:bodyPr/>
                    <a:lstStyle/>
                    <a:p>
                      <a:pPr algn="ctr"/>
                      <a:r>
                        <a:rPr kumimoji="1" lang="en-US" altLang="ja-JP" sz="900" dirty="0">
                          <a:latin typeface="+mn-ea"/>
                          <a:ea typeface="+mn-ea"/>
                        </a:rPr>
                        <a:t>2,291</a:t>
                      </a:r>
                      <a:endParaRPr kumimoji="1" lang="ja-JP" altLang="en-US" sz="900" dirty="0">
                        <a:latin typeface="+mn-ea"/>
                        <a:ea typeface="+mn-ea"/>
                      </a:endParaRPr>
                    </a:p>
                  </a:txBody>
                  <a:tcPr/>
                </a:tc>
                <a:tc>
                  <a:txBody>
                    <a:bodyPr/>
                    <a:lstStyle/>
                    <a:p>
                      <a:pPr algn="ctr"/>
                      <a:r>
                        <a:rPr kumimoji="1" lang="en-US" altLang="ja-JP" sz="900" dirty="0">
                          <a:latin typeface="+mn-ea"/>
                          <a:ea typeface="+mn-ea"/>
                        </a:rPr>
                        <a:t>5,085</a:t>
                      </a:r>
                      <a:endParaRPr kumimoji="1" lang="ja-JP" altLang="en-US" sz="900" dirty="0">
                        <a:latin typeface="+mn-ea"/>
                        <a:ea typeface="+mn-ea"/>
                      </a:endParaRPr>
                    </a:p>
                  </a:txBody>
                  <a:tcPr/>
                </a:tc>
                <a:tc>
                  <a:txBody>
                    <a:bodyPr/>
                    <a:lstStyle/>
                    <a:p>
                      <a:pPr algn="ctr"/>
                      <a:r>
                        <a:rPr kumimoji="1" lang="en-US" altLang="ja-JP" sz="900" dirty="0">
                          <a:latin typeface="+mn-ea"/>
                          <a:ea typeface="+mn-ea"/>
                        </a:rPr>
                        <a:t>471</a:t>
                      </a:r>
                      <a:endParaRPr kumimoji="1" lang="ja-JP" altLang="en-US" sz="900" dirty="0">
                        <a:latin typeface="+mn-ea"/>
                        <a:ea typeface="+mn-ea"/>
                      </a:endParaRPr>
                    </a:p>
                  </a:txBody>
                  <a:tcPr/>
                </a:tc>
                <a:extLst>
                  <a:ext uri="{0D108BD9-81ED-4DB2-BD59-A6C34878D82A}">
                    <a16:rowId xmlns:a16="http://schemas.microsoft.com/office/drawing/2014/main" val="284844562"/>
                  </a:ext>
                </a:extLst>
              </a:tr>
            </a:tbl>
          </a:graphicData>
        </a:graphic>
      </p:graphicFrame>
      <p:sp>
        <p:nvSpPr>
          <p:cNvPr id="236" name="正方形/長方形 235">
            <a:extLst>
              <a:ext uri="{FF2B5EF4-FFF2-40B4-BE49-F238E27FC236}">
                <a16:creationId xmlns:a16="http://schemas.microsoft.com/office/drawing/2014/main" id="{A5C00AA4-74DC-465D-AFAA-DB0F5C4D3FD3}"/>
              </a:ext>
            </a:extLst>
          </p:cNvPr>
          <p:cNvSpPr/>
          <p:nvPr/>
        </p:nvSpPr>
        <p:spPr>
          <a:xfrm>
            <a:off x="1244857" y="3931873"/>
            <a:ext cx="4375066" cy="430887"/>
          </a:xfrm>
          <a:prstGeom prst="rect">
            <a:avLst/>
          </a:prstGeom>
        </p:spPr>
        <p:txBody>
          <a:bodyPr wrap="square">
            <a:spAutoFit/>
          </a:bodyPr>
          <a:lstStyle/>
          <a:p>
            <a:r>
              <a:rPr lang="ja-JP" altLang="en-US" sz="1100" u="sng" dirty="0">
                <a:solidFill>
                  <a:srgbClr val="FF0000"/>
                </a:solidFill>
                <a:latin typeface="HGP創英角ｺﾞｼｯｸUB" panose="020B0900000000000000" pitchFamily="50" charset="-128"/>
                <a:ea typeface="HGP創英角ｺﾞｼｯｸUB" panose="020B0900000000000000" pitchFamily="50" charset="-128"/>
              </a:rPr>
              <a:t>各港の特徴・強みを活かし、次世代エネルギー利活用の需要と供給体制を一体的に創出。大阪“みなと”全体を俯瞰し、連携した計画をめざす</a:t>
            </a:r>
            <a:endParaRPr lang="ja-JP" altLang="en-US" sz="1100" u="sng" dirty="0">
              <a:latin typeface="HGP創英角ｺﾞｼｯｸUB" panose="020B0900000000000000" pitchFamily="50" charset="-128"/>
              <a:ea typeface="HGP創英角ｺﾞｼｯｸUB" panose="020B0900000000000000" pitchFamily="50" charset="-128"/>
            </a:endParaRPr>
          </a:p>
        </p:txBody>
      </p:sp>
      <p:sp>
        <p:nvSpPr>
          <p:cNvPr id="31" name="テキスト ボックス 9">
            <a:extLst>
              <a:ext uri="{FF2B5EF4-FFF2-40B4-BE49-F238E27FC236}">
                <a16:creationId xmlns:a16="http://schemas.microsoft.com/office/drawing/2014/main" id="{3214E046-00EE-4109-BDD0-3C89E44BFF98}"/>
              </a:ext>
            </a:extLst>
          </p:cNvPr>
          <p:cNvSpPr txBox="1">
            <a:spLocks noChangeArrowheads="1"/>
          </p:cNvSpPr>
          <p:nvPr/>
        </p:nvSpPr>
        <p:spPr bwMode="auto">
          <a:xfrm>
            <a:off x="346956" y="4390801"/>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３．温室効果ガス排出量の推計　４．温室効果ガスの削減目標及び削減計画</a:t>
            </a:r>
          </a:p>
        </p:txBody>
      </p:sp>
      <p:sp>
        <p:nvSpPr>
          <p:cNvPr id="34" name="正方形/長方形 33">
            <a:extLst>
              <a:ext uri="{FF2B5EF4-FFF2-40B4-BE49-F238E27FC236}">
                <a16:creationId xmlns:a16="http://schemas.microsoft.com/office/drawing/2014/main" id="{080CBAF8-E4B2-4DCD-A182-0FC0C185FB54}"/>
              </a:ext>
            </a:extLst>
          </p:cNvPr>
          <p:cNvSpPr/>
          <p:nvPr/>
        </p:nvSpPr>
        <p:spPr>
          <a:xfrm>
            <a:off x="373301" y="4727309"/>
            <a:ext cx="5919787" cy="400110"/>
          </a:xfrm>
          <a:prstGeom prst="rect">
            <a:avLst/>
          </a:prstGeom>
          <a:ln w="6350">
            <a:solidFill>
              <a:schemeClr val="tx1"/>
            </a:solidFill>
          </a:ln>
        </p:spPr>
        <p:txBody>
          <a:bodyPr wrap="square">
            <a:spAutoFit/>
          </a:bodyPr>
          <a:lstStyle/>
          <a:p>
            <a:r>
              <a:rPr lang="ja-JP" altLang="en-US" sz="1000" dirty="0"/>
              <a:t>「ターミナル内」「ターミナルを出入する船舶・車両」「ターミナル外」の</a:t>
            </a:r>
            <a:r>
              <a:rPr lang="en-US" altLang="ja-JP" sz="1000" dirty="0"/>
              <a:t>3</a:t>
            </a:r>
            <a:r>
              <a:rPr lang="ja-JP" altLang="en-US" sz="1000" dirty="0"/>
              <a:t>区域に分類すると、 </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「ターミナル外」</a:t>
            </a:r>
            <a:r>
              <a:rPr lang="ja-JP" altLang="en-US" sz="1000" dirty="0">
                <a:latin typeface="+mn-ea"/>
              </a:rPr>
              <a:t>が</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約</a:t>
            </a:r>
            <a:r>
              <a:rPr lang="en-US" altLang="ja-JP" sz="1000" b="1" u="sng" dirty="0">
                <a:solidFill>
                  <a:srgbClr val="FF0000"/>
                </a:solidFill>
                <a:latin typeface="HGP創英角ｺﾞｼｯｸUB" panose="020B0900000000000000" pitchFamily="50" charset="-128"/>
                <a:ea typeface="HGP創英角ｺﾞｼｯｸUB" panose="020B0900000000000000" pitchFamily="50" charset="-128"/>
              </a:rPr>
              <a:t>87</a:t>
            </a:r>
            <a:r>
              <a:rPr lang="ja-JP" altLang="en-US" sz="1000" b="1" u="sng"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00" dirty="0">
                <a:latin typeface="+mj-ea"/>
                <a:ea typeface="+mj-ea"/>
              </a:rPr>
              <a:t>を占めた。</a:t>
            </a:r>
          </a:p>
        </p:txBody>
      </p:sp>
      <p:graphicFrame>
        <p:nvGraphicFramePr>
          <p:cNvPr id="36" name="表 35">
            <a:extLst>
              <a:ext uri="{FF2B5EF4-FFF2-40B4-BE49-F238E27FC236}">
                <a16:creationId xmlns:a16="http://schemas.microsoft.com/office/drawing/2014/main" id="{1B3957C0-64F6-45CC-BE83-BBFFCDEECEC7}"/>
              </a:ext>
            </a:extLst>
          </p:cNvPr>
          <p:cNvGraphicFramePr>
            <a:graphicFrameLocks noGrp="1"/>
          </p:cNvGraphicFramePr>
          <p:nvPr>
            <p:extLst>
              <p:ext uri="{D42A27DB-BD31-4B8C-83A1-F6EECF244321}">
                <p14:modId xmlns:p14="http://schemas.microsoft.com/office/powerpoint/2010/main" val="402573343"/>
              </p:ext>
            </p:extLst>
          </p:nvPr>
        </p:nvGraphicFramePr>
        <p:xfrm>
          <a:off x="469940" y="7182003"/>
          <a:ext cx="5680158" cy="1417320"/>
        </p:xfrm>
        <a:graphic>
          <a:graphicData uri="http://schemas.openxmlformats.org/drawingml/2006/table">
            <a:tbl>
              <a:tblPr firstRow="1" bandRow="1">
                <a:tableStyleId>{5940675A-B579-460E-94D1-54222C63F5DA}</a:tableStyleId>
              </a:tblPr>
              <a:tblGrid>
                <a:gridCol w="861045">
                  <a:extLst>
                    <a:ext uri="{9D8B030D-6E8A-4147-A177-3AD203B41FA5}">
                      <a16:colId xmlns:a16="http://schemas.microsoft.com/office/drawing/2014/main" val="4143521613"/>
                    </a:ext>
                  </a:extLst>
                </a:gridCol>
                <a:gridCol w="535457">
                  <a:extLst>
                    <a:ext uri="{9D8B030D-6E8A-4147-A177-3AD203B41FA5}">
                      <a16:colId xmlns:a16="http://schemas.microsoft.com/office/drawing/2014/main" val="2621855893"/>
                    </a:ext>
                  </a:extLst>
                </a:gridCol>
                <a:gridCol w="535457">
                  <a:extLst>
                    <a:ext uri="{9D8B030D-6E8A-4147-A177-3AD203B41FA5}">
                      <a16:colId xmlns:a16="http://schemas.microsoft.com/office/drawing/2014/main" val="301993470"/>
                    </a:ext>
                  </a:extLst>
                </a:gridCol>
                <a:gridCol w="535457">
                  <a:extLst>
                    <a:ext uri="{9D8B030D-6E8A-4147-A177-3AD203B41FA5}">
                      <a16:colId xmlns:a16="http://schemas.microsoft.com/office/drawing/2014/main" val="1306361987"/>
                    </a:ext>
                  </a:extLst>
                </a:gridCol>
                <a:gridCol w="535457">
                  <a:extLst>
                    <a:ext uri="{9D8B030D-6E8A-4147-A177-3AD203B41FA5}">
                      <a16:colId xmlns:a16="http://schemas.microsoft.com/office/drawing/2014/main" val="2944685001"/>
                    </a:ext>
                  </a:extLst>
                </a:gridCol>
                <a:gridCol w="535457">
                  <a:extLst>
                    <a:ext uri="{9D8B030D-6E8A-4147-A177-3AD203B41FA5}">
                      <a16:colId xmlns:a16="http://schemas.microsoft.com/office/drawing/2014/main" val="3463000630"/>
                    </a:ext>
                  </a:extLst>
                </a:gridCol>
                <a:gridCol w="535457">
                  <a:extLst>
                    <a:ext uri="{9D8B030D-6E8A-4147-A177-3AD203B41FA5}">
                      <a16:colId xmlns:a16="http://schemas.microsoft.com/office/drawing/2014/main" val="164834822"/>
                    </a:ext>
                  </a:extLst>
                </a:gridCol>
                <a:gridCol w="535457">
                  <a:extLst>
                    <a:ext uri="{9D8B030D-6E8A-4147-A177-3AD203B41FA5}">
                      <a16:colId xmlns:a16="http://schemas.microsoft.com/office/drawing/2014/main" val="72729568"/>
                    </a:ext>
                  </a:extLst>
                </a:gridCol>
                <a:gridCol w="535457">
                  <a:extLst>
                    <a:ext uri="{9D8B030D-6E8A-4147-A177-3AD203B41FA5}">
                      <a16:colId xmlns:a16="http://schemas.microsoft.com/office/drawing/2014/main" val="2846230512"/>
                    </a:ext>
                  </a:extLst>
                </a:gridCol>
                <a:gridCol w="535457">
                  <a:extLst>
                    <a:ext uri="{9D8B030D-6E8A-4147-A177-3AD203B41FA5}">
                      <a16:colId xmlns:a16="http://schemas.microsoft.com/office/drawing/2014/main" val="4161141541"/>
                    </a:ext>
                  </a:extLst>
                </a:gridCol>
              </a:tblGrid>
              <a:tr h="0">
                <a:tc>
                  <a:txBody>
                    <a:bodyPr/>
                    <a:lstStyle/>
                    <a:p>
                      <a:endParaRPr kumimoji="1" lang="ja-JP" altLang="en-US" sz="900" dirty="0"/>
                    </a:p>
                  </a:txBody>
                  <a:tcPr/>
                </a:tc>
                <a:tc gridSpan="3">
                  <a:txBody>
                    <a:bodyPr/>
                    <a:lstStyle/>
                    <a:p>
                      <a:pPr algn="ctr"/>
                      <a:r>
                        <a:rPr kumimoji="1" lang="ja-JP" altLang="en-US" sz="900" dirty="0"/>
                        <a:t>大阪港</a:t>
                      </a:r>
                    </a:p>
                  </a:txBody>
                  <a:tcPr/>
                </a:tc>
                <a:tc hMerge="1">
                  <a:txBody>
                    <a:bodyPr/>
                    <a:lstStyle/>
                    <a:p>
                      <a:endParaRPr kumimoji="1" lang="ja-JP" altLang="en-US" sz="1800" dirty="0"/>
                    </a:p>
                  </a:txBody>
                  <a:tcPr/>
                </a:tc>
                <a:tc hMerge="1">
                  <a:txBody>
                    <a:bodyPr/>
                    <a:lstStyle/>
                    <a:p>
                      <a:endParaRPr kumimoji="1" lang="ja-JP" altLang="en-US" sz="1800" dirty="0"/>
                    </a:p>
                  </a:txBody>
                  <a:tcPr/>
                </a:tc>
                <a:tc gridSpan="3">
                  <a:txBody>
                    <a:bodyPr/>
                    <a:lstStyle/>
                    <a:p>
                      <a:pPr algn="ctr"/>
                      <a:r>
                        <a:rPr kumimoji="1" lang="ja-JP" altLang="en-US" sz="900" dirty="0"/>
                        <a:t>堺泉北港</a:t>
                      </a:r>
                    </a:p>
                  </a:txBody>
                  <a:tcPr/>
                </a:tc>
                <a:tc hMerge="1">
                  <a:txBody>
                    <a:bodyPr/>
                    <a:lstStyle/>
                    <a:p>
                      <a:endParaRPr kumimoji="1" lang="ja-JP" altLang="en-US" sz="1800" dirty="0"/>
                    </a:p>
                  </a:txBody>
                  <a:tcPr/>
                </a:tc>
                <a:tc hMerge="1">
                  <a:txBody>
                    <a:bodyPr/>
                    <a:lstStyle/>
                    <a:p>
                      <a:endParaRPr kumimoji="1" lang="ja-JP" altLang="en-US" sz="1800" dirty="0"/>
                    </a:p>
                  </a:txBody>
                  <a:tcPr/>
                </a:tc>
                <a:tc gridSpan="3">
                  <a:txBody>
                    <a:bodyPr/>
                    <a:lstStyle/>
                    <a:p>
                      <a:pPr algn="ctr"/>
                      <a:r>
                        <a:rPr kumimoji="1" lang="ja-JP" altLang="en-US" sz="900" dirty="0"/>
                        <a:t>阪南港</a:t>
                      </a:r>
                    </a:p>
                  </a:txBody>
                  <a:tcPr/>
                </a:tc>
                <a:tc hMerge="1">
                  <a:txBody>
                    <a:bodyPr/>
                    <a:lstStyle/>
                    <a:p>
                      <a:endParaRPr kumimoji="1" lang="ja-JP" altLang="en-US" sz="1800" dirty="0"/>
                    </a:p>
                  </a:txBody>
                  <a:tcPr/>
                </a:tc>
                <a:tc hMerge="1">
                  <a:txBody>
                    <a:bodyPr/>
                    <a:lstStyle/>
                    <a:p>
                      <a:endParaRPr kumimoji="1" lang="ja-JP" altLang="en-US" sz="1800" dirty="0"/>
                    </a:p>
                  </a:txBody>
                  <a:tcPr/>
                </a:tc>
                <a:extLst>
                  <a:ext uri="{0D108BD9-81ED-4DB2-BD59-A6C34878D82A}">
                    <a16:rowId xmlns:a16="http://schemas.microsoft.com/office/drawing/2014/main" val="3314399561"/>
                  </a:ext>
                </a:extLst>
              </a:tr>
              <a:tr h="150492">
                <a:tc>
                  <a:txBody>
                    <a:bodyPr/>
                    <a:lstStyle/>
                    <a:p>
                      <a:endParaRPr kumimoji="1" lang="ja-JP" altLang="en-US" sz="900" dirty="0"/>
                    </a:p>
                  </a:txBody>
                  <a:tcPr/>
                </a:tc>
                <a:tc>
                  <a:txBody>
                    <a:bodyPr/>
                    <a:lstStyle/>
                    <a:p>
                      <a:pPr algn="ctr"/>
                      <a:r>
                        <a:rPr kumimoji="1" lang="ja-JP" altLang="en-US" sz="900" dirty="0"/>
                        <a:t>ターミナル内</a:t>
                      </a:r>
                    </a:p>
                  </a:txBody>
                  <a:tcPr/>
                </a:tc>
                <a:tc>
                  <a:txBody>
                    <a:bodyPr/>
                    <a:lstStyle/>
                    <a:p>
                      <a:pPr algn="ctr"/>
                      <a:r>
                        <a:rPr kumimoji="1" lang="ja-JP" altLang="en-US" sz="900" dirty="0"/>
                        <a:t>船舶・</a:t>
                      </a:r>
                      <a:endParaRPr kumimoji="1" lang="en-US" altLang="ja-JP" sz="900" dirty="0"/>
                    </a:p>
                    <a:p>
                      <a:pPr algn="ctr"/>
                      <a:r>
                        <a:rPr kumimoji="1" lang="ja-JP" altLang="en-US" sz="9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ターミナル外</a:t>
                      </a:r>
                    </a:p>
                  </a:txBody>
                  <a:tcPr/>
                </a:tc>
                <a:tc>
                  <a:txBody>
                    <a:bodyPr/>
                    <a:lstStyle/>
                    <a:p>
                      <a:pPr algn="ctr"/>
                      <a:r>
                        <a:rPr kumimoji="1" lang="ja-JP" altLang="en-US" sz="900" dirty="0"/>
                        <a:t>ターミナル内</a:t>
                      </a:r>
                    </a:p>
                  </a:txBody>
                  <a:tcPr/>
                </a:tc>
                <a:tc>
                  <a:txBody>
                    <a:bodyPr/>
                    <a:lstStyle/>
                    <a:p>
                      <a:pPr algn="ctr"/>
                      <a:r>
                        <a:rPr kumimoji="1" lang="ja-JP" altLang="en-US" sz="900" dirty="0"/>
                        <a:t>船舶・</a:t>
                      </a:r>
                      <a:endParaRPr kumimoji="1" lang="en-US" altLang="ja-JP" sz="900" dirty="0"/>
                    </a:p>
                    <a:p>
                      <a:pPr algn="ctr"/>
                      <a:r>
                        <a:rPr kumimoji="1" lang="ja-JP" altLang="en-US" sz="9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ターミナル外</a:t>
                      </a:r>
                    </a:p>
                  </a:txBody>
                  <a:tcPr/>
                </a:tc>
                <a:tc>
                  <a:txBody>
                    <a:bodyPr/>
                    <a:lstStyle/>
                    <a:p>
                      <a:pPr algn="ctr"/>
                      <a:r>
                        <a:rPr kumimoji="1" lang="ja-JP" altLang="en-US" sz="900" dirty="0"/>
                        <a:t>ターミナル内</a:t>
                      </a:r>
                    </a:p>
                  </a:txBody>
                  <a:tcPr/>
                </a:tc>
                <a:tc>
                  <a:txBody>
                    <a:bodyPr/>
                    <a:lstStyle/>
                    <a:p>
                      <a:pPr algn="ctr"/>
                      <a:r>
                        <a:rPr kumimoji="1" lang="ja-JP" altLang="en-US" sz="900" dirty="0"/>
                        <a:t>船舶・</a:t>
                      </a:r>
                      <a:endParaRPr kumimoji="1" lang="en-US" altLang="ja-JP" sz="900" dirty="0"/>
                    </a:p>
                    <a:p>
                      <a:pPr algn="ctr"/>
                      <a:r>
                        <a:rPr kumimoji="1" lang="ja-JP" altLang="en-US" sz="9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t>ターミナル外</a:t>
                      </a:r>
                    </a:p>
                  </a:txBody>
                  <a:tcPr/>
                </a:tc>
                <a:extLst>
                  <a:ext uri="{0D108BD9-81ED-4DB2-BD59-A6C34878D82A}">
                    <a16:rowId xmlns:a16="http://schemas.microsoft.com/office/drawing/2014/main" val="2268708475"/>
                  </a:ext>
                </a:extLst>
              </a:tr>
              <a:tr h="0">
                <a:tc>
                  <a:txBody>
                    <a:bodyPr/>
                    <a:lstStyle/>
                    <a:p>
                      <a:r>
                        <a:rPr kumimoji="1" lang="en-US" altLang="ja-JP" sz="900" dirty="0"/>
                        <a:t>2013</a:t>
                      </a:r>
                      <a:r>
                        <a:rPr kumimoji="1" lang="ja-JP" altLang="en-US" sz="900" dirty="0"/>
                        <a:t>年度</a:t>
                      </a:r>
                    </a:p>
                  </a:txBody>
                  <a:tcPr/>
                </a:tc>
                <a:tc>
                  <a:txBody>
                    <a:bodyPr/>
                    <a:lstStyle/>
                    <a:p>
                      <a:pPr algn="r" fontAlgn="ctr"/>
                      <a:r>
                        <a:rPr lang="en-US" altLang="ja-JP" sz="1000" b="0" i="0" u="none" strike="noStrike" dirty="0">
                          <a:solidFill>
                            <a:srgbClr val="000000"/>
                          </a:solidFill>
                          <a:effectLst/>
                          <a:latin typeface="+mn-ea"/>
                          <a:ea typeface="+mn-ea"/>
                        </a:rPr>
                        <a:t>232</a:t>
                      </a:r>
                    </a:p>
                  </a:txBody>
                  <a:tcPr marL="0" marR="0" marT="0" marB="0" anchor="ctr"/>
                </a:tc>
                <a:tc>
                  <a:txBody>
                    <a:bodyPr/>
                    <a:lstStyle/>
                    <a:p>
                      <a:pPr algn="r" fontAlgn="ctr"/>
                      <a:r>
                        <a:rPr lang="en-US" altLang="ja-JP" sz="1000" b="0" i="0" u="none" strike="noStrike">
                          <a:solidFill>
                            <a:srgbClr val="000000"/>
                          </a:solidFill>
                          <a:effectLst/>
                          <a:latin typeface="+mn-ea"/>
                          <a:ea typeface="+mn-ea"/>
                        </a:rPr>
                        <a:t>590</a:t>
                      </a:r>
                    </a:p>
                  </a:txBody>
                  <a:tcPr marL="0" marR="0" marT="0" marB="0" anchor="ctr"/>
                </a:tc>
                <a:tc>
                  <a:txBody>
                    <a:bodyPr/>
                    <a:lstStyle/>
                    <a:p>
                      <a:pPr algn="r" fontAlgn="ctr"/>
                      <a:r>
                        <a:rPr lang="en-US" altLang="ja-JP" sz="1000" b="0" i="0" u="none" strike="noStrike">
                          <a:solidFill>
                            <a:srgbClr val="000000"/>
                          </a:solidFill>
                          <a:effectLst/>
                          <a:latin typeface="+mn-ea"/>
                          <a:ea typeface="+mn-ea"/>
                        </a:rPr>
                        <a:t>1,561</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17</a:t>
                      </a:r>
                    </a:p>
                  </a:txBody>
                  <a:tcPr marL="0" marR="0" marT="0" marB="0" anchor="ctr"/>
                </a:tc>
                <a:tc>
                  <a:txBody>
                    <a:bodyPr/>
                    <a:lstStyle/>
                    <a:p>
                      <a:pPr algn="r" fontAlgn="ctr"/>
                      <a:r>
                        <a:rPr lang="en-US" altLang="ja-JP" sz="1000" b="0" i="0" u="none" strike="noStrike">
                          <a:solidFill>
                            <a:srgbClr val="000000"/>
                          </a:solidFill>
                          <a:effectLst/>
                          <a:latin typeface="+mn-ea"/>
                          <a:ea typeface="+mn-ea"/>
                        </a:rPr>
                        <a:t>214</a:t>
                      </a:r>
                    </a:p>
                  </a:txBody>
                  <a:tcPr marL="0" marR="0" marT="0" marB="0" anchor="ctr"/>
                </a:tc>
                <a:tc>
                  <a:txBody>
                    <a:bodyPr/>
                    <a:lstStyle/>
                    <a:p>
                      <a:pPr algn="r" fontAlgn="ctr"/>
                      <a:r>
                        <a:rPr lang="en-US" altLang="ja-JP" sz="1000" b="0" i="0" u="none" strike="noStrike">
                          <a:solidFill>
                            <a:srgbClr val="000000"/>
                          </a:solidFill>
                          <a:effectLst/>
                          <a:latin typeface="+mn-ea"/>
                          <a:ea typeface="+mn-ea"/>
                        </a:rPr>
                        <a:t>5,058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0.065</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2.4</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488</a:t>
                      </a:r>
                    </a:p>
                  </a:txBody>
                  <a:tcPr marL="0" marR="0" marT="0" marB="0" anchor="ctr"/>
                </a:tc>
                <a:extLst>
                  <a:ext uri="{0D108BD9-81ED-4DB2-BD59-A6C34878D82A}">
                    <a16:rowId xmlns:a16="http://schemas.microsoft.com/office/drawing/2014/main" val="2827131637"/>
                  </a:ext>
                </a:extLst>
              </a:tr>
              <a:tr h="0">
                <a:tc>
                  <a:txBody>
                    <a:bodyPr/>
                    <a:lstStyle/>
                    <a:p>
                      <a:r>
                        <a:rPr kumimoji="1" lang="en-US" altLang="ja-JP" sz="900" dirty="0"/>
                        <a:t>2021</a:t>
                      </a:r>
                      <a:r>
                        <a:rPr kumimoji="1" lang="ja-JP" altLang="en-US" sz="900" dirty="0"/>
                        <a:t>年度</a:t>
                      </a:r>
                    </a:p>
                  </a:txBody>
                  <a:tcPr/>
                </a:tc>
                <a:tc>
                  <a:txBody>
                    <a:bodyPr/>
                    <a:lstStyle/>
                    <a:p>
                      <a:pPr algn="r" fontAlgn="ctr"/>
                      <a:r>
                        <a:rPr lang="en-US" altLang="ja-JP" sz="1000" b="0" i="0" u="none" strike="noStrike">
                          <a:solidFill>
                            <a:srgbClr val="000000"/>
                          </a:solidFill>
                          <a:effectLst/>
                          <a:latin typeface="+mn-ea"/>
                          <a:ea typeface="+mn-ea"/>
                        </a:rPr>
                        <a:t>173</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615</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1,501</a:t>
                      </a:r>
                    </a:p>
                  </a:txBody>
                  <a:tcPr marL="0" marR="0" marT="0" marB="0" anchor="ctr"/>
                </a:tc>
                <a:tc>
                  <a:txBody>
                    <a:bodyPr/>
                    <a:lstStyle/>
                    <a:p>
                      <a:pPr algn="r" fontAlgn="ctr"/>
                      <a:r>
                        <a:rPr lang="en-US" altLang="ja-JP" sz="1000" b="0" i="0" u="none" strike="noStrike">
                          <a:solidFill>
                            <a:srgbClr val="000000"/>
                          </a:solidFill>
                          <a:effectLst/>
                          <a:latin typeface="+mn-ea"/>
                          <a:ea typeface="+mn-ea"/>
                        </a:rPr>
                        <a:t>12</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168</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4,855</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0.04</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2.3</a:t>
                      </a:r>
                    </a:p>
                  </a:txBody>
                  <a:tcPr marL="0" marR="0" marT="0" marB="0" anchor="ctr"/>
                </a:tc>
                <a:tc>
                  <a:txBody>
                    <a:bodyPr/>
                    <a:lstStyle/>
                    <a:p>
                      <a:pPr algn="r" fontAlgn="ctr"/>
                      <a:r>
                        <a:rPr lang="en-US" altLang="ja-JP" sz="1000" b="0" i="0" u="none" strike="noStrike" dirty="0">
                          <a:solidFill>
                            <a:srgbClr val="000000"/>
                          </a:solidFill>
                          <a:effectLst/>
                          <a:latin typeface="+mn-ea"/>
                          <a:ea typeface="+mn-ea"/>
                        </a:rPr>
                        <a:t>343</a:t>
                      </a:r>
                    </a:p>
                  </a:txBody>
                  <a:tcPr marL="0" marR="0" marT="0" marB="0" anchor="ctr"/>
                </a:tc>
                <a:extLst>
                  <a:ext uri="{0D108BD9-81ED-4DB2-BD59-A6C34878D82A}">
                    <a16:rowId xmlns:a16="http://schemas.microsoft.com/office/drawing/2014/main" val="284844562"/>
                  </a:ext>
                </a:extLst>
              </a:tr>
              <a:tr h="119620">
                <a:tc>
                  <a:txBody>
                    <a:bodyPr/>
                    <a:lstStyle/>
                    <a:p>
                      <a:r>
                        <a:rPr kumimoji="1" lang="en-US" altLang="ja-JP" sz="900" dirty="0"/>
                        <a:t>2030</a:t>
                      </a:r>
                      <a:r>
                        <a:rPr kumimoji="1" lang="ja-JP" altLang="en-US" sz="900" dirty="0"/>
                        <a:t>年度</a:t>
                      </a:r>
                      <a:endParaRPr kumimoji="1" lang="en-US" altLang="ja-JP" sz="900" dirty="0"/>
                    </a:p>
                    <a:p>
                      <a:r>
                        <a:rPr kumimoji="1" lang="ja-JP" altLang="en-US" sz="900" dirty="0"/>
                        <a:t>及び</a:t>
                      </a:r>
                      <a:r>
                        <a:rPr kumimoji="1" lang="en-US" altLang="ja-JP" sz="900" dirty="0"/>
                        <a:t>2050</a:t>
                      </a:r>
                      <a:r>
                        <a:rPr kumimoji="1" lang="ja-JP" altLang="en-US" sz="900" dirty="0"/>
                        <a:t>年</a:t>
                      </a:r>
                    </a:p>
                  </a:txBody>
                  <a:tcPr/>
                </a:tc>
                <a:tc gridSpan="9">
                  <a:txBody>
                    <a:bodyPr/>
                    <a:lstStyle/>
                    <a:p>
                      <a:pPr algn="ctr"/>
                      <a:r>
                        <a:rPr kumimoji="1" lang="en-US" altLang="ja-JP" sz="900" b="0" i="0" u="none" strike="noStrike" kern="1200" baseline="0" dirty="0">
                          <a:solidFill>
                            <a:schemeClr val="tx1"/>
                          </a:solidFill>
                          <a:latin typeface="+mn-lt"/>
                          <a:ea typeface="+mn-ea"/>
                          <a:cs typeface="+mn-cs"/>
                        </a:rPr>
                        <a:t>2030</a:t>
                      </a:r>
                      <a:r>
                        <a:rPr kumimoji="1" lang="ja-JP" altLang="en-US" sz="900" b="0" i="0" u="none" strike="noStrike" kern="1200" baseline="0" dirty="0">
                          <a:solidFill>
                            <a:schemeClr val="tx1"/>
                          </a:solidFill>
                          <a:latin typeface="+mn-lt"/>
                          <a:ea typeface="+mn-ea"/>
                          <a:cs typeface="+mn-cs"/>
                        </a:rPr>
                        <a:t>年度目標：</a:t>
                      </a:r>
                      <a:r>
                        <a:rPr kumimoji="1" lang="en-US" altLang="ja-JP" sz="900" b="0" i="0" u="none" strike="noStrike" kern="1200" baseline="0" dirty="0">
                          <a:solidFill>
                            <a:schemeClr val="tx1"/>
                          </a:solidFill>
                          <a:latin typeface="+mn-lt"/>
                          <a:ea typeface="+mn-ea"/>
                          <a:cs typeface="+mn-cs"/>
                        </a:rPr>
                        <a:t>2013</a:t>
                      </a:r>
                      <a:r>
                        <a:rPr kumimoji="1" lang="ja-JP" altLang="en-US" sz="900" b="0" i="0" u="none" strike="noStrike" kern="1200" baseline="0" dirty="0">
                          <a:solidFill>
                            <a:schemeClr val="tx1"/>
                          </a:solidFill>
                          <a:latin typeface="+mn-lt"/>
                          <a:ea typeface="+mn-ea"/>
                          <a:cs typeface="+mn-cs"/>
                        </a:rPr>
                        <a:t>年比４６％削減</a:t>
                      </a:r>
                      <a:endParaRPr kumimoji="1" lang="en-US" altLang="ja-JP" sz="900" b="0" i="0" u="none" strike="noStrike" kern="1200" baseline="0" dirty="0">
                        <a:solidFill>
                          <a:schemeClr val="tx1"/>
                        </a:solidFill>
                        <a:latin typeface="+mn-lt"/>
                        <a:ea typeface="+mn-ea"/>
                        <a:cs typeface="+mn-cs"/>
                      </a:endParaRPr>
                    </a:p>
                    <a:p>
                      <a:pPr algn="ctr"/>
                      <a:r>
                        <a:rPr kumimoji="1" lang="en-US" altLang="ja-JP" sz="900" b="0" i="0" u="none" strike="noStrike" kern="1200" baseline="0" dirty="0">
                          <a:solidFill>
                            <a:schemeClr val="tx1"/>
                          </a:solidFill>
                          <a:latin typeface="+mn-lt"/>
                          <a:ea typeface="+mn-ea"/>
                          <a:cs typeface="+mn-cs"/>
                        </a:rPr>
                        <a:t>2050</a:t>
                      </a:r>
                      <a:r>
                        <a:rPr kumimoji="1" lang="ja-JP" altLang="en-US" sz="900" b="0" i="0" u="none" strike="noStrike" kern="1200" baseline="0" dirty="0">
                          <a:solidFill>
                            <a:schemeClr val="tx1"/>
                          </a:solidFill>
                          <a:latin typeface="+mn-lt"/>
                          <a:ea typeface="+mn-ea"/>
                          <a:cs typeface="+mn-cs"/>
                        </a:rPr>
                        <a:t>年目標：カーボンニュートラル</a:t>
                      </a:r>
                      <a:endParaRPr kumimoji="1" lang="ja-JP" altLang="en-US" sz="9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0394641"/>
                  </a:ext>
                </a:extLst>
              </a:tr>
            </a:tbl>
          </a:graphicData>
        </a:graphic>
      </p:graphicFrame>
      <p:sp>
        <p:nvSpPr>
          <p:cNvPr id="51" name="正方形/長方形 50">
            <a:extLst>
              <a:ext uri="{FF2B5EF4-FFF2-40B4-BE49-F238E27FC236}">
                <a16:creationId xmlns:a16="http://schemas.microsoft.com/office/drawing/2014/main" id="{1896A3A5-BE93-4B42-A644-A177A5A0E0AE}"/>
              </a:ext>
            </a:extLst>
          </p:cNvPr>
          <p:cNvSpPr/>
          <p:nvPr/>
        </p:nvSpPr>
        <p:spPr>
          <a:xfrm>
            <a:off x="6469206" y="9157985"/>
            <a:ext cx="5891816" cy="283929"/>
          </a:xfrm>
          <a:prstGeom prst="rect">
            <a:avLst/>
          </a:prstGeom>
          <a:solidFill>
            <a:schemeClr val="accent5">
              <a:lumMod val="40000"/>
              <a:lumOff val="60000"/>
            </a:schemeClr>
          </a:solidFill>
        </p:spPr>
        <p:txBody>
          <a:bodyPr wrap="square">
            <a:noAutofit/>
          </a:bodyPr>
          <a:lstStyle/>
          <a:p>
            <a:pPr marL="171450" indent="-171450" algn="just">
              <a:spcAft>
                <a:spcPts val="0"/>
              </a:spcAft>
              <a:buFont typeface="Arial" panose="020B0604020202020204" pitchFamily="34" charset="0"/>
              <a:buChar char="•"/>
            </a:pPr>
            <a:r>
              <a:rPr lang="ja-JP"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令和</a:t>
            </a:r>
            <a:r>
              <a:rPr lang="en-US"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月に設立した「大阪</a:t>
            </a:r>
            <a:r>
              <a:rPr lang="en-US"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みなと</a:t>
            </a:r>
            <a:r>
              <a:rPr lang="en-US"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”CNP</a:t>
            </a:r>
            <a:r>
              <a:rPr lang="ja-JP"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検討会」での意見や港湾立地企業、港湾利用企業等に対するアンケート調査、ヒアリング結果をもとに、現時点</a:t>
            </a:r>
            <a:r>
              <a:rPr lang="ja-JP" altLang="en-US" sz="700" kern="100" dirty="0">
                <a:latin typeface="游ゴシック" panose="020B0400000000000000" pitchFamily="50" charset="-128"/>
                <a:ea typeface="游ゴシック" panose="020B0400000000000000" pitchFamily="50" charset="-128"/>
                <a:cs typeface="Times New Roman" panose="02020603050405020304" pitchFamily="18" charset="0"/>
              </a:rPr>
              <a:t>の</a:t>
            </a:r>
            <a:r>
              <a:rPr lang="ja-JP" altLang="ja-JP" sz="700" kern="100" dirty="0">
                <a:latin typeface="游ゴシック" panose="020B0400000000000000" pitchFamily="50" charset="-128"/>
                <a:ea typeface="游ゴシック" panose="020B0400000000000000" pitchFamily="50" charset="-128"/>
                <a:cs typeface="Times New Roman" panose="02020603050405020304" pitchFamily="18" charset="0"/>
              </a:rPr>
              <a:t>状況を整理</a:t>
            </a:r>
            <a:r>
              <a:rPr lang="ja-JP" altLang="en-US" sz="700" kern="100" dirty="0">
                <a:latin typeface="游ゴシック" panose="020B0400000000000000" pitchFamily="50" charset="-128"/>
                <a:ea typeface="游ゴシック" panose="020B0400000000000000" pitchFamily="50" charset="-128"/>
                <a:cs typeface="Times New Roman" panose="02020603050405020304" pitchFamily="18" charset="0"/>
              </a:rPr>
              <a:t>し、各港の素案を作成。本資料は各港の素案の概要をとりまとめたもの。</a:t>
            </a:r>
            <a:endParaRPr lang="ja-JP" altLang="ja-JP" sz="7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83" name="タイトル 1">
            <a:extLst>
              <a:ext uri="{FF2B5EF4-FFF2-40B4-BE49-F238E27FC236}">
                <a16:creationId xmlns:a16="http://schemas.microsoft.com/office/drawing/2014/main" id="{1515C5D2-7039-4A32-8D15-0F68A7683256}"/>
              </a:ext>
            </a:extLst>
          </p:cNvPr>
          <p:cNvSpPr txBox="1">
            <a:spLocks/>
          </p:cNvSpPr>
          <p:nvPr/>
        </p:nvSpPr>
        <p:spPr bwMode="auto">
          <a:xfrm>
            <a:off x="6404297" y="192088"/>
            <a:ext cx="523933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en-US" altLang="ja-JP" sz="1050" b="1" dirty="0">
                <a:solidFill>
                  <a:srgbClr val="006699"/>
                </a:solidFill>
                <a:latin typeface="HGP創英角ｺﾞｼｯｸUB" panose="020B0900000000000000" pitchFamily="50" charset="-128"/>
                <a:ea typeface="HGP創英角ｺﾞｼｯｸUB" panose="020B0900000000000000" pitchFamily="50" charset="-128"/>
              </a:rPr>
              <a:t>【</a:t>
            </a:r>
            <a:r>
              <a:rPr lang="ja-JP" altLang="en-US" sz="1050" b="1" dirty="0">
                <a:solidFill>
                  <a:srgbClr val="006699"/>
                </a:solidFill>
                <a:latin typeface="HGP創英角ｺﾞｼｯｸUB" panose="020B0900000000000000" pitchFamily="50" charset="-128"/>
                <a:ea typeface="HGP創英角ｺﾞｼｯｸUB" panose="020B0900000000000000" pitchFamily="50" charset="-128"/>
              </a:rPr>
              <a:t>目標達成に必要な温室効果ガス削減量・アンケート結果による温室効果ガス削減量</a:t>
            </a:r>
            <a:r>
              <a:rPr lang="en-US" altLang="ja-JP" sz="1050" b="1" dirty="0">
                <a:solidFill>
                  <a:srgbClr val="006699"/>
                </a:solidFill>
                <a:latin typeface="HGP創英角ｺﾞｼｯｸUB" panose="020B0900000000000000" pitchFamily="50" charset="-128"/>
                <a:ea typeface="HGP創英角ｺﾞｼｯｸUB" panose="020B0900000000000000" pitchFamily="50" charset="-128"/>
              </a:rPr>
              <a:t>】</a:t>
            </a:r>
          </a:p>
        </p:txBody>
      </p:sp>
      <p:graphicFrame>
        <p:nvGraphicFramePr>
          <p:cNvPr id="95" name="表 94">
            <a:extLst>
              <a:ext uri="{FF2B5EF4-FFF2-40B4-BE49-F238E27FC236}">
                <a16:creationId xmlns:a16="http://schemas.microsoft.com/office/drawing/2014/main" id="{69F98691-0A36-4F3B-865B-7284C328C940}"/>
              </a:ext>
            </a:extLst>
          </p:cNvPr>
          <p:cNvGraphicFramePr>
            <a:graphicFrameLocks noGrp="1"/>
          </p:cNvGraphicFramePr>
          <p:nvPr>
            <p:extLst>
              <p:ext uri="{D42A27DB-BD31-4B8C-83A1-F6EECF244321}">
                <p14:modId xmlns:p14="http://schemas.microsoft.com/office/powerpoint/2010/main" val="764111582"/>
              </p:ext>
            </p:extLst>
          </p:nvPr>
        </p:nvGraphicFramePr>
        <p:xfrm>
          <a:off x="6455798" y="637783"/>
          <a:ext cx="6049477" cy="1569720"/>
        </p:xfrm>
        <a:graphic>
          <a:graphicData uri="http://schemas.openxmlformats.org/drawingml/2006/table">
            <a:tbl>
              <a:tblPr firstRow="1" bandRow="1">
                <a:tableStyleId>{5940675A-B579-460E-94D1-54222C63F5DA}</a:tableStyleId>
              </a:tblPr>
              <a:tblGrid>
                <a:gridCol w="389435">
                  <a:extLst>
                    <a:ext uri="{9D8B030D-6E8A-4147-A177-3AD203B41FA5}">
                      <a16:colId xmlns:a16="http://schemas.microsoft.com/office/drawing/2014/main" val="4143521613"/>
                    </a:ext>
                  </a:extLst>
                </a:gridCol>
                <a:gridCol w="1292927">
                  <a:extLst>
                    <a:ext uri="{9D8B030D-6E8A-4147-A177-3AD203B41FA5}">
                      <a16:colId xmlns:a16="http://schemas.microsoft.com/office/drawing/2014/main" val="1924756588"/>
                    </a:ext>
                  </a:extLst>
                </a:gridCol>
                <a:gridCol w="485235">
                  <a:extLst>
                    <a:ext uri="{9D8B030D-6E8A-4147-A177-3AD203B41FA5}">
                      <a16:colId xmlns:a16="http://schemas.microsoft.com/office/drawing/2014/main" val="2621855893"/>
                    </a:ext>
                  </a:extLst>
                </a:gridCol>
                <a:gridCol w="485235">
                  <a:extLst>
                    <a:ext uri="{9D8B030D-6E8A-4147-A177-3AD203B41FA5}">
                      <a16:colId xmlns:a16="http://schemas.microsoft.com/office/drawing/2014/main" val="301993470"/>
                    </a:ext>
                  </a:extLst>
                </a:gridCol>
                <a:gridCol w="485235">
                  <a:extLst>
                    <a:ext uri="{9D8B030D-6E8A-4147-A177-3AD203B41FA5}">
                      <a16:colId xmlns:a16="http://schemas.microsoft.com/office/drawing/2014/main" val="1306361987"/>
                    </a:ext>
                  </a:extLst>
                </a:gridCol>
                <a:gridCol w="485235">
                  <a:extLst>
                    <a:ext uri="{9D8B030D-6E8A-4147-A177-3AD203B41FA5}">
                      <a16:colId xmlns:a16="http://schemas.microsoft.com/office/drawing/2014/main" val="2944685001"/>
                    </a:ext>
                  </a:extLst>
                </a:gridCol>
                <a:gridCol w="485235">
                  <a:extLst>
                    <a:ext uri="{9D8B030D-6E8A-4147-A177-3AD203B41FA5}">
                      <a16:colId xmlns:a16="http://schemas.microsoft.com/office/drawing/2014/main" val="3463000630"/>
                    </a:ext>
                  </a:extLst>
                </a:gridCol>
                <a:gridCol w="485235">
                  <a:extLst>
                    <a:ext uri="{9D8B030D-6E8A-4147-A177-3AD203B41FA5}">
                      <a16:colId xmlns:a16="http://schemas.microsoft.com/office/drawing/2014/main" val="164834822"/>
                    </a:ext>
                  </a:extLst>
                </a:gridCol>
                <a:gridCol w="485235">
                  <a:extLst>
                    <a:ext uri="{9D8B030D-6E8A-4147-A177-3AD203B41FA5}">
                      <a16:colId xmlns:a16="http://schemas.microsoft.com/office/drawing/2014/main" val="72729568"/>
                    </a:ext>
                  </a:extLst>
                </a:gridCol>
                <a:gridCol w="485235">
                  <a:extLst>
                    <a:ext uri="{9D8B030D-6E8A-4147-A177-3AD203B41FA5}">
                      <a16:colId xmlns:a16="http://schemas.microsoft.com/office/drawing/2014/main" val="2846230512"/>
                    </a:ext>
                  </a:extLst>
                </a:gridCol>
                <a:gridCol w="485235">
                  <a:extLst>
                    <a:ext uri="{9D8B030D-6E8A-4147-A177-3AD203B41FA5}">
                      <a16:colId xmlns:a16="http://schemas.microsoft.com/office/drawing/2014/main" val="4161141541"/>
                    </a:ext>
                  </a:extLst>
                </a:gridCol>
              </a:tblGrid>
              <a:tr h="0">
                <a:tc rowSpan="2">
                  <a:txBody>
                    <a:bodyPr/>
                    <a:lstStyle/>
                    <a:p>
                      <a:pPr algn="ctr"/>
                      <a:r>
                        <a:rPr kumimoji="1" lang="ja-JP" altLang="en-US" sz="800" dirty="0"/>
                        <a:t>目標年</a:t>
                      </a:r>
                    </a:p>
                  </a:txBody>
                  <a:tcPr/>
                </a:tc>
                <a:tc rowSpan="2">
                  <a:txBody>
                    <a:bodyPr/>
                    <a:lstStyle/>
                    <a:p>
                      <a:endParaRPr kumimoji="1" lang="ja-JP" altLang="en-US" sz="750" dirty="0"/>
                    </a:p>
                  </a:txBody>
                  <a:tcPr/>
                </a:tc>
                <a:tc gridSpan="3">
                  <a:txBody>
                    <a:bodyPr/>
                    <a:lstStyle/>
                    <a:p>
                      <a:pPr algn="ctr"/>
                      <a:r>
                        <a:rPr kumimoji="1" lang="ja-JP" altLang="en-US" sz="800" dirty="0"/>
                        <a:t>大阪港</a:t>
                      </a:r>
                    </a:p>
                  </a:txBody>
                  <a:tcPr/>
                </a:tc>
                <a:tc hMerge="1">
                  <a:txBody>
                    <a:bodyPr/>
                    <a:lstStyle/>
                    <a:p>
                      <a:endParaRPr kumimoji="1" lang="ja-JP" altLang="en-US" sz="1800" dirty="0"/>
                    </a:p>
                  </a:txBody>
                  <a:tcPr/>
                </a:tc>
                <a:tc hMerge="1">
                  <a:txBody>
                    <a:bodyPr/>
                    <a:lstStyle/>
                    <a:p>
                      <a:endParaRPr kumimoji="1" lang="ja-JP" altLang="en-US" sz="1800" dirty="0"/>
                    </a:p>
                  </a:txBody>
                  <a:tcPr/>
                </a:tc>
                <a:tc gridSpan="3">
                  <a:txBody>
                    <a:bodyPr/>
                    <a:lstStyle/>
                    <a:p>
                      <a:pPr algn="ctr"/>
                      <a:r>
                        <a:rPr kumimoji="1" lang="ja-JP" altLang="en-US" sz="800" dirty="0"/>
                        <a:t>堺泉北港</a:t>
                      </a:r>
                    </a:p>
                  </a:txBody>
                  <a:tcPr/>
                </a:tc>
                <a:tc hMerge="1">
                  <a:txBody>
                    <a:bodyPr/>
                    <a:lstStyle/>
                    <a:p>
                      <a:endParaRPr kumimoji="1" lang="ja-JP" altLang="en-US" sz="1800" dirty="0"/>
                    </a:p>
                  </a:txBody>
                  <a:tcPr/>
                </a:tc>
                <a:tc hMerge="1">
                  <a:txBody>
                    <a:bodyPr/>
                    <a:lstStyle/>
                    <a:p>
                      <a:endParaRPr kumimoji="1" lang="ja-JP" altLang="en-US" sz="1800" dirty="0"/>
                    </a:p>
                  </a:txBody>
                  <a:tcPr/>
                </a:tc>
                <a:tc gridSpan="3">
                  <a:txBody>
                    <a:bodyPr/>
                    <a:lstStyle/>
                    <a:p>
                      <a:pPr algn="ctr"/>
                      <a:r>
                        <a:rPr kumimoji="1" lang="ja-JP" altLang="en-US" sz="800" dirty="0"/>
                        <a:t>阪南港</a:t>
                      </a:r>
                    </a:p>
                  </a:txBody>
                  <a:tcPr/>
                </a:tc>
                <a:tc hMerge="1">
                  <a:txBody>
                    <a:bodyPr/>
                    <a:lstStyle/>
                    <a:p>
                      <a:endParaRPr kumimoji="1" lang="ja-JP" altLang="en-US" sz="1800" dirty="0"/>
                    </a:p>
                  </a:txBody>
                  <a:tcPr/>
                </a:tc>
                <a:tc hMerge="1">
                  <a:txBody>
                    <a:bodyPr/>
                    <a:lstStyle/>
                    <a:p>
                      <a:endParaRPr kumimoji="1" lang="ja-JP" altLang="en-US" sz="1800" dirty="0"/>
                    </a:p>
                  </a:txBody>
                  <a:tcPr/>
                </a:tc>
                <a:extLst>
                  <a:ext uri="{0D108BD9-81ED-4DB2-BD59-A6C34878D82A}">
                    <a16:rowId xmlns:a16="http://schemas.microsoft.com/office/drawing/2014/main" val="3314399561"/>
                  </a:ext>
                </a:extLst>
              </a:tr>
              <a:tr h="321402">
                <a:tc vMerge="1">
                  <a:txBody>
                    <a:bodyPr/>
                    <a:lstStyle/>
                    <a:p>
                      <a:endParaRPr kumimoji="1" lang="ja-JP" altLang="en-US" sz="900" dirty="0"/>
                    </a:p>
                  </a:txBody>
                  <a:tcPr/>
                </a:tc>
                <a:tc vMerge="1">
                  <a:txBody>
                    <a:bodyPr/>
                    <a:lstStyle/>
                    <a:p>
                      <a:endParaRPr kumimoji="1" lang="ja-JP" altLang="en-US" sz="900" dirty="0"/>
                    </a:p>
                  </a:txBody>
                  <a:tcPr/>
                </a:tc>
                <a:tc>
                  <a:txBody>
                    <a:bodyPr/>
                    <a:lstStyle/>
                    <a:p>
                      <a:pPr algn="ctr"/>
                      <a:r>
                        <a:rPr kumimoji="1" lang="ja-JP" altLang="en-US" sz="800" dirty="0"/>
                        <a:t>ターミナル内</a:t>
                      </a:r>
                    </a:p>
                  </a:txBody>
                  <a:tcPr/>
                </a:tc>
                <a:tc>
                  <a:txBody>
                    <a:bodyPr/>
                    <a:lstStyle/>
                    <a:p>
                      <a:pPr algn="ctr"/>
                      <a:r>
                        <a:rPr kumimoji="1" lang="ja-JP" altLang="en-US" sz="800" dirty="0"/>
                        <a:t>船舶・</a:t>
                      </a:r>
                      <a:endParaRPr kumimoji="1" lang="en-US" altLang="ja-JP" sz="800" dirty="0"/>
                    </a:p>
                    <a:p>
                      <a:pPr algn="ctr"/>
                      <a:r>
                        <a:rPr kumimoji="1" lang="ja-JP" altLang="en-US" sz="8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ターミナル外</a:t>
                      </a:r>
                    </a:p>
                  </a:txBody>
                  <a:tcPr/>
                </a:tc>
                <a:tc>
                  <a:txBody>
                    <a:bodyPr/>
                    <a:lstStyle/>
                    <a:p>
                      <a:pPr algn="ctr"/>
                      <a:r>
                        <a:rPr kumimoji="1" lang="ja-JP" altLang="en-US" sz="800" dirty="0"/>
                        <a:t>ターミナル内</a:t>
                      </a:r>
                    </a:p>
                  </a:txBody>
                  <a:tcPr/>
                </a:tc>
                <a:tc>
                  <a:txBody>
                    <a:bodyPr/>
                    <a:lstStyle/>
                    <a:p>
                      <a:pPr algn="ctr"/>
                      <a:r>
                        <a:rPr kumimoji="1" lang="ja-JP" altLang="en-US" sz="800" dirty="0"/>
                        <a:t>船舶・</a:t>
                      </a:r>
                      <a:endParaRPr kumimoji="1" lang="en-US" altLang="ja-JP" sz="800" dirty="0"/>
                    </a:p>
                    <a:p>
                      <a:pPr algn="ctr"/>
                      <a:r>
                        <a:rPr kumimoji="1" lang="ja-JP" altLang="en-US" sz="8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ターミナル外</a:t>
                      </a:r>
                    </a:p>
                  </a:txBody>
                  <a:tcPr/>
                </a:tc>
                <a:tc>
                  <a:txBody>
                    <a:bodyPr/>
                    <a:lstStyle/>
                    <a:p>
                      <a:pPr algn="ctr"/>
                      <a:r>
                        <a:rPr kumimoji="1" lang="ja-JP" altLang="en-US" sz="800" dirty="0"/>
                        <a:t>ターミナル内</a:t>
                      </a:r>
                    </a:p>
                  </a:txBody>
                  <a:tcPr/>
                </a:tc>
                <a:tc>
                  <a:txBody>
                    <a:bodyPr/>
                    <a:lstStyle/>
                    <a:p>
                      <a:pPr algn="ctr"/>
                      <a:r>
                        <a:rPr kumimoji="1" lang="ja-JP" altLang="en-US" sz="800" dirty="0"/>
                        <a:t>船舶・</a:t>
                      </a:r>
                      <a:endParaRPr kumimoji="1" lang="en-US" altLang="ja-JP" sz="800" dirty="0"/>
                    </a:p>
                    <a:p>
                      <a:pPr algn="ctr"/>
                      <a:r>
                        <a:rPr kumimoji="1" lang="ja-JP" altLang="en-US" sz="800" dirty="0"/>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800" dirty="0"/>
                        <a:t>ターミナル外</a:t>
                      </a:r>
                    </a:p>
                  </a:txBody>
                  <a:tcPr/>
                </a:tc>
                <a:extLst>
                  <a:ext uri="{0D108BD9-81ED-4DB2-BD59-A6C34878D82A}">
                    <a16:rowId xmlns:a16="http://schemas.microsoft.com/office/drawing/2014/main" val="2268708475"/>
                  </a:ext>
                </a:extLst>
              </a:tr>
              <a:tr h="137105">
                <a:tc rowSpan="2">
                  <a:txBody>
                    <a:bodyPr/>
                    <a:lstStyle/>
                    <a:p>
                      <a:pPr algn="ctr"/>
                      <a:r>
                        <a:rPr kumimoji="1" lang="en-US" altLang="ja-JP" sz="800" dirty="0"/>
                        <a:t>2030</a:t>
                      </a:r>
                      <a:r>
                        <a:rPr kumimoji="1" lang="ja-JP" altLang="en-US" sz="800" dirty="0"/>
                        <a:t>年度</a:t>
                      </a:r>
                    </a:p>
                  </a:txBody>
                  <a:tcPr/>
                </a:tc>
                <a:tc>
                  <a:txBody>
                    <a:bodyPr/>
                    <a:lstStyle/>
                    <a:p>
                      <a:pPr algn="ctr"/>
                      <a:r>
                        <a:rPr kumimoji="1" lang="ja-JP" altLang="en-US" sz="750" dirty="0"/>
                        <a:t>削減量（目標値）</a:t>
                      </a:r>
                    </a:p>
                  </a:txBody>
                  <a:tcPr/>
                </a:tc>
                <a:tc>
                  <a:txBody>
                    <a:bodyPr/>
                    <a:lstStyle/>
                    <a:p>
                      <a:pPr algn="r" fontAlgn="ctr"/>
                      <a:r>
                        <a:rPr lang="en-US" altLang="ja-JP" sz="900" b="0" i="0" u="none" strike="noStrike" dirty="0">
                          <a:solidFill>
                            <a:srgbClr val="000000"/>
                          </a:solidFill>
                          <a:effectLst/>
                          <a:latin typeface="+mn-ea"/>
                          <a:ea typeface="+mn-ea"/>
                        </a:rPr>
                        <a:t>107</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271</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718</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7.8</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98</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2,327</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0.03</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1.1</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224</a:t>
                      </a:r>
                    </a:p>
                  </a:txBody>
                  <a:tcPr marL="0" marR="0" marT="0" marB="0" anchor="ctr"/>
                </a:tc>
                <a:extLst>
                  <a:ext uri="{0D108BD9-81ED-4DB2-BD59-A6C34878D82A}">
                    <a16:rowId xmlns:a16="http://schemas.microsoft.com/office/drawing/2014/main" val="2827131637"/>
                  </a:ext>
                </a:extLst>
              </a:tr>
              <a:tr h="0">
                <a:tc vMerge="1">
                  <a:txBody>
                    <a:bodyPr/>
                    <a:lstStyle/>
                    <a:p>
                      <a:endParaRPr kumimoji="1" lang="ja-JP" altLang="en-US" sz="900"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tx1"/>
                          </a:solidFill>
                        </a:rPr>
                        <a:t>参考：</a:t>
                      </a:r>
                      <a:r>
                        <a:rPr kumimoji="1" lang="en-US" altLang="ja-JP" sz="700" b="1" dirty="0">
                          <a:solidFill>
                            <a:schemeClr val="tx1"/>
                          </a:solidFill>
                        </a:rPr>
                        <a:t>2013</a:t>
                      </a:r>
                      <a:r>
                        <a:rPr kumimoji="1" lang="ja-JP" altLang="en-US" sz="700" b="1" dirty="0">
                          <a:solidFill>
                            <a:schemeClr val="tx1"/>
                          </a:solidFill>
                        </a:rPr>
                        <a:t>年度からの削減量</a:t>
                      </a:r>
                      <a:r>
                        <a:rPr kumimoji="1" lang="ja-JP" altLang="en-US" sz="700" dirty="0">
                          <a:solidFill>
                            <a:schemeClr val="tx1"/>
                          </a:solidFill>
                        </a:rPr>
                        <a:t>（アンケート積上げ）</a:t>
                      </a:r>
                    </a:p>
                  </a:txBody>
                  <a:tcPr/>
                </a:tc>
                <a:tc>
                  <a:txBody>
                    <a:bodyPr/>
                    <a:lstStyle/>
                    <a:p>
                      <a:pPr algn="r" fontAlgn="ctr"/>
                      <a:r>
                        <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rPr>
                        <a:t>60</a:t>
                      </a:r>
                    </a:p>
                  </a:txBody>
                  <a:tcPr marL="0" marR="0" marT="0" marB="0" anchor="ctr"/>
                </a:tc>
                <a:tc>
                  <a:txBody>
                    <a:bodyPr/>
                    <a:lstStyle/>
                    <a:p>
                      <a:pPr algn="r" fontAlgn="ctr"/>
                      <a:r>
                        <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26</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rPr>
                        <a:t>250</a:t>
                      </a:r>
                    </a:p>
                  </a:txBody>
                  <a:tcPr marL="0" marR="0" marT="0" marB="0" anchor="ctr"/>
                </a:tc>
                <a:tc>
                  <a:txBody>
                    <a:bodyPr/>
                    <a:lstStyle/>
                    <a:p>
                      <a:pPr algn="r" fontAlgn="ctr"/>
                      <a:r>
                        <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rPr>
                        <a:t>6.9</a:t>
                      </a:r>
                    </a:p>
                  </a:txBody>
                  <a:tcPr marL="0" marR="0" marT="0" marB="0" anchor="ctr"/>
                </a:tc>
                <a:tc>
                  <a:txBody>
                    <a:bodyPr/>
                    <a:lstStyle/>
                    <a:p>
                      <a:pPr algn="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46</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rPr>
                        <a:t>1,074</a:t>
                      </a:r>
                    </a:p>
                  </a:txBody>
                  <a:tcPr marL="0" marR="0" marT="0" marB="0" anchor="ctr"/>
                </a:tc>
                <a:tc>
                  <a:txBody>
                    <a:bodyPr/>
                    <a:lstStyle/>
                    <a:p>
                      <a:pPr algn="r" fontAlgn="ctr"/>
                      <a:r>
                        <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rPr>
                        <a:t>0.02</a:t>
                      </a:r>
                    </a:p>
                  </a:txBody>
                  <a:tcPr marL="0" marR="0" marT="0" marB="0" anchor="ctr"/>
                </a:tc>
                <a:tc>
                  <a:txBody>
                    <a:bodyPr/>
                    <a:lstStyle/>
                    <a:p>
                      <a:pPr algn="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0.1</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rPr>
                        <a:t>206</a:t>
                      </a:r>
                    </a:p>
                  </a:txBody>
                  <a:tcPr marL="0" marR="0" marT="0" marB="0" anchor="ctr"/>
                </a:tc>
                <a:extLst>
                  <a:ext uri="{0D108BD9-81ED-4DB2-BD59-A6C34878D82A}">
                    <a16:rowId xmlns:a16="http://schemas.microsoft.com/office/drawing/2014/main" val="265526267"/>
                  </a:ext>
                </a:extLst>
              </a:tr>
              <a:tr h="204529">
                <a:tc rowSpan="2">
                  <a:txBody>
                    <a:bodyPr/>
                    <a:lstStyle/>
                    <a:p>
                      <a:pPr algn="ctr"/>
                      <a:r>
                        <a:rPr kumimoji="1" lang="en-US" altLang="ja-JP" sz="800" dirty="0"/>
                        <a:t>2050</a:t>
                      </a:r>
                      <a:r>
                        <a:rPr kumimoji="1" lang="ja-JP" altLang="en-US" sz="800" dirty="0"/>
                        <a:t>年</a:t>
                      </a:r>
                    </a:p>
                  </a:txBody>
                  <a:tcPr/>
                </a:tc>
                <a:tc>
                  <a:txBody>
                    <a:bodyPr/>
                    <a:lstStyle/>
                    <a:p>
                      <a:pPr algn="ctr"/>
                      <a:r>
                        <a:rPr kumimoji="1" lang="ja-JP" altLang="en-US" sz="750" dirty="0">
                          <a:solidFill>
                            <a:schemeClr val="tx1"/>
                          </a:solidFill>
                        </a:rPr>
                        <a:t>削減量（目標値）</a:t>
                      </a:r>
                    </a:p>
                  </a:txBody>
                  <a:tcPr/>
                </a:tc>
                <a:tc>
                  <a:txBody>
                    <a:bodyPr/>
                    <a:lstStyle/>
                    <a:p>
                      <a:pPr algn="r" fontAlgn="ctr"/>
                      <a:r>
                        <a:rPr lang="en-US" altLang="ja-JP" sz="900" b="0" i="0" u="none" strike="noStrike" dirty="0">
                          <a:solidFill>
                            <a:schemeClr val="tx1"/>
                          </a:solidFill>
                          <a:effectLst/>
                          <a:latin typeface="+mn-ea"/>
                          <a:ea typeface="+mn-ea"/>
                        </a:rPr>
                        <a:t>232</a:t>
                      </a:r>
                    </a:p>
                  </a:txBody>
                  <a:tcPr marL="0" marR="0" marT="0" marB="0" anchor="ctr"/>
                </a:tc>
                <a:tc>
                  <a:txBody>
                    <a:bodyPr/>
                    <a:lstStyle/>
                    <a:p>
                      <a:pPr algn="r" fontAlgn="ctr"/>
                      <a:r>
                        <a:rPr lang="en-US" altLang="ja-JP" sz="900" b="0" i="0" u="none" strike="noStrike" dirty="0">
                          <a:solidFill>
                            <a:schemeClr val="tx1"/>
                          </a:solidFill>
                          <a:effectLst/>
                          <a:latin typeface="+mn-ea"/>
                          <a:ea typeface="+mn-ea"/>
                        </a:rPr>
                        <a:t>590</a:t>
                      </a:r>
                    </a:p>
                  </a:txBody>
                  <a:tcPr marL="0" marR="0" marT="0" marB="0" anchor="ctr"/>
                </a:tc>
                <a:tc>
                  <a:txBody>
                    <a:bodyPr/>
                    <a:lstStyle/>
                    <a:p>
                      <a:pPr algn="r" fontAlgn="ctr"/>
                      <a:r>
                        <a:rPr lang="en-US" altLang="ja-JP" sz="900" b="0" i="0" u="none" strike="noStrike" dirty="0">
                          <a:solidFill>
                            <a:schemeClr val="tx1"/>
                          </a:solidFill>
                          <a:effectLst/>
                          <a:latin typeface="+mn-ea"/>
                          <a:ea typeface="+mn-ea"/>
                        </a:rPr>
                        <a:t>1,561</a:t>
                      </a:r>
                    </a:p>
                  </a:txBody>
                  <a:tcPr marL="0" marR="0" marT="0" marB="0" anchor="ctr"/>
                </a:tc>
                <a:tc>
                  <a:txBody>
                    <a:bodyPr/>
                    <a:lstStyle/>
                    <a:p>
                      <a:pPr algn="r" fontAlgn="ctr"/>
                      <a:r>
                        <a:rPr lang="en-US" altLang="ja-JP" sz="900" b="0" i="0" u="none" strike="noStrike" dirty="0">
                          <a:solidFill>
                            <a:schemeClr val="tx1"/>
                          </a:solidFill>
                          <a:effectLst/>
                          <a:latin typeface="+mn-ea"/>
                          <a:ea typeface="+mn-ea"/>
                        </a:rPr>
                        <a:t>17</a:t>
                      </a:r>
                    </a:p>
                  </a:txBody>
                  <a:tcPr marL="0" marR="0" marT="0" marB="0" anchor="ctr"/>
                </a:tc>
                <a:tc>
                  <a:txBody>
                    <a:bodyPr/>
                    <a:lstStyle/>
                    <a:p>
                      <a:pPr algn="r" fontAlgn="ctr"/>
                      <a:r>
                        <a:rPr lang="en-US" altLang="ja-JP" sz="900" b="0" i="0" u="none" strike="noStrike" dirty="0">
                          <a:solidFill>
                            <a:schemeClr val="tx1"/>
                          </a:solidFill>
                          <a:effectLst/>
                          <a:latin typeface="+mn-ea"/>
                          <a:ea typeface="+mn-ea"/>
                        </a:rPr>
                        <a:t>214</a:t>
                      </a:r>
                    </a:p>
                  </a:txBody>
                  <a:tcPr marL="0" marR="0" marT="0" marB="0" anchor="ctr"/>
                </a:tc>
                <a:tc>
                  <a:txBody>
                    <a:bodyPr/>
                    <a:lstStyle/>
                    <a:p>
                      <a:pPr algn="r" fontAlgn="ctr"/>
                      <a:r>
                        <a:rPr lang="en-US" altLang="ja-JP" sz="900" b="0" i="0" u="none" strike="noStrike" dirty="0">
                          <a:solidFill>
                            <a:schemeClr val="tx1"/>
                          </a:solidFill>
                          <a:effectLst/>
                          <a:latin typeface="+mn-ea"/>
                          <a:ea typeface="+mn-ea"/>
                        </a:rPr>
                        <a:t>5,058</a:t>
                      </a:r>
                    </a:p>
                  </a:txBody>
                  <a:tcPr marL="0" marR="0" marT="0" marB="0" anchor="ctr"/>
                </a:tc>
                <a:tc>
                  <a:txBody>
                    <a:bodyPr/>
                    <a:lstStyle/>
                    <a:p>
                      <a:pPr algn="r" fontAlgn="ctr"/>
                      <a:r>
                        <a:rPr lang="en-US" altLang="ja-JP" sz="900" b="0" i="0" u="none" strike="noStrike" dirty="0">
                          <a:solidFill>
                            <a:schemeClr val="tx1"/>
                          </a:solidFill>
                          <a:effectLst/>
                          <a:latin typeface="+mn-ea"/>
                          <a:ea typeface="+mn-ea"/>
                        </a:rPr>
                        <a:t>0.065</a:t>
                      </a:r>
                    </a:p>
                  </a:txBody>
                  <a:tcPr marL="0" marR="0" marT="0" marB="0" anchor="ctr"/>
                </a:tc>
                <a:tc>
                  <a:txBody>
                    <a:bodyPr/>
                    <a:lstStyle/>
                    <a:p>
                      <a:pPr algn="r" fontAlgn="ctr"/>
                      <a:r>
                        <a:rPr lang="en-US" altLang="ja-JP" sz="900" b="0" i="0" u="none" strike="noStrike" dirty="0">
                          <a:solidFill>
                            <a:schemeClr val="tx1"/>
                          </a:solidFill>
                          <a:effectLst/>
                          <a:latin typeface="+mn-ea"/>
                          <a:ea typeface="+mn-ea"/>
                        </a:rPr>
                        <a:t>2.4</a:t>
                      </a:r>
                    </a:p>
                  </a:txBody>
                  <a:tcPr marL="0" marR="0" marT="0" marB="0" anchor="ctr"/>
                </a:tc>
                <a:tc>
                  <a:txBody>
                    <a:bodyPr/>
                    <a:lstStyle/>
                    <a:p>
                      <a:pPr algn="r" fontAlgn="ctr"/>
                      <a:r>
                        <a:rPr lang="en-US" altLang="ja-JP" sz="900" b="0" i="0" u="none" strike="noStrike" dirty="0">
                          <a:solidFill>
                            <a:schemeClr val="tx1"/>
                          </a:solidFill>
                          <a:effectLst/>
                          <a:latin typeface="+mn-ea"/>
                          <a:ea typeface="+mn-ea"/>
                        </a:rPr>
                        <a:t>488</a:t>
                      </a:r>
                    </a:p>
                  </a:txBody>
                  <a:tcPr marL="0" marR="0" marT="0" marB="0" anchor="ctr"/>
                </a:tc>
                <a:extLst>
                  <a:ext uri="{0D108BD9-81ED-4DB2-BD59-A6C34878D82A}">
                    <a16:rowId xmlns:a16="http://schemas.microsoft.com/office/drawing/2014/main" val="3203170660"/>
                  </a:ext>
                </a:extLst>
              </a:tr>
              <a:tr h="0">
                <a:tc vMerge="1">
                  <a:txBody>
                    <a:bodyPr/>
                    <a:lstStyle/>
                    <a:p>
                      <a:endParaRPr kumimoji="1" lang="ja-JP" altLang="en-US" sz="900"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tx1"/>
                          </a:solidFill>
                        </a:rPr>
                        <a:t>参考：</a:t>
                      </a:r>
                      <a:r>
                        <a:rPr kumimoji="1" lang="en-US" altLang="ja-JP" sz="700" b="1" dirty="0">
                          <a:solidFill>
                            <a:schemeClr val="tx1"/>
                          </a:solidFill>
                        </a:rPr>
                        <a:t>2013</a:t>
                      </a:r>
                      <a:r>
                        <a:rPr kumimoji="1" lang="ja-JP" altLang="en-US" sz="700" b="1" dirty="0">
                          <a:solidFill>
                            <a:schemeClr val="tx1"/>
                          </a:solidFill>
                        </a:rPr>
                        <a:t>年度からの削減量</a:t>
                      </a:r>
                      <a:r>
                        <a:rPr kumimoji="1" lang="ja-JP" altLang="en-US" sz="700" dirty="0">
                          <a:solidFill>
                            <a:schemeClr val="tx1"/>
                          </a:solidFill>
                        </a:rPr>
                        <a:t>（アンケート積上げ）</a:t>
                      </a:r>
                    </a:p>
                  </a:txBody>
                  <a:tcP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61</a:t>
                      </a: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-25</a:t>
                      </a: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465</a:t>
                      </a: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8.1</a:t>
                      </a:r>
                    </a:p>
                  </a:txBody>
                  <a:tcPr marL="0" marR="0" marT="0" marB="0" anchor="ctr"/>
                </a:tc>
                <a:tc>
                  <a:txBody>
                    <a:bodyPr/>
                    <a:lstStyle/>
                    <a:p>
                      <a:pPr algn="r" fontAlgn="ctr"/>
                      <a:r>
                        <a:rPr lang="en-US" altLang="ja-JP" sz="1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46</a:t>
                      </a:r>
                      <a:endPar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2,910</a:t>
                      </a: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0.02</a:t>
                      </a:r>
                    </a:p>
                  </a:txBody>
                  <a:tcPr marL="0" marR="0" marT="0" marB="0" anchor="ctr"/>
                </a:tc>
                <a:tc>
                  <a:txBody>
                    <a:bodyPr/>
                    <a:lstStyle/>
                    <a:p>
                      <a:pPr algn="r" fontAlgn="ctr"/>
                      <a:r>
                        <a:rPr lang="en-US" altLang="ja-JP" sz="10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0.1</a:t>
                      </a:r>
                      <a:endPar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1000" b="1" i="0" u="none" strike="noStrike" dirty="0">
                          <a:solidFill>
                            <a:schemeClr val="tx1"/>
                          </a:solidFill>
                          <a:effectLst/>
                          <a:latin typeface="ＭＳ Ｐゴシック" panose="020B0600070205080204" pitchFamily="50" charset="-128"/>
                          <a:ea typeface="ＭＳ Ｐゴシック" panose="020B0600070205080204" pitchFamily="50" charset="-128"/>
                        </a:rPr>
                        <a:t>278</a:t>
                      </a:r>
                    </a:p>
                  </a:txBody>
                  <a:tcPr marL="0" marR="0" marT="0" marB="0" anchor="ctr"/>
                </a:tc>
                <a:extLst>
                  <a:ext uri="{0D108BD9-81ED-4DB2-BD59-A6C34878D82A}">
                    <a16:rowId xmlns:a16="http://schemas.microsoft.com/office/drawing/2014/main" val="284844562"/>
                  </a:ext>
                </a:extLst>
              </a:tr>
            </a:tbl>
          </a:graphicData>
        </a:graphic>
      </p:graphicFrame>
      <p:sp>
        <p:nvSpPr>
          <p:cNvPr id="97" name="正方形/長方形 96">
            <a:extLst>
              <a:ext uri="{FF2B5EF4-FFF2-40B4-BE49-F238E27FC236}">
                <a16:creationId xmlns:a16="http://schemas.microsoft.com/office/drawing/2014/main" id="{F0614D5A-67C2-41E2-909F-A5E3597AA1BD}"/>
              </a:ext>
            </a:extLst>
          </p:cNvPr>
          <p:cNvSpPr/>
          <p:nvPr/>
        </p:nvSpPr>
        <p:spPr>
          <a:xfrm>
            <a:off x="6404683" y="2175209"/>
            <a:ext cx="6097588" cy="230832"/>
          </a:xfrm>
          <a:prstGeom prst="rect">
            <a:avLst/>
          </a:prstGeom>
        </p:spPr>
        <p:txBody>
          <a:bodyPr wrap="square">
            <a:spAutoFit/>
          </a:bodyPr>
          <a:lstStyle/>
          <a:p>
            <a:pPr>
              <a:defRPr/>
            </a:pPr>
            <a:r>
              <a:rPr lang="en-US" altLang="ja-JP" sz="900" b="1" dirty="0">
                <a:latin typeface="ＭＳＰゴシック"/>
              </a:rPr>
              <a:t>※</a:t>
            </a:r>
            <a:r>
              <a:rPr lang="ja-JP" altLang="en-US" sz="900" b="1" dirty="0">
                <a:latin typeface="ＭＳＰゴシック"/>
              </a:rPr>
              <a:t>削減量は今後要精査。削減計画（整備内容等）は今後の検討会での議論、個別ヒアリング等を通じ今後記載</a:t>
            </a:r>
            <a:endParaRPr lang="ja-JP" altLang="en-US" sz="900" dirty="0"/>
          </a:p>
        </p:txBody>
      </p:sp>
      <p:sp>
        <p:nvSpPr>
          <p:cNvPr id="33" name="正方形/長方形 32">
            <a:extLst>
              <a:ext uri="{FF2B5EF4-FFF2-40B4-BE49-F238E27FC236}">
                <a16:creationId xmlns:a16="http://schemas.microsoft.com/office/drawing/2014/main" id="{43F68CCA-9D56-4A12-A434-D9DAF2F0DC41}"/>
              </a:ext>
            </a:extLst>
          </p:cNvPr>
          <p:cNvSpPr/>
          <p:nvPr/>
        </p:nvSpPr>
        <p:spPr>
          <a:xfrm>
            <a:off x="1183246" y="5069942"/>
            <a:ext cx="1587294" cy="253916"/>
          </a:xfrm>
          <a:prstGeom prst="rect">
            <a:avLst/>
          </a:prstGeom>
        </p:spPr>
        <p:txBody>
          <a:bodyPr wrap="none">
            <a:spAutoFit/>
          </a:bodyPr>
          <a:lstStyle/>
          <a:p>
            <a:r>
              <a:rPr lang="en-US" altLang="ja-JP" sz="1050" dirty="0">
                <a:latin typeface="HGP創英角ｺﾞｼｯｸUB" panose="020B0900000000000000" pitchFamily="50" charset="-128"/>
                <a:ea typeface="HGP創英角ｺﾞｼｯｸUB" panose="020B0900000000000000" pitchFamily="50" charset="-128"/>
              </a:rPr>
              <a:t>2021</a:t>
            </a:r>
            <a:r>
              <a:rPr lang="ja-JP" altLang="en-US" sz="1050" dirty="0">
                <a:latin typeface="HGP創英角ｺﾞｼｯｸUB" panose="020B0900000000000000" pitchFamily="50" charset="-128"/>
                <a:ea typeface="HGP創英角ｺﾞｼｯｸUB" panose="020B0900000000000000" pitchFamily="50" charset="-128"/>
              </a:rPr>
              <a:t>年度の</a:t>
            </a:r>
            <a:r>
              <a:rPr lang="en-US" altLang="ja-JP" sz="1050" dirty="0">
                <a:latin typeface="HGP創英角ｺﾞｼｯｸUB" panose="020B0900000000000000" pitchFamily="50" charset="-128"/>
                <a:ea typeface="HGP創英角ｺﾞｼｯｸUB" panose="020B0900000000000000" pitchFamily="50" charset="-128"/>
              </a:rPr>
              <a:t>CO2</a:t>
            </a:r>
            <a:r>
              <a:rPr lang="ja-JP" altLang="en-US" sz="1050" dirty="0">
                <a:latin typeface="HGP創英角ｺﾞｼｯｸUB" panose="020B0900000000000000" pitchFamily="50" charset="-128"/>
                <a:ea typeface="HGP創英角ｺﾞｼｯｸUB" panose="020B0900000000000000" pitchFamily="50" charset="-128"/>
              </a:rPr>
              <a:t>排出量</a:t>
            </a:r>
          </a:p>
        </p:txBody>
      </p:sp>
      <p:sp>
        <p:nvSpPr>
          <p:cNvPr id="40" name="テキスト ボックス 39">
            <a:extLst>
              <a:ext uri="{FF2B5EF4-FFF2-40B4-BE49-F238E27FC236}">
                <a16:creationId xmlns:a16="http://schemas.microsoft.com/office/drawing/2014/main" id="{5F0DDCDF-7AF2-46FD-822F-B946E15FB039}"/>
              </a:ext>
            </a:extLst>
          </p:cNvPr>
          <p:cNvSpPr txBox="1"/>
          <p:nvPr/>
        </p:nvSpPr>
        <p:spPr>
          <a:xfrm>
            <a:off x="2853119" y="6172460"/>
            <a:ext cx="558647" cy="253916"/>
          </a:xfrm>
          <a:prstGeom prst="rect">
            <a:avLst/>
          </a:prstGeom>
          <a:noFill/>
          <a:ln>
            <a:noFill/>
          </a:ln>
        </p:spPr>
        <p:txBody>
          <a:bodyPr wrap="square" rtlCol="0">
            <a:spAutoFit/>
          </a:bodyPr>
          <a:lstStyle/>
          <a:p>
            <a:pPr algn="ctr"/>
            <a:r>
              <a:rPr kumimoji="1" lang="en-US" altLang="ja-JP" sz="1050" dirty="0">
                <a:solidFill>
                  <a:srgbClr val="C00000"/>
                </a:solidFill>
              </a:rPr>
              <a:t>66%</a:t>
            </a:r>
            <a:endParaRPr kumimoji="1" lang="ja-JP" altLang="en-US" sz="1050" dirty="0">
              <a:solidFill>
                <a:srgbClr val="C00000"/>
              </a:solidFill>
            </a:endParaRPr>
          </a:p>
        </p:txBody>
      </p:sp>
      <p:sp>
        <p:nvSpPr>
          <p:cNvPr id="41" name="テキスト ボックス 40">
            <a:extLst>
              <a:ext uri="{FF2B5EF4-FFF2-40B4-BE49-F238E27FC236}">
                <a16:creationId xmlns:a16="http://schemas.microsoft.com/office/drawing/2014/main" id="{606EB465-9A72-4564-AE6E-131F881E8894}"/>
              </a:ext>
            </a:extLst>
          </p:cNvPr>
          <p:cNvSpPr txBox="1"/>
          <p:nvPr/>
        </p:nvSpPr>
        <p:spPr>
          <a:xfrm>
            <a:off x="2960651" y="5388784"/>
            <a:ext cx="558647" cy="253916"/>
          </a:xfrm>
          <a:prstGeom prst="rect">
            <a:avLst/>
          </a:prstGeom>
          <a:noFill/>
          <a:ln>
            <a:noFill/>
          </a:ln>
        </p:spPr>
        <p:txBody>
          <a:bodyPr wrap="square" rtlCol="0">
            <a:spAutoFit/>
          </a:bodyPr>
          <a:lstStyle/>
          <a:p>
            <a:pPr algn="ctr"/>
            <a:r>
              <a:rPr lang="en-US" altLang="ja-JP" sz="1050" dirty="0">
                <a:solidFill>
                  <a:srgbClr val="C00000"/>
                </a:solidFill>
              </a:rPr>
              <a:t>4</a:t>
            </a:r>
            <a:r>
              <a:rPr kumimoji="1" lang="en-US" altLang="ja-JP" sz="1050" dirty="0">
                <a:solidFill>
                  <a:srgbClr val="C00000"/>
                </a:solidFill>
              </a:rPr>
              <a:t>%</a:t>
            </a:r>
            <a:endParaRPr kumimoji="1" lang="ja-JP" altLang="en-US" sz="1050" dirty="0">
              <a:solidFill>
                <a:srgbClr val="C00000"/>
              </a:solidFill>
            </a:endParaRPr>
          </a:p>
        </p:txBody>
      </p:sp>
      <p:sp>
        <p:nvSpPr>
          <p:cNvPr id="42" name="テキスト ボックス 41">
            <a:extLst>
              <a:ext uri="{FF2B5EF4-FFF2-40B4-BE49-F238E27FC236}">
                <a16:creationId xmlns:a16="http://schemas.microsoft.com/office/drawing/2014/main" id="{344A0A31-0EE1-41C6-BAFB-548729105CD3}"/>
              </a:ext>
            </a:extLst>
          </p:cNvPr>
          <p:cNvSpPr txBox="1"/>
          <p:nvPr/>
        </p:nvSpPr>
        <p:spPr>
          <a:xfrm>
            <a:off x="3373013" y="5885580"/>
            <a:ext cx="558647" cy="253916"/>
          </a:xfrm>
          <a:prstGeom prst="rect">
            <a:avLst/>
          </a:prstGeom>
          <a:noFill/>
          <a:ln>
            <a:noFill/>
          </a:ln>
        </p:spPr>
        <p:txBody>
          <a:bodyPr wrap="square" rtlCol="0">
            <a:spAutoFit/>
          </a:bodyPr>
          <a:lstStyle/>
          <a:p>
            <a:pPr algn="ctr"/>
            <a:r>
              <a:rPr lang="en-US" altLang="ja-JP" sz="1050" dirty="0">
                <a:solidFill>
                  <a:srgbClr val="C00000"/>
                </a:solidFill>
              </a:rPr>
              <a:t>30</a:t>
            </a:r>
            <a:r>
              <a:rPr kumimoji="1" lang="en-US" altLang="ja-JP" sz="1050" dirty="0">
                <a:solidFill>
                  <a:srgbClr val="C00000"/>
                </a:solidFill>
              </a:rPr>
              <a:t>%</a:t>
            </a:r>
            <a:endParaRPr kumimoji="1" lang="ja-JP" altLang="en-US" sz="1050" dirty="0">
              <a:solidFill>
                <a:srgbClr val="C00000"/>
              </a:solidFill>
            </a:endParaRPr>
          </a:p>
        </p:txBody>
      </p:sp>
      <p:sp>
        <p:nvSpPr>
          <p:cNvPr id="43" name="正方形/長方形 42">
            <a:extLst>
              <a:ext uri="{FF2B5EF4-FFF2-40B4-BE49-F238E27FC236}">
                <a16:creationId xmlns:a16="http://schemas.microsoft.com/office/drawing/2014/main" id="{9FA2F2AA-39E8-4F5D-8F58-73B8339258DA}"/>
              </a:ext>
            </a:extLst>
          </p:cNvPr>
          <p:cNvSpPr/>
          <p:nvPr/>
        </p:nvSpPr>
        <p:spPr>
          <a:xfrm>
            <a:off x="5505153" y="6990620"/>
            <a:ext cx="1047202" cy="231847"/>
          </a:xfrm>
          <a:prstGeom prst="rect">
            <a:avLst/>
          </a:prstGeom>
        </p:spPr>
        <p:txBody>
          <a:bodyPr wrap="square">
            <a:spAutoFit/>
          </a:bodyPr>
          <a:lstStyle/>
          <a:p>
            <a:r>
              <a:rPr lang="ja-JP" altLang="en-US" sz="900" b="1" dirty="0"/>
              <a:t>単位：千トン</a:t>
            </a:r>
          </a:p>
        </p:txBody>
      </p:sp>
      <p:sp>
        <p:nvSpPr>
          <p:cNvPr id="44" name="正方形/長方形 43">
            <a:extLst>
              <a:ext uri="{FF2B5EF4-FFF2-40B4-BE49-F238E27FC236}">
                <a16:creationId xmlns:a16="http://schemas.microsoft.com/office/drawing/2014/main" id="{41E78E8E-3E96-47E5-BC43-E937FDD16519}"/>
              </a:ext>
            </a:extLst>
          </p:cNvPr>
          <p:cNvSpPr/>
          <p:nvPr/>
        </p:nvSpPr>
        <p:spPr>
          <a:xfrm>
            <a:off x="11635702" y="459175"/>
            <a:ext cx="901179" cy="230832"/>
          </a:xfrm>
          <a:prstGeom prst="rect">
            <a:avLst/>
          </a:prstGeom>
        </p:spPr>
        <p:txBody>
          <a:bodyPr wrap="square">
            <a:spAutoFit/>
          </a:bodyPr>
          <a:lstStyle/>
          <a:p>
            <a:r>
              <a:rPr lang="ja-JP" altLang="en-US" sz="900" dirty="0">
                <a:latin typeface="+mn-ea"/>
              </a:rPr>
              <a:t>単位：千トン</a:t>
            </a:r>
          </a:p>
        </p:txBody>
      </p:sp>
      <p:sp>
        <p:nvSpPr>
          <p:cNvPr id="67" name="正方形/長方形 66">
            <a:extLst>
              <a:ext uri="{FF2B5EF4-FFF2-40B4-BE49-F238E27FC236}">
                <a16:creationId xmlns:a16="http://schemas.microsoft.com/office/drawing/2014/main" id="{35D01637-5D95-4C8C-B961-180F30DD90EB}"/>
              </a:ext>
            </a:extLst>
          </p:cNvPr>
          <p:cNvSpPr/>
          <p:nvPr/>
        </p:nvSpPr>
        <p:spPr>
          <a:xfrm>
            <a:off x="1371567" y="5238823"/>
            <a:ext cx="2044853" cy="230832"/>
          </a:xfrm>
          <a:prstGeom prst="rect">
            <a:avLst/>
          </a:prstGeom>
        </p:spPr>
        <p:txBody>
          <a:bodyPr wrap="square">
            <a:spAutoFit/>
          </a:bodyPr>
          <a:lstStyle/>
          <a:p>
            <a:r>
              <a:rPr lang="en-US" altLang="ja-JP" sz="900" b="1" dirty="0">
                <a:highlight>
                  <a:srgbClr val="FFFF00"/>
                </a:highlight>
                <a:latin typeface="ＭＳＰゴシック"/>
              </a:rPr>
              <a:t>CO2</a:t>
            </a:r>
            <a:r>
              <a:rPr lang="ja-JP" altLang="en-US" sz="900" b="1" dirty="0">
                <a:highlight>
                  <a:srgbClr val="FFFF00"/>
                </a:highlight>
                <a:latin typeface="ＭＳＰゴシック"/>
              </a:rPr>
              <a:t>排出量合計　約</a:t>
            </a:r>
            <a:r>
              <a:rPr lang="en-US" altLang="ja-JP" sz="900" b="1" dirty="0">
                <a:highlight>
                  <a:srgbClr val="FFFF00"/>
                </a:highlight>
                <a:latin typeface="ＭＳＰゴシック"/>
              </a:rPr>
              <a:t>767</a:t>
            </a:r>
            <a:r>
              <a:rPr lang="ja-JP" altLang="en-US" sz="900" b="1" dirty="0">
                <a:highlight>
                  <a:srgbClr val="FFFF00"/>
                </a:highlight>
                <a:latin typeface="ＭＳＰゴシック"/>
              </a:rPr>
              <a:t>万トン</a:t>
            </a:r>
          </a:p>
        </p:txBody>
      </p:sp>
      <p:sp>
        <p:nvSpPr>
          <p:cNvPr id="4" name="正方形/長方形 3">
            <a:extLst>
              <a:ext uri="{FF2B5EF4-FFF2-40B4-BE49-F238E27FC236}">
                <a16:creationId xmlns:a16="http://schemas.microsoft.com/office/drawing/2014/main" id="{351EAA2E-8689-42D6-BB13-5CD76BF2939C}"/>
              </a:ext>
            </a:extLst>
          </p:cNvPr>
          <p:cNvSpPr/>
          <p:nvPr/>
        </p:nvSpPr>
        <p:spPr>
          <a:xfrm>
            <a:off x="311888" y="8567547"/>
            <a:ext cx="6099717" cy="954107"/>
          </a:xfrm>
          <a:prstGeom prst="rect">
            <a:avLst/>
          </a:prstGeom>
        </p:spPr>
        <p:txBody>
          <a:bodyPr wrap="square">
            <a:spAutoFit/>
          </a:bodyPr>
          <a:lstStyle/>
          <a:p>
            <a:r>
              <a:rPr lang="en-US" altLang="ja-JP" sz="700" dirty="0"/>
              <a:t>※</a:t>
            </a:r>
            <a:r>
              <a:rPr lang="ja-JP" altLang="en-US" sz="700" dirty="0"/>
              <a:t>ターミナル内のコンテナの荷役機械、上屋や照明施設、船舶・車両は公表資料から推計。コンテナ以外の荷役機械は、アンケート調査を実施。</a:t>
            </a:r>
            <a:endParaRPr lang="en-US" altLang="ja-JP" sz="700" dirty="0"/>
          </a:p>
          <a:p>
            <a:r>
              <a:rPr lang="en-US" altLang="ja-JP" sz="700" dirty="0"/>
              <a:t>※</a:t>
            </a:r>
            <a:r>
              <a:rPr lang="ja-JP" altLang="en-US" sz="700" dirty="0"/>
              <a:t>ターミナルを出入する船舶・車両は公表資料等から推計。</a:t>
            </a:r>
            <a:endParaRPr lang="en-US" altLang="ja-JP" sz="700" dirty="0"/>
          </a:p>
          <a:p>
            <a:r>
              <a:rPr lang="en-US" altLang="ja-JP" sz="700" dirty="0"/>
              <a:t>※</a:t>
            </a:r>
            <a:r>
              <a:rPr lang="ja-JP" altLang="en-US" sz="700" dirty="0"/>
              <a:t>ターミナル外は、現状（</a:t>
            </a:r>
            <a:r>
              <a:rPr lang="en-US" altLang="ja-JP" sz="700" dirty="0"/>
              <a:t>2021</a:t>
            </a:r>
            <a:r>
              <a:rPr lang="ja-JP" altLang="en-US" sz="700" dirty="0"/>
              <a:t>年度）や将来のエネルギー資源利用の実態や将来計画等を把握するため、「地球温暖化対策の推進に関する法律に基づく温室効果ガス排出量算定・報告・公表制度」の報告対象である特定事業所排出者（</a:t>
            </a:r>
            <a:r>
              <a:rPr lang="en-US" altLang="ja-JP" sz="700" dirty="0"/>
              <a:t>※1</a:t>
            </a:r>
            <a:r>
              <a:rPr lang="ja-JP" altLang="en-US" sz="700" dirty="0"/>
              <a:t>）へのアンケートを実施。その他「大阪府気候変動対策の推進に関する条例」の特定事業者（</a:t>
            </a:r>
            <a:r>
              <a:rPr lang="en-US" altLang="ja-JP" sz="700" dirty="0"/>
              <a:t>※2</a:t>
            </a:r>
            <a:r>
              <a:rPr lang="ja-JP" altLang="en-US" sz="700" dirty="0"/>
              <a:t>）に加えて、倉庫業者にアンケートを実施。アンケート・ヒアリングで把握していない項目は、公表資料・統計データにより排出量を推計。</a:t>
            </a:r>
            <a:endParaRPr lang="en-US" altLang="ja-JP" sz="700" dirty="0"/>
          </a:p>
          <a:p>
            <a:r>
              <a:rPr lang="en-US" altLang="ja-JP" sz="700" dirty="0"/>
              <a:t>※1</a:t>
            </a:r>
            <a:r>
              <a:rPr lang="ja-JP" altLang="en-US" sz="700" dirty="0"/>
              <a:t>：全ての事業所のエネルギー使用量合計が原油換算</a:t>
            </a:r>
            <a:r>
              <a:rPr lang="en-US" altLang="ja-JP" sz="700" dirty="0"/>
              <a:t>1,500kl/</a:t>
            </a:r>
            <a:r>
              <a:rPr lang="ja-JP" altLang="en-US" sz="700" dirty="0"/>
              <a:t>年以上の事業者の中で、事業所単体でも原油換算</a:t>
            </a:r>
            <a:r>
              <a:rPr lang="en-US" altLang="ja-JP" sz="700" dirty="0"/>
              <a:t>1,500kl/</a:t>
            </a:r>
            <a:r>
              <a:rPr lang="ja-JP" altLang="en-US" sz="700" dirty="0"/>
              <a:t>年以上となる事業所</a:t>
            </a:r>
            <a:endParaRPr lang="en-US" altLang="ja-JP" sz="700" dirty="0"/>
          </a:p>
          <a:p>
            <a:r>
              <a:rPr lang="en-US" altLang="ja-JP" sz="700" dirty="0"/>
              <a:t>※2</a:t>
            </a:r>
            <a:r>
              <a:rPr lang="ja-JP" altLang="en-US" sz="700" dirty="0"/>
              <a:t>：府全体における事業所のエネルギー使用量合計が原油換算</a:t>
            </a:r>
            <a:r>
              <a:rPr lang="en-US" altLang="ja-JP" sz="700" dirty="0"/>
              <a:t>1,500kl/</a:t>
            </a:r>
            <a:r>
              <a:rPr lang="ja-JP" altLang="en-US" sz="700" dirty="0"/>
              <a:t>年以上等</a:t>
            </a:r>
            <a:endParaRPr lang="en-US" altLang="ja-JP" sz="700" dirty="0"/>
          </a:p>
          <a:p>
            <a:r>
              <a:rPr lang="en-US" altLang="ja-JP" sz="700" dirty="0"/>
              <a:t>※</a:t>
            </a:r>
            <a:r>
              <a:rPr lang="ja-JP" altLang="en-US" sz="700" dirty="0"/>
              <a:t>排出量は暫定値であり、今後要精査</a:t>
            </a:r>
            <a:endParaRPr lang="en-US" altLang="ja-JP" sz="700" dirty="0"/>
          </a:p>
        </p:txBody>
      </p:sp>
      <p:sp>
        <p:nvSpPr>
          <p:cNvPr id="59" name="タイトル 1">
            <a:extLst>
              <a:ext uri="{FF2B5EF4-FFF2-40B4-BE49-F238E27FC236}">
                <a16:creationId xmlns:a16="http://schemas.microsoft.com/office/drawing/2014/main" id="{6EA6B4BB-380E-482C-986B-4C9C5F989704}"/>
              </a:ext>
            </a:extLst>
          </p:cNvPr>
          <p:cNvSpPr txBox="1">
            <a:spLocks/>
          </p:cNvSpPr>
          <p:nvPr/>
        </p:nvSpPr>
        <p:spPr bwMode="auto">
          <a:xfrm>
            <a:off x="2405748" y="6997460"/>
            <a:ext cx="2561589" cy="15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３港の温室効果ガス排出量と削減目標</a:t>
            </a:r>
            <a:endParaRPr lang="en-US" altLang="ja-JP" sz="1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8" name="タイトル 1">
            <a:extLst>
              <a:ext uri="{FF2B5EF4-FFF2-40B4-BE49-F238E27FC236}">
                <a16:creationId xmlns:a16="http://schemas.microsoft.com/office/drawing/2014/main" id="{38878128-CC90-493C-8F71-19605D410C80}"/>
              </a:ext>
            </a:extLst>
          </p:cNvPr>
          <p:cNvSpPr txBox="1">
            <a:spLocks/>
          </p:cNvSpPr>
          <p:nvPr/>
        </p:nvSpPr>
        <p:spPr bwMode="auto">
          <a:xfrm>
            <a:off x="8479187" y="468650"/>
            <a:ext cx="2131009" cy="21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３港における温室効果ガス削減量</a:t>
            </a:r>
            <a:endParaRPr lang="en-US" altLang="ja-JP" sz="1000" dirty="0">
              <a:solidFill>
                <a:schemeClr val="tx1"/>
              </a:solidFill>
              <a:latin typeface="HGP創英角ｺﾞｼｯｸUB" panose="020B0900000000000000" pitchFamily="50" charset="-128"/>
              <a:ea typeface="HGP創英角ｺﾞｼｯｸUB" panose="020B0900000000000000" pitchFamily="50" charset="-128"/>
            </a:endParaRPr>
          </a:p>
        </p:txBody>
      </p:sp>
      <p:graphicFrame>
        <p:nvGraphicFramePr>
          <p:cNvPr id="60" name="表 59">
            <a:extLst>
              <a:ext uri="{FF2B5EF4-FFF2-40B4-BE49-F238E27FC236}">
                <a16:creationId xmlns:a16="http://schemas.microsoft.com/office/drawing/2014/main" id="{FE53F57A-FC27-4AB1-8760-3408E4AAEFD6}"/>
              </a:ext>
            </a:extLst>
          </p:cNvPr>
          <p:cNvGraphicFramePr>
            <a:graphicFrameLocks noGrp="1"/>
          </p:cNvGraphicFramePr>
          <p:nvPr>
            <p:extLst>
              <p:ext uri="{D42A27DB-BD31-4B8C-83A1-F6EECF244321}">
                <p14:modId xmlns:p14="http://schemas.microsoft.com/office/powerpoint/2010/main" val="90340099"/>
              </p:ext>
            </p:extLst>
          </p:nvPr>
        </p:nvGraphicFramePr>
        <p:xfrm>
          <a:off x="416653" y="713121"/>
          <a:ext cx="5852202" cy="3638720"/>
        </p:xfrm>
        <a:graphic>
          <a:graphicData uri="http://schemas.openxmlformats.org/drawingml/2006/table">
            <a:tbl>
              <a:tblPr firstRow="1" bandRow="1">
                <a:tableStyleId>{5C22544A-7EE6-4342-B048-85BDC9FD1C3A}</a:tableStyleId>
              </a:tblPr>
              <a:tblGrid>
                <a:gridCol w="698769">
                  <a:extLst>
                    <a:ext uri="{9D8B030D-6E8A-4147-A177-3AD203B41FA5}">
                      <a16:colId xmlns:a16="http://schemas.microsoft.com/office/drawing/2014/main" val="1905241061"/>
                    </a:ext>
                  </a:extLst>
                </a:gridCol>
                <a:gridCol w="1717811">
                  <a:extLst>
                    <a:ext uri="{9D8B030D-6E8A-4147-A177-3AD203B41FA5}">
                      <a16:colId xmlns:a16="http://schemas.microsoft.com/office/drawing/2014/main" val="836286386"/>
                    </a:ext>
                  </a:extLst>
                </a:gridCol>
                <a:gridCol w="1717811">
                  <a:extLst>
                    <a:ext uri="{9D8B030D-6E8A-4147-A177-3AD203B41FA5}">
                      <a16:colId xmlns:a16="http://schemas.microsoft.com/office/drawing/2014/main" val="3705130867"/>
                    </a:ext>
                  </a:extLst>
                </a:gridCol>
                <a:gridCol w="1717811">
                  <a:extLst>
                    <a:ext uri="{9D8B030D-6E8A-4147-A177-3AD203B41FA5}">
                      <a16:colId xmlns:a16="http://schemas.microsoft.com/office/drawing/2014/main" val="3303172041"/>
                    </a:ext>
                  </a:extLst>
                </a:gridCol>
              </a:tblGrid>
              <a:tr h="0">
                <a:tc>
                  <a:txBody>
                    <a:bodyPr/>
                    <a:lstStyle/>
                    <a:p>
                      <a:endParaRPr kumimoji="1" lang="ja-JP" altLang="en-US" sz="1000" dirty="0"/>
                    </a:p>
                  </a:txBody>
                  <a:tcPr marL="88028" marR="88028" marT="44014" marB="44014"/>
                </a:tc>
                <a:tc>
                  <a:txBody>
                    <a:bodyPr/>
                    <a:lstStyle/>
                    <a:p>
                      <a:pPr algn="ctr"/>
                      <a:r>
                        <a:rPr kumimoji="1" lang="ja-JP" altLang="en-US" sz="1000" dirty="0"/>
                        <a:t>大阪港</a:t>
                      </a:r>
                    </a:p>
                  </a:txBody>
                  <a:tcPr marL="88028" marR="88028" marT="44014" marB="44014"/>
                </a:tc>
                <a:tc>
                  <a:txBody>
                    <a:bodyPr/>
                    <a:lstStyle/>
                    <a:p>
                      <a:pPr algn="ctr"/>
                      <a:r>
                        <a:rPr kumimoji="1" lang="ja-JP" altLang="en-US" sz="1000" dirty="0"/>
                        <a:t>堺泉北港</a:t>
                      </a:r>
                    </a:p>
                  </a:txBody>
                  <a:tcPr marL="88028" marR="88028" marT="44014" marB="44014"/>
                </a:tc>
                <a:tc>
                  <a:txBody>
                    <a:bodyPr/>
                    <a:lstStyle/>
                    <a:p>
                      <a:pPr algn="ctr"/>
                      <a:r>
                        <a:rPr kumimoji="1" lang="ja-JP" altLang="en-US" sz="1000" dirty="0"/>
                        <a:t>阪南港</a:t>
                      </a:r>
                    </a:p>
                  </a:txBody>
                  <a:tcPr marL="88028" marR="88028" marT="44014" marB="44014"/>
                </a:tc>
                <a:extLst>
                  <a:ext uri="{0D108BD9-81ED-4DB2-BD59-A6C34878D82A}">
                    <a16:rowId xmlns:a16="http://schemas.microsoft.com/office/drawing/2014/main" val="3906801317"/>
                  </a:ext>
                </a:extLst>
              </a:tr>
              <a:tr h="0">
                <a:tc>
                  <a:txBody>
                    <a:bodyPr/>
                    <a:lstStyle/>
                    <a:p>
                      <a:pPr algn="ctr"/>
                      <a:r>
                        <a:rPr kumimoji="1" lang="ja-JP" altLang="en-US" sz="900" dirty="0"/>
                        <a:t>特徴</a:t>
                      </a:r>
                    </a:p>
                  </a:txBody>
                  <a:tcPr marL="88028" marR="88028" marT="44014" marB="44014"/>
                </a:tc>
                <a:tc>
                  <a:txBody>
                    <a:bodyPr/>
                    <a:lstStyle/>
                    <a:p>
                      <a:pPr algn="l"/>
                      <a:r>
                        <a:rPr kumimoji="1" lang="ja-JP" altLang="en-US" sz="900" dirty="0"/>
                        <a:t>・西日本の一大物流拠点</a:t>
                      </a:r>
                      <a:endParaRPr kumimoji="1" lang="en-US" altLang="ja-JP" sz="900" dirty="0"/>
                    </a:p>
                    <a:p>
                      <a:pPr algn="l"/>
                      <a:r>
                        <a:rPr kumimoji="1" lang="ja-JP" altLang="en-US" sz="900" dirty="0"/>
                        <a:t>・近畿圏の経済活動を支える</a:t>
                      </a:r>
                      <a:endParaRPr kumimoji="1" lang="en-US" altLang="ja-JP" sz="900" dirty="0"/>
                    </a:p>
                    <a:p>
                      <a:pPr algn="l"/>
                      <a:r>
                        <a:rPr kumimoji="1" lang="ja-JP" altLang="en-US" sz="900" dirty="0"/>
                        <a:t>　輸出入の拠点</a:t>
                      </a:r>
                    </a:p>
                  </a:txBody>
                  <a:tcPr marL="88028" marR="88028" marT="44014" marB="44014"/>
                </a:tc>
                <a:tc>
                  <a:txBody>
                    <a:bodyPr/>
                    <a:lstStyle/>
                    <a:p>
                      <a:pPr algn="l"/>
                      <a:r>
                        <a:rPr kumimoji="1" lang="ja-JP" altLang="en-US" sz="900" dirty="0"/>
                        <a:t>・原油や</a:t>
                      </a:r>
                      <a:r>
                        <a:rPr kumimoji="1" lang="en-US" altLang="ja-JP" sz="900" dirty="0"/>
                        <a:t>LNG</a:t>
                      </a:r>
                      <a:r>
                        <a:rPr kumimoji="1" lang="ja-JP" altLang="en-US" sz="900" dirty="0"/>
                        <a:t>等のエネルギー</a:t>
                      </a:r>
                      <a:endParaRPr kumimoji="1" lang="en-US" altLang="ja-JP" sz="900" dirty="0"/>
                    </a:p>
                    <a:p>
                      <a:pPr algn="l"/>
                      <a:r>
                        <a:rPr kumimoji="1" lang="ja-JP" altLang="en-US" sz="900" dirty="0"/>
                        <a:t>  供給拠点</a:t>
                      </a:r>
                      <a:endParaRPr kumimoji="1" lang="en-US" altLang="ja-JP" sz="900" dirty="0"/>
                    </a:p>
                    <a:p>
                      <a:pPr algn="l"/>
                      <a:r>
                        <a:rPr kumimoji="1" lang="ja-JP" altLang="en-US" sz="900" dirty="0"/>
                        <a:t>・中古車輸出拠点</a:t>
                      </a:r>
                    </a:p>
                  </a:txBody>
                  <a:tcPr marL="88028" marR="88028" marT="44014" marB="44014"/>
                </a:tc>
                <a:tc>
                  <a:txBody>
                    <a:bodyPr/>
                    <a:lstStyle/>
                    <a:p>
                      <a:pPr algn="l"/>
                      <a:r>
                        <a:rPr kumimoji="1" lang="ja-JP" altLang="en-US" sz="900" dirty="0"/>
                        <a:t>・製造業や物流・保管施設等</a:t>
                      </a:r>
                      <a:endParaRPr kumimoji="1" lang="en-US" altLang="ja-JP" sz="900" dirty="0"/>
                    </a:p>
                    <a:p>
                      <a:pPr algn="l"/>
                      <a:r>
                        <a:rPr kumimoji="1" lang="ja-JP" altLang="en-US" sz="900" dirty="0"/>
                        <a:t>　の企業進出の進展</a:t>
                      </a:r>
                    </a:p>
                  </a:txBody>
                  <a:tcPr marL="88028" marR="88028" marT="44014" marB="44014"/>
                </a:tc>
                <a:extLst>
                  <a:ext uri="{0D108BD9-81ED-4DB2-BD59-A6C34878D82A}">
                    <a16:rowId xmlns:a16="http://schemas.microsoft.com/office/drawing/2014/main" val="2404160640"/>
                  </a:ext>
                </a:extLst>
              </a:tr>
              <a:tr h="0">
                <a:tc rowSpan="5">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t>基本方針</a:t>
                      </a:r>
                    </a:p>
                  </a:txBody>
                  <a:tcPr marL="88028" marR="88028" marT="44014" marB="44014" anchor="ctr"/>
                </a:tc>
                <a:tc gridSpan="3">
                  <a:txBody>
                    <a:bodyPr/>
                    <a:lstStyle/>
                    <a:p>
                      <a:pPr algn="ctr"/>
                      <a:r>
                        <a:rPr kumimoji="1" lang="ja-JP" altLang="en-US" sz="900" b="1" i="0" u="none" strike="noStrike" kern="1200" baseline="0" dirty="0">
                          <a:solidFill>
                            <a:schemeClr val="dk1"/>
                          </a:solidFill>
                          <a:latin typeface="+mn-lt"/>
                          <a:ea typeface="+mn-ea"/>
                          <a:cs typeface="+mn-cs"/>
                        </a:rPr>
                        <a:t>（１）水素・燃料アンモニア等のサプライチェーンの拠点としての受入環境等の整備</a:t>
                      </a:r>
                      <a:endParaRPr kumimoji="1" lang="en-US" altLang="ja-JP" sz="900" b="1" i="0" u="none" strike="noStrike" kern="1200" baseline="0" dirty="0">
                        <a:solidFill>
                          <a:schemeClr val="dk1"/>
                        </a:solidFill>
                        <a:latin typeface="+mn-lt"/>
                        <a:ea typeface="+mn-ea"/>
                        <a:cs typeface="+mn-cs"/>
                      </a:endParaRPr>
                    </a:p>
                  </a:txBody>
                  <a:tcPr marL="88028" marR="88028" marT="44014" marB="44014"/>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1333682081"/>
                  </a:ext>
                </a:extLst>
              </a:tr>
              <a:tr h="274762">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t>・水素等次世代エネルギーの二次受入・供給拠点化</a:t>
                      </a:r>
                    </a:p>
                  </a:txBody>
                  <a:tcPr marL="88028" marR="88028" marT="44014" marB="44014"/>
                </a:tc>
                <a:tc>
                  <a:txBody>
                    <a:bodyPr/>
                    <a:lstStyle/>
                    <a:p>
                      <a:r>
                        <a:rPr kumimoji="1" lang="ja-JP" altLang="en-US" sz="900" dirty="0"/>
                        <a:t>・水素等の次世代エネルギーの輸入拠点化</a:t>
                      </a:r>
                    </a:p>
                  </a:txBody>
                  <a:tcPr marL="88028" marR="88028" marT="44014" marB="44014"/>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t>・水素等次世代エネルギーの二次受入・供給拠点化</a:t>
                      </a:r>
                    </a:p>
                  </a:txBody>
                  <a:tcPr marL="88028" marR="88028" marT="44014" marB="44014"/>
                </a:tc>
                <a:extLst>
                  <a:ext uri="{0D108BD9-81ED-4DB2-BD59-A6C34878D82A}">
                    <a16:rowId xmlns:a16="http://schemas.microsoft.com/office/drawing/2014/main" val="3121623854"/>
                  </a:ext>
                </a:extLst>
              </a:tr>
              <a:tr h="12021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gridSpan="3">
                  <a:txBody>
                    <a:bodyPr/>
                    <a:lstStyle/>
                    <a:p>
                      <a:pPr algn="ctr"/>
                      <a:r>
                        <a:rPr kumimoji="1" lang="ja-JP" altLang="en-US" sz="900" b="0" u="none" dirty="0">
                          <a:solidFill>
                            <a:schemeClr val="tx1"/>
                          </a:solidFill>
                          <a:latin typeface="+mn-ea"/>
                          <a:ea typeface="+mn-ea"/>
                        </a:rPr>
                        <a:t>船舶への水素・燃料アンモニア、合成メタン、</a:t>
                      </a:r>
                      <a:r>
                        <a:rPr kumimoji="1" lang="en-US" altLang="ja-JP" sz="900" b="0" u="none" dirty="0">
                          <a:solidFill>
                            <a:schemeClr val="tx1"/>
                          </a:solidFill>
                          <a:latin typeface="+mn-ea"/>
                          <a:ea typeface="+mn-ea"/>
                        </a:rPr>
                        <a:t>LNG</a:t>
                      </a:r>
                      <a:r>
                        <a:rPr kumimoji="1" lang="ja-JP" altLang="en-US" sz="900" b="0" u="none" dirty="0">
                          <a:solidFill>
                            <a:schemeClr val="tx1"/>
                          </a:solidFill>
                          <a:latin typeface="+mn-ea"/>
                          <a:ea typeface="+mn-ea"/>
                        </a:rPr>
                        <a:t>バンカリング拠点の形成</a:t>
                      </a:r>
                    </a:p>
                  </a:txBody>
                  <a:tcPr marL="88028" marR="88028" marT="44014" marB="44014"/>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871110311"/>
                  </a:ext>
                </a:extLst>
              </a:tr>
              <a:tr h="120214">
                <a:tc vMerge="1">
                  <a:txBody>
                    <a:bodyPr/>
                    <a:lstStyle/>
                    <a:p>
                      <a:endParaRPr kumimoji="1" lang="ja-JP" altLang="en-US"/>
                    </a:p>
                  </a:txBody>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baseline="0" dirty="0">
                          <a:solidFill>
                            <a:schemeClr val="dk1"/>
                          </a:solidFill>
                          <a:latin typeface="+mn-lt"/>
                          <a:ea typeface="+mn-ea"/>
                          <a:cs typeface="+mn-cs"/>
                        </a:rPr>
                        <a:t>（２）港湾地域の面的・効率的な脱炭素化</a:t>
                      </a:r>
                      <a:endParaRPr kumimoji="1" lang="ja-JP" altLang="en-US" sz="900" dirty="0"/>
                    </a:p>
                  </a:txBody>
                  <a:tcPr marL="88028" marR="88028" marT="44014" marB="44014"/>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6180639"/>
                  </a:ext>
                </a:extLst>
              </a:tr>
              <a:tr h="0">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gridSpan="3">
                  <a:txBody>
                    <a:bodyPr/>
                    <a:lstStyle/>
                    <a:p>
                      <a:r>
                        <a:rPr kumimoji="1" lang="ja-JP" altLang="en-US" sz="900" dirty="0"/>
                        <a:t>・停泊船舶への陸上電力供給・港湾荷役機械の低炭素化・脱炭素化</a:t>
                      </a:r>
                      <a:endParaRPr kumimoji="1" lang="en-US" altLang="ja-JP" sz="900" dirty="0"/>
                    </a:p>
                    <a:p>
                      <a:r>
                        <a:rPr kumimoji="1" lang="ja-JP" altLang="en-US" sz="900" dirty="0"/>
                        <a:t>・ターミナルを出入りする車両の水素等次世代エネルギー燃料化</a:t>
                      </a:r>
                      <a:endParaRPr kumimoji="1" lang="en-US" altLang="ja-JP" sz="900" dirty="0"/>
                    </a:p>
                    <a:p>
                      <a:r>
                        <a:rPr kumimoji="1" lang="ja-JP" altLang="en-US" sz="900" dirty="0"/>
                        <a:t>・立地産業での水素・燃料アンモニア・合成メタンの共同調達・利用による地域における面的・効率的な脱炭素化　等</a:t>
                      </a:r>
                    </a:p>
                  </a:txBody>
                  <a:tcPr marL="88028" marR="88028" marT="44014" marB="44014"/>
                </a:tc>
                <a:tc h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300" dirty="0"/>
                    </a:p>
                  </a:txBody>
                  <a:tcPr marL="88028" marR="88028" marT="44014" marB="44014"/>
                </a:tc>
                <a:tc hMerge="1">
                  <a:txBody>
                    <a:bodyPr/>
                    <a:lstStyle/>
                    <a:p>
                      <a:endParaRPr kumimoji="1" lang="ja-JP" altLang="en-US" sz="1300" dirty="0"/>
                    </a:p>
                  </a:txBody>
                  <a:tcPr marL="88028" marR="88028" marT="44014" marB="44014"/>
                </a:tc>
                <a:extLst>
                  <a:ext uri="{0D108BD9-81ED-4DB2-BD59-A6C34878D82A}">
                    <a16:rowId xmlns:a16="http://schemas.microsoft.com/office/drawing/2014/main" val="188135788"/>
                  </a:ext>
                </a:extLst>
              </a:tr>
              <a:tr h="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t>目標年次</a:t>
                      </a:r>
                    </a:p>
                  </a:txBody>
                  <a:tcPr marL="88028" marR="88028" marT="44014" marB="44014" anchor="ctr"/>
                </a:tc>
                <a:tc gridSpan="3">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900" b="1" dirty="0"/>
                        <a:t>2030</a:t>
                      </a:r>
                      <a:r>
                        <a:rPr lang="ja-JP" altLang="en-US" sz="900" b="1" dirty="0"/>
                        <a:t>年度及び</a:t>
                      </a:r>
                      <a:r>
                        <a:rPr lang="en-US" altLang="ja-JP" sz="900" b="1" dirty="0"/>
                        <a:t>2050</a:t>
                      </a:r>
                      <a:r>
                        <a:rPr lang="ja-JP" altLang="en-US" sz="900" b="1" dirty="0"/>
                        <a:t>年</a:t>
                      </a:r>
                    </a:p>
                  </a:txBody>
                  <a:tcPr marL="88028" marR="88028" marT="44014" marB="44014" anchor="ctr"/>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1877922376"/>
                  </a:ext>
                </a:extLst>
              </a:tr>
              <a:tr h="487953">
                <a:tc>
                  <a:txBody>
                    <a:bodyPr/>
                    <a:lstStyle/>
                    <a:p>
                      <a:pPr algn="l"/>
                      <a:r>
                        <a:rPr kumimoji="1" lang="ja-JP" altLang="en-US" sz="900" dirty="0"/>
                        <a:t>対象範囲</a:t>
                      </a:r>
                    </a:p>
                  </a:txBody>
                  <a:tcPr marL="88028" marR="88028" marT="44014" marB="44014" anchor="ctr"/>
                </a:tc>
                <a:tc gridSpan="3">
                  <a:txBody>
                    <a:bodyPr/>
                    <a:lstStyle/>
                    <a:p>
                      <a:r>
                        <a:rPr lang="ja-JP" altLang="en-US" sz="900" dirty="0"/>
                        <a:t>①公共・専用ターミナル内　：　公共・専用ターミナル（コンテナ、バルク、フェリー・</a:t>
                      </a:r>
                      <a:r>
                        <a:rPr lang="en-US" altLang="ja-JP" sz="900" dirty="0"/>
                        <a:t>RORO</a:t>
                      </a:r>
                      <a:r>
                        <a:rPr lang="ja-JP" altLang="en-US" sz="900" dirty="0"/>
                        <a:t>）</a:t>
                      </a:r>
                    </a:p>
                    <a:p>
                      <a:r>
                        <a:rPr lang="ja-JP" altLang="en-US" sz="900" dirty="0"/>
                        <a:t>②公共・専用ターミナルに出入りする船舶・車両</a:t>
                      </a:r>
                      <a:endParaRPr lang="en-US" altLang="ja-JP" sz="900" dirty="0"/>
                    </a:p>
                    <a:p>
                      <a:r>
                        <a:rPr lang="ja-JP" altLang="en-US" sz="900" dirty="0"/>
                        <a:t>③ターミナル外：港湾エリア（臨港地区等）で活動を行う事業所</a:t>
                      </a:r>
                    </a:p>
                  </a:txBody>
                  <a:tcPr marL="88028" marR="88028" marT="44014" marB="44014"/>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517331913"/>
                  </a:ext>
                </a:extLst>
              </a:tr>
              <a:tr h="438254">
                <a:tc>
                  <a:txBody>
                    <a:bodyPr/>
                    <a:lstStyle/>
                    <a:p>
                      <a:r>
                        <a:rPr kumimoji="1" lang="ja-JP" altLang="en-US" sz="900" dirty="0"/>
                        <a:t>計画策定推進体制、進捗管理</a:t>
                      </a:r>
                    </a:p>
                  </a:txBody>
                  <a:tcPr marL="88028" marR="88028" marT="44014" marB="44014" anchor="ctr"/>
                </a:tc>
                <a:tc gridSpan="3">
                  <a:txBody>
                    <a:bodyPr/>
                    <a:lstStyle/>
                    <a:p>
                      <a:r>
                        <a:rPr kumimoji="1" lang="ja-JP" altLang="en-US" sz="900" dirty="0"/>
                        <a:t>・</a:t>
                      </a:r>
                      <a:r>
                        <a:rPr kumimoji="1" lang="en-US" altLang="ja-JP" sz="900" dirty="0"/>
                        <a:t>CNP</a:t>
                      </a:r>
                      <a:r>
                        <a:rPr kumimoji="1" lang="ja-JP" altLang="en-US" sz="900" dirty="0"/>
                        <a:t>検討会の意見を踏まえ港湾管理者である大阪府・大阪市が策定</a:t>
                      </a:r>
                    </a:p>
                    <a:p>
                      <a:r>
                        <a:rPr kumimoji="1" lang="ja-JP" altLang="en-US" sz="900" dirty="0"/>
                        <a:t>・策定後、同検討会を改組した推進体制により、計画の進捗状況を確認・評価</a:t>
                      </a:r>
                      <a:endParaRPr kumimoji="1" lang="en-US" altLang="ja-JP" sz="900" dirty="0"/>
                    </a:p>
                    <a:p>
                      <a:r>
                        <a:rPr kumimoji="1" lang="ja-JP" altLang="en-US" sz="900" dirty="0"/>
                        <a:t>・評価結果や政府の温室効果ガス削減目標、技術の進展等を踏まえ、計画を見直し</a:t>
                      </a:r>
                    </a:p>
                  </a:txBody>
                  <a:tcPr marL="88028" marR="88028" marT="44014" marB="44014"/>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339797"/>
                  </a:ext>
                </a:extLst>
              </a:tr>
            </a:tbl>
          </a:graphicData>
        </a:graphic>
      </p:graphicFrame>
      <p:graphicFrame>
        <p:nvGraphicFramePr>
          <p:cNvPr id="82" name="表 81">
            <a:extLst>
              <a:ext uri="{FF2B5EF4-FFF2-40B4-BE49-F238E27FC236}">
                <a16:creationId xmlns:a16="http://schemas.microsoft.com/office/drawing/2014/main" id="{1C911BB2-49AA-4DF0-A533-CE024E89B3C6}"/>
              </a:ext>
            </a:extLst>
          </p:cNvPr>
          <p:cNvGraphicFramePr>
            <a:graphicFrameLocks noGrp="1"/>
          </p:cNvGraphicFramePr>
          <p:nvPr>
            <p:extLst>
              <p:ext uri="{D42A27DB-BD31-4B8C-83A1-F6EECF244321}">
                <p14:modId xmlns:p14="http://schemas.microsoft.com/office/powerpoint/2010/main" val="1245955322"/>
              </p:ext>
            </p:extLst>
          </p:nvPr>
        </p:nvGraphicFramePr>
        <p:xfrm>
          <a:off x="6578185" y="5931601"/>
          <a:ext cx="5630386" cy="426720"/>
        </p:xfrm>
        <a:graphic>
          <a:graphicData uri="http://schemas.openxmlformats.org/drawingml/2006/table">
            <a:tbl>
              <a:tblPr firstRow="1" bandRow="1">
                <a:tableStyleId>{5940675A-B579-460E-94D1-54222C63F5DA}</a:tableStyleId>
              </a:tblPr>
              <a:tblGrid>
                <a:gridCol w="2891340">
                  <a:extLst>
                    <a:ext uri="{9D8B030D-6E8A-4147-A177-3AD203B41FA5}">
                      <a16:colId xmlns:a16="http://schemas.microsoft.com/office/drawing/2014/main" val="1390695492"/>
                    </a:ext>
                  </a:extLst>
                </a:gridCol>
                <a:gridCol w="242260">
                  <a:extLst>
                    <a:ext uri="{9D8B030D-6E8A-4147-A177-3AD203B41FA5}">
                      <a16:colId xmlns:a16="http://schemas.microsoft.com/office/drawing/2014/main" val="3761638086"/>
                    </a:ext>
                  </a:extLst>
                </a:gridCol>
                <a:gridCol w="451283">
                  <a:extLst>
                    <a:ext uri="{9D8B030D-6E8A-4147-A177-3AD203B41FA5}">
                      <a16:colId xmlns:a16="http://schemas.microsoft.com/office/drawing/2014/main" val="31723665"/>
                    </a:ext>
                  </a:extLst>
                </a:gridCol>
                <a:gridCol w="451283">
                  <a:extLst>
                    <a:ext uri="{9D8B030D-6E8A-4147-A177-3AD203B41FA5}">
                      <a16:colId xmlns:a16="http://schemas.microsoft.com/office/drawing/2014/main" val="1067415148"/>
                    </a:ext>
                  </a:extLst>
                </a:gridCol>
                <a:gridCol w="451327">
                  <a:extLst>
                    <a:ext uri="{9D8B030D-6E8A-4147-A177-3AD203B41FA5}">
                      <a16:colId xmlns:a16="http://schemas.microsoft.com/office/drawing/2014/main" val="3611313892"/>
                    </a:ext>
                  </a:extLst>
                </a:gridCol>
                <a:gridCol w="1142893">
                  <a:extLst>
                    <a:ext uri="{9D8B030D-6E8A-4147-A177-3AD203B41FA5}">
                      <a16:colId xmlns:a16="http://schemas.microsoft.com/office/drawing/2014/main" val="532515363"/>
                    </a:ext>
                  </a:extLst>
                </a:gridCol>
              </a:tblGrid>
              <a:tr h="0">
                <a:tc>
                  <a:txBody>
                    <a:bodyPr/>
                    <a:lstStyle/>
                    <a:p>
                      <a:pPr algn="ctr"/>
                      <a:r>
                        <a:rPr kumimoji="1" lang="ja-JP" altLang="en-US" sz="800" dirty="0">
                          <a:latin typeface="+mj-ea"/>
                          <a:ea typeface="+mj-ea"/>
                        </a:rPr>
                        <a:t>主な取組</a:t>
                      </a:r>
                      <a:r>
                        <a:rPr kumimoji="1" lang="en-US" altLang="ja-JP" sz="800" dirty="0">
                          <a:latin typeface="+mj-ea"/>
                          <a:ea typeface="+mj-ea"/>
                        </a:rPr>
                        <a:t>【</a:t>
                      </a:r>
                      <a:r>
                        <a:rPr kumimoji="1" lang="ja-JP" altLang="en-US" sz="800" dirty="0">
                          <a:latin typeface="+mj-ea"/>
                          <a:ea typeface="+mj-ea"/>
                        </a:rPr>
                        <a:t>主に取り組む港</a:t>
                      </a:r>
                      <a:r>
                        <a:rPr kumimoji="1" lang="en-US" altLang="ja-JP" sz="800" dirty="0">
                          <a:latin typeface="+mj-ea"/>
                          <a:ea typeface="+mj-ea"/>
                        </a:rPr>
                        <a:t>】</a:t>
                      </a:r>
                      <a:endParaRPr kumimoji="1" lang="ja-JP" altLang="en-US" sz="800" dirty="0">
                        <a:latin typeface="+mj-ea"/>
                        <a:ea typeface="+mj-ea"/>
                      </a:endParaRPr>
                    </a:p>
                  </a:txBody>
                  <a:tcPr anchor="ctr"/>
                </a:tc>
                <a:tc gridSpan="4">
                  <a:txBody>
                    <a:bodyPr/>
                    <a:lstStyle/>
                    <a:p>
                      <a:pPr algn="ctr"/>
                      <a:r>
                        <a:rPr kumimoji="1" lang="ja-JP" altLang="en-US" sz="800" b="1" dirty="0"/>
                        <a:t>短・中期（～</a:t>
                      </a:r>
                      <a:r>
                        <a:rPr kumimoji="1" lang="en-US" altLang="ja-JP" sz="800" b="1" dirty="0"/>
                        <a:t>2030</a:t>
                      </a:r>
                      <a:r>
                        <a:rPr kumimoji="1" lang="ja-JP" altLang="en-US" sz="800" b="1" dirty="0"/>
                        <a:t>年度）</a:t>
                      </a:r>
                      <a:endParaRPr kumimoji="1" lang="ja-JP" altLang="en-US" sz="8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800" b="1" dirty="0"/>
                        <a:t>長期（～</a:t>
                      </a:r>
                      <a:r>
                        <a:rPr kumimoji="1" lang="en-US" altLang="ja-JP" sz="800" b="1" dirty="0"/>
                        <a:t>2050</a:t>
                      </a:r>
                      <a:r>
                        <a:rPr kumimoji="1" lang="ja-JP" altLang="en-US" sz="800" b="1" dirty="0"/>
                        <a:t>年）</a:t>
                      </a:r>
                    </a:p>
                  </a:txBody>
                  <a:tcPr/>
                </a:tc>
                <a:extLst>
                  <a:ext uri="{0D108BD9-81ED-4DB2-BD59-A6C34878D82A}">
                    <a16:rowId xmlns:a16="http://schemas.microsoft.com/office/drawing/2014/main" val="269486760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kern="1200" dirty="0">
                          <a:solidFill>
                            <a:schemeClr val="tx1"/>
                          </a:solidFill>
                          <a:latin typeface="+mj-ea"/>
                          <a:ea typeface="+mn-ea"/>
                          <a:cs typeface="+mn-cs"/>
                        </a:rPr>
                        <a:t>水素燃料電池</a:t>
                      </a:r>
                      <a:r>
                        <a:rPr kumimoji="1" lang="en-US" altLang="ja-JP" sz="800" kern="1200" dirty="0">
                          <a:solidFill>
                            <a:schemeClr val="tx1"/>
                          </a:solidFill>
                          <a:latin typeface="+mj-ea"/>
                          <a:ea typeface="+mn-ea"/>
                          <a:cs typeface="+mn-cs"/>
                        </a:rPr>
                        <a:t>RTG【</a:t>
                      </a:r>
                      <a:r>
                        <a:rPr kumimoji="1" lang="ja-JP" altLang="en-US" sz="800" kern="1200" dirty="0">
                          <a:solidFill>
                            <a:schemeClr val="tx1"/>
                          </a:solidFill>
                          <a:latin typeface="+mj-ea"/>
                          <a:ea typeface="+mn-ea"/>
                          <a:cs typeface="+mn-cs"/>
                        </a:rPr>
                        <a:t>大阪</a:t>
                      </a:r>
                      <a:r>
                        <a:rPr kumimoji="1" lang="en-US" altLang="ja-JP" sz="800" kern="1200" dirty="0">
                          <a:solidFill>
                            <a:schemeClr val="tx1"/>
                          </a:solidFill>
                          <a:latin typeface="+mj-ea"/>
                          <a:ea typeface="+mn-ea"/>
                          <a:cs typeface="+mn-cs"/>
                        </a:rPr>
                        <a:t>】</a:t>
                      </a:r>
                      <a:endParaRPr kumimoji="1" lang="ja-JP" altLang="en-US" sz="800" kern="1200" dirty="0">
                        <a:solidFill>
                          <a:schemeClr val="tx1"/>
                        </a:solidFill>
                        <a:latin typeface="+mj-ea"/>
                        <a:ea typeface="+mn-ea"/>
                        <a:cs typeface="+mn-cs"/>
                      </a:endParaRPr>
                    </a:p>
                  </a:txBody>
                  <a:tcPr anchor="ctr"/>
                </a:tc>
                <a:tc>
                  <a:txBody>
                    <a:bodyPr/>
                    <a:lstStyle/>
                    <a:p>
                      <a:endParaRPr kumimoji="1" lang="ja-JP" altLang="en-US" sz="800" dirty="0"/>
                    </a:p>
                  </a:txBody>
                  <a:tcPr>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tcPr>
                </a:tc>
                <a:tc>
                  <a:txBody>
                    <a:bodyPr/>
                    <a:lstStyle/>
                    <a:p>
                      <a:endParaRPr kumimoji="1" lang="ja-JP" altLang="en-US" sz="800" dirty="0"/>
                    </a:p>
                  </a:txBody>
                  <a:tcPr/>
                </a:tc>
                <a:extLst>
                  <a:ext uri="{0D108BD9-81ED-4DB2-BD59-A6C34878D82A}">
                    <a16:rowId xmlns:a16="http://schemas.microsoft.com/office/drawing/2014/main" val="900782027"/>
                  </a:ext>
                </a:extLst>
              </a:tr>
            </a:tbl>
          </a:graphicData>
        </a:graphic>
      </p:graphicFrame>
      <p:graphicFrame>
        <p:nvGraphicFramePr>
          <p:cNvPr id="84" name="表 83">
            <a:extLst>
              <a:ext uri="{FF2B5EF4-FFF2-40B4-BE49-F238E27FC236}">
                <a16:creationId xmlns:a16="http://schemas.microsoft.com/office/drawing/2014/main" id="{64D758CC-B884-4E40-B7B8-4A8DB19CD230}"/>
              </a:ext>
            </a:extLst>
          </p:cNvPr>
          <p:cNvGraphicFramePr>
            <a:graphicFrameLocks noGrp="1"/>
          </p:cNvGraphicFramePr>
          <p:nvPr>
            <p:extLst>
              <p:ext uri="{D42A27DB-BD31-4B8C-83A1-F6EECF244321}">
                <p14:modId xmlns:p14="http://schemas.microsoft.com/office/powerpoint/2010/main" val="4023467877"/>
              </p:ext>
            </p:extLst>
          </p:nvPr>
        </p:nvGraphicFramePr>
        <p:xfrm>
          <a:off x="6577473" y="6554529"/>
          <a:ext cx="5616623" cy="853440"/>
        </p:xfrm>
        <a:graphic>
          <a:graphicData uri="http://schemas.openxmlformats.org/drawingml/2006/table">
            <a:tbl>
              <a:tblPr firstRow="1" bandRow="1">
                <a:tableStyleId>{5940675A-B579-460E-94D1-54222C63F5DA}</a:tableStyleId>
              </a:tblPr>
              <a:tblGrid>
                <a:gridCol w="2876960">
                  <a:extLst>
                    <a:ext uri="{9D8B030D-6E8A-4147-A177-3AD203B41FA5}">
                      <a16:colId xmlns:a16="http://schemas.microsoft.com/office/drawing/2014/main" val="1390695492"/>
                    </a:ext>
                  </a:extLst>
                </a:gridCol>
                <a:gridCol w="248980">
                  <a:extLst>
                    <a:ext uri="{9D8B030D-6E8A-4147-A177-3AD203B41FA5}">
                      <a16:colId xmlns:a16="http://schemas.microsoft.com/office/drawing/2014/main" val="3761638086"/>
                    </a:ext>
                  </a:extLst>
                </a:gridCol>
                <a:gridCol w="450180">
                  <a:extLst>
                    <a:ext uri="{9D8B030D-6E8A-4147-A177-3AD203B41FA5}">
                      <a16:colId xmlns:a16="http://schemas.microsoft.com/office/drawing/2014/main" val="3288043534"/>
                    </a:ext>
                  </a:extLst>
                </a:gridCol>
                <a:gridCol w="450180">
                  <a:extLst>
                    <a:ext uri="{9D8B030D-6E8A-4147-A177-3AD203B41FA5}">
                      <a16:colId xmlns:a16="http://schemas.microsoft.com/office/drawing/2014/main" val="1067415148"/>
                    </a:ext>
                  </a:extLst>
                </a:gridCol>
                <a:gridCol w="447428">
                  <a:extLst>
                    <a:ext uri="{9D8B030D-6E8A-4147-A177-3AD203B41FA5}">
                      <a16:colId xmlns:a16="http://schemas.microsoft.com/office/drawing/2014/main" val="3611313892"/>
                    </a:ext>
                  </a:extLst>
                </a:gridCol>
                <a:gridCol w="1142895">
                  <a:extLst>
                    <a:ext uri="{9D8B030D-6E8A-4147-A177-3AD203B41FA5}">
                      <a16:colId xmlns:a16="http://schemas.microsoft.com/office/drawing/2014/main" val="532515363"/>
                    </a:ext>
                  </a:extLst>
                </a:gridCol>
              </a:tblGrid>
              <a:tr h="0">
                <a:tc>
                  <a:txBody>
                    <a:bodyPr/>
                    <a:lstStyle/>
                    <a:p>
                      <a:pPr algn="ctr"/>
                      <a:r>
                        <a:rPr kumimoji="1" lang="ja-JP" altLang="en-US" sz="800" kern="1200" dirty="0">
                          <a:solidFill>
                            <a:schemeClr val="tx1"/>
                          </a:solidFill>
                          <a:latin typeface="+mj-ea"/>
                          <a:ea typeface="+mn-ea"/>
                          <a:cs typeface="+mn-cs"/>
                        </a:rPr>
                        <a:t>主な取組</a:t>
                      </a:r>
                      <a:r>
                        <a:rPr kumimoji="1" lang="en-US" altLang="ja-JP" sz="800" kern="1200" dirty="0">
                          <a:solidFill>
                            <a:schemeClr val="tx1"/>
                          </a:solidFill>
                          <a:latin typeface="+mj-ea"/>
                          <a:ea typeface="+mn-ea"/>
                          <a:cs typeface="+mn-cs"/>
                        </a:rPr>
                        <a:t>【</a:t>
                      </a:r>
                      <a:r>
                        <a:rPr kumimoji="1" lang="ja-JP" altLang="en-US" sz="800" kern="1200" dirty="0">
                          <a:solidFill>
                            <a:schemeClr val="tx1"/>
                          </a:solidFill>
                          <a:latin typeface="+mj-ea"/>
                          <a:ea typeface="+mn-ea"/>
                          <a:cs typeface="+mn-cs"/>
                        </a:rPr>
                        <a:t>主に取り組む港</a:t>
                      </a:r>
                      <a:r>
                        <a:rPr kumimoji="1" lang="en-US" altLang="ja-JP" sz="800" kern="1200" dirty="0">
                          <a:solidFill>
                            <a:schemeClr val="tx1"/>
                          </a:solidFill>
                          <a:latin typeface="+mj-ea"/>
                          <a:ea typeface="+mn-ea"/>
                          <a:cs typeface="+mn-cs"/>
                        </a:rPr>
                        <a:t>】</a:t>
                      </a:r>
                      <a:endParaRPr kumimoji="1" lang="ja-JP" altLang="en-US" sz="800" kern="1200" dirty="0">
                        <a:solidFill>
                          <a:schemeClr val="tx1"/>
                        </a:solidFill>
                        <a:latin typeface="+mj-ea"/>
                        <a:ea typeface="+mn-ea"/>
                        <a:cs typeface="+mn-cs"/>
                      </a:endParaRPr>
                    </a:p>
                  </a:txBody>
                  <a:tcPr anchor="ctr"/>
                </a:tc>
                <a:tc gridSpan="4">
                  <a:txBody>
                    <a:bodyPr/>
                    <a:lstStyle/>
                    <a:p>
                      <a:pPr algn="ctr"/>
                      <a:r>
                        <a:rPr kumimoji="1" lang="ja-JP" altLang="en-US" sz="800" b="1" dirty="0"/>
                        <a:t>短・中期（～</a:t>
                      </a:r>
                      <a:r>
                        <a:rPr kumimoji="1" lang="en-US" altLang="ja-JP" sz="800" b="1" dirty="0"/>
                        <a:t>2030</a:t>
                      </a:r>
                      <a:r>
                        <a:rPr kumimoji="1" lang="ja-JP" altLang="en-US" sz="800" b="1" dirty="0"/>
                        <a:t>年度）</a:t>
                      </a:r>
                      <a:endParaRPr kumimoji="1" lang="ja-JP" altLang="en-US" sz="8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800" b="1" dirty="0"/>
                        <a:t>長期（～</a:t>
                      </a:r>
                      <a:r>
                        <a:rPr kumimoji="1" lang="en-US" altLang="ja-JP" sz="800" b="1" dirty="0"/>
                        <a:t>2050</a:t>
                      </a:r>
                      <a:r>
                        <a:rPr kumimoji="1" lang="ja-JP" altLang="en-US" sz="800" b="1" dirty="0"/>
                        <a:t>年）</a:t>
                      </a:r>
                    </a:p>
                  </a:txBody>
                  <a:tcPr/>
                </a:tc>
                <a:extLst>
                  <a:ext uri="{0D108BD9-81ED-4DB2-BD59-A6C34878D82A}">
                    <a16:rowId xmlns:a16="http://schemas.microsoft.com/office/drawing/2014/main" val="2694867600"/>
                  </a:ext>
                </a:extLst>
              </a:tr>
              <a:tr h="0">
                <a:tc>
                  <a:txBody>
                    <a:bodyPr/>
                    <a:lstStyle/>
                    <a:p>
                      <a:r>
                        <a:rPr kumimoji="1" lang="ja-JP" altLang="en-US" sz="800" kern="1200" dirty="0">
                          <a:solidFill>
                            <a:schemeClr val="tx1"/>
                          </a:solidFill>
                          <a:latin typeface="+mj-ea"/>
                          <a:ea typeface="+mn-ea"/>
                          <a:cs typeface="+mn-cs"/>
                        </a:rPr>
                        <a:t>陸上電力供給施設整備</a:t>
                      </a:r>
                      <a:r>
                        <a:rPr kumimoji="1" lang="en-US" altLang="ja-JP" sz="800" kern="1200" dirty="0">
                          <a:solidFill>
                            <a:schemeClr val="tx1"/>
                          </a:solidFill>
                          <a:latin typeface="+mj-ea"/>
                          <a:ea typeface="+mn-ea"/>
                          <a:cs typeface="+mn-cs"/>
                        </a:rPr>
                        <a:t>【</a:t>
                      </a:r>
                      <a:r>
                        <a:rPr kumimoji="1" lang="ja-JP" altLang="en-US" sz="800" kern="1200" dirty="0">
                          <a:solidFill>
                            <a:schemeClr val="tx1"/>
                          </a:solidFill>
                          <a:latin typeface="+mj-ea"/>
                          <a:ea typeface="+mn-ea"/>
                          <a:cs typeface="+mn-cs"/>
                        </a:rPr>
                        <a:t>３港共通</a:t>
                      </a:r>
                      <a:r>
                        <a:rPr kumimoji="1" lang="en-US" altLang="ja-JP" sz="800" kern="1200" dirty="0">
                          <a:solidFill>
                            <a:schemeClr val="tx1"/>
                          </a:solidFill>
                          <a:latin typeface="+mj-ea"/>
                          <a:ea typeface="+mn-ea"/>
                          <a:cs typeface="+mn-cs"/>
                        </a:rPr>
                        <a:t>】</a:t>
                      </a:r>
                      <a:endParaRPr kumimoji="1" lang="ja-JP" altLang="en-US" sz="800" kern="1200" dirty="0">
                        <a:solidFill>
                          <a:schemeClr val="tx1"/>
                        </a:solidFill>
                        <a:latin typeface="+mj-ea"/>
                        <a:ea typeface="+mn-ea"/>
                        <a:cs typeface="+mn-cs"/>
                      </a:endParaRPr>
                    </a:p>
                  </a:txBody>
                  <a:tcPr anchor="ctr"/>
                </a:tc>
                <a:tc>
                  <a:txBody>
                    <a:bodyPr/>
                    <a:lstStyle/>
                    <a:p>
                      <a:endParaRPr kumimoji="1" lang="ja-JP" altLang="en-US" sz="800" dirty="0"/>
                    </a:p>
                  </a:txBody>
                  <a:tcPr>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tcPr>
                </a:tc>
                <a:tc>
                  <a:txBody>
                    <a:bodyPr/>
                    <a:lstStyle/>
                    <a:p>
                      <a:endParaRPr kumimoji="1" lang="ja-JP" altLang="en-US" sz="800" dirty="0"/>
                    </a:p>
                  </a:txBody>
                  <a:tcPr/>
                </a:tc>
                <a:extLst>
                  <a:ext uri="{0D108BD9-81ED-4DB2-BD59-A6C34878D82A}">
                    <a16:rowId xmlns:a16="http://schemas.microsoft.com/office/drawing/2014/main" val="900782027"/>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tx1"/>
                          </a:solidFill>
                          <a:latin typeface="+mj-ea"/>
                          <a:ea typeface="+mn-ea"/>
                          <a:cs typeface="+mn-cs"/>
                        </a:rPr>
                        <a:t>LNG</a:t>
                      </a:r>
                      <a:r>
                        <a:rPr kumimoji="1" lang="ja-JP" altLang="en-US" sz="800" kern="1200" dirty="0">
                          <a:solidFill>
                            <a:schemeClr val="tx1"/>
                          </a:solidFill>
                          <a:latin typeface="+mj-ea"/>
                          <a:ea typeface="+mn-ea"/>
                          <a:cs typeface="+mn-cs"/>
                        </a:rPr>
                        <a:t>バンカリング</a:t>
                      </a:r>
                      <a:r>
                        <a:rPr kumimoji="1" lang="en-US" altLang="ja-JP" sz="800" kern="1200" dirty="0">
                          <a:solidFill>
                            <a:schemeClr val="tx1"/>
                          </a:solidFill>
                          <a:latin typeface="+mj-ea"/>
                          <a:ea typeface="+mn-ea"/>
                          <a:cs typeface="+mn-cs"/>
                        </a:rPr>
                        <a:t>【</a:t>
                      </a:r>
                      <a:r>
                        <a:rPr kumimoji="1" lang="ja-JP" altLang="en-US" sz="800" kern="1200" dirty="0">
                          <a:solidFill>
                            <a:schemeClr val="tx1"/>
                          </a:solidFill>
                          <a:latin typeface="+mj-ea"/>
                          <a:ea typeface="+mn-ea"/>
                          <a:cs typeface="+mn-cs"/>
                        </a:rPr>
                        <a:t>堺泉北</a:t>
                      </a:r>
                      <a:r>
                        <a:rPr kumimoji="1" lang="en-US" altLang="ja-JP" sz="800" kern="1200" dirty="0">
                          <a:solidFill>
                            <a:schemeClr val="tx1"/>
                          </a:solidFill>
                          <a:latin typeface="+mj-ea"/>
                          <a:ea typeface="+mn-ea"/>
                          <a:cs typeface="+mn-cs"/>
                        </a:rPr>
                        <a:t>】</a:t>
                      </a:r>
                      <a:endParaRPr kumimoji="1" lang="ja-JP" altLang="en-US" sz="800" kern="1200" dirty="0">
                        <a:solidFill>
                          <a:schemeClr val="tx1"/>
                        </a:solidFill>
                        <a:latin typeface="+mj-ea"/>
                        <a:ea typeface="+mn-ea"/>
                        <a:cs typeface="+mn-cs"/>
                      </a:endParaRPr>
                    </a:p>
                  </a:txBody>
                  <a:tcPr anchor="ctr"/>
                </a:tc>
                <a:tc>
                  <a:txBody>
                    <a:bodyPr/>
                    <a:lstStyle/>
                    <a:p>
                      <a:endParaRPr kumimoji="1" lang="ja-JP" altLang="en-US" sz="800" dirty="0"/>
                    </a:p>
                  </a:txBody>
                  <a:tcPr>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tcPr>
                </a:tc>
                <a:tc>
                  <a:txBody>
                    <a:bodyPr/>
                    <a:lstStyle/>
                    <a:p>
                      <a:endParaRPr kumimoji="1" lang="ja-JP" altLang="en-US" sz="800" dirty="0"/>
                    </a:p>
                  </a:txBody>
                  <a:tcPr/>
                </a:tc>
                <a:extLst>
                  <a:ext uri="{0D108BD9-81ED-4DB2-BD59-A6C34878D82A}">
                    <a16:rowId xmlns:a16="http://schemas.microsoft.com/office/drawing/2014/main" val="261274733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tx1"/>
                          </a:solidFill>
                          <a:latin typeface="+mj-ea"/>
                          <a:ea typeface="+mn-ea"/>
                          <a:cs typeface="+mn-cs"/>
                        </a:rPr>
                        <a:t>LNG</a:t>
                      </a:r>
                      <a:r>
                        <a:rPr kumimoji="1" lang="ja-JP" altLang="en-US" sz="800" kern="1200" dirty="0">
                          <a:solidFill>
                            <a:schemeClr val="tx1"/>
                          </a:solidFill>
                          <a:latin typeface="+mj-ea"/>
                          <a:ea typeface="+mn-ea"/>
                          <a:cs typeface="+mn-cs"/>
                        </a:rPr>
                        <a:t>燃料船</a:t>
                      </a:r>
                      <a:r>
                        <a:rPr kumimoji="1" lang="en-US" altLang="ja-JP" sz="800" kern="1200" dirty="0">
                          <a:solidFill>
                            <a:schemeClr val="tx1"/>
                          </a:solidFill>
                          <a:latin typeface="+mj-ea"/>
                          <a:ea typeface="+mn-ea"/>
                          <a:cs typeface="+mn-cs"/>
                        </a:rPr>
                        <a:t>【</a:t>
                      </a:r>
                      <a:r>
                        <a:rPr kumimoji="1" lang="ja-JP" altLang="en-US" sz="800" kern="1200" dirty="0">
                          <a:solidFill>
                            <a:schemeClr val="tx1"/>
                          </a:solidFill>
                          <a:latin typeface="+mj-ea"/>
                          <a:ea typeface="+mn-ea"/>
                          <a:cs typeface="+mn-cs"/>
                        </a:rPr>
                        <a:t>３港共通</a:t>
                      </a:r>
                      <a:r>
                        <a:rPr kumimoji="1" lang="en-US" altLang="ja-JP" sz="800" kern="1200" dirty="0">
                          <a:solidFill>
                            <a:schemeClr val="tx1"/>
                          </a:solidFill>
                          <a:latin typeface="+mj-ea"/>
                          <a:ea typeface="+mn-ea"/>
                          <a:cs typeface="+mn-cs"/>
                        </a:rPr>
                        <a:t>】</a:t>
                      </a:r>
                      <a:endParaRPr kumimoji="1" lang="ja-JP" altLang="en-US" sz="800" kern="1200" dirty="0">
                        <a:solidFill>
                          <a:schemeClr val="tx1"/>
                        </a:solidFill>
                        <a:latin typeface="+mj-ea"/>
                        <a:ea typeface="+mn-ea"/>
                        <a:cs typeface="+mn-cs"/>
                      </a:endParaRPr>
                    </a:p>
                  </a:txBody>
                  <a:tcPr anchor="ctr"/>
                </a:tc>
                <a:tc>
                  <a:txBody>
                    <a:bodyPr/>
                    <a:lstStyle/>
                    <a:p>
                      <a:endParaRPr kumimoji="1" lang="ja-JP" altLang="en-US" sz="800" dirty="0"/>
                    </a:p>
                  </a:txBody>
                  <a:tcPr>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tcPr>
                </a:tc>
                <a:tc>
                  <a:txBody>
                    <a:bodyPr/>
                    <a:lstStyle/>
                    <a:p>
                      <a:endParaRPr kumimoji="1" lang="ja-JP" altLang="en-US" sz="800" dirty="0"/>
                    </a:p>
                  </a:txBody>
                  <a:tcPr/>
                </a:tc>
                <a:extLst>
                  <a:ext uri="{0D108BD9-81ED-4DB2-BD59-A6C34878D82A}">
                    <a16:rowId xmlns:a16="http://schemas.microsoft.com/office/drawing/2014/main" val="2185996717"/>
                  </a:ext>
                </a:extLst>
              </a:tr>
            </a:tbl>
          </a:graphicData>
        </a:graphic>
      </p:graphicFrame>
      <p:graphicFrame>
        <p:nvGraphicFramePr>
          <p:cNvPr id="85" name="表 84">
            <a:extLst>
              <a:ext uri="{FF2B5EF4-FFF2-40B4-BE49-F238E27FC236}">
                <a16:creationId xmlns:a16="http://schemas.microsoft.com/office/drawing/2014/main" id="{F08CFDB4-06E7-44D3-B834-B568F26566A6}"/>
              </a:ext>
            </a:extLst>
          </p:cNvPr>
          <p:cNvGraphicFramePr>
            <a:graphicFrameLocks noGrp="1"/>
          </p:cNvGraphicFramePr>
          <p:nvPr>
            <p:extLst>
              <p:ext uri="{D42A27DB-BD31-4B8C-83A1-F6EECF244321}">
                <p14:modId xmlns:p14="http://schemas.microsoft.com/office/powerpoint/2010/main" val="1695147226"/>
              </p:ext>
            </p:extLst>
          </p:nvPr>
        </p:nvGraphicFramePr>
        <p:xfrm>
          <a:off x="6578185" y="7622141"/>
          <a:ext cx="5623713" cy="640080"/>
        </p:xfrm>
        <a:graphic>
          <a:graphicData uri="http://schemas.openxmlformats.org/drawingml/2006/table">
            <a:tbl>
              <a:tblPr firstRow="1" bandRow="1">
                <a:tableStyleId>{5940675A-B579-460E-94D1-54222C63F5DA}</a:tableStyleId>
              </a:tblPr>
              <a:tblGrid>
                <a:gridCol w="2896640">
                  <a:extLst>
                    <a:ext uri="{9D8B030D-6E8A-4147-A177-3AD203B41FA5}">
                      <a16:colId xmlns:a16="http://schemas.microsoft.com/office/drawing/2014/main" val="1390695492"/>
                    </a:ext>
                  </a:extLst>
                </a:gridCol>
                <a:gridCol w="505969">
                  <a:extLst>
                    <a:ext uri="{9D8B030D-6E8A-4147-A177-3AD203B41FA5}">
                      <a16:colId xmlns:a16="http://schemas.microsoft.com/office/drawing/2014/main" val="3761638086"/>
                    </a:ext>
                  </a:extLst>
                </a:gridCol>
                <a:gridCol w="490024">
                  <a:extLst>
                    <a:ext uri="{9D8B030D-6E8A-4147-A177-3AD203B41FA5}">
                      <a16:colId xmlns:a16="http://schemas.microsoft.com/office/drawing/2014/main" val="1067415148"/>
                    </a:ext>
                  </a:extLst>
                </a:gridCol>
                <a:gridCol w="588183">
                  <a:extLst>
                    <a:ext uri="{9D8B030D-6E8A-4147-A177-3AD203B41FA5}">
                      <a16:colId xmlns:a16="http://schemas.microsoft.com/office/drawing/2014/main" val="3611313892"/>
                    </a:ext>
                  </a:extLst>
                </a:gridCol>
                <a:gridCol w="1142897">
                  <a:extLst>
                    <a:ext uri="{9D8B030D-6E8A-4147-A177-3AD203B41FA5}">
                      <a16:colId xmlns:a16="http://schemas.microsoft.com/office/drawing/2014/main" val="532515363"/>
                    </a:ext>
                  </a:extLst>
                </a:gridCol>
              </a:tblGrid>
              <a:tr h="0">
                <a:tc>
                  <a:txBody>
                    <a:bodyPr/>
                    <a:lstStyle/>
                    <a:p>
                      <a:pPr algn="ctr"/>
                      <a:r>
                        <a:rPr kumimoji="1" lang="ja-JP" altLang="en-US" sz="800" kern="1200" dirty="0">
                          <a:solidFill>
                            <a:schemeClr val="tx1"/>
                          </a:solidFill>
                          <a:latin typeface="+mj-ea"/>
                          <a:ea typeface="+mn-ea"/>
                          <a:cs typeface="+mn-cs"/>
                        </a:rPr>
                        <a:t>主な取組</a:t>
                      </a:r>
                      <a:r>
                        <a:rPr kumimoji="1" lang="en-US" altLang="ja-JP" sz="800" kern="1200" dirty="0">
                          <a:solidFill>
                            <a:schemeClr val="tx1"/>
                          </a:solidFill>
                          <a:latin typeface="+mj-ea"/>
                          <a:ea typeface="+mn-ea"/>
                          <a:cs typeface="+mn-cs"/>
                        </a:rPr>
                        <a:t>【</a:t>
                      </a:r>
                      <a:r>
                        <a:rPr kumimoji="1" lang="ja-JP" altLang="en-US" sz="800" kern="1200" dirty="0">
                          <a:solidFill>
                            <a:schemeClr val="tx1"/>
                          </a:solidFill>
                          <a:latin typeface="+mj-ea"/>
                          <a:ea typeface="+mn-ea"/>
                          <a:cs typeface="+mn-cs"/>
                        </a:rPr>
                        <a:t>主に取り組む港</a:t>
                      </a:r>
                      <a:r>
                        <a:rPr kumimoji="1" lang="en-US" altLang="ja-JP" sz="800" kern="1200" dirty="0">
                          <a:solidFill>
                            <a:schemeClr val="tx1"/>
                          </a:solidFill>
                          <a:latin typeface="+mj-ea"/>
                          <a:ea typeface="+mn-ea"/>
                          <a:cs typeface="+mn-cs"/>
                        </a:rPr>
                        <a:t>】</a:t>
                      </a:r>
                      <a:endParaRPr kumimoji="1" lang="ja-JP" altLang="en-US" sz="800" kern="1200" dirty="0">
                        <a:solidFill>
                          <a:schemeClr val="tx1"/>
                        </a:solidFill>
                        <a:latin typeface="+mj-ea"/>
                        <a:ea typeface="+mn-ea"/>
                        <a:cs typeface="+mn-cs"/>
                      </a:endParaRPr>
                    </a:p>
                  </a:txBody>
                  <a:tcPr anchor="ctr"/>
                </a:tc>
                <a:tc gridSpan="3">
                  <a:txBody>
                    <a:bodyPr/>
                    <a:lstStyle/>
                    <a:p>
                      <a:pPr algn="ctr"/>
                      <a:r>
                        <a:rPr kumimoji="1" lang="ja-JP" altLang="en-US" sz="800" b="1" dirty="0"/>
                        <a:t>短・中期（～</a:t>
                      </a:r>
                      <a:r>
                        <a:rPr kumimoji="1" lang="en-US" altLang="ja-JP" sz="800" b="1" dirty="0"/>
                        <a:t>2030</a:t>
                      </a:r>
                      <a:r>
                        <a:rPr kumimoji="1" lang="ja-JP" altLang="en-US" sz="800" b="1" dirty="0"/>
                        <a:t>年度）</a:t>
                      </a:r>
                      <a:endParaRPr kumimoji="1" lang="ja-JP" altLang="en-US" sz="8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800" b="1" dirty="0"/>
                        <a:t>長期（～</a:t>
                      </a:r>
                      <a:r>
                        <a:rPr kumimoji="1" lang="en-US" altLang="ja-JP" sz="800" b="1" dirty="0"/>
                        <a:t>2050</a:t>
                      </a:r>
                      <a:r>
                        <a:rPr kumimoji="1" lang="ja-JP" altLang="en-US" sz="800" b="1" dirty="0"/>
                        <a:t>年）</a:t>
                      </a:r>
                    </a:p>
                  </a:txBody>
                  <a:tcPr/>
                </a:tc>
                <a:extLst>
                  <a:ext uri="{0D108BD9-81ED-4DB2-BD59-A6C34878D82A}">
                    <a16:rowId xmlns:a16="http://schemas.microsoft.com/office/drawing/2014/main" val="2694867600"/>
                  </a:ext>
                </a:extLst>
              </a:tr>
              <a:tr h="134892">
                <a:tc>
                  <a:txBody>
                    <a:bodyPr/>
                    <a:lstStyle/>
                    <a:p>
                      <a:r>
                        <a:rPr lang="ja-JP" altLang="en-US" sz="800" dirty="0">
                          <a:latin typeface="+mj-ea"/>
                          <a:ea typeface="+mj-ea"/>
                        </a:rPr>
                        <a:t>再生可能エネルギー由来の電力使用</a:t>
                      </a:r>
                      <a:r>
                        <a:rPr kumimoji="1" lang="en-US" altLang="ja-JP" sz="800" kern="1200" dirty="0">
                          <a:solidFill>
                            <a:schemeClr val="tx1"/>
                          </a:solidFill>
                          <a:latin typeface="+mj-ea"/>
                          <a:ea typeface="+mn-ea"/>
                          <a:cs typeface="+mn-cs"/>
                        </a:rPr>
                        <a:t>【</a:t>
                      </a:r>
                      <a:r>
                        <a:rPr kumimoji="1" lang="ja-JP" altLang="en-US" sz="800" kern="1200" dirty="0">
                          <a:solidFill>
                            <a:schemeClr val="tx1"/>
                          </a:solidFill>
                          <a:latin typeface="+mj-ea"/>
                          <a:ea typeface="+mn-ea"/>
                          <a:cs typeface="+mn-cs"/>
                        </a:rPr>
                        <a:t>３港共通</a:t>
                      </a:r>
                      <a:r>
                        <a:rPr kumimoji="1" lang="en-US" altLang="ja-JP" sz="800" kern="1200" dirty="0">
                          <a:solidFill>
                            <a:schemeClr val="tx1"/>
                          </a:solidFill>
                          <a:latin typeface="+mj-ea"/>
                          <a:ea typeface="+mn-ea"/>
                          <a:cs typeface="+mn-cs"/>
                        </a:rPr>
                        <a:t>】</a:t>
                      </a:r>
                      <a:endParaRPr lang="ja-JP" altLang="en-US" sz="800" dirty="0">
                        <a:latin typeface="+mj-ea"/>
                        <a:ea typeface="+mj-ea"/>
                      </a:endParaRPr>
                    </a:p>
                  </a:txBody>
                  <a:tcPr anchor="ctr"/>
                </a:tc>
                <a:tc>
                  <a:txBody>
                    <a:bodyPr/>
                    <a:lstStyle/>
                    <a:p>
                      <a:endParaRPr kumimoji="1" lang="ja-JP" altLang="en-US" sz="800" dirty="0"/>
                    </a:p>
                  </a:txBody>
                  <a:tcPr>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tcPr>
                </a:tc>
                <a:tc>
                  <a:txBody>
                    <a:bodyPr/>
                    <a:lstStyle/>
                    <a:p>
                      <a:endParaRPr kumimoji="1" lang="ja-JP" altLang="en-US" sz="800" dirty="0"/>
                    </a:p>
                  </a:txBody>
                  <a:tcPr/>
                </a:tc>
                <a:extLst>
                  <a:ext uri="{0D108BD9-81ED-4DB2-BD59-A6C34878D82A}">
                    <a16:rowId xmlns:a16="http://schemas.microsoft.com/office/drawing/2014/main" val="2340984803"/>
                  </a:ext>
                </a:extLst>
              </a:tr>
              <a:tr h="134892">
                <a:tc>
                  <a:txBody>
                    <a:bodyPr/>
                    <a:lstStyle/>
                    <a:p>
                      <a:r>
                        <a:rPr lang="ja-JP" altLang="en-US" sz="800" dirty="0">
                          <a:latin typeface="+mj-ea"/>
                          <a:ea typeface="+mj-ea"/>
                        </a:rPr>
                        <a:t>メタネーション（都市ガスへの合成メタン混入）</a:t>
                      </a:r>
                      <a:r>
                        <a:rPr lang="en-US" altLang="ja-JP" sz="800" dirty="0">
                          <a:latin typeface="+mj-ea"/>
                          <a:ea typeface="+mj-ea"/>
                        </a:rPr>
                        <a:t>【</a:t>
                      </a:r>
                      <a:r>
                        <a:rPr lang="ja-JP" altLang="en-US" sz="800" dirty="0">
                          <a:latin typeface="+mj-ea"/>
                          <a:ea typeface="+mj-ea"/>
                        </a:rPr>
                        <a:t>堺泉北</a:t>
                      </a:r>
                      <a:r>
                        <a:rPr lang="en-US" altLang="ja-JP" sz="800" dirty="0">
                          <a:latin typeface="+mj-ea"/>
                          <a:ea typeface="+mj-ea"/>
                        </a:rPr>
                        <a:t>】</a:t>
                      </a:r>
                      <a:endParaRPr lang="ja-JP" altLang="en-US" sz="800" dirty="0">
                        <a:latin typeface="+mj-ea"/>
                        <a:ea typeface="+mj-ea"/>
                      </a:endParaRPr>
                    </a:p>
                  </a:txBody>
                  <a:tcPr anchor="ctr"/>
                </a:tc>
                <a:tc>
                  <a:txBody>
                    <a:bodyPr/>
                    <a:lstStyle/>
                    <a:p>
                      <a:endParaRPr kumimoji="1" lang="ja-JP" altLang="en-US" sz="800" dirty="0"/>
                    </a:p>
                  </a:txBody>
                  <a:tcPr>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tcPr>
                </a:tc>
                <a:tc>
                  <a:txBody>
                    <a:bodyPr/>
                    <a:lstStyle/>
                    <a:p>
                      <a:endParaRPr kumimoji="1" lang="ja-JP" altLang="en-US" sz="800" dirty="0"/>
                    </a:p>
                  </a:txBody>
                  <a:tcPr/>
                </a:tc>
                <a:extLst>
                  <a:ext uri="{0D108BD9-81ED-4DB2-BD59-A6C34878D82A}">
                    <a16:rowId xmlns:a16="http://schemas.microsoft.com/office/drawing/2014/main" val="1117677273"/>
                  </a:ext>
                </a:extLst>
              </a:tr>
            </a:tbl>
          </a:graphicData>
        </a:graphic>
      </p:graphicFrame>
      <p:sp>
        <p:nvSpPr>
          <p:cNvPr id="86" name="正方形/長方形 85">
            <a:extLst>
              <a:ext uri="{FF2B5EF4-FFF2-40B4-BE49-F238E27FC236}">
                <a16:creationId xmlns:a16="http://schemas.microsoft.com/office/drawing/2014/main" id="{83437E5A-DBA2-41BE-BF13-2FC2919B3BC0}"/>
              </a:ext>
            </a:extLst>
          </p:cNvPr>
          <p:cNvSpPr/>
          <p:nvPr/>
        </p:nvSpPr>
        <p:spPr>
          <a:xfrm>
            <a:off x="6362463" y="5742064"/>
            <a:ext cx="898003" cy="230832"/>
          </a:xfrm>
          <a:prstGeom prst="rect">
            <a:avLst/>
          </a:prstGeom>
        </p:spPr>
        <p:txBody>
          <a:bodyPr wrap="none">
            <a:spAutoFit/>
          </a:bodyPr>
          <a:lstStyle/>
          <a:p>
            <a:r>
              <a:rPr lang="ja-JP" altLang="en-US" sz="900" dirty="0">
                <a:latin typeface="HGP創英角ｺﾞｼｯｸUB" panose="020B0900000000000000" pitchFamily="50" charset="-128"/>
                <a:ea typeface="HGP創英角ｺﾞｼｯｸUB" panose="020B0900000000000000" pitchFamily="50" charset="-128"/>
              </a:rPr>
              <a:t>①ターミナル内</a:t>
            </a:r>
          </a:p>
        </p:txBody>
      </p:sp>
      <p:sp>
        <p:nvSpPr>
          <p:cNvPr id="87" name="正方形/長方形 86">
            <a:extLst>
              <a:ext uri="{FF2B5EF4-FFF2-40B4-BE49-F238E27FC236}">
                <a16:creationId xmlns:a16="http://schemas.microsoft.com/office/drawing/2014/main" id="{696AF6F1-B30A-44C5-8857-DAB378838D27}"/>
              </a:ext>
            </a:extLst>
          </p:cNvPr>
          <p:cNvSpPr/>
          <p:nvPr/>
        </p:nvSpPr>
        <p:spPr>
          <a:xfrm>
            <a:off x="6352286" y="6352413"/>
            <a:ext cx="1909497" cy="230832"/>
          </a:xfrm>
          <a:prstGeom prst="rect">
            <a:avLst/>
          </a:prstGeom>
        </p:spPr>
        <p:txBody>
          <a:bodyPr wrap="none">
            <a:spAutoFit/>
          </a:bodyPr>
          <a:lstStyle/>
          <a:p>
            <a:r>
              <a:rPr lang="ja-JP" altLang="en-US" sz="900" dirty="0">
                <a:latin typeface="HGP創英角ｺﾞｼｯｸUB" panose="020B0900000000000000" pitchFamily="50" charset="-128"/>
                <a:ea typeface="HGP創英角ｺﾞｼｯｸUB" panose="020B0900000000000000" pitchFamily="50" charset="-128"/>
              </a:rPr>
              <a:t>②ターミナルを出入りする船舶・車両</a:t>
            </a:r>
          </a:p>
        </p:txBody>
      </p:sp>
      <p:sp>
        <p:nvSpPr>
          <p:cNvPr id="88" name="正方形/長方形 87">
            <a:extLst>
              <a:ext uri="{FF2B5EF4-FFF2-40B4-BE49-F238E27FC236}">
                <a16:creationId xmlns:a16="http://schemas.microsoft.com/office/drawing/2014/main" id="{410AF4F3-CE78-49A0-855C-EB838102A914}"/>
              </a:ext>
            </a:extLst>
          </p:cNvPr>
          <p:cNvSpPr/>
          <p:nvPr/>
        </p:nvSpPr>
        <p:spPr>
          <a:xfrm>
            <a:off x="6360417" y="7411648"/>
            <a:ext cx="1000595"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③ターミナル外</a:t>
            </a:r>
          </a:p>
        </p:txBody>
      </p:sp>
      <p:sp>
        <p:nvSpPr>
          <p:cNvPr id="89" name="テキスト ボックス 9">
            <a:extLst>
              <a:ext uri="{FF2B5EF4-FFF2-40B4-BE49-F238E27FC236}">
                <a16:creationId xmlns:a16="http://schemas.microsoft.com/office/drawing/2014/main" id="{78CC81CF-86AF-405F-ACA0-F07F6796EB38}"/>
              </a:ext>
            </a:extLst>
          </p:cNvPr>
          <p:cNvSpPr txBox="1">
            <a:spLocks noChangeArrowheads="1"/>
          </p:cNvSpPr>
          <p:nvPr/>
        </p:nvSpPr>
        <p:spPr bwMode="auto">
          <a:xfrm>
            <a:off x="6430384" y="5505904"/>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７．ロードマップ</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90" name="正方形/長方形 89">
            <a:extLst>
              <a:ext uri="{FF2B5EF4-FFF2-40B4-BE49-F238E27FC236}">
                <a16:creationId xmlns:a16="http://schemas.microsoft.com/office/drawing/2014/main" id="{25B547FB-D8F7-4EDA-B3A8-65960C693F1D}"/>
              </a:ext>
            </a:extLst>
          </p:cNvPr>
          <p:cNvSpPr/>
          <p:nvPr/>
        </p:nvSpPr>
        <p:spPr>
          <a:xfrm>
            <a:off x="9434130" y="5569116"/>
            <a:ext cx="2911373" cy="230832"/>
          </a:xfrm>
          <a:prstGeom prst="rect">
            <a:avLst/>
          </a:prstGeom>
        </p:spPr>
        <p:txBody>
          <a:bodyPr wrap="none">
            <a:spAutoFit/>
          </a:bodyPr>
          <a:lstStyle/>
          <a:p>
            <a:pPr algn="r"/>
            <a:r>
              <a:rPr lang="en-US" altLang="ja-JP" sz="900" dirty="0">
                <a:solidFill>
                  <a:schemeClr val="bg1"/>
                </a:solidFill>
                <a:latin typeface="ＭＳＰゴシック"/>
              </a:rPr>
              <a:t>※</a:t>
            </a:r>
            <a:r>
              <a:rPr lang="ja-JP" altLang="en-US" sz="900" dirty="0">
                <a:solidFill>
                  <a:schemeClr val="bg1"/>
                </a:solidFill>
                <a:latin typeface="ＭＳＰゴシック"/>
              </a:rPr>
              <a:t>ロードマップは現段階でのイメージであり、今後要精査</a:t>
            </a:r>
            <a:endParaRPr lang="ja-JP" altLang="en-US" sz="900" dirty="0">
              <a:solidFill>
                <a:schemeClr val="bg1"/>
              </a:solidFill>
            </a:endParaRPr>
          </a:p>
        </p:txBody>
      </p:sp>
      <p:sp>
        <p:nvSpPr>
          <p:cNvPr id="93" name="矢印: 五方向 23">
            <a:extLst>
              <a:ext uri="{FF2B5EF4-FFF2-40B4-BE49-F238E27FC236}">
                <a16:creationId xmlns:a16="http://schemas.microsoft.com/office/drawing/2014/main" id="{2AE5A61C-C821-4B03-BAF3-3CC7D6D89056}"/>
              </a:ext>
            </a:extLst>
          </p:cNvPr>
          <p:cNvSpPr/>
          <p:nvPr/>
        </p:nvSpPr>
        <p:spPr>
          <a:xfrm>
            <a:off x="9466207" y="6805712"/>
            <a:ext cx="1567538"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94" name="矢印: 五方向 24">
            <a:extLst>
              <a:ext uri="{FF2B5EF4-FFF2-40B4-BE49-F238E27FC236}">
                <a16:creationId xmlns:a16="http://schemas.microsoft.com/office/drawing/2014/main" id="{0E32C909-5AB3-4A71-BE1F-3FEF275E009D}"/>
              </a:ext>
            </a:extLst>
          </p:cNvPr>
          <p:cNvSpPr/>
          <p:nvPr/>
        </p:nvSpPr>
        <p:spPr>
          <a:xfrm>
            <a:off x="11035002" y="6806465"/>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99" name="矢印: 五方向 24">
            <a:extLst>
              <a:ext uri="{FF2B5EF4-FFF2-40B4-BE49-F238E27FC236}">
                <a16:creationId xmlns:a16="http://schemas.microsoft.com/office/drawing/2014/main" id="{032FD054-2F5F-4308-A070-F74644EEF7A5}"/>
              </a:ext>
            </a:extLst>
          </p:cNvPr>
          <p:cNvSpPr/>
          <p:nvPr/>
        </p:nvSpPr>
        <p:spPr>
          <a:xfrm>
            <a:off x="9458150" y="7242479"/>
            <a:ext cx="275291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100" name="矢印: 五方向 23">
            <a:extLst>
              <a:ext uri="{FF2B5EF4-FFF2-40B4-BE49-F238E27FC236}">
                <a16:creationId xmlns:a16="http://schemas.microsoft.com/office/drawing/2014/main" id="{3112804B-72F4-425D-8CEF-C10594B5EB6E}"/>
              </a:ext>
            </a:extLst>
          </p:cNvPr>
          <p:cNvSpPr/>
          <p:nvPr/>
        </p:nvSpPr>
        <p:spPr>
          <a:xfrm>
            <a:off x="9484622" y="7884118"/>
            <a:ext cx="1554044" cy="127319"/>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01" name="矢印: 五方向 24">
            <a:extLst>
              <a:ext uri="{FF2B5EF4-FFF2-40B4-BE49-F238E27FC236}">
                <a16:creationId xmlns:a16="http://schemas.microsoft.com/office/drawing/2014/main" id="{8F98DE41-C7C1-4202-954A-8F757F70027D}"/>
              </a:ext>
            </a:extLst>
          </p:cNvPr>
          <p:cNvSpPr/>
          <p:nvPr/>
        </p:nvSpPr>
        <p:spPr>
          <a:xfrm>
            <a:off x="11075522" y="7892278"/>
            <a:ext cx="1124307" cy="119159"/>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102" name="矢印: 五方向 23">
            <a:extLst>
              <a:ext uri="{FF2B5EF4-FFF2-40B4-BE49-F238E27FC236}">
                <a16:creationId xmlns:a16="http://schemas.microsoft.com/office/drawing/2014/main" id="{6D5A769C-E065-413A-B3FC-FDC953A4A62E}"/>
              </a:ext>
            </a:extLst>
          </p:cNvPr>
          <p:cNvSpPr/>
          <p:nvPr/>
        </p:nvSpPr>
        <p:spPr>
          <a:xfrm>
            <a:off x="9473384" y="7015483"/>
            <a:ext cx="1565911" cy="153889"/>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03" name="矢印: 五方向 24">
            <a:extLst>
              <a:ext uri="{FF2B5EF4-FFF2-40B4-BE49-F238E27FC236}">
                <a16:creationId xmlns:a16="http://schemas.microsoft.com/office/drawing/2014/main" id="{2AE1AE8C-B0B8-4B52-8104-372BACFA8793}"/>
              </a:ext>
            </a:extLst>
          </p:cNvPr>
          <p:cNvSpPr/>
          <p:nvPr/>
        </p:nvSpPr>
        <p:spPr>
          <a:xfrm>
            <a:off x="11039297" y="7023644"/>
            <a:ext cx="1161162" cy="12372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104" name="矢印: 五方向 23">
            <a:extLst>
              <a:ext uri="{FF2B5EF4-FFF2-40B4-BE49-F238E27FC236}">
                <a16:creationId xmlns:a16="http://schemas.microsoft.com/office/drawing/2014/main" id="{7C23EEF7-2343-42A9-BF25-0A012068AD5A}"/>
              </a:ext>
            </a:extLst>
          </p:cNvPr>
          <p:cNvSpPr/>
          <p:nvPr/>
        </p:nvSpPr>
        <p:spPr>
          <a:xfrm>
            <a:off x="9474660" y="8098649"/>
            <a:ext cx="1554044" cy="127319"/>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05" name="矢印: 五方向 24">
            <a:extLst>
              <a:ext uri="{FF2B5EF4-FFF2-40B4-BE49-F238E27FC236}">
                <a16:creationId xmlns:a16="http://schemas.microsoft.com/office/drawing/2014/main" id="{E6418656-3E7E-48D0-A5F1-32A98BB0432B}"/>
              </a:ext>
            </a:extLst>
          </p:cNvPr>
          <p:cNvSpPr/>
          <p:nvPr/>
        </p:nvSpPr>
        <p:spPr>
          <a:xfrm>
            <a:off x="11065562" y="8106809"/>
            <a:ext cx="1124306" cy="119159"/>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106" name="テキスト ボックス 9">
            <a:extLst>
              <a:ext uri="{FF2B5EF4-FFF2-40B4-BE49-F238E27FC236}">
                <a16:creationId xmlns:a16="http://schemas.microsoft.com/office/drawing/2014/main" id="{A4A7E278-925F-4C87-AEE9-ABAEEFDAEBCC}"/>
              </a:ext>
            </a:extLst>
          </p:cNvPr>
          <p:cNvSpPr txBox="1">
            <a:spLocks noChangeArrowheads="1"/>
          </p:cNvSpPr>
          <p:nvPr/>
        </p:nvSpPr>
        <p:spPr bwMode="auto">
          <a:xfrm>
            <a:off x="6437811" y="4216094"/>
            <a:ext cx="5973945" cy="287734"/>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６．港湾・産業立地競争力の向上に向けた方策</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graphicFrame>
        <p:nvGraphicFramePr>
          <p:cNvPr id="137" name="グラフ 136">
            <a:extLst>
              <a:ext uri="{FF2B5EF4-FFF2-40B4-BE49-F238E27FC236}">
                <a16:creationId xmlns:a16="http://schemas.microsoft.com/office/drawing/2014/main" id="{7B842117-009F-4F14-970C-92DE2659EA1A}"/>
              </a:ext>
            </a:extLst>
          </p:cNvPr>
          <p:cNvGraphicFramePr>
            <a:graphicFrameLocks/>
          </p:cNvGraphicFramePr>
          <p:nvPr>
            <p:extLst>
              <p:ext uri="{D42A27DB-BD31-4B8C-83A1-F6EECF244321}">
                <p14:modId xmlns:p14="http://schemas.microsoft.com/office/powerpoint/2010/main" val="608168785"/>
              </p:ext>
            </p:extLst>
          </p:nvPr>
        </p:nvGraphicFramePr>
        <p:xfrm>
          <a:off x="395105" y="5543757"/>
          <a:ext cx="2130251" cy="1599097"/>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a:extLst>
              <a:ext uri="{FF2B5EF4-FFF2-40B4-BE49-F238E27FC236}">
                <a16:creationId xmlns:a16="http://schemas.microsoft.com/office/drawing/2014/main" id="{85065CC0-D139-4CEC-86F7-0A9F185BE1C5}"/>
              </a:ext>
            </a:extLst>
          </p:cNvPr>
          <p:cNvSpPr txBox="1"/>
          <p:nvPr/>
        </p:nvSpPr>
        <p:spPr>
          <a:xfrm>
            <a:off x="1145657" y="6057649"/>
            <a:ext cx="587799"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87%</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8" name="テキスト ボックス 37">
            <a:extLst>
              <a:ext uri="{FF2B5EF4-FFF2-40B4-BE49-F238E27FC236}">
                <a16:creationId xmlns:a16="http://schemas.microsoft.com/office/drawing/2014/main" id="{16FC3B72-EB97-4746-821D-D5123FAB7719}"/>
              </a:ext>
            </a:extLst>
          </p:cNvPr>
          <p:cNvSpPr txBox="1"/>
          <p:nvPr/>
        </p:nvSpPr>
        <p:spPr>
          <a:xfrm>
            <a:off x="1157301" y="5348419"/>
            <a:ext cx="622971"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2%</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9" name="テキスト ボックス 38">
            <a:extLst>
              <a:ext uri="{FF2B5EF4-FFF2-40B4-BE49-F238E27FC236}">
                <a16:creationId xmlns:a16="http://schemas.microsoft.com/office/drawing/2014/main" id="{D612437A-5FFC-49BB-9E5F-3956B678F585}"/>
              </a:ext>
            </a:extLst>
          </p:cNvPr>
          <p:cNvSpPr txBox="1"/>
          <p:nvPr/>
        </p:nvSpPr>
        <p:spPr>
          <a:xfrm>
            <a:off x="1517376" y="5442001"/>
            <a:ext cx="622656"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10%</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graphicFrame>
        <p:nvGraphicFramePr>
          <p:cNvPr id="61" name="表 60">
            <a:extLst>
              <a:ext uri="{FF2B5EF4-FFF2-40B4-BE49-F238E27FC236}">
                <a16:creationId xmlns:a16="http://schemas.microsoft.com/office/drawing/2014/main" id="{A8501D6A-F20E-4FAD-BB61-C0F190D004AB}"/>
              </a:ext>
            </a:extLst>
          </p:cNvPr>
          <p:cNvGraphicFramePr>
            <a:graphicFrameLocks noGrp="1"/>
          </p:cNvGraphicFramePr>
          <p:nvPr>
            <p:extLst>
              <p:ext uri="{D42A27DB-BD31-4B8C-83A1-F6EECF244321}">
                <p14:modId xmlns:p14="http://schemas.microsoft.com/office/powerpoint/2010/main" val="3123757789"/>
              </p:ext>
            </p:extLst>
          </p:nvPr>
        </p:nvGraphicFramePr>
        <p:xfrm>
          <a:off x="6594934" y="4659598"/>
          <a:ext cx="5620137" cy="685800"/>
        </p:xfrm>
        <a:graphic>
          <a:graphicData uri="http://schemas.openxmlformats.org/drawingml/2006/table">
            <a:tbl>
              <a:tblPr firstRow="1" bandRow="1">
                <a:tableStyleId>{5940675A-B579-460E-94D1-54222C63F5DA}</a:tableStyleId>
              </a:tblPr>
              <a:tblGrid>
                <a:gridCol w="2972160">
                  <a:extLst>
                    <a:ext uri="{9D8B030D-6E8A-4147-A177-3AD203B41FA5}">
                      <a16:colId xmlns:a16="http://schemas.microsoft.com/office/drawing/2014/main" val="4143521613"/>
                    </a:ext>
                  </a:extLst>
                </a:gridCol>
                <a:gridCol w="882659">
                  <a:extLst>
                    <a:ext uri="{9D8B030D-6E8A-4147-A177-3AD203B41FA5}">
                      <a16:colId xmlns:a16="http://schemas.microsoft.com/office/drawing/2014/main" val="2621855893"/>
                    </a:ext>
                  </a:extLst>
                </a:gridCol>
                <a:gridCol w="882659">
                  <a:extLst>
                    <a:ext uri="{9D8B030D-6E8A-4147-A177-3AD203B41FA5}">
                      <a16:colId xmlns:a16="http://schemas.microsoft.com/office/drawing/2014/main" val="2944685001"/>
                    </a:ext>
                  </a:extLst>
                </a:gridCol>
                <a:gridCol w="882659">
                  <a:extLst>
                    <a:ext uri="{9D8B030D-6E8A-4147-A177-3AD203B41FA5}">
                      <a16:colId xmlns:a16="http://schemas.microsoft.com/office/drawing/2014/main" val="72729568"/>
                    </a:ext>
                  </a:extLst>
                </a:gridCol>
              </a:tblGrid>
              <a:tr h="0">
                <a:tc>
                  <a:txBody>
                    <a:bodyPr/>
                    <a:lstStyle/>
                    <a:p>
                      <a:pPr algn="ctr"/>
                      <a:r>
                        <a:rPr kumimoji="1" lang="ja-JP" altLang="en-US" sz="900" dirty="0"/>
                        <a:t>方策（例）</a:t>
                      </a:r>
                    </a:p>
                  </a:txBody>
                  <a:tcPr/>
                </a:tc>
                <a:tc>
                  <a:txBody>
                    <a:bodyPr/>
                    <a:lstStyle/>
                    <a:p>
                      <a:pPr algn="ctr"/>
                      <a:r>
                        <a:rPr kumimoji="1" lang="ja-JP" altLang="en-US" sz="900" dirty="0"/>
                        <a:t>大阪港</a:t>
                      </a:r>
                    </a:p>
                  </a:txBody>
                  <a:tcPr/>
                </a:tc>
                <a:tc>
                  <a:txBody>
                    <a:bodyPr/>
                    <a:lstStyle/>
                    <a:p>
                      <a:pPr algn="ctr"/>
                      <a:r>
                        <a:rPr kumimoji="1" lang="ja-JP" altLang="en-US" sz="900" dirty="0"/>
                        <a:t>堺泉北港</a:t>
                      </a:r>
                    </a:p>
                  </a:txBody>
                  <a:tcPr/>
                </a:tc>
                <a:tc>
                  <a:txBody>
                    <a:bodyPr/>
                    <a:lstStyle/>
                    <a:p>
                      <a:pPr algn="ctr"/>
                      <a:r>
                        <a:rPr kumimoji="1" lang="ja-JP" altLang="en-US" sz="900" dirty="0"/>
                        <a:t>阪南港</a:t>
                      </a:r>
                    </a:p>
                  </a:txBody>
                  <a:tcPr/>
                </a:tc>
                <a:extLst>
                  <a:ext uri="{0D108BD9-81ED-4DB2-BD59-A6C34878D82A}">
                    <a16:rowId xmlns:a16="http://schemas.microsoft.com/office/drawing/2014/main" val="3314399561"/>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900" dirty="0"/>
                        <a:t>ターミナル内の脱炭素化</a:t>
                      </a:r>
                    </a:p>
                  </a:txBody>
                  <a:tcPr/>
                </a:tc>
                <a:tc>
                  <a:txBody>
                    <a:bodyPr/>
                    <a:lstStyle/>
                    <a:p>
                      <a:pPr algn="ctr"/>
                      <a:r>
                        <a:rPr kumimoji="1" lang="ja-JP" altLang="en-US" sz="900" dirty="0"/>
                        <a:t>○</a:t>
                      </a:r>
                    </a:p>
                  </a:txBody>
                  <a:tcPr/>
                </a:tc>
                <a:tc>
                  <a:txBody>
                    <a:bodyPr/>
                    <a:lstStyle/>
                    <a:p>
                      <a:pPr algn="ctr"/>
                      <a:r>
                        <a:rPr kumimoji="1" lang="ja-JP" altLang="en-US" sz="900" dirty="0"/>
                        <a:t>○</a:t>
                      </a:r>
                    </a:p>
                  </a:txBody>
                  <a:tcPr/>
                </a:tc>
                <a:tc>
                  <a:txBody>
                    <a:bodyPr/>
                    <a:lstStyle/>
                    <a:p>
                      <a:pPr algn="ctr"/>
                      <a:r>
                        <a:rPr kumimoji="1" lang="ja-JP" altLang="en-US" sz="900" dirty="0"/>
                        <a:t>○</a:t>
                      </a:r>
                    </a:p>
                  </a:txBody>
                  <a:tcPr/>
                </a:tc>
                <a:extLst>
                  <a:ext uri="{0D108BD9-81ED-4DB2-BD59-A6C34878D82A}">
                    <a16:rowId xmlns:a16="http://schemas.microsoft.com/office/drawing/2014/main" val="2827131637"/>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900" dirty="0"/>
                        <a:t>埠頭再編による内航輸送機能の強化、横持ち輸送の削減</a:t>
                      </a:r>
                      <a:endParaRPr lang="en-US" altLang="ja-JP" sz="900" dirty="0"/>
                    </a:p>
                  </a:txBody>
                  <a:tcPr/>
                </a:tc>
                <a:tc>
                  <a:txBody>
                    <a:bodyPr/>
                    <a:lstStyle/>
                    <a:p>
                      <a:pPr algn="r"/>
                      <a:endParaRPr kumimoji="1" lang="ja-JP" altLang="en-US" sz="900"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900" dirty="0"/>
                        <a:t>○</a:t>
                      </a:r>
                    </a:p>
                  </a:txBody>
                  <a:tcPr/>
                </a:tc>
                <a:tc>
                  <a:txBody>
                    <a:bodyPr/>
                    <a:lstStyle/>
                    <a:p>
                      <a:pPr algn="r"/>
                      <a:endParaRPr kumimoji="1" lang="ja-JP" altLang="en-US" sz="900" dirty="0"/>
                    </a:p>
                  </a:txBody>
                  <a:tcPr/>
                </a:tc>
                <a:extLst>
                  <a:ext uri="{0D108BD9-81ED-4DB2-BD59-A6C34878D82A}">
                    <a16:rowId xmlns:a16="http://schemas.microsoft.com/office/drawing/2014/main" val="3804411147"/>
                  </a:ext>
                </a:extLst>
              </a:tr>
            </a:tbl>
          </a:graphicData>
        </a:graphic>
      </p:graphicFrame>
      <p:sp>
        <p:nvSpPr>
          <p:cNvPr id="73" name="正方形/長方形 72">
            <a:extLst>
              <a:ext uri="{FF2B5EF4-FFF2-40B4-BE49-F238E27FC236}">
                <a16:creationId xmlns:a16="http://schemas.microsoft.com/office/drawing/2014/main" id="{2D2A4123-2197-46F1-AED8-60213D23716F}"/>
              </a:ext>
            </a:extLst>
          </p:cNvPr>
          <p:cNvSpPr/>
          <p:nvPr/>
        </p:nvSpPr>
        <p:spPr>
          <a:xfrm>
            <a:off x="8117904" y="2846003"/>
            <a:ext cx="2771913"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水素需要量（仮に化石燃料が水素に転換された場合）</a:t>
            </a:r>
          </a:p>
        </p:txBody>
      </p:sp>
      <p:sp>
        <p:nvSpPr>
          <p:cNvPr id="75" name="正方形/長方形 74">
            <a:extLst>
              <a:ext uri="{FF2B5EF4-FFF2-40B4-BE49-F238E27FC236}">
                <a16:creationId xmlns:a16="http://schemas.microsoft.com/office/drawing/2014/main" id="{7FEAEC59-6474-4E82-8B3D-249FD6193141}"/>
              </a:ext>
            </a:extLst>
          </p:cNvPr>
          <p:cNvSpPr/>
          <p:nvPr/>
        </p:nvSpPr>
        <p:spPr>
          <a:xfrm>
            <a:off x="6395102" y="3857951"/>
            <a:ext cx="6045194" cy="400110"/>
          </a:xfrm>
          <a:prstGeom prst="rect">
            <a:avLst/>
          </a:prstGeom>
        </p:spPr>
        <p:txBody>
          <a:bodyPr wrap="square">
            <a:spAutoFit/>
          </a:bodyPr>
          <a:lstStyle/>
          <a:p>
            <a:r>
              <a:rPr lang="ja-JP" altLang="en-US" sz="1000" dirty="0">
                <a:latin typeface="HGP創英角ｺﾞｼｯｸUB" panose="020B0900000000000000" pitchFamily="50" charset="-128"/>
                <a:ea typeface="HGP創英角ｺﾞｼｯｸUB" panose="020B0900000000000000" pitchFamily="50" charset="-128"/>
              </a:rPr>
              <a:t>（２）水素・燃料アンモニア等に係る供給施設整備計画　　　　　　　　　　 </a:t>
            </a:r>
            <a:r>
              <a:rPr lang="en-US" altLang="ja-JP"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rPr>
              <a:t>：検討状況を踏まえ、今後整理</a:t>
            </a:r>
          </a:p>
          <a:p>
            <a:r>
              <a:rPr lang="ja-JP" altLang="en-US" sz="1000" dirty="0">
                <a:latin typeface="HGP創英角ｺﾞｼｯｸUB" panose="020B0900000000000000" pitchFamily="50" charset="-128"/>
                <a:ea typeface="HGP創英角ｺﾞｼｯｸUB" panose="020B0900000000000000" pitchFamily="50" charset="-128"/>
              </a:rPr>
              <a:t>（３）水素・燃料アンモニア等のサプライチェーンの強靭化に関する計画　</a:t>
            </a:r>
            <a:r>
              <a:rPr lang="en-US" altLang="ja-JP"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rPr>
              <a:t>：検討状況を踏まえ、今後整理</a:t>
            </a:r>
          </a:p>
        </p:txBody>
      </p:sp>
      <p:sp>
        <p:nvSpPr>
          <p:cNvPr id="76" name="正方形/長方形 75">
            <a:extLst>
              <a:ext uri="{FF2B5EF4-FFF2-40B4-BE49-F238E27FC236}">
                <a16:creationId xmlns:a16="http://schemas.microsoft.com/office/drawing/2014/main" id="{FDA7D3DA-7C05-4D03-91E1-05B420A232E3}"/>
              </a:ext>
            </a:extLst>
          </p:cNvPr>
          <p:cNvSpPr/>
          <p:nvPr/>
        </p:nvSpPr>
        <p:spPr>
          <a:xfrm>
            <a:off x="6380090" y="2577899"/>
            <a:ext cx="6045194" cy="246221"/>
          </a:xfrm>
          <a:prstGeom prst="rect">
            <a:avLst/>
          </a:prstGeom>
        </p:spPr>
        <p:txBody>
          <a:bodyPr wrap="square">
            <a:spAutoFit/>
          </a:bodyPr>
          <a:lstStyle/>
          <a:p>
            <a:r>
              <a:rPr lang="ja-JP" altLang="en-US" sz="1000" dirty="0">
                <a:latin typeface="HGP創英角ｺﾞｼｯｸUB" panose="020B0900000000000000" pitchFamily="50" charset="-128"/>
                <a:ea typeface="HGP創英角ｺﾞｼｯｸUB" panose="020B0900000000000000" pitchFamily="50" charset="-128"/>
              </a:rPr>
              <a:t>（１）需要推計・供給目標</a:t>
            </a:r>
          </a:p>
        </p:txBody>
      </p:sp>
      <p:sp>
        <p:nvSpPr>
          <p:cNvPr id="77" name="正方形/長方形 76">
            <a:extLst>
              <a:ext uri="{FF2B5EF4-FFF2-40B4-BE49-F238E27FC236}">
                <a16:creationId xmlns:a16="http://schemas.microsoft.com/office/drawing/2014/main" id="{90E69CF5-5415-4380-B150-434EF8834836}"/>
              </a:ext>
            </a:extLst>
          </p:cNvPr>
          <p:cNvSpPr/>
          <p:nvPr/>
        </p:nvSpPr>
        <p:spPr>
          <a:xfrm>
            <a:off x="11050702" y="2837694"/>
            <a:ext cx="763351" cy="230832"/>
          </a:xfrm>
          <a:prstGeom prst="rect">
            <a:avLst/>
          </a:prstGeom>
        </p:spPr>
        <p:txBody>
          <a:bodyPr wrap="none">
            <a:spAutoFit/>
          </a:bodyPr>
          <a:lstStyle/>
          <a:p>
            <a:r>
              <a:rPr lang="ja-JP" altLang="en-US" sz="900" dirty="0">
                <a:latin typeface="ＭＳＰゴシック"/>
              </a:rPr>
              <a:t>単位：千トン</a:t>
            </a:r>
            <a:endParaRPr lang="ja-JP" altLang="en-US" sz="900" dirty="0"/>
          </a:p>
        </p:txBody>
      </p:sp>
      <p:sp>
        <p:nvSpPr>
          <p:cNvPr id="78" name="正方形/長方形 77">
            <a:extLst>
              <a:ext uri="{FF2B5EF4-FFF2-40B4-BE49-F238E27FC236}">
                <a16:creationId xmlns:a16="http://schemas.microsoft.com/office/drawing/2014/main" id="{2D2A4123-2197-46F1-AED8-60213D23716F}"/>
              </a:ext>
            </a:extLst>
          </p:cNvPr>
          <p:cNvSpPr/>
          <p:nvPr/>
        </p:nvSpPr>
        <p:spPr>
          <a:xfrm>
            <a:off x="6714793" y="2721915"/>
            <a:ext cx="2781531"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①削減計画に対応した水素・燃料アンモニア等需要量</a:t>
            </a:r>
          </a:p>
        </p:txBody>
      </p:sp>
      <p:sp>
        <p:nvSpPr>
          <p:cNvPr id="79" name="正方形/長方形 78">
            <a:extLst>
              <a:ext uri="{FF2B5EF4-FFF2-40B4-BE49-F238E27FC236}">
                <a16:creationId xmlns:a16="http://schemas.microsoft.com/office/drawing/2014/main" id="{2D2A4123-2197-46F1-AED8-60213D23716F}"/>
              </a:ext>
            </a:extLst>
          </p:cNvPr>
          <p:cNvSpPr/>
          <p:nvPr/>
        </p:nvSpPr>
        <p:spPr>
          <a:xfrm>
            <a:off x="6683636" y="3746219"/>
            <a:ext cx="3974166" cy="230832"/>
          </a:xfrm>
          <a:prstGeom prst="rect">
            <a:avLst/>
          </a:prstGeom>
        </p:spPr>
        <p:txBody>
          <a:bodyPr wrap="none">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②水素・燃料アンモニア等の供給量：需要量等の検討状況を踏まえ、今後整理</a:t>
            </a:r>
          </a:p>
        </p:txBody>
      </p:sp>
      <p:sp>
        <p:nvSpPr>
          <p:cNvPr id="80" name="正方形/長方形 79">
            <a:extLst>
              <a:ext uri="{FF2B5EF4-FFF2-40B4-BE49-F238E27FC236}">
                <a16:creationId xmlns:a16="http://schemas.microsoft.com/office/drawing/2014/main" id="{845255F3-D6CE-4193-9BF1-281FEAC06DCC}"/>
              </a:ext>
            </a:extLst>
          </p:cNvPr>
          <p:cNvSpPr/>
          <p:nvPr/>
        </p:nvSpPr>
        <p:spPr>
          <a:xfrm>
            <a:off x="6867695" y="3645720"/>
            <a:ext cx="1338828" cy="230832"/>
          </a:xfrm>
          <a:prstGeom prst="rect">
            <a:avLst/>
          </a:prstGeom>
        </p:spPr>
        <p:txBody>
          <a:bodyPr wrap="none">
            <a:spAutoFit/>
          </a:bodyPr>
          <a:lstStyle/>
          <a:p>
            <a:r>
              <a:rPr lang="en-US" altLang="ja-JP" sz="900" dirty="0">
                <a:latin typeface="ＭＳＰゴシック"/>
              </a:rPr>
              <a:t>※</a:t>
            </a:r>
            <a:r>
              <a:rPr lang="ja-JP" altLang="en-US" sz="900" dirty="0">
                <a:latin typeface="ＭＳＰゴシック"/>
              </a:rPr>
              <a:t>需要量は今後要精査</a:t>
            </a:r>
            <a:endParaRPr lang="ja-JP" altLang="en-US" sz="900" dirty="0"/>
          </a:p>
        </p:txBody>
      </p:sp>
      <p:graphicFrame>
        <p:nvGraphicFramePr>
          <p:cNvPr id="64" name="表 63">
            <a:extLst>
              <a:ext uri="{FF2B5EF4-FFF2-40B4-BE49-F238E27FC236}">
                <a16:creationId xmlns:a16="http://schemas.microsoft.com/office/drawing/2014/main" id="{3E0C226A-5CF9-45EF-BA85-7B4E2D9BEF07}"/>
              </a:ext>
            </a:extLst>
          </p:cNvPr>
          <p:cNvGraphicFramePr>
            <a:graphicFrameLocks noGrp="1"/>
          </p:cNvGraphicFramePr>
          <p:nvPr>
            <p:extLst>
              <p:ext uri="{D42A27DB-BD31-4B8C-83A1-F6EECF244321}">
                <p14:modId xmlns:p14="http://schemas.microsoft.com/office/powerpoint/2010/main" val="659896652"/>
              </p:ext>
            </p:extLst>
          </p:nvPr>
        </p:nvGraphicFramePr>
        <p:xfrm>
          <a:off x="6578185" y="8489878"/>
          <a:ext cx="5616623" cy="640080"/>
        </p:xfrm>
        <a:graphic>
          <a:graphicData uri="http://schemas.openxmlformats.org/drawingml/2006/table">
            <a:tbl>
              <a:tblPr firstRow="1" bandRow="1">
                <a:tableStyleId>{5940675A-B579-460E-94D1-54222C63F5DA}</a:tableStyleId>
              </a:tblPr>
              <a:tblGrid>
                <a:gridCol w="2876960">
                  <a:extLst>
                    <a:ext uri="{9D8B030D-6E8A-4147-A177-3AD203B41FA5}">
                      <a16:colId xmlns:a16="http://schemas.microsoft.com/office/drawing/2014/main" val="1390695492"/>
                    </a:ext>
                  </a:extLst>
                </a:gridCol>
                <a:gridCol w="248980">
                  <a:extLst>
                    <a:ext uri="{9D8B030D-6E8A-4147-A177-3AD203B41FA5}">
                      <a16:colId xmlns:a16="http://schemas.microsoft.com/office/drawing/2014/main" val="3761638086"/>
                    </a:ext>
                  </a:extLst>
                </a:gridCol>
                <a:gridCol w="450180">
                  <a:extLst>
                    <a:ext uri="{9D8B030D-6E8A-4147-A177-3AD203B41FA5}">
                      <a16:colId xmlns:a16="http://schemas.microsoft.com/office/drawing/2014/main" val="3288043534"/>
                    </a:ext>
                  </a:extLst>
                </a:gridCol>
                <a:gridCol w="450180">
                  <a:extLst>
                    <a:ext uri="{9D8B030D-6E8A-4147-A177-3AD203B41FA5}">
                      <a16:colId xmlns:a16="http://schemas.microsoft.com/office/drawing/2014/main" val="1067415148"/>
                    </a:ext>
                  </a:extLst>
                </a:gridCol>
                <a:gridCol w="447428">
                  <a:extLst>
                    <a:ext uri="{9D8B030D-6E8A-4147-A177-3AD203B41FA5}">
                      <a16:colId xmlns:a16="http://schemas.microsoft.com/office/drawing/2014/main" val="3611313892"/>
                    </a:ext>
                  </a:extLst>
                </a:gridCol>
                <a:gridCol w="1142895">
                  <a:extLst>
                    <a:ext uri="{9D8B030D-6E8A-4147-A177-3AD203B41FA5}">
                      <a16:colId xmlns:a16="http://schemas.microsoft.com/office/drawing/2014/main" val="532515363"/>
                    </a:ext>
                  </a:extLst>
                </a:gridCol>
              </a:tblGrid>
              <a:tr h="0">
                <a:tc>
                  <a:txBody>
                    <a:bodyPr/>
                    <a:lstStyle/>
                    <a:p>
                      <a:pPr algn="ctr"/>
                      <a:r>
                        <a:rPr kumimoji="1" lang="ja-JP" altLang="en-US" sz="800" kern="1200" dirty="0">
                          <a:solidFill>
                            <a:schemeClr val="tx1"/>
                          </a:solidFill>
                          <a:latin typeface="+mj-ea"/>
                          <a:ea typeface="+mn-ea"/>
                          <a:cs typeface="+mn-cs"/>
                        </a:rPr>
                        <a:t>主な取組</a:t>
                      </a:r>
                      <a:r>
                        <a:rPr kumimoji="1" lang="en-US" altLang="ja-JP" sz="800" kern="1200" dirty="0">
                          <a:solidFill>
                            <a:schemeClr val="tx1"/>
                          </a:solidFill>
                          <a:latin typeface="+mj-ea"/>
                          <a:ea typeface="+mn-ea"/>
                          <a:cs typeface="+mn-cs"/>
                        </a:rPr>
                        <a:t>【</a:t>
                      </a:r>
                      <a:r>
                        <a:rPr kumimoji="1" lang="ja-JP" altLang="en-US" sz="800" kern="1200" dirty="0">
                          <a:solidFill>
                            <a:schemeClr val="tx1"/>
                          </a:solidFill>
                          <a:latin typeface="+mj-ea"/>
                          <a:ea typeface="+mn-ea"/>
                          <a:cs typeface="+mn-cs"/>
                        </a:rPr>
                        <a:t>主に取り組む港</a:t>
                      </a:r>
                      <a:r>
                        <a:rPr kumimoji="1" lang="en-US" altLang="ja-JP" sz="800" kern="1200" dirty="0">
                          <a:solidFill>
                            <a:schemeClr val="tx1"/>
                          </a:solidFill>
                          <a:latin typeface="+mj-ea"/>
                          <a:ea typeface="+mn-ea"/>
                          <a:cs typeface="+mn-cs"/>
                        </a:rPr>
                        <a:t>】</a:t>
                      </a:r>
                      <a:endParaRPr kumimoji="1" lang="ja-JP" altLang="en-US" sz="800" kern="1200" dirty="0">
                        <a:solidFill>
                          <a:schemeClr val="tx1"/>
                        </a:solidFill>
                        <a:latin typeface="+mj-ea"/>
                        <a:ea typeface="+mn-ea"/>
                        <a:cs typeface="+mn-cs"/>
                      </a:endParaRPr>
                    </a:p>
                  </a:txBody>
                  <a:tcPr anchor="ctr"/>
                </a:tc>
                <a:tc gridSpan="4">
                  <a:txBody>
                    <a:bodyPr/>
                    <a:lstStyle/>
                    <a:p>
                      <a:pPr algn="ctr"/>
                      <a:r>
                        <a:rPr kumimoji="1" lang="ja-JP" altLang="en-US" sz="800" b="1" dirty="0"/>
                        <a:t>短・中期（～</a:t>
                      </a:r>
                      <a:r>
                        <a:rPr kumimoji="1" lang="en-US" altLang="ja-JP" sz="800" b="1" dirty="0"/>
                        <a:t>2030</a:t>
                      </a:r>
                      <a:r>
                        <a:rPr kumimoji="1" lang="ja-JP" altLang="en-US" sz="800" b="1" dirty="0"/>
                        <a:t>年度）</a:t>
                      </a:r>
                      <a:endParaRPr kumimoji="1" lang="ja-JP" altLang="en-US" sz="800" dirty="0"/>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800" b="1" dirty="0"/>
                        <a:t>長期（～</a:t>
                      </a:r>
                      <a:r>
                        <a:rPr kumimoji="1" lang="en-US" altLang="ja-JP" sz="800" b="1" dirty="0"/>
                        <a:t>2050</a:t>
                      </a:r>
                      <a:r>
                        <a:rPr kumimoji="1" lang="ja-JP" altLang="en-US" sz="800" b="1" dirty="0"/>
                        <a:t>年）</a:t>
                      </a:r>
                    </a:p>
                  </a:txBody>
                  <a:tcPr/>
                </a:tc>
                <a:extLst>
                  <a:ext uri="{0D108BD9-81ED-4DB2-BD59-A6C34878D82A}">
                    <a16:rowId xmlns:a16="http://schemas.microsoft.com/office/drawing/2014/main" val="2694867600"/>
                  </a:ext>
                </a:extLst>
              </a:tr>
              <a:tr h="0">
                <a:tc>
                  <a:txBody>
                    <a:bodyPr/>
                    <a:lstStyle/>
                    <a:p>
                      <a:r>
                        <a:rPr kumimoji="1" lang="ja-JP" altLang="en-US" sz="800" dirty="0">
                          <a:latin typeface="+mj-ea"/>
                          <a:ea typeface="+mj-ea"/>
                        </a:rPr>
                        <a:t>モーダルシフトの推進に向けた取組</a:t>
                      </a:r>
                      <a:r>
                        <a:rPr kumimoji="1" lang="en-US" altLang="ja-JP" sz="800" kern="1200" dirty="0">
                          <a:solidFill>
                            <a:schemeClr val="tx1"/>
                          </a:solidFill>
                          <a:latin typeface="+mj-ea"/>
                          <a:ea typeface="+mn-ea"/>
                          <a:cs typeface="+mn-cs"/>
                        </a:rPr>
                        <a:t>【</a:t>
                      </a:r>
                      <a:r>
                        <a:rPr kumimoji="1" lang="ja-JP" altLang="en-US" sz="800" kern="1200" dirty="0">
                          <a:solidFill>
                            <a:schemeClr val="tx1"/>
                          </a:solidFill>
                          <a:latin typeface="+mj-ea"/>
                          <a:ea typeface="+mn-ea"/>
                          <a:cs typeface="+mn-cs"/>
                        </a:rPr>
                        <a:t>３港共通</a:t>
                      </a:r>
                      <a:r>
                        <a:rPr kumimoji="1" lang="en-US" altLang="ja-JP" sz="800" kern="1200" dirty="0">
                          <a:solidFill>
                            <a:schemeClr val="tx1"/>
                          </a:solidFill>
                          <a:latin typeface="+mj-ea"/>
                          <a:ea typeface="+mn-ea"/>
                          <a:cs typeface="+mn-cs"/>
                        </a:rPr>
                        <a:t>】</a:t>
                      </a:r>
                      <a:endParaRPr kumimoji="1" lang="en-US" altLang="ja-JP" sz="800" dirty="0">
                        <a:latin typeface="+mj-ea"/>
                        <a:ea typeface="+mj-ea"/>
                      </a:endParaRPr>
                    </a:p>
                  </a:txBody>
                  <a:tcPr anchor="ctr"/>
                </a:tc>
                <a:tc>
                  <a:txBody>
                    <a:bodyPr/>
                    <a:lstStyle/>
                    <a:p>
                      <a:endParaRPr kumimoji="1" lang="ja-JP" altLang="en-US" sz="800" dirty="0"/>
                    </a:p>
                  </a:txBody>
                  <a:tcPr>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tcPr>
                </a:tc>
                <a:tc>
                  <a:txBody>
                    <a:bodyPr/>
                    <a:lstStyle/>
                    <a:p>
                      <a:endParaRPr kumimoji="1" lang="ja-JP" altLang="en-US" sz="800" dirty="0"/>
                    </a:p>
                  </a:txBody>
                  <a:tcPr/>
                </a:tc>
                <a:extLst>
                  <a:ext uri="{0D108BD9-81ED-4DB2-BD59-A6C34878D82A}">
                    <a16:rowId xmlns:a16="http://schemas.microsoft.com/office/drawing/2014/main" val="2185996717"/>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b="0" u="none" kern="1200" dirty="0">
                          <a:solidFill>
                            <a:schemeClr val="tx1"/>
                          </a:solidFill>
                          <a:latin typeface="+mn-ea"/>
                          <a:ea typeface="+mn-ea"/>
                          <a:cs typeface="+mn-cs"/>
                        </a:rPr>
                        <a:t>ブルーカーボン生態系</a:t>
                      </a:r>
                      <a:r>
                        <a:rPr kumimoji="1" lang="en-US" altLang="ja-JP" sz="800" b="0" u="none" kern="1200" dirty="0">
                          <a:solidFill>
                            <a:schemeClr val="tx1"/>
                          </a:solidFill>
                          <a:latin typeface="+mn-ea"/>
                          <a:ea typeface="+mn-ea"/>
                          <a:cs typeface="+mn-cs"/>
                        </a:rPr>
                        <a:t>【</a:t>
                      </a:r>
                      <a:r>
                        <a:rPr kumimoji="1" lang="ja-JP" altLang="en-US" sz="800" b="0" u="none" kern="1200" dirty="0">
                          <a:solidFill>
                            <a:schemeClr val="tx1"/>
                          </a:solidFill>
                          <a:latin typeface="+mn-ea"/>
                          <a:ea typeface="+mn-ea"/>
                          <a:cs typeface="+mn-cs"/>
                        </a:rPr>
                        <a:t>阪南港</a:t>
                      </a:r>
                      <a:r>
                        <a:rPr kumimoji="1" lang="en-US" altLang="ja-JP" sz="800" b="0" u="none" kern="1200" dirty="0">
                          <a:solidFill>
                            <a:schemeClr val="tx1"/>
                          </a:solidFill>
                          <a:latin typeface="+mn-ea"/>
                          <a:ea typeface="+mn-ea"/>
                          <a:cs typeface="+mn-cs"/>
                        </a:rPr>
                        <a:t>】</a:t>
                      </a:r>
                      <a:endParaRPr kumimoji="1" lang="ja-JP" altLang="en-US" sz="800" b="0" u="none" kern="1200" dirty="0">
                        <a:solidFill>
                          <a:schemeClr val="tx1"/>
                        </a:solidFill>
                        <a:latin typeface="+mn-ea"/>
                        <a:ea typeface="+mn-ea"/>
                        <a:cs typeface="+mn-cs"/>
                      </a:endParaRPr>
                    </a:p>
                  </a:txBody>
                  <a:tcPr anchor="ctr"/>
                </a:tc>
                <a:tc>
                  <a:txBody>
                    <a:bodyPr/>
                    <a:lstStyle/>
                    <a:p>
                      <a:endParaRPr kumimoji="1" lang="ja-JP" altLang="en-US" sz="800" dirty="0"/>
                    </a:p>
                  </a:txBody>
                  <a:tcPr>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p>
                  </a:txBody>
                  <a:tcPr>
                    <a:lnL w="12700" cap="flat" cmpd="sng" algn="ctr">
                      <a:noFill/>
                      <a:prstDash val="solid"/>
                      <a:round/>
                      <a:headEnd type="none" w="med" len="med"/>
                      <a:tailEnd type="none" w="med" len="med"/>
                    </a:lnL>
                  </a:tcPr>
                </a:tc>
                <a:tc>
                  <a:txBody>
                    <a:bodyPr/>
                    <a:lstStyle/>
                    <a:p>
                      <a:endParaRPr kumimoji="1" lang="ja-JP" altLang="en-US" sz="800" dirty="0"/>
                    </a:p>
                  </a:txBody>
                  <a:tcPr/>
                </a:tc>
                <a:extLst>
                  <a:ext uri="{0D108BD9-81ED-4DB2-BD59-A6C34878D82A}">
                    <a16:rowId xmlns:a16="http://schemas.microsoft.com/office/drawing/2014/main" val="3707869015"/>
                  </a:ext>
                </a:extLst>
              </a:tr>
            </a:tbl>
          </a:graphicData>
        </a:graphic>
      </p:graphicFrame>
      <p:sp>
        <p:nvSpPr>
          <p:cNvPr id="65" name="矢印: 五方向 24">
            <a:extLst>
              <a:ext uri="{FF2B5EF4-FFF2-40B4-BE49-F238E27FC236}">
                <a16:creationId xmlns:a16="http://schemas.microsoft.com/office/drawing/2014/main" id="{1F120CDD-82DA-495F-A5DF-64183EE8B000}"/>
              </a:ext>
            </a:extLst>
          </p:cNvPr>
          <p:cNvSpPr/>
          <p:nvPr/>
        </p:nvSpPr>
        <p:spPr>
          <a:xfrm>
            <a:off x="9466108" y="8733845"/>
            <a:ext cx="2728700" cy="127319"/>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66" name="正方形/長方形 65">
            <a:extLst>
              <a:ext uri="{FF2B5EF4-FFF2-40B4-BE49-F238E27FC236}">
                <a16:creationId xmlns:a16="http://schemas.microsoft.com/office/drawing/2014/main" id="{67FE0CC8-5F64-49EB-A0EF-2A7C90A6BBC4}"/>
              </a:ext>
            </a:extLst>
          </p:cNvPr>
          <p:cNvSpPr/>
          <p:nvPr/>
        </p:nvSpPr>
        <p:spPr>
          <a:xfrm>
            <a:off x="6358020" y="8266510"/>
            <a:ext cx="670376"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④その他</a:t>
            </a:r>
          </a:p>
        </p:txBody>
      </p:sp>
      <p:sp>
        <p:nvSpPr>
          <p:cNvPr id="68" name="正方形/長方形 67">
            <a:extLst>
              <a:ext uri="{FF2B5EF4-FFF2-40B4-BE49-F238E27FC236}">
                <a16:creationId xmlns:a16="http://schemas.microsoft.com/office/drawing/2014/main" id="{6053AA16-50D9-46CA-918E-6A16F802DFDF}"/>
              </a:ext>
            </a:extLst>
          </p:cNvPr>
          <p:cNvSpPr/>
          <p:nvPr/>
        </p:nvSpPr>
        <p:spPr>
          <a:xfrm>
            <a:off x="6336543" y="4469143"/>
            <a:ext cx="5993323" cy="230832"/>
          </a:xfrm>
          <a:prstGeom prst="rect">
            <a:avLst/>
          </a:prstGeom>
        </p:spPr>
        <p:txBody>
          <a:bodyPr wrap="square">
            <a:spAutoFit/>
          </a:bodyPr>
          <a:lstStyle/>
          <a:p>
            <a:r>
              <a:rPr lang="ja-JP" altLang="en-US" sz="900" dirty="0"/>
              <a:t>　次の取組により国際競争力の強化を図るとともに港湾の利便性向上を通じて産業立地や投資を呼び込む港湾をめざす</a:t>
            </a:r>
            <a:endParaRPr lang="en-US" altLang="ja-JP" sz="900" dirty="0"/>
          </a:p>
        </p:txBody>
      </p:sp>
      <p:sp>
        <p:nvSpPr>
          <p:cNvPr id="69" name="正方形/長方形 68">
            <a:extLst>
              <a:ext uri="{FF2B5EF4-FFF2-40B4-BE49-F238E27FC236}">
                <a16:creationId xmlns:a16="http://schemas.microsoft.com/office/drawing/2014/main" id="{EA581A03-F8B7-4C84-A4B1-48CAFF8117C6}"/>
              </a:ext>
            </a:extLst>
          </p:cNvPr>
          <p:cNvSpPr/>
          <p:nvPr/>
        </p:nvSpPr>
        <p:spPr>
          <a:xfrm>
            <a:off x="6527516" y="5318213"/>
            <a:ext cx="1454244" cy="230832"/>
          </a:xfrm>
          <a:prstGeom prst="rect">
            <a:avLst/>
          </a:prstGeom>
        </p:spPr>
        <p:txBody>
          <a:bodyPr wrap="none">
            <a:spAutoFit/>
          </a:bodyPr>
          <a:lstStyle/>
          <a:p>
            <a:r>
              <a:rPr lang="en-US" altLang="ja-JP" sz="900" dirty="0">
                <a:latin typeface="ＭＳＰゴシック"/>
              </a:rPr>
              <a:t>※</a:t>
            </a:r>
            <a:r>
              <a:rPr lang="ja-JP" altLang="en-US" sz="900" dirty="0">
                <a:latin typeface="ＭＳＰゴシック"/>
              </a:rPr>
              <a:t>方策内容は今後要精査</a:t>
            </a:r>
            <a:endParaRPr lang="ja-JP" altLang="en-US" sz="900" dirty="0"/>
          </a:p>
        </p:txBody>
      </p:sp>
      <p:sp>
        <p:nvSpPr>
          <p:cNvPr id="74" name="矢印: 五方向 23">
            <a:extLst>
              <a:ext uri="{FF2B5EF4-FFF2-40B4-BE49-F238E27FC236}">
                <a16:creationId xmlns:a16="http://schemas.microsoft.com/office/drawing/2014/main" id="{624B1681-1C05-4DD9-9A7D-FC6DE202C89C}"/>
              </a:ext>
            </a:extLst>
          </p:cNvPr>
          <p:cNvSpPr/>
          <p:nvPr/>
        </p:nvSpPr>
        <p:spPr>
          <a:xfrm>
            <a:off x="9463884" y="8950680"/>
            <a:ext cx="1585116" cy="13617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81" name="矢印: 五方向 24">
            <a:extLst>
              <a:ext uri="{FF2B5EF4-FFF2-40B4-BE49-F238E27FC236}">
                <a16:creationId xmlns:a16="http://schemas.microsoft.com/office/drawing/2014/main" id="{38133DB0-C194-40BF-82C7-D24F786364B3}"/>
              </a:ext>
            </a:extLst>
          </p:cNvPr>
          <p:cNvSpPr/>
          <p:nvPr/>
        </p:nvSpPr>
        <p:spPr>
          <a:xfrm>
            <a:off x="11058525" y="8950679"/>
            <a:ext cx="1112710" cy="126645"/>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藻場・干潟の拡充</a:t>
            </a:r>
          </a:p>
        </p:txBody>
      </p:sp>
      <p:sp>
        <p:nvSpPr>
          <p:cNvPr id="71" name="矢印: 五方向 23">
            <a:extLst>
              <a:ext uri="{FF2B5EF4-FFF2-40B4-BE49-F238E27FC236}">
                <a16:creationId xmlns:a16="http://schemas.microsoft.com/office/drawing/2014/main" id="{2AE5A61C-C821-4B03-BAF3-3CC7D6D89056}"/>
              </a:ext>
            </a:extLst>
          </p:cNvPr>
          <p:cNvSpPr/>
          <p:nvPr/>
        </p:nvSpPr>
        <p:spPr>
          <a:xfrm>
            <a:off x="9473384" y="6176080"/>
            <a:ext cx="1391912" cy="136687"/>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72" name="矢印: 五方向 24">
            <a:extLst>
              <a:ext uri="{FF2B5EF4-FFF2-40B4-BE49-F238E27FC236}">
                <a16:creationId xmlns:a16="http://schemas.microsoft.com/office/drawing/2014/main" id="{0E32C909-5AB3-4A71-BE1F-3FEF275E009D}"/>
              </a:ext>
            </a:extLst>
          </p:cNvPr>
          <p:cNvSpPr/>
          <p:nvPr/>
        </p:nvSpPr>
        <p:spPr>
          <a:xfrm>
            <a:off x="10865296" y="6176834"/>
            <a:ext cx="1338045" cy="135934"/>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導入</a:t>
            </a:r>
          </a:p>
        </p:txBody>
      </p:sp>
      <p:sp>
        <p:nvSpPr>
          <p:cNvPr id="91" name="テキスト ボックス 90">
            <a:extLst>
              <a:ext uri="{FF2B5EF4-FFF2-40B4-BE49-F238E27FC236}">
                <a16:creationId xmlns:a16="http://schemas.microsoft.com/office/drawing/2014/main" id="{14E35883-B2A1-43EA-A0AB-40B2DA2BF177}"/>
              </a:ext>
            </a:extLst>
          </p:cNvPr>
          <p:cNvSpPr txBox="1"/>
          <p:nvPr/>
        </p:nvSpPr>
        <p:spPr>
          <a:xfrm>
            <a:off x="11513368" y="247"/>
            <a:ext cx="972000" cy="400110"/>
          </a:xfrm>
          <a:prstGeom prst="rect">
            <a:avLst/>
          </a:prstGeom>
          <a:solidFill>
            <a:schemeClr val="bg1"/>
          </a:solidFill>
          <a:ln>
            <a:solidFill>
              <a:schemeClr val="tx1"/>
            </a:solidFill>
          </a:ln>
        </p:spPr>
        <p:txBody>
          <a:bodyPr wrap="squar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資料</a:t>
            </a:r>
            <a:r>
              <a:rPr kumimoji="1" lang="en-US" altLang="ja-JP" sz="2000" dirty="0">
                <a:latin typeface="HG丸ｺﾞｼｯｸM-PRO" panose="020F0600000000000000" pitchFamily="50" charset="-128"/>
                <a:ea typeface="HG丸ｺﾞｼｯｸM-PRO" panose="020F0600000000000000" pitchFamily="50" charset="-128"/>
              </a:rPr>
              <a:t>5</a:t>
            </a:r>
          </a:p>
        </p:txBody>
      </p:sp>
    </p:spTree>
    <p:extLst>
      <p:ext uri="{BB962C8B-B14F-4D97-AF65-F5344CB8AC3E}">
        <p14:creationId xmlns:p14="http://schemas.microsoft.com/office/powerpoint/2010/main" val="30350055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tailEnd type="arrow"/>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none" rtlCol="0">
        <a:spAutoFit/>
      </a:bodyPr>
      <a:lstStyle>
        <a:defPPr algn="ctr">
          <a:defRPr kumimoji="1" sz="9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13013</TotalTime>
  <Words>1421</Words>
  <Application>Microsoft Office PowerPoint</Application>
  <PresentationFormat>A3 297x420 mm</PresentationFormat>
  <Paragraphs>230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HG丸ｺﾞｼｯｸM-PRO</vt:lpstr>
      <vt:lpstr>ＭＳ Ｐゴシック</vt:lpstr>
      <vt:lpstr>ＭＳＰゴシック</vt:lpstr>
      <vt:lpstr>游ゴシック</vt:lpstr>
      <vt:lpstr>Arial</vt:lpstr>
      <vt:lpstr>Calibri</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dpt1a</dc:creator>
  <cp:lastModifiedBy>小山　悠葵</cp:lastModifiedBy>
  <cp:revision>1033</cp:revision>
  <cp:lastPrinted>2022-09-08T00:03:20Z</cp:lastPrinted>
  <dcterms:created xsi:type="dcterms:W3CDTF">2016-02-19T01:15:36Z</dcterms:created>
  <dcterms:modified xsi:type="dcterms:W3CDTF">2022-09-20T01:40:29Z</dcterms:modified>
</cp:coreProperties>
</file>