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28" r:id="rId2"/>
    <p:sldId id="331" r:id="rId3"/>
    <p:sldId id="332" r:id="rId4"/>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5908"/>
    <a:srgbClr val="EA5F00"/>
    <a:srgbClr val="9BBB59"/>
    <a:srgbClr val="FFD5FF"/>
    <a:srgbClr val="FFCCFF"/>
    <a:srgbClr val="FFFFFF"/>
    <a:srgbClr val="003366"/>
    <a:srgbClr val="FF99FF"/>
    <a:srgbClr val="FF0000"/>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6" autoAdjust="0"/>
    <p:restoredTop sz="99884" autoAdjust="0"/>
  </p:normalViewPr>
  <p:slideViewPr>
    <p:cSldViewPr showGuides="1">
      <p:cViewPr varScale="1">
        <p:scale>
          <a:sx n="53" d="100"/>
          <a:sy n="53" d="100"/>
        </p:scale>
        <p:origin x="1668" y="9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senda_y\Desktop\CO2&#25490;&#20986;&#37327;&#25512;&#35336;\220902_CO2&#25490;&#20986;&#37327;&#25512;&#35336;.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senda_y\Desktop\CO2&#25490;&#20986;&#37327;&#25512;&#35336;\220902_CO2&#25490;&#20986;&#37327;&#25512;&#35336;.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senda_y\Desktop\CO2&#25490;&#20986;&#37327;&#25512;&#35336;\220902_CO2&#25490;&#20986;&#37327;&#25512;&#3533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197997226539834"/>
          <c:y val="0"/>
          <c:w val="0.79982389784568619"/>
          <c:h val="0.84951994963091204"/>
        </c:manualLayout>
      </c:layout>
      <c:pieChart>
        <c:varyColors val="1"/>
        <c:ser>
          <c:idx val="0"/>
          <c:order val="0"/>
          <c:dPt>
            <c:idx val="0"/>
            <c:bubble3D val="0"/>
            <c:spPr>
              <a:solidFill>
                <a:srgbClr val="FFD5FF"/>
              </a:solidFill>
              <a:ln w="19050">
                <a:noFill/>
              </a:ln>
              <a:effectLst/>
            </c:spPr>
            <c:extLst>
              <c:ext xmlns:c16="http://schemas.microsoft.com/office/drawing/2014/chart" uri="{C3380CC4-5D6E-409C-BE32-E72D297353CC}">
                <c16:uniqueId val="{00000001-ABC0-412A-8EAC-2B9D1DEFF503}"/>
              </c:ext>
            </c:extLst>
          </c:dPt>
          <c:dPt>
            <c:idx val="1"/>
            <c:bubble3D val="0"/>
            <c:spPr>
              <a:solidFill>
                <a:srgbClr val="BC5908"/>
              </a:solidFill>
              <a:ln w="19050">
                <a:solidFill>
                  <a:srgbClr val="BC5908"/>
                </a:solidFill>
              </a:ln>
              <a:effectLst/>
            </c:spPr>
            <c:extLst>
              <c:ext xmlns:c16="http://schemas.microsoft.com/office/drawing/2014/chart" uri="{C3380CC4-5D6E-409C-BE32-E72D297353CC}">
                <c16:uniqueId val="{00000003-ABC0-412A-8EAC-2B9D1DEFF503}"/>
              </c:ext>
            </c:extLst>
          </c:dPt>
          <c:dPt>
            <c:idx val="2"/>
            <c:bubble3D val="0"/>
            <c:spPr>
              <a:pattFill prst="smGrid">
                <a:fgClr>
                  <a:srgbClr val="9BBB59"/>
                </a:fgClr>
                <a:bgClr>
                  <a:sysClr val="window" lastClr="FFFFFF"/>
                </a:bgClr>
              </a:pattFill>
              <a:ln w="12700">
                <a:solidFill>
                  <a:srgbClr val="9BBB59"/>
                </a:solidFill>
              </a:ln>
              <a:effectLst/>
            </c:spPr>
            <c:extLst>
              <c:ext xmlns:c16="http://schemas.microsoft.com/office/drawing/2014/chart" uri="{C3380CC4-5D6E-409C-BE32-E72D297353CC}">
                <c16:uniqueId val="{00000005-ABC0-412A-8EAC-2B9D1DEFF503}"/>
              </c:ext>
            </c:extLst>
          </c:dPt>
          <c:dLbls>
            <c:dLbl>
              <c:idx val="0"/>
              <c:layout>
                <c:manualLayout>
                  <c:x val="-5.8720603807912899E-2"/>
                  <c:y val="2.15381275735518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BC0-412A-8EAC-2B9D1DEFF503}"/>
                </c:ext>
              </c:extLst>
            </c:dLbl>
            <c:dLbl>
              <c:idx val="2"/>
              <c:layout>
                <c:manualLayout>
                  <c:x val="0.22847443326209874"/>
                  <c:y val="-8.725328835832993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BC0-412A-8EAC-2B9D1DEFF50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まとめ!$L$18:$N$18</c:f>
              <c:strCache>
                <c:ptCount val="3"/>
                <c:pt idx="0">
                  <c:v>ターミナル内</c:v>
                </c:pt>
                <c:pt idx="1">
                  <c:v>船舶・車両</c:v>
                </c:pt>
                <c:pt idx="2">
                  <c:v>ターミナル外</c:v>
                </c:pt>
              </c:strCache>
            </c:strRef>
          </c:cat>
          <c:val>
            <c:numRef>
              <c:f>まとめ!$L$20:$N$20</c:f>
              <c:numCache>
                <c:formatCode>#,##0_);[Red]\(#,##0\)</c:formatCode>
                <c:ptCount val="3"/>
                <c:pt idx="0">
                  <c:v>172.73745239778003</c:v>
                </c:pt>
                <c:pt idx="1">
                  <c:v>615.48102091599412</c:v>
                </c:pt>
                <c:pt idx="2">
                  <c:v>1500.5022729788668</c:v>
                </c:pt>
              </c:numCache>
            </c:numRef>
          </c:val>
          <c:extLst>
            <c:ext xmlns:c16="http://schemas.microsoft.com/office/drawing/2014/chart" uri="{C3380CC4-5D6E-409C-BE32-E72D297353CC}">
              <c16:uniqueId val="{00000006-ABC0-412A-8EAC-2B9D1DEFF503}"/>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Entry>
      <c:layout>
        <c:manualLayout>
          <c:xMode val="edge"/>
          <c:yMode val="edge"/>
          <c:x val="7.8551511606119607E-3"/>
          <c:y val="0.86542646246335875"/>
          <c:w val="0.97505600129713776"/>
          <c:h val="0.134573537536641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857203975329129"/>
          <c:y val="0"/>
          <c:w val="0.79982389784568619"/>
          <c:h val="0.84951994963091204"/>
        </c:manualLayout>
      </c:layout>
      <c:pieChart>
        <c:varyColors val="1"/>
        <c:ser>
          <c:idx val="0"/>
          <c:order val="0"/>
          <c:dPt>
            <c:idx val="0"/>
            <c:bubble3D val="0"/>
            <c:spPr>
              <a:solidFill>
                <a:srgbClr val="FFCCFF"/>
              </a:solidFill>
              <a:ln w="19050">
                <a:noFill/>
              </a:ln>
              <a:effectLst/>
            </c:spPr>
            <c:extLst>
              <c:ext xmlns:c16="http://schemas.microsoft.com/office/drawing/2014/chart" uri="{C3380CC4-5D6E-409C-BE32-E72D297353CC}">
                <c16:uniqueId val="{00000001-5B5B-4148-BBA4-BB058D897A69}"/>
              </c:ext>
            </c:extLst>
          </c:dPt>
          <c:dPt>
            <c:idx val="1"/>
            <c:bubble3D val="0"/>
            <c:spPr>
              <a:solidFill>
                <a:srgbClr val="BC5908"/>
              </a:solidFill>
              <a:ln w="19050">
                <a:solidFill>
                  <a:srgbClr val="BC5908"/>
                </a:solidFill>
              </a:ln>
              <a:effectLst/>
            </c:spPr>
            <c:extLst>
              <c:ext xmlns:c16="http://schemas.microsoft.com/office/drawing/2014/chart" uri="{C3380CC4-5D6E-409C-BE32-E72D297353CC}">
                <c16:uniqueId val="{00000003-5B5B-4148-BBA4-BB058D897A69}"/>
              </c:ext>
            </c:extLst>
          </c:dPt>
          <c:dPt>
            <c:idx val="2"/>
            <c:bubble3D val="0"/>
            <c:spPr>
              <a:pattFill prst="smGrid">
                <a:fgClr>
                  <a:srgbClr val="9BBB59"/>
                </a:fgClr>
                <a:bgClr>
                  <a:sysClr val="window" lastClr="FFFFFF"/>
                </a:bgClr>
              </a:pattFill>
              <a:ln w="12700">
                <a:solidFill>
                  <a:srgbClr val="9BBB59"/>
                </a:solidFill>
              </a:ln>
              <a:effectLst/>
            </c:spPr>
            <c:extLst>
              <c:ext xmlns:c16="http://schemas.microsoft.com/office/drawing/2014/chart" uri="{C3380CC4-5D6E-409C-BE32-E72D297353CC}">
                <c16:uniqueId val="{00000005-5B5B-4148-BBA4-BB058D897A69}"/>
              </c:ext>
            </c:extLst>
          </c:dPt>
          <c:dLbls>
            <c:dLbl>
              <c:idx val="0"/>
              <c:layout>
                <c:manualLayout>
                  <c:x val="-3.0607358226512119E-2"/>
                  <c:y val="1.266517583253087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B5B-4148-BBA4-BB058D897A69}"/>
                </c:ext>
              </c:extLst>
            </c:dLbl>
            <c:dLbl>
              <c:idx val="1"/>
              <c:layout>
                <c:manualLayout>
                  <c:x val="3.1824291735154352E-4"/>
                  <c:y val="8.73897132444630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B5B-4148-BBA4-BB058D897A69}"/>
                </c:ext>
              </c:extLst>
            </c:dLbl>
            <c:dLbl>
              <c:idx val="2"/>
              <c:layout>
                <c:manualLayout>
                  <c:x val="3.4891830443697432E-2"/>
                  <c:y val="-0.3368023283180566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B5B-4148-BBA4-BB058D897A6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まとめ!$L$18:$N$18</c:f>
              <c:strCache>
                <c:ptCount val="3"/>
                <c:pt idx="0">
                  <c:v>ターミナル内</c:v>
                </c:pt>
                <c:pt idx="1">
                  <c:v>船舶・車両</c:v>
                </c:pt>
                <c:pt idx="2">
                  <c:v>ターミナル外</c:v>
                </c:pt>
              </c:strCache>
            </c:strRef>
          </c:cat>
          <c:val>
            <c:numRef>
              <c:f>まとめ!$L$21:$N$21</c:f>
              <c:numCache>
                <c:formatCode>#,##0_);[Red]\(#,##0\)</c:formatCode>
                <c:ptCount val="3"/>
                <c:pt idx="0">
                  <c:v>11.598022611060001</c:v>
                </c:pt>
                <c:pt idx="1">
                  <c:v>168.37634834216487</c:v>
                </c:pt>
                <c:pt idx="2">
                  <c:v>4855.0640179509992</c:v>
                </c:pt>
              </c:numCache>
            </c:numRef>
          </c:val>
          <c:extLst>
            <c:ext xmlns:c16="http://schemas.microsoft.com/office/drawing/2014/chart" uri="{C3380CC4-5D6E-409C-BE32-E72D297353CC}">
              <c16:uniqueId val="{00000006-5B5B-4148-BBA4-BB058D897A6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4242233966211366"/>
          <c:w val="1"/>
          <c:h val="0.14439988080324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857203975329129"/>
          <c:y val="0"/>
          <c:w val="0.79982389784568619"/>
          <c:h val="0.84951994963091204"/>
        </c:manualLayout>
      </c:layout>
      <c:pieChart>
        <c:varyColors val="1"/>
        <c:ser>
          <c:idx val="0"/>
          <c:order val="0"/>
          <c:dPt>
            <c:idx val="0"/>
            <c:bubble3D val="0"/>
            <c:spPr>
              <a:solidFill>
                <a:srgbClr val="FFCCFF"/>
              </a:solidFill>
              <a:ln w="19050">
                <a:noFill/>
              </a:ln>
              <a:effectLst/>
            </c:spPr>
            <c:extLst>
              <c:ext xmlns:c16="http://schemas.microsoft.com/office/drawing/2014/chart" uri="{C3380CC4-5D6E-409C-BE32-E72D297353CC}">
                <c16:uniqueId val="{00000001-C7AE-4BCC-90DB-F379EF4741C1}"/>
              </c:ext>
            </c:extLst>
          </c:dPt>
          <c:dPt>
            <c:idx val="1"/>
            <c:bubble3D val="0"/>
            <c:spPr>
              <a:solidFill>
                <a:srgbClr val="BC5908"/>
              </a:solidFill>
              <a:ln w="19050">
                <a:solidFill>
                  <a:srgbClr val="BC5908"/>
                </a:solidFill>
              </a:ln>
              <a:effectLst/>
            </c:spPr>
            <c:extLst>
              <c:ext xmlns:c16="http://schemas.microsoft.com/office/drawing/2014/chart" uri="{C3380CC4-5D6E-409C-BE32-E72D297353CC}">
                <c16:uniqueId val="{00000003-C7AE-4BCC-90DB-F379EF4741C1}"/>
              </c:ext>
            </c:extLst>
          </c:dPt>
          <c:dPt>
            <c:idx val="2"/>
            <c:bubble3D val="0"/>
            <c:spPr>
              <a:pattFill prst="smGrid">
                <a:fgClr>
                  <a:srgbClr val="9BBB59"/>
                </a:fgClr>
                <a:bgClr>
                  <a:sysClr val="window" lastClr="FFFFFF"/>
                </a:bgClr>
              </a:pattFill>
              <a:ln w="19050">
                <a:solidFill>
                  <a:srgbClr val="9BBB59"/>
                </a:solidFill>
              </a:ln>
              <a:effectLst/>
            </c:spPr>
            <c:extLst>
              <c:ext xmlns:c16="http://schemas.microsoft.com/office/drawing/2014/chart" uri="{C3380CC4-5D6E-409C-BE32-E72D297353CC}">
                <c16:uniqueId val="{00000005-C7AE-4BCC-90DB-F379EF4741C1}"/>
              </c:ext>
            </c:extLst>
          </c:dPt>
          <c:dLbls>
            <c:dLbl>
              <c:idx val="0"/>
              <c:layout>
                <c:manualLayout>
                  <c:x val="-4.3724570237472109E-2"/>
                  <c:y val="1.2665175832530873E-3"/>
                </c:manualLayout>
              </c:layout>
              <c:tx>
                <c:rich>
                  <a:bodyPr/>
                  <a:lstStyle/>
                  <a:p>
                    <a:r>
                      <a:rPr lang="en-US" altLang="ja-JP" dirty="0"/>
                      <a:t>0.04</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7AE-4BCC-90DB-F379EF4741C1}"/>
                </c:ext>
              </c:extLst>
            </c:dLbl>
            <c:dLbl>
              <c:idx val="1"/>
              <c:layout>
                <c:manualLayout>
                  <c:x val="3.9030835123399617E-2"/>
                  <c:y val="0.1781202916869816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7AE-4BCC-90DB-F379EF4741C1}"/>
                </c:ext>
              </c:extLst>
            </c:dLbl>
            <c:dLbl>
              <c:idx val="2"/>
              <c:layout>
                <c:manualLayout>
                  <c:x val="1.1246540744759392E-2"/>
                  <c:y val="-0.3243238391718131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7AE-4BCC-90DB-F379EF4741C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まとめ!$L$18:$N$18</c:f>
              <c:strCache>
                <c:ptCount val="3"/>
                <c:pt idx="0">
                  <c:v>ターミナル内</c:v>
                </c:pt>
                <c:pt idx="1">
                  <c:v>船舶・車両</c:v>
                </c:pt>
                <c:pt idx="2">
                  <c:v>ターミナル外</c:v>
                </c:pt>
              </c:strCache>
            </c:strRef>
          </c:cat>
          <c:val>
            <c:numRef>
              <c:f>まとめ!$L$22:$N$22</c:f>
              <c:numCache>
                <c:formatCode>#,##0.0;[Red]\-#,##0.0</c:formatCode>
                <c:ptCount val="3"/>
                <c:pt idx="0" formatCode="#,##0.00_);[Red]\(#,##0.00\)">
                  <c:v>6.501599999999999E-2</c:v>
                </c:pt>
                <c:pt idx="1">
                  <c:v>2.2693584903452786</c:v>
                </c:pt>
                <c:pt idx="2" formatCode="#,##0_);[Red]\(#,##0\)">
                  <c:v>342.65714000000003</c:v>
                </c:pt>
              </c:numCache>
            </c:numRef>
          </c:val>
          <c:extLst>
            <c:ext xmlns:c16="http://schemas.microsoft.com/office/drawing/2014/chart" uri="{C3380CC4-5D6E-409C-BE32-E72D297353CC}">
              <c16:uniqueId val="{00000006-C7AE-4BCC-90DB-F379EF4741C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618043070614364"/>
          <c:w val="1"/>
          <c:h val="0.138195692938563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8"/>
            <a:ext cx="2949787" cy="496967"/>
          </a:xfrm>
          <a:prstGeom prst="rect">
            <a:avLst/>
          </a:prstGeom>
        </p:spPr>
        <p:txBody>
          <a:bodyPr vert="horz" lIns="91379" tIns="45690" rIns="91379" bIns="4569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5" y="8"/>
            <a:ext cx="2949787" cy="496967"/>
          </a:xfrm>
          <a:prstGeom prst="rect">
            <a:avLst/>
          </a:prstGeom>
        </p:spPr>
        <p:txBody>
          <a:bodyPr vert="horz" lIns="91379" tIns="45690" rIns="91379" bIns="45690" rtlCol="0"/>
          <a:lstStyle>
            <a:lvl1pPr algn="r">
              <a:defRPr sz="1200"/>
            </a:lvl1pPr>
          </a:lstStyle>
          <a:p>
            <a:fld id="{9DC3240C-4457-4748-A87E-E97EB9BFB9C3}" type="datetimeFigureOut">
              <a:rPr kumimoji="1" lang="ja-JP" altLang="en-US" smtClean="0"/>
              <a:t>2022/9/20</a:t>
            </a:fld>
            <a:endParaRPr kumimoji="1" lang="ja-JP" altLang="en-US"/>
          </a:p>
        </p:txBody>
      </p:sp>
      <p:sp>
        <p:nvSpPr>
          <p:cNvPr id="4" name="フッター プレースホルダー 3"/>
          <p:cNvSpPr>
            <a:spLocks noGrp="1"/>
          </p:cNvSpPr>
          <p:nvPr>
            <p:ph type="ftr" sz="quarter" idx="2"/>
          </p:nvPr>
        </p:nvSpPr>
        <p:spPr>
          <a:xfrm>
            <a:off x="7" y="9440654"/>
            <a:ext cx="2949787" cy="496967"/>
          </a:xfrm>
          <a:prstGeom prst="rect">
            <a:avLst/>
          </a:prstGeom>
        </p:spPr>
        <p:txBody>
          <a:bodyPr vert="horz" lIns="91379" tIns="45690" rIns="91379" bIns="4569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5" y="9440654"/>
            <a:ext cx="2949787" cy="496967"/>
          </a:xfrm>
          <a:prstGeom prst="rect">
            <a:avLst/>
          </a:prstGeom>
        </p:spPr>
        <p:txBody>
          <a:bodyPr vert="horz" lIns="91379" tIns="45690" rIns="91379" bIns="45690" rtlCol="0" anchor="b"/>
          <a:lstStyle>
            <a:lvl1pPr algn="r">
              <a:defRPr sz="1200"/>
            </a:lvl1pPr>
          </a:lstStyle>
          <a:p>
            <a:fld id="{371AE32C-035D-4DE8-B90D-E3557E6E23EA}" type="slidenum">
              <a:rPr kumimoji="1" lang="ja-JP" altLang="en-US" smtClean="0"/>
              <a:t>‹#›</a:t>
            </a:fld>
            <a:endParaRPr kumimoji="1" lang="ja-JP" altLang="en-US"/>
          </a:p>
        </p:txBody>
      </p:sp>
    </p:spTree>
    <p:extLst>
      <p:ext uri="{BB962C8B-B14F-4D97-AF65-F5344CB8AC3E}">
        <p14:creationId xmlns:p14="http://schemas.microsoft.com/office/powerpoint/2010/main" val="39854088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8"/>
            <a:ext cx="2949787" cy="496967"/>
          </a:xfrm>
          <a:prstGeom prst="rect">
            <a:avLst/>
          </a:prstGeom>
        </p:spPr>
        <p:txBody>
          <a:bodyPr vert="horz" lIns="91379" tIns="45690" rIns="91379"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8"/>
            <a:ext cx="2949787" cy="496967"/>
          </a:xfrm>
          <a:prstGeom prst="rect">
            <a:avLst/>
          </a:prstGeom>
        </p:spPr>
        <p:txBody>
          <a:bodyPr vert="horz" lIns="91379" tIns="45690" rIns="91379" bIns="45690" rtlCol="0"/>
          <a:lstStyle>
            <a:lvl1pPr algn="r">
              <a:defRPr sz="1200"/>
            </a:lvl1pPr>
          </a:lstStyle>
          <a:p>
            <a:fld id="{2879DAFA-0F6B-4F95-AAF7-71D6FA7E8861}"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4275"/>
          </a:xfrm>
          <a:prstGeom prst="rect">
            <a:avLst/>
          </a:prstGeom>
          <a:noFill/>
          <a:ln w="12700">
            <a:solidFill>
              <a:prstClr val="black"/>
            </a:solidFill>
          </a:ln>
        </p:spPr>
        <p:txBody>
          <a:bodyPr vert="horz" lIns="91379" tIns="45690" rIns="91379" bIns="4569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79" tIns="45690" rIns="91379"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654"/>
            <a:ext cx="2949787" cy="496967"/>
          </a:xfrm>
          <a:prstGeom prst="rect">
            <a:avLst/>
          </a:prstGeom>
        </p:spPr>
        <p:txBody>
          <a:bodyPr vert="horz" lIns="91379" tIns="45690" rIns="91379"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4"/>
            <a:ext cx="2949787" cy="496967"/>
          </a:xfrm>
          <a:prstGeom prst="rect">
            <a:avLst/>
          </a:prstGeom>
        </p:spPr>
        <p:txBody>
          <a:bodyPr vert="horz" lIns="91379" tIns="45690" rIns="91379" bIns="45690" rtlCol="0" anchor="b"/>
          <a:lstStyle>
            <a:lvl1pPr algn="r">
              <a:defRPr sz="1200"/>
            </a:lvl1pPr>
          </a:lstStyle>
          <a:p>
            <a:fld id="{241D90C3-CB9A-4FF9-9913-7575DAB1CD0A}" type="slidenum">
              <a:rPr kumimoji="1" lang="ja-JP" altLang="en-US" smtClean="0"/>
              <a:t>‹#›</a:t>
            </a:fld>
            <a:endParaRPr kumimoji="1" lang="ja-JP" altLang="en-US"/>
          </a:p>
        </p:txBody>
      </p:sp>
    </p:spTree>
    <p:extLst>
      <p:ext uri="{BB962C8B-B14F-4D97-AF65-F5344CB8AC3E}">
        <p14:creationId xmlns:p14="http://schemas.microsoft.com/office/powerpoint/2010/main" val="814714686"/>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02356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6115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2985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195998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108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23838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1454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58995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07104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8310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2015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62387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9" name="図 228">
            <a:extLst>
              <a:ext uri="{FF2B5EF4-FFF2-40B4-BE49-F238E27FC236}">
                <a16:creationId xmlns:a16="http://schemas.microsoft.com/office/drawing/2014/main" id="{E1ADE579-31E8-4B6B-B151-F15DBE1725B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809677" y="7412761"/>
            <a:ext cx="2497951" cy="1689071"/>
          </a:xfrm>
          <a:prstGeom prst="rect">
            <a:avLst/>
          </a:prstGeom>
        </p:spPr>
      </p:pic>
      <p:graphicFrame>
        <p:nvGraphicFramePr>
          <p:cNvPr id="61" name="グラフ 60">
            <a:extLst>
              <a:ext uri="{FF2B5EF4-FFF2-40B4-BE49-F238E27FC236}">
                <a16:creationId xmlns:a16="http://schemas.microsoft.com/office/drawing/2014/main" id="{FACE32A5-807C-45C4-9165-6EE774FBB1CE}"/>
              </a:ext>
            </a:extLst>
          </p:cNvPr>
          <p:cNvGraphicFramePr>
            <a:graphicFrameLocks/>
          </p:cNvGraphicFramePr>
          <p:nvPr>
            <p:extLst>
              <p:ext uri="{D42A27DB-BD31-4B8C-83A1-F6EECF244321}">
                <p14:modId xmlns:p14="http://schemas.microsoft.com/office/powerpoint/2010/main" val="3483004458"/>
              </p:ext>
            </p:extLst>
          </p:nvPr>
        </p:nvGraphicFramePr>
        <p:xfrm>
          <a:off x="1470875" y="7658820"/>
          <a:ext cx="2972699" cy="1326717"/>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a:extLst>
              <a:ext uri="{FF2B5EF4-FFF2-40B4-BE49-F238E27FC236}">
                <a16:creationId xmlns:a16="http://schemas.microsoft.com/office/drawing/2014/main" id="{AAE4159D-C26B-4D74-A6CF-7876D1FD7834}"/>
              </a:ext>
            </a:extLst>
          </p:cNvPr>
          <p:cNvSpPr/>
          <p:nvPr/>
        </p:nvSpPr>
        <p:spPr>
          <a:xfrm>
            <a:off x="403326" y="763871"/>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t>コンテナターミナル、フェリーターミナルのほか、様々な物流関連施設が集積した西日本の一大物流拠点</a:t>
            </a:r>
            <a:endParaRPr lang="en-US" altLang="ja-JP" sz="1000" dirty="0"/>
          </a:p>
          <a:p>
            <a:pPr marL="171450" indent="-171450">
              <a:buFont typeface="Arial" panose="020B0604020202020204" pitchFamily="34" charset="0"/>
              <a:buChar char="•"/>
            </a:pPr>
            <a:r>
              <a:rPr lang="ja-JP" altLang="en-US" sz="1000" dirty="0"/>
              <a:t>客船岸壁や緑地、文化・レクリエーション施設といった様々な施設が充実</a:t>
            </a:r>
            <a:endParaRPr lang="en-US" altLang="ja-JP" sz="1000" dirty="0"/>
          </a:p>
          <a:p>
            <a:pPr marL="171450" indent="-171450">
              <a:buFont typeface="Arial" panose="020B0604020202020204" pitchFamily="34" charset="0"/>
              <a:buChar char="•"/>
            </a:pPr>
            <a:r>
              <a:rPr lang="ja-JP" altLang="en-US" sz="1000" dirty="0"/>
              <a:t>大阪市を核とする近畿圏は、人口約</a:t>
            </a:r>
            <a:r>
              <a:rPr lang="en-US" altLang="ja-JP" sz="1000" dirty="0"/>
              <a:t>2,100</a:t>
            </a:r>
            <a:r>
              <a:rPr lang="ja-JP" altLang="en-US" sz="1000" dirty="0"/>
              <a:t>万人の一大生産・消費圏を形成</a:t>
            </a:r>
            <a:endParaRPr lang="en-US" altLang="ja-JP" sz="1000" dirty="0"/>
          </a:p>
          <a:p>
            <a:pPr marL="171450" indent="-171450">
              <a:buFont typeface="Arial" panose="020B0604020202020204" pitchFamily="34" charset="0"/>
              <a:buChar char="•"/>
            </a:pPr>
            <a:r>
              <a:rPr lang="ja-JP" altLang="en-US" sz="1000" dirty="0"/>
              <a:t>高速自動車国道など交通ネットワークが充実。関西国際空港ともダイレクトに結ばれ、効率的な陸・海・空の複合一貫輸送を実現</a:t>
            </a:r>
          </a:p>
        </p:txBody>
      </p:sp>
      <p:sp>
        <p:nvSpPr>
          <p:cNvPr id="2" name="正方形/長方形 1"/>
          <p:cNvSpPr/>
          <p:nvPr/>
        </p:nvSpPr>
        <p:spPr>
          <a:xfrm>
            <a:off x="390069" y="426409"/>
            <a:ext cx="5973945" cy="903508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85830" y="421353"/>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１．大阪港の特徴</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21446" y="7165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大阪港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形成計画（素案）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88857" y="426410"/>
            <a:ext cx="5973945" cy="903509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98583" y="398127"/>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91122" y="399206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185" name="表 184">
            <a:extLst>
              <a:ext uri="{FF2B5EF4-FFF2-40B4-BE49-F238E27FC236}">
                <a16:creationId xmlns:a16="http://schemas.microsoft.com/office/drawing/2014/main" id="{266C3AA2-AE96-49DA-8275-BDCD54F57EC9}"/>
              </a:ext>
            </a:extLst>
          </p:cNvPr>
          <p:cNvGraphicFramePr>
            <a:graphicFrameLocks noGrp="1"/>
          </p:cNvGraphicFramePr>
          <p:nvPr>
            <p:extLst>
              <p:ext uri="{D42A27DB-BD31-4B8C-83A1-F6EECF244321}">
                <p14:modId xmlns:p14="http://schemas.microsoft.com/office/powerpoint/2010/main" val="2384181097"/>
              </p:ext>
            </p:extLst>
          </p:nvPr>
        </p:nvGraphicFramePr>
        <p:xfrm>
          <a:off x="6647310" y="6110161"/>
          <a:ext cx="5616624" cy="487680"/>
        </p:xfrm>
        <a:graphic>
          <a:graphicData uri="http://schemas.openxmlformats.org/drawingml/2006/table">
            <a:tbl>
              <a:tblPr firstRow="1" bandRow="1">
                <a:tableStyleId>{5940675A-B579-460E-94D1-54222C63F5DA}</a:tableStyleId>
              </a:tblPr>
              <a:tblGrid>
                <a:gridCol w="2485793">
                  <a:extLst>
                    <a:ext uri="{9D8B030D-6E8A-4147-A177-3AD203B41FA5}">
                      <a16:colId xmlns:a16="http://schemas.microsoft.com/office/drawing/2014/main" val="1390695492"/>
                    </a:ext>
                  </a:extLst>
                </a:gridCol>
                <a:gridCol w="208280">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1" u="sng" kern="1200" dirty="0">
                          <a:solidFill>
                            <a:srgbClr val="FF0000"/>
                          </a:solidFill>
                          <a:latin typeface="HGP創英角ｺﾞｼｯｸUB" panose="020B0900000000000000" pitchFamily="50" charset="-128"/>
                          <a:ea typeface="HGP創英角ｺﾞｼｯｸUB" panose="020B0900000000000000" pitchFamily="50" charset="-128"/>
                          <a:cs typeface="+mn-cs"/>
                        </a:rPr>
                        <a:t>水素燃料電池</a:t>
                      </a:r>
                      <a:r>
                        <a:rPr kumimoji="1" lang="en-US" altLang="ja-JP" sz="1000" b="1" u="sng" kern="1200" dirty="0">
                          <a:solidFill>
                            <a:srgbClr val="FF0000"/>
                          </a:solidFill>
                          <a:latin typeface="HGP創英角ｺﾞｼｯｸUB" panose="020B0900000000000000" pitchFamily="50" charset="-128"/>
                          <a:ea typeface="HGP創英角ｺﾞｼｯｸUB" panose="020B0900000000000000" pitchFamily="50" charset="-128"/>
                          <a:cs typeface="+mn-cs"/>
                        </a:rPr>
                        <a:t>RTG</a:t>
                      </a:r>
                      <a:endParaRPr kumimoji="1" lang="ja-JP" altLang="en-US" sz="1000" b="1" u="sng" kern="1200" dirty="0">
                        <a:solidFill>
                          <a:srgbClr val="FF0000"/>
                        </a:solidFill>
                        <a:latin typeface="HGP創英角ｺﾞｼｯｸUB" panose="020B0900000000000000" pitchFamily="50" charset="-128"/>
                        <a:ea typeface="HGP創英角ｺﾞｼｯｸUB" panose="020B0900000000000000" pitchFamily="50" charset="-128"/>
                        <a:cs typeface="+mn-cs"/>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900782027"/>
                  </a:ext>
                </a:extLst>
              </a:tr>
            </a:tbl>
          </a:graphicData>
        </a:graphic>
      </p:graphicFrame>
      <p:graphicFrame>
        <p:nvGraphicFramePr>
          <p:cNvPr id="202" name="表 201">
            <a:extLst>
              <a:ext uri="{FF2B5EF4-FFF2-40B4-BE49-F238E27FC236}">
                <a16:creationId xmlns:a16="http://schemas.microsoft.com/office/drawing/2014/main" id="{4DF8187D-39D5-48D4-B220-DD13BDD9B124}"/>
              </a:ext>
            </a:extLst>
          </p:cNvPr>
          <p:cNvGraphicFramePr>
            <a:graphicFrameLocks noGrp="1"/>
          </p:cNvGraphicFramePr>
          <p:nvPr>
            <p:extLst>
              <p:ext uri="{D42A27DB-BD31-4B8C-83A1-F6EECF244321}">
                <p14:modId xmlns:p14="http://schemas.microsoft.com/office/powerpoint/2010/main" val="1462112585"/>
              </p:ext>
            </p:extLst>
          </p:nvPr>
        </p:nvGraphicFramePr>
        <p:xfrm>
          <a:off x="6664733" y="6779188"/>
          <a:ext cx="5616624" cy="7010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0">
                <a:tc>
                  <a:txBody>
                    <a:bodyPr/>
                    <a:lstStyle/>
                    <a:p>
                      <a:r>
                        <a:rPr kumimoji="1" lang="ja-JP" altLang="en-US" sz="900" kern="1200" dirty="0">
                          <a:solidFill>
                            <a:schemeClr val="tx1"/>
                          </a:solidFill>
                          <a:latin typeface="+mj-ea"/>
                          <a:ea typeface="+mn-ea"/>
                          <a:cs typeface="+mn-cs"/>
                        </a:rPr>
                        <a:t>陸上電力供給施設整備</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900782027"/>
                  </a:ext>
                </a:extLst>
              </a:tr>
              <a:tr h="145183">
                <a:tc>
                  <a:txBody>
                    <a:bodyPr/>
                    <a:lstStyle/>
                    <a:p>
                      <a:r>
                        <a:rPr kumimoji="1" lang="en-US" altLang="ja-JP" sz="900" dirty="0">
                          <a:latin typeface="+mj-ea"/>
                          <a:ea typeface="+mj-ea"/>
                        </a:rPr>
                        <a:t>LNG</a:t>
                      </a:r>
                      <a:r>
                        <a:rPr kumimoji="1" lang="ja-JP" altLang="en-US" sz="900" dirty="0">
                          <a:latin typeface="+mj-ea"/>
                          <a:ea typeface="+mj-ea"/>
                        </a:rPr>
                        <a:t>燃料船</a:t>
                      </a:r>
                      <a:endParaRPr kumimoji="1" lang="en-US" altLang="ja-JP" sz="900" dirty="0">
                        <a:latin typeface="+mj-ea"/>
                        <a:ea typeface="+mj-ea"/>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185996717"/>
                  </a:ext>
                </a:extLst>
              </a:tr>
            </a:tbl>
          </a:graphicData>
        </a:graphic>
      </p:graphicFrame>
      <p:graphicFrame>
        <p:nvGraphicFramePr>
          <p:cNvPr id="203" name="表 202">
            <a:extLst>
              <a:ext uri="{FF2B5EF4-FFF2-40B4-BE49-F238E27FC236}">
                <a16:creationId xmlns:a16="http://schemas.microsoft.com/office/drawing/2014/main" id="{B1AAE8FF-7B3B-4FB9-9BE9-B369084FE71E}"/>
              </a:ext>
            </a:extLst>
          </p:cNvPr>
          <p:cNvGraphicFramePr>
            <a:graphicFrameLocks noGrp="1"/>
          </p:cNvGraphicFramePr>
          <p:nvPr>
            <p:extLst>
              <p:ext uri="{D42A27DB-BD31-4B8C-83A1-F6EECF244321}">
                <p14:modId xmlns:p14="http://schemas.microsoft.com/office/powerpoint/2010/main" val="1752820050"/>
              </p:ext>
            </p:extLst>
          </p:nvPr>
        </p:nvGraphicFramePr>
        <p:xfrm>
          <a:off x="6705640" y="7636401"/>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r>
                        <a:rPr lang="ja-JP" altLang="en-US" sz="900" dirty="0">
                          <a:latin typeface="+mj-ea"/>
                          <a:ea typeface="+mj-ea"/>
                        </a:rPr>
                        <a:t>再生可能エネルギー由来の電力使用</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bl>
          </a:graphicData>
        </a:graphic>
      </p:graphicFrame>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91122" y="2119569"/>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graphicFrame>
        <p:nvGraphicFramePr>
          <p:cNvPr id="231" name="表 230">
            <a:extLst>
              <a:ext uri="{FF2B5EF4-FFF2-40B4-BE49-F238E27FC236}">
                <a16:creationId xmlns:a16="http://schemas.microsoft.com/office/drawing/2014/main" id="{F0F8DCA4-3A63-4376-8575-DCCE799BC3BA}"/>
              </a:ext>
            </a:extLst>
          </p:cNvPr>
          <p:cNvGraphicFramePr>
            <a:graphicFrameLocks noGrp="1"/>
          </p:cNvGraphicFramePr>
          <p:nvPr>
            <p:extLst>
              <p:ext uri="{D42A27DB-BD31-4B8C-83A1-F6EECF244321}">
                <p14:modId xmlns:p14="http://schemas.microsoft.com/office/powerpoint/2010/main" val="2012324659"/>
              </p:ext>
            </p:extLst>
          </p:nvPr>
        </p:nvGraphicFramePr>
        <p:xfrm>
          <a:off x="7091703" y="2831303"/>
          <a:ext cx="2088233" cy="716280"/>
        </p:xfrm>
        <a:graphic>
          <a:graphicData uri="http://schemas.openxmlformats.org/drawingml/2006/table">
            <a:tbl>
              <a:tblPr firstRow="1" bandRow="1">
                <a:tableStyleId>{5940675A-B579-460E-94D1-54222C63F5DA}</a:tableStyleId>
              </a:tblPr>
              <a:tblGrid>
                <a:gridCol w="792089">
                  <a:extLst>
                    <a:ext uri="{9D8B030D-6E8A-4147-A177-3AD203B41FA5}">
                      <a16:colId xmlns:a16="http://schemas.microsoft.com/office/drawing/2014/main" val="4143521613"/>
                    </a:ext>
                  </a:extLst>
                </a:gridCol>
                <a:gridCol w="1296144">
                  <a:extLst>
                    <a:ext uri="{9D8B030D-6E8A-4147-A177-3AD203B41FA5}">
                      <a16:colId xmlns:a16="http://schemas.microsoft.com/office/drawing/2014/main" val="2621855893"/>
                    </a:ext>
                  </a:extLst>
                </a:gridCol>
              </a:tblGrid>
              <a:tr h="0">
                <a:tc>
                  <a:txBody>
                    <a:bodyPr/>
                    <a:lstStyle/>
                    <a:p>
                      <a:pPr algn="ctr"/>
                      <a:r>
                        <a:rPr kumimoji="1" lang="ja-JP" altLang="en-US" sz="900" dirty="0"/>
                        <a:t>目標年次</a:t>
                      </a:r>
                    </a:p>
                  </a:txBody>
                  <a:tcPr/>
                </a:tc>
                <a:tc>
                  <a:txBody>
                    <a:bodyPr/>
                    <a:lstStyle/>
                    <a:p>
                      <a:pPr algn="ctr"/>
                      <a:r>
                        <a:rPr kumimoji="1" lang="ja-JP" altLang="en-US" sz="900" dirty="0"/>
                        <a:t>大阪港</a:t>
                      </a:r>
                    </a:p>
                  </a:txBody>
                  <a:tcPr/>
                </a:tc>
                <a:extLst>
                  <a:ext uri="{0D108BD9-81ED-4DB2-BD59-A6C34878D82A}">
                    <a16:rowId xmlns:a16="http://schemas.microsoft.com/office/drawing/2014/main" val="3314399561"/>
                  </a:ext>
                </a:extLst>
              </a:tr>
              <a:tr h="227019">
                <a:tc>
                  <a:txBody>
                    <a:bodyPr/>
                    <a:lstStyle/>
                    <a:p>
                      <a:pPr algn="ctr"/>
                      <a:r>
                        <a:rPr kumimoji="1" lang="en-US" altLang="ja-JP" sz="1000" dirty="0"/>
                        <a:t>2030</a:t>
                      </a:r>
                      <a:r>
                        <a:rPr kumimoji="1" lang="ja-JP" altLang="en-US" sz="1000" dirty="0"/>
                        <a:t>年度</a:t>
                      </a:r>
                    </a:p>
                  </a:txBody>
                  <a:tcPr/>
                </a:tc>
                <a:tc>
                  <a:txBody>
                    <a:bodyPr/>
                    <a:lstStyle/>
                    <a:p>
                      <a:pPr algn="ctr"/>
                      <a:r>
                        <a:rPr kumimoji="1" lang="en-US" altLang="ja-JP" sz="900" dirty="0">
                          <a:latin typeface="+mn-ea"/>
                          <a:ea typeface="+mn-ea"/>
                        </a:rPr>
                        <a:t>1,054</a:t>
                      </a:r>
                      <a:endParaRPr kumimoji="1" lang="ja-JP" altLang="en-US" sz="900" dirty="0">
                        <a:latin typeface="+mn-ea"/>
                        <a:ea typeface="+mn-ea"/>
                      </a:endParaRPr>
                    </a:p>
                  </a:txBody>
                  <a:tcPr/>
                </a:tc>
                <a:extLst>
                  <a:ext uri="{0D108BD9-81ED-4DB2-BD59-A6C34878D82A}">
                    <a16:rowId xmlns:a16="http://schemas.microsoft.com/office/drawing/2014/main" val="2827131637"/>
                  </a:ext>
                </a:extLst>
              </a:tr>
              <a:tr h="0">
                <a:tc>
                  <a:txBody>
                    <a:bodyPr/>
                    <a:lstStyle/>
                    <a:p>
                      <a:pPr algn="ctr"/>
                      <a:r>
                        <a:rPr kumimoji="1" lang="en-US" altLang="ja-JP" sz="1000" dirty="0"/>
                        <a:t>2050</a:t>
                      </a:r>
                      <a:r>
                        <a:rPr kumimoji="1" lang="ja-JP" altLang="en-US" sz="1000" dirty="0"/>
                        <a:t>年</a:t>
                      </a:r>
                    </a:p>
                  </a:txBody>
                  <a:tcPr/>
                </a:tc>
                <a:tc>
                  <a:txBody>
                    <a:bodyPr/>
                    <a:lstStyle/>
                    <a:p>
                      <a:pPr algn="ctr"/>
                      <a:r>
                        <a:rPr kumimoji="1" lang="en-US" altLang="ja-JP" sz="900" dirty="0">
                          <a:latin typeface="+mn-ea"/>
                          <a:ea typeface="+mn-ea"/>
                        </a:rPr>
                        <a:t>2,291</a:t>
                      </a:r>
                      <a:endParaRPr kumimoji="1" lang="ja-JP" altLang="en-US" sz="900" dirty="0">
                        <a:latin typeface="+mn-ea"/>
                        <a:ea typeface="+mn-ea"/>
                      </a:endParaRPr>
                    </a:p>
                  </a:txBody>
                  <a:tcPr/>
                </a:tc>
                <a:extLst>
                  <a:ext uri="{0D108BD9-81ED-4DB2-BD59-A6C34878D82A}">
                    <a16:rowId xmlns:a16="http://schemas.microsoft.com/office/drawing/2014/main" val="284844562"/>
                  </a:ext>
                </a:extLst>
              </a:tr>
            </a:tbl>
          </a:graphicData>
        </a:graphic>
      </p:graphicFrame>
      <p:sp>
        <p:nvSpPr>
          <p:cNvPr id="232" name="正方形/長方形 231">
            <a:extLst>
              <a:ext uri="{FF2B5EF4-FFF2-40B4-BE49-F238E27FC236}">
                <a16:creationId xmlns:a16="http://schemas.microsoft.com/office/drawing/2014/main" id="{2D2A4123-2197-46F1-AED8-60213D23716F}"/>
              </a:ext>
            </a:extLst>
          </p:cNvPr>
          <p:cNvSpPr/>
          <p:nvPr/>
        </p:nvSpPr>
        <p:spPr>
          <a:xfrm>
            <a:off x="6914405" y="2655361"/>
            <a:ext cx="2771913"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水素需要量（仮に化石燃料が水素に転換された場合）</a:t>
            </a:r>
          </a:p>
        </p:txBody>
      </p:sp>
      <p:sp>
        <p:nvSpPr>
          <p:cNvPr id="28" name="正方形/長方形 27">
            <a:extLst>
              <a:ext uri="{FF2B5EF4-FFF2-40B4-BE49-F238E27FC236}">
                <a16:creationId xmlns:a16="http://schemas.microsoft.com/office/drawing/2014/main" id="{B0FF56DC-851D-4253-ACB6-3343E2AD65B5}"/>
              </a:ext>
            </a:extLst>
          </p:cNvPr>
          <p:cNvSpPr/>
          <p:nvPr/>
        </p:nvSpPr>
        <p:spPr>
          <a:xfrm>
            <a:off x="6476511" y="5918403"/>
            <a:ext cx="976549"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①ターミナル内</a:t>
            </a:r>
          </a:p>
        </p:txBody>
      </p:sp>
      <p:sp>
        <p:nvSpPr>
          <p:cNvPr id="31" name="正方形/長方形 30">
            <a:extLst>
              <a:ext uri="{FF2B5EF4-FFF2-40B4-BE49-F238E27FC236}">
                <a16:creationId xmlns:a16="http://schemas.microsoft.com/office/drawing/2014/main" id="{D6F0AF58-C141-43D1-8F9E-D2AD0E596E20}"/>
              </a:ext>
            </a:extLst>
          </p:cNvPr>
          <p:cNvSpPr/>
          <p:nvPr/>
        </p:nvSpPr>
        <p:spPr>
          <a:xfrm>
            <a:off x="6461749" y="6556281"/>
            <a:ext cx="2146742"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②ターミナルを出入りする船舶・車両</a:t>
            </a:r>
          </a:p>
        </p:txBody>
      </p:sp>
      <p:sp>
        <p:nvSpPr>
          <p:cNvPr id="34" name="正方形/長方形 33">
            <a:extLst>
              <a:ext uri="{FF2B5EF4-FFF2-40B4-BE49-F238E27FC236}">
                <a16:creationId xmlns:a16="http://schemas.microsoft.com/office/drawing/2014/main" id="{D6B4BB91-CAE7-4378-9F2B-A03AFE4FCB55}"/>
              </a:ext>
            </a:extLst>
          </p:cNvPr>
          <p:cNvSpPr/>
          <p:nvPr/>
        </p:nvSpPr>
        <p:spPr>
          <a:xfrm>
            <a:off x="6474423" y="7420377"/>
            <a:ext cx="100059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③ターミナル外</a:t>
            </a:r>
          </a:p>
        </p:txBody>
      </p:sp>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82872" y="5684564"/>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36" name="正方形/長方形 35">
            <a:extLst>
              <a:ext uri="{FF2B5EF4-FFF2-40B4-BE49-F238E27FC236}">
                <a16:creationId xmlns:a16="http://schemas.microsoft.com/office/drawing/2014/main" id="{356CDF99-5A9C-4D5C-89EC-13D7CD7F822B}"/>
              </a:ext>
            </a:extLst>
          </p:cNvPr>
          <p:cNvSpPr/>
          <p:nvPr/>
        </p:nvSpPr>
        <p:spPr>
          <a:xfrm>
            <a:off x="9374939" y="8681790"/>
            <a:ext cx="3103735" cy="230832"/>
          </a:xfrm>
          <a:prstGeom prst="rect">
            <a:avLst/>
          </a:prstGeom>
        </p:spPr>
        <p:txBody>
          <a:bodyPr wrap="none">
            <a:spAutoFit/>
          </a:bodyPr>
          <a:lstStyle/>
          <a:p>
            <a:pPr algn="r"/>
            <a:r>
              <a:rPr lang="en-US" altLang="ja-JP" sz="900" dirty="0">
                <a:latin typeface="ＭＳＰゴシック"/>
              </a:rPr>
              <a:t>※</a:t>
            </a:r>
            <a:r>
              <a:rPr lang="ja-JP" altLang="en-US" sz="900" dirty="0">
                <a:latin typeface="ＭＳＰゴシック"/>
              </a:rPr>
              <a:t>ロードマップは現段階でのイメージであり、今後、要精査</a:t>
            </a:r>
            <a:endParaRPr lang="ja-JP" altLang="en-US" sz="900" dirty="0"/>
          </a:p>
        </p:txBody>
      </p:sp>
      <p:graphicFrame>
        <p:nvGraphicFramePr>
          <p:cNvPr id="40" name="表 39">
            <a:extLst>
              <a:ext uri="{FF2B5EF4-FFF2-40B4-BE49-F238E27FC236}">
                <a16:creationId xmlns:a16="http://schemas.microsoft.com/office/drawing/2014/main" id="{14576D4A-C5E5-4262-8017-0FF4CC343B64}"/>
              </a:ext>
            </a:extLst>
          </p:cNvPr>
          <p:cNvGraphicFramePr>
            <a:graphicFrameLocks noGrp="1"/>
          </p:cNvGraphicFramePr>
          <p:nvPr>
            <p:extLst>
              <p:ext uri="{D42A27DB-BD31-4B8C-83A1-F6EECF244321}">
                <p14:modId xmlns:p14="http://schemas.microsoft.com/office/powerpoint/2010/main" val="1202927546"/>
              </p:ext>
            </p:extLst>
          </p:nvPr>
        </p:nvGraphicFramePr>
        <p:xfrm>
          <a:off x="6515015" y="841524"/>
          <a:ext cx="5941080" cy="1112520"/>
        </p:xfrm>
        <a:graphic>
          <a:graphicData uri="http://schemas.openxmlformats.org/drawingml/2006/table">
            <a:tbl>
              <a:tblPr firstRow="1" bandRow="1">
                <a:tableStyleId>{5940675A-B579-460E-94D1-54222C63F5DA}</a:tableStyleId>
              </a:tblPr>
              <a:tblGrid>
                <a:gridCol w="533502">
                  <a:extLst>
                    <a:ext uri="{9D8B030D-6E8A-4147-A177-3AD203B41FA5}">
                      <a16:colId xmlns:a16="http://schemas.microsoft.com/office/drawing/2014/main" val="2289109430"/>
                    </a:ext>
                  </a:extLst>
                </a:gridCol>
                <a:gridCol w="1100113">
                  <a:extLst>
                    <a:ext uri="{9D8B030D-6E8A-4147-A177-3AD203B41FA5}">
                      <a16:colId xmlns:a16="http://schemas.microsoft.com/office/drawing/2014/main" val="1734060143"/>
                    </a:ext>
                  </a:extLst>
                </a:gridCol>
                <a:gridCol w="1612607">
                  <a:extLst>
                    <a:ext uri="{9D8B030D-6E8A-4147-A177-3AD203B41FA5}">
                      <a16:colId xmlns:a16="http://schemas.microsoft.com/office/drawing/2014/main" val="3192377876"/>
                    </a:ext>
                  </a:extLst>
                </a:gridCol>
                <a:gridCol w="803131">
                  <a:extLst>
                    <a:ext uri="{9D8B030D-6E8A-4147-A177-3AD203B41FA5}">
                      <a16:colId xmlns:a16="http://schemas.microsoft.com/office/drawing/2014/main" val="3353589294"/>
                    </a:ext>
                  </a:extLst>
                </a:gridCol>
                <a:gridCol w="732409">
                  <a:extLst>
                    <a:ext uri="{9D8B030D-6E8A-4147-A177-3AD203B41FA5}">
                      <a16:colId xmlns:a16="http://schemas.microsoft.com/office/drawing/2014/main" val="3472270759"/>
                    </a:ext>
                  </a:extLst>
                </a:gridCol>
                <a:gridCol w="809879">
                  <a:extLst>
                    <a:ext uri="{9D8B030D-6E8A-4147-A177-3AD203B41FA5}">
                      <a16:colId xmlns:a16="http://schemas.microsoft.com/office/drawing/2014/main" val="903796493"/>
                    </a:ext>
                  </a:extLst>
                </a:gridCol>
                <a:gridCol w="349439">
                  <a:extLst>
                    <a:ext uri="{9D8B030D-6E8A-4147-A177-3AD203B41FA5}">
                      <a16:colId xmlns:a16="http://schemas.microsoft.com/office/drawing/2014/main" val="4100329681"/>
                    </a:ext>
                  </a:extLst>
                </a:gridCol>
              </a:tblGrid>
              <a:tr h="0">
                <a:tc>
                  <a:txBody>
                    <a:bodyPr/>
                    <a:lstStyle/>
                    <a:p>
                      <a:r>
                        <a:rPr kumimoji="1" lang="ja-JP" altLang="en-US" sz="900" dirty="0"/>
                        <a:t>目標年</a:t>
                      </a:r>
                    </a:p>
                  </a:txBody>
                  <a:tcPr/>
                </a:tc>
                <a:tc>
                  <a:txBody>
                    <a:bodyPr/>
                    <a:lstStyle/>
                    <a:p>
                      <a:endParaRPr kumimoji="1" lang="ja-JP" altLang="en-US" sz="900" dirty="0"/>
                    </a:p>
                  </a:txBody>
                  <a:tcPr/>
                </a:tc>
                <a:tc>
                  <a:txBody>
                    <a:bodyPr/>
                    <a:lstStyle/>
                    <a:p>
                      <a:pPr algn="ctr"/>
                      <a:r>
                        <a:rPr kumimoji="1" lang="ja-JP" altLang="en-US" sz="900" dirty="0"/>
                        <a:t>目標</a:t>
                      </a:r>
                    </a:p>
                  </a:txBody>
                  <a:tcPr/>
                </a:tc>
                <a:tc>
                  <a:txBody>
                    <a:bodyPr/>
                    <a:lstStyle/>
                    <a:p>
                      <a:pPr algn="ctr"/>
                      <a:r>
                        <a:rPr kumimoji="1" lang="ja-JP" altLang="en-US" sz="900" dirty="0"/>
                        <a:t>ターミナル内</a:t>
                      </a:r>
                    </a:p>
                  </a:txBody>
                  <a:tcPr/>
                </a:tc>
                <a:tc>
                  <a:txBody>
                    <a:bodyPr/>
                    <a:lstStyle/>
                    <a:p>
                      <a:pPr algn="ctr"/>
                      <a:r>
                        <a:rPr kumimoji="1" lang="ja-JP" altLang="en-US" sz="900" dirty="0"/>
                        <a:t>船舶・車両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計</a:t>
                      </a:r>
                    </a:p>
                  </a:txBody>
                  <a:tcPr/>
                </a:tc>
                <a:extLst>
                  <a:ext uri="{0D108BD9-81ED-4DB2-BD59-A6C34878D82A}">
                    <a16:rowId xmlns:a16="http://schemas.microsoft.com/office/drawing/2014/main" val="2234296573"/>
                  </a:ext>
                </a:extLst>
              </a:tr>
              <a:tr h="0">
                <a:tc rowSpan="2">
                  <a:txBody>
                    <a:bodyPr/>
                    <a:lstStyle/>
                    <a:p>
                      <a:pPr algn="ctr"/>
                      <a:r>
                        <a:rPr kumimoji="1" lang="en-US" altLang="ja-JP" sz="900" dirty="0"/>
                        <a:t>2030</a:t>
                      </a:r>
                    </a:p>
                    <a:p>
                      <a:pPr algn="ctr"/>
                      <a:r>
                        <a:rPr kumimoji="1" lang="ja-JP" altLang="en-US" sz="900" dirty="0"/>
                        <a:t>年度</a:t>
                      </a:r>
                    </a:p>
                  </a:txBody>
                  <a:tcPr/>
                </a:tc>
                <a:tc>
                  <a:txBody>
                    <a:bodyPr/>
                    <a:lstStyle/>
                    <a:p>
                      <a:r>
                        <a:rPr kumimoji="1" lang="ja-JP" altLang="en-US" sz="900" dirty="0"/>
                        <a:t>削減量（目標値）</a:t>
                      </a:r>
                    </a:p>
                  </a:txBody>
                  <a:tcPr/>
                </a:tc>
                <a:tc>
                  <a:txBody>
                    <a:bodyPr/>
                    <a:lstStyle/>
                    <a:p>
                      <a:pPr algn="ctr" fontAlgn="ctr"/>
                      <a:r>
                        <a:rPr lang="en-US" altLang="ja-JP" sz="900" b="0" i="0" u="none" strike="noStrike" dirty="0">
                          <a:solidFill>
                            <a:srgbClr val="000000"/>
                          </a:solidFill>
                          <a:effectLst/>
                          <a:latin typeface="+mj-ea"/>
                          <a:ea typeface="+mj-ea"/>
                        </a:rPr>
                        <a:t>2013</a:t>
                      </a:r>
                      <a:r>
                        <a:rPr lang="ja-JP" altLang="en-US" sz="900" b="0" i="0" u="none" strike="noStrike" dirty="0">
                          <a:solidFill>
                            <a:srgbClr val="000000"/>
                          </a:solidFill>
                          <a:effectLst/>
                          <a:latin typeface="+mj-ea"/>
                          <a:ea typeface="+mj-ea"/>
                        </a:rPr>
                        <a:t>年度比</a:t>
                      </a:r>
                      <a:r>
                        <a:rPr lang="en-US" altLang="ja-JP" sz="900" b="0" i="0" u="none" strike="noStrike" dirty="0">
                          <a:solidFill>
                            <a:srgbClr val="000000"/>
                          </a:solidFill>
                          <a:effectLst/>
                          <a:latin typeface="+mj-ea"/>
                          <a:ea typeface="+mj-ea"/>
                        </a:rPr>
                        <a:t>46</a:t>
                      </a:r>
                      <a:r>
                        <a:rPr lang="ja-JP" altLang="en-US" sz="900" b="0" i="0" u="none" strike="noStrike" dirty="0">
                          <a:solidFill>
                            <a:srgbClr val="000000"/>
                          </a:solidFill>
                          <a:effectLst/>
                          <a:latin typeface="+mj-ea"/>
                          <a:ea typeface="+mj-ea"/>
                        </a:rPr>
                        <a:t>％削減</a:t>
                      </a:r>
                      <a:endParaRPr lang="en-US" altLang="ja-JP" sz="900" b="0" i="0" u="none" strike="noStrike" dirty="0">
                        <a:solidFill>
                          <a:srgbClr val="000000"/>
                        </a:solidFill>
                        <a:effectLst/>
                        <a:latin typeface="+mj-ea"/>
                        <a:ea typeface="+mj-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107</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271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718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1,096</a:t>
                      </a:r>
                    </a:p>
                  </a:txBody>
                  <a:tcPr marL="0" marR="0" marT="0" marB="0" anchor="ctr"/>
                </a:tc>
                <a:extLst>
                  <a:ext uri="{0D108BD9-81ED-4DB2-BD59-A6C34878D82A}">
                    <a16:rowId xmlns:a16="http://schemas.microsoft.com/office/drawing/2014/main" val="1891433583"/>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endParaRPr kumimoji="1" lang="ja-JP" altLang="en-US" sz="900" dirty="0"/>
                    </a:p>
                  </a:txBody>
                  <a:tcPr/>
                </a:tc>
                <a:tc>
                  <a:txBody>
                    <a:bodyPr/>
                    <a:lstStyle/>
                    <a:p>
                      <a:pPr algn="r" fontAlgn="ctr"/>
                      <a:r>
                        <a:rPr lang="en-US" altLang="ja-JP" sz="1000" b="1" i="0" u="none" strike="noStrike" dirty="0">
                          <a:solidFill>
                            <a:schemeClr val="tx1"/>
                          </a:solidFill>
                          <a:effectLst/>
                          <a:latin typeface="+mn-ea"/>
                          <a:ea typeface="+mn-ea"/>
                        </a:rPr>
                        <a:t>60</a:t>
                      </a:r>
                    </a:p>
                  </a:txBody>
                  <a:tcPr marL="0" marR="0" marT="0" marB="0" anchor="ctr"/>
                </a:tc>
                <a:tc>
                  <a:txBody>
                    <a:bodyPr/>
                    <a:lstStyle/>
                    <a:p>
                      <a:pPr algn="r" fontAlgn="ctr"/>
                      <a:r>
                        <a:rPr lang="en-US" altLang="ja-JP" sz="1000" b="1" i="0" u="none" strike="noStrike" dirty="0">
                          <a:solidFill>
                            <a:schemeClr val="tx1"/>
                          </a:solidFill>
                          <a:effectLst/>
                          <a:latin typeface="+mn-ea"/>
                          <a:ea typeface="+mn-ea"/>
                        </a:rPr>
                        <a:t>-</a:t>
                      </a:r>
                      <a:r>
                        <a:rPr lang="en-US" altLang="ja-JP" sz="1000" b="1" i="0" u="none" strike="noStrike" dirty="0" smtClean="0">
                          <a:solidFill>
                            <a:schemeClr val="tx1"/>
                          </a:solidFill>
                          <a:effectLst/>
                          <a:latin typeface="+mn-ea"/>
                          <a:ea typeface="+mn-ea"/>
                        </a:rPr>
                        <a:t>26</a:t>
                      </a:r>
                      <a:endParaRPr lang="en-US" altLang="ja-JP" sz="1000" b="1" i="0" u="none" strike="noStrike" dirty="0">
                        <a:solidFill>
                          <a:schemeClr val="tx1"/>
                        </a:solidFill>
                        <a:effectLst/>
                        <a:latin typeface="+mn-ea"/>
                        <a:ea typeface="+mn-ea"/>
                      </a:endParaRPr>
                    </a:p>
                  </a:txBody>
                  <a:tcPr marL="0" marR="0" marT="0" marB="0" anchor="ctr"/>
                </a:tc>
                <a:tc>
                  <a:txBody>
                    <a:bodyPr/>
                    <a:lstStyle/>
                    <a:p>
                      <a:pPr algn="r" fontAlgn="ctr"/>
                      <a:r>
                        <a:rPr lang="en-US" altLang="ja-JP" sz="1000" b="1" i="0" u="none" strike="noStrike" dirty="0">
                          <a:solidFill>
                            <a:schemeClr val="tx1"/>
                          </a:solidFill>
                          <a:effectLst/>
                          <a:latin typeface="+mn-ea"/>
                          <a:ea typeface="+mn-ea"/>
                        </a:rPr>
                        <a:t>250</a:t>
                      </a:r>
                    </a:p>
                  </a:txBody>
                  <a:tcPr marL="0" marR="0" marT="0" marB="0" anchor="ctr"/>
                </a:tc>
                <a:tc>
                  <a:txBody>
                    <a:bodyPr/>
                    <a:lstStyle/>
                    <a:p>
                      <a:pPr algn="r" fontAlgn="ctr"/>
                      <a:r>
                        <a:rPr lang="en-US" altLang="ja-JP" sz="1000" b="1" i="0" u="none" strike="noStrike" dirty="0" smtClean="0">
                          <a:solidFill>
                            <a:schemeClr val="tx1"/>
                          </a:solidFill>
                          <a:effectLst/>
                          <a:latin typeface="+mn-ea"/>
                          <a:ea typeface="+mn-ea"/>
                        </a:rPr>
                        <a:t>284</a:t>
                      </a:r>
                      <a:endParaRPr lang="en-US" altLang="ja-JP" sz="1000" b="1" i="0" u="none" strike="noStrike" dirty="0">
                        <a:solidFill>
                          <a:schemeClr val="tx1"/>
                        </a:solidFill>
                        <a:effectLst/>
                        <a:latin typeface="+mn-ea"/>
                        <a:ea typeface="+mn-ea"/>
                      </a:endParaRPr>
                    </a:p>
                  </a:txBody>
                  <a:tcPr marL="0" marR="0" marT="0" marB="0" anchor="ctr"/>
                </a:tc>
                <a:extLst>
                  <a:ext uri="{0D108BD9-81ED-4DB2-BD59-A6C34878D82A}">
                    <a16:rowId xmlns:a16="http://schemas.microsoft.com/office/drawing/2014/main" val="1593316853"/>
                  </a:ext>
                </a:extLst>
              </a:tr>
              <a:tr h="0">
                <a:tc rowSpan="2">
                  <a:txBody>
                    <a:bodyPr/>
                    <a:lstStyle/>
                    <a:p>
                      <a:pPr algn="ctr"/>
                      <a:r>
                        <a:rPr kumimoji="1" lang="en-US" altLang="ja-JP" sz="900" dirty="0"/>
                        <a:t>2050</a:t>
                      </a:r>
                      <a:r>
                        <a:rPr kumimoji="1" lang="ja-JP" altLang="en-US" sz="900" dirty="0"/>
                        <a:t>年</a:t>
                      </a:r>
                    </a:p>
                  </a:txBody>
                  <a:tcPr/>
                </a:tc>
                <a:tc>
                  <a:txBody>
                    <a:bodyPr/>
                    <a:lstStyle/>
                    <a:p>
                      <a:r>
                        <a:rPr kumimoji="1" lang="ja-JP" altLang="en-US" sz="900" dirty="0"/>
                        <a:t>削減量（目標値）</a:t>
                      </a:r>
                    </a:p>
                  </a:txBody>
                  <a:tcPr/>
                </a:tc>
                <a:tc>
                  <a:txBody>
                    <a:bodyPr/>
                    <a:lstStyle/>
                    <a:p>
                      <a:pPr algn="ctr" fontAlgn="ctr"/>
                      <a:r>
                        <a:rPr lang="ja-JP" altLang="en-US" sz="900" b="0" i="0" u="none" strike="noStrike" dirty="0">
                          <a:solidFill>
                            <a:srgbClr val="000000"/>
                          </a:solidFill>
                          <a:effectLst/>
                          <a:latin typeface="+mj-ea"/>
                          <a:ea typeface="+mj-ea"/>
                        </a:rPr>
                        <a:t>カーボンニュートラル</a:t>
                      </a:r>
                      <a:endParaRPr lang="en-US" altLang="ja-JP" sz="900" b="0" i="0" u="none" strike="noStrike" dirty="0">
                        <a:solidFill>
                          <a:srgbClr val="000000"/>
                        </a:solidFill>
                        <a:effectLst/>
                        <a:latin typeface="+mj-ea"/>
                        <a:ea typeface="+mj-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232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590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1,561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2,383</a:t>
                      </a:r>
                    </a:p>
                  </a:txBody>
                  <a:tcPr marL="0" marR="0" marT="0" marB="0" anchor="ctr"/>
                </a:tc>
                <a:extLst>
                  <a:ext uri="{0D108BD9-81ED-4DB2-BD59-A6C34878D82A}">
                    <a16:rowId xmlns:a16="http://schemas.microsoft.com/office/drawing/2014/main" val="3450863034"/>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r" fontAlgn="ctr"/>
                      <a:r>
                        <a:rPr lang="en-US" altLang="ja-JP" sz="1000" b="1" i="0" u="none" strike="noStrike" dirty="0">
                          <a:solidFill>
                            <a:schemeClr val="tx1"/>
                          </a:solidFill>
                          <a:effectLst/>
                          <a:latin typeface="+mj-ea"/>
                          <a:ea typeface="+mj-ea"/>
                        </a:rPr>
                        <a:t>61</a:t>
                      </a:r>
                    </a:p>
                  </a:txBody>
                  <a:tcPr marL="0" marR="0" marT="0" marB="0" anchor="ctr"/>
                </a:tc>
                <a:tc>
                  <a:txBody>
                    <a:bodyPr/>
                    <a:lstStyle/>
                    <a:p>
                      <a:pPr algn="r" fontAlgn="ctr"/>
                      <a:r>
                        <a:rPr lang="en-US" altLang="ja-JP" sz="1000" b="1" i="0" u="none" strike="noStrike" dirty="0">
                          <a:solidFill>
                            <a:schemeClr val="tx1"/>
                          </a:solidFill>
                          <a:effectLst/>
                          <a:latin typeface="+mn-ea"/>
                          <a:ea typeface="+mn-ea"/>
                        </a:rPr>
                        <a:t>-25</a:t>
                      </a:r>
                    </a:p>
                  </a:txBody>
                  <a:tcPr marL="0" marR="0" marT="0" marB="0" anchor="ctr"/>
                </a:tc>
                <a:tc>
                  <a:txBody>
                    <a:bodyPr/>
                    <a:lstStyle/>
                    <a:p>
                      <a:pPr algn="r" fontAlgn="ctr"/>
                      <a:r>
                        <a:rPr lang="en-US" altLang="ja-JP" sz="1000" b="1" i="0" u="none" strike="noStrike" dirty="0">
                          <a:solidFill>
                            <a:schemeClr val="tx1"/>
                          </a:solidFill>
                          <a:effectLst/>
                          <a:latin typeface="+mj-ea"/>
                          <a:ea typeface="+mj-ea"/>
                        </a:rPr>
                        <a:t>465</a:t>
                      </a:r>
                    </a:p>
                  </a:txBody>
                  <a:tcPr marL="0" marR="0" marT="0" marB="0" anchor="ctr"/>
                </a:tc>
                <a:tc>
                  <a:txBody>
                    <a:bodyPr/>
                    <a:lstStyle/>
                    <a:p>
                      <a:pPr algn="r" fontAlgn="ctr"/>
                      <a:r>
                        <a:rPr lang="en-US" altLang="ja-JP" sz="1000" b="1" i="0" u="none" strike="noStrike" dirty="0" smtClean="0">
                          <a:solidFill>
                            <a:schemeClr val="tx1"/>
                          </a:solidFill>
                          <a:effectLst/>
                          <a:latin typeface="+mj-ea"/>
                          <a:ea typeface="+mj-ea"/>
                        </a:rPr>
                        <a:t>501</a:t>
                      </a:r>
                      <a:endParaRPr lang="en-US" altLang="ja-JP" sz="1000" b="1" i="0" u="none" strike="noStrike" dirty="0">
                        <a:solidFill>
                          <a:schemeClr val="tx1"/>
                        </a:solidFill>
                        <a:effectLst/>
                        <a:latin typeface="+mj-ea"/>
                        <a:ea typeface="+mj-ea"/>
                      </a:endParaRPr>
                    </a:p>
                  </a:txBody>
                  <a:tcPr marL="0" marR="0" marT="0" marB="0" anchor="ctr"/>
                </a:tc>
                <a:extLst>
                  <a:ext uri="{0D108BD9-81ED-4DB2-BD59-A6C34878D82A}">
                    <a16:rowId xmlns:a16="http://schemas.microsoft.com/office/drawing/2014/main" val="1056346962"/>
                  </a:ext>
                </a:extLst>
              </a:tr>
            </a:tbl>
          </a:graphicData>
        </a:graphic>
      </p:graphicFrame>
      <p:sp>
        <p:nvSpPr>
          <p:cNvPr id="13" name="正方形/長方形 12">
            <a:extLst>
              <a:ext uri="{FF2B5EF4-FFF2-40B4-BE49-F238E27FC236}">
                <a16:creationId xmlns:a16="http://schemas.microsoft.com/office/drawing/2014/main" id="{971A4BC1-3F49-4BD3-87CF-B4A1648FF90A}"/>
              </a:ext>
            </a:extLst>
          </p:cNvPr>
          <p:cNvSpPr/>
          <p:nvPr/>
        </p:nvSpPr>
        <p:spPr>
          <a:xfrm>
            <a:off x="6532186" y="8856181"/>
            <a:ext cx="5891816" cy="584775"/>
          </a:xfrm>
          <a:prstGeom prst="rect">
            <a:avLst/>
          </a:prstGeom>
          <a:solidFill>
            <a:schemeClr val="accent5">
              <a:lumMod val="40000"/>
              <a:lumOff val="60000"/>
            </a:schemeClr>
          </a:solidFill>
        </p:spPr>
        <p:txBody>
          <a:bodyPr wrap="square">
            <a:spAutoFit/>
          </a:bodyPr>
          <a:lstStyle/>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令和</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月に設立した「大阪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検討会」での意見や港湾立地企業、港湾利用企業等に対するアンケート調査、ヒアリング結果をもとに、現時点における状況を整理</a:t>
            </a:r>
          </a:p>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引き続き、「大阪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検討会」や個別のヒアリングを通じて検討を進め、本素案の内容を深化させ、「大阪港カーボンニュートラルポート</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形成計画』を策定</a:t>
            </a:r>
            <a:endParaRPr lang="ja-JP" altLang="ja-JP" sz="8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2" name="正方形/長方形 51">
            <a:extLst>
              <a:ext uri="{FF2B5EF4-FFF2-40B4-BE49-F238E27FC236}">
                <a16:creationId xmlns:a16="http://schemas.microsoft.com/office/drawing/2014/main" id="{A3EA9319-6EF1-4642-84E1-4FAB7825CA79}"/>
              </a:ext>
            </a:extLst>
          </p:cNvPr>
          <p:cNvSpPr/>
          <p:nvPr/>
        </p:nvSpPr>
        <p:spPr>
          <a:xfrm>
            <a:off x="2403055" y="7343443"/>
            <a:ext cx="1661182" cy="246221"/>
          </a:xfrm>
          <a:prstGeom prst="rect">
            <a:avLst/>
          </a:prstGeom>
        </p:spPr>
        <p:txBody>
          <a:bodyPr wrap="squar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740245" y="8365929"/>
            <a:ext cx="1047202" cy="231847"/>
          </a:xfrm>
          <a:prstGeom prst="rect">
            <a:avLst/>
          </a:prstGeom>
          <a:noFill/>
        </p:spPr>
        <p:txBody>
          <a:bodyPr wrap="square">
            <a:spAutoFit/>
          </a:bodyPr>
          <a:lstStyle/>
          <a:p>
            <a:r>
              <a:rPr lang="ja-JP" altLang="en-US" sz="900" b="1" dirty="0"/>
              <a:t>単位：千トン</a:t>
            </a:r>
          </a:p>
        </p:txBody>
      </p:sp>
      <p:sp>
        <p:nvSpPr>
          <p:cNvPr id="56" name="正方形/長方形 55">
            <a:extLst>
              <a:ext uri="{FF2B5EF4-FFF2-40B4-BE49-F238E27FC236}">
                <a16:creationId xmlns:a16="http://schemas.microsoft.com/office/drawing/2014/main" id="{DECFE75A-444E-46C1-817B-B77BA6B5C656}"/>
              </a:ext>
            </a:extLst>
          </p:cNvPr>
          <p:cNvSpPr/>
          <p:nvPr/>
        </p:nvSpPr>
        <p:spPr>
          <a:xfrm>
            <a:off x="11717049" y="648455"/>
            <a:ext cx="788125" cy="230832"/>
          </a:xfrm>
          <a:prstGeom prst="rect">
            <a:avLst/>
          </a:prstGeom>
        </p:spPr>
        <p:txBody>
          <a:bodyPr wrap="square">
            <a:spAutoFit/>
          </a:bodyPr>
          <a:lstStyle/>
          <a:p>
            <a:r>
              <a:rPr lang="ja-JP" altLang="en-US" sz="900" b="1" dirty="0"/>
              <a:t>単位：千トン</a:t>
            </a:r>
          </a:p>
        </p:txBody>
      </p:sp>
      <p:sp>
        <p:nvSpPr>
          <p:cNvPr id="70" name="矢印: 五方向 23">
            <a:extLst>
              <a:ext uri="{FF2B5EF4-FFF2-40B4-BE49-F238E27FC236}">
                <a16:creationId xmlns:a16="http://schemas.microsoft.com/office/drawing/2014/main" id="{E7737C8C-A1A2-4070-87C0-D89F7D74B4D0}"/>
              </a:ext>
            </a:extLst>
          </p:cNvPr>
          <p:cNvSpPr/>
          <p:nvPr/>
        </p:nvSpPr>
        <p:spPr>
          <a:xfrm>
            <a:off x="9149779" y="7076401"/>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71" name="矢印: 五方向 24">
            <a:extLst>
              <a:ext uri="{FF2B5EF4-FFF2-40B4-BE49-F238E27FC236}">
                <a16:creationId xmlns:a16="http://schemas.microsoft.com/office/drawing/2014/main" id="{FC32CECE-6E5F-4D75-B022-7DC64E0B8E52}"/>
              </a:ext>
            </a:extLst>
          </p:cNvPr>
          <p:cNvSpPr/>
          <p:nvPr/>
        </p:nvSpPr>
        <p:spPr>
          <a:xfrm>
            <a:off x="11121822" y="7084561"/>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72" name="矢印: 五方向 24">
            <a:extLst>
              <a:ext uri="{FF2B5EF4-FFF2-40B4-BE49-F238E27FC236}">
                <a16:creationId xmlns:a16="http://schemas.microsoft.com/office/drawing/2014/main" id="{BC15BCD8-4BAA-4FBA-A2F0-9EC9CD295813}"/>
              </a:ext>
            </a:extLst>
          </p:cNvPr>
          <p:cNvSpPr/>
          <p:nvPr/>
        </p:nvSpPr>
        <p:spPr>
          <a:xfrm>
            <a:off x="9149779" y="7321949"/>
            <a:ext cx="3133204"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74" name="矢印: 五方向 23">
            <a:extLst>
              <a:ext uri="{FF2B5EF4-FFF2-40B4-BE49-F238E27FC236}">
                <a16:creationId xmlns:a16="http://schemas.microsoft.com/office/drawing/2014/main" id="{408E8798-7AA0-41E7-AAA6-F8DD907041A6}"/>
              </a:ext>
            </a:extLst>
          </p:cNvPr>
          <p:cNvSpPr/>
          <p:nvPr/>
        </p:nvSpPr>
        <p:spPr>
          <a:xfrm>
            <a:off x="9179936" y="7940076"/>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75" name="矢印: 五方向 24">
            <a:extLst>
              <a:ext uri="{FF2B5EF4-FFF2-40B4-BE49-F238E27FC236}">
                <a16:creationId xmlns:a16="http://schemas.microsoft.com/office/drawing/2014/main" id="{C6AE154F-64AB-494F-B941-59C1211063D9}"/>
              </a:ext>
            </a:extLst>
          </p:cNvPr>
          <p:cNvSpPr/>
          <p:nvPr/>
        </p:nvSpPr>
        <p:spPr>
          <a:xfrm>
            <a:off x="11151979" y="7948236"/>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graphicFrame>
        <p:nvGraphicFramePr>
          <p:cNvPr id="4" name="表 3">
            <a:extLst>
              <a:ext uri="{FF2B5EF4-FFF2-40B4-BE49-F238E27FC236}">
                <a16:creationId xmlns:a16="http://schemas.microsoft.com/office/drawing/2014/main" id="{61C16AEA-4FD3-4D2D-9554-28C7EA9361A7}"/>
              </a:ext>
            </a:extLst>
          </p:cNvPr>
          <p:cNvGraphicFramePr>
            <a:graphicFrameLocks noGrp="1"/>
          </p:cNvGraphicFramePr>
          <p:nvPr>
            <p:extLst>
              <p:ext uri="{D42A27DB-BD31-4B8C-83A1-F6EECF244321}">
                <p14:modId xmlns:p14="http://schemas.microsoft.com/office/powerpoint/2010/main" val="2014321871"/>
              </p:ext>
            </p:extLst>
          </p:nvPr>
        </p:nvGraphicFramePr>
        <p:xfrm>
          <a:off x="424460" y="7581969"/>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計</a:t>
                      </a:r>
                    </a:p>
                  </a:txBody>
                  <a:tcPr/>
                </a:tc>
                <a:extLst>
                  <a:ext uri="{0D108BD9-81ED-4DB2-BD59-A6C34878D82A}">
                    <a16:rowId xmlns:a16="http://schemas.microsoft.com/office/drawing/2014/main" val="24044119"/>
                  </a:ext>
                </a:extLst>
              </a:tr>
              <a:tr h="0">
                <a:tc>
                  <a:txBody>
                    <a:bodyPr/>
                    <a:lstStyle/>
                    <a:p>
                      <a:r>
                        <a:rPr kumimoji="1" lang="en-US" altLang="ja-JP" sz="900" dirty="0"/>
                        <a:t>2013</a:t>
                      </a:r>
                      <a:r>
                        <a:rPr kumimoji="1" lang="ja-JP" altLang="en-US" sz="900" dirty="0"/>
                        <a:t>年度</a:t>
                      </a:r>
                    </a:p>
                  </a:txBody>
                  <a:tcPr/>
                </a:tc>
                <a:tc>
                  <a:txBody>
                    <a:bodyPr/>
                    <a:lstStyle/>
                    <a:p>
                      <a:pPr algn="r" fontAlgn="ctr"/>
                      <a:r>
                        <a:rPr lang="en-US" altLang="ja-JP" sz="1000" b="0" i="0" u="none" strike="noStrike" dirty="0">
                          <a:solidFill>
                            <a:srgbClr val="000000"/>
                          </a:solidFill>
                          <a:effectLst/>
                          <a:latin typeface="+mn-ea"/>
                          <a:ea typeface="+mn-ea"/>
                        </a:rPr>
                        <a:t>232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590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1,561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2,383 </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t>2021</a:t>
                      </a:r>
                      <a:r>
                        <a:rPr kumimoji="1" lang="ja-JP" altLang="en-US" sz="900" dirty="0"/>
                        <a:t>年度</a:t>
                      </a:r>
                    </a:p>
                  </a:txBody>
                  <a:tcPr/>
                </a:tc>
                <a:tc>
                  <a:txBody>
                    <a:bodyPr/>
                    <a:lstStyle/>
                    <a:p>
                      <a:pPr algn="r" fontAlgn="ctr"/>
                      <a:r>
                        <a:rPr lang="en-US" altLang="ja-JP" sz="1000" b="0" i="0" u="none" strike="noStrike">
                          <a:solidFill>
                            <a:srgbClr val="000000"/>
                          </a:solidFill>
                          <a:effectLst/>
                          <a:latin typeface="+mn-ea"/>
                          <a:ea typeface="+mn-ea"/>
                        </a:rPr>
                        <a:t>173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615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1,501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2,289</a:t>
                      </a:r>
                    </a:p>
                  </a:txBody>
                  <a:tcPr marL="0" marR="0" marT="0" marB="0" anchor="ctr"/>
                </a:tc>
                <a:extLst>
                  <a:ext uri="{0D108BD9-81ED-4DB2-BD59-A6C34878D82A}">
                    <a16:rowId xmlns:a16="http://schemas.microsoft.com/office/drawing/2014/main" val="2090054342"/>
                  </a:ext>
                </a:extLst>
              </a:tr>
            </a:tbl>
          </a:graphicData>
        </a:graphic>
      </p:graphicFrame>
      <p:sp>
        <p:nvSpPr>
          <p:cNvPr id="79" name="正方形/長方形 78">
            <a:extLst>
              <a:ext uri="{FF2B5EF4-FFF2-40B4-BE49-F238E27FC236}">
                <a16:creationId xmlns:a16="http://schemas.microsoft.com/office/drawing/2014/main" id="{31A33F78-476F-47B3-BF17-80E0005B0013}"/>
              </a:ext>
            </a:extLst>
          </p:cNvPr>
          <p:cNvSpPr/>
          <p:nvPr/>
        </p:nvSpPr>
        <p:spPr>
          <a:xfrm>
            <a:off x="1081598" y="7343443"/>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766327" y="7392466"/>
            <a:ext cx="1047202" cy="231847"/>
          </a:xfrm>
          <a:prstGeom prst="rect">
            <a:avLst/>
          </a:prstGeom>
        </p:spPr>
        <p:txBody>
          <a:bodyPr wrap="square">
            <a:spAutoFit/>
          </a:bodyPr>
          <a:lstStyle/>
          <a:p>
            <a:r>
              <a:rPr lang="ja-JP" altLang="en-US" sz="900" b="1" dirty="0"/>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94308" y="1684893"/>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ext uri="{D42A27DB-BD31-4B8C-83A1-F6EECF244321}">
                <p14:modId xmlns:p14="http://schemas.microsoft.com/office/powerpoint/2010/main" val="1281918740"/>
              </p:ext>
            </p:extLst>
          </p:nvPr>
        </p:nvGraphicFramePr>
        <p:xfrm>
          <a:off x="471575" y="2031556"/>
          <a:ext cx="5804546" cy="2673596"/>
        </p:xfrm>
        <a:graphic>
          <a:graphicData uri="http://schemas.openxmlformats.org/drawingml/2006/table">
            <a:tbl>
              <a:tblPr firstRow="1" bandRow="1">
                <a:tableStyleId>{5940675A-B579-460E-94D1-54222C63F5DA}</a:tableStyleId>
              </a:tblPr>
              <a:tblGrid>
                <a:gridCol w="859488">
                  <a:extLst>
                    <a:ext uri="{9D8B030D-6E8A-4147-A177-3AD203B41FA5}">
                      <a16:colId xmlns:a16="http://schemas.microsoft.com/office/drawing/2014/main" val="1905241061"/>
                    </a:ext>
                  </a:extLst>
                </a:gridCol>
                <a:gridCol w="4945058">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基本方針</a:t>
                      </a:r>
                    </a:p>
                  </a:txBody>
                  <a:tcPr marL="88028" marR="88028" marT="44014" marB="44014" anchor="ctr"/>
                </a:tc>
                <a:tc>
                  <a:txBody>
                    <a:bodyPr/>
                    <a:lstStyle/>
                    <a:p>
                      <a:pPr algn="ctr"/>
                      <a:r>
                        <a:rPr kumimoji="1" lang="ja-JP" altLang="en-US" sz="900" b="1" u="none" strike="noStrike" kern="1200" baseline="0" dirty="0"/>
                        <a:t>（１）水素・燃料アンモニア等のサプライチェーンの拠点としての受入環境等の整備</a:t>
                      </a:r>
                      <a:endParaRPr kumimoji="1" lang="en-US" altLang="ja-JP" sz="900" b="1" i="0" u="none" strike="noStrike" kern="1200" baseline="0" dirty="0">
                        <a:solidFill>
                          <a:schemeClr val="dk1"/>
                        </a:solidFill>
                        <a:latin typeface="+mn-lt"/>
                        <a:ea typeface="+mn-ea"/>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・水素等次世代エネルギーの</a:t>
                      </a:r>
                      <a:r>
                        <a:rPr kumimoji="1" lang="ja-JP" altLang="en-US" sz="900" b="1" u="sng" dirty="0">
                          <a:solidFill>
                            <a:srgbClr val="FF0000"/>
                          </a:solidFill>
                          <a:latin typeface="HGP創英角ｺﾞｼｯｸUB" panose="020B0900000000000000" pitchFamily="50" charset="-128"/>
                          <a:ea typeface="HGP創英角ｺﾞｼｯｸUB" panose="020B0900000000000000" pitchFamily="50" charset="-128"/>
                        </a:rPr>
                        <a:t>二次受入・供給拠点化</a:t>
                      </a:r>
                      <a:endParaRPr kumimoji="1" lang="en-US" altLang="ja-JP" sz="900" b="1" u="sng"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900" b="0" u="none" dirty="0">
                          <a:solidFill>
                            <a:schemeClr val="tx2">
                              <a:lumMod val="60000"/>
                              <a:lumOff val="40000"/>
                            </a:schemeClr>
                          </a:solidFill>
                          <a:latin typeface="+mn-ea"/>
                          <a:ea typeface="+mn-ea"/>
                        </a:rPr>
                        <a:t>・船舶への水素・燃料アンモニア、合成メタン、</a:t>
                      </a:r>
                      <a:r>
                        <a:rPr kumimoji="1" lang="en-US" altLang="ja-JP" sz="900" b="0" u="none" dirty="0">
                          <a:solidFill>
                            <a:schemeClr val="tx2">
                              <a:lumMod val="60000"/>
                              <a:lumOff val="40000"/>
                            </a:schemeClr>
                          </a:solidFill>
                          <a:latin typeface="+mn-ea"/>
                          <a:ea typeface="+mn-ea"/>
                        </a:rPr>
                        <a:t>LNG</a:t>
                      </a:r>
                      <a:r>
                        <a:rPr kumimoji="1" lang="ja-JP" altLang="en-US" sz="900" b="0" u="none" dirty="0">
                          <a:solidFill>
                            <a:schemeClr val="tx2">
                              <a:lumMod val="60000"/>
                              <a:lumOff val="40000"/>
                            </a:schemeClr>
                          </a:solidFill>
                          <a:latin typeface="+mn-ea"/>
                          <a:ea typeface="+mn-ea"/>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t>（２）港湾地域の面的・効率的な脱炭素化</a:t>
                      </a:r>
                      <a:endParaRPr kumimoji="1" lang="ja-JP" altLang="en-US" sz="900" b="1" dirty="0"/>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・停泊船舶への陸上電力供給・港湾荷役機械の低炭素化・脱炭素化</a:t>
                      </a:r>
                      <a:endParaRPr kumimoji="1" lang="en-US" altLang="ja-JP" sz="900" dirty="0"/>
                    </a:p>
                    <a:p>
                      <a:r>
                        <a:rPr kumimoji="1" lang="ja-JP" altLang="en-US" sz="900" dirty="0"/>
                        <a:t>・ターミナルを出入りする車両の水素等次世代エネルギー燃料化</a:t>
                      </a:r>
                      <a:endParaRPr kumimoji="1" lang="en-US" altLang="ja-JP" sz="900" dirty="0"/>
                    </a:p>
                    <a:p>
                      <a:r>
                        <a:rPr kumimoji="1" lang="ja-JP" altLang="en-US" sz="900" dirty="0"/>
                        <a:t>・立地産業での水素・燃料アンモニア・合成メタンの共同調達・利用による地域における面的・効率的な脱炭素化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目標年次</a:t>
                      </a:r>
                    </a:p>
                  </a:txBody>
                  <a:tcPr marL="88028" marR="88028" marT="44014" marB="44014"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900" dirty="0"/>
                        <a:t>2030</a:t>
                      </a:r>
                      <a:r>
                        <a:rPr lang="ja-JP" altLang="en-US" sz="900" dirty="0"/>
                        <a:t>年度及び</a:t>
                      </a:r>
                      <a:r>
                        <a:rPr lang="en-US" altLang="ja-JP" sz="900" dirty="0"/>
                        <a:t>2050</a:t>
                      </a:r>
                      <a:r>
                        <a:rPr lang="ja-JP" altLang="en-US" sz="900" dirty="0"/>
                        <a:t>年</a:t>
                      </a:r>
                      <a:endParaRPr lang="ja-JP" altLang="en-US" sz="900" b="1" dirty="0"/>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t>対象範囲</a:t>
                      </a:r>
                    </a:p>
                  </a:txBody>
                  <a:tcPr marL="88028" marR="88028" marT="44014" marB="44014" anchor="ctr"/>
                </a:tc>
                <a:tc>
                  <a:txBody>
                    <a:bodyPr/>
                    <a:lstStyle/>
                    <a:p>
                      <a:r>
                        <a:rPr lang="ja-JP" altLang="en-US" sz="900" dirty="0"/>
                        <a:t>①公共・専用ターミナル内</a:t>
                      </a:r>
                      <a:endParaRPr lang="en-US" altLang="ja-JP" sz="900" dirty="0"/>
                    </a:p>
                    <a:p>
                      <a:r>
                        <a:rPr lang="ja-JP" altLang="en-US" sz="900" dirty="0"/>
                        <a:t>②公共・専用ターミナルに出入りする船舶・車両</a:t>
                      </a:r>
                      <a:endParaRPr lang="en-US" altLang="ja-JP" sz="900" dirty="0"/>
                    </a:p>
                    <a:p>
                      <a:r>
                        <a:rPr lang="ja-JP" altLang="en-US" sz="900" dirty="0"/>
                        <a:t>③ターミナル外　：　港湾エリア（臨港地区等）で活動を行う事業所</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t>計画策定及び推進体制、進捗管理</a:t>
                      </a:r>
                    </a:p>
                  </a:txBody>
                  <a:tcPr marL="88028" marR="88028" marT="44014" marB="44014" anchor="ctr"/>
                </a:tc>
                <a:tc>
                  <a:txBody>
                    <a:bodyPr/>
                    <a:lstStyle/>
                    <a:p>
                      <a:r>
                        <a:rPr kumimoji="1" lang="ja-JP" altLang="en-US" sz="900" dirty="0"/>
                        <a:t>・</a:t>
                      </a:r>
                      <a:r>
                        <a:rPr kumimoji="1" lang="en-US" altLang="ja-JP" sz="900" dirty="0"/>
                        <a:t>CNP</a:t>
                      </a:r>
                      <a:r>
                        <a:rPr kumimoji="1" lang="ja-JP" altLang="en-US" sz="900" dirty="0"/>
                        <a:t>検討会の意見を踏まえ港湾管理者である大阪市が策定</a:t>
                      </a:r>
                    </a:p>
                    <a:p>
                      <a:r>
                        <a:rPr kumimoji="1" lang="ja-JP" altLang="en-US" sz="900" dirty="0"/>
                        <a:t>・策定後、同検討会を改組した推進体制により、計画の進捗状況を確認・評価</a:t>
                      </a:r>
                      <a:endParaRPr kumimoji="1" lang="en-US" altLang="ja-JP" sz="900" dirty="0"/>
                    </a:p>
                    <a:p>
                      <a:r>
                        <a:rPr kumimoji="1" lang="ja-JP" altLang="en-US" sz="900" dirty="0"/>
                        <a:t>・評価結果や政府の温室効果ガス削減目標、技術の進展等を踏まえ、計画を見直し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94308" y="4821862"/>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32119" y="4249503"/>
            <a:ext cx="5993323" cy="1354217"/>
          </a:xfrm>
          <a:prstGeom prst="rect">
            <a:avLst/>
          </a:prstGeom>
        </p:spPr>
        <p:txBody>
          <a:bodyPr wrap="square">
            <a:spAutoFit/>
          </a:bodyPr>
          <a:lstStyle/>
          <a:p>
            <a:r>
              <a:rPr lang="ja-JP" altLang="en-US" sz="900" dirty="0"/>
              <a:t>　次の取組により国際競争力の強化を図るとともに港湾の利便性向上を通じて産業立地や投資を呼び込む港湾をめざす</a:t>
            </a:r>
            <a:endParaRPr lang="en-US" altLang="ja-JP" sz="900" dirty="0"/>
          </a:p>
          <a:p>
            <a:pPr marL="171450" indent="-171450">
              <a:buFont typeface="Arial" panose="020B0604020202020204" pitchFamily="34" charset="0"/>
              <a:buChar char="•"/>
            </a:pPr>
            <a:r>
              <a:rPr lang="ja-JP" altLang="en-US" sz="1000" dirty="0"/>
              <a:t> </a:t>
            </a:r>
            <a:r>
              <a:rPr lang="en-US" altLang="ja-JP" sz="900" dirty="0"/>
              <a:t>LNG</a:t>
            </a:r>
            <a:r>
              <a:rPr lang="ja-JP" altLang="en-US" sz="900" dirty="0"/>
              <a:t>発電所での水素混焼・専焼やメタネーションによるエネルギー分野の脱炭素化を可能とするインフラの計画・整備</a:t>
            </a:r>
          </a:p>
          <a:p>
            <a:pPr marL="171450" indent="-171450">
              <a:buFont typeface="Arial" panose="020B0604020202020204" pitchFamily="34" charset="0"/>
              <a:buChar char="•"/>
            </a:pPr>
            <a:r>
              <a:rPr lang="ja-JP" altLang="en-US" sz="900" dirty="0"/>
              <a:t>水素燃料電池（</a:t>
            </a:r>
            <a:r>
              <a:rPr lang="en-US" altLang="ja-JP" sz="900" dirty="0"/>
              <a:t>FC</a:t>
            </a:r>
            <a:r>
              <a:rPr lang="ja-JP" altLang="en-US" sz="900" dirty="0"/>
              <a:t>型）の</a:t>
            </a:r>
            <a:r>
              <a:rPr lang="en-US" altLang="ja-JP" sz="900" dirty="0"/>
              <a:t>RTG</a:t>
            </a:r>
            <a:r>
              <a:rPr lang="ja-JP" altLang="en-US" sz="900" dirty="0"/>
              <a:t>の導入や港湾荷役機械等の</a:t>
            </a:r>
            <a:r>
              <a:rPr lang="en-US" altLang="ja-JP" sz="900" dirty="0"/>
              <a:t>FC</a:t>
            </a:r>
            <a:r>
              <a:rPr lang="ja-JP" altLang="en-US" sz="900" dirty="0"/>
              <a:t>化等によるターミナル内の脱炭素化</a:t>
            </a:r>
            <a:endParaRPr lang="en-US" altLang="ja-JP" sz="900" dirty="0"/>
          </a:p>
          <a:p>
            <a:pPr marL="171450" indent="-171450">
              <a:buFont typeface="Arial" panose="020B0604020202020204" pitchFamily="34" charset="0"/>
              <a:buChar char="•"/>
            </a:pPr>
            <a:r>
              <a:rPr lang="ja-JP" altLang="en-US" sz="900" dirty="0"/>
              <a:t>停泊中の船舶への陸上電力供給設備の導入による国際航路の脱炭素化に必要となる環境を整備</a:t>
            </a:r>
            <a:endParaRPr lang="en-US" altLang="ja-JP" sz="900" dirty="0"/>
          </a:p>
          <a:p>
            <a:pPr marL="171450" indent="-171450">
              <a:buFont typeface="Arial" panose="020B0604020202020204" pitchFamily="34" charset="0"/>
              <a:buChar char="•"/>
            </a:pPr>
            <a:r>
              <a:rPr lang="ja-JP" altLang="en-US" sz="900" dirty="0"/>
              <a:t>液化水素、液化アンモニア、</a:t>
            </a:r>
            <a:r>
              <a:rPr lang="en-US" altLang="ja-JP" sz="900" dirty="0"/>
              <a:t>MCH</a:t>
            </a:r>
            <a:r>
              <a:rPr lang="ja-JP" altLang="en-US" sz="900" dirty="0"/>
              <a:t>等の輸送・貯蔵・利活用に係る実証事業の積極的な誘致、水素・燃料アンモニア等実装に向けた課題の抽出・対応の検討</a:t>
            </a:r>
            <a:endParaRPr lang="en-US" altLang="ja-JP" sz="900" dirty="0"/>
          </a:p>
          <a:p>
            <a:pPr marL="171450" indent="-171450">
              <a:buFont typeface="Arial" panose="020B0604020202020204" pitchFamily="34" charset="0"/>
              <a:buChar char="•"/>
            </a:pPr>
            <a:r>
              <a:rPr lang="ja-JP" altLang="en-US" sz="900" dirty="0"/>
              <a:t>モーダルシフトの推進にかかる取組を推進し、物流面での脱炭素の取組に貢献</a:t>
            </a:r>
            <a:endParaRPr lang="en-US" altLang="ja-JP" sz="900" dirty="0"/>
          </a:p>
          <a:p>
            <a:pPr marL="171450" indent="-171450">
              <a:buFont typeface="Arial" panose="020B0604020202020204" pitchFamily="34" charset="0"/>
              <a:buChar char="•"/>
            </a:pPr>
            <a:r>
              <a:rPr lang="ja-JP" altLang="en-US" sz="900" dirty="0"/>
              <a:t>海洋・港湾環境プログラム（グリーンアウォード）に基づく認証船舶の利用促進や</a:t>
            </a:r>
            <a:r>
              <a:rPr lang="en-US" altLang="ja-JP" sz="900" dirty="0"/>
              <a:t>ESI</a:t>
            </a:r>
            <a:r>
              <a:rPr lang="ja-JP" altLang="en-US" sz="900" dirty="0"/>
              <a:t>プログラム等の取組を通じて、</a:t>
            </a:r>
            <a:r>
              <a:rPr lang="en-US" altLang="ja-JP" sz="900" dirty="0"/>
              <a:t>SDGs </a:t>
            </a:r>
            <a:r>
              <a:rPr lang="ja-JP" altLang="en-US" sz="900" dirty="0"/>
              <a:t>や</a:t>
            </a:r>
            <a:r>
              <a:rPr lang="en-US" altLang="ja-JP" sz="900" dirty="0"/>
              <a:t>ESG </a:t>
            </a:r>
            <a:r>
              <a:rPr lang="ja-JP" altLang="en-US" sz="900" dirty="0"/>
              <a:t>投資に関心の高い荷主・船社の寄港を誘致</a:t>
            </a: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ext uri="{D42A27DB-BD31-4B8C-83A1-F6EECF244321}">
                <p14:modId xmlns:p14="http://schemas.microsoft.com/office/powerpoint/2010/main" val="975988361"/>
              </p:ext>
            </p:extLst>
          </p:nvPr>
        </p:nvGraphicFramePr>
        <p:xfrm>
          <a:off x="563444" y="5144832"/>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r>
                        <a:rPr kumimoji="1" lang="ja-JP" altLang="en-US" sz="900" dirty="0"/>
                        <a:t>区分</a:t>
                      </a:r>
                    </a:p>
                  </a:txBody>
                  <a:tcPr marL="45720" marR="45720" marT="36000" marB="36000"/>
                </a:tc>
                <a:tc>
                  <a:txBody>
                    <a:bodyPr/>
                    <a:lstStyle/>
                    <a:p>
                      <a:pPr algn="ctr"/>
                      <a:r>
                        <a:rPr kumimoji="1" lang="ja-JP" altLang="en-US" sz="900" dirty="0"/>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t>①ターミナル内</a:t>
                      </a:r>
                    </a:p>
                  </a:txBody>
                  <a:tcPr marL="45720" marR="45720" marT="36000" marB="36000"/>
                </a:tc>
                <a:tc>
                  <a:txBody>
                    <a:bodyPr/>
                    <a:lstStyle/>
                    <a:p>
                      <a:r>
                        <a:rPr kumimoji="1" lang="ja-JP" altLang="en-US" sz="900" dirty="0"/>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dirty="0"/>
                        <a:t>②ターミナルを出入する船舶・車両</a:t>
                      </a:r>
                    </a:p>
                  </a:txBody>
                  <a:tcPr marL="45720" marR="45720" marT="36000" marB="36000"/>
                </a:tc>
                <a:tc>
                  <a:txBody>
                    <a:bodyPr/>
                    <a:lstStyle/>
                    <a:p>
                      <a:pPr marL="0" indent="0">
                        <a:buFont typeface="+mj-lt"/>
                        <a:buNone/>
                      </a:pPr>
                      <a:r>
                        <a:rPr kumimoji="1" lang="ja-JP" altLang="en-US" sz="900" dirty="0"/>
                        <a:t>公表資料等により推計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t>③ターミナル外</a:t>
                      </a:r>
                    </a:p>
                  </a:txBody>
                  <a:tcPr marL="45720" marR="45720" marT="36000" marB="36000"/>
                </a:tc>
                <a:tc>
                  <a:txBody>
                    <a:bodyPr/>
                    <a:lstStyle/>
                    <a:p>
                      <a:r>
                        <a:rPr kumimoji="1" lang="ja-JP" altLang="en-US" sz="900" dirty="0"/>
                        <a:t>現状（</a:t>
                      </a:r>
                      <a:r>
                        <a:rPr kumimoji="1" lang="en-US" altLang="ja-JP" sz="900" dirty="0"/>
                        <a:t>2021</a:t>
                      </a:r>
                      <a:r>
                        <a:rPr kumimoji="1" lang="ja-JP" altLang="en-US" sz="900" dirty="0"/>
                        <a:t>年度）や将来のエネルギー資源利用の実態や将来計画等を把握するため、</a:t>
                      </a:r>
                      <a:r>
                        <a:rPr lang="ja-JP" altLang="en-US" sz="900" dirty="0"/>
                        <a:t>「地球温暖化対策の推進に関する法律に基づく温室効果ガス排出量算定・報告・公表制度」の報告対象である特定事業所排出者</a:t>
                      </a:r>
                      <a:r>
                        <a:rPr kumimoji="1" lang="ja-JP" altLang="en-US" sz="900" dirty="0"/>
                        <a:t>（</a:t>
                      </a:r>
                      <a:r>
                        <a:rPr kumimoji="1" lang="en-US" altLang="ja-JP" sz="900" dirty="0"/>
                        <a:t>※1</a:t>
                      </a:r>
                      <a:r>
                        <a:rPr kumimoji="1" lang="ja-JP" altLang="en-US" sz="900" dirty="0"/>
                        <a:t>）へのアンケートを実施。その他</a:t>
                      </a:r>
                      <a:r>
                        <a:rPr lang="ja-JP" altLang="en-US" sz="900" dirty="0"/>
                        <a:t>「大阪府気候変動対策の推進に関する条例」の特定事業者（</a:t>
                      </a:r>
                      <a:r>
                        <a:rPr lang="en-US" altLang="ja-JP" sz="900" dirty="0"/>
                        <a:t>※2</a:t>
                      </a:r>
                      <a:r>
                        <a:rPr lang="ja-JP" altLang="en-US" sz="900" dirty="0"/>
                        <a:t>）に加えて、倉庫業者</a:t>
                      </a:r>
                      <a:r>
                        <a:rPr kumimoji="1" lang="ja-JP" altLang="en-US" sz="900" dirty="0"/>
                        <a:t>にアンケートを実施</a:t>
                      </a:r>
                      <a:endParaRPr kumimoji="1" lang="en-US" altLang="ja-JP" sz="900" dirty="0"/>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t>アンケート・ヒアリングで把握していない項目は、公表資料・統計データにより排出量を推計。</a:t>
                      </a:r>
                      <a:endParaRPr lang="en-US" altLang="ja-JP" sz="900" dirty="0"/>
                    </a:p>
                  </a:txBody>
                  <a:tcPr marL="45720" marR="45720" marT="36000" marB="36000"/>
                </a:tc>
                <a:extLst>
                  <a:ext uri="{0D108BD9-81ED-4DB2-BD59-A6C34878D82A}">
                    <a16:rowId xmlns:a16="http://schemas.microsoft.com/office/drawing/2014/main" val="1473570224"/>
                  </a:ext>
                </a:extLst>
              </a:tr>
            </a:tbl>
          </a:graphicData>
        </a:graphic>
      </p:graphicFrame>
      <p:sp>
        <p:nvSpPr>
          <p:cNvPr id="53" name="正方形/長方形 52">
            <a:extLst>
              <a:ext uri="{FF2B5EF4-FFF2-40B4-BE49-F238E27FC236}">
                <a16:creationId xmlns:a16="http://schemas.microsoft.com/office/drawing/2014/main" id="{7FEAEC59-6474-4E82-8B3D-249FD6193141}"/>
              </a:ext>
            </a:extLst>
          </p:cNvPr>
          <p:cNvSpPr/>
          <p:nvPr/>
        </p:nvSpPr>
        <p:spPr>
          <a:xfrm>
            <a:off x="6427334" y="3645910"/>
            <a:ext cx="6045194" cy="400110"/>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（２）水素・燃料アンモニア等に係る供給施設整備計画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a:p>
            <a:r>
              <a:rPr lang="ja-JP" altLang="en-US" sz="1000" dirty="0">
                <a:latin typeface="HGP創英角ｺﾞｼｯｸUB" panose="020B0900000000000000" pitchFamily="50" charset="-128"/>
                <a:ea typeface="HGP創英角ｺﾞｼｯｸUB" panose="020B0900000000000000" pitchFamily="50" charset="-128"/>
              </a:rPr>
              <a:t>（３）水素・燃料アンモニア等のサプライチェーンの強靭化に関する計画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p:txBody>
      </p:sp>
      <p:sp>
        <p:nvSpPr>
          <p:cNvPr id="54" name="正方形/長方形 53">
            <a:extLst>
              <a:ext uri="{FF2B5EF4-FFF2-40B4-BE49-F238E27FC236}">
                <a16:creationId xmlns:a16="http://schemas.microsoft.com/office/drawing/2014/main" id="{FDA7D3DA-7C05-4D03-91E1-05B420A232E3}"/>
              </a:ext>
            </a:extLst>
          </p:cNvPr>
          <p:cNvSpPr/>
          <p:nvPr/>
        </p:nvSpPr>
        <p:spPr>
          <a:xfrm>
            <a:off x="6411623" y="2355604"/>
            <a:ext cx="6045194" cy="246221"/>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（１）需要推計・供給目標</a:t>
            </a:r>
          </a:p>
        </p:txBody>
      </p:sp>
      <p:sp>
        <p:nvSpPr>
          <p:cNvPr id="57" name="正方形/長方形 56">
            <a:extLst>
              <a:ext uri="{FF2B5EF4-FFF2-40B4-BE49-F238E27FC236}">
                <a16:creationId xmlns:a16="http://schemas.microsoft.com/office/drawing/2014/main" id="{D6092783-C6B7-4DAA-A119-7758C4E1378E}"/>
              </a:ext>
            </a:extLst>
          </p:cNvPr>
          <p:cNvSpPr/>
          <p:nvPr/>
        </p:nvSpPr>
        <p:spPr>
          <a:xfrm>
            <a:off x="6681645" y="1942562"/>
            <a:ext cx="5958786" cy="230832"/>
          </a:xfrm>
          <a:prstGeom prst="rect">
            <a:avLst/>
          </a:prstGeom>
        </p:spPr>
        <p:txBody>
          <a:bodyPr wrap="square">
            <a:spAutoFit/>
          </a:bodyPr>
          <a:lstStyle/>
          <a:p>
            <a:r>
              <a:rPr lang="en-US" altLang="ja-JP" sz="900" b="1" dirty="0">
                <a:latin typeface="ＭＳＰゴシック"/>
              </a:rPr>
              <a:t>※</a:t>
            </a:r>
            <a:r>
              <a:rPr lang="ja-JP" altLang="en-US" sz="900" b="1" dirty="0">
                <a:latin typeface="ＭＳＰゴシック"/>
              </a:rPr>
              <a:t>削減量は今後要精査。削減計画（整備内容等）は今後の検討会での議論、個別ヒアリング等を通じ今後記載</a:t>
            </a:r>
            <a:endParaRPr lang="ja-JP" altLang="en-US" sz="900" b="1" i="1" dirty="0">
              <a:latin typeface="ＭＳＰゴシック"/>
            </a:endParaRPr>
          </a:p>
        </p:txBody>
      </p:sp>
      <p:sp>
        <p:nvSpPr>
          <p:cNvPr id="58" name="正方形/長方形 57">
            <a:extLst>
              <a:ext uri="{FF2B5EF4-FFF2-40B4-BE49-F238E27FC236}">
                <a16:creationId xmlns:a16="http://schemas.microsoft.com/office/drawing/2014/main" id="{03BB464D-CB11-4AB4-802C-57EE4C9B8499}"/>
              </a:ext>
            </a:extLst>
          </p:cNvPr>
          <p:cNvSpPr/>
          <p:nvPr/>
        </p:nvSpPr>
        <p:spPr>
          <a:xfrm>
            <a:off x="328838" y="9017093"/>
            <a:ext cx="6099717" cy="415498"/>
          </a:xfrm>
          <a:prstGeom prst="rect">
            <a:avLst/>
          </a:prstGeom>
        </p:spPr>
        <p:txBody>
          <a:bodyPr wrap="square">
            <a:spAutoFit/>
          </a:bodyPr>
          <a:lstStyle/>
          <a:p>
            <a:r>
              <a:rPr lang="en-US" altLang="ja-JP" sz="700" dirty="0"/>
              <a:t>※1</a:t>
            </a:r>
            <a:r>
              <a:rPr lang="ja-JP" altLang="en-US" sz="700" dirty="0"/>
              <a:t>：全ての事業所のエネルギー使用量合計が原油換算</a:t>
            </a:r>
            <a:r>
              <a:rPr lang="en-US" altLang="ja-JP" sz="700" dirty="0"/>
              <a:t>1,500kl/</a:t>
            </a:r>
            <a:r>
              <a:rPr lang="ja-JP" altLang="en-US" sz="700" dirty="0"/>
              <a:t>年以上の事業者の中で、事業所単体でも原油換算</a:t>
            </a:r>
            <a:r>
              <a:rPr lang="en-US" altLang="ja-JP" sz="700" dirty="0"/>
              <a:t>1,500kl/</a:t>
            </a:r>
            <a:r>
              <a:rPr lang="ja-JP" altLang="en-US" sz="700" dirty="0"/>
              <a:t>年以上となる事業所</a:t>
            </a:r>
          </a:p>
          <a:p>
            <a:r>
              <a:rPr lang="en-US" altLang="ja-JP" sz="700" dirty="0"/>
              <a:t>※2</a:t>
            </a:r>
            <a:r>
              <a:rPr lang="ja-JP" altLang="en-US" sz="700" dirty="0"/>
              <a:t>：府全体における事業所のエネルギー使用量合計が原油換算</a:t>
            </a:r>
            <a:r>
              <a:rPr lang="en-US" altLang="ja-JP" sz="700" dirty="0"/>
              <a:t>1,500kl/</a:t>
            </a:r>
            <a:r>
              <a:rPr lang="ja-JP" altLang="en-US" sz="700" dirty="0"/>
              <a:t>年以上等</a:t>
            </a:r>
          </a:p>
          <a:p>
            <a:r>
              <a:rPr lang="en-US" altLang="ja-JP" sz="700" dirty="0"/>
              <a:t>※</a:t>
            </a:r>
            <a:r>
              <a:rPr lang="ja-JP" altLang="en-US" sz="700" dirty="0"/>
              <a:t>排出量は暫定値であり、今後要精査</a:t>
            </a:r>
            <a:endParaRPr lang="en-US" altLang="ja-JP" sz="700" dirty="0"/>
          </a:p>
        </p:txBody>
      </p:sp>
      <p:sp>
        <p:nvSpPr>
          <p:cNvPr id="59" name="正方形/長方形 58">
            <a:extLst>
              <a:ext uri="{FF2B5EF4-FFF2-40B4-BE49-F238E27FC236}">
                <a16:creationId xmlns:a16="http://schemas.microsoft.com/office/drawing/2014/main" id="{ACC3134A-EA5E-47A6-867C-13E94F8F0012}"/>
              </a:ext>
            </a:extLst>
          </p:cNvPr>
          <p:cNvSpPr/>
          <p:nvPr/>
        </p:nvSpPr>
        <p:spPr>
          <a:xfrm>
            <a:off x="402047" y="6973530"/>
            <a:ext cx="5919787" cy="400110"/>
          </a:xfrm>
          <a:prstGeom prst="rect">
            <a:avLst/>
          </a:prstGeom>
          <a:ln w="6350">
            <a:solidFill>
              <a:schemeClr val="tx1"/>
            </a:solidFill>
          </a:ln>
        </p:spPr>
        <p:txBody>
          <a:bodyPr wrap="square">
            <a:spAutoFit/>
          </a:bodyPr>
          <a:lstStyle/>
          <a:p>
            <a:r>
              <a:rPr lang="ja-JP" altLang="en-US" sz="1000" dirty="0"/>
              <a:t>「ターミナル内」「ターミナルを出入する船舶・車両」「ターミナル外」の</a:t>
            </a:r>
            <a:r>
              <a:rPr lang="en-US" altLang="ja-JP" sz="1000" dirty="0"/>
              <a:t>3</a:t>
            </a:r>
            <a:r>
              <a:rPr lang="ja-JP" altLang="en-US" sz="1000" dirty="0"/>
              <a:t>区域に分類すると、 </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「ターミナル外」</a:t>
            </a:r>
            <a:r>
              <a:rPr lang="ja-JP" altLang="en-US" sz="1000" dirty="0">
                <a:latin typeface="+mn-ea"/>
              </a:rPr>
              <a:t>が</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約</a:t>
            </a:r>
            <a:r>
              <a:rPr lang="en-US" altLang="ja-JP" sz="1000" b="1" u="sng" dirty="0">
                <a:solidFill>
                  <a:srgbClr val="FF0000"/>
                </a:solidFill>
                <a:latin typeface="HGP創英角ｺﾞｼｯｸUB" panose="020B0900000000000000" pitchFamily="50" charset="-128"/>
                <a:ea typeface="HGP創英角ｺﾞｼｯｸUB" panose="020B0900000000000000" pitchFamily="50" charset="-128"/>
              </a:rPr>
              <a:t>66</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00" dirty="0">
                <a:latin typeface="+mj-ea"/>
                <a:ea typeface="+mj-ea"/>
              </a:rPr>
              <a:t>を占めた。</a:t>
            </a:r>
          </a:p>
        </p:txBody>
      </p:sp>
      <p:sp>
        <p:nvSpPr>
          <p:cNvPr id="62" name="テキスト ボックス 61">
            <a:extLst>
              <a:ext uri="{FF2B5EF4-FFF2-40B4-BE49-F238E27FC236}">
                <a16:creationId xmlns:a16="http://schemas.microsoft.com/office/drawing/2014/main" id="{F74DF927-CBC0-4932-B6CB-82668FBB628A}"/>
              </a:ext>
            </a:extLst>
          </p:cNvPr>
          <p:cNvSpPr txBox="1"/>
          <p:nvPr/>
        </p:nvSpPr>
        <p:spPr>
          <a:xfrm>
            <a:off x="2819930" y="8160653"/>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66%</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3066103" y="7487459"/>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8%</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619175" y="8108841"/>
            <a:ext cx="622656"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27%</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55" name="正方形/長方形 54">
            <a:extLst>
              <a:ext uri="{FF2B5EF4-FFF2-40B4-BE49-F238E27FC236}">
                <a16:creationId xmlns:a16="http://schemas.microsoft.com/office/drawing/2014/main" id="{90E69CF5-5415-4380-B150-434EF8834836}"/>
              </a:ext>
            </a:extLst>
          </p:cNvPr>
          <p:cNvSpPr/>
          <p:nvPr/>
        </p:nvSpPr>
        <p:spPr>
          <a:xfrm>
            <a:off x="9553220" y="2678919"/>
            <a:ext cx="763351" cy="230832"/>
          </a:xfrm>
          <a:prstGeom prst="rect">
            <a:avLst/>
          </a:prstGeom>
        </p:spPr>
        <p:txBody>
          <a:bodyPr wrap="none">
            <a:spAutoFit/>
          </a:bodyPr>
          <a:lstStyle/>
          <a:p>
            <a:r>
              <a:rPr lang="ja-JP" altLang="en-US" sz="900" dirty="0">
                <a:latin typeface="ＭＳＰゴシック"/>
              </a:rPr>
              <a:t>単位：千トン</a:t>
            </a:r>
            <a:endParaRPr lang="ja-JP" altLang="en-US" sz="900" dirty="0"/>
          </a:p>
        </p:txBody>
      </p:sp>
      <p:sp>
        <p:nvSpPr>
          <p:cNvPr id="60" name="正方形/長方形 59">
            <a:extLst>
              <a:ext uri="{FF2B5EF4-FFF2-40B4-BE49-F238E27FC236}">
                <a16:creationId xmlns:a16="http://schemas.microsoft.com/office/drawing/2014/main" id="{2D2A4123-2197-46F1-AED8-60213D23716F}"/>
              </a:ext>
            </a:extLst>
          </p:cNvPr>
          <p:cNvSpPr/>
          <p:nvPr/>
        </p:nvSpPr>
        <p:spPr>
          <a:xfrm>
            <a:off x="6746326" y="2494294"/>
            <a:ext cx="2781531"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①削減計画に対応した水素・燃料アンモニア等需要量</a:t>
            </a:r>
          </a:p>
        </p:txBody>
      </p:sp>
      <p:sp>
        <p:nvSpPr>
          <p:cNvPr id="65" name="正方形/長方形 64">
            <a:extLst>
              <a:ext uri="{FF2B5EF4-FFF2-40B4-BE49-F238E27FC236}">
                <a16:creationId xmlns:a16="http://schemas.microsoft.com/office/drawing/2014/main" id="{2D2A4123-2197-46F1-AED8-60213D23716F}"/>
              </a:ext>
            </a:extLst>
          </p:cNvPr>
          <p:cNvSpPr/>
          <p:nvPr/>
        </p:nvSpPr>
        <p:spPr>
          <a:xfrm>
            <a:off x="6746326" y="3517025"/>
            <a:ext cx="3974166"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②水素・燃料アンモニア等の供給量：需要量等の検討状況を踏まえ、今後整理</a:t>
            </a:r>
          </a:p>
        </p:txBody>
      </p:sp>
      <p:sp>
        <p:nvSpPr>
          <p:cNvPr id="66" name="正方形/長方形 65">
            <a:extLst>
              <a:ext uri="{FF2B5EF4-FFF2-40B4-BE49-F238E27FC236}">
                <a16:creationId xmlns:a16="http://schemas.microsoft.com/office/drawing/2014/main" id="{845255F3-D6CE-4193-9BF1-281FEAC06DCC}"/>
              </a:ext>
            </a:extLst>
          </p:cNvPr>
          <p:cNvSpPr/>
          <p:nvPr/>
        </p:nvSpPr>
        <p:spPr>
          <a:xfrm>
            <a:off x="9146388" y="3368729"/>
            <a:ext cx="1338828"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需要量は今後要精査</a:t>
            </a:r>
            <a:endParaRPr lang="ja-JP" altLang="en-US" sz="900" dirty="0"/>
          </a:p>
        </p:txBody>
      </p:sp>
      <p:graphicFrame>
        <p:nvGraphicFramePr>
          <p:cNvPr id="82" name="表 81">
            <a:extLst>
              <a:ext uri="{FF2B5EF4-FFF2-40B4-BE49-F238E27FC236}">
                <a16:creationId xmlns:a16="http://schemas.microsoft.com/office/drawing/2014/main" id="{8D7F0240-2B9C-4486-90D5-313797EE55FB}"/>
              </a:ext>
            </a:extLst>
          </p:cNvPr>
          <p:cNvGraphicFramePr>
            <a:graphicFrameLocks noGrp="1"/>
          </p:cNvGraphicFramePr>
          <p:nvPr>
            <p:extLst>
              <p:ext uri="{D42A27DB-BD31-4B8C-83A1-F6EECF244321}">
                <p14:modId xmlns:p14="http://schemas.microsoft.com/office/powerpoint/2010/main" val="134060564"/>
              </p:ext>
            </p:extLst>
          </p:nvPr>
        </p:nvGraphicFramePr>
        <p:xfrm>
          <a:off x="6683464" y="8246291"/>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r>
                        <a:rPr kumimoji="1" lang="ja-JP" altLang="en-US" sz="900" kern="1200" dirty="0">
                          <a:solidFill>
                            <a:schemeClr val="tx1"/>
                          </a:solidFill>
                          <a:latin typeface="+mj-ea"/>
                          <a:ea typeface="+mn-ea"/>
                          <a:cs typeface="+mn-cs"/>
                        </a:rPr>
                        <a:t>モーダルシフトの推進に向けた取組</a:t>
                      </a:r>
                      <a:endParaRPr kumimoji="1" lang="en-US" altLang="ja-JP" sz="900" kern="1200" dirty="0">
                        <a:solidFill>
                          <a:schemeClr val="tx1"/>
                        </a:solidFill>
                        <a:latin typeface="+mj-ea"/>
                        <a:ea typeface="+mn-ea"/>
                        <a:cs typeface="+mn-cs"/>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bl>
          </a:graphicData>
        </a:graphic>
      </p:graphicFrame>
      <p:sp>
        <p:nvSpPr>
          <p:cNvPr id="86" name="正方形/長方形 85">
            <a:extLst>
              <a:ext uri="{FF2B5EF4-FFF2-40B4-BE49-F238E27FC236}">
                <a16:creationId xmlns:a16="http://schemas.microsoft.com/office/drawing/2014/main" id="{277A98FE-CA1D-4FB8-AC58-D1F52C90B743}"/>
              </a:ext>
            </a:extLst>
          </p:cNvPr>
          <p:cNvSpPr/>
          <p:nvPr/>
        </p:nvSpPr>
        <p:spPr>
          <a:xfrm>
            <a:off x="6478711" y="8071962"/>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sp>
        <p:nvSpPr>
          <p:cNvPr id="67" name="矢印: 五方向 24">
            <a:extLst>
              <a:ext uri="{FF2B5EF4-FFF2-40B4-BE49-F238E27FC236}">
                <a16:creationId xmlns:a16="http://schemas.microsoft.com/office/drawing/2014/main" id="{D4D748F3-0BAC-4806-B788-BBBEF67BA968}"/>
              </a:ext>
            </a:extLst>
          </p:cNvPr>
          <p:cNvSpPr/>
          <p:nvPr/>
        </p:nvSpPr>
        <p:spPr>
          <a:xfrm>
            <a:off x="9174381" y="8539426"/>
            <a:ext cx="3103735" cy="12098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73" name="正方形/長方形 72">
            <a:extLst>
              <a:ext uri="{FF2B5EF4-FFF2-40B4-BE49-F238E27FC236}">
                <a16:creationId xmlns:a16="http://schemas.microsoft.com/office/drawing/2014/main" id="{4A3AAA0C-1C13-44EC-B112-8A6451EF452E}"/>
              </a:ext>
            </a:extLst>
          </p:cNvPr>
          <p:cNvSpPr/>
          <p:nvPr/>
        </p:nvSpPr>
        <p:spPr>
          <a:xfrm>
            <a:off x="6461749" y="5507983"/>
            <a:ext cx="1454244"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方策内容は今後要精査</a:t>
            </a:r>
            <a:endParaRPr lang="ja-JP" altLang="en-US" sz="900" dirty="0"/>
          </a:p>
        </p:txBody>
      </p:sp>
      <p:sp>
        <p:nvSpPr>
          <p:cNvPr id="76" name="テキスト ボックス 75">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資料４</a:t>
            </a:r>
            <a:endParaRPr kumimoji="1" lang="en-US" altLang="ja-JP" sz="2000" dirty="0">
              <a:latin typeface="HG丸ｺﾞｼｯｸM-PRO" panose="020F0600000000000000" pitchFamily="50" charset="-128"/>
              <a:ea typeface="HG丸ｺﾞｼｯｸM-PRO" panose="020F0600000000000000" pitchFamily="50" charset="-128"/>
            </a:endParaRPr>
          </a:p>
        </p:txBody>
      </p:sp>
      <p:pic>
        <p:nvPicPr>
          <p:cNvPr id="3" name="図 2">
            <a:extLst>
              <a:ext uri="{FF2B5EF4-FFF2-40B4-BE49-F238E27FC236}">
                <a16:creationId xmlns:a16="http://schemas.microsoft.com/office/drawing/2014/main" id="{21DF8692-C5FF-4D37-93A0-68A1C572E0B4}"/>
              </a:ext>
            </a:extLst>
          </p:cNvPr>
          <p:cNvPicPr>
            <a:picLocks noChangeAspect="1"/>
          </p:cNvPicPr>
          <p:nvPr/>
        </p:nvPicPr>
        <p:blipFill>
          <a:blip r:embed="rId4"/>
          <a:stretch>
            <a:fillRect/>
          </a:stretch>
        </p:blipFill>
        <p:spPr>
          <a:xfrm>
            <a:off x="1576264" y="8799135"/>
            <a:ext cx="2787908" cy="242126"/>
          </a:xfrm>
          <a:prstGeom prst="rect">
            <a:avLst/>
          </a:prstGeom>
        </p:spPr>
      </p:pic>
      <p:sp>
        <p:nvSpPr>
          <p:cNvPr id="81" name="正方形/長方形 80">
            <a:extLst>
              <a:ext uri="{FF2B5EF4-FFF2-40B4-BE49-F238E27FC236}">
                <a16:creationId xmlns:a16="http://schemas.microsoft.com/office/drawing/2014/main" id="{356CDF99-5A9C-4D5C-89EC-13D7CD7F822B}"/>
              </a:ext>
            </a:extLst>
          </p:cNvPr>
          <p:cNvSpPr/>
          <p:nvPr/>
        </p:nvSpPr>
        <p:spPr>
          <a:xfrm>
            <a:off x="7798982" y="5751958"/>
            <a:ext cx="2156360" cy="230832"/>
          </a:xfrm>
          <a:prstGeom prst="rect">
            <a:avLst/>
          </a:prstGeom>
        </p:spPr>
        <p:txBody>
          <a:bodyPr wrap="none">
            <a:spAutoFit/>
          </a:bodyPr>
          <a:lstStyle/>
          <a:p>
            <a:pPr algn="r"/>
            <a:r>
              <a:rPr lang="en-US" altLang="ja-JP" sz="900" b="1" dirty="0">
                <a:solidFill>
                  <a:schemeClr val="bg1"/>
                </a:solidFill>
                <a:latin typeface="ＭＳＰゴシック"/>
              </a:rPr>
              <a:t>※</a:t>
            </a:r>
            <a:r>
              <a:rPr lang="ja-JP" altLang="en-US" sz="900" b="1" dirty="0">
                <a:solidFill>
                  <a:schemeClr val="bg1"/>
                </a:solidFill>
                <a:latin typeface="ＭＳＰゴシック"/>
              </a:rPr>
              <a:t>各港の特徴を踏まえ、主な取組を抽出</a:t>
            </a:r>
            <a:endParaRPr lang="ja-JP" altLang="en-US" sz="900" b="1" dirty="0">
              <a:solidFill>
                <a:schemeClr val="bg1"/>
              </a:solidFill>
            </a:endParaRPr>
          </a:p>
        </p:txBody>
      </p:sp>
      <p:sp>
        <p:nvSpPr>
          <p:cNvPr id="83" name="矢印: 五方向 23">
            <a:extLst>
              <a:ext uri="{FF2B5EF4-FFF2-40B4-BE49-F238E27FC236}">
                <a16:creationId xmlns:a16="http://schemas.microsoft.com/office/drawing/2014/main" id="{E7737C8C-A1A2-4070-87C0-D89F7D74B4D0}"/>
              </a:ext>
            </a:extLst>
          </p:cNvPr>
          <p:cNvSpPr/>
          <p:nvPr/>
        </p:nvSpPr>
        <p:spPr>
          <a:xfrm>
            <a:off x="9144243" y="6414959"/>
            <a:ext cx="1793061"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84" name="矢印: 五方向 24">
            <a:extLst>
              <a:ext uri="{FF2B5EF4-FFF2-40B4-BE49-F238E27FC236}">
                <a16:creationId xmlns:a16="http://schemas.microsoft.com/office/drawing/2014/main" id="{FC32CECE-6E5F-4D75-B022-7DC64E0B8E52}"/>
              </a:ext>
            </a:extLst>
          </p:cNvPr>
          <p:cNvSpPr/>
          <p:nvPr/>
        </p:nvSpPr>
        <p:spPr>
          <a:xfrm>
            <a:off x="10937304" y="6423119"/>
            <a:ext cx="1340144"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Tree>
    <p:extLst>
      <p:ext uri="{BB962C8B-B14F-4D97-AF65-F5344CB8AC3E}">
        <p14:creationId xmlns:p14="http://schemas.microsoft.com/office/powerpoint/2010/main" val="239815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表 55">
            <a:extLst>
              <a:ext uri="{FF2B5EF4-FFF2-40B4-BE49-F238E27FC236}">
                <a16:creationId xmlns:a16="http://schemas.microsoft.com/office/drawing/2014/main" id="{C4C7EF10-0408-4019-B924-92DCF9C28774}"/>
              </a:ext>
            </a:extLst>
          </p:cNvPr>
          <p:cNvGraphicFramePr>
            <a:graphicFrameLocks noGrp="1"/>
          </p:cNvGraphicFramePr>
          <p:nvPr>
            <p:extLst>
              <p:ext uri="{D42A27DB-BD31-4B8C-83A1-F6EECF244321}">
                <p14:modId xmlns:p14="http://schemas.microsoft.com/office/powerpoint/2010/main" val="1535942391"/>
              </p:ext>
            </p:extLst>
          </p:nvPr>
        </p:nvGraphicFramePr>
        <p:xfrm>
          <a:off x="6600867" y="6295214"/>
          <a:ext cx="5616624" cy="9296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j-ea"/>
                          <a:ea typeface="+mn-ea"/>
                          <a:cs typeface="+mn-cs"/>
                        </a:rPr>
                        <a:t>陸上電力供給施設整備</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925203313"/>
                  </a:ext>
                </a:extLst>
              </a:tr>
              <a:tr h="0">
                <a:tc>
                  <a:txBody>
                    <a:bodyPr/>
                    <a:lstStyle/>
                    <a:p>
                      <a:r>
                        <a:rPr kumimoji="1" lang="en-US" altLang="ja-JP" sz="900" b="1" u="sng" kern="1200" dirty="0">
                          <a:solidFill>
                            <a:srgbClr val="FF0000"/>
                          </a:solidFill>
                          <a:latin typeface="HGP創英角ｺﾞｼｯｸUB" panose="020B0900000000000000" pitchFamily="50" charset="-128"/>
                          <a:ea typeface="HGP創英角ｺﾞｼｯｸUB" panose="020B0900000000000000" pitchFamily="50" charset="-128"/>
                          <a:cs typeface="+mn-cs"/>
                        </a:rPr>
                        <a:t>LNG</a:t>
                      </a:r>
                      <a:r>
                        <a:rPr kumimoji="1" lang="ja-JP" altLang="en-US" sz="900" b="1" u="sng" kern="1200" dirty="0">
                          <a:solidFill>
                            <a:srgbClr val="FF0000"/>
                          </a:solidFill>
                          <a:latin typeface="HGP創英角ｺﾞｼｯｸUB" panose="020B0900000000000000" pitchFamily="50" charset="-128"/>
                          <a:ea typeface="HGP創英角ｺﾞｼｯｸUB" panose="020B0900000000000000" pitchFamily="50" charset="-128"/>
                          <a:cs typeface="+mn-cs"/>
                        </a:rPr>
                        <a:t>バンカリング</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900782027"/>
                  </a:ext>
                </a:extLst>
              </a:tr>
              <a:tr h="145183">
                <a:tc>
                  <a:txBody>
                    <a:bodyPr/>
                    <a:lstStyle/>
                    <a:p>
                      <a:r>
                        <a:rPr kumimoji="1" lang="en-US" altLang="ja-JP" sz="900" dirty="0">
                          <a:latin typeface="+mj-ea"/>
                          <a:ea typeface="+mj-ea"/>
                        </a:rPr>
                        <a:t>LNG</a:t>
                      </a:r>
                      <a:r>
                        <a:rPr kumimoji="1" lang="ja-JP" altLang="en-US" sz="900" dirty="0">
                          <a:latin typeface="+mj-ea"/>
                          <a:ea typeface="+mj-ea"/>
                        </a:rPr>
                        <a:t>燃料船</a:t>
                      </a:r>
                      <a:endParaRPr kumimoji="1" lang="en-US" altLang="ja-JP" sz="900" dirty="0">
                        <a:latin typeface="+mj-ea"/>
                        <a:ea typeface="+mj-ea"/>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185996717"/>
                  </a:ext>
                </a:extLst>
              </a:tr>
            </a:tbl>
          </a:graphicData>
        </a:graphic>
      </p:graphicFrame>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ext uri="{D42A27DB-BD31-4B8C-83A1-F6EECF244321}">
                <p14:modId xmlns:p14="http://schemas.microsoft.com/office/powerpoint/2010/main" val="881815890"/>
              </p:ext>
            </p:extLst>
          </p:nvPr>
        </p:nvGraphicFramePr>
        <p:xfrm>
          <a:off x="454144" y="1855988"/>
          <a:ext cx="5804546" cy="2673596"/>
        </p:xfrm>
        <a:graphic>
          <a:graphicData uri="http://schemas.openxmlformats.org/drawingml/2006/table">
            <a:tbl>
              <a:tblPr firstRow="1" bandRow="1">
                <a:tableStyleId>{5940675A-B579-460E-94D1-54222C63F5DA}</a:tableStyleId>
              </a:tblPr>
              <a:tblGrid>
                <a:gridCol w="859488">
                  <a:extLst>
                    <a:ext uri="{9D8B030D-6E8A-4147-A177-3AD203B41FA5}">
                      <a16:colId xmlns:a16="http://schemas.microsoft.com/office/drawing/2014/main" val="1905241061"/>
                    </a:ext>
                  </a:extLst>
                </a:gridCol>
                <a:gridCol w="4945058">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基本方針</a:t>
                      </a:r>
                    </a:p>
                  </a:txBody>
                  <a:tcPr marL="88028" marR="88028" marT="44014" marB="44014" anchor="ctr"/>
                </a:tc>
                <a:tc>
                  <a:txBody>
                    <a:bodyPr/>
                    <a:lstStyle/>
                    <a:p>
                      <a:pPr algn="ctr"/>
                      <a:r>
                        <a:rPr kumimoji="1" lang="ja-JP" altLang="en-US" sz="900" b="1" u="none" strike="noStrike" kern="1200" baseline="0" dirty="0"/>
                        <a:t>（１）水素・燃料アンモニア等のサプライチェーンの拠点としての受入環境等の整備</a:t>
                      </a:r>
                      <a:endParaRPr kumimoji="1" lang="en-US" altLang="ja-JP" sz="900" b="1" i="0" u="none" strike="noStrike" kern="1200" baseline="0" dirty="0">
                        <a:solidFill>
                          <a:schemeClr val="dk1"/>
                        </a:solidFill>
                        <a:latin typeface="+mn-lt"/>
                        <a:ea typeface="+mn-ea"/>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・水素等の次世代エネルギーの</a:t>
                      </a:r>
                      <a:r>
                        <a:rPr kumimoji="1" lang="ja-JP" altLang="en-US" sz="900" b="1" u="sng" dirty="0">
                          <a:solidFill>
                            <a:srgbClr val="FF0000"/>
                          </a:solidFill>
                          <a:latin typeface="HGP創英角ｺﾞｼｯｸUB" panose="020B0900000000000000" pitchFamily="50" charset="-128"/>
                          <a:ea typeface="HGP創英角ｺﾞｼｯｸUB" panose="020B0900000000000000" pitchFamily="50" charset="-128"/>
                        </a:rPr>
                        <a:t>輸入拠点化</a:t>
                      </a:r>
                      <a:endParaRPr kumimoji="1" lang="en-US" altLang="ja-JP" sz="900" b="1" u="sng"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900" b="0" u="none" dirty="0">
                          <a:solidFill>
                            <a:schemeClr val="tx2">
                              <a:lumMod val="60000"/>
                              <a:lumOff val="40000"/>
                            </a:schemeClr>
                          </a:solidFill>
                          <a:latin typeface="+mn-ea"/>
                          <a:ea typeface="+mn-ea"/>
                        </a:rPr>
                        <a:t>・船舶への水素・燃料アンモニア、合成メタン、</a:t>
                      </a:r>
                      <a:r>
                        <a:rPr kumimoji="1" lang="en-US" altLang="ja-JP" sz="900" b="0" u="none" dirty="0">
                          <a:solidFill>
                            <a:schemeClr val="tx2">
                              <a:lumMod val="60000"/>
                              <a:lumOff val="40000"/>
                            </a:schemeClr>
                          </a:solidFill>
                          <a:latin typeface="+mn-ea"/>
                          <a:ea typeface="+mn-ea"/>
                        </a:rPr>
                        <a:t>LNG</a:t>
                      </a:r>
                      <a:r>
                        <a:rPr kumimoji="1" lang="ja-JP" altLang="en-US" sz="900" b="0" u="none" dirty="0">
                          <a:solidFill>
                            <a:schemeClr val="tx2">
                              <a:lumMod val="60000"/>
                              <a:lumOff val="40000"/>
                            </a:schemeClr>
                          </a:solidFill>
                          <a:latin typeface="+mn-ea"/>
                          <a:ea typeface="+mn-ea"/>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t>（２）港湾地域の面的・効率的な脱炭素化</a:t>
                      </a:r>
                      <a:endParaRPr kumimoji="1" lang="ja-JP" altLang="en-US" sz="900" b="1" dirty="0"/>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・停泊船舶への陸上電力供給・港湾荷役機械の低炭素化・脱炭素化</a:t>
                      </a:r>
                      <a:endParaRPr kumimoji="1" lang="en-US" altLang="ja-JP" sz="900" dirty="0"/>
                    </a:p>
                    <a:p>
                      <a:r>
                        <a:rPr kumimoji="1" lang="ja-JP" altLang="en-US" sz="900" dirty="0"/>
                        <a:t>・ターミナルを出入りする車両の水素等次世代エネルギー燃料化</a:t>
                      </a:r>
                      <a:endParaRPr kumimoji="1" lang="en-US" altLang="ja-JP" sz="900" dirty="0"/>
                    </a:p>
                    <a:p>
                      <a:r>
                        <a:rPr kumimoji="1" lang="ja-JP" altLang="en-US" sz="900" dirty="0"/>
                        <a:t>・立地産業での水素・燃料アンモニア・合成メタンの共同調達・利用による地域における面的・効率的な脱炭素化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目標年次</a:t>
                      </a:r>
                    </a:p>
                  </a:txBody>
                  <a:tcPr marL="88028" marR="88028" marT="44014" marB="44014"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900" dirty="0"/>
                        <a:t>2030</a:t>
                      </a:r>
                      <a:r>
                        <a:rPr lang="ja-JP" altLang="en-US" sz="900" dirty="0"/>
                        <a:t>年度及び</a:t>
                      </a:r>
                      <a:r>
                        <a:rPr lang="en-US" altLang="ja-JP" sz="900" dirty="0"/>
                        <a:t>2050</a:t>
                      </a:r>
                      <a:r>
                        <a:rPr lang="ja-JP" altLang="en-US" sz="900" dirty="0"/>
                        <a:t>年</a:t>
                      </a:r>
                      <a:endParaRPr lang="ja-JP" altLang="en-US" sz="900" b="1" dirty="0"/>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t>対象範囲</a:t>
                      </a:r>
                    </a:p>
                  </a:txBody>
                  <a:tcPr marL="88028" marR="88028" marT="44014" marB="44014" anchor="ctr"/>
                </a:tc>
                <a:tc>
                  <a:txBody>
                    <a:bodyPr/>
                    <a:lstStyle/>
                    <a:p>
                      <a:r>
                        <a:rPr lang="ja-JP" altLang="en-US" sz="900" dirty="0"/>
                        <a:t>①公共・専用ターミナル内</a:t>
                      </a:r>
                      <a:endParaRPr lang="en-US" altLang="ja-JP" sz="900" dirty="0"/>
                    </a:p>
                    <a:p>
                      <a:r>
                        <a:rPr lang="ja-JP" altLang="en-US" sz="900" dirty="0"/>
                        <a:t>②公共・専用ターミナルに出入りする船舶・車両</a:t>
                      </a:r>
                      <a:endParaRPr lang="en-US" altLang="ja-JP" sz="900" dirty="0"/>
                    </a:p>
                    <a:p>
                      <a:r>
                        <a:rPr lang="ja-JP" altLang="en-US" sz="900" dirty="0"/>
                        <a:t>③ターミナル外　：　港湾エリア（臨港地区等）で活動を行う事業所</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t>計画策定及び推進体制、進捗管理</a:t>
                      </a:r>
                    </a:p>
                  </a:txBody>
                  <a:tcPr marL="88028" marR="88028" marT="44014" marB="44014" anchor="ctr"/>
                </a:tc>
                <a:tc>
                  <a:txBody>
                    <a:bodyPr/>
                    <a:lstStyle/>
                    <a:p>
                      <a:r>
                        <a:rPr kumimoji="1" lang="ja-JP" altLang="en-US" sz="900" dirty="0"/>
                        <a:t>・</a:t>
                      </a:r>
                      <a:r>
                        <a:rPr kumimoji="1" lang="en-US" altLang="ja-JP" sz="900" dirty="0"/>
                        <a:t>CNP</a:t>
                      </a:r>
                      <a:r>
                        <a:rPr kumimoji="1" lang="ja-JP" altLang="en-US" sz="900" dirty="0"/>
                        <a:t>検討会の意見を踏まえ港湾管理者である大阪府が策定</a:t>
                      </a:r>
                    </a:p>
                    <a:p>
                      <a:r>
                        <a:rPr kumimoji="1" lang="ja-JP" altLang="en-US" sz="900" dirty="0"/>
                        <a:t>・策定後、同検討会を改組した推進体制により、計画の進捗状況を確認・評価</a:t>
                      </a:r>
                      <a:endParaRPr kumimoji="1" lang="en-US" altLang="ja-JP" sz="900" dirty="0"/>
                    </a:p>
                    <a:p>
                      <a:r>
                        <a:rPr kumimoji="1" lang="ja-JP" altLang="en-US" sz="900" dirty="0"/>
                        <a:t>・評価結果や政府の温室効果ガス削減目標、技術の進展等を踏まえ、計画を見直し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pic>
        <p:nvPicPr>
          <p:cNvPr id="229" name="図 228">
            <a:extLst>
              <a:ext uri="{FF2B5EF4-FFF2-40B4-BE49-F238E27FC236}">
                <a16:creationId xmlns:a16="http://schemas.microsoft.com/office/drawing/2014/main" id="{E1ADE579-31E8-4B6B-B151-F15DBE1725B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836453" y="7441024"/>
            <a:ext cx="2463339" cy="1665667"/>
          </a:xfrm>
          <a:prstGeom prst="rect">
            <a:avLst/>
          </a:prstGeom>
        </p:spPr>
      </p:pic>
      <p:graphicFrame>
        <p:nvGraphicFramePr>
          <p:cNvPr id="92" name="グラフ 91">
            <a:extLst>
              <a:ext uri="{FF2B5EF4-FFF2-40B4-BE49-F238E27FC236}">
                <a16:creationId xmlns:a16="http://schemas.microsoft.com/office/drawing/2014/main" id="{C988ED5B-2AE0-42E4-A519-848B11547A44}"/>
              </a:ext>
            </a:extLst>
          </p:cNvPr>
          <p:cNvGraphicFramePr>
            <a:graphicFrameLocks/>
          </p:cNvGraphicFramePr>
          <p:nvPr>
            <p:extLst>
              <p:ext uri="{D42A27DB-BD31-4B8C-83A1-F6EECF244321}">
                <p14:modId xmlns:p14="http://schemas.microsoft.com/office/powerpoint/2010/main" val="1618722052"/>
              </p:ext>
            </p:extLst>
          </p:nvPr>
        </p:nvGraphicFramePr>
        <p:xfrm>
          <a:off x="1672391" y="7698363"/>
          <a:ext cx="2743769" cy="1315472"/>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a:extLst>
              <a:ext uri="{FF2B5EF4-FFF2-40B4-BE49-F238E27FC236}">
                <a16:creationId xmlns:a16="http://schemas.microsoft.com/office/drawing/2014/main" id="{AAE4159D-C26B-4D74-A6CF-7876D1FD7834}"/>
              </a:ext>
            </a:extLst>
          </p:cNvPr>
          <p:cNvSpPr/>
          <p:nvPr/>
        </p:nvSpPr>
        <p:spPr>
          <a:xfrm>
            <a:off x="385895" y="671352"/>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t>堺泉北臨海工業地帯をかかえ、原油や</a:t>
            </a:r>
            <a:r>
              <a:rPr lang="en-US" altLang="ja-JP" sz="1000" dirty="0"/>
              <a:t>LNG</a:t>
            </a:r>
            <a:r>
              <a:rPr lang="ja-JP" altLang="en-US" sz="1000" dirty="0"/>
              <a:t>などのエネルギー供給拠点</a:t>
            </a:r>
            <a:endParaRPr lang="en-US" altLang="ja-JP" sz="1000" dirty="0"/>
          </a:p>
          <a:p>
            <a:pPr marL="171450" indent="-171450">
              <a:buFont typeface="Arial" panose="020B0604020202020204" pitchFamily="34" charset="0"/>
              <a:buChar char="•"/>
            </a:pPr>
            <a:r>
              <a:rPr lang="ja-JP" altLang="en-US" sz="1000" dirty="0"/>
              <a:t>日本有数の中古車輸出拠点</a:t>
            </a:r>
            <a:endParaRPr lang="en-US" altLang="ja-JP" sz="1000" dirty="0"/>
          </a:p>
          <a:p>
            <a:pPr marL="171450" indent="-171450">
              <a:buFont typeface="Arial" panose="020B0604020202020204" pitchFamily="34" charset="0"/>
              <a:buChar char="•"/>
            </a:pPr>
            <a:r>
              <a:rPr lang="ja-JP" altLang="en-US" sz="1000" dirty="0"/>
              <a:t>現在、経済、社会情勢の変化に対応し商港機能の充実を図るため、公共埠頭の整備を進めており、特に助松埠頭（泉北</a:t>
            </a:r>
            <a:r>
              <a:rPr lang="en-US" altLang="ja-JP" sz="1000" dirty="0"/>
              <a:t>6</a:t>
            </a:r>
            <a:r>
              <a:rPr lang="ja-JP" altLang="en-US" sz="1000" dirty="0"/>
              <a:t>区）においては、国際的な総合物流拠点としての整備を実施</a:t>
            </a:r>
            <a:endParaRPr lang="en-US" altLang="ja-JP" sz="1000" dirty="0"/>
          </a:p>
          <a:p>
            <a:pPr marL="171450" indent="-171450">
              <a:buFont typeface="Arial" panose="020B0604020202020204" pitchFamily="34" charset="0"/>
              <a:buChar char="•"/>
            </a:pPr>
            <a:r>
              <a:rPr lang="ja-JP" altLang="en-US" sz="1000" dirty="0"/>
              <a:t>「エコポートモデル港」に指定され、豊かな自然環境を目指し、堺</a:t>
            </a:r>
            <a:r>
              <a:rPr lang="en-US" altLang="ja-JP" sz="1000" dirty="0"/>
              <a:t>2</a:t>
            </a:r>
            <a:r>
              <a:rPr lang="ja-JP" altLang="en-US" sz="1000" dirty="0"/>
              <a:t>区沖に人工干潟を整備</a:t>
            </a:r>
          </a:p>
        </p:txBody>
      </p:sp>
      <p:sp>
        <p:nvSpPr>
          <p:cNvPr id="2" name="正方形/長方形 1"/>
          <p:cNvSpPr/>
          <p:nvPr/>
        </p:nvSpPr>
        <p:spPr>
          <a:xfrm>
            <a:off x="372638" y="394857"/>
            <a:ext cx="5973945" cy="903257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68399" y="389801"/>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１．堺泉北港の特徴</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21446" y="7165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堺泉北港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形成計画（素案）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71426" y="394858"/>
            <a:ext cx="5953297" cy="90325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81152" y="366575"/>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67866" y="3966717"/>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73716" y="2056764"/>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graphicFrame>
        <p:nvGraphicFramePr>
          <p:cNvPr id="231" name="表 230">
            <a:extLst>
              <a:ext uri="{FF2B5EF4-FFF2-40B4-BE49-F238E27FC236}">
                <a16:creationId xmlns:a16="http://schemas.microsoft.com/office/drawing/2014/main" id="{F0F8DCA4-3A63-4376-8575-DCCE799BC3BA}"/>
              </a:ext>
            </a:extLst>
          </p:cNvPr>
          <p:cNvGraphicFramePr>
            <a:graphicFrameLocks noGrp="1"/>
          </p:cNvGraphicFramePr>
          <p:nvPr>
            <p:extLst>
              <p:ext uri="{D42A27DB-BD31-4B8C-83A1-F6EECF244321}">
                <p14:modId xmlns:p14="http://schemas.microsoft.com/office/powerpoint/2010/main" val="168819344"/>
              </p:ext>
            </p:extLst>
          </p:nvPr>
        </p:nvGraphicFramePr>
        <p:xfrm>
          <a:off x="7061193" y="2810736"/>
          <a:ext cx="2088233" cy="716280"/>
        </p:xfrm>
        <a:graphic>
          <a:graphicData uri="http://schemas.openxmlformats.org/drawingml/2006/table">
            <a:tbl>
              <a:tblPr firstRow="1" bandRow="1">
                <a:tableStyleId>{5940675A-B579-460E-94D1-54222C63F5DA}</a:tableStyleId>
              </a:tblPr>
              <a:tblGrid>
                <a:gridCol w="792089">
                  <a:extLst>
                    <a:ext uri="{9D8B030D-6E8A-4147-A177-3AD203B41FA5}">
                      <a16:colId xmlns:a16="http://schemas.microsoft.com/office/drawing/2014/main" val="4143521613"/>
                    </a:ext>
                  </a:extLst>
                </a:gridCol>
                <a:gridCol w="1296144">
                  <a:extLst>
                    <a:ext uri="{9D8B030D-6E8A-4147-A177-3AD203B41FA5}">
                      <a16:colId xmlns:a16="http://schemas.microsoft.com/office/drawing/2014/main" val="2621855893"/>
                    </a:ext>
                  </a:extLst>
                </a:gridCol>
              </a:tblGrid>
              <a:tr h="0">
                <a:tc>
                  <a:txBody>
                    <a:bodyPr/>
                    <a:lstStyle/>
                    <a:p>
                      <a:pPr algn="ctr"/>
                      <a:r>
                        <a:rPr kumimoji="1" lang="ja-JP" altLang="en-US" sz="900" dirty="0"/>
                        <a:t>目標年次</a:t>
                      </a:r>
                    </a:p>
                  </a:txBody>
                  <a:tcPr/>
                </a:tc>
                <a:tc>
                  <a:txBody>
                    <a:bodyPr/>
                    <a:lstStyle/>
                    <a:p>
                      <a:pPr algn="ctr"/>
                      <a:r>
                        <a:rPr kumimoji="1" lang="ja-JP" altLang="en-US" sz="900" dirty="0"/>
                        <a:t>堺泉北港</a:t>
                      </a:r>
                    </a:p>
                  </a:txBody>
                  <a:tcPr/>
                </a:tc>
                <a:extLst>
                  <a:ext uri="{0D108BD9-81ED-4DB2-BD59-A6C34878D82A}">
                    <a16:rowId xmlns:a16="http://schemas.microsoft.com/office/drawing/2014/main" val="3314399561"/>
                  </a:ext>
                </a:extLst>
              </a:tr>
              <a:tr h="117562">
                <a:tc>
                  <a:txBody>
                    <a:bodyPr/>
                    <a:lstStyle/>
                    <a:p>
                      <a:pPr algn="ctr"/>
                      <a:r>
                        <a:rPr kumimoji="1" lang="en-US" altLang="ja-JP" sz="1000" dirty="0"/>
                        <a:t>2030</a:t>
                      </a:r>
                      <a:r>
                        <a:rPr kumimoji="1" lang="ja-JP" altLang="en-US" sz="1000" dirty="0"/>
                        <a:t>年度</a:t>
                      </a:r>
                    </a:p>
                  </a:txBody>
                  <a:tcPr/>
                </a:tc>
                <a:tc>
                  <a:txBody>
                    <a:bodyPr/>
                    <a:lstStyle/>
                    <a:p>
                      <a:pPr algn="ctr"/>
                      <a:r>
                        <a:rPr kumimoji="1" lang="en-US" altLang="ja-JP" sz="900" dirty="0">
                          <a:latin typeface="+mn-ea"/>
                          <a:ea typeface="+mn-ea"/>
                        </a:rPr>
                        <a:t>2,339</a:t>
                      </a:r>
                      <a:endParaRPr kumimoji="1" lang="ja-JP" altLang="en-US" sz="900" dirty="0">
                        <a:latin typeface="+mn-ea"/>
                        <a:ea typeface="+mn-ea"/>
                      </a:endParaRPr>
                    </a:p>
                  </a:txBody>
                  <a:tcPr/>
                </a:tc>
                <a:extLst>
                  <a:ext uri="{0D108BD9-81ED-4DB2-BD59-A6C34878D82A}">
                    <a16:rowId xmlns:a16="http://schemas.microsoft.com/office/drawing/2014/main" val="2827131637"/>
                  </a:ext>
                </a:extLst>
              </a:tr>
              <a:tr h="0">
                <a:tc>
                  <a:txBody>
                    <a:bodyPr/>
                    <a:lstStyle/>
                    <a:p>
                      <a:pPr algn="ctr"/>
                      <a:r>
                        <a:rPr kumimoji="1" lang="en-US" altLang="ja-JP" sz="1000" dirty="0"/>
                        <a:t>2050</a:t>
                      </a:r>
                      <a:r>
                        <a:rPr kumimoji="1" lang="ja-JP" altLang="en-US" sz="1000" dirty="0"/>
                        <a:t>年</a:t>
                      </a:r>
                    </a:p>
                  </a:txBody>
                  <a:tcPr/>
                </a:tc>
                <a:tc>
                  <a:txBody>
                    <a:bodyPr/>
                    <a:lstStyle/>
                    <a:p>
                      <a:pPr algn="ctr"/>
                      <a:r>
                        <a:rPr kumimoji="1" lang="en-US" altLang="ja-JP" sz="900" dirty="0">
                          <a:latin typeface="+mn-ea"/>
                          <a:ea typeface="+mn-ea"/>
                        </a:rPr>
                        <a:t>5,085</a:t>
                      </a:r>
                      <a:endParaRPr kumimoji="1" lang="ja-JP" altLang="en-US" sz="900" dirty="0">
                        <a:latin typeface="+mn-ea"/>
                        <a:ea typeface="+mn-ea"/>
                      </a:endParaRPr>
                    </a:p>
                  </a:txBody>
                  <a:tcPr/>
                </a:tc>
                <a:extLst>
                  <a:ext uri="{0D108BD9-81ED-4DB2-BD59-A6C34878D82A}">
                    <a16:rowId xmlns:a16="http://schemas.microsoft.com/office/drawing/2014/main" val="284844562"/>
                  </a:ext>
                </a:extLst>
              </a:tr>
            </a:tbl>
          </a:graphicData>
        </a:graphic>
      </p:graphicFrame>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69708" y="5738349"/>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13" name="正方形/長方形 12">
            <a:extLst>
              <a:ext uri="{FF2B5EF4-FFF2-40B4-BE49-F238E27FC236}">
                <a16:creationId xmlns:a16="http://schemas.microsoft.com/office/drawing/2014/main" id="{971A4BC1-3F49-4BD3-87CF-B4A1648FF90A}"/>
              </a:ext>
            </a:extLst>
          </p:cNvPr>
          <p:cNvSpPr/>
          <p:nvPr/>
        </p:nvSpPr>
        <p:spPr>
          <a:xfrm>
            <a:off x="6526735" y="8842659"/>
            <a:ext cx="5891816" cy="584775"/>
          </a:xfrm>
          <a:prstGeom prst="rect">
            <a:avLst/>
          </a:prstGeom>
          <a:solidFill>
            <a:schemeClr val="accent5">
              <a:lumMod val="40000"/>
              <a:lumOff val="60000"/>
            </a:schemeClr>
          </a:solidFill>
        </p:spPr>
        <p:txBody>
          <a:bodyPr wrap="square">
            <a:spAutoFit/>
          </a:bodyPr>
          <a:lstStyle/>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令和</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月に設立した「大阪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検討会」での意見や港湾立地企業、港湾利用企業等に対するアンケート調査、ヒアリング結果をもとに、現時点における状況を整理</a:t>
            </a:r>
          </a:p>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引き続き、「大阪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検討会」や個別のヒアリングを通じて検討を進め、本素案の内容を深化させ、「</a:t>
            </a:r>
            <a:r>
              <a:rPr lang="ja-JP" altLang="en-US" sz="800" kern="100" dirty="0">
                <a:latin typeface="游ゴシック" panose="020B0400000000000000" pitchFamily="50" charset="-128"/>
                <a:ea typeface="游ゴシック" panose="020B0400000000000000" pitchFamily="50" charset="-128"/>
                <a:cs typeface="Times New Roman" panose="02020603050405020304" pitchFamily="18" charset="0"/>
              </a:rPr>
              <a:t>堺泉北</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港カーボンニュートラルポート</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形成計画』を策定</a:t>
            </a:r>
            <a:endParaRPr lang="ja-JP" altLang="ja-JP" sz="8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2" name="正方形/長方形 51">
            <a:extLst>
              <a:ext uri="{FF2B5EF4-FFF2-40B4-BE49-F238E27FC236}">
                <a16:creationId xmlns:a16="http://schemas.microsoft.com/office/drawing/2014/main" id="{A3EA9319-6EF1-4642-84E1-4FAB7825CA79}"/>
              </a:ext>
            </a:extLst>
          </p:cNvPr>
          <p:cNvSpPr/>
          <p:nvPr/>
        </p:nvSpPr>
        <p:spPr>
          <a:xfrm>
            <a:off x="2528602" y="7361906"/>
            <a:ext cx="1515159"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830518" y="8360179"/>
            <a:ext cx="1047202" cy="231847"/>
          </a:xfrm>
          <a:prstGeom prst="rect">
            <a:avLst/>
          </a:prstGeom>
          <a:noFill/>
        </p:spPr>
        <p:txBody>
          <a:bodyPr wrap="square">
            <a:spAutoFit/>
          </a:bodyPr>
          <a:lstStyle/>
          <a:p>
            <a:r>
              <a:rPr lang="ja-JP" altLang="en-US" sz="900" b="1" dirty="0"/>
              <a:t>単位：千トン</a:t>
            </a:r>
          </a:p>
        </p:txBody>
      </p:sp>
      <p:sp>
        <p:nvSpPr>
          <p:cNvPr id="79" name="正方形/長方形 78">
            <a:extLst>
              <a:ext uri="{FF2B5EF4-FFF2-40B4-BE49-F238E27FC236}">
                <a16:creationId xmlns:a16="http://schemas.microsoft.com/office/drawing/2014/main" id="{31A33F78-476F-47B3-BF17-80E0005B0013}"/>
              </a:ext>
            </a:extLst>
          </p:cNvPr>
          <p:cNvSpPr/>
          <p:nvPr/>
        </p:nvSpPr>
        <p:spPr>
          <a:xfrm>
            <a:off x="1053978" y="7361906"/>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738707" y="7443417"/>
            <a:ext cx="1047202" cy="231847"/>
          </a:xfrm>
          <a:prstGeom prst="rect">
            <a:avLst/>
          </a:prstGeom>
        </p:spPr>
        <p:txBody>
          <a:bodyPr wrap="square">
            <a:spAutoFit/>
          </a:bodyPr>
          <a:lstStyle/>
          <a:p>
            <a:r>
              <a:rPr lang="ja-JP" altLang="en-US" sz="900" b="1" dirty="0"/>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76877" y="150944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66688" y="4749685"/>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43950" y="4211446"/>
            <a:ext cx="5993323" cy="1477328"/>
          </a:xfrm>
          <a:prstGeom prst="rect">
            <a:avLst/>
          </a:prstGeom>
        </p:spPr>
        <p:txBody>
          <a:bodyPr wrap="square">
            <a:spAutoFit/>
          </a:bodyPr>
          <a:lstStyle/>
          <a:p>
            <a:r>
              <a:rPr lang="ja-JP" altLang="en-US" sz="900" dirty="0"/>
              <a:t>　次の取組により国際競争力の強化を図るとともに港湾の利便性向上を通じて産業立地や投資を呼び込む港湾をめざす</a:t>
            </a:r>
            <a:endParaRPr lang="en-US" altLang="ja-JP" sz="900" dirty="0"/>
          </a:p>
          <a:p>
            <a:pPr marL="171450" indent="-171450">
              <a:buFont typeface="Arial" panose="020B0604020202020204" pitchFamily="34" charset="0"/>
              <a:buChar char="•"/>
            </a:pPr>
            <a:r>
              <a:rPr lang="en-US" altLang="ja-JP" sz="900" dirty="0"/>
              <a:t>LNG</a:t>
            </a:r>
            <a:r>
              <a:rPr lang="ja-JP" altLang="en-US" sz="900" dirty="0"/>
              <a:t>発電所での水素の混焼・専焼やメタネーション、既存ボイラー燃料のアンモニア・バイオマス・合成メタンへの転換等によるエネルギー分野の脱炭素化を可能とするインフラの計画・整備</a:t>
            </a:r>
            <a:endParaRPr lang="en-US" altLang="ja-JP" sz="900" dirty="0"/>
          </a:p>
          <a:p>
            <a:pPr marL="171450" indent="-171450">
              <a:buFont typeface="Arial" panose="020B0604020202020204" pitchFamily="34" charset="0"/>
              <a:buChar char="•"/>
            </a:pPr>
            <a:r>
              <a:rPr lang="ja-JP" altLang="en-US" sz="900" dirty="0"/>
              <a:t>停泊中の船舶への陸上電力供給設備の導入による航路の脱炭素化に必要となる環境を整備</a:t>
            </a:r>
            <a:endParaRPr lang="en-US" altLang="ja-JP" sz="900" dirty="0"/>
          </a:p>
          <a:p>
            <a:pPr marL="171450" indent="-171450">
              <a:buFont typeface="Arial" panose="020B0604020202020204" pitchFamily="34" charset="0"/>
              <a:buChar char="•"/>
            </a:pPr>
            <a:r>
              <a:rPr lang="ja-JP" altLang="en-US" sz="900" dirty="0"/>
              <a:t>液化水素、液化アンモニア、</a:t>
            </a:r>
            <a:r>
              <a:rPr lang="en-US" altLang="ja-JP" sz="900" dirty="0"/>
              <a:t>MCH</a:t>
            </a:r>
            <a:r>
              <a:rPr lang="ja-JP" altLang="en-US" sz="900" dirty="0"/>
              <a:t>などの輸送・貯蔵・利活用に係る実証事業の積極的な誘致、水素・燃料アンモニア等実装に向けた課題の抽出・対応の検討等を実施するとともに、</a:t>
            </a:r>
            <a:r>
              <a:rPr lang="en-US" altLang="ja-JP" sz="900" dirty="0"/>
              <a:t>LNG </a:t>
            </a:r>
            <a:r>
              <a:rPr lang="ja-JP" altLang="en-US" sz="900" dirty="0"/>
              <a:t>バンカリング拠点の形成に向け、実施上の課題やその対応方策等を検討</a:t>
            </a:r>
          </a:p>
          <a:p>
            <a:pPr marL="171450" indent="-171450">
              <a:buFont typeface="Arial" panose="020B0604020202020204" pitchFamily="34" charset="0"/>
              <a:buChar char="•"/>
            </a:pPr>
            <a:r>
              <a:rPr lang="ja-JP" altLang="en-US" sz="900" dirty="0"/>
              <a:t>埠頭再編による内航ＲＯＲＯ機能強化を図り、モーダルシフトを推進</a:t>
            </a:r>
          </a:p>
          <a:p>
            <a:pPr marL="171450" indent="-171450">
              <a:buFont typeface="Arial" panose="020B0604020202020204" pitchFamily="34" charset="0"/>
              <a:buChar char="•"/>
            </a:pPr>
            <a:r>
              <a:rPr lang="ja-JP" altLang="en-US" sz="900" dirty="0"/>
              <a:t>海洋・港湾環境プログラム（グリーンアウォード）に基づく認証船舶の利用促進や</a:t>
            </a:r>
            <a:r>
              <a:rPr lang="en-US" altLang="ja-JP" sz="900" dirty="0"/>
              <a:t>ESI</a:t>
            </a:r>
            <a:r>
              <a:rPr lang="ja-JP" altLang="en-US" sz="900" dirty="0"/>
              <a:t>プログラム等の取組を通じて、</a:t>
            </a:r>
            <a:r>
              <a:rPr lang="en-US" altLang="ja-JP" sz="900" dirty="0"/>
              <a:t>SDGs </a:t>
            </a:r>
            <a:r>
              <a:rPr lang="ja-JP" altLang="en-US" sz="900" dirty="0"/>
              <a:t>や</a:t>
            </a:r>
            <a:r>
              <a:rPr lang="en-US" altLang="ja-JP" sz="900" dirty="0"/>
              <a:t>ESG </a:t>
            </a:r>
            <a:r>
              <a:rPr lang="ja-JP" altLang="en-US" sz="900" dirty="0"/>
              <a:t>投資に関心の高い荷主・船社の寄港を誘致</a:t>
            </a: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ext uri="{D42A27DB-BD31-4B8C-83A1-F6EECF244321}">
                <p14:modId xmlns:p14="http://schemas.microsoft.com/office/powerpoint/2010/main" val="1606590577"/>
              </p:ext>
            </p:extLst>
          </p:nvPr>
        </p:nvGraphicFramePr>
        <p:xfrm>
          <a:off x="535824" y="5113280"/>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r>
                        <a:rPr kumimoji="1" lang="ja-JP" altLang="en-US" sz="900" dirty="0"/>
                        <a:t>区分</a:t>
                      </a:r>
                    </a:p>
                  </a:txBody>
                  <a:tcPr marL="45720" marR="45720" marT="36000" marB="36000"/>
                </a:tc>
                <a:tc>
                  <a:txBody>
                    <a:bodyPr/>
                    <a:lstStyle/>
                    <a:p>
                      <a:pPr algn="ctr"/>
                      <a:r>
                        <a:rPr kumimoji="1" lang="ja-JP" altLang="en-US" sz="900" dirty="0"/>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t>①ターミナル内</a:t>
                      </a:r>
                    </a:p>
                  </a:txBody>
                  <a:tcPr marL="45720" marR="45720" marT="36000" marB="36000"/>
                </a:tc>
                <a:tc>
                  <a:txBody>
                    <a:bodyPr/>
                    <a:lstStyle/>
                    <a:p>
                      <a:r>
                        <a:rPr kumimoji="1" lang="ja-JP" altLang="en-US" sz="900" dirty="0"/>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dirty="0"/>
                        <a:t>②ターミナルを出入する船舶・車両</a:t>
                      </a:r>
                    </a:p>
                  </a:txBody>
                  <a:tcPr marL="45720" marR="45720" marT="36000" marB="36000"/>
                </a:tc>
                <a:tc>
                  <a:txBody>
                    <a:bodyPr/>
                    <a:lstStyle/>
                    <a:p>
                      <a:pPr marL="0" indent="0">
                        <a:buFont typeface="+mj-lt"/>
                        <a:buNone/>
                      </a:pPr>
                      <a:r>
                        <a:rPr kumimoji="1" lang="ja-JP" altLang="en-US" sz="900" dirty="0"/>
                        <a:t>公表資料等により推計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t>③ターミナル外</a:t>
                      </a:r>
                    </a:p>
                  </a:txBody>
                  <a:tcPr marL="45720" marR="45720" marT="36000" marB="36000"/>
                </a:tc>
                <a:tc>
                  <a:txBody>
                    <a:bodyPr/>
                    <a:lstStyle/>
                    <a:p>
                      <a:r>
                        <a:rPr kumimoji="1" lang="ja-JP" altLang="en-US" sz="900" dirty="0"/>
                        <a:t>現状（</a:t>
                      </a:r>
                      <a:r>
                        <a:rPr kumimoji="1" lang="en-US" altLang="ja-JP" sz="900" dirty="0"/>
                        <a:t>2021</a:t>
                      </a:r>
                      <a:r>
                        <a:rPr kumimoji="1" lang="ja-JP" altLang="en-US" sz="900" dirty="0"/>
                        <a:t>年度）や将来のエネルギー資源利用の実態や将来計画等を把握するため、</a:t>
                      </a:r>
                      <a:r>
                        <a:rPr lang="ja-JP" altLang="en-US" sz="900" dirty="0"/>
                        <a:t>「地球温暖化対策の推進に関する法律に基づく温室効果ガス排出量算定・報告・公表制度」の</a:t>
                      </a:r>
                      <a:r>
                        <a:rPr kumimoji="1" lang="ja-JP" altLang="en-US" sz="900" dirty="0"/>
                        <a:t>報告対象である特定事業所排出者（</a:t>
                      </a:r>
                      <a:r>
                        <a:rPr kumimoji="1" lang="en-US" altLang="ja-JP" sz="900" dirty="0"/>
                        <a:t>※1</a:t>
                      </a:r>
                      <a:r>
                        <a:rPr kumimoji="1" lang="ja-JP" altLang="en-US" sz="900" dirty="0"/>
                        <a:t>）へのアンケートを実施。その他</a:t>
                      </a:r>
                      <a:r>
                        <a:rPr lang="ja-JP" altLang="en-US" sz="900" dirty="0"/>
                        <a:t>「大阪府気候変動対策の推進に関する条例」の特定事業者（</a:t>
                      </a:r>
                      <a:r>
                        <a:rPr lang="en-US" altLang="ja-JP" sz="900" dirty="0"/>
                        <a:t>※2</a:t>
                      </a:r>
                      <a:r>
                        <a:rPr lang="ja-JP" altLang="en-US" sz="900" dirty="0"/>
                        <a:t>）に加えて、倉庫業者</a:t>
                      </a:r>
                      <a:r>
                        <a:rPr kumimoji="1" lang="ja-JP" altLang="en-US" sz="900" dirty="0"/>
                        <a:t>にアンケートを実施</a:t>
                      </a:r>
                      <a:endParaRPr kumimoji="1" lang="en-US" altLang="ja-JP" sz="900" dirty="0"/>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t>アンケート・ヒアリングで把握していない項目は、公表資料・統計データにより排出量を推計。</a:t>
                      </a:r>
                      <a:endParaRPr lang="en-US" altLang="ja-JP" sz="900" dirty="0"/>
                    </a:p>
                  </a:txBody>
                  <a:tcPr marL="45720" marR="45720" marT="36000" marB="36000"/>
                </a:tc>
                <a:extLst>
                  <a:ext uri="{0D108BD9-81ED-4DB2-BD59-A6C34878D82A}">
                    <a16:rowId xmlns:a16="http://schemas.microsoft.com/office/drawing/2014/main" val="1473570224"/>
                  </a:ext>
                </a:extLst>
              </a:tr>
            </a:tbl>
          </a:graphicData>
        </a:graphic>
      </p:graphicFrame>
      <p:sp>
        <p:nvSpPr>
          <p:cNvPr id="57" name="正方形/長方形 56">
            <a:extLst>
              <a:ext uri="{FF2B5EF4-FFF2-40B4-BE49-F238E27FC236}">
                <a16:creationId xmlns:a16="http://schemas.microsoft.com/office/drawing/2014/main" id="{D6092783-C6B7-4DAA-A119-7758C4E1378E}"/>
              </a:ext>
            </a:extLst>
          </p:cNvPr>
          <p:cNvSpPr/>
          <p:nvPr/>
        </p:nvSpPr>
        <p:spPr>
          <a:xfrm>
            <a:off x="6604112" y="1869403"/>
            <a:ext cx="6047755" cy="230832"/>
          </a:xfrm>
          <a:prstGeom prst="rect">
            <a:avLst/>
          </a:prstGeom>
        </p:spPr>
        <p:txBody>
          <a:bodyPr wrap="square">
            <a:spAutoFit/>
          </a:bodyPr>
          <a:lstStyle/>
          <a:p>
            <a:r>
              <a:rPr lang="en-US" altLang="ja-JP" sz="900" b="1" dirty="0">
                <a:latin typeface="ＭＳＰゴシック"/>
              </a:rPr>
              <a:t>※</a:t>
            </a:r>
            <a:r>
              <a:rPr lang="ja-JP" altLang="en-US" sz="900" b="1" dirty="0">
                <a:latin typeface="ＭＳＰゴシック"/>
              </a:rPr>
              <a:t>削減量は今後要精査。削減計画（整備内容等）は今後の検討会での議論、個別ヒアリング等を通じ今後記載</a:t>
            </a:r>
            <a:endParaRPr lang="ja-JP" altLang="en-US" sz="900" b="1" i="1" dirty="0">
              <a:latin typeface="ＭＳＰゴシック"/>
            </a:endParaRPr>
          </a:p>
        </p:txBody>
      </p:sp>
      <p:sp>
        <p:nvSpPr>
          <p:cNvPr id="59" name="正方形/長方形 58">
            <a:extLst>
              <a:ext uri="{FF2B5EF4-FFF2-40B4-BE49-F238E27FC236}">
                <a16:creationId xmlns:a16="http://schemas.microsoft.com/office/drawing/2014/main" id="{ACC3134A-EA5E-47A6-867C-13E94F8F0012}"/>
              </a:ext>
            </a:extLst>
          </p:cNvPr>
          <p:cNvSpPr/>
          <p:nvPr/>
        </p:nvSpPr>
        <p:spPr>
          <a:xfrm>
            <a:off x="374427" y="7013986"/>
            <a:ext cx="5919787" cy="400110"/>
          </a:xfrm>
          <a:prstGeom prst="rect">
            <a:avLst/>
          </a:prstGeom>
          <a:ln w="6350">
            <a:solidFill>
              <a:schemeClr val="tx1"/>
            </a:solidFill>
          </a:ln>
        </p:spPr>
        <p:txBody>
          <a:bodyPr wrap="square">
            <a:spAutoFit/>
          </a:bodyPr>
          <a:lstStyle/>
          <a:p>
            <a:r>
              <a:rPr lang="ja-JP" altLang="en-US" sz="1000" dirty="0"/>
              <a:t>「ターミナル内」「ターミナルを出入する船舶・車両」「ターミナル外」の</a:t>
            </a:r>
            <a:r>
              <a:rPr lang="en-US" altLang="ja-JP" sz="1000" dirty="0"/>
              <a:t>3</a:t>
            </a:r>
            <a:r>
              <a:rPr lang="ja-JP" altLang="en-US" sz="1000" dirty="0"/>
              <a:t>区域に分類すると、 </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「ターミナル外」</a:t>
            </a:r>
            <a:r>
              <a:rPr lang="ja-JP" altLang="en-US" sz="1000" dirty="0">
                <a:latin typeface="+mn-ea"/>
              </a:rPr>
              <a:t>が</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約</a:t>
            </a:r>
            <a:r>
              <a:rPr lang="en-US" altLang="ja-JP" sz="1000" b="1" u="sng" dirty="0">
                <a:solidFill>
                  <a:srgbClr val="FF0000"/>
                </a:solidFill>
                <a:latin typeface="HGP創英角ｺﾞｼｯｸUB" panose="020B0900000000000000" pitchFamily="50" charset="-128"/>
                <a:ea typeface="HGP創英角ｺﾞｼｯｸUB" panose="020B0900000000000000" pitchFamily="50" charset="-128"/>
              </a:rPr>
              <a:t>96</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00" dirty="0">
                <a:latin typeface="+mj-ea"/>
                <a:ea typeface="+mj-ea"/>
              </a:rPr>
              <a:t>を占めた。</a:t>
            </a:r>
          </a:p>
        </p:txBody>
      </p:sp>
      <p:sp>
        <p:nvSpPr>
          <p:cNvPr id="62" name="テキスト ボックス 61">
            <a:extLst>
              <a:ext uri="{FF2B5EF4-FFF2-40B4-BE49-F238E27FC236}">
                <a16:creationId xmlns:a16="http://schemas.microsoft.com/office/drawing/2014/main" id="{F74DF927-CBC0-4932-B6CB-82668FBB628A}"/>
              </a:ext>
            </a:extLst>
          </p:cNvPr>
          <p:cNvSpPr txBox="1"/>
          <p:nvPr/>
        </p:nvSpPr>
        <p:spPr>
          <a:xfrm>
            <a:off x="2825800" y="7959963"/>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96%</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2922909" y="7486104"/>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0.3%</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211256" y="7558112"/>
            <a:ext cx="622656"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3%</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graphicFrame>
        <p:nvGraphicFramePr>
          <p:cNvPr id="65" name="表 64">
            <a:extLst>
              <a:ext uri="{FF2B5EF4-FFF2-40B4-BE49-F238E27FC236}">
                <a16:creationId xmlns:a16="http://schemas.microsoft.com/office/drawing/2014/main" id="{A7021B18-A548-417A-A1FB-EB1968F1D7FC}"/>
              </a:ext>
            </a:extLst>
          </p:cNvPr>
          <p:cNvGraphicFramePr>
            <a:graphicFrameLocks noGrp="1"/>
          </p:cNvGraphicFramePr>
          <p:nvPr>
            <p:extLst>
              <p:ext uri="{D42A27DB-BD31-4B8C-83A1-F6EECF244321}">
                <p14:modId xmlns:p14="http://schemas.microsoft.com/office/powerpoint/2010/main" val="544153856"/>
              </p:ext>
            </p:extLst>
          </p:nvPr>
        </p:nvGraphicFramePr>
        <p:xfrm>
          <a:off x="6592011" y="7506664"/>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r>
                        <a:rPr lang="ja-JP" altLang="en-US" sz="900" b="1" u="sng" dirty="0">
                          <a:solidFill>
                            <a:srgbClr val="FF0000"/>
                          </a:solidFill>
                          <a:latin typeface="HGP創英角ｺﾞｼｯｸUB" panose="020B0900000000000000" pitchFamily="50" charset="-128"/>
                          <a:ea typeface="HGP創英角ｺﾞｼｯｸUB" panose="020B0900000000000000" pitchFamily="50" charset="-128"/>
                        </a:rPr>
                        <a:t>メタネーション（都市ガスへの合成メタンの混入</a:t>
                      </a:r>
                      <a:r>
                        <a:rPr lang="ja-JP" altLang="en-US" sz="900" u="sng" dirty="0">
                          <a:solidFill>
                            <a:srgbClr val="FF0000"/>
                          </a:solidFill>
                          <a:latin typeface="HGP創英角ｺﾞｼｯｸUB" panose="020B0900000000000000" pitchFamily="50" charset="-128"/>
                          <a:ea typeface="HGP創英角ｺﾞｼｯｸUB" panose="020B0900000000000000" pitchFamily="50" charset="-128"/>
                        </a:rPr>
                        <a:t>）</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bl>
          </a:graphicData>
        </a:graphic>
      </p:graphicFrame>
      <p:sp>
        <p:nvSpPr>
          <p:cNvPr id="67" name="正方形/長方形 66">
            <a:extLst>
              <a:ext uri="{FF2B5EF4-FFF2-40B4-BE49-F238E27FC236}">
                <a16:creationId xmlns:a16="http://schemas.microsoft.com/office/drawing/2014/main" id="{F162397E-2031-452D-B1D0-FB6DE9DF28A9}"/>
              </a:ext>
            </a:extLst>
          </p:cNvPr>
          <p:cNvSpPr/>
          <p:nvPr/>
        </p:nvSpPr>
        <p:spPr>
          <a:xfrm>
            <a:off x="6402660" y="6079190"/>
            <a:ext cx="2146742"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②ターミナルを出入りする船舶・車両</a:t>
            </a:r>
          </a:p>
        </p:txBody>
      </p:sp>
      <p:sp>
        <p:nvSpPr>
          <p:cNvPr id="81" name="矢印: 五方向 23">
            <a:extLst>
              <a:ext uri="{FF2B5EF4-FFF2-40B4-BE49-F238E27FC236}">
                <a16:creationId xmlns:a16="http://schemas.microsoft.com/office/drawing/2014/main" id="{4482742D-3638-4472-B9E5-7F6611CDC672}"/>
              </a:ext>
            </a:extLst>
          </p:cNvPr>
          <p:cNvSpPr/>
          <p:nvPr/>
        </p:nvSpPr>
        <p:spPr>
          <a:xfrm>
            <a:off x="9074275" y="6593532"/>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82" name="矢印: 五方向 24">
            <a:extLst>
              <a:ext uri="{FF2B5EF4-FFF2-40B4-BE49-F238E27FC236}">
                <a16:creationId xmlns:a16="http://schemas.microsoft.com/office/drawing/2014/main" id="{B881D831-2647-46EA-8745-FB6266C68C13}"/>
              </a:ext>
            </a:extLst>
          </p:cNvPr>
          <p:cNvSpPr/>
          <p:nvPr/>
        </p:nvSpPr>
        <p:spPr>
          <a:xfrm>
            <a:off x="11046318" y="6601692"/>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88" name="矢印: 五方向 23">
            <a:extLst>
              <a:ext uri="{FF2B5EF4-FFF2-40B4-BE49-F238E27FC236}">
                <a16:creationId xmlns:a16="http://schemas.microsoft.com/office/drawing/2014/main" id="{37185127-839F-471B-A1AA-C03FC250F88F}"/>
              </a:ext>
            </a:extLst>
          </p:cNvPr>
          <p:cNvSpPr/>
          <p:nvPr/>
        </p:nvSpPr>
        <p:spPr>
          <a:xfrm>
            <a:off x="9070653" y="7810069"/>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89" name="矢印: 五方向 24">
            <a:extLst>
              <a:ext uri="{FF2B5EF4-FFF2-40B4-BE49-F238E27FC236}">
                <a16:creationId xmlns:a16="http://schemas.microsoft.com/office/drawing/2014/main" id="{F2E1F430-A96A-4A00-90B5-0C48BB158FCF}"/>
              </a:ext>
            </a:extLst>
          </p:cNvPr>
          <p:cNvSpPr/>
          <p:nvPr/>
        </p:nvSpPr>
        <p:spPr>
          <a:xfrm>
            <a:off x="11042696" y="7818229"/>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90" name="正方形/長方形 89">
            <a:extLst>
              <a:ext uri="{FF2B5EF4-FFF2-40B4-BE49-F238E27FC236}">
                <a16:creationId xmlns:a16="http://schemas.microsoft.com/office/drawing/2014/main" id="{94D3DFFA-F535-4489-85D6-B9E410B0D2C1}"/>
              </a:ext>
            </a:extLst>
          </p:cNvPr>
          <p:cNvSpPr/>
          <p:nvPr/>
        </p:nvSpPr>
        <p:spPr>
          <a:xfrm>
            <a:off x="6398477" y="7306067"/>
            <a:ext cx="100059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③ターミナル外</a:t>
            </a:r>
          </a:p>
        </p:txBody>
      </p:sp>
      <p:sp>
        <p:nvSpPr>
          <p:cNvPr id="91" name="正方形/長方形 90">
            <a:extLst>
              <a:ext uri="{FF2B5EF4-FFF2-40B4-BE49-F238E27FC236}">
                <a16:creationId xmlns:a16="http://schemas.microsoft.com/office/drawing/2014/main" id="{FEE9C001-E25D-4386-955E-4730A49CC6E8}"/>
              </a:ext>
            </a:extLst>
          </p:cNvPr>
          <p:cNvSpPr/>
          <p:nvPr/>
        </p:nvSpPr>
        <p:spPr>
          <a:xfrm>
            <a:off x="9355881" y="8642491"/>
            <a:ext cx="3103735" cy="230832"/>
          </a:xfrm>
          <a:prstGeom prst="rect">
            <a:avLst/>
          </a:prstGeom>
        </p:spPr>
        <p:txBody>
          <a:bodyPr wrap="none">
            <a:spAutoFit/>
          </a:bodyPr>
          <a:lstStyle/>
          <a:p>
            <a:pPr algn="r"/>
            <a:r>
              <a:rPr lang="en-US" altLang="ja-JP" sz="900" dirty="0">
                <a:latin typeface="ＭＳＰゴシック"/>
              </a:rPr>
              <a:t>※</a:t>
            </a:r>
            <a:r>
              <a:rPr lang="ja-JP" altLang="en-US" sz="900" dirty="0">
                <a:latin typeface="ＭＳＰゴシック"/>
              </a:rPr>
              <a:t>ロードマップは現段階でのイメージであり、今後、要精査</a:t>
            </a:r>
            <a:endParaRPr lang="ja-JP" altLang="en-US" sz="900" dirty="0"/>
          </a:p>
        </p:txBody>
      </p:sp>
      <p:sp>
        <p:nvSpPr>
          <p:cNvPr id="61" name="正方形/長方形 60">
            <a:extLst>
              <a:ext uri="{FF2B5EF4-FFF2-40B4-BE49-F238E27FC236}">
                <a16:creationId xmlns:a16="http://schemas.microsoft.com/office/drawing/2014/main" id="{206442CA-6C13-4CEA-ADF1-6D870EA18A78}"/>
              </a:ext>
            </a:extLst>
          </p:cNvPr>
          <p:cNvSpPr/>
          <p:nvPr/>
        </p:nvSpPr>
        <p:spPr>
          <a:xfrm>
            <a:off x="11592718" y="616396"/>
            <a:ext cx="1047202" cy="231847"/>
          </a:xfrm>
          <a:prstGeom prst="rect">
            <a:avLst/>
          </a:prstGeom>
        </p:spPr>
        <p:txBody>
          <a:bodyPr wrap="square">
            <a:spAutoFit/>
          </a:bodyPr>
          <a:lstStyle/>
          <a:p>
            <a:r>
              <a:rPr lang="ja-JP" altLang="en-US" sz="900" b="1" dirty="0"/>
              <a:t>単位：千トン</a:t>
            </a:r>
          </a:p>
        </p:txBody>
      </p:sp>
      <p:sp>
        <p:nvSpPr>
          <p:cNvPr id="68" name="正方形/長方形 67">
            <a:extLst>
              <a:ext uri="{FF2B5EF4-FFF2-40B4-BE49-F238E27FC236}">
                <a16:creationId xmlns:a16="http://schemas.microsoft.com/office/drawing/2014/main" id="{2D2A4123-2197-46F1-AED8-60213D23716F}"/>
              </a:ext>
            </a:extLst>
          </p:cNvPr>
          <p:cNvSpPr/>
          <p:nvPr/>
        </p:nvSpPr>
        <p:spPr>
          <a:xfrm>
            <a:off x="6844300" y="2622860"/>
            <a:ext cx="2771913"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水素需要量（仮に化石燃料が水素に転換された場合）</a:t>
            </a:r>
          </a:p>
        </p:txBody>
      </p:sp>
      <p:sp>
        <p:nvSpPr>
          <p:cNvPr id="70" name="正方形/長方形 69">
            <a:extLst>
              <a:ext uri="{FF2B5EF4-FFF2-40B4-BE49-F238E27FC236}">
                <a16:creationId xmlns:a16="http://schemas.microsoft.com/office/drawing/2014/main" id="{7FEAEC59-6474-4E82-8B3D-249FD6193141}"/>
              </a:ext>
            </a:extLst>
          </p:cNvPr>
          <p:cNvSpPr/>
          <p:nvPr/>
        </p:nvSpPr>
        <p:spPr>
          <a:xfrm>
            <a:off x="6434293" y="3606792"/>
            <a:ext cx="6045194" cy="400110"/>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（２）水素・燃料アンモニア等に係る供給施設整備計画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a:p>
            <a:r>
              <a:rPr lang="ja-JP" altLang="en-US" sz="1000" dirty="0">
                <a:latin typeface="HGP創英角ｺﾞｼｯｸUB" panose="020B0900000000000000" pitchFamily="50" charset="-128"/>
                <a:ea typeface="HGP創英角ｺﾞｼｯｸUB" panose="020B0900000000000000" pitchFamily="50" charset="-128"/>
              </a:rPr>
              <a:t>（３）水素・燃料アンモニア等のサプライチェーンの強靭化に関する計画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p:txBody>
      </p:sp>
      <p:sp>
        <p:nvSpPr>
          <p:cNvPr id="71" name="正方形/長方形 70">
            <a:extLst>
              <a:ext uri="{FF2B5EF4-FFF2-40B4-BE49-F238E27FC236}">
                <a16:creationId xmlns:a16="http://schemas.microsoft.com/office/drawing/2014/main" id="{FDA7D3DA-7C05-4D03-91E1-05B420A232E3}"/>
              </a:ext>
            </a:extLst>
          </p:cNvPr>
          <p:cNvSpPr/>
          <p:nvPr/>
        </p:nvSpPr>
        <p:spPr>
          <a:xfrm>
            <a:off x="6392839" y="2299709"/>
            <a:ext cx="6045194" cy="246221"/>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（１）需要推計・供給目標</a:t>
            </a:r>
          </a:p>
        </p:txBody>
      </p:sp>
      <p:sp>
        <p:nvSpPr>
          <p:cNvPr id="72" name="正方形/長方形 71">
            <a:extLst>
              <a:ext uri="{FF2B5EF4-FFF2-40B4-BE49-F238E27FC236}">
                <a16:creationId xmlns:a16="http://schemas.microsoft.com/office/drawing/2014/main" id="{2D2A4123-2197-46F1-AED8-60213D23716F}"/>
              </a:ext>
            </a:extLst>
          </p:cNvPr>
          <p:cNvSpPr/>
          <p:nvPr/>
        </p:nvSpPr>
        <p:spPr>
          <a:xfrm>
            <a:off x="6727542" y="2438399"/>
            <a:ext cx="2781531"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①削減計画に対応した水素・燃料アンモニア等需要量</a:t>
            </a:r>
          </a:p>
        </p:txBody>
      </p:sp>
      <p:sp>
        <p:nvSpPr>
          <p:cNvPr id="73" name="正方形/長方形 72">
            <a:extLst>
              <a:ext uri="{FF2B5EF4-FFF2-40B4-BE49-F238E27FC236}">
                <a16:creationId xmlns:a16="http://schemas.microsoft.com/office/drawing/2014/main" id="{2D2A4123-2197-46F1-AED8-60213D23716F}"/>
              </a:ext>
            </a:extLst>
          </p:cNvPr>
          <p:cNvSpPr/>
          <p:nvPr/>
        </p:nvSpPr>
        <p:spPr>
          <a:xfrm>
            <a:off x="6727542" y="3486513"/>
            <a:ext cx="3974166"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②水素・燃料アンモニア等の供給量：需要量等の検討状況を踏まえ、今後整理</a:t>
            </a:r>
          </a:p>
        </p:txBody>
      </p:sp>
      <p:sp>
        <p:nvSpPr>
          <p:cNvPr id="74" name="正方形/長方形 73">
            <a:extLst>
              <a:ext uri="{FF2B5EF4-FFF2-40B4-BE49-F238E27FC236}">
                <a16:creationId xmlns:a16="http://schemas.microsoft.com/office/drawing/2014/main" id="{845255F3-D6CE-4193-9BF1-281FEAC06DCC}"/>
              </a:ext>
            </a:extLst>
          </p:cNvPr>
          <p:cNvSpPr/>
          <p:nvPr/>
        </p:nvSpPr>
        <p:spPr>
          <a:xfrm>
            <a:off x="9127604" y="3312834"/>
            <a:ext cx="1338828"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需要量は今後要精査</a:t>
            </a:r>
            <a:endParaRPr lang="ja-JP" altLang="en-US" sz="900" dirty="0"/>
          </a:p>
        </p:txBody>
      </p:sp>
      <p:sp>
        <p:nvSpPr>
          <p:cNvPr id="75" name="正方形/長方形 74">
            <a:extLst>
              <a:ext uri="{FF2B5EF4-FFF2-40B4-BE49-F238E27FC236}">
                <a16:creationId xmlns:a16="http://schemas.microsoft.com/office/drawing/2014/main" id="{90E69CF5-5415-4380-B150-434EF8834836}"/>
              </a:ext>
            </a:extLst>
          </p:cNvPr>
          <p:cNvSpPr/>
          <p:nvPr/>
        </p:nvSpPr>
        <p:spPr>
          <a:xfrm>
            <a:off x="9457044" y="2638560"/>
            <a:ext cx="763351" cy="230832"/>
          </a:xfrm>
          <a:prstGeom prst="rect">
            <a:avLst/>
          </a:prstGeom>
        </p:spPr>
        <p:txBody>
          <a:bodyPr wrap="none">
            <a:spAutoFit/>
          </a:bodyPr>
          <a:lstStyle/>
          <a:p>
            <a:r>
              <a:rPr lang="ja-JP" altLang="en-US" sz="900" dirty="0">
                <a:latin typeface="ＭＳＰゴシック"/>
              </a:rPr>
              <a:t>単位：千トン</a:t>
            </a:r>
            <a:endParaRPr lang="ja-JP" altLang="en-US" sz="900" dirty="0"/>
          </a:p>
        </p:txBody>
      </p:sp>
      <p:graphicFrame>
        <p:nvGraphicFramePr>
          <p:cNvPr id="93" name="表 92">
            <a:extLst>
              <a:ext uri="{FF2B5EF4-FFF2-40B4-BE49-F238E27FC236}">
                <a16:creationId xmlns:a16="http://schemas.microsoft.com/office/drawing/2014/main" id="{916FE9FF-DE1B-4870-8A0D-DF479BCE2D92}"/>
              </a:ext>
            </a:extLst>
          </p:cNvPr>
          <p:cNvGraphicFramePr>
            <a:graphicFrameLocks noGrp="1"/>
          </p:cNvGraphicFramePr>
          <p:nvPr>
            <p:extLst>
              <p:ext uri="{D42A27DB-BD31-4B8C-83A1-F6EECF244321}">
                <p14:modId xmlns:p14="http://schemas.microsoft.com/office/powerpoint/2010/main" val="623347197"/>
              </p:ext>
            </p:extLst>
          </p:nvPr>
        </p:nvGraphicFramePr>
        <p:xfrm>
          <a:off x="407029" y="7626438"/>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計</a:t>
                      </a:r>
                    </a:p>
                  </a:txBody>
                  <a:tcPr/>
                </a:tc>
                <a:extLst>
                  <a:ext uri="{0D108BD9-81ED-4DB2-BD59-A6C34878D82A}">
                    <a16:rowId xmlns:a16="http://schemas.microsoft.com/office/drawing/2014/main" val="24044119"/>
                  </a:ext>
                </a:extLst>
              </a:tr>
              <a:tr h="0">
                <a:tc>
                  <a:txBody>
                    <a:bodyPr/>
                    <a:lstStyle/>
                    <a:p>
                      <a:r>
                        <a:rPr kumimoji="1" lang="en-US" altLang="ja-JP" sz="900" dirty="0"/>
                        <a:t>2013</a:t>
                      </a:r>
                      <a:r>
                        <a:rPr kumimoji="1" lang="ja-JP" altLang="en-US" sz="900" dirty="0"/>
                        <a:t>年度</a:t>
                      </a:r>
                    </a:p>
                  </a:txBody>
                  <a:tcPr/>
                </a:tc>
                <a:tc>
                  <a:txBody>
                    <a:bodyPr/>
                    <a:lstStyle/>
                    <a:p>
                      <a:pPr algn="r" fontAlgn="ctr"/>
                      <a:r>
                        <a:rPr lang="en-US" altLang="ja-JP" sz="1000" b="0" i="0" u="none" strike="noStrike" dirty="0">
                          <a:solidFill>
                            <a:srgbClr val="000000"/>
                          </a:solidFill>
                          <a:effectLst/>
                          <a:latin typeface="+mn-ea"/>
                          <a:ea typeface="+mn-ea"/>
                        </a:rPr>
                        <a:t>17</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214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5,058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5,288</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t>2021</a:t>
                      </a:r>
                      <a:r>
                        <a:rPr kumimoji="1" lang="ja-JP" altLang="en-US" sz="900" dirty="0"/>
                        <a:t>年度</a:t>
                      </a:r>
                    </a:p>
                  </a:txBody>
                  <a:tcPr/>
                </a:tc>
                <a:tc>
                  <a:txBody>
                    <a:bodyPr/>
                    <a:lstStyle/>
                    <a:p>
                      <a:pPr algn="r" fontAlgn="ctr"/>
                      <a:r>
                        <a:rPr lang="en-US" altLang="ja-JP" sz="1000" b="0" i="0" u="none" strike="noStrike" dirty="0">
                          <a:solidFill>
                            <a:srgbClr val="000000"/>
                          </a:solidFill>
                          <a:effectLst/>
                          <a:latin typeface="+mn-ea"/>
                          <a:ea typeface="+mn-ea"/>
                        </a:rPr>
                        <a:t>12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168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4,855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5,035</a:t>
                      </a:r>
                    </a:p>
                  </a:txBody>
                  <a:tcPr marL="0" marR="0" marT="0" marB="0" anchor="ctr"/>
                </a:tc>
                <a:extLst>
                  <a:ext uri="{0D108BD9-81ED-4DB2-BD59-A6C34878D82A}">
                    <a16:rowId xmlns:a16="http://schemas.microsoft.com/office/drawing/2014/main" val="2090054342"/>
                  </a:ext>
                </a:extLst>
              </a:tr>
            </a:tbl>
          </a:graphicData>
        </a:graphic>
      </p:graphicFrame>
      <p:sp>
        <p:nvSpPr>
          <p:cNvPr id="69" name="矢印: 五方向 23">
            <a:extLst>
              <a:ext uri="{FF2B5EF4-FFF2-40B4-BE49-F238E27FC236}">
                <a16:creationId xmlns:a16="http://schemas.microsoft.com/office/drawing/2014/main" id="{2EF99324-3E47-41F5-82E1-32DFDBD01A72}"/>
              </a:ext>
            </a:extLst>
          </p:cNvPr>
          <p:cNvSpPr/>
          <p:nvPr/>
        </p:nvSpPr>
        <p:spPr>
          <a:xfrm>
            <a:off x="9090546" y="6813244"/>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94" name="矢印: 五方向 24">
            <a:extLst>
              <a:ext uri="{FF2B5EF4-FFF2-40B4-BE49-F238E27FC236}">
                <a16:creationId xmlns:a16="http://schemas.microsoft.com/office/drawing/2014/main" id="{30326914-D727-42A9-8F4A-CE86C9F8C350}"/>
              </a:ext>
            </a:extLst>
          </p:cNvPr>
          <p:cNvSpPr/>
          <p:nvPr/>
        </p:nvSpPr>
        <p:spPr>
          <a:xfrm>
            <a:off x="11062589" y="6821404"/>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95" name="矢印: 五方向 24">
            <a:extLst>
              <a:ext uri="{FF2B5EF4-FFF2-40B4-BE49-F238E27FC236}">
                <a16:creationId xmlns:a16="http://schemas.microsoft.com/office/drawing/2014/main" id="{746C3E52-F7DE-4E6C-9E6D-4CB63C370524}"/>
              </a:ext>
            </a:extLst>
          </p:cNvPr>
          <p:cNvSpPr/>
          <p:nvPr/>
        </p:nvSpPr>
        <p:spPr>
          <a:xfrm>
            <a:off x="9090546" y="7058792"/>
            <a:ext cx="3133204"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graphicFrame>
        <p:nvGraphicFramePr>
          <p:cNvPr id="99" name="表 98">
            <a:extLst>
              <a:ext uri="{FF2B5EF4-FFF2-40B4-BE49-F238E27FC236}">
                <a16:creationId xmlns:a16="http://schemas.microsoft.com/office/drawing/2014/main" id="{ACFB2F94-BA1C-41BE-9C2E-9E13BF54E2B2}"/>
              </a:ext>
            </a:extLst>
          </p:cNvPr>
          <p:cNvGraphicFramePr>
            <a:graphicFrameLocks noGrp="1"/>
          </p:cNvGraphicFramePr>
          <p:nvPr>
            <p:extLst>
              <p:ext uri="{D42A27DB-BD31-4B8C-83A1-F6EECF244321}">
                <p14:modId xmlns:p14="http://schemas.microsoft.com/office/powerpoint/2010/main" val="4065193866"/>
              </p:ext>
            </p:extLst>
          </p:nvPr>
        </p:nvGraphicFramePr>
        <p:xfrm>
          <a:off x="6596530" y="8211162"/>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r>
                        <a:rPr kumimoji="1" lang="ja-JP" altLang="en-US" sz="900" kern="1200" dirty="0">
                          <a:solidFill>
                            <a:schemeClr val="tx1"/>
                          </a:solidFill>
                          <a:latin typeface="+mj-ea"/>
                          <a:ea typeface="+mn-ea"/>
                          <a:cs typeface="+mn-cs"/>
                        </a:rPr>
                        <a:t>モーダルシフトの推進に向けた取組</a:t>
                      </a:r>
                      <a:endParaRPr kumimoji="1" lang="en-US" altLang="ja-JP" sz="900" kern="1200" dirty="0">
                        <a:solidFill>
                          <a:schemeClr val="tx1"/>
                        </a:solidFill>
                        <a:latin typeface="+mj-ea"/>
                        <a:ea typeface="+mn-ea"/>
                        <a:cs typeface="+mn-cs"/>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bl>
          </a:graphicData>
        </a:graphic>
      </p:graphicFrame>
      <p:sp>
        <p:nvSpPr>
          <p:cNvPr id="102" name="正方形/長方形 101">
            <a:extLst>
              <a:ext uri="{FF2B5EF4-FFF2-40B4-BE49-F238E27FC236}">
                <a16:creationId xmlns:a16="http://schemas.microsoft.com/office/drawing/2014/main" id="{2EB3BD47-8627-4616-86D2-E5061C5A0085}"/>
              </a:ext>
            </a:extLst>
          </p:cNvPr>
          <p:cNvSpPr/>
          <p:nvPr/>
        </p:nvSpPr>
        <p:spPr>
          <a:xfrm>
            <a:off x="6394485" y="8007069"/>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sp>
        <p:nvSpPr>
          <p:cNvPr id="60" name="矢印: 五方向 24">
            <a:extLst>
              <a:ext uri="{FF2B5EF4-FFF2-40B4-BE49-F238E27FC236}">
                <a16:creationId xmlns:a16="http://schemas.microsoft.com/office/drawing/2014/main" id="{063BA52C-9805-4D0A-B033-87927695EAE1}"/>
              </a:ext>
            </a:extLst>
          </p:cNvPr>
          <p:cNvSpPr/>
          <p:nvPr/>
        </p:nvSpPr>
        <p:spPr>
          <a:xfrm>
            <a:off x="9098009" y="8508183"/>
            <a:ext cx="3103735" cy="12098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83" name="正方形/長方形 82">
            <a:extLst>
              <a:ext uri="{FF2B5EF4-FFF2-40B4-BE49-F238E27FC236}">
                <a16:creationId xmlns:a16="http://schemas.microsoft.com/office/drawing/2014/main" id="{1EA6B2B0-5924-4B91-A357-5631C1E8AF84}"/>
              </a:ext>
            </a:extLst>
          </p:cNvPr>
          <p:cNvSpPr/>
          <p:nvPr/>
        </p:nvSpPr>
        <p:spPr>
          <a:xfrm>
            <a:off x="6432220" y="5573750"/>
            <a:ext cx="1454244"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方策内容は今後要精査</a:t>
            </a:r>
            <a:endParaRPr lang="ja-JP" altLang="en-US" sz="900" dirty="0"/>
          </a:p>
        </p:txBody>
      </p:sp>
      <p:pic>
        <p:nvPicPr>
          <p:cNvPr id="84" name="図 83">
            <a:extLst>
              <a:ext uri="{FF2B5EF4-FFF2-40B4-BE49-F238E27FC236}">
                <a16:creationId xmlns:a16="http://schemas.microsoft.com/office/drawing/2014/main" id="{BE2A62ED-9DC2-41C1-8977-F87AE0E313F7}"/>
              </a:ext>
            </a:extLst>
          </p:cNvPr>
          <p:cNvPicPr>
            <a:picLocks noChangeAspect="1"/>
          </p:cNvPicPr>
          <p:nvPr/>
        </p:nvPicPr>
        <p:blipFill>
          <a:blip r:embed="rId4"/>
          <a:stretch>
            <a:fillRect/>
          </a:stretch>
        </p:blipFill>
        <p:spPr>
          <a:xfrm>
            <a:off x="1740684" y="8822950"/>
            <a:ext cx="2787908" cy="242126"/>
          </a:xfrm>
          <a:prstGeom prst="rect">
            <a:avLst/>
          </a:prstGeom>
        </p:spPr>
      </p:pic>
      <p:sp>
        <p:nvSpPr>
          <p:cNvPr id="76" name="正方形/長方形 75">
            <a:extLst>
              <a:ext uri="{FF2B5EF4-FFF2-40B4-BE49-F238E27FC236}">
                <a16:creationId xmlns:a16="http://schemas.microsoft.com/office/drawing/2014/main" id="{38FD5D0A-C56F-4505-A8F1-353982EACFE5}"/>
              </a:ext>
            </a:extLst>
          </p:cNvPr>
          <p:cNvSpPr/>
          <p:nvPr/>
        </p:nvSpPr>
        <p:spPr>
          <a:xfrm>
            <a:off x="333092" y="8998623"/>
            <a:ext cx="6099717" cy="415498"/>
          </a:xfrm>
          <a:prstGeom prst="rect">
            <a:avLst/>
          </a:prstGeom>
        </p:spPr>
        <p:txBody>
          <a:bodyPr wrap="square">
            <a:spAutoFit/>
          </a:bodyPr>
          <a:lstStyle/>
          <a:p>
            <a:r>
              <a:rPr lang="en-US" altLang="ja-JP" sz="700" dirty="0"/>
              <a:t>※1</a:t>
            </a:r>
            <a:r>
              <a:rPr lang="ja-JP" altLang="en-US" sz="700" dirty="0"/>
              <a:t>：全ての事業所のエネルギー使用量合計が原油換算</a:t>
            </a:r>
            <a:r>
              <a:rPr lang="en-US" altLang="ja-JP" sz="700" dirty="0"/>
              <a:t>1,500kl/</a:t>
            </a:r>
            <a:r>
              <a:rPr lang="ja-JP" altLang="en-US" sz="700" dirty="0"/>
              <a:t>年以上の事業者の中で、事業所単体でも原油換算</a:t>
            </a:r>
            <a:r>
              <a:rPr lang="en-US" altLang="ja-JP" sz="700" dirty="0"/>
              <a:t>1,500kl/</a:t>
            </a:r>
            <a:r>
              <a:rPr lang="ja-JP" altLang="en-US" sz="700" dirty="0"/>
              <a:t>年以上となる事業所</a:t>
            </a:r>
          </a:p>
          <a:p>
            <a:r>
              <a:rPr lang="en-US" altLang="ja-JP" sz="700" dirty="0"/>
              <a:t>※2</a:t>
            </a:r>
            <a:r>
              <a:rPr lang="ja-JP" altLang="en-US" sz="700" dirty="0"/>
              <a:t>：府全体における事業所のエネルギー使用量合計が原油換算</a:t>
            </a:r>
            <a:r>
              <a:rPr lang="en-US" altLang="ja-JP" sz="700" dirty="0"/>
              <a:t>1,500kl/</a:t>
            </a:r>
            <a:r>
              <a:rPr lang="ja-JP" altLang="en-US" sz="700" dirty="0"/>
              <a:t>年以上等</a:t>
            </a:r>
          </a:p>
          <a:p>
            <a:r>
              <a:rPr lang="en-US" altLang="ja-JP" sz="700" dirty="0"/>
              <a:t>※</a:t>
            </a:r>
            <a:r>
              <a:rPr lang="ja-JP" altLang="en-US" sz="700" dirty="0"/>
              <a:t>排出量は暫定値であり、今後要精査</a:t>
            </a:r>
            <a:endParaRPr lang="en-US" altLang="ja-JP" sz="700" dirty="0"/>
          </a:p>
        </p:txBody>
      </p:sp>
      <p:sp>
        <p:nvSpPr>
          <p:cNvPr id="86" name="正方形/長方形 85">
            <a:extLst>
              <a:ext uri="{FF2B5EF4-FFF2-40B4-BE49-F238E27FC236}">
                <a16:creationId xmlns:a16="http://schemas.microsoft.com/office/drawing/2014/main" id="{356CDF99-5A9C-4D5C-89EC-13D7CD7F822B}"/>
              </a:ext>
            </a:extLst>
          </p:cNvPr>
          <p:cNvSpPr/>
          <p:nvPr/>
        </p:nvSpPr>
        <p:spPr>
          <a:xfrm>
            <a:off x="7791452" y="5823947"/>
            <a:ext cx="2156360" cy="230832"/>
          </a:xfrm>
          <a:prstGeom prst="rect">
            <a:avLst/>
          </a:prstGeom>
        </p:spPr>
        <p:txBody>
          <a:bodyPr wrap="none">
            <a:spAutoFit/>
          </a:bodyPr>
          <a:lstStyle/>
          <a:p>
            <a:pPr algn="r"/>
            <a:r>
              <a:rPr lang="en-US" altLang="ja-JP" sz="900" b="1" dirty="0">
                <a:solidFill>
                  <a:schemeClr val="bg1"/>
                </a:solidFill>
                <a:latin typeface="ＭＳＰゴシック"/>
              </a:rPr>
              <a:t>※</a:t>
            </a:r>
            <a:r>
              <a:rPr lang="ja-JP" altLang="en-US" sz="900" b="1" dirty="0">
                <a:solidFill>
                  <a:schemeClr val="bg1"/>
                </a:solidFill>
                <a:latin typeface="ＭＳＰゴシック"/>
              </a:rPr>
              <a:t>各港の特徴を踏まえ、主な取組を抽出</a:t>
            </a:r>
            <a:endParaRPr lang="ja-JP" altLang="en-US" sz="900" b="1" dirty="0">
              <a:solidFill>
                <a:schemeClr val="bg1"/>
              </a:solidFill>
            </a:endParaRPr>
          </a:p>
        </p:txBody>
      </p:sp>
      <p:sp>
        <p:nvSpPr>
          <p:cNvPr id="66" name="テキスト ボックス 65">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資料４</a:t>
            </a:r>
            <a:endParaRPr kumimoji="1" lang="en-US" altLang="ja-JP" sz="2000" dirty="0">
              <a:latin typeface="HG丸ｺﾞｼｯｸM-PRO" panose="020F0600000000000000" pitchFamily="50" charset="-128"/>
              <a:ea typeface="HG丸ｺﾞｼｯｸM-PRO" panose="020F0600000000000000" pitchFamily="50" charset="-128"/>
            </a:endParaRPr>
          </a:p>
        </p:txBody>
      </p:sp>
      <p:graphicFrame>
        <p:nvGraphicFramePr>
          <p:cNvPr id="87" name="表 86">
            <a:extLst>
              <a:ext uri="{FF2B5EF4-FFF2-40B4-BE49-F238E27FC236}">
                <a16:creationId xmlns:a16="http://schemas.microsoft.com/office/drawing/2014/main" id="{772AC790-FF6C-4B17-9601-03303FB94E03}"/>
              </a:ext>
            </a:extLst>
          </p:cNvPr>
          <p:cNvGraphicFramePr>
            <a:graphicFrameLocks noGrp="1"/>
          </p:cNvGraphicFramePr>
          <p:nvPr>
            <p:extLst>
              <p:ext uri="{D42A27DB-BD31-4B8C-83A1-F6EECF244321}">
                <p14:modId xmlns:p14="http://schemas.microsoft.com/office/powerpoint/2010/main" val="1217922628"/>
              </p:ext>
            </p:extLst>
          </p:nvPr>
        </p:nvGraphicFramePr>
        <p:xfrm>
          <a:off x="6470071" y="806512"/>
          <a:ext cx="5941080" cy="1112520"/>
        </p:xfrm>
        <a:graphic>
          <a:graphicData uri="http://schemas.openxmlformats.org/drawingml/2006/table">
            <a:tbl>
              <a:tblPr firstRow="1" bandRow="1">
                <a:tableStyleId>{5940675A-B579-460E-94D1-54222C63F5DA}</a:tableStyleId>
              </a:tblPr>
              <a:tblGrid>
                <a:gridCol w="533502">
                  <a:extLst>
                    <a:ext uri="{9D8B030D-6E8A-4147-A177-3AD203B41FA5}">
                      <a16:colId xmlns:a16="http://schemas.microsoft.com/office/drawing/2014/main" val="2289109430"/>
                    </a:ext>
                  </a:extLst>
                </a:gridCol>
                <a:gridCol w="1100113">
                  <a:extLst>
                    <a:ext uri="{9D8B030D-6E8A-4147-A177-3AD203B41FA5}">
                      <a16:colId xmlns:a16="http://schemas.microsoft.com/office/drawing/2014/main" val="1734060143"/>
                    </a:ext>
                  </a:extLst>
                </a:gridCol>
                <a:gridCol w="1612607">
                  <a:extLst>
                    <a:ext uri="{9D8B030D-6E8A-4147-A177-3AD203B41FA5}">
                      <a16:colId xmlns:a16="http://schemas.microsoft.com/office/drawing/2014/main" val="3192377876"/>
                    </a:ext>
                  </a:extLst>
                </a:gridCol>
                <a:gridCol w="803131">
                  <a:extLst>
                    <a:ext uri="{9D8B030D-6E8A-4147-A177-3AD203B41FA5}">
                      <a16:colId xmlns:a16="http://schemas.microsoft.com/office/drawing/2014/main" val="3353589294"/>
                    </a:ext>
                  </a:extLst>
                </a:gridCol>
                <a:gridCol w="732409">
                  <a:extLst>
                    <a:ext uri="{9D8B030D-6E8A-4147-A177-3AD203B41FA5}">
                      <a16:colId xmlns:a16="http://schemas.microsoft.com/office/drawing/2014/main" val="3472270759"/>
                    </a:ext>
                  </a:extLst>
                </a:gridCol>
                <a:gridCol w="809879">
                  <a:extLst>
                    <a:ext uri="{9D8B030D-6E8A-4147-A177-3AD203B41FA5}">
                      <a16:colId xmlns:a16="http://schemas.microsoft.com/office/drawing/2014/main" val="903796493"/>
                    </a:ext>
                  </a:extLst>
                </a:gridCol>
                <a:gridCol w="349439">
                  <a:extLst>
                    <a:ext uri="{9D8B030D-6E8A-4147-A177-3AD203B41FA5}">
                      <a16:colId xmlns:a16="http://schemas.microsoft.com/office/drawing/2014/main" val="4100329681"/>
                    </a:ext>
                  </a:extLst>
                </a:gridCol>
              </a:tblGrid>
              <a:tr h="0">
                <a:tc>
                  <a:txBody>
                    <a:bodyPr/>
                    <a:lstStyle/>
                    <a:p>
                      <a:r>
                        <a:rPr kumimoji="1" lang="ja-JP" altLang="en-US" sz="900" dirty="0"/>
                        <a:t>目標年</a:t>
                      </a:r>
                    </a:p>
                  </a:txBody>
                  <a:tcPr/>
                </a:tc>
                <a:tc>
                  <a:txBody>
                    <a:bodyPr/>
                    <a:lstStyle/>
                    <a:p>
                      <a:endParaRPr kumimoji="1" lang="ja-JP" altLang="en-US" sz="900" dirty="0"/>
                    </a:p>
                  </a:txBody>
                  <a:tcPr/>
                </a:tc>
                <a:tc>
                  <a:txBody>
                    <a:bodyPr/>
                    <a:lstStyle/>
                    <a:p>
                      <a:pPr algn="ctr"/>
                      <a:r>
                        <a:rPr kumimoji="1" lang="ja-JP" altLang="en-US" sz="900" dirty="0"/>
                        <a:t>目標</a:t>
                      </a:r>
                    </a:p>
                  </a:txBody>
                  <a:tcPr/>
                </a:tc>
                <a:tc>
                  <a:txBody>
                    <a:bodyPr/>
                    <a:lstStyle/>
                    <a:p>
                      <a:pPr algn="ctr"/>
                      <a:r>
                        <a:rPr kumimoji="1" lang="ja-JP" altLang="en-US" sz="900" dirty="0"/>
                        <a:t>ターミナル内</a:t>
                      </a:r>
                    </a:p>
                  </a:txBody>
                  <a:tcPr/>
                </a:tc>
                <a:tc>
                  <a:txBody>
                    <a:bodyPr/>
                    <a:lstStyle/>
                    <a:p>
                      <a:pPr algn="ctr"/>
                      <a:r>
                        <a:rPr kumimoji="1" lang="ja-JP" altLang="en-US" sz="900" dirty="0"/>
                        <a:t>船舶・車両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計</a:t>
                      </a:r>
                    </a:p>
                  </a:txBody>
                  <a:tcPr/>
                </a:tc>
                <a:extLst>
                  <a:ext uri="{0D108BD9-81ED-4DB2-BD59-A6C34878D82A}">
                    <a16:rowId xmlns:a16="http://schemas.microsoft.com/office/drawing/2014/main" val="2234296573"/>
                  </a:ext>
                </a:extLst>
              </a:tr>
              <a:tr h="0">
                <a:tc rowSpan="2">
                  <a:txBody>
                    <a:bodyPr/>
                    <a:lstStyle/>
                    <a:p>
                      <a:pPr algn="ctr"/>
                      <a:r>
                        <a:rPr kumimoji="1" lang="en-US" altLang="ja-JP" sz="900" dirty="0"/>
                        <a:t>2030</a:t>
                      </a:r>
                    </a:p>
                    <a:p>
                      <a:pPr algn="ctr"/>
                      <a:r>
                        <a:rPr kumimoji="1" lang="ja-JP" altLang="en-US" sz="900" dirty="0"/>
                        <a:t>年度</a:t>
                      </a:r>
                    </a:p>
                  </a:txBody>
                  <a:tcPr/>
                </a:tc>
                <a:tc>
                  <a:txBody>
                    <a:bodyPr/>
                    <a:lstStyle/>
                    <a:p>
                      <a:r>
                        <a:rPr kumimoji="1" lang="ja-JP" altLang="en-US" sz="900" dirty="0"/>
                        <a:t>削減量（目標値）</a:t>
                      </a:r>
                    </a:p>
                  </a:txBody>
                  <a:tcPr/>
                </a:tc>
                <a:tc>
                  <a:txBody>
                    <a:bodyPr/>
                    <a:lstStyle/>
                    <a:p>
                      <a:pPr algn="ctr" fontAlgn="ctr"/>
                      <a:r>
                        <a:rPr lang="en-US" altLang="ja-JP" sz="900" b="0" i="0" u="none" strike="noStrike" dirty="0">
                          <a:solidFill>
                            <a:srgbClr val="000000"/>
                          </a:solidFill>
                          <a:effectLst/>
                          <a:latin typeface="+mj-ea"/>
                          <a:ea typeface="+mj-ea"/>
                        </a:rPr>
                        <a:t>2013</a:t>
                      </a:r>
                      <a:r>
                        <a:rPr lang="ja-JP" altLang="en-US" sz="900" b="0" i="0" u="none" strike="noStrike" dirty="0">
                          <a:solidFill>
                            <a:srgbClr val="000000"/>
                          </a:solidFill>
                          <a:effectLst/>
                          <a:latin typeface="+mj-ea"/>
                          <a:ea typeface="+mj-ea"/>
                        </a:rPr>
                        <a:t>年度比</a:t>
                      </a:r>
                      <a:r>
                        <a:rPr lang="en-US" altLang="ja-JP" sz="900" b="0" i="0" u="none" strike="noStrike" dirty="0">
                          <a:solidFill>
                            <a:srgbClr val="000000"/>
                          </a:solidFill>
                          <a:effectLst/>
                          <a:latin typeface="+mj-ea"/>
                          <a:ea typeface="+mj-ea"/>
                        </a:rPr>
                        <a:t>46</a:t>
                      </a:r>
                      <a:r>
                        <a:rPr lang="ja-JP" altLang="en-US" sz="900" b="0" i="0" u="none" strike="noStrike" dirty="0">
                          <a:solidFill>
                            <a:srgbClr val="000000"/>
                          </a:solidFill>
                          <a:effectLst/>
                          <a:latin typeface="+mj-ea"/>
                          <a:ea typeface="+mj-ea"/>
                        </a:rPr>
                        <a:t>％削減</a:t>
                      </a:r>
                      <a:endParaRPr lang="en-US" altLang="ja-JP" sz="900" b="0" i="0" u="none" strike="noStrike" dirty="0">
                        <a:solidFill>
                          <a:srgbClr val="000000"/>
                        </a:solidFill>
                        <a:effectLst/>
                        <a:latin typeface="+mj-ea"/>
                        <a:ea typeface="+mj-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7.8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98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2,327</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2,433</a:t>
                      </a:r>
                    </a:p>
                  </a:txBody>
                  <a:tcPr marL="0" marR="0" marT="0" marB="0" anchor="ctr"/>
                </a:tc>
                <a:extLst>
                  <a:ext uri="{0D108BD9-81ED-4DB2-BD59-A6C34878D82A}">
                    <a16:rowId xmlns:a16="http://schemas.microsoft.com/office/drawing/2014/main" val="1891433583"/>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endParaRPr kumimoji="1" lang="ja-JP" altLang="en-US" sz="900" dirty="0"/>
                    </a:p>
                  </a:txBody>
                  <a:tcP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6.9</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46</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1,074</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1,127</a:t>
                      </a:r>
                    </a:p>
                  </a:txBody>
                  <a:tcPr marL="0" marR="0" marT="0" marB="0" anchor="ctr"/>
                </a:tc>
                <a:extLst>
                  <a:ext uri="{0D108BD9-81ED-4DB2-BD59-A6C34878D82A}">
                    <a16:rowId xmlns:a16="http://schemas.microsoft.com/office/drawing/2014/main" val="1593316853"/>
                  </a:ext>
                </a:extLst>
              </a:tr>
              <a:tr h="0">
                <a:tc rowSpan="2">
                  <a:txBody>
                    <a:bodyPr/>
                    <a:lstStyle/>
                    <a:p>
                      <a:pPr algn="ctr"/>
                      <a:r>
                        <a:rPr kumimoji="1" lang="en-US" altLang="ja-JP" sz="900" dirty="0"/>
                        <a:t>2050</a:t>
                      </a:r>
                      <a:r>
                        <a:rPr kumimoji="1" lang="ja-JP" altLang="en-US" sz="900" dirty="0"/>
                        <a:t>年</a:t>
                      </a:r>
                    </a:p>
                  </a:txBody>
                  <a:tcPr/>
                </a:tc>
                <a:tc>
                  <a:txBody>
                    <a:bodyPr/>
                    <a:lstStyle/>
                    <a:p>
                      <a:r>
                        <a:rPr kumimoji="1" lang="ja-JP" altLang="en-US" sz="900" dirty="0">
                          <a:solidFill>
                            <a:schemeClr val="tx1"/>
                          </a:solidFill>
                        </a:rPr>
                        <a:t>削減量（目標値）</a:t>
                      </a:r>
                    </a:p>
                  </a:txBody>
                  <a:tcPr/>
                </a:tc>
                <a:tc>
                  <a:txBody>
                    <a:bodyPr/>
                    <a:lstStyle/>
                    <a:p>
                      <a:pPr algn="ctr" fontAlgn="ctr"/>
                      <a:r>
                        <a:rPr lang="ja-JP" altLang="en-US" sz="900" b="0" i="0" u="none" strike="noStrike" dirty="0">
                          <a:solidFill>
                            <a:schemeClr val="tx1"/>
                          </a:solidFill>
                          <a:effectLst/>
                          <a:latin typeface="+mj-ea"/>
                          <a:ea typeface="+mj-ea"/>
                        </a:rPr>
                        <a:t>カーボンニュートラル</a:t>
                      </a:r>
                      <a:endParaRPr lang="en-US" altLang="ja-JP" sz="900" b="0" i="0" u="none" strike="noStrike" dirty="0">
                        <a:solidFill>
                          <a:schemeClr val="tx1"/>
                        </a:solidFill>
                        <a:effectLst/>
                        <a:latin typeface="+mj-ea"/>
                        <a:ea typeface="+mj-ea"/>
                      </a:endParaRPr>
                    </a:p>
                  </a:txBody>
                  <a:tcPr marL="7620" marR="7620" marT="7620" marB="0" anchor="ctr"/>
                </a:tc>
                <a:tc>
                  <a:txBody>
                    <a:bodyPr/>
                    <a:lstStyle/>
                    <a:p>
                      <a:pPr algn="r" fontAlgn="ctr"/>
                      <a:r>
                        <a:rPr lang="en-US" altLang="ja-JP" sz="1000" b="0" i="0" u="none" strike="noStrike" dirty="0">
                          <a:solidFill>
                            <a:schemeClr val="tx1"/>
                          </a:solidFill>
                          <a:effectLst/>
                          <a:latin typeface="+mn-ea"/>
                          <a:ea typeface="+mn-ea"/>
                        </a:rPr>
                        <a:t>17</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214</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5,058</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5,288</a:t>
                      </a:r>
                    </a:p>
                  </a:txBody>
                  <a:tcPr marL="0" marR="0" marT="0" marB="0" anchor="ctr"/>
                </a:tc>
                <a:extLst>
                  <a:ext uri="{0D108BD9-81ED-4DB2-BD59-A6C34878D82A}">
                    <a16:rowId xmlns:a16="http://schemas.microsoft.com/office/drawing/2014/main" val="3450863034"/>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8.1</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46</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a:solidFill>
                            <a:schemeClr val="tx1"/>
                          </a:solidFill>
                          <a:effectLst/>
                          <a:latin typeface="ＭＳ Ｐゴシック" panose="020B0600070205080204" pitchFamily="50" charset="-128"/>
                          <a:ea typeface="ＭＳ Ｐゴシック" panose="020B0600070205080204" pitchFamily="50" charset="-128"/>
                        </a:rPr>
                        <a:t>2,910</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2,964</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extLst>
                  <a:ext uri="{0D108BD9-81ED-4DB2-BD59-A6C34878D82A}">
                    <a16:rowId xmlns:a16="http://schemas.microsoft.com/office/drawing/2014/main" val="1056346962"/>
                  </a:ext>
                </a:extLst>
              </a:tr>
            </a:tbl>
          </a:graphicData>
        </a:graphic>
      </p:graphicFrame>
    </p:spTree>
    <p:extLst>
      <p:ext uri="{BB962C8B-B14F-4D97-AF65-F5344CB8AC3E}">
        <p14:creationId xmlns:p14="http://schemas.microsoft.com/office/powerpoint/2010/main" val="355551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表 64">
            <a:extLst>
              <a:ext uri="{FF2B5EF4-FFF2-40B4-BE49-F238E27FC236}">
                <a16:creationId xmlns:a16="http://schemas.microsoft.com/office/drawing/2014/main" id="{41605681-A327-4315-915F-4B7930DE886C}"/>
              </a:ext>
            </a:extLst>
          </p:cNvPr>
          <p:cNvGraphicFramePr>
            <a:graphicFrameLocks noGrp="1"/>
          </p:cNvGraphicFramePr>
          <p:nvPr>
            <p:extLst>
              <p:ext uri="{D42A27DB-BD31-4B8C-83A1-F6EECF244321}">
                <p14:modId xmlns:p14="http://schemas.microsoft.com/office/powerpoint/2010/main" val="1470720329"/>
              </p:ext>
            </p:extLst>
          </p:nvPr>
        </p:nvGraphicFramePr>
        <p:xfrm>
          <a:off x="6580140" y="7917465"/>
          <a:ext cx="5616624" cy="7010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r>
                        <a:rPr kumimoji="1" lang="ja-JP" altLang="en-US" sz="900" kern="1200" dirty="0">
                          <a:solidFill>
                            <a:schemeClr val="tx1"/>
                          </a:solidFill>
                          <a:latin typeface="+mj-ea"/>
                          <a:ea typeface="+mn-ea"/>
                          <a:cs typeface="+mn-cs"/>
                        </a:rPr>
                        <a:t>モーダルシフトの推進に向けた取組</a:t>
                      </a:r>
                      <a:endParaRPr kumimoji="1" lang="en-US" altLang="ja-JP" sz="900" kern="1200" dirty="0">
                        <a:solidFill>
                          <a:schemeClr val="tx1"/>
                        </a:solidFill>
                        <a:latin typeface="+mj-ea"/>
                        <a:ea typeface="+mn-ea"/>
                        <a:cs typeface="+mn-cs"/>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r h="134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1" u="sng" kern="1200" dirty="0">
                          <a:solidFill>
                            <a:srgbClr val="FF0000"/>
                          </a:solidFill>
                          <a:latin typeface="HGP創英角ｺﾞｼｯｸUB" panose="020B0900000000000000" pitchFamily="50" charset="-128"/>
                          <a:ea typeface="HGP創英角ｺﾞｼｯｸUB" panose="020B0900000000000000" pitchFamily="50" charset="-128"/>
                          <a:cs typeface="+mn-cs"/>
                        </a:rPr>
                        <a:t>ブルーカーボン生態系</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014264310"/>
                  </a:ext>
                </a:extLst>
              </a:tr>
            </a:tbl>
          </a:graphicData>
        </a:graphic>
      </p:graphicFrame>
      <p:sp>
        <p:nvSpPr>
          <p:cNvPr id="59" name="正方形/長方形 58">
            <a:extLst>
              <a:ext uri="{FF2B5EF4-FFF2-40B4-BE49-F238E27FC236}">
                <a16:creationId xmlns:a16="http://schemas.microsoft.com/office/drawing/2014/main" id="{ACC3134A-EA5E-47A6-867C-13E94F8F0012}"/>
              </a:ext>
            </a:extLst>
          </p:cNvPr>
          <p:cNvSpPr/>
          <p:nvPr/>
        </p:nvSpPr>
        <p:spPr>
          <a:xfrm>
            <a:off x="360727" y="6848762"/>
            <a:ext cx="5919787" cy="400110"/>
          </a:xfrm>
          <a:prstGeom prst="rect">
            <a:avLst/>
          </a:prstGeom>
          <a:ln w="6350">
            <a:solidFill>
              <a:schemeClr val="tx1"/>
            </a:solidFill>
          </a:ln>
        </p:spPr>
        <p:txBody>
          <a:bodyPr wrap="square">
            <a:spAutoFit/>
          </a:bodyPr>
          <a:lstStyle/>
          <a:p>
            <a:r>
              <a:rPr lang="ja-JP" altLang="en-US" sz="1000" dirty="0"/>
              <a:t>「ターミナル内」「ターミナルを出入する船舶・車両」「ターミナル外」の</a:t>
            </a:r>
            <a:r>
              <a:rPr lang="en-US" altLang="ja-JP" sz="1000" dirty="0"/>
              <a:t>3</a:t>
            </a:r>
            <a:r>
              <a:rPr lang="ja-JP" altLang="en-US" sz="1000" dirty="0"/>
              <a:t>区域に分類すると、 </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「ターミナル外」</a:t>
            </a:r>
            <a:r>
              <a:rPr lang="ja-JP" altLang="en-US" sz="1000" dirty="0">
                <a:latin typeface="+mn-ea"/>
              </a:rPr>
              <a:t>が</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約</a:t>
            </a:r>
            <a:r>
              <a:rPr lang="en-US" altLang="ja-JP" sz="1000" b="1" u="sng" dirty="0">
                <a:solidFill>
                  <a:srgbClr val="FF0000"/>
                </a:solidFill>
                <a:latin typeface="HGP創英角ｺﾞｼｯｸUB" panose="020B0900000000000000" pitchFamily="50" charset="-128"/>
                <a:ea typeface="HGP創英角ｺﾞｼｯｸUB" panose="020B0900000000000000" pitchFamily="50" charset="-128"/>
              </a:rPr>
              <a:t>99</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00" dirty="0">
                <a:latin typeface="+mj-ea"/>
                <a:ea typeface="+mj-ea"/>
              </a:rPr>
              <a:t>を占めた。</a:t>
            </a:r>
          </a:p>
        </p:txBody>
      </p:sp>
      <p:pic>
        <p:nvPicPr>
          <p:cNvPr id="229" name="図 228">
            <a:extLst>
              <a:ext uri="{FF2B5EF4-FFF2-40B4-BE49-F238E27FC236}">
                <a16:creationId xmlns:a16="http://schemas.microsoft.com/office/drawing/2014/main" id="{E1ADE579-31E8-4B6B-B151-F15DBE1725B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08627" y="7370246"/>
            <a:ext cx="2376308" cy="1606818"/>
          </a:xfrm>
          <a:prstGeom prst="rect">
            <a:avLst/>
          </a:prstGeom>
        </p:spPr>
      </p:pic>
      <p:graphicFrame>
        <p:nvGraphicFramePr>
          <p:cNvPr id="97" name="グラフ 96">
            <a:extLst>
              <a:ext uri="{FF2B5EF4-FFF2-40B4-BE49-F238E27FC236}">
                <a16:creationId xmlns:a16="http://schemas.microsoft.com/office/drawing/2014/main" id="{B1AA6E18-56EB-4009-8EBB-FA00833DCBCB}"/>
              </a:ext>
            </a:extLst>
          </p:cNvPr>
          <p:cNvGraphicFramePr>
            <a:graphicFrameLocks/>
          </p:cNvGraphicFramePr>
          <p:nvPr>
            <p:extLst>
              <p:ext uri="{D42A27DB-BD31-4B8C-83A1-F6EECF244321}">
                <p14:modId xmlns:p14="http://schemas.microsoft.com/office/powerpoint/2010/main" val="3278927998"/>
              </p:ext>
            </p:extLst>
          </p:nvPr>
        </p:nvGraphicFramePr>
        <p:xfrm>
          <a:off x="1746133" y="7649059"/>
          <a:ext cx="2731221" cy="1318811"/>
        </p:xfrm>
        <a:graphic>
          <a:graphicData uri="http://schemas.openxmlformats.org/drawingml/2006/chart">
            <c:chart xmlns:c="http://schemas.openxmlformats.org/drawingml/2006/chart" xmlns:r="http://schemas.openxmlformats.org/officeDocument/2006/relationships" r:id="rId3"/>
          </a:graphicData>
        </a:graphic>
      </p:graphicFrame>
      <p:sp>
        <p:nvSpPr>
          <p:cNvPr id="6" name="正方形/長方形 5">
            <a:extLst>
              <a:ext uri="{FF2B5EF4-FFF2-40B4-BE49-F238E27FC236}">
                <a16:creationId xmlns:a16="http://schemas.microsoft.com/office/drawing/2014/main" id="{AAE4159D-C26B-4D74-A6CF-7876D1FD7834}"/>
              </a:ext>
            </a:extLst>
          </p:cNvPr>
          <p:cNvSpPr/>
          <p:nvPr/>
        </p:nvSpPr>
        <p:spPr>
          <a:xfrm>
            <a:off x="360495" y="722152"/>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t>阪南</a:t>
            </a:r>
            <a:r>
              <a:rPr lang="en-US" altLang="ja-JP" sz="1000" dirty="0"/>
              <a:t>4</a:t>
            </a:r>
            <a:r>
              <a:rPr lang="ja-JP" altLang="en-US" sz="1000" dirty="0"/>
              <a:t>区においては隣接する阪南</a:t>
            </a:r>
            <a:r>
              <a:rPr lang="en-US" altLang="ja-JP" sz="1000" dirty="0"/>
              <a:t>5</a:t>
            </a:r>
            <a:r>
              <a:rPr lang="ja-JP" altLang="en-US" sz="1000" dirty="0"/>
              <a:t>区、</a:t>
            </a:r>
            <a:r>
              <a:rPr lang="en-US" altLang="ja-JP" sz="1000" dirty="0"/>
              <a:t>6</a:t>
            </a:r>
            <a:r>
              <a:rPr lang="ja-JP" altLang="en-US" sz="1000" dirty="0"/>
              <a:t>区とあわせて工業用地、港湾用地、住宅用地等を整備し、「住み」「働き」「憩う」総合的なまちづくりを進展</a:t>
            </a:r>
            <a:endParaRPr lang="en-US" altLang="ja-JP" sz="1000" dirty="0"/>
          </a:p>
          <a:p>
            <a:pPr marL="171450" indent="-171450">
              <a:buFont typeface="Arial" panose="020B0604020202020204" pitchFamily="34" charset="0"/>
              <a:buChar char="•"/>
            </a:pPr>
            <a:r>
              <a:rPr lang="ja-JP" altLang="en-US" sz="1000" dirty="0"/>
              <a:t>阪南</a:t>
            </a:r>
            <a:r>
              <a:rPr lang="en-US" altLang="ja-JP" sz="1000" dirty="0"/>
              <a:t>2</a:t>
            </a:r>
            <a:r>
              <a:rPr lang="ja-JP" altLang="en-US" sz="1000" dirty="0"/>
              <a:t>区整備事業では、物流機能の強化、工場移転用地の確保、防災機能の確保、緑地などの水辺環境の整備等を行い、人と環境にやさしい港湾空間を形成</a:t>
            </a:r>
          </a:p>
          <a:p>
            <a:pPr marL="171450" indent="-171450">
              <a:buFont typeface="Arial" panose="020B0604020202020204" pitchFamily="34" charset="0"/>
              <a:buChar char="•"/>
            </a:pPr>
            <a:r>
              <a:rPr lang="ja-JP" altLang="en-US" sz="1000" dirty="0"/>
              <a:t>現在も埋め立てによる土地造成が進められており、製造業や物流・保管施設等の企業進出が進展</a:t>
            </a:r>
          </a:p>
        </p:txBody>
      </p:sp>
      <p:sp>
        <p:nvSpPr>
          <p:cNvPr id="2" name="正方形/長方形 1"/>
          <p:cNvSpPr/>
          <p:nvPr/>
        </p:nvSpPr>
        <p:spPr>
          <a:xfrm>
            <a:off x="347238" y="445658"/>
            <a:ext cx="5973945" cy="896345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42999" y="440601"/>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１．阪南港の特徴</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21446" y="7165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阪南港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形成計画（素案）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46026" y="445658"/>
            <a:ext cx="5973945" cy="896345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55752" y="417375"/>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38980" y="408052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55752" y="2135057"/>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graphicFrame>
        <p:nvGraphicFramePr>
          <p:cNvPr id="231" name="表 230">
            <a:extLst>
              <a:ext uri="{FF2B5EF4-FFF2-40B4-BE49-F238E27FC236}">
                <a16:creationId xmlns:a16="http://schemas.microsoft.com/office/drawing/2014/main" id="{F0F8DCA4-3A63-4376-8575-DCCE799BC3BA}"/>
              </a:ext>
            </a:extLst>
          </p:cNvPr>
          <p:cNvGraphicFramePr>
            <a:graphicFrameLocks noGrp="1"/>
          </p:cNvGraphicFramePr>
          <p:nvPr>
            <p:extLst>
              <p:ext uri="{D42A27DB-BD31-4B8C-83A1-F6EECF244321}">
                <p14:modId xmlns:p14="http://schemas.microsoft.com/office/powerpoint/2010/main" val="2095126291"/>
              </p:ext>
            </p:extLst>
          </p:nvPr>
        </p:nvGraphicFramePr>
        <p:xfrm>
          <a:off x="6990668" y="2867768"/>
          <a:ext cx="2088233" cy="716280"/>
        </p:xfrm>
        <a:graphic>
          <a:graphicData uri="http://schemas.openxmlformats.org/drawingml/2006/table">
            <a:tbl>
              <a:tblPr firstRow="1" bandRow="1">
                <a:tableStyleId>{5940675A-B579-460E-94D1-54222C63F5DA}</a:tableStyleId>
              </a:tblPr>
              <a:tblGrid>
                <a:gridCol w="792089">
                  <a:extLst>
                    <a:ext uri="{9D8B030D-6E8A-4147-A177-3AD203B41FA5}">
                      <a16:colId xmlns:a16="http://schemas.microsoft.com/office/drawing/2014/main" val="4143521613"/>
                    </a:ext>
                  </a:extLst>
                </a:gridCol>
                <a:gridCol w="1296144">
                  <a:extLst>
                    <a:ext uri="{9D8B030D-6E8A-4147-A177-3AD203B41FA5}">
                      <a16:colId xmlns:a16="http://schemas.microsoft.com/office/drawing/2014/main" val="2621855893"/>
                    </a:ext>
                  </a:extLst>
                </a:gridCol>
              </a:tblGrid>
              <a:tr h="0">
                <a:tc>
                  <a:txBody>
                    <a:bodyPr/>
                    <a:lstStyle/>
                    <a:p>
                      <a:pPr algn="ctr"/>
                      <a:r>
                        <a:rPr kumimoji="1" lang="ja-JP" altLang="en-US" sz="900" dirty="0"/>
                        <a:t>目標年次</a:t>
                      </a:r>
                    </a:p>
                  </a:txBody>
                  <a:tcPr/>
                </a:tc>
                <a:tc>
                  <a:txBody>
                    <a:bodyPr/>
                    <a:lstStyle/>
                    <a:p>
                      <a:pPr algn="ctr"/>
                      <a:r>
                        <a:rPr kumimoji="1" lang="ja-JP" altLang="en-US" sz="900" dirty="0"/>
                        <a:t>阪南港</a:t>
                      </a:r>
                    </a:p>
                  </a:txBody>
                  <a:tcPr/>
                </a:tc>
                <a:extLst>
                  <a:ext uri="{0D108BD9-81ED-4DB2-BD59-A6C34878D82A}">
                    <a16:rowId xmlns:a16="http://schemas.microsoft.com/office/drawing/2014/main" val="3314399561"/>
                  </a:ext>
                </a:extLst>
              </a:tr>
              <a:tr h="117562">
                <a:tc>
                  <a:txBody>
                    <a:bodyPr/>
                    <a:lstStyle/>
                    <a:p>
                      <a:pPr algn="ctr"/>
                      <a:r>
                        <a:rPr kumimoji="1" lang="en-US" altLang="ja-JP" sz="1000" dirty="0"/>
                        <a:t>2030</a:t>
                      </a:r>
                      <a:r>
                        <a:rPr kumimoji="1" lang="ja-JP" altLang="en-US" sz="1000" dirty="0"/>
                        <a:t>年度</a:t>
                      </a:r>
                    </a:p>
                  </a:txBody>
                  <a:tcPr/>
                </a:tc>
                <a:tc>
                  <a:txBody>
                    <a:bodyPr/>
                    <a:lstStyle/>
                    <a:p>
                      <a:pPr algn="ctr"/>
                      <a:r>
                        <a:rPr kumimoji="1" lang="en-US" altLang="ja-JP" sz="900" dirty="0">
                          <a:latin typeface="+mn-ea"/>
                          <a:ea typeface="+mn-ea"/>
                        </a:rPr>
                        <a:t>217</a:t>
                      </a:r>
                      <a:endParaRPr kumimoji="1" lang="ja-JP" altLang="en-US" sz="900" dirty="0">
                        <a:latin typeface="+mn-ea"/>
                        <a:ea typeface="+mn-ea"/>
                      </a:endParaRPr>
                    </a:p>
                  </a:txBody>
                  <a:tcPr/>
                </a:tc>
                <a:extLst>
                  <a:ext uri="{0D108BD9-81ED-4DB2-BD59-A6C34878D82A}">
                    <a16:rowId xmlns:a16="http://schemas.microsoft.com/office/drawing/2014/main" val="2827131637"/>
                  </a:ext>
                </a:extLst>
              </a:tr>
              <a:tr h="0">
                <a:tc>
                  <a:txBody>
                    <a:bodyPr/>
                    <a:lstStyle/>
                    <a:p>
                      <a:pPr algn="ctr"/>
                      <a:r>
                        <a:rPr kumimoji="1" lang="en-US" altLang="ja-JP" sz="1000" dirty="0"/>
                        <a:t>2050</a:t>
                      </a:r>
                      <a:r>
                        <a:rPr kumimoji="1" lang="ja-JP" altLang="en-US" sz="1000" dirty="0"/>
                        <a:t>年</a:t>
                      </a:r>
                    </a:p>
                  </a:txBody>
                  <a:tcPr/>
                </a:tc>
                <a:tc>
                  <a:txBody>
                    <a:bodyPr/>
                    <a:lstStyle/>
                    <a:p>
                      <a:pPr algn="ctr"/>
                      <a:r>
                        <a:rPr kumimoji="1" lang="en-US" altLang="ja-JP" sz="900" dirty="0">
                          <a:latin typeface="+mn-ea"/>
                          <a:ea typeface="+mn-ea"/>
                        </a:rPr>
                        <a:t>471</a:t>
                      </a:r>
                      <a:endParaRPr kumimoji="1" lang="ja-JP" altLang="en-US" sz="900" dirty="0">
                        <a:latin typeface="+mn-ea"/>
                        <a:ea typeface="+mn-ea"/>
                      </a:endParaRPr>
                    </a:p>
                  </a:txBody>
                  <a:tcPr/>
                </a:tc>
                <a:extLst>
                  <a:ext uri="{0D108BD9-81ED-4DB2-BD59-A6C34878D82A}">
                    <a16:rowId xmlns:a16="http://schemas.microsoft.com/office/drawing/2014/main" val="284844562"/>
                  </a:ext>
                </a:extLst>
              </a:tr>
            </a:tbl>
          </a:graphicData>
        </a:graphic>
      </p:graphicFrame>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41787" y="5876904"/>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13" name="正方形/長方形 12">
            <a:extLst>
              <a:ext uri="{FF2B5EF4-FFF2-40B4-BE49-F238E27FC236}">
                <a16:creationId xmlns:a16="http://schemas.microsoft.com/office/drawing/2014/main" id="{971A4BC1-3F49-4BD3-87CF-B4A1648FF90A}"/>
              </a:ext>
            </a:extLst>
          </p:cNvPr>
          <p:cNvSpPr/>
          <p:nvPr/>
        </p:nvSpPr>
        <p:spPr>
          <a:xfrm>
            <a:off x="6475389" y="8816068"/>
            <a:ext cx="5891816" cy="584775"/>
          </a:xfrm>
          <a:prstGeom prst="rect">
            <a:avLst/>
          </a:prstGeom>
          <a:solidFill>
            <a:schemeClr val="accent5">
              <a:lumMod val="40000"/>
              <a:lumOff val="60000"/>
            </a:schemeClr>
          </a:solidFill>
        </p:spPr>
        <p:txBody>
          <a:bodyPr wrap="square">
            <a:spAutoFit/>
          </a:bodyPr>
          <a:lstStyle/>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令和</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月に設立した「大阪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検討会」での意見や港湾立地企業、港湾利用企業等に対するアンケート調査、ヒアリング結果をもとに、現時点における状況を整理</a:t>
            </a:r>
          </a:p>
          <a:p>
            <a:pPr marL="171450" indent="-171450" algn="just">
              <a:spcAft>
                <a:spcPts val="0"/>
              </a:spcAft>
              <a:buFont typeface="Arial" panose="020B0604020202020204" pitchFamily="34" charset="0"/>
              <a:buChar char="•"/>
            </a:pP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引き続き、「大阪</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検討会」や個別のヒアリングを通じて検討を進め、本素案の内容を深化させ、「</a:t>
            </a:r>
            <a:r>
              <a:rPr lang="ja-JP" altLang="en-US" sz="800" kern="100" dirty="0">
                <a:latin typeface="游ゴシック" panose="020B0400000000000000" pitchFamily="50" charset="-128"/>
                <a:ea typeface="游ゴシック" panose="020B0400000000000000" pitchFamily="50" charset="-128"/>
                <a:cs typeface="Times New Roman" panose="02020603050405020304" pitchFamily="18" charset="0"/>
              </a:rPr>
              <a:t>阪南港</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カーボンニュートラルポート</a:t>
            </a:r>
            <a:r>
              <a:rPr lang="en-US"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800" kern="100" dirty="0">
                <a:latin typeface="游ゴシック" panose="020B0400000000000000" pitchFamily="50" charset="-128"/>
                <a:ea typeface="游ゴシック" panose="020B0400000000000000" pitchFamily="50" charset="-128"/>
                <a:cs typeface="Times New Roman" panose="02020603050405020304" pitchFamily="18" charset="0"/>
              </a:rPr>
              <a:t>形成計画』を策定</a:t>
            </a:r>
            <a:endParaRPr lang="ja-JP" altLang="ja-JP" sz="8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2" name="正方形/長方形 51">
            <a:extLst>
              <a:ext uri="{FF2B5EF4-FFF2-40B4-BE49-F238E27FC236}">
                <a16:creationId xmlns:a16="http://schemas.microsoft.com/office/drawing/2014/main" id="{A3EA9319-6EF1-4642-84E1-4FAB7825CA79}"/>
              </a:ext>
            </a:extLst>
          </p:cNvPr>
          <p:cNvSpPr/>
          <p:nvPr/>
        </p:nvSpPr>
        <p:spPr>
          <a:xfrm>
            <a:off x="2572391" y="7244607"/>
            <a:ext cx="1515159"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679598" y="8527413"/>
            <a:ext cx="1047202" cy="231847"/>
          </a:xfrm>
          <a:prstGeom prst="rect">
            <a:avLst/>
          </a:prstGeom>
          <a:noFill/>
        </p:spPr>
        <p:txBody>
          <a:bodyPr wrap="square">
            <a:spAutoFit/>
          </a:bodyPr>
          <a:lstStyle/>
          <a:p>
            <a:r>
              <a:rPr lang="ja-JP" altLang="en-US" sz="900" b="1" dirty="0"/>
              <a:t>単位：千トン</a:t>
            </a:r>
          </a:p>
        </p:txBody>
      </p:sp>
      <p:sp>
        <p:nvSpPr>
          <p:cNvPr id="56" name="正方形/長方形 55">
            <a:extLst>
              <a:ext uri="{FF2B5EF4-FFF2-40B4-BE49-F238E27FC236}">
                <a16:creationId xmlns:a16="http://schemas.microsoft.com/office/drawing/2014/main" id="{DECFE75A-444E-46C1-817B-B77BA6B5C656}"/>
              </a:ext>
            </a:extLst>
          </p:cNvPr>
          <p:cNvSpPr/>
          <p:nvPr/>
        </p:nvSpPr>
        <p:spPr>
          <a:xfrm>
            <a:off x="11601798" y="664121"/>
            <a:ext cx="1047202" cy="231847"/>
          </a:xfrm>
          <a:prstGeom prst="rect">
            <a:avLst/>
          </a:prstGeom>
        </p:spPr>
        <p:txBody>
          <a:bodyPr wrap="square">
            <a:spAutoFit/>
          </a:bodyPr>
          <a:lstStyle/>
          <a:p>
            <a:r>
              <a:rPr lang="ja-JP" altLang="en-US" sz="900" b="1" dirty="0"/>
              <a:t>単位：千トン</a:t>
            </a:r>
          </a:p>
        </p:txBody>
      </p:sp>
      <p:sp>
        <p:nvSpPr>
          <p:cNvPr id="79" name="正方形/長方形 78">
            <a:extLst>
              <a:ext uri="{FF2B5EF4-FFF2-40B4-BE49-F238E27FC236}">
                <a16:creationId xmlns:a16="http://schemas.microsoft.com/office/drawing/2014/main" id="{31A33F78-476F-47B3-BF17-80E0005B0013}"/>
              </a:ext>
            </a:extLst>
          </p:cNvPr>
          <p:cNvSpPr/>
          <p:nvPr/>
        </p:nvSpPr>
        <p:spPr>
          <a:xfrm>
            <a:off x="1040079" y="7246273"/>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862740" y="7353647"/>
            <a:ext cx="1047202" cy="231847"/>
          </a:xfrm>
          <a:prstGeom prst="rect">
            <a:avLst/>
          </a:prstGeom>
        </p:spPr>
        <p:txBody>
          <a:bodyPr wrap="square">
            <a:spAutoFit/>
          </a:bodyPr>
          <a:lstStyle/>
          <a:p>
            <a:r>
              <a:rPr lang="ja-JP" altLang="en-US" sz="900" b="1" dirty="0"/>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51477" y="156024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ext uri="{D42A27DB-BD31-4B8C-83A1-F6EECF244321}">
                <p14:modId xmlns:p14="http://schemas.microsoft.com/office/powerpoint/2010/main" val="1166727625"/>
              </p:ext>
            </p:extLst>
          </p:nvPr>
        </p:nvGraphicFramePr>
        <p:xfrm>
          <a:off x="428744" y="1906788"/>
          <a:ext cx="5804546" cy="2673596"/>
        </p:xfrm>
        <a:graphic>
          <a:graphicData uri="http://schemas.openxmlformats.org/drawingml/2006/table">
            <a:tbl>
              <a:tblPr firstRow="1" bandRow="1">
                <a:tableStyleId>{5940675A-B579-460E-94D1-54222C63F5DA}</a:tableStyleId>
              </a:tblPr>
              <a:tblGrid>
                <a:gridCol w="859488">
                  <a:extLst>
                    <a:ext uri="{9D8B030D-6E8A-4147-A177-3AD203B41FA5}">
                      <a16:colId xmlns:a16="http://schemas.microsoft.com/office/drawing/2014/main" val="1905241061"/>
                    </a:ext>
                  </a:extLst>
                </a:gridCol>
                <a:gridCol w="4945058">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基本方針</a:t>
                      </a:r>
                    </a:p>
                  </a:txBody>
                  <a:tcPr marL="88028" marR="88028" marT="44014" marB="44014" anchor="ctr"/>
                </a:tc>
                <a:tc>
                  <a:txBody>
                    <a:bodyPr/>
                    <a:lstStyle/>
                    <a:p>
                      <a:pPr algn="ctr"/>
                      <a:r>
                        <a:rPr kumimoji="1" lang="ja-JP" altLang="en-US" sz="900" b="1" u="none" strike="noStrike" kern="1200" baseline="0" dirty="0"/>
                        <a:t>（１）水素・燃料アンモニア等のサプライチェーンの拠点としての受入環境等の整備</a:t>
                      </a:r>
                      <a:endParaRPr kumimoji="1" lang="en-US" altLang="ja-JP" sz="900" b="1" i="0" u="none" strike="noStrike" kern="1200" baseline="0" dirty="0">
                        <a:solidFill>
                          <a:schemeClr val="dk1"/>
                        </a:solidFill>
                        <a:latin typeface="+mn-lt"/>
                        <a:ea typeface="+mn-ea"/>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・水素等次世代エネルギーの</a:t>
                      </a:r>
                      <a:r>
                        <a:rPr kumimoji="1" lang="ja-JP" altLang="en-US" sz="900" b="1" u="sng" dirty="0">
                          <a:solidFill>
                            <a:srgbClr val="FF0000"/>
                          </a:solidFill>
                          <a:latin typeface="HGS創英角ｺﾞｼｯｸUB" panose="020B0900000000000000" pitchFamily="50" charset="-128"/>
                          <a:ea typeface="HGS創英角ｺﾞｼｯｸUB" panose="020B0900000000000000" pitchFamily="50" charset="-128"/>
                        </a:rPr>
                        <a:t>二次受入・供給拠点化</a:t>
                      </a:r>
                      <a:endParaRPr kumimoji="1" lang="en-US" altLang="ja-JP" sz="900" b="1" u="sng" dirty="0">
                        <a:solidFill>
                          <a:srgbClr val="FF0000"/>
                        </a:solidFill>
                        <a:latin typeface="HGS創英角ｺﾞｼｯｸUB" panose="020B0900000000000000" pitchFamily="50" charset="-128"/>
                        <a:ea typeface="HGS創英角ｺﾞｼｯｸUB" panose="020B0900000000000000" pitchFamily="50" charset="-128"/>
                      </a:endParaRPr>
                    </a:p>
                    <a:p>
                      <a:r>
                        <a:rPr kumimoji="1" lang="ja-JP" altLang="en-US" sz="900" b="0" u="none" dirty="0">
                          <a:solidFill>
                            <a:schemeClr val="tx2">
                              <a:lumMod val="60000"/>
                              <a:lumOff val="40000"/>
                            </a:schemeClr>
                          </a:solidFill>
                          <a:latin typeface="+mn-ea"/>
                          <a:ea typeface="+mn-ea"/>
                        </a:rPr>
                        <a:t>・船舶への水素・燃料アンモニア、合成メタン、</a:t>
                      </a:r>
                      <a:r>
                        <a:rPr kumimoji="1" lang="en-US" altLang="ja-JP" sz="900" b="0" u="none" dirty="0">
                          <a:solidFill>
                            <a:schemeClr val="tx2">
                              <a:lumMod val="60000"/>
                              <a:lumOff val="40000"/>
                            </a:schemeClr>
                          </a:solidFill>
                          <a:latin typeface="+mn-ea"/>
                          <a:ea typeface="+mn-ea"/>
                        </a:rPr>
                        <a:t>LNG</a:t>
                      </a:r>
                      <a:r>
                        <a:rPr kumimoji="1" lang="ja-JP" altLang="en-US" sz="900" b="0" u="none" dirty="0">
                          <a:solidFill>
                            <a:schemeClr val="tx2">
                              <a:lumMod val="60000"/>
                              <a:lumOff val="40000"/>
                            </a:schemeClr>
                          </a:solidFill>
                          <a:latin typeface="+mn-ea"/>
                          <a:ea typeface="+mn-ea"/>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t>（２）港湾地域の面的・効率的な脱炭素化</a:t>
                      </a:r>
                      <a:endParaRPr kumimoji="1" lang="ja-JP" altLang="en-US" sz="900" b="1" dirty="0"/>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・停泊船舶への陸上電力供給・港湾荷役機械の低炭素化・脱炭素化</a:t>
                      </a:r>
                      <a:endParaRPr kumimoji="1" lang="en-US" altLang="ja-JP" sz="900" dirty="0"/>
                    </a:p>
                    <a:p>
                      <a:r>
                        <a:rPr kumimoji="1" lang="ja-JP" altLang="en-US" sz="900" dirty="0"/>
                        <a:t>・ターミナルを出入りする車両の水素等次世代エネルギー燃料化</a:t>
                      </a:r>
                      <a:endParaRPr kumimoji="1" lang="en-US" altLang="ja-JP" sz="900" dirty="0"/>
                    </a:p>
                    <a:p>
                      <a:r>
                        <a:rPr kumimoji="1" lang="ja-JP" altLang="en-US" sz="900" dirty="0"/>
                        <a:t>・立地産業での水素・燃料アンモニア・合成メタンの共同調達・利用による地域における面的・効率的な脱炭素化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目標年次</a:t>
                      </a:r>
                    </a:p>
                  </a:txBody>
                  <a:tcPr marL="88028" marR="88028" marT="44014" marB="44014"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900" dirty="0"/>
                        <a:t>2030</a:t>
                      </a:r>
                      <a:r>
                        <a:rPr lang="ja-JP" altLang="en-US" sz="900" dirty="0"/>
                        <a:t>年度及び</a:t>
                      </a:r>
                      <a:r>
                        <a:rPr lang="en-US" altLang="ja-JP" sz="900" dirty="0"/>
                        <a:t>2050</a:t>
                      </a:r>
                      <a:r>
                        <a:rPr lang="ja-JP" altLang="en-US" sz="900" dirty="0"/>
                        <a:t>年</a:t>
                      </a:r>
                      <a:endParaRPr lang="ja-JP" altLang="en-US" sz="900" b="1" dirty="0"/>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t>対象範囲</a:t>
                      </a:r>
                    </a:p>
                  </a:txBody>
                  <a:tcPr marL="88028" marR="88028" marT="44014" marB="44014" anchor="ctr"/>
                </a:tc>
                <a:tc>
                  <a:txBody>
                    <a:bodyPr/>
                    <a:lstStyle/>
                    <a:p>
                      <a:r>
                        <a:rPr lang="ja-JP" altLang="en-US" sz="900" dirty="0"/>
                        <a:t>①公共・専用ターミナル内</a:t>
                      </a:r>
                    </a:p>
                    <a:p>
                      <a:r>
                        <a:rPr lang="ja-JP" altLang="en-US" sz="900" dirty="0"/>
                        <a:t>②公共・専用ターミナルに出入りする船舶・車両</a:t>
                      </a:r>
                      <a:endParaRPr lang="en-US" altLang="ja-JP" sz="900" dirty="0"/>
                    </a:p>
                    <a:p>
                      <a:r>
                        <a:rPr lang="ja-JP" altLang="en-US" sz="900" dirty="0"/>
                        <a:t>③ターミナル外　：　港湾エリア（臨港地区等）で活動を行う事業所</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t>計画策定及び推進体制、進捗管理</a:t>
                      </a:r>
                    </a:p>
                  </a:txBody>
                  <a:tcPr marL="88028" marR="88028" marT="44014" marB="44014" anchor="ctr"/>
                </a:tc>
                <a:tc>
                  <a:txBody>
                    <a:bodyPr/>
                    <a:lstStyle/>
                    <a:p>
                      <a:r>
                        <a:rPr kumimoji="1" lang="ja-JP" altLang="en-US" sz="900" dirty="0"/>
                        <a:t>・</a:t>
                      </a:r>
                      <a:r>
                        <a:rPr kumimoji="1" lang="en-US" altLang="ja-JP" sz="900" dirty="0"/>
                        <a:t>CNP</a:t>
                      </a:r>
                      <a:r>
                        <a:rPr kumimoji="1" lang="ja-JP" altLang="en-US" sz="900" dirty="0"/>
                        <a:t>検討会の意見を踏まえ港湾管理者である大阪府が策定</a:t>
                      </a:r>
                    </a:p>
                    <a:p>
                      <a:r>
                        <a:rPr kumimoji="1" lang="ja-JP" altLang="en-US" sz="900" dirty="0"/>
                        <a:t>・策定後、同検討会を改組した推進体制により、計画の進捗状況を確認・評価</a:t>
                      </a:r>
                      <a:endParaRPr kumimoji="1" lang="en-US" altLang="ja-JP" sz="900" dirty="0"/>
                    </a:p>
                    <a:p>
                      <a:r>
                        <a:rPr kumimoji="1" lang="ja-JP" altLang="en-US" sz="900" dirty="0"/>
                        <a:t>・評価結果や政府の温室効果ガス削減目標、技術の進展等を踏まえ、計画を見直し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52988" y="4698389"/>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50765" y="4371490"/>
            <a:ext cx="5993323" cy="1338828"/>
          </a:xfrm>
          <a:prstGeom prst="rect">
            <a:avLst/>
          </a:prstGeom>
        </p:spPr>
        <p:txBody>
          <a:bodyPr wrap="square">
            <a:spAutoFit/>
          </a:bodyPr>
          <a:lstStyle/>
          <a:p>
            <a:r>
              <a:rPr lang="ja-JP" altLang="en-US" sz="900" dirty="0"/>
              <a:t>　次の取組により国際競争力の強化を図るとともに港湾の利便性向上を通じて産業立地や投資を呼び込む港湾をめざす</a:t>
            </a:r>
            <a:endParaRPr lang="en-US" altLang="ja-JP" sz="900" dirty="0"/>
          </a:p>
          <a:p>
            <a:pPr marL="171450" indent="-171450">
              <a:buFont typeface="Arial" panose="020B0604020202020204" pitchFamily="34" charset="0"/>
              <a:buChar char="•"/>
            </a:pPr>
            <a:r>
              <a:rPr lang="ja-JP" altLang="en-US" sz="900"/>
              <a:t>既存</a:t>
            </a:r>
            <a:r>
              <a:rPr lang="ja-JP" altLang="en-US" sz="900" dirty="0"/>
              <a:t>ボイラー燃料のアンモニア・バイオマス・合成メタンへの転換等によるエネルギー分野の脱炭素化を可能とするインフラの計画・整備</a:t>
            </a:r>
          </a:p>
          <a:p>
            <a:pPr marL="171450" indent="-171450">
              <a:buFont typeface="Arial" panose="020B0604020202020204" pitchFamily="34" charset="0"/>
              <a:buChar char="•"/>
            </a:pPr>
            <a:r>
              <a:rPr lang="ja-JP" altLang="en-US" sz="900" dirty="0"/>
              <a:t>停泊中の船舶への陸上電力供給設備の導入により、航路の脱炭素化に必要となる環境を整備</a:t>
            </a:r>
            <a:endParaRPr lang="en-US" altLang="ja-JP" sz="900" dirty="0"/>
          </a:p>
          <a:p>
            <a:pPr marL="171450" indent="-171450">
              <a:buFont typeface="Arial" panose="020B0604020202020204" pitchFamily="34" charset="0"/>
              <a:buChar char="•"/>
            </a:pPr>
            <a:r>
              <a:rPr lang="ja-JP" altLang="en-US" sz="900" dirty="0"/>
              <a:t>液化水素、液化アンモニア、</a:t>
            </a:r>
            <a:r>
              <a:rPr lang="en-US" altLang="ja-JP" sz="900" dirty="0"/>
              <a:t>MCH</a:t>
            </a:r>
            <a:r>
              <a:rPr lang="ja-JP" altLang="en-US" sz="900" dirty="0"/>
              <a:t>などの輸送・貯蔵・利活用に係る実証事業の積極的な誘致、水素・燃料アンモニア等実装に向けた課題の抽出・対応の検討</a:t>
            </a:r>
          </a:p>
          <a:p>
            <a:pPr marL="171450" indent="-171450">
              <a:buFont typeface="Arial" panose="020B0604020202020204" pitchFamily="34" charset="0"/>
              <a:buChar char="•"/>
            </a:pPr>
            <a:r>
              <a:rPr lang="ja-JP" altLang="en-US" sz="900" dirty="0"/>
              <a:t>海域の自然再生・保全により、干潟等によるブルーカーボンの推進</a:t>
            </a:r>
          </a:p>
          <a:p>
            <a:pPr marL="171450" indent="-171450">
              <a:buFont typeface="Arial" panose="020B0604020202020204" pitchFamily="34" charset="0"/>
              <a:buChar char="•"/>
            </a:pPr>
            <a:r>
              <a:rPr lang="ja-JP" altLang="en-US" sz="900" dirty="0"/>
              <a:t>海洋・港湾環境プログラム（グリーンアウォード）に基づく認証船舶の利用促進や</a:t>
            </a:r>
            <a:r>
              <a:rPr lang="en-US" altLang="ja-JP" sz="900" dirty="0"/>
              <a:t>ESI</a:t>
            </a:r>
            <a:r>
              <a:rPr lang="ja-JP" altLang="en-US" sz="900" dirty="0"/>
              <a:t>プログラム等の取組を通じて、</a:t>
            </a:r>
            <a:r>
              <a:rPr lang="en-US" altLang="ja-JP" sz="900" dirty="0"/>
              <a:t>SDGs </a:t>
            </a:r>
            <a:r>
              <a:rPr lang="ja-JP" altLang="en-US" sz="900" dirty="0"/>
              <a:t>や</a:t>
            </a:r>
            <a:r>
              <a:rPr lang="en-US" altLang="ja-JP" sz="900" dirty="0"/>
              <a:t>ESG </a:t>
            </a:r>
            <a:r>
              <a:rPr lang="ja-JP" altLang="en-US" sz="900" dirty="0"/>
              <a:t>投資に関心の高い荷主・船社の寄港を誘致</a:t>
            </a: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ext uri="{D42A27DB-BD31-4B8C-83A1-F6EECF244321}">
                <p14:modId xmlns:p14="http://schemas.microsoft.com/office/powerpoint/2010/main" val="1230133559"/>
              </p:ext>
            </p:extLst>
          </p:nvPr>
        </p:nvGraphicFramePr>
        <p:xfrm>
          <a:off x="522124" y="5020064"/>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r>
                        <a:rPr kumimoji="1" lang="ja-JP" altLang="en-US" sz="900" dirty="0"/>
                        <a:t>区分</a:t>
                      </a:r>
                    </a:p>
                  </a:txBody>
                  <a:tcPr marL="45720" marR="45720" marT="36000" marB="36000"/>
                </a:tc>
                <a:tc>
                  <a:txBody>
                    <a:bodyPr/>
                    <a:lstStyle/>
                    <a:p>
                      <a:pPr algn="ctr"/>
                      <a:r>
                        <a:rPr kumimoji="1" lang="ja-JP" altLang="en-US" sz="900" dirty="0"/>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t>①ターミナル内</a:t>
                      </a:r>
                    </a:p>
                  </a:txBody>
                  <a:tcPr marL="45720" marR="45720" marT="36000" marB="36000"/>
                </a:tc>
                <a:tc>
                  <a:txBody>
                    <a:bodyPr/>
                    <a:lstStyle/>
                    <a:p>
                      <a:r>
                        <a:rPr kumimoji="1" lang="ja-JP" altLang="en-US" sz="900" dirty="0"/>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dirty="0"/>
                        <a:t>②ターミナルを出入する船舶・車両</a:t>
                      </a:r>
                    </a:p>
                  </a:txBody>
                  <a:tcPr marL="45720" marR="45720" marT="36000" marB="36000"/>
                </a:tc>
                <a:tc>
                  <a:txBody>
                    <a:bodyPr/>
                    <a:lstStyle/>
                    <a:p>
                      <a:pPr marL="0" indent="0">
                        <a:buFont typeface="+mj-lt"/>
                        <a:buNone/>
                      </a:pPr>
                      <a:r>
                        <a:rPr kumimoji="1" lang="ja-JP" altLang="en-US" sz="900" dirty="0"/>
                        <a:t>公表資料等により推計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t>③ターミナル外</a:t>
                      </a:r>
                    </a:p>
                  </a:txBody>
                  <a:tcPr marL="45720" marR="45720" marT="36000" marB="36000"/>
                </a:tc>
                <a:tc>
                  <a:txBody>
                    <a:bodyPr/>
                    <a:lstStyle/>
                    <a:p>
                      <a:r>
                        <a:rPr kumimoji="1" lang="ja-JP" altLang="en-US" sz="900" dirty="0"/>
                        <a:t>現状（</a:t>
                      </a:r>
                      <a:r>
                        <a:rPr kumimoji="1" lang="en-US" altLang="ja-JP" sz="900" dirty="0"/>
                        <a:t>2021</a:t>
                      </a:r>
                      <a:r>
                        <a:rPr kumimoji="1" lang="ja-JP" altLang="en-US" sz="900" dirty="0"/>
                        <a:t>年度）や将来のエネルギー資源利用の実態や将来計画等を把握するため、</a:t>
                      </a:r>
                      <a:r>
                        <a:rPr lang="ja-JP" altLang="en-US" sz="900" dirty="0"/>
                        <a:t>「地球温暖化対策の推進に関する法律に基づく温室効果ガス排出量算定・報告・公表制度」の報告対象である特定事業所排出者</a:t>
                      </a:r>
                      <a:r>
                        <a:rPr kumimoji="1" lang="ja-JP" altLang="en-US" sz="900" dirty="0"/>
                        <a:t>（</a:t>
                      </a:r>
                      <a:r>
                        <a:rPr kumimoji="1" lang="en-US" altLang="ja-JP" sz="900" dirty="0"/>
                        <a:t>※1</a:t>
                      </a:r>
                      <a:r>
                        <a:rPr kumimoji="1" lang="ja-JP" altLang="en-US" sz="900" dirty="0"/>
                        <a:t>）へのアンケートを実施。その他</a:t>
                      </a:r>
                      <a:r>
                        <a:rPr lang="ja-JP" altLang="en-US" sz="900" dirty="0"/>
                        <a:t>「大阪府気候変動対策の推進に関する条例」の特定事業者（</a:t>
                      </a:r>
                      <a:r>
                        <a:rPr lang="en-US" altLang="ja-JP" sz="900" dirty="0"/>
                        <a:t>※2</a:t>
                      </a:r>
                      <a:r>
                        <a:rPr lang="ja-JP" altLang="en-US" sz="900" dirty="0"/>
                        <a:t>）に加えて、倉庫業者</a:t>
                      </a:r>
                      <a:r>
                        <a:rPr kumimoji="1" lang="ja-JP" altLang="en-US" sz="900" dirty="0"/>
                        <a:t>にアンケートを実施</a:t>
                      </a:r>
                      <a:endParaRPr kumimoji="1" lang="en-US" altLang="ja-JP" sz="900" dirty="0"/>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t>アンケート・ヒアリングで把握していない項目は、公表資料・統計データにより排出量を推計。</a:t>
                      </a:r>
                      <a:endParaRPr lang="en-US" altLang="ja-JP" sz="900" dirty="0"/>
                    </a:p>
                  </a:txBody>
                  <a:tcPr marL="45720" marR="45720" marT="36000" marB="36000"/>
                </a:tc>
                <a:extLst>
                  <a:ext uri="{0D108BD9-81ED-4DB2-BD59-A6C34878D82A}">
                    <a16:rowId xmlns:a16="http://schemas.microsoft.com/office/drawing/2014/main" val="1473570224"/>
                  </a:ext>
                </a:extLst>
              </a:tr>
            </a:tbl>
          </a:graphicData>
        </a:graphic>
      </p:graphicFrame>
      <p:sp>
        <p:nvSpPr>
          <p:cNvPr id="57" name="正方形/長方形 56">
            <a:extLst>
              <a:ext uri="{FF2B5EF4-FFF2-40B4-BE49-F238E27FC236}">
                <a16:creationId xmlns:a16="http://schemas.microsoft.com/office/drawing/2014/main" id="{D6092783-C6B7-4DAA-A119-7758C4E1378E}"/>
              </a:ext>
            </a:extLst>
          </p:cNvPr>
          <p:cNvSpPr/>
          <p:nvPr/>
        </p:nvSpPr>
        <p:spPr>
          <a:xfrm>
            <a:off x="6619313" y="1948900"/>
            <a:ext cx="6029687" cy="230832"/>
          </a:xfrm>
          <a:prstGeom prst="rect">
            <a:avLst/>
          </a:prstGeom>
        </p:spPr>
        <p:txBody>
          <a:bodyPr wrap="square">
            <a:spAutoFit/>
          </a:bodyPr>
          <a:lstStyle/>
          <a:p>
            <a:r>
              <a:rPr lang="en-US" altLang="ja-JP" sz="900" b="1" dirty="0">
                <a:latin typeface="ＭＳＰゴシック"/>
              </a:rPr>
              <a:t>※</a:t>
            </a:r>
            <a:r>
              <a:rPr lang="ja-JP" altLang="en-US" sz="900" b="1" dirty="0">
                <a:latin typeface="ＭＳＰゴシック"/>
              </a:rPr>
              <a:t>削減量は今後要精査。削減計画（整備内容等）は今後の検討会での議論、個別ヒアリング等を通じ今後記載</a:t>
            </a:r>
            <a:endParaRPr lang="ja-JP" altLang="en-US" sz="900" b="1" i="1" dirty="0">
              <a:latin typeface="ＭＳＰゴシック"/>
            </a:endParaRPr>
          </a:p>
        </p:txBody>
      </p:sp>
      <p:sp>
        <p:nvSpPr>
          <p:cNvPr id="62" name="テキスト ボックス 61">
            <a:extLst>
              <a:ext uri="{FF2B5EF4-FFF2-40B4-BE49-F238E27FC236}">
                <a16:creationId xmlns:a16="http://schemas.microsoft.com/office/drawing/2014/main" id="{F74DF927-CBC0-4932-B6CB-82668FBB628A}"/>
              </a:ext>
            </a:extLst>
          </p:cNvPr>
          <p:cNvSpPr txBox="1"/>
          <p:nvPr/>
        </p:nvSpPr>
        <p:spPr>
          <a:xfrm>
            <a:off x="2866298" y="8101551"/>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99%</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2842279" y="7459656"/>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0.01%</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250192" y="7683831"/>
            <a:ext cx="622656" cy="246221"/>
          </a:xfrm>
          <a:prstGeom prst="rect">
            <a:avLst/>
          </a:prstGeom>
          <a:noFill/>
          <a:ln>
            <a:noFill/>
          </a:ln>
        </p:spPr>
        <p:txBody>
          <a:bodyPr wrap="square" rtlCol="0">
            <a:spAutoFit/>
          </a:bodyPr>
          <a:lstStyle/>
          <a:p>
            <a:pPr algn="ctr"/>
            <a:r>
              <a:rPr lang="en-US" altLang="ja-JP" sz="1000" dirty="0">
                <a:solidFill>
                  <a:srgbClr val="C00000"/>
                </a:solidFill>
                <a:latin typeface="HGP創英角ｺﾞｼｯｸUB" panose="020B0900000000000000" pitchFamily="50" charset="-128"/>
                <a:ea typeface="HGP創英角ｺﾞｼｯｸUB" panose="020B0900000000000000" pitchFamily="50" charset="-128"/>
              </a:rPr>
              <a:t>0.7</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91" name="正方形/長方形 90">
            <a:extLst>
              <a:ext uri="{FF2B5EF4-FFF2-40B4-BE49-F238E27FC236}">
                <a16:creationId xmlns:a16="http://schemas.microsoft.com/office/drawing/2014/main" id="{FEE9C001-E25D-4386-955E-4730A49CC6E8}"/>
              </a:ext>
            </a:extLst>
          </p:cNvPr>
          <p:cNvSpPr/>
          <p:nvPr/>
        </p:nvSpPr>
        <p:spPr>
          <a:xfrm>
            <a:off x="9393470" y="8652440"/>
            <a:ext cx="3103735" cy="230832"/>
          </a:xfrm>
          <a:prstGeom prst="rect">
            <a:avLst/>
          </a:prstGeom>
        </p:spPr>
        <p:txBody>
          <a:bodyPr wrap="none">
            <a:spAutoFit/>
          </a:bodyPr>
          <a:lstStyle/>
          <a:p>
            <a:pPr algn="r"/>
            <a:r>
              <a:rPr lang="en-US" altLang="ja-JP" sz="900" dirty="0">
                <a:latin typeface="ＭＳＰゴシック"/>
              </a:rPr>
              <a:t>※</a:t>
            </a:r>
            <a:r>
              <a:rPr lang="ja-JP" altLang="en-US" sz="900" dirty="0">
                <a:latin typeface="ＭＳＰゴシック"/>
              </a:rPr>
              <a:t>ロードマップは現段階でのイメージであり、今後、要精査</a:t>
            </a:r>
            <a:endParaRPr lang="ja-JP" altLang="en-US" sz="900" dirty="0"/>
          </a:p>
        </p:txBody>
      </p:sp>
      <p:graphicFrame>
        <p:nvGraphicFramePr>
          <p:cNvPr id="69" name="表 68">
            <a:extLst>
              <a:ext uri="{FF2B5EF4-FFF2-40B4-BE49-F238E27FC236}">
                <a16:creationId xmlns:a16="http://schemas.microsoft.com/office/drawing/2014/main" id="{C9A2FB9F-1B2C-4AA7-BFF4-5BB9F98B3A0D}"/>
              </a:ext>
            </a:extLst>
          </p:cNvPr>
          <p:cNvGraphicFramePr>
            <a:graphicFrameLocks noGrp="1"/>
          </p:cNvGraphicFramePr>
          <p:nvPr>
            <p:extLst>
              <p:ext uri="{D42A27DB-BD31-4B8C-83A1-F6EECF244321}">
                <p14:modId xmlns:p14="http://schemas.microsoft.com/office/powerpoint/2010/main" val="2107174368"/>
              </p:ext>
            </p:extLst>
          </p:nvPr>
        </p:nvGraphicFramePr>
        <p:xfrm>
          <a:off x="6590186" y="7249087"/>
          <a:ext cx="5616624" cy="48006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50" dirty="0">
                          <a:latin typeface="+mj-ea"/>
                          <a:ea typeface="+mj-ea"/>
                        </a:rPr>
                        <a:t>主な取組</a:t>
                      </a:r>
                    </a:p>
                  </a:txBody>
                  <a:tcPr anchor="ctr"/>
                </a:tc>
                <a:tc gridSpan="6">
                  <a:txBody>
                    <a:bodyPr/>
                    <a:lstStyle/>
                    <a:p>
                      <a:pPr algn="ctr"/>
                      <a:r>
                        <a:rPr kumimoji="1" lang="ja-JP" altLang="en-US" sz="1050" b="1" dirty="0"/>
                        <a:t>短・中期（～</a:t>
                      </a:r>
                      <a:r>
                        <a:rPr kumimoji="1" lang="en-US" altLang="ja-JP" sz="1050" b="1" dirty="0"/>
                        <a:t>2030</a:t>
                      </a:r>
                      <a:r>
                        <a:rPr kumimoji="1" lang="ja-JP" altLang="en-US" sz="1050" b="1" dirty="0"/>
                        <a:t>年度）</a:t>
                      </a:r>
                      <a:endParaRPr kumimoji="1" lang="ja-JP" altLang="en-US" sz="105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50" b="1" dirty="0"/>
                        <a:t>長期（～</a:t>
                      </a:r>
                      <a:r>
                        <a:rPr kumimoji="1" lang="en-US" altLang="ja-JP" sz="1050" b="1" dirty="0"/>
                        <a:t>2050</a:t>
                      </a:r>
                      <a:r>
                        <a:rPr kumimoji="1" lang="ja-JP" altLang="en-US" sz="1050" b="1" dirty="0"/>
                        <a:t>年）</a:t>
                      </a:r>
                    </a:p>
                  </a:txBody>
                  <a:tcPr/>
                </a:tc>
                <a:extLst>
                  <a:ext uri="{0D108BD9-81ED-4DB2-BD59-A6C34878D82A}">
                    <a16:rowId xmlns:a16="http://schemas.microsoft.com/office/drawing/2014/main" val="2694867600"/>
                  </a:ext>
                </a:extLst>
              </a:tr>
              <a:tr h="134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u="none" kern="1200" dirty="0">
                          <a:solidFill>
                            <a:schemeClr val="tx1"/>
                          </a:solidFill>
                          <a:latin typeface="+mj-ea"/>
                          <a:ea typeface="+mn-ea"/>
                          <a:cs typeface="+mn-cs"/>
                        </a:rPr>
                        <a:t>再生可能エネルギー由来の電力使用</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340984803"/>
                  </a:ext>
                </a:extLst>
              </a:tr>
            </a:tbl>
          </a:graphicData>
        </a:graphic>
      </p:graphicFrame>
      <p:sp>
        <p:nvSpPr>
          <p:cNvPr id="71" name="正方形/長方形 70">
            <a:extLst>
              <a:ext uri="{FF2B5EF4-FFF2-40B4-BE49-F238E27FC236}">
                <a16:creationId xmlns:a16="http://schemas.microsoft.com/office/drawing/2014/main" id="{A9FB6C94-79CE-46A2-BA0C-6F67A8571CC5}"/>
              </a:ext>
            </a:extLst>
          </p:cNvPr>
          <p:cNvSpPr/>
          <p:nvPr/>
        </p:nvSpPr>
        <p:spPr>
          <a:xfrm>
            <a:off x="6408755" y="6209296"/>
            <a:ext cx="2146742"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②ターミナルを出入りする船舶・車両</a:t>
            </a:r>
          </a:p>
        </p:txBody>
      </p:sp>
      <p:sp>
        <p:nvSpPr>
          <p:cNvPr id="72" name="正方形/長方形 71">
            <a:extLst>
              <a:ext uri="{FF2B5EF4-FFF2-40B4-BE49-F238E27FC236}">
                <a16:creationId xmlns:a16="http://schemas.microsoft.com/office/drawing/2014/main" id="{F7B00C07-2C2F-4E70-A1AC-AC4AEA379BDC}"/>
              </a:ext>
            </a:extLst>
          </p:cNvPr>
          <p:cNvSpPr/>
          <p:nvPr/>
        </p:nvSpPr>
        <p:spPr>
          <a:xfrm>
            <a:off x="6401427" y="7063916"/>
            <a:ext cx="100059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③ターミナル外</a:t>
            </a:r>
          </a:p>
        </p:txBody>
      </p:sp>
      <p:sp>
        <p:nvSpPr>
          <p:cNvPr id="73" name="矢印: 五方向 23">
            <a:extLst>
              <a:ext uri="{FF2B5EF4-FFF2-40B4-BE49-F238E27FC236}">
                <a16:creationId xmlns:a16="http://schemas.microsoft.com/office/drawing/2014/main" id="{624B1681-1C05-4DD9-9A7D-FC6DE202C89C}"/>
              </a:ext>
            </a:extLst>
          </p:cNvPr>
          <p:cNvSpPr/>
          <p:nvPr/>
        </p:nvSpPr>
        <p:spPr>
          <a:xfrm>
            <a:off x="9067107" y="8451999"/>
            <a:ext cx="1973004" cy="136711"/>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74" name="矢印: 五方向 24">
            <a:extLst>
              <a:ext uri="{FF2B5EF4-FFF2-40B4-BE49-F238E27FC236}">
                <a16:creationId xmlns:a16="http://schemas.microsoft.com/office/drawing/2014/main" id="{38133DB0-C194-40BF-82C7-D24F786364B3}"/>
              </a:ext>
            </a:extLst>
          </p:cNvPr>
          <p:cNvSpPr/>
          <p:nvPr/>
        </p:nvSpPr>
        <p:spPr>
          <a:xfrm>
            <a:off x="11047157" y="8451999"/>
            <a:ext cx="1153155" cy="144005"/>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rPr>
              <a:t>藻場・干潟の拡充</a:t>
            </a:r>
          </a:p>
        </p:txBody>
      </p:sp>
      <p:sp>
        <p:nvSpPr>
          <p:cNvPr id="95" name="矢印: 五方向 23">
            <a:extLst>
              <a:ext uri="{FF2B5EF4-FFF2-40B4-BE49-F238E27FC236}">
                <a16:creationId xmlns:a16="http://schemas.microsoft.com/office/drawing/2014/main" id="{8189FC01-54D8-494E-83D2-3EB1ABF08419}"/>
              </a:ext>
            </a:extLst>
          </p:cNvPr>
          <p:cNvSpPr/>
          <p:nvPr/>
        </p:nvSpPr>
        <p:spPr>
          <a:xfrm>
            <a:off x="9068828" y="7540825"/>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96" name="矢印: 五方向 24">
            <a:extLst>
              <a:ext uri="{FF2B5EF4-FFF2-40B4-BE49-F238E27FC236}">
                <a16:creationId xmlns:a16="http://schemas.microsoft.com/office/drawing/2014/main" id="{09AED222-B0AB-4CFA-BC3F-B2DBA6768AFC}"/>
              </a:ext>
            </a:extLst>
          </p:cNvPr>
          <p:cNvSpPr/>
          <p:nvPr/>
        </p:nvSpPr>
        <p:spPr>
          <a:xfrm>
            <a:off x="11040871" y="7548985"/>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60" name="正方形/長方形 59">
            <a:extLst>
              <a:ext uri="{FF2B5EF4-FFF2-40B4-BE49-F238E27FC236}">
                <a16:creationId xmlns:a16="http://schemas.microsoft.com/office/drawing/2014/main" id="{2D2A4123-2197-46F1-AED8-60213D23716F}"/>
              </a:ext>
            </a:extLst>
          </p:cNvPr>
          <p:cNvSpPr/>
          <p:nvPr/>
        </p:nvSpPr>
        <p:spPr>
          <a:xfrm>
            <a:off x="6807318" y="2677520"/>
            <a:ext cx="2771913"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水素需要量（仮に化石燃料が水素に転換された場合）</a:t>
            </a:r>
          </a:p>
        </p:txBody>
      </p:sp>
      <p:sp>
        <p:nvSpPr>
          <p:cNvPr id="66" name="正方形/長方形 65">
            <a:extLst>
              <a:ext uri="{FF2B5EF4-FFF2-40B4-BE49-F238E27FC236}">
                <a16:creationId xmlns:a16="http://schemas.microsoft.com/office/drawing/2014/main" id="{7FEAEC59-6474-4E82-8B3D-249FD6193141}"/>
              </a:ext>
            </a:extLst>
          </p:cNvPr>
          <p:cNvSpPr/>
          <p:nvPr/>
        </p:nvSpPr>
        <p:spPr>
          <a:xfrm>
            <a:off x="6414743" y="3720480"/>
            <a:ext cx="6045194" cy="400110"/>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（２）水素・燃料アンモニア等に係る供給施設整備計画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a:p>
            <a:r>
              <a:rPr lang="ja-JP" altLang="en-US" sz="1000" dirty="0">
                <a:latin typeface="HGP創英角ｺﾞｼｯｸUB" panose="020B0900000000000000" pitchFamily="50" charset="-128"/>
                <a:ea typeface="HGP創英角ｺﾞｼｯｸUB" panose="020B0900000000000000" pitchFamily="50" charset="-128"/>
              </a:rPr>
              <a:t>（３）水素・燃料アンモニア等のサプライチェーンの強靭化に関する計画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p:txBody>
      </p:sp>
      <p:sp>
        <p:nvSpPr>
          <p:cNvPr id="67" name="正方形/長方形 66">
            <a:extLst>
              <a:ext uri="{FF2B5EF4-FFF2-40B4-BE49-F238E27FC236}">
                <a16:creationId xmlns:a16="http://schemas.microsoft.com/office/drawing/2014/main" id="{FDA7D3DA-7C05-4D03-91E1-05B420A232E3}"/>
              </a:ext>
            </a:extLst>
          </p:cNvPr>
          <p:cNvSpPr/>
          <p:nvPr/>
        </p:nvSpPr>
        <p:spPr>
          <a:xfrm>
            <a:off x="6368792" y="2374852"/>
            <a:ext cx="6045194" cy="246221"/>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（１）需要推計・供給目標</a:t>
            </a:r>
          </a:p>
        </p:txBody>
      </p:sp>
      <p:sp>
        <p:nvSpPr>
          <p:cNvPr id="81" name="正方形/長方形 80">
            <a:extLst>
              <a:ext uri="{FF2B5EF4-FFF2-40B4-BE49-F238E27FC236}">
                <a16:creationId xmlns:a16="http://schemas.microsoft.com/office/drawing/2014/main" id="{2D2A4123-2197-46F1-AED8-60213D23716F}"/>
              </a:ext>
            </a:extLst>
          </p:cNvPr>
          <p:cNvSpPr/>
          <p:nvPr/>
        </p:nvSpPr>
        <p:spPr>
          <a:xfrm>
            <a:off x="6703495" y="2513542"/>
            <a:ext cx="2781531"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①削減計画に対応した水素・燃料アンモニア等需要量</a:t>
            </a:r>
          </a:p>
        </p:txBody>
      </p:sp>
      <p:sp>
        <p:nvSpPr>
          <p:cNvPr id="82" name="正方形/長方形 81">
            <a:extLst>
              <a:ext uri="{FF2B5EF4-FFF2-40B4-BE49-F238E27FC236}">
                <a16:creationId xmlns:a16="http://schemas.microsoft.com/office/drawing/2014/main" id="{2D2A4123-2197-46F1-AED8-60213D23716F}"/>
              </a:ext>
            </a:extLst>
          </p:cNvPr>
          <p:cNvSpPr/>
          <p:nvPr/>
        </p:nvSpPr>
        <p:spPr>
          <a:xfrm>
            <a:off x="6703495" y="3561656"/>
            <a:ext cx="3974166"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②水素・燃料アンモニア等の供給量：需要量等の検討状況を踏まえ、今後整理</a:t>
            </a:r>
          </a:p>
        </p:txBody>
      </p:sp>
      <p:sp>
        <p:nvSpPr>
          <p:cNvPr id="83" name="正方形/長方形 82">
            <a:extLst>
              <a:ext uri="{FF2B5EF4-FFF2-40B4-BE49-F238E27FC236}">
                <a16:creationId xmlns:a16="http://schemas.microsoft.com/office/drawing/2014/main" id="{845255F3-D6CE-4193-9BF1-281FEAC06DCC}"/>
              </a:ext>
            </a:extLst>
          </p:cNvPr>
          <p:cNvSpPr/>
          <p:nvPr/>
        </p:nvSpPr>
        <p:spPr>
          <a:xfrm>
            <a:off x="9103557" y="3387977"/>
            <a:ext cx="1338828"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需要量は今後要精査</a:t>
            </a:r>
            <a:endParaRPr lang="ja-JP" altLang="en-US" sz="900" dirty="0"/>
          </a:p>
        </p:txBody>
      </p:sp>
      <p:sp>
        <p:nvSpPr>
          <p:cNvPr id="84" name="正方形/長方形 83">
            <a:extLst>
              <a:ext uri="{FF2B5EF4-FFF2-40B4-BE49-F238E27FC236}">
                <a16:creationId xmlns:a16="http://schemas.microsoft.com/office/drawing/2014/main" id="{90E69CF5-5415-4380-B150-434EF8834836}"/>
              </a:ext>
            </a:extLst>
          </p:cNvPr>
          <p:cNvSpPr/>
          <p:nvPr/>
        </p:nvSpPr>
        <p:spPr>
          <a:xfrm>
            <a:off x="9406287" y="2675706"/>
            <a:ext cx="763351" cy="230832"/>
          </a:xfrm>
          <a:prstGeom prst="rect">
            <a:avLst/>
          </a:prstGeom>
        </p:spPr>
        <p:txBody>
          <a:bodyPr wrap="none">
            <a:spAutoFit/>
          </a:bodyPr>
          <a:lstStyle/>
          <a:p>
            <a:r>
              <a:rPr lang="ja-JP" altLang="en-US" sz="900" dirty="0">
                <a:latin typeface="ＭＳＰゴシック"/>
              </a:rPr>
              <a:t>単位：千トン</a:t>
            </a:r>
            <a:endParaRPr lang="ja-JP" altLang="en-US" sz="900" dirty="0"/>
          </a:p>
        </p:txBody>
      </p:sp>
      <p:sp>
        <p:nvSpPr>
          <p:cNvPr id="58" name="正方形/長方形 57">
            <a:extLst>
              <a:ext uri="{FF2B5EF4-FFF2-40B4-BE49-F238E27FC236}">
                <a16:creationId xmlns:a16="http://schemas.microsoft.com/office/drawing/2014/main" id="{BF49E26B-FB89-41AF-9BD9-9C58437FF151}"/>
              </a:ext>
            </a:extLst>
          </p:cNvPr>
          <p:cNvSpPr/>
          <p:nvPr/>
        </p:nvSpPr>
        <p:spPr>
          <a:xfrm>
            <a:off x="307692" y="9049423"/>
            <a:ext cx="6099717" cy="415498"/>
          </a:xfrm>
          <a:prstGeom prst="rect">
            <a:avLst/>
          </a:prstGeom>
        </p:spPr>
        <p:txBody>
          <a:bodyPr wrap="square">
            <a:spAutoFit/>
          </a:bodyPr>
          <a:lstStyle/>
          <a:p>
            <a:r>
              <a:rPr lang="en-US" altLang="ja-JP" sz="700" dirty="0"/>
              <a:t>※1</a:t>
            </a:r>
            <a:r>
              <a:rPr lang="ja-JP" altLang="en-US" sz="700" dirty="0"/>
              <a:t>：全ての事業所のエネルギー使用量合計が原油換算</a:t>
            </a:r>
            <a:r>
              <a:rPr lang="en-US" altLang="ja-JP" sz="700" dirty="0"/>
              <a:t>1,500kl/</a:t>
            </a:r>
            <a:r>
              <a:rPr lang="ja-JP" altLang="en-US" sz="700" dirty="0"/>
              <a:t>年以上の事業者の中で、事業所単体でも原油換算</a:t>
            </a:r>
            <a:r>
              <a:rPr lang="en-US" altLang="ja-JP" sz="700" dirty="0"/>
              <a:t>1,500kl/</a:t>
            </a:r>
            <a:r>
              <a:rPr lang="ja-JP" altLang="en-US" sz="700" dirty="0"/>
              <a:t>年以上となる事業所</a:t>
            </a:r>
          </a:p>
          <a:p>
            <a:r>
              <a:rPr lang="en-US" altLang="ja-JP" sz="700" dirty="0"/>
              <a:t>※2</a:t>
            </a:r>
            <a:r>
              <a:rPr lang="ja-JP" altLang="en-US" sz="700" dirty="0"/>
              <a:t>：府全体における事業所のエネルギー使用量合計が原油換算</a:t>
            </a:r>
            <a:r>
              <a:rPr lang="en-US" altLang="ja-JP" sz="700" dirty="0"/>
              <a:t>1,500kl/</a:t>
            </a:r>
            <a:r>
              <a:rPr lang="ja-JP" altLang="en-US" sz="700" dirty="0"/>
              <a:t>年以上等</a:t>
            </a:r>
            <a:endParaRPr lang="en-US" altLang="ja-JP" sz="700" dirty="0"/>
          </a:p>
          <a:p>
            <a:r>
              <a:rPr lang="en-US" altLang="ja-JP" sz="700" dirty="0"/>
              <a:t>※</a:t>
            </a:r>
            <a:r>
              <a:rPr lang="ja-JP" altLang="en-US" sz="700" dirty="0"/>
              <a:t>排出量は暫定値であり、今後要精査</a:t>
            </a:r>
            <a:endParaRPr lang="en-US" altLang="ja-JP" sz="700" dirty="0"/>
          </a:p>
        </p:txBody>
      </p:sp>
      <p:graphicFrame>
        <p:nvGraphicFramePr>
          <p:cNvPr id="87" name="表 86">
            <a:extLst>
              <a:ext uri="{FF2B5EF4-FFF2-40B4-BE49-F238E27FC236}">
                <a16:creationId xmlns:a16="http://schemas.microsoft.com/office/drawing/2014/main" id="{D9A90C23-49E4-466F-9C52-B8B473F14727}"/>
              </a:ext>
            </a:extLst>
          </p:cNvPr>
          <p:cNvGraphicFramePr>
            <a:graphicFrameLocks noGrp="1"/>
          </p:cNvGraphicFramePr>
          <p:nvPr>
            <p:extLst>
              <p:ext uri="{D42A27DB-BD31-4B8C-83A1-F6EECF244321}">
                <p14:modId xmlns:p14="http://schemas.microsoft.com/office/powerpoint/2010/main" val="340312103"/>
              </p:ext>
            </p:extLst>
          </p:nvPr>
        </p:nvGraphicFramePr>
        <p:xfrm>
          <a:off x="381629" y="7563187"/>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計</a:t>
                      </a:r>
                    </a:p>
                  </a:txBody>
                  <a:tcPr/>
                </a:tc>
                <a:extLst>
                  <a:ext uri="{0D108BD9-81ED-4DB2-BD59-A6C34878D82A}">
                    <a16:rowId xmlns:a16="http://schemas.microsoft.com/office/drawing/2014/main" val="24044119"/>
                  </a:ext>
                </a:extLst>
              </a:tr>
              <a:tr h="0">
                <a:tc>
                  <a:txBody>
                    <a:bodyPr/>
                    <a:lstStyle/>
                    <a:p>
                      <a:r>
                        <a:rPr kumimoji="1" lang="en-US" altLang="ja-JP" sz="900" dirty="0"/>
                        <a:t>2013</a:t>
                      </a:r>
                      <a:r>
                        <a:rPr kumimoji="1" lang="ja-JP" altLang="en-US" sz="900" dirty="0"/>
                        <a:t>年度</a:t>
                      </a:r>
                    </a:p>
                  </a:txBody>
                  <a:tcPr/>
                </a:tc>
                <a:tc>
                  <a:txBody>
                    <a:bodyPr/>
                    <a:lstStyle/>
                    <a:p>
                      <a:pPr algn="r" fontAlgn="ctr"/>
                      <a:r>
                        <a:rPr lang="en-US" altLang="ja-JP" sz="1000" b="0" i="0" u="none" strike="noStrike" dirty="0">
                          <a:solidFill>
                            <a:schemeClr val="tx1"/>
                          </a:solidFill>
                          <a:effectLst/>
                          <a:latin typeface="+mn-ea"/>
                          <a:ea typeface="+mn-ea"/>
                        </a:rPr>
                        <a:t>0.065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488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490</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t>2021</a:t>
                      </a:r>
                      <a:r>
                        <a:rPr kumimoji="1" lang="ja-JP" altLang="en-US" sz="900" dirty="0"/>
                        <a:t>年度</a:t>
                      </a:r>
                    </a:p>
                  </a:txBody>
                  <a:tcPr/>
                </a:tc>
                <a:tc>
                  <a:txBody>
                    <a:bodyPr/>
                    <a:lstStyle/>
                    <a:p>
                      <a:pPr algn="r" fontAlgn="ctr"/>
                      <a:r>
                        <a:rPr lang="en-US" altLang="ja-JP" sz="1000" b="0" i="0" u="none" strike="noStrike" dirty="0">
                          <a:solidFill>
                            <a:srgbClr val="000000"/>
                          </a:solidFill>
                          <a:effectLst/>
                          <a:latin typeface="+mn-ea"/>
                          <a:ea typeface="+mn-ea"/>
                        </a:rPr>
                        <a:t>0.04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343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345</a:t>
                      </a:r>
                    </a:p>
                  </a:txBody>
                  <a:tcPr marL="0" marR="0" marT="0" marB="0" anchor="ctr"/>
                </a:tc>
                <a:extLst>
                  <a:ext uri="{0D108BD9-81ED-4DB2-BD59-A6C34878D82A}">
                    <a16:rowId xmlns:a16="http://schemas.microsoft.com/office/drawing/2014/main" val="2090054342"/>
                  </a:ext>
                </a:extLst>
              </a:tr>
            </a:tbl>
          </a:graphicData>
        </a:graphic>
      </p:graphicFrame>
      <p:sp>
        <p:nvSpPr>
          <p:cNvPr id="90" name="正方形/長方形 89">
            <a:extLst>
              <a:ext uri="{FF2B5EF4-FFF2-40B4-BE49-F238E27FC236}">
                <a16:creationId xmlns:a16="http://schemas.microsoft.com/office/drawing/2014/main" id="{9A4D3FFC-04B7-45CD-B34D-BEA16BCB0BF2}"/>
              </a:ext>
            </a:extLst>
          </p:cNvPr>
          <p:cNvSpPr/>
          <p:nvPr/>
        </p:nvSpPr>
        <p:spPr>
          <a:xfrm>
            <a:off x="6417476" y="7724159"/>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graphicFrame>
        <p:nvGraphicFramePr>
          <p:cNvPr id="92" name="表 91">
            <a:extLst>
              <a:ext uri="{FF2B5EF4-FFF2-40B4-BE49-F238E27FC236}">
                <a16:creationId xmlns:a16="http://schemas.microsoft.com/office/drawing/2014/main" id="{D8923604-1558-4E51-9B6C-DD5EFDABC493}"/>
              </a:ext>
            </a:extLst>
          </p:cNvPr>
          <p:cNvGraphicFramePr>
            <a:graphicFrameLocks noGrp="1"/>
          </p:cNvGraphicFramePr>
          <p:nvPr>
            <p:extLst>
              <p:ext uri="{D42A27DB-BD31-4B8C-83A1-F6EECF244321}">
                <p14:modId xmlns:p14="http://schemas.microsoft.com/office/powerpoint/2010/main" val="3828920946"/>
              </p:ext>
            </p:extLst>
          </p:nvPr>
        </p:nvGraphicFramePr>
        <p:xfrm>
          <a:off x="6622989" y="6398776"/>
          <a:ext cx="5616624" cy="7010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0">
                <a:tc>
                  <a:txBody>
                    <a:bodyPr/>
                    <a:lstStyle/>
                    <a:p>
                      <a:r>
                        <a:rPr kumimoji="1" lang="ja-JP" altLang="en-US" sz="900" kern="1200" dirty="0">
                          <a:solidFill>
                            <a:schemeClr val="tx1"/>
                          </a:solidFill>
                          <a:latin typeface="+mj-ea"/>
                          <a:ea typeface="+mn-ea"/>
                          <a:cs typeface="+mn-cs"/>
                        </a:rPr>
                        <a:t>陸上電力供給施設整備</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900782027"/>
                  </a:ext>
                </a:extLst>
              </a:tr>
              <a:tr h="145183">
                <a:tc>
                  <a:txBody>
                    <a:bodyPr/>
                    <a:lstStyle/>
                    <a:p>
                      <a:r>
                        <a:rPr kumimoji="1" lang="en-US" altLang="ja-JP" sz="900" dirty="0">
                          <a:latin typeface="+mj-ea"/>
                          <a:ea typeface="+mj-ea"/>
                        </a:rPr>
                        <a:t>LNG</a:t>
                      </a:r>
                      <a:r>
                        <a:rPr kumimoji="1" lang="ja-JP" altLang="en-US" sz="900" dirty="0">
                          <a:latin typeface="+mj-ea"/>
                          <a:ea typeface="+mj-ea"/>
                        </a:rPr>
                        <a:t>燃料船</a:t>
                      </a:r>
                      <a:endParaRPr kumimoji="1" lang="en-US" altLang="ja-JP" sz="900" dirty="0">
                        <a:latin typeface="+mj-ea"/>
                        <a:ea typeface="+mj-ea"/>
                      </a:endParaRP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185996717"/>
                  </a:ext>
                </a:extLst>
              </a:tr>
            </a:tbl>
          </a:graphicData>
        </a:graphic>
      </p:graphicFrame>
      <p:sp>
        <p:nvSpPr>
          <p:cNvPr id="98" name="矢印: 五方向 23">
            <a:extLst>
              <a:ext uri="{FF2B5EF4-FFF2-40B4-BE49-F238E27FC236}">
                <a16:creationId xmlns:a16="http://schemas.microsoft.com/office/drawing/2014/main" id="{9C42AC2D-7FD2-4ED7-9364-130653D88B82}"/>
              </a:ext>
            </a:extLst>
          </p:cNvPr>
          <p:cNvSpPr/>
          <p:nvPr/>
        </p:nvSpPr>
        <p:spPr>
          <a:xfrm>
            <a:off x="9108035" y="6695989"/>
            <a:ext cx="1972042"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99" name="矢印: 五方向 24">
            <a:extLst>
              <a:ext uri="{FF2B5EF4-FFF2-40B4-BE49-F238E27FC236}">
                <a16:creationId xmlns:a16="http://schemas.microsoft.com/office/drawing/2014/main" id="{33903264-5C2B-490D-A75E-55E5843B034F}"/>
              </a:ext>
            </a:extLst>
          </p:cNvPr>
          <p:cNvSpPr/>
          <p:nvPr/>
        </p:nvSpPr>
        <p:spPr>
          <a:xfrm>
            <a:off x="11080078" y="6704149"/>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100" name="矢印: 五方向 24">
            <a:extLst>
              <a:ext uri="{FF2B5EF4-FFF2-40B4-BE49-F238E27FC236}">
                <a16:creationId xmlns:a16="http://schemas.microsoft.com/office/drawing/2014/main" id="{D05CE5D5-15D5-4871-8336-49EFDF3AA1DC}"/>
              </a:ext>
            </a:extLst>
          </p:cNvPr>
          <p:cNvSpPr/>
          <p:nvPr/>
        </p:nvSpPr>
        <p:spPr>
          <a:xfrm>
            <a:off x="9108035" y="6941537"/>
            <a:ext cx="3133204"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68" name="矢印: 五方向 24">
            <a:extLst>
              <a:ext uri="{FF2B5EF4-FFF2-40B4-BE49-F238E27FC236}">
                <a16:creationId xmlns:a16="http://schemas.microsoft.com/office/drawing/2014/main" id="{76184099-AAD2-4AB9-AF2C-E57A4A12F0AE}"/>
              </a:ext>
            </a:extLst>
          </p:cNvPr>
          <p:cNvSpPr/>
          <p:nvPr/>
        </p:nvSpPr>
        <p:spPr>
          <a:xfrm>
            <a:off x="9067107" y="8225218"/>
            <a:ext cx="3103735" cy="12098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61" name="正方形/長方形 60">
            <a:extLst>
              <a:ext uri="{FF2B5EF4-FFF2-40B4-BE49-F238E27FC236}">
                <a16:creationId xmlns:a16="http://schemas.microsoft.com/office/drawing/2014/main" id="{8533A354-756F-48FB-BB60-07132C351D1D}"/>
              </a:ext>
            </a:extLst>
          </p:cNvPr>
          <p:cNvSpPr/>
          <p:nvPr/>
        </p:nvSpPr>
        <p:spPr>
          <a:xfrm>
            <a:off x="6475389" y="5612217"/>
            <a:ext cx="1454244"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方策内容は今後要精査</a:t>
            </a:r>
            <a:endParaRPr lang="ja-JP" altLang="en-US" sz="900" dirty="0"/>
          </a:p>
        </p:txBody>
      </p:sp>
      <p:pic>
        <p:nvPicPr>
          <p:cNvPr id="70" name="図 69">
            <a:extLst>
              <a:ext uri="{FF2B5EF4-FFF2-40B4-BE49-F238E27FC236}">
                <a16:creationId xmlns:a16="http://schemas.microsoft.com/office/drawing/2014/main" id="{A9DD4FA7-2918-437A-A108-B315B5431EA3}"/>
              </a:ext>
            </a:extLst>
          </p:cNvPr>
          <p:cNvPicPr>
            <a:picLocks noChangeAspect="1"/>
          </p:cNvPicPr>
          <p:nvPr/>
        </p:nvPicPr>
        <p:blipFill>
          <a:blip r:embed="rId4"/>
          <a:stretch>
            <a:fillRect/>
          </a:stretch>
        </p:blipFill>
        <p:spPr>
          <a:xfrm>
            <a:off x="1740684" y="8799135"/>
            <a:ext cx="2787908" cy="242126"/>
          </a:xfrm>
          <a:prstGeom prst="rect">
            <a:avLst/>
          </a:prstGeom>
        </p:spPr>
      </p:pic>
      <p:sp>
        <p:nvSpPr>
          <p:cNvPr id="75" name="正方形/長方形 74">
            <a:extLst>
              <a:ext uri="{FF2B5EF4-FFF2-40B4-BE49-F238E27FC236}">
                <a16:creationId xmlns:a16="http://schemas.microsoft.com/office/drawing/2014/main" id="{356CDF99-5A9C-4D5C-89EC-13D7CD7F822B}"/>
              </a:ext>
            </a:extLst>
          </p:cNvPr>
          <p:cNvSpPr/>
          <p:nvPr/>
        </p:nvSpPr>
        <p:spPr>
          <a:xfrm>
            <a:off x="7798982" y="5949117"/>
            <a:ext cx="2156360" cy="230832"/>
          </a:xfrm>
          <a:prstGeom prst="rect">
            <a:avLst/>
          </a:prstGeom>
        </p:spPr>
        <p:txBody>
          <a:bodyPr wrap="none">
            <a:spAutoFit/>
          </a:bodyPr>
          <a:lstStyle/>
          <a:p>
            <a:pPr algn="r"/>
            <a:r>
              <a:rPr lang="en-US" altLang="ja-JP" sz="900" b="1" dirty="0">
                <a:solidFill>
                  <a:schemeClr val="bg1"/>
                </a:solidFill>
                <a:latin typeface="ＭＳＰゴシック"/>
              </a:rPr>
              <a:t>※</a:t>
            </a:r>
            <a:r>
              <a:rPr lang="ja-JP" altLang="en-US" sz="900" b="1" dirty="0">
                <a:solidFill>
                  <a:schemeClr val="bg1"/>
                </a:solidFill>
                <a:latin typeface="ＭＳＰゴシック"/>
              </a:rPr>
              <a:t>各港の特徴を踏まえ、主な取組を抽出</a:t>
            </a:r>
            <a:endParaRPr lang="ja-JP" altLang="en-US" sz="900" b="1" dirty="0">
              <a:solidFill>
                <a:schemeClr val="bg1"/>
              </a:solidFill>
            </a:endParaRPr>
          </a:p>
        </p:txBody>
      </p:sp>
      <p:sp>
        <p:nvSpPr>
          <p:cNvPr id="76" name="テキスト ボックス 75">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資料４</a:t>
            </a:r>
            <a:endParaRPr kumimoji="1" lang="en-US" altLang="ja-JP" sz="2000" dirty="0">
              <a:latin typeface="HG丸ｺﾞｼｯｸM-PRO" panose="020F0600000000000000" pitchFamily="50" charset="-128"/>
              <a:ea typeface="HG丸ｺﾞｼｯｸM-PRO" panose="020F0600000000000000" pitchFamily="50" charset="-128"/>
            </a:endParaRPr>
          </a:p>
        </p:txBody>
      </p:sp>
      <p:graphicFrame>
        <p:nvGraphicFramePr>
          <p:cNvPr id="86" name="表 85">
            <a:extLst>
              <a:ext uri="{FF2B5EF4-FFF2-40B4-BE49-F238E27FC236}">
                <a16:creationId xmlns:a16="http://schemas.microsoft.com/office/drawing/2014/main" id="{D9EE9C22-B2FD-4D44-BD2D-F17175273BB6}"/>
              </a:ext>
            </a:extLst>
          </p:cNvPr>
          <p:cNvGraphicFramePr>
            <a:graphicFrameLocks noGrp="1"/>
          </p:cNvGraphicFramePr>
          <p:nvPr>
            <p:extLst>
              <p:ext uri="{D42A27DB-BD31-4B8C-83A1-F6EECF244321}">
                <p14:modId xmlns:p14="http://schemas.microsoft.com/office/powerpoint/2010/main" val="1427415154"/>
              </p:ext>
            </p:extLst>
          </p:nvPr>
        </p:nvGraphicFramePr>
        <p:xfrm>
          <a:off x="6461913" y="848523"/>
          <a:ext cx="5941080" cy="1112520"/>
        </p:xfrm>
        <a:graphic>
          <a:graphicData uri="http://schemas.openxmlformats.org/drawingml/2006/table">
            <a:tbl>
              <a:tblPr firstRow="1" bandRow="1">
                <a:tableStyleId>{5940675A-B579-460E-94D1-54222C63F5DA}</a:tableStyleId>
              </a:tblPr>
              <a:tblGrid>
                <a:gridCol w="533502">
                  <a:extLst>
                    <a:ext uri="{9D8B030D-6E8A-4147-A177-3AD203B41FA5}">
                      <a16:colId xmlns:a16="http://schemas.microsoft.com/office/drawing/2014/main" val="2289109430"/>
                    </a:ext>
                  </a:extLst>
                </a:gridCol>
                <a:gridCol w="1100113">
                  <a:extLst>
                    <a:ext uri="{9D8B030D-6E8A-4147-A177-3AD203B41FA5}">
                      <a16:colId xmlns:a16="http://schemas.microsoft.com/office/drawing/2014/main" val="1734060143"/>
                    </a:ext>
                  </a:extLst>
                </a:gridCol>
                <a:gridCol w="1612607">
                  <a:extLst>
                    <a:ext uri="{9D8B030D-6E8A-4147-A177-3AD203B41FA5}">
                      <a16:colId xmlns:a16="http://schemas.microsoft.com/office/drawing/2014/main" val="3192377876"/>
                    </a:ext>
                  </a:extLst>
                </a:gridCol>
                <a:gridCol w="803131">
                  <a:extLst>
                    <a:ext uri="{9D8B030D-6E8A-4147-A177-3AD203B41FA5}">
                      <a16:colId xmlns:a16="http://schemas.microsoft.com/office/drawing/2014/main" val="3353589294"/>
                    </a:ext>
                  </a:extLst>
                </a:gridCol>
                <a:gridCol w="732409">
                  <a:extLst>
                    <a:ext uri="{9D8B030D-6E8A-4147-A177-3AD203B41FA5}">
                      <a16:colId xmlns:a16="http://schemas.microsoft.com/office/drawing/2014/main" val="3472270759"/>
                    </a:ext>
                  </a:extLst>
                </a:gridCol>
                <a:gridCol w="809879">
                  <a:extLst>
                    <a:ext uri="{9D8B030D-6E8A-4147-A177-3AD203B41FA5}">
                      <a16:colId xmlns:a16="http://schemas.microsoft.com/office/drawing/2014/main" val="903796493"/>
                    </a:ext>
                  </a:extLst>
                </a:gridCol>
                <a:gridCol w="349439">
                  <a:extLst>
                    <a:ext uri="{9D8B030D-6E8A-4147-A177-3AD203B41FA5}">
                      <a16:colId xmlns:a16="http://schemas.microsoft.com/office/drawing/2014/main" val="4100329681"/>
                    </a:ext>
                  </a:extLst>
                </a:gridCol>
              </a:tblGrid>
              <a:tr h="0">
                <a:tc>
                  <a:txBody>
                    <a:bodyPr/>
                    <a:lstStyle/>
                    <a:p>
                      <a:r>
                        <a:rPr kumimoji="1" lang="ja-JP" altLang="en-US" sz="900" dirty="0"/>
                        <a:t>目標年</a:t>
                      </a:r>
                    </a:p>
                  </a:txBody>
                  <a:tcPr/>
                </a:tc>
                <a:tc>
                  <a:txBody>
                    <a:bodyPr/>
                    <a:lstStyle/>
                    <a:p>
                      <a:endParaRPr kumimoji="1" lang="ja-JP" altLang="en-US" sz="900" dirty="0"/>
                    </a:p>
                  </a:txBody>
                  <a:tcPr/>
                </a:tc>
                <a:tc>
                  <a:txBody>
                    <a:bodyPr/>
                    <a:lstStyle/>
                    <a:p>
                      <a:pPr algn="ctr"/>
                      <a:r>
                        <a:rPr kumimoji="1" lang="ja-JP" altLang="en-US" sz="900" dirty="0"/>
                        <a:t>目標</a:t>
                      </a:r>
                    </a:p>
                  </a:txBody>
                  <a:tcPr/>
                </a:tc>
                <a:tc>
                  <a:txBody>
                    <a:bodyPr/>
                    <a:lstStyle/>
                    <a:p>
                      <a:pPr algn="ctr"/>
                      <a:r>
                        <a:rPr kumimoji="1" lang="ja-JP" altLang="en-US" sz="900" dirty="0"/>
                        <a:t>ターミナル内</a:t>
                      </a:r>
                    </a:p>
                  </a:txBody>
                  <a:tcPr/>
                </a:tc>
                <a:tc>
                  <a:txBody>
                    <a:bodyPr/>
                    <a:lstStyle/>
                    <a:p>
                      <a:pPr algn="ctr"/>
                      <a:r>
                        <a:rPr kumimoji="1" lang="ja-JP" altLang="en-US" sz="900" dirty="0"/>
                        <a:t>船舶・車両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計</a:t>
                      </a:r>
                    </a:p>
                  </a:txBody>
                  <a:tcPr/>
                </a:tc>
                <a:extLst>
                  <a:ext uri="{0D108BD9-81ED-4DB2-BD59-A6C34878D82A}">
                    <a16:rowId xmlns:a16="http://schemas.microsoft.com/office/drawing/2014/main" val="2234296573"/>
                  </a:ext>
                </a:extLst>
              </a:tr>
              <a:tr h="0">
                <a:tc rowSpan="2">
                  <a:txBody>
                    <a:bodyPr/>
                    <a:lstStyle/>
                    <a:p>
                      <a:pPr algn="ctr"/>
                      <a:r>
                        <a:rPr kumimoji="1" lang="en-US" altLang="ja-JP" sz="900" dirty="0"/>
                        <a:t>2030</a:t>
                      </a:r>
                    </a:p>
                    <a:p>
                      <a:pPr algn="ctr"/>
                      <a:r>
                        <a:rPr kumimoji="1" lang="ja-JP" altLang="en-US" sz="900" dirty="0"/>
                        <a:t>年度</a:t>
                      </a:r>
                    </a:p>
                  </a:txBody>
                  <a:tcPr/>
                </a:tc>
                <a:tc>
                  <a:txBody>
                    <a:bodyPr/>
                    <a:lstStyle/>
                    <a:p>
                      <a:r>
                        <a:rPr kumimoji="1" lang="ja-JP" altLang="en-US" sz="900" dirty="0"/>
                        <a:t>削減量（目標値）</a:t>
                      </a:r>
                    </a:p>
                  </a:txBody>
                  <a:tcPr/>
                </a:tc>
                <a:tc>
                  <a:txBody>
                    <a:bodyPr/>
                    <a:lstStyle/>
                    <a:p>
                      <a:pPr algn="ctr" fontAlgn="ctr"/>
                      <a:r>
                        <a:rPr lang="en-US" altLang="ja-JP" sz="900" b="0" i="0" u="none" strike="noStrike" dirty="0">
                          <a:solidFill>
                            <a:srgbClr val="000000"/>
                          </a:solidFill>
                          <a:effectLst/>
                          <a:latin typeface="+mj-ea"/>
                          <a:ea typeface="+mj-ea"/>
                        </a:rPr>
                        <a:t>2013</a:t>
                      </a:r>
                      <a:r>
                        <a:rPr lang="ja-JP" altLang="en-US" sz="900" b="0" i="0" u="none" strike="noStrike" dirty="0">
                          <a:solidFill>
                            <a:srgbClr val="000000"/>
                          </a:solidFill>
                          <a:effectLst/>
                          <a:latin typeface="+mj-ea"/>
                          <a:ea typeface="+mj-ea"/>
                        </a:rPr>
                        <a:t>年度比</a:t>
                      </a:r>
                      <a:r>
                        <a:rPr lang="en-US" altLang="ja-JP" sz="900" b="0" i="0" u="none" strike="noStrike" dirty="0">
                          <a:solidFill>
                            <a:srgbClr val="000000"/>
                          </a:solidFill>
                          <a:effectLst/>
                          <a:latin typeface="+mj-ea"/>
                          <a:ea typeface="+mj-ea"/>
                        </a:rPr>
                        <a:t>46</a:t>
                      </a:r>
                      <a:r>
                        <a:rPr lang="ja-JP" altLang="en-US" sz="900" b="0" i="0" u="none" strike="noStrike" dirty="0">
                          <a:solidFill>
                            <a:srgbClr val="000000"/>
                          </a:solidFill>
                          <a:effectLst/>
                          <a:latin typeface="+mj-ea"/>
                          <a:ea typeface="+mj-ea"/>
                        </a:rPr>
                        <a:t>％削減</a:t>
                      </a:r>
                      <a:endParaRPr lang="en-US" altLang="ja-JP" sz="900" b="0" i="0" u="none" strike="noStrike" dirty="0">
                        <a:solidFill>
                          <a:srgbClr val="000000"/>
                        </a:solidFill>
                        <a:effectLst/>
                        <a:latin typeface="+mj-ea"/>
                        <a:ea typeface="+mj-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0.03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224</a:t>
                      </a:r>
                    </a:p>
                  </a:txBody>
                  <a:tcPr marL="0" marR="0" marT="0" marB="0" anchor="ctr"/>
                </a:tc>
                <a:tc>
                  <a:txBody>
                    <a:bodyPr/>
                    <a:lstStyle/>
                    <a:p>
                      <a:pPr algn="r" fontAlgn="ctr"/>
                      <a:r>
                        <a:rPr lang="en-US" altLang="ja-JP" sz="1000" b="0" i="0" u="none" strike="noStrike" dirty="0">
                          <a:solidFill>
                            <a:srgbClr val="000000"/>
                          </a:solidFill>
                          <a:effectLst/>
                          <a:latin typeface="+mj-ea"/>
                          <a:ea typeface="+mj-ea"/>
                        </a:rPr>
                        <a:t>225</a:t>
                      </a:r>
                    </a:p>
                  </a:txBody>
                  <a:tcPr marL="0" marR="0" marT="0" marB="0" anchor="ctr"/>
                </a:tc>
                <a:extLst>
                  <a:ext uri="{0D108BD9-81ED-4DB2-BD59-A6C34878D82A}">
                    <a16:rowId xmlns:a16="http://schemas.microsoft.com/office/drawing/2014/main" val="1891433583"/>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endParaRPr kumimoji="1" lang="ja-JP" altLang="en-US" sz="900" dirty="0"/>
                    </a:p>
                  </a:txBody>
                  <a:tcPr/>
                </a:tc>
                <a:tc>
                  <a:txBody>
                    <a:bodyPr/>
                    <a:lstStyle/>
                    <a:p>
                      <a:pPr algn="r" fontAlgn="ctr"/>
                      <a:r>
                        <a:rPr lang="en-US" altLang="ja-JP" sz="1000" b="1" i="0" u="none" strike="noStrike">
                          <a:solidFill>
                            <a:schemeClr val="tx1"/>
                          </a:solidFill>
                          <a:effectLst/>
                          <a:latin typeface="ＭＳ Ｐゴシック" panose="020B0600070205080204" pitchFamily="50" charset="-128"/>
                          <a:ea typeface="ＭＳ Ｐゴシック" panose="020B0600070205080204" pitchFamily="50" charset="-128"/>
                        </a:rPr>
                        <a:t>0.02</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0.1</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206</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206</a:t>
                      </a:r>
                    </a:p>
                  </a:txBody>
                  <a:tcPr marL="0" marR="0" marT="0" marB="0" anchor="ctr"/>
                </a:tc>
                <a:extLst>
                  <a:ext uri="{0D108BD9-81ED-4DB2-BD59-A6C34878D82A}">
                    <a16:rowId xmlns:a16="http://schemas.microsoft.com/office/drawing/2014/main" val="1593316853"/>
                  </a:ext>
                </a:extLst>
              </a:tr>
              <a:tr h="0">
                <a:tc rowSpan="2">
                  <a:txBody>
                    <a:bodyPr/>
                    <a:lstStyle/>
                    <a:p>
                      <a:pPr algn="ctr"/>
                      <a:r>
                        <a:rPr kumimoji="1" lang="en-US" altLang="ja-JP" sz="900" dirty="0"/>
                        <a:t>2050</a:t>
                      </a:r>
                      <a:r>
                        <a:rPr kumimoji="1" lang="ja-JP" altLang="en-US" sz="900" dirty="0"/>
                        <a:t>年</a:t>
                      </a:r>
                    </a:p>
                  </a:txBody>
                  <a:tcPr/>
                </a:tc>
                <a:tc>
                  <a:txBody>
                    <a:bodyPr/>
                    <a:lstStyle/>
                    <a:p>
                      <a:r>
                        <a:rPr kumimoji="1" lang="ja-JP" altLang="en-US" sz="900" dirty="0">
                          <a:solidFill>
                            <a:schemeClr val="tx1"/>
                          </a:solidFill>
                        </a:rPr>
                        <a:t>削減量（目標値）</a:t>
                      </a:r>
                    </a:p>
                  </a:txBody>
                  <a:tcPr/>
                </a:tc>
                <a:tc>
                  <a:txBody>
                    <a:bodyPr/>
                    <a:lstStyle/>
                    <a:p>
                      <a:pPr algn="ctr" fontAlgn="ctr"/>
                      <a:r>
                        <a:rPr lang="ja-JP" altLang="en-US" sz="900" b="0" i="0" u="none" strike="noStrike" dirty="0">
                          <a:solidFill>
                            <a:schemeClr val="tx1"/>
                          </a:solidFill>
                          <a:effectLst/>
                          <a:latin typeface="+mj-ea"/>
                          <a:ea typeface="+mj-ea"/>
                        </a:rPr>
                        <a:t>カーボンニュートラル</a:t>
                      </a:r>
                      <a:endParaRPr lang="en-US" altLang="ja-JP" sz="900" b="0" i="0" u="none" strike="noStrike" dirty="0">
                        <a:solidFill>
                          <a:schemeClr val="tx1"/>
                        </a:solidFill>
                        <a:effectLst/>
                        <a:latin typeface="+mj-ea"/>
                        <a:ea typeface="+mj-ea"/>
                      </a:endParaRPr>
                    </a:p>
                  </a:txBody>
                  <a:tcPr marL="7620" marR="7620" marT="7620" marB="0" anchor="ctr"/>
                </a:tc>
                <a:tc>
                  <a:txBody>
                    <a:bodyPr/>
                    <a:lstStyle/>
                    <a:p>
                      <a:pPr algn="r" fontAlgn="ctr"/>
                      <a:r>
                        <a:rPr lang="en-US" altLang="ja-JP" sz="1000" b="0" i="0" u="none" strike="noStrike" dirty="0">
                          <a:solidFill>
                            <a:schemeClr val="tx1"/>
                          </a:solidFill>
                          <a:effectLst/>
                          <a:latin typeface="+mn-ea"/>
                          <a:ea typeface="+mn-ea"/>
                        </a:rPr>
                        <a:t>0.065</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2.4</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488</a:t>
                      </a:r>
                    </a:p>
                  </a:txBody>
                  <a:tcPr marL="0" marR="0" marT="0" marB="0" anchor="ctr"/>
                </a:tc>
                <a:tc>
                  <a:txBody>
                    <a:bodyPr/>
                    <a:lstStyle/>
                    <a:p>
                      <a:pPr algn="r" fontAlgn="ctr"/>
                      <a:r>
                        <a:rPr lang="en-US" altLang="ja-JP" sz="1000" b="0" i="0" u="none" strike="noStrike" dirty="0">
                          <a:solidFill>
                            <a:schemeClr val="tx1"/>
                          </a:solidFill>
                          <a:effectLst/>
                          <a:latin typeface="+mj-ea"/>
                          <a:ea typeface="+mj-ea"/>
                        </a:rPr>
                        <a:t>490</a:t>
                      </a:r>
                    </a:p>
                  </a:txBody>
                  <a:tcPr marL="0" marR="0" marT="0" marB="0" anchor="ctr"/>
                </a:tc>
                <a:extLst>
                  <a:ext uri="{0D108BD9-81ED-4DB2-BD59-A6C34878D82A}">
                    <a16:rowId xmlns:a16="http://schemas.microsoft.com/office/drawing/2014/main" val="3450863034"/>
                  </a:ext>
                </a:extLst>
              </a:tr>
              <a:tr h="0">
                <a:tc vMerge="1">
                  <a:txBody>
                    <a:bodyPr/>
                    <a:lstStyle/>
                    <a:p>
                      <a:endParaRPr kumimoji="1" lang="ja-JP" altLang="en-US" sz="900" dirty="0"/>
                    </a:p>
                  </a:txBody>
                  <a:tcPr/>
                </a:tc>
                <a:tc gridSpan="2">
                  <a:txBody>
                    <a:bodyPr/>
                    <a:lstStyle/>
                    <a:p>
                      <a:r>
                        <a:rPr kumimoji="1" lang="ja-JP" altLang="en-US" sz="800" b="1" dirty="0">
                          <a:solidFill>
                            <a:schemeClr val="tx1"/>
                          </a:solidFill>
                        </a:rPr>
                        <a:t>参考：</a:t>
                      </a:r>
                      <a:r>
                        <a:rPr kumimoji="1" lang="en-US" altLang="ja-JP" sz="800" b="1" dirty="0">
                          <a:solidFill>
                            <a:schemeClr val="tx1"/>
                          </a:solidFill>
                        </a:rPr>
                        <a:t>2013</a:t>
                      </a:r>
                      <a:r>
                        <a:rPr kumimoji="1" lang="ja-JP" altLang="en-US" sz="800" b="1" dirty="0">
                          <a:solidFill>
                            <a:schemeClr val="tx1"/>
                          </a:solidFill>
                        </a:rPr>
                        <a:t>年度からの削減量</a:t>
                      </a:r>
                      <a:r>
                        <a:rPr kumimoji="1" lang="ja-JP" altLang="en-US" sz="800" dirty="0">
                          <a:solidFill>
                            <a:schemeClr val="tx1"/>
                          </a:solidFill>
                        </a:rPr>
                        <a:t>（アンケート結果のみ積上げ）</a:t>
                      </a:r>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0.02</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0.1</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278</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278</a:t>
                      </a:r>
                    </a:p>
                  </a:txBody>
                  <a:tcPr marL="0" marR="0" marT="0" marB="0" anchor="ctr"/>
                </a:tc>
                <a:extLst>
                  <a:ext uri="{0D108BD9-81ED-4DB2-BD59-A6C34878D82A}">
                    <a16:rowId xmlns:a16="http://schemas.microsoft.com/office/drawing/2014/main" val="1056346962"/>
                  </a:ext>
                </a:extLst>
              </a:tr>
            </a:tbl>
          </a:graphicData>
        </a:graphic>
      </p:graphicFrame>
    </p:spTree>
    <p:extLst>
      <p:ext uri="{BB962C8B-B14F-4D97-AF65-F5344CB8AC3E}">
        <p14:creationId xmlns:p14="http://schemas.microsoft.com/office/powerpoint/2010/main" val="32898503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tailEnd type="arrow"/>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none" rtlCol="0">
        <a:spAutoFit/>
      </a:bodyPr>
      <a:lstStyle>
        <a:defPPr algn="ctr">
          <a:defRPr kumimoji="1" sz="9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13110</TotalTime>
  <Words>4039</Words>
  <Application>Microsoft Office PowerPoint</Application>
  <PresentationFormat>A3 297x420 mm</PresentationFormat>
  <Paragraphs>450</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HGP創英角ｺﾞｼｯｸUB</vt:lpstr>
      <vt:lpstr>HGS創英角ｺﾞｼｯｸUB</vt:lpstr>
      <vt:lpstr>HG丸ｺﾞｼｯｸM-PRO</vt:lpstr>
      <vt:lpstr>ＭＳ Ｐゴシック</vt:lpstr>
      <vt:lpstr>ＭＳＰゴシック</vt:lpstr>
      <vt:lpstr>游ゴシック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dpt1a</dc:creator>
  <cp:lastModifiedBy>小山　悠葵</cp:lastModifiedBy>
  <cp:revision>1041</cp:revision>
  <cp:lastPrinted>2022-09-12T11:57:31Z</cp:lastPrinted>
  <dcterms:created xsi:type="dcterms:W3CDTF">2016-02-19T01:15:36Z</dcterms:created>
  <dcterms:modified xsi:type="dcterms:W3CDTF">2022-09-20T01:39:47Z</dcterms:modified>
</cp:coreProperties>
</file>