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67" d="100"/>
          <a:sy n="67" d="100"/>
        </p:scale>
        <p:origin x="7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58901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26409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21024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61546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150798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14615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3495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711427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71646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447733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2022/9/12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01534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29AE0-4030-4FFF-94C2-BC1AE81425D4}" type="datetimeFigureOut">
              <a:rPr kumimoji="1" lang="ja-JP" altLang="en-US" smtClean="0"/>
              <a:t>2022/9/12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589480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8870" y="207825"/>
            <a:ext cx="2964273"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第</a:t>
            </a:r>
            <a:r>
              <a:rPr kumimoji="1" lang="en-US" altLang="ja-JP" sz="2800" dirty="0">
                <a:latin typeface="HG丸ｺﾞｼｯｸM-PRO" panose="020F0600000000000000" pitchFamily="50" charset="-128"/>
                <a:ea typeface="HG丸ｺﾞｼｯｸM-PRO" panose="020F0600000000000000" pitchFamily="50" charset="-128"/>
              </a:rPr>
              <a:t>3</a:t>
            </a:r>
            <a:r>
              <a:rPr kumimoji="1" lang="ja-JP" altLang="en-US" sz="2800" dirty="0">
                <a:latin typeface="HG丸ｺﾞｼｯｸM-PRO" panose="020F0600000000000000" pitchFamily="50" charset="-128"/>
                <a:ea typeface="HG丸ｺﾞｼｯｸM-PRO" panose="020F0600000000000000" pitchFamily="50" charset="-128"/>
              </a:rPr>
              <a:t>回部会の概要</a:t>
            </a:r>
          </a:p>
        </p:txBody>
      </p:sp>
      <p:sp>
        <p:nvSpPr>
          <p:cNvPr id="5" name="テキスト ボックス 4"/>
          <p:cNvSpPr txBox="1"/>
          <p:nvPr/>
        </p:nvSpPr>
        <p:spPr>
          <a:xfrm>
            <a:off x="282000" y="751035"/>
            <a:ext cx="11628000" cy="6032421"/>
          </a:xfrm>
          <a:prstGeom prst="rect">
            <a:avLst/>
          </a:prstGeom>
          <a:noFill/>
          <a:ln>
            <a:solidFill>
              <a:srgbClr val="002060"/>
            </a:solidFill>
          </a:ln>
        </p:spPr>
        <p:txBody>
          <a:bodyPr wrap="square" lIns="504000" rIns="504000" rtlCol="0">
            <a:spAutoFit/>
          </a:bodyPr>
          <a:lstStyle/>
          <a:p>
            <a:r>
              <a:rPr lang="en-US" altLang="ja-JP" sz="1600" dirty="0">
                <a:latin typeface="HG丸ｺﾞｼｯｸM-PRO" panose="020F0600000000000000" pitchFamily="50" charset="-128"/>
                <a:ea typeface="HG丸ｺﾞｼｯｸM-PRO" panose="020F0600000000000000" pitchFamily="50" charset="-128"/>
              </a:rPr>
              <a:t>1  </a:t>
            </a:r>
            <a:r>
              <a:rPr lang="ja-JP" altLang="en-US" sz="1600" dirty="0">
                <a:latin typeface="HG丸ｺﾞｼｯｸM-PRO" panose="020F0600000000000000" pitchFamily="50" charset="-128"/>
                <a:ea typeface="HG丸ｺﾞｼｯｸM-PRO" panose="020F0600000000000000" pitchFamily="50" charset="-128"/>
              </a:rPr>
              <a:t>開　催　</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令和４年８月</a:t>
            </a:r>
            <a:r>
              <a:rPr lang="en-US" altLang="ja-JP" sz="1600" dirty="0">
                <a:latin typeface="HG丸ｺﾞｼｯｸM-PRO" panose="020F0600000000000000" pitchFamily="50" charset="-128"/>
                <a:ea typeface="HG丸ｺﾞｼｯｸM-PRO" panose="020F0600000000000000" pitchFamily="50" charset="-128"/>
              </a:rPr>
              <a:t>29</a:t>
            </a:r>
            <a:r>
              <a:rPr lang="ja-JP" altLang="en-US" sz="1600" dirty="0">
                <a:latin typeface="HG丸ｺﾞｼｯｸM-PRO" panose="020F0600000000000000" pitchFamily="50" charset="-128"/>
                <a:ea typeface="HG丸ｺﾞｼｯｸM-PRO" panose="020F0600000000000000" pitchFamily="50" charset="-128"/>
              </a:rPr>
              <a:t>日（月） 午後４時</a:t>
            </a:r>
            <a:r>
              <a:rPr lang="en-US" altLang="ja-JP" sz="1600" dirty="0">
                <a:latin typeface="HG丸ｺﾞｼｯｸM-PRO" panose="020F0600000000000000" pitchFamily="50" charset="-128"/>
                <a:ea typeface="HG丸ｺﾞｼｯｸM-PRO" panose="020F0600000000000000" pitchFamily="50" charset="-128"/>
              </a:rPr>
              <a:t>00</a:t>
            </a:r>
            <a:r>
              <a:rPr lang="ja-JP" altLang="en-US" sz="1600" dirty="0">
                <a:latin typeface="HG丸ｺﾞｼｯｸM-PRO" panose="020F0600000000000000" pitchFamily="50" charset="-128"/>
                <a:ea typeface="HG丸ｺﾞｼｯｸM-PRO" panose="020F0600000000000000" pitchFamily="50" charset="-128"/>
              </a:rPr>
              <a:t>分～</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時</a:t>
            </a:r>
            <a:r>
              <a:rPr lang="en-US" altLang="ja-JP" sz="1600" dirty="0">
                <a:latin typeface="HG丸ｺﾞｼｯｸM-PRO" panose="020F0600000000000000" pitchFamily="50" charset="-128"/>
                <a:ea typeface="HG丸ｺﾞｼｯｸM-PRO" panose="020F0600000000000000" pitchFamily="50" charset="-128"/>
              </a:rPr>
              <a:t>30</a:t>
            </a:r>
            <a:r>
              <a:rPr lang="ja-JP" altLang="en-US" sz="1600" dirty="0">
                <a:latin typeface="HG丸ｺﾞｼｯｸM-PRO" panose="020F0600000000000000" pitchFamily="50" charset="-128"/>
                <a:ea typeface="HG丸ｺﾞｼｯｸM-PRO" panose="020F0600000000000000" pitchFamily="50" charset="-128"/>
              </a:rPr>
              <a:t>分　　大阪港湾局　第８・９会議室（</a:t>
            </a:r>
            <a:r>
              <a:rPr lang="en-US" altLang="ja-JP" sz="1600" dirty="0">
                <a:latin typeface="HG丸ｺﾞｼｯｸM-PRO" panose="020F0600000000000000" pitchFamily="50" charset="-128"/>
                <a:ea typeface="HG丸ｺﾞｼｯｸM-PRO" panose="020F0600000000000000" pitchFamily="50" charset="-128"/>
              </a:rPr>
              <a:t>WEB</a:t>
            </a:r>
            <a:r>
              <a:rPr lang="ja-JP" altLang="en-US" sz="1600" dirty="0">
                <a:latin typeface="HG丸ｺﾞｼｯｸM-PRO" panose="020F0600000000000000" pitchFamily="50" charset="-128"/>
                <a:ea typeface="HG丸ｺﾞｼｯｸM-PRO" panose="020F0600000000000000" pitchFamily="50" charset="-128"/>
              </a:rPr>
              <a:t>会議併用）</a:t>
            </a:r>
          </a:p>
          <a:p>
            <a:endParaRPr lang="ja-JP" altLang="en-US" sz="1600" dirty="0">
              <a:latin typeface="HG丸ｺﾞｼｯｸM-PRO" panose="020F0600000000000000" pitchFamily="50" charset="-128"/>
              <a:ea typeface="HG丸ｺﾞｼｯｸM-PRO" panose="020F0600000000000000" pitchFamily="50" charset="-128"/>
            </a:endParaRPr>
          </a:p>
          <a:p>
            <a:r>
              <a:rPr lang="en-US" altLang="ja-JP" sz="1600" dirty="0">
                <a:latin typeface="HG丸ｺﾞｼｯｸM-PRO" panose="020F0600000000000000" pitchFamily="50" charset="-128"/>
                <a:ea typeface="HG丸ｺﾞｼｯｸM-PRO" panose="020F0600000000000000" pitchFamily="50" charset="-128"/>
              </a:rPr>
              <a:t>2  </a:t>
            </a:r>
            <a:r>
              <a:rPr lang="ja-JP" altLang="en-US" sz="1600" dirty="0">
                <a:latin typeface="HG丸ｺﾞｼｯｸM-PRO" panose="020F0600000000000000" pitchFamily="50" charset="-128"/>
                <a:ea typeface="HG丸ｺﾞｼｯｸM-PRO" panose="020F0600000000000000" pitchFamily="50" charset="-128"/>
              </a:rPr>
              <a:t>議　題　</a:t>
            </a:r>
          </a:p>
          <a:p>
            <a:r>
              <a:rPr lang="ja-JP" altLang="en-US" sz="16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（１）港湾ターミナルの脱炭素化に関する認証制度について</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（２）ＬＮＧ バンカリングの取組みについて</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（３）ＣＮＰ 形成計画（素案）作成に向けた論点 について</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（４）その他</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r>
              <a:rPr lang="en-US" altLang="ja-JP" sz="1600" dirty="0">
                <a:latin typeface="HG丸ｺﾞｼｯｸM-PRO" panose="020F0600000000000000" pitchFamily="50" charset="-128"/>
                <a:ea typeface="HG丸ｺﾞｼｯｸM-PRO" panose="020F0600000000000000" pitchFamily="50" charset="-128"/>
              </a:rPr>
              <a:t>3  </a:t>
            </a:r>
            <a:r>
              <a:rPr lang="ja-JP" altLang="en-US" sz="1600" dirty="0">
                <a:latin typeface="HG丸ｺﾞｼｯｸM-PRO" panose="020F0600000000000000" pitchFamily="50" charset="-128"/>
                <a:ea typeface="HG丸ｺﾞｼｯｸM-PRO" panose="020F0600000000000000" pitchFamily="50" charset="-128"/>
              </a:rPr>
              <a:t>主な内容</a:t>
            </a:r>
          </a:p>
          <a:p>
            <a:r>
              <a:rPr lang="ja-JP" altLang="en-US" sz="16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（１</a:t>
            </a:r>
            <a:r>
              <a:rPr lang="ja-JP" altLang="en-US" sz="1400" dirty="0">
                <a:latin typeface="HG丸ｺﾞｼｯｸM-PRO" panose="020F0600000000000000" pitchFamily="50" charset="-128"/>
                <a:ea typeface="HG丸ｺﾞｼｯｸM-PRO" panose="020F0600000000000000" pitchFamily="50" charset="-128"/>
              </a:rPr>
              <a:t>）・「港湾ターミナルの脱炭素化に関する認証制度の創設に向けた検討会」について共有</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（２）・大阪港湾局から、ＬＮＧ バンカリングの取組み状況について共有</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・大阪ガス株式会社から、船舶へのＬＮＧ供給実施・検討状況と今後の</a:t>
            </a:r>
            <a:r>
              <a:rPr lang="en-US" altLang="ja-JP" sz="1400" dirty="0">
                <a:latin typeface="HG丸ｺﾞｼｯｸM-PRO" panose="020F0600000000000000" pitchFamily="50" charset="-128"/>
                <a:ea typeface="HG丸ｺﾞｼｯｸM-PRO" panose="020F0600000000000000" pitchFamily="50" charset="-128"/>
              </a:rPr>
              <a:t>CN</a:t>
            </a:r>
            <a:r>
              <a:rPr lang="ja-JP" altLang="en-US" sz="1400" dirty="0">
                <a:latin typeface="HG丸ｺﾞｼｯｸM-PRO" panose="020F0600000000000000" pitchFamily="50" charset="-128"/>
                <a:ea typeface="HG丸ｺﾞｼｯｸM-PRO" panose="020F0600000000000000" pitchFamily="50" charset="-128"/>
              </a:rPr>
              <a:t>化に向けた展望について共有</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（３）・</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形成計画（素案</a:t>
            </a:r>
            <a:r>
              <a:rPr lang="ja-JP" altLang="en-US" sz="1400" dirty="0" smtClean="0">
                <a:latin typeface="HG丸ｺﾞｼｯｸM-PRO" panose="020F0600000000000000" pitchFamily="50" charset="-128"/>
                <a:ea typeface="HG丸ｺﾞｼｯｸM-PRO" panose="020F0600000000000000" pitchFamily="50" charset="-128"/>
              </a:rPr>
              <a:t>）の</a:t>
            </a:r>
            <a:r>
              <a:rPr lang="ja-JP" altLang="en-US" sz="1400" dirty="0">
                <a:latin typeface="HG丸ｺﾞｼｯｸM-PRO" panose="020F0600000000000000" pitchFamily="50" charset="-128"/>
                <a:ea typeface="HG丸ｺﾞｼｯｸM-PRO" panose="020F0600000000000000" pitchFamily="50" charset="-128"/>
              </a:rPr>
              <a:t>作成</a:t>
            </a:r>
            <a:r>
              <a:rPr lang="ja-JP" altLang="en-US" sz="1400" dirty="0" smtClean="0">
                <a:latin typeface="HG丸ｺﾞｼｯｸM-PRO" panose="020F0600000000000000" pitchFamily="50" charset="-128"/>
                <a:ea typeface="HG丸ｺﾞｼｯｸM-PRO" panose="020F0600000000000000" pitchFamily="50" charset="-128"/>
              </a:rPr>
              <a:t>に向けて議論</a:t>
            </a:r>
            <a:endParaRPr lang="ja-JP" altLang="en-US"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（４）・大阪府における脱炭素の</a:t>
            </a:r>
            <a:r>
              <a:rPr lang="ja-JP" altLang="en-US" sz="1400" dirty="0" smtClean="0">
                <a:latin typeface="HG丸ｺﾞｼｯｸM-PRO" panose="020F0600000000000000" pitchFamily="50" charset="-128"/>
                <a:ea typeface="HG丸ｺﾞｼｯｸM-PRO" panose="020F0600000000000000" pitchFamily="50" charset="-128"/>
              </a:rPr>
              <a:t>取組み（おおさかカーボンニュートラル推進本部）に</a:t>
            </a:r>
            <a:r>
              <a:rPr lang="ja-JP" altLang="en-US" sz="1400" dirty="0">
                <a:latin typeface="HG丸ｺﾞｼｯｸM-PRO" panose="020F0600000000000000" pitchFamily="50" charset="-128"/>
                <a:ea typeface="HG丸ｺﾞｼｯｸM-PRO" panose="020F0600000000000000" pitchFamily="50" charset="-128"/>
              </a:rPr>
              <a:t>ついて共有</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a:t>
            </a:r>
            <a:r>
              <a:rPr lang="zh-TW" altLang="en-US" sz="1400" dirty="0" smtClean="0">
                <a:latin typeface="HG丸ｺﾞｼｯｸM-PRO" panose="020F0600000000000000" pitchFamily="50" charset="-128"/>
                <a:ea typeface="HG丸ｺﾞｼｯｸM-PRO" panose="020F0600000000000000" pitchFamily="50" charset="-128"/>
              </a:rPr>
              <a:t>自動</a:t>
            </a:r>
            <a:r>
              <a:rPr lang="ja-JP" altLang="en-US" sz="1400" dirty="0" smtClean="0">
                <a:latin typeface="HG丸ｺﾞｼｯｸM-PRO" panose="020F0600000000000000" pitchFamily="50" charset="-128"/>
                <a:ea typeface="HG丸ｺﾞｼｯｸM-PRO" panose="020F0600000000000000" pitchFamily="50" charset="-128"/>
              </a:rPr>
              <a:t>運航船について、専門家からのヒアリング内容を共有</a:t>
            </a:r>
            <a:endParaRPr lang="en-US" altLang="ja-JP" sz="14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　部会における主な意見</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形成計画における「基本的な事項」に関して、堺泉北港を次世代エネルギーの輸入・</a:t>
            </a:r>
            <a:r>
              <a:rPr lang="ja-JP" altLang="en-US" sz="1400" dirty="0" smtClean="0">
                <a:latin typeface="HG丸ｺﾞｼｯｸM-PRO" panose="020F0600000000000000" pitchFamily="50" charset="-128"/>
                <a:ea typeface="HG丸ｺﾞｼｯｸM-PRO" panose="020F0600000000000000" pitchFamily="50" charset="-128"/>
              </a:rPr>
              <a:t>移入拠点とし、　</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大阪港・阪南港を二次受入・供給拠点とする方向性で理解</a:t>
            </a:r>
          </a:p>
          <a:p>
            <a:r>
              <a:rPr lang="ja-JP" altLang="en-US" sz="1400" dirty="0">
                <a:latin typeface="HG丸ｺﾞｼｯｸM-PRO" panose="020F0600000000000000" pitchFamily="50" charset="-128"/>
                <a:ea typeface="HG丸ｺﾞｼｯｸM-PRO" panose="020F0600000000000000" pitchFamily="50" charset="-128"/>
              </a:rPr>
              <a:t>　　　・合成メタンは既存インフラが活用可能であり、シームレスに</a:t>
            </a:r>
            <a:r>
              <a:rPr lang="en-US" altLang="ja-JP" sz="1400" dirty="0">
                <a:latin typeface="HG丸ｺﾞｼｯｸM-PRO" panose="020F0600000000000000" pitchFamily="50" charset="-128"/>
                <a:ea typeface="HG丸ｺﾞｼｯｸM-PRO" panose="020F0600000000000000" pitchFamily="50" charset="-128"/>
              </a:rPr>
              <a:t>LNG</a:t>
            </a:r>
            <a:r>
              <a:rPr lang="ja-JP" altLang="en-US" sz="1400" dirty="0">
                <a:latin typeface="HG丸ｺﾞｼｯｸM-PRO" panose="020F0600000000000000" pitchFamily="50" charset="-128"/>
                <a:ea typeface="HG丸ｺﾞｼｯｸM-PRO" panose="020F0600000000000000" pitchFamily="50" charset="-128"/>
              </a:rPr>
              <a:t>から</a:t>
            </a:r>
            <a:r>
              <a:rPr lang="en-US" altLang="ja-JP" sz="1400" dirty="0">
                <a:latin typeface="HG丸ｺﾞｼｯｸM-PRO" panose="020F0600000000000000" pitchFamily="50" charset="-128"/>
                <a:ea typeface="HG丸ｺﾞｼｯｸM-PRO" panose="020F0600000000000000" pitchFamily="50" charset="-128"/>
              </a:rPr>
              <a:t>CN</a:t>
            </a:r>
            <a:r>
              <a:rPr lang="ja-JP" altLang="en-US" sz="1400" dirty="0">
                <a:latin typeface="HG丸ｺﾞｼｯｸM-PRO" panose="020F0600000000000000" pitchFamily="50" charset="-128"/>
                <a:ea typeface="HG丸ｺﾞｼｯｸM-PRO" panose="020F0600000000000000" pitchFamily="50" charset="-128"/>
              </a:rPr>
              <a:t>燃料への転換が可能</a:t>
            </a:r>
          </a:p>
          <a:p>
            <a:r>
              <a:rPr lang="ja-JP" altLang="en-US" sz="1400" dirty="0">
                <a:latin typeface="HG丸ｺﾞｼｯｸM-PRO" panose="020F0600000000000000" pitchFamily="50" charset="-128"/>
                <a:ea typeface="HG丸ｺﾞｼｯｸM-PRO" panose="020F0600000000000000" pitchFamily="50" charset="-128"/>
              </a:rPr>
              <a:t>　　　・発電所でのゼロカーボン燃料混焼・専焼や、</a:t>
            </a:r>
            <a:r>
              <a:rPr lang="en-US" altLang="ja-JP" sz="1400" dirty="0">
                <a:latin typeface="HG丸ｺﾞｼｯｸM-PRO" panose="020F0600000000000000" pitchFamily="50" charset="-128"/>
                <a:ea typeface="HG丸ｺﾞｼｯｸM-PRO" panose="020F0600000000000000" pitchFamily="50" charset="-128"/>
              </a:rPr>
              <a:t>CCUS</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CO2</a:t>
            </a:r>
            <a:r>
              <a:rPr lang="ja-JP" altLang="en-US" sz="1400" dirty="0">
                <a:latin typeface="HG丸ｺﾞｼｯｸM-PRO" panose="020F0600000000000000" pitchFamily="50" charset="-128"/>
                <a:ea typeface="HG丸ｺﾞｼｯｸM-PRO" panose="020F0600000000000000" pitchFamily="50" charset="-128"/>
              </a:rPr>
              <a:t>の回収・有効利用・貯留）などに</a:t>
            </a:r>
            <a:r>
              <a:rPr lang="ja-JP" altLang="en-US" sz="1400" dirty="0" smtClean="0">
                <a:latin typeface="HG丸ｺﾞｼｯｸM-PRO" panose="020F0600000000000000" pitchFamily="50" charset="-128"/>
                <a:ea typeface="HG丸ｺﾞｼｯｸM-PRO" panose="020F0600000000000000" pitchFamily="50" charset="-128"/>
              </a:rPr>
              <a:t>より</a:t>
            </a:r>
            <a:r>
              <a:rPr lang="en-US" altLang="ja-JP" sz="1400" dirty="0" smtClean="0">
                <a:latin typeface="HG丸ｺﾞｼｯｸM-PRO" panose="020F0600000000000000" pitchFamily="50" charset="-128"/>
                <a:ea typeface="HG丸ｺﾞｼｯｸM-PRO" panose="020F0600000000000000" pitchFamily="50" charset="-128"/>
              </a:rPr>
              <a:t>CN</a:t>
            </a:r>
            <a:r>
              <a:rPr lang="ja-JP" altLang="en-US" sz="1400" dirty="0">
                <a:latin typeface="HG丸ｺﾞｼｯｸM-PRO" panose="020F0600000000000000" pitchFamily="50" charset="-128"/>
                <a:ea typeface="HG丸ｺﾞｼｯｸM-PRO" panose="020F0600000000000000" pitchFamily="50" charset="-128"/>
              </a:rPr>
              <a:t>を実現</a:t>
            </a:r>
          </a:p>
          <a:p>
            <a:r>
              <a:rPr lang="ja-JP" altLang="en-US" sz="1400" dirty="0">
                <a:latin typeface="HG丸ｺﾞｼｯｸM-PRO" panose="020F0600000000000000" pitchFamily="50" charset="-128"/>
                <a:ea typeface="HG丸ｺﾞｼｯｸM-PRO" panose="020F0600000000000000" pitchFamily="50" charset="-128"/>
              </a:rPr>
              <a:t>　　　・複数の次世代エネルギーの動向が定まっていない中、国内他港との連携も行いつつ、</a:t>
            </a:r>
            <a:r>
              <a:rPr lang="en-US" altLang="ja-JP" sz="1400" dirty="0">
                <a:latin typeface="HG丸ｺﾞｼｯｸM-PRO" panose="020F0600000000000000" pitchFamily="50" charset="-128"/>
                <a:ea typeface="HG丸ｺﾞｼｯｸM-PRO" panose="020F0600000000000000" pitchFamily="50" charset="-128"/>
              </a:rPr>
              <a:t>CN</a:t>
            </a:r>
            <a:r>
              <a:rPr lang="ja-JP" altLang="en-US" sz="1400" dirty="0" smtClean="0">
                <a:latin typeface="HG丸ｺﾞｼｯｸM-PRO" panose="020F0600000000000000" pitchFamily="50" charset="-128"/>
                <a:ea typeface="HG丸ｺﾞｼｯｸM-PRO" panose="020F0600000000000000" pitchFamily="50" charset="-128"/>
              </a:rPr>
              <a:t>実現手段をより幅</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広く持っておくことが必要　</a:t>
            </a:r>
          </a:p>
          <a:p>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CN</a:t>
            </a:r>
            <a:r>
              <a:rPr lang="ja-JP" altLang="en-US" sz="1400" dirty="0">
                <a:latin typeface="HG丸ｺﾞｼｯｸM-PRO" panose="020F0600000000000000" pitchFamily="50" charset="-128"/>
                <a:ea typeface="HG丸ｺﾞｼｯｸM-PRO" panose="020F0600000000000000" pitchFamily="50" charset="-128"/>
              </a:rPr>
              <a:t>燃料の供給側・需要側ともに将来の見通しが不透明で投資判断が難しい中、公共に</a:t>
            </a:r>
            <a:r>
              <a:rPr lang="ja-JP" altLang="en-US" sz="1400" dirty="0" smtClean="0">
                <a:latin typeface="HG丸ｺﾞｼｯｸM-PRO" panose="020F0600000000000000" pitchFamily="50" charset="-128"/>
                <a:ea typeface="HG丸ｺﾞｼｯｸM-PRO" panose="020F0600000000000000" pitchFamily="50" charset="-128"/>
              </a:rPr>
              <a:t>よる取組が重要</a:t>
            </a:r>
          </a:p>
        </p:txBody>
      </p:sp>
      <p:sp>
        <p:nvSpPr>
          <p:cNvPr id="2" name="テキスト ボックス 1"/>
          <p:cNvSpPr txBox="1"/>
          <p:nvPr/>
        </p:nvSpPr>
        <p:spPr>
          <a:xfrm>
            <a:off x="10353842" y="61555"/>
            <a:ext cx="1574470" cy="646331"/>
          </a:xfrm>
          <a:prstGeom prst="rect">
            <a:avLst/>
          </a:prstGeom>
          <a:noFill/>
          <a:ln>
            <a:solidFill>
              <a:schemeClr val="tx1"/>
            </a:solidFill>
          </a:ln>
        </p:spPr>
        <p:txBody>
          <a:bodyPr wrap="none" rtlCol="0">
            <a:spAutoFit/>
          </a:bodyPr>
          <a:lstStyle/>
          <a:p>
            <a:r>
              <a:rPr kumimoji="1" lang="ja-JP" altLang="en-US" sz="3600" b="1" dirty="0" smtClean="0">
                <a:latin typeface="HG丸ｺﾞｼｯｸM-PRO" panose="020F0600000000000000" pitchFamily="50" charset="-128"/>
                <a:ea typeface="HG丸ｺﾞｼｯｸM-PRO" panose="020F0600000000000000" pitchFamily="50" charset="-128"/>
              </a:rPr>
              <a:t>資料２</a:t>
            </a:r>
            <a:endParaRPr kumimoji="1" lang="ja-JP" altLang="en-US" sz="36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40791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855" y="207815"/>
            <a:ext cx="5570756" cy="523220"/>
          </a:xfrm>
          <a:prstGeom prst="rect">
            <a:avLst/>
          </a:prstGeom>
          <a:noFill/>
        </p:spPr>
        <p:txBody>
          <a:bodyPr wrap="non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部会後の意見照会での主なご意見</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395855" y="749394"/>
            <a:ext cx="11278588" cy="3139321"/>
          </a:xfrm>
          <a:prstGeom prst="rect">
            <a:avLst/>
          </a:prstGeom>
          <a:noFill/>
          <a:ln>
            <a:solidFill>
              <a:srgbClr val="002060"/>
            </a:solidFill>
          </a:ln>
        </p:spPr>
        <p:txBody>
          <a:bodyPr wrap="square" lIns="504000" rIns="504000"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a:t>
            </a:r>
            <a:r>
              <a:rPr lang="en-US" altLang="ja-JP" sz="1400" dirty="0" smtClean="0">
                <a:latin typeface="HG丸ｺﾞｼｯｸM-PRO" panose="020F0600000000000000" pitchFamily="50" charset="-128"/>
                <a:ea typeface="HG丸ｺﾞｼｯｸM-PRO" panose="020F0600000000000000" pitchFamily="50" charset="-128"/>
              </a:rPr>
              <a:t>CNP</a:t>
            </a:r>
            <a:r>
              <a:rPr lang="ja-JP" altLang="en-US" sz="1400" dirty="0" smtClean="0">
                <a:latin typeface="HG丸ｺﾞｼｯｸM-PRO" panose="020F0600000000000000" pitchFamily="50" charset="-128"/>
                <a:ea typeface="HG丸ｺﾞｼｯｸM-PRO" panose="020F0600000000000000" pitchFamily="50" charset="-128"/>
              </a:rPr>
              <a:t>形成計画における基本的な事項＞</a:t>
            </a:r>
            <a:endParaRPr lang="en-US" altLang="ja-JP" sz="1400" dirty="0" smtClean="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lang="ja-JP" altLang="en-US" sz="1400" dirty="0" smtClean="0">
                <a:latin typeface="HG丸ｺﾞｼｯｸM-PRO" panose="020F0600000000000000" pitchFamily="50" charset="-128"/>
                <a:ea typeface="HG丸ｺﾞｼｯｸM-PRO" panose="020F0600000000000000" pitchFamily="50" charset="-128"/>
              </a:rPr>
              <a:t>船舶のカーボンフリーな代替燃料への転換を見据えたバンカリング拠点の形成については、</a:t>
            </a:r>
            <a:r>
              <a:rPr lang="en-US" altLang="ja-JP" sz="1400" dirty="0" smtClean="0">
                <a:latin typeface="HG丸ｺﾞｼｯｸM-PRO" panose="020F0600000000000000" pitchFamily="50" charset="-128"/>
                <a:ea typeface="HG丸ｺﾞｼｯｸM-PRO" panose="020F0600000000000000" pitchFamily="50" charset="-128"/>
              </a:rPr>
              <a:t>2050</a:t>
            </a:r>
            <a:r>
              <a:rPr lang="ja-JP" altLang="en-US" sz="1400" dirty="0">
                <a:latin typeface="HG丸ｺﾞｼｯｸM-PRO" panose="020F0600000000000000" pitchFamily="50" charset="-128"/>
                <a:ea typeface="HG丸ｺﾞｼｯｸM-PRO" panose="020F0600000000000000" pitchFamily="50" charset="-128"/>
              </a:rPr>
              <a:t>年に向けて</a:t>
            </a:r>
            <a:r>
              <a:rPr lang="en-US" altLang="ja-JP" sz="1400" dirty="0" smtClean="0">
                <a:latin typeface="HG丸ｺﾞｼｯｸM-PRO" panose="020F0600000000000000" pitchFamily="50" charset="-128"/>
                <a:ea typeface="HG丸ｺﾞｼｯｸM-PRO" panose="020F0600000000000000" pitchFamily="50" charset="-128"/>
              </a:rPr>
              <a:t>LNG</a:t>
            </a:r>
            <a:r>
              <a:rPr lang="ja-JP" altLang="en-US" sz="1400" dirty="0" smtClean="0">
                <a:latin typeface="HG丸ｺﾞｼｯｸM-PRO" panose="020F0600000000000000" pitchFamily="50" charset="-128"/>
                <a:ea typeface="HG丸ｺﾞｼｯｸM-PRO" panose="020F0600000000000000" pitchFamily="50" charset="-128"/>
              </a:rPr>
              <a:t>から合成</a:t>
            </a:r>
            <a:r>
              <a:rPr lang="ja-JP" altLang="en-US" sz="1400" dirty="0">
                <a:latin typeface="HG丸ｺﾞｼｯｸM-PRO" panose="020F0600000000000000" pitchFamily="50" charset="-128"/>
                <a:ea typeface="HG丸ｺﾞｼｯｸM-PRO" panose="020F0600000000000000" pitchFamily="50" charset="-128"/>
              </a:rPr>
              <a:t>メタンへの切替えを進めることで</a:t>
            </a:r>
            <a:r>
              <a:rPr lang="ja-JP" altLang="en-US" sz="1400" dirty="0" smtClean="0">
                <a:latin typeface="HG丸ｺﾞｼｯｸM-PRO" panose="020F0600000000000000" pitchFamily="50" charset="-128"/>
                <a:ea typeface="HG丸ｺﾞｼｯｸM-PRO" panose="020F0600000000000000" pitchFamily="50" charset="-128"/>
              </a:rPr>
              <a:t>シームレス</a:t>
            </a:r>
            <a:r>
              <a:rPr lang="ja-JP" altLang="en-US" sz="1400" dirty="0">
                <a:latin typeface="HG丸ｺﾞｼｯｸM-PRO" panose="020F0600000000000000" pitchFamily="50" charset="-128"/>
                <a:ea typeface="HG丸ｺﾞｼｯｸM-PRO" panose="020F0600000000000000" pitchFamily="50" charset="-128"/>
              </a:rPr>
              <a:t>な脱炭素化が</a:t>
            </a:r>
            <a:r>
              <a:rPr lang="ja-JP" altLang="en-US" sz="1400" dirty="0" smtClean="0">
                <a:latin typeface="HG丸ｺﾞｼｯｸM-PRO" panose="020F0600000000000000" pitchFamily="50" charset="-128"/>
                <a:ea typeface="HG丸ｺﾞｼｯｸM-PRO" panose="020F0600000000000000" pitchFamily="50" charset="-128"/>
              </a:rPr>
              <a:t>可能となるため</a:t>
            </a:r>
            <a:r>
              <a:rPr lang="ja-JP" altLang="en-US" sz="1400" dirty="0">
                <a:latin typeface="HG丸ｺﾞｼｯｸM-PRO" panose="020F0600000000000000" pitchFamily="50" charset="-128"/>
                <a:ea typeface="HG丸ｺﾞｼｯｸM-PRO" panose="020F0600000000000000" pitchFamily="50" charset="-128"/>
              </a:rPr>
              <a:t>、次世代エネルギーの受入環境の</a:t>
            </a:r>
            <a:r>
              <a:rPr lang="ja-JP" altLang="en-US" sz="1400" dirty="0" smtClean="0">
                <a:latin typeface="HG丸ｺﾞｼｯｸM-PRO" panose="020F0600000000000000" pitchFamily="50" charset="-128"/>
                <a:ea typeface="HG丸ｺﾞｼｯｸM-PRO" panose="020F0600000000000000" pitchFamily="50" charset="-128"/>
              </a:rPr>
              <a:t>整備には「</a:t>
            </a:r>
            <a:r>
              <a:rPr lang="ja-JP" altLang="en-US" sz="1400" dirty="0">
                <a:latin typeface="HG丸ｺﾞｼｯｸM-PRO" panose="020F0600000000000000" pitchFamily="50" charset="-128"/>
                <a:ea typeface="HG丸ｺﾞｼｯｸM-PRO" panose="020F0600000000000000" pitchFamily="50" charset="-128"/>
              </a:rPr>
              <a:t>水素・燃料</a:t>
            </a:r>
            <a:r>
              <a:rPr lang="ja-JP" altLang="en-US" sz="1400" dirty="0" smtClean="0">
                <a:latin typeface="HG丸ｺﾞｼｯｸM-PRO" panose="020F0600000000000000" pitchFamily="50" charset="-128"/>
                <a:ea typeface="HG丸ｺﾞｼｯｸM-PRO" panose="020F0600000000000000" pitchFamily="50" charset="-128"/>
              </a:rPr>
              <a:t>アンモニア」だけでなく「合成メタン、</a:t>
            </a:r>
            <a:r>
              <a:rPr lang="en-US" altLang="ja-JP" sz="1400" dirty="0" smtClean="0">
                <a:latin typeface="HG丸ｺﾞｼｯｸM-PRO" panose="020F0600000000000000" pitchFamily="50" charset="-128"/>
                <a:ea typeface="HG丸ｺﾞｼｯｸM-PRO" panose="020F0600000000000000" pitchFamily="50" charset="-128"/>
              </a:rPr>
              <a:t>LNG</a:t>
            </a:r>
            <a:r>
              <a:rPr lang="ja-JP" altLang="en-US" sz="1400" dirty="0" smtClean="0">
                <a:latin typeface="HG丸ｺﾞｼｯｸM-PRO" panose="020F0600000000000000" pitchFamily="50" charset="-128"/>
                <a:ea typeface="HG丸ｺﾞｼｯｸM-PRO" panose="020F0600000000000000" pitchFamily="50" charset="-128"/>
              </a:rPr>
              <a:t>」を含めたものとした方が良い。</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＜５．水素・燃料アンモニア等供給目標及び供給計画＞　</a:t>
            </a:r>
            <a:endParaRPr lang="en-US" altLang="ja-JP" sz="1400" dirty="0" smtClean="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lang="en-US" altLang="ja-JP" sz="1400" dirty="0" smtClean="0">
                <a:latin typeface="HG丸ｺﾞｼｯｸM-PRO" panose="020F0600000000000000" pitchFamily="50" charset="-128"/>
                <a:ea typeface="HG丸ｺﾞｼｯｸM-PRO" panose="020F0600000000000000" pitchFamily="50" charset="-128"/>
              </a:rPr>
              <a:t>CNP</a:t>
            </a:r>
            <a:r>
              <a:rPr lang="ja-JP" altLang="en-US" sz="1400" dirty="0" smtClean="0">
                <a:latin typeface="HG丸ｺﾞｼｯｸM-PRO" panose="020F0600000000000000" pitchFamily="50" charset="-128"/>
                <a:ea typeface="HG丸ｺﾞｼｯｸM-PRO" panose="020F0600000000000000" pitchFamily="50" charset="-128"/>
              </a:rPr>
              <a:t>計画の推進には</a:t>
            </a:r>
            <a:r>
              <a:rPr lang="ja-JP" altLang="en-US" sz="1400" dirty="0">
                <a:latin typeface="HG丸ｺﾞｼｯｸM-PRO" panose="020F0600000000000000" pitchFamily="50" charset="-128"/>
                <a:ea typeface="HG丸ｺﾞｼｯｸM-PRO" panose="020F0600000000000000" pitchFamily="50" charset="-128"/>
              </a:rPr>
              <a:t>水素</a:t>
            </a:r>
            <a:r>
              <a:rPr lang="ja-JP" altLang="en-US" sz="1400" dirty="0" smtClean="0">
                <a:latin typeface="HG丸ｺﾞｼｯｸM-PRO" panose="020F0600000000000000" pitchFamily="50" charset="-128"/>
                <a:ea typeface="HG丸ｺﾞｼｯｸM-PRO" panose="020F0600000000000000" pitchFamily="50" charset="-128"/>
              </a:rPr>
              <a:t>、燃料アンモニア等の</a:t>
            </a:r>
            <a:r>
              <a:rPr lang="ja-JP" altLang="en-US" sz="1400" dirty="0">
                <a:latin typeface="HG丸ｺﾞｼｯｸM-PRO" panose="020F0600000000000000" pitchFamily="50" charset="-128"/>
                <a:ea typeface="HG丸ｺﾞｼｯｸM-PRO" panose="020F0600000000000000" pitchFamily="50" charset="-128"/>
              </a:rPr>
              <a:t>供給インフラが</a:t>
            </a:r>
            <a:r>
              <a:rPr lang="ja-JP" altLang="en-US" sz="1400" dirty="0" smtClean="0">
                <a:latin typeface="HG丸ｺﾞｼｯｸM-PRO" panose="020F0600000000000000" pitchFamily="50" charset="-128"/>
                <a:ea typeface="HG丸ｺﾞｼｯｸM-PRO" panose="020F0600000000000000" pitchFamily="50" charset="-128"/>
              </a:rPr>
              <a:t>必須と考えるが、民間だけ</a:t>
            </a:r>
            <a:r>
              <a:rPr lang="ja-JP" altLang="en-US" sz="1400" dirty="0">
                <a:latin typeface="HG丸ｺﾞｼｯｸM-PRO" panose="020F0600000000000000" pitchFamily="50" charset="-128"/>
                <a:ea typeface="HG丸ｺﾞｼｯｸM-PRO" panose="020F0600000000000000" pitchFamily="50" charset="-128"/>
              </a:rPr>
              <a:t>では困難で</a:t>
            </a:r>
            <a:r>
              <a:rPr lang="ja-JP" altLang="en-US" sz="1400" dirty="0" smtClean="0">
                <a:latin typeface="HG丸ｺﾞｼｯｸM-PRO" panose="020F0600000000000000" pitchFamily="50" charset="-128"/>
                <a:ea typeface="HG丸ｺﾞｼｯｸM-PRO" panose="020F0600000000000000" pitchFamily="50" charset="-128"/>
              </a:rPr>
              <a:t>あり公共の手助けが</a:t>
            </a:r>
            <a:r>
              <a:rPr lang="ja-JP" altLang="en-US" sz="1400" dirty="0">
                <a:latin typeface="HG丸ｺﾞｼｯｸM-PRO" panose="020F0600000000000000" pitchFamily="50" charset="-128"/>
                <a:ea typeface="HG丸ｺﾞｼｯｸM-PRO" panose="020F0600000000000000" pitchFamily="50" charset="-128"/>
              </a:rPr>
              <a:t>必要となるため、「検討</a:t>
            </a:r>
            <a:r>
              <a:rPr lang="ja-JP" altLang="en-US" sz="1400" dirty="0" smtClean="0">
                <a:latin typeface="HG丸ｺﾞｼｯｸM-PRO" panose="020F0600000000000000" pitchFamily="50" charset="-128"/>
                <a:ea typeface="HG丸ｺﾞｼｯｸM-PRO" panose="020F0600000000000000" pitchFamily="50" charset="-128"/>
              </a:rPr>
              <a:t>状況を</a:t>
            </a:r>
            <a:r>
              <a:rPr lang="ja-JP" altLang="en-US" sz="1400" dirty="0">
                <a:latin typeface="HG丸ｺﾞｼｯｸM-PRO" panose="020F0600000000000000" pitchFamily="50" charset="-128"/>
                <a:ea typeface="HG丸ｺﾞｼｯｸM-PRO" panose="020F0600000000000000" pitchFamily="50" charset="-128"/>
              </a:rPr>
              <a:t>踏まえ今後整理する」としている「</a:t>
            </a:r>
            <a:r>
              <a:rPr lang="en-US" altLang="ja-JP" sz="1400" dirty="0">
                <a:latin typeface="HG丸ｺﾞｼｯｸM-PRO" panose="020F0600000000000000" pitchFamily="50" charset="-128"/>
                <a:ea typeface="HG丸ｺﾞｼｯｸM-PRO" panose="020F0600000000000000" pitchFamily="50" charset="-128"/>
              </a:rPr>
              <a:t>5.(2)</a:t>
            </a:r>
            <a:r>
              <a:rPr lang="ja-JP" altLang="en-US" sz="1400" dirty="0">
                <a:latin typeface="HG丸ｺﾞｼｯｸM-PRO" panose="020F0600000000000000" pitchFamily="50" charset="-128"/>
                <a:ea typeface="HG丸ｺﾞｼｯｸM-PRO" panose="020F0600000000000000" pitchFamily="50" charset="-128"/>
              </a:rPr>
              <a:t>水素・燃料アンモニア</a:t>
            </a:r>
            <a:r>
              <a:rPr lang="ja-JP" altLang="en-US" sz="1400" dirty="0" smtClean="0">
                <a:latin typeface="HG丸ｺﾞｼｯｸM-PRO" panose="020F0600000000000000" pitchFamily="50" charset="-128"/>
                <a:ea typeface="HG丸ｺﾞｼｯｸM-PRO" panose="020F0600000000000000" pitchFamily="50" charset="-128"/>
              </a:rPr>
              <a:t>等に</a:t>
            </a:r>
            <a:r>
              <a:rPr lang="ja-JP" altLang="en-US" sz="1400" dirty="0">
                <a:latin typeface="HG丸ｺﾞｼｯｸM-PRO" panose="020F0600000000000000" pitchFamily="50" charset="-128"/>
                <a:ea typeface="HG丸ｺﾞｼｯｸM-PRO" panose="020F0600000000000000" pitchFamily="50" charset="-128"/>
              </a:rPr>
              <a:t>係る供給施設整備計画」、「</a:t>
            </a:r>
            <a:r>
              <a:rPr lang="en-US" altLang="ja-JP" sz="1400" dirty="0">
                <a:latin typeface="HG丸ｺﾞｼｯｸM-PRO" panose="020F0600000000000000" pitchFamily="50" charset="-128"/>
                <a:ea typeface="HG丸ｺﾞｼｯｸM-PRO" panose="020F0600000000000000" pitchFamily="50" charset="-128"/>
              </a:rPr>
              <a:t>5.(3)</a:t>
            </a:r>
            <a:r>
              <a:rPr lang="ja-JP" altLang="en-US" sz="1400" dirty="0">
                <a:latin typeface="HG丸ｺﾞｼｯｸM-PRO" panose="020F0600000000000000" pitchFamily="50" charset="-128"/>
                <a:ea typeface="HG丸ｺﾞｼｯｸM-PRO" panose="020F0600000000000000" pitchFamily="50" charset="-128"/>
              </a:rPr>
              <a:t>水素・燃料アンモニア等</a:t>
            </a:r>
            <a:r>
              <a:rPr lang="ja-JP" altLang="en-US" sz="1400" dirty="0" smtClean="0">
                <a:latin typeface="HG丸ｺﾞｼｯｸM-PRO" panose="020F0600000000000000" pitchFamily="50" charset="-128"/>
                <a:ea typeface="HG丸ｺﾞｼｯｸM-PRO" panose="020F0600000000000000" pitchFamily="50" charset="-128"/>
              </a:rPr>
              <a:t>のサプライチェーン</a:t>
            </a:r>
            <a:r>
              <a:rPr lang="ja-JP" altLang="en-US" sz="1400" dirty="0">
                <a:latin typeface="HG丸ｺﾞｼｯｸM-PRO" panose="020F0600000000000000" pitchFamily="50" charset="-128"/>
                <a:ea typeface="HG丸ｺﾞｼｯｸM-PRO" panose="020F0600000000000000" pitchFamily="50" charset="-128"/>
              </a:rPr>
              <a:t>の強靭化に</a:t>
            </a:r>
            <a:r>
              <a:rPr lang="ja-JP" altLang="en-US" sz="1400" dirty="0" smtClean="0">
                <a:latin typeface="HG丸ｺﾞｼｯｸM-PRO" panose="020F0600000000000000" pitchFamily="50" charset="-128"/>
                <a:ea typeface="HG丸ｺﾞｼｯｸM-PRO" panose="020F0600000000000000" pitchFamily="50" charset="-128"/>
              </a:rPr>
              <a:t>関する計画</a:t>
            </a:r>
            <a:r>
              <a:rPr lang="ja-JP" altLang="en-US" sz="1400" dirty="0">
                <a:latin typeface="HG丸ｺﾞｼｯｸM-PRO" panose="020F0600000000000000" pitchFamily="50" charset="-128"/>
                <a:ea typeface="HG丸ｺﾞｼｯｸM-PRO" panose="020F0600000000000000" pitchFamily="50" charset="-128"/>
              </a:rPr>
              <a:t>」について、</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形成計画の中でもできるだけ早期に計画を立て推し進めたほうが良い</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＜６．港湾・産業立地競争力の向上に向けた方策＞</a:t>
            </a:r>
            <a:endParaRPr lang="en-US" altLang="ja-JP" sz="1400" dirty="0" smtClean="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lang="en-US" altLang="ja-JP" sz="1400" dirty="0" smtClean="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実現に</a:t>
            </a:r>
            <a:r>
              <a:rPr lang="ja-JP" altLang="en-US" sz="1400" dirty="0" smtClean="0">
                <a:latin typeface="HG丸ｺﾞｼｯｸM-PRO" panose="020F0600000000000000" pitchFamily="50" charset="-128"/>
                <a:ea typeface="HG丸ｺﾞｼｯｸM-PRO" panose="020F0600000000000000" pitchFamily="50" charset="-128"/>
              </a:rPr>
              <a:t>向けた制度</a:t>
            </a:r>
            <a:r>
              <a:rPr lang="ja-JP" altLang="en-US" sz="1400" dirty="0">
                <a:latin typeface="HG丸ｺﾞｼｯｸM-PRO" panose="020F0600000000000000" pitchFamily="50" charset="-128"/>
                <a:ea typeface="HG丸ｺﾞｼｯｸM-PRO" panose="020F0600000000000000" pitchFamily="50" charset="-128"/>
              </a:rPr>
              <a:t>や法律等の創設・整備は</a:t>
            </a:r>
            <a:r>
              <a:rPr lang="ja-JP" altLang="en-US" sz="1400" dirty="0" smtClean="0">
                <a:latin typeface="HG丸ｺﾞｼｯｸM-PRO" panose="020F0600000000000000" pitchFamily="50" charset="-128"/>
                <a:ea typeface="HG丸ｺﾞｼｯｸM-PRO" panose="020F0600000000000000" pitchFamily="50" charset="-128"/>
              </a:rPr>
              <a:t>、事</a:t>
            </a:r>
            <a:r>
              <a:rPr lang="ja-JP" altLang="en-US" sz="1400" dirty="0">
                <a:latin typeface="HG丸ｺﾞｼｯｸM-PRO" panose="020F0600000000000000" pitchFamily="50" charset="-128"/>
                <a:ea typeface="HG丸ｺﾞｼｯｸM-PRO" panose="020F0600000000000000" pitchFamily="50" charset="-128"/>
              </a:rPr>
              <a:t>業者等のモチベーションとなりうる要素で</a:t>
            </a:r>
            <a:r>
              <a:rPr lang="ja-JP" altLang="en-US" sz="1400" dirty="0" smtClean="0">
                <a:latin typeface="HG丸ｺﾞｼｯｸM-PRO" panose="020F0600000000000000" pitchFamily="50" charset="-128"/>
                <a:ea typeface="HG丸ｺﾞｼｯｸM-PRO" panose="020F0600000000000000" pitchFamily="50" charset="-128"/>
              </a:rPr>
              <a:t>あろうと</a:t>
            </a:r>
            <a:r>
              <a:rPr lang="ja-JP" altLang="en-US" sz="1400" dirty="0">
                <a:latin typeface="HG丸ｺﾞｼｯｸM-PRO" panose="020F0600000000000000" pitchFamily="50" charset="-128"/>
                <a:ea typeface="HG丸ｺﾞｼｯｸM-PRO" panose="020F0600000000000000" pitchFamily="50" charset="-128"/>
              </a:rPr>
              <a:t>考えるが、港湾管理者と</a:t>
            </a:r>
            <a:r>
              <a:rPr lang="ja-JP" altLang="en-US" sz="1400" dirty="0" smtClean="0">
                <a:latin typeface="HG丸ｺﾞｼｯｸM-PRO" panose="020F0600000000000000" pitchFamily="50" charset="-128"/>
                <a:ea typeface="HG丸ｺﾞｼｯｸM-PRO" panose="020F0600000000000000" pitchFamily="50" charset="-128"/>
              </a:rPr>
              <a:t>して</a:t>
            </a:r>
            <a:r>
              <a:rPr lang="ja-JP" altLang="en-US" sz="1400" dirty="0">
                <a:latin typeface="HG丸ｺﾞｼｯｸM-PRO" panose="020F0600000000000000" pitchFamily="50" charset="-128"/>
                <a:ea typeface="HG丸ｺﾞｼｯｸM-PRO" panose="020F0600000000000000" pitchFamily="50" charset="-128"/>
              </a:rPr>
              <a:t>これに対しどのようなスタンスで臨まれるのか、記す</a:t>
            </a:r>
            <a:r>
              <a:rPr lang="ja-JP" altLang="en-US" sz="1400" dirty="0" smtClean="0">
                <a:latin typeface="HG丸ｺﾞｼｯｸM-PRO" panose="020F0600000000000000" pitchFamily="50" charset="-128"/>
                <a:ea typeface="HG丸ｺﾞｼｯｸM-PRO" panose="020F0600000000000000" pitchFamily="50" charset="-128"/>
              </a:rPr>
              <a:t>方が良い。　</a:t>
            </a:r>
            <a:endParaRPr lang="en-US" altLang="ja-JP" sz="14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10060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695</Words>
  <Application>Microsoft Office PowerPoint</Application>
  <PresentationFormat>ワイド画面</PresentationFormat>
  <Paragraphs>37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竹谷　悠</dc:creator>
  <cp:lastModifiedBy>竹谷　悠</cp:lastModifiedBy>
  <cp:revision>1</cp:revision>
  <dcterms:modified xsi:type="dcterms:W3CDTF">2022-09-12T13:47:42Z</dcterms:modified>
</cp:coreProperties>
</file>