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92" r:id="rId4"/>
  </p:sldMasterIdLst>
  <p:notesMasterIdLst>
    <p:notesMasterId r:id="rId11"/>
  </p:notesMasterIdLst>
  <p:handoutMasterIdLst>
    <p:handoutMasterId r:id="rId12"/>
  </p:handoutMasterIdLst>
  <p:sldIdLst>
    <p:sldId id="1472" r:id="rId5"/>
    <p:sldId id="1499" r:id="rId6"/>
    <p:sldId id="1482" r:id="rId7"/>
    <p:sldId id="1500" r:id="rId8"/>
    <p:sldId id="1501" r:id="rId9"/>
    <p:sldId id="1502" r:id="rId10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69900"/>
    <a:srgbClr val="FC8004"/>
    <a:srgbClr val="FF5050"/>
    <a:srgbClr val="FF3300"/>
    <a:srgbClr val="9933FF"/>
    <a:srgbClr val="00FF00"/>
    <a:srgbClr val="0000FF"/>
    <a:srgbClr val="CC3300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1" autoAdjust="0"/>
    <p:restoredTop sz="94249" autoAdjust="0"/>
  </p:normalViewPr>
  <p:slideViewPr>
    <p:cSldViewPr>
      <p:cViewPr varScale="1">
        <p:scale>
          <a:sx n="69" d="100"/>
          <a:sy n="69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3" d="100"/>
          <a:sy n="73" d="100"/>
        </p:scale>
        <p:origin x="-2454" y="64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C270-759F-4750-BD40-0102BAACBB3E}" type="datetimeFigureOut">
              <a:rPr kumimoji="1" lang="ja-JP" altLang="en-US" smtClean="0"/>
              <a:t>2022/5/11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85A1-9A5B-4071-8930-7961B5D36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357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941286-2B5C-4E02-AECD-AF5F7BC67038}" type="datetimeFigureOut">
              <a:rPr lang="ja-JP" altLang="en-US"/>
              <a:pPr>
                <a:defRPr/>
              </a:pPr>
              <a:t>2022/5/11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4" rIns="91425" bIns="4571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25" tIns="45714" rIns="91425" bIns="45714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3"/>
            <a:ext cx="2949575" cy="49688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3"/>
            <a:ext cx="2949575" cy="496887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99345E7-5C10-4E81-AB6C-BCABA12022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3862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21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31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19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2FDBD-E37E-4347-A0DB-2256782CFD01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B369-DE2E-4ADF-9B31-2CCA967CCF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432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FDF59-9F8A-4CFD-B9C1-3E657936EB83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AB93-493B-4D92-AADF-C51FAA4E52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01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92CE-6012-4DE4-B10F-3FDA6FDD610D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74B9-3F38-4860-BE44-B91A5932EE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657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D0E5-2F69-4217-B1FD-77F317BE5CAF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AA29-DAA8-4635-BF66-280F4C0DC2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26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055D-6AB3-43F9-A98C-BA3DA3C83680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045C-9609-4183-B18F-61A3475641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720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64B5-133D-49D0-8C57-1CB809E437E5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CF1B-A482-4925-A075-A246D13E10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811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D1CC1-5B49-4512-BD75-8E48EAFC9A30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928C-CD89-4AD9-A051-CDAB5EF531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241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C39E-9BB9-480E-A79E-A12078087B46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A0CC4-F0DC-40E3-97CD-5AB4CD5969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34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8B81-063A-45BD-B2F5-4EC691A9E1ED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C48A-E0E2-443D-9EBA-EE01E715EE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90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7756-D9F8-49B5-9052-7F3D5CF15F43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DE79-5834-4927-AF07-C997F99DEA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16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4DF1-2BFB-4BDA-A321-EECC9F54D4BD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8448C-D256-4A53-927D-D10B5045F6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1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D00F20-798A-45A6-BC84-485E14B81CF7}" type="datetime1">
              <a:rPr lang="ja-JP" altLang="en-US" smtClean="0"/>
              <a:t>2022/5/11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36DE3-8EA5-4C5B-83C6-A8B021001D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-149381"/>
            <a:ext cx="9144000" cy="73552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74295" tIns="8890" rIns="74295" bIns="8890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おおさかスマートエネルギーセンター</a:t>
            </a:r>
          </a:p>
        </p:txBody>
      </p:sp>
      <p:sp>
        <p:nvSpPr>
          <p:cNvPr id="13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3735" y="6562421"/>
            <a:ext cx="2057400" cy="365125"/>
          </a:xfrm>
        </p:spPr>
        <p:txBody>
          <a:bodyPr/>
          <a:lstStyle/>
          <a:p>
            <a:fld id="{7CCEAF0A-67F6-4236-986D-3D8BF1663D9D}" type="slidenum">
              <a:rPr kumimoji="1" lang="ja-JP" altLang="en-US" sz="1200" smtClean="0"/>
              <a:t>1</a:t>
            </a:fld>
            <a:endParaRPr kumimoji="1" lang="ja-JP" altLang="en-US" sz="1200" dirty="0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137618" y="347283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137616" y="408519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ja-JP" altLang="en-US" sz="135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6312" y="4602836"/>
            <a:ext cx="8319634" cy="2138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3">
            <a:extLst>
              <a:ext uri="{FF2B5EF4-FFF2-40B4-BE49-F238E27FC236}">
                <a16:creationId xmlns:a16="http://schemas.microsoft.com/office/drawing/2014/main" id="{37040B8F-F0C2-4336-AADB-2219FF24A8EC}"/>
              </a:ext>
            </a:extLst>
          </p:cNvPr>
          <p:cNvSpPr/>
          <p:nvPr/>
        </p:nvSpPr>
        <p:spPr bwMode="auto">
          <a:xfrm>
            <a:off x="35496" y="688832"/>
            <a:ext cx="8992303" cy="148978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000066"/>
            </a:solidFill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84" tIns="89988" rIns="91384" bIns="89988" anchor="t">
            <a:spAutoFit/>
          </a:bodyPr>
          <a:lstStyle/>
          <a:p>
            <a:pPr marL="457200" indent="-45720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n"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月、府市が共同で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設置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marL="457200" indent="-457200">
              <a:lnSpc>
                <a:spcPts val="2800"/>
              </a:lnSpc>
              <a:spcBef>
                <a:spcPts val="1800"/>
              </a:spcBef>
              <a:buFont typeface="Wingdings" panose="05000000000000000000" pitchFamily="2" charset="2"/>
              <a:buChar char="n"/>
              <a:defRPr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おおさか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スマートエネルギープランに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基づき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省エネ</a:t>
            </a:r>
            <a:r>
              <a:rPr lang="ja-JP" altLang="en-US" sz="24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の推進や再エネ</a:t>
            </a:r>
            <a:r>
              <a:rPr lang="ja-JP" altLang="en-US" sz="2400" b="1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の普及</a:t>
            </a:r>
            <a:r>
              <a:rPr lang="ja-JP" altLang="en-US" sz="24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拡大を目指し、具体的な事業を</a:t>
            </a:r>
            <a:r>
              <a:rPr lang="ja-JP" altLang="en-US" sz="2400" b="1" dirty="0" smtClean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展開</a:t>
            </a:r>
            <a:endParaRPr lang="en-US" altLang="ja-JP" dirty="0">
              <a:solidFill>
                <a:srgbClr val="0000CC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EAAA75-DE6E-4F1F-9F60-E83FE751ABB2}"/>
              </a:ext>
            </a:extLst>
          </p:cNvPr>
          <p:cNvSpPr txBox="1"/>
          <p:nvPr/>
        </p:nvSpPr>
        <p:spPr>
          <a:xfrm>
            <a:off x="151697" y="2311613"/>
            <a:ext cx="7326736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ja-JP" altLang="en-US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主な事業</a:t>
            </a:r>
            <a:r>
              <a:rPr lang="en-US" altLang="ja-JP" sz="2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創エネ・省エネ等に関するワンストップ相談窓口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＜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件数　年間約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700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件＞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○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省エネ・省</a:t>
            </a: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CO2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に関する事業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・省エネカット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まるごとサポート事業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・中小事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業者の脱炭素化促進事業（新規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ZEH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ZEB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の普及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啓発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○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再生可能エネルギー等に関する事業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・太陽光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パネル・蓄電池共同購入事業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・再エネ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電力調達マッチング事業　　　　　等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Picture 2" descr="もずやん（太陽光パネルV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2873" y="4079415"/>
            <a:ext cx="2705639" cy="22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6901056" y="6316979"/>
            <a:ext cx="1683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100" b="1" dirty="0"/>
              <a:t>Ⓒ</a:t>
            </a:r>
            <a:r>
              <a:rPr lang="en-US" altLang="ja-JP" sz="1100" b="1" dirty="0"/>
              <a:t>2014  </a:t>
            </a:r>
            <a:r>
              <a:rPr lang="ja-JP" altLang="en-US" sz="1100" b="1" dirty="0"/>
              <a:t>大阪府も</a:t>
            </a:r>
            <a:r>
              <a:rPr lang="ja-JP" altLang="en-US" sz="1100" b="1" dirty="0" err="1"/>
              <a:t>ずやん</a:t>
            </a:r>
            <a:endParaRPr lang="ja-JP" altLang="en-US" sz="1100" dirty="0"/>
          </a:p>
        </p:txBody>
      </p:sp>
      <p:sp>
        <p:nvSpPr>
          <p:cNvPr id="23" name="角丸四角形 8">
            <a:extLst>
              <a:ext uri="{FF2B5EF4-FFF2-40B4-BE49-F238E27FC236}">
                <a16:creationId xmlns:a16="http://schemas.microsoft.com/office/drawing/2014/main" id="{ED99DBE9-E83B-4ECE-8DF5-34B17F5E6A2A}"/>
              </a:ext>
            </a:extLst>
          </p:cNvPr>
          <p:cNvSpPr/>
          <p:nvPr/>
        </p:nvSpPr>
        <p:spPr>
          <a:xfrm>
            <a:off x="433746" y="6085484"/>
            <a:ext cx="5140334" cy="461665"/>
          </a:xfrm>
          <a:prstGeom prst="roundRect">
            <a:avLst>
              <a:gd name="adj" fmla="val 22935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84000">
                <a:srgbClr val="70AD47">
                  <a:lumMod val="40000"/>
                  <a:lumOff val="60000"/>
                </a:srgbClr>
              </a:gs>
              <a:gs pos="100000">
                <a:srgbClr val="70AD47">
                  <a:lumMod val="20000"/>
                  <a:lumOff val="80000"/>
                  <a:alpha val="5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47D8CA-4508-4A8F-BBF7-D0F5DA55BD38}"/>
              </a:ext>
            </a:extLst>
          </p:cNvPr>
          <p:cNvSpPr txBox="1"/>
          <p:nvPr/>
        </p:nvSpPr>
        <p:spPr>
          <a:xfrm>
            <a:off x="716304" y="6207695"/>
            <a:ext cx="485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4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省エネの推進、再エネの普及拡大！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BF19F06B-3932-4346-AAAA-5144931A5BA3}"/>
              </a:ext>
            </a:extLst>
          </p:cNvPr>
          <p:cNvSpPr/>
          <p:nvPr/>
        </p:nvSpPr>
        <p:spPr>
          <a:xfrm flipV="1">
            <a:off x="2250382" y="5733256"/>
            <a:ext cx="1413871" cy="309837"/>
          </a:xfrm>
          <a:prstGeom prst="triangl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5000">
                <a:srgbClr val="70AD47">
                  <a:lumMod val="40000"/>
                  <a:lumOff val="60000"/>
                </a:srgbClr>
              </a:gs>
              <a:gs pos="100000">
                <a:srgbClr val="70AD47">
                  <a:lumMod val="20000"/>
                  <a:lumOff val="80000"/>
                  <a:alpha val="5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80312" y="-25643"/>
            <a:ext cx="161916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資料６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3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7138" y="913617"/>
            <a:ext cx="9247390" cy="5755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　　　　　</a:t>
            </a:r>
            <a:r>
              <a:rPr lang="ja-JP" altLang="en-US" sz="1477" dirty="0" smtClean="0"/>
              <a:t>（</a:t>
            </a:r>
            <a:r>
              <a:rPr lang="ja-JP" altLang="en-US" sz="1477" dirty="0"/>
              <a:t>お金をかけない省エネ対策（運用改善）の省エネ効果を算定）</a:t>
            </a:r>
            <a:endParaRPr lang="en-US" altLang="ja-JP" sz="1477" dirty="0"/>
          </a:p>
          <a:p>
            <a:pPr>
              <a:spcBef>
                <a:spcPts val="1200"/>
              </a:spcBef>
            </a:pPr>
            <a:r>
              <a:rPr lang="ja-JP" altLang="en-US" sz="1477" dirty="0"/>
              <a:t>　</a:t>
            </a:r>
            <a:r>
              <a:rPr lang="en-US" altLang="ja-JP" sz="1477" dirty="0" smtClean="0"/>
              <a:t>※</a:t>
            </a:r>
            <a:r>
              <a:rPr lang="ja-JP" altLang="en-US" sz="1477" b="1" dirty="0" smtClean="0">
                <a:solidFill>
                  <a:srgbClr val="0070C0"/>
                </a:solidFill>
              </a:rPr>
              <a:t>府立環境農林水産総合研究所</a:t>
            </a:r>
            <a:r>
              <a:rPr lang="ja-JP" altLang="en-US" sz="1477" dirty="0"/>
              <a:t>が</a:t>
            </a:r>
            <a:r>
              <a:rPr lang="ja-JP" altLang="en-US" sz="1477" dirty="0" smtClean="0"/>
              <a:t>実施 （年</a:t>
            </a:r>
            <a:r>
              <a:rPr lang="ja-JP" altLang="en-US" sz="1477" dirty="0"/>
              <a:t>１０件</a:t>
            </a:r>
            <a:r>
              <a:rPr lang="ja-JP" altLang="en-US" sz="1477" dirty="0" smtClean="0"/>
              <a:t>程度）</a:t>
            </a:r>
            <a:endParaRPr lang="en-US" altLang="ja-JP" sz="1477" dirty="0"/>
          </a:p>
          <a:p>
            <a:endParaRPr lang="en-US" altLang="ja-JP" sz="1000" dirty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　　　　　</a:t>
            </a:r>
            <a:r>
              <a:rPr lang="ja-JP" altLang="en-US" sz="1477" dirty="0" smtClean="0"/>
              <a:t>（</a:t>
            </a:r>
            <a:r>
              <a:rPr lang="ja-JP" altLang="en-US" sz="1477" dirty="0"/>
              <a:t>運用改善や設備更新による省エネ効果を１日の診断で簡易的に算定）</a:t>
            </a:r>
            <a:endParaRPr lang="en-US" altLang="ja-JP" sz="1477" dirty="0"/>
          </a:p>
          <a:p>
            <a:pPr>
              <a:spcBef>
                <a:spcPts val="1200"/>
              </a:spcBef>
            </a:pPr>
            <a:r>
              <a:rPr lang="ja-JP" altLang="en-US" sz="1477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・</a:t>
            </a:r>
            <a:r>
              <a:rPr lang="ja-JP" altLang="en-US" b="1" u="sng" dirty="0">
                <a:solidFill>
                  <a:srgbClr val="FF0000"/>
                </a:solidFill>
              </a:rPr>
              <a:t>省エネコストカットまるごとサポート事業</a:t>
            </a:r>
            <a:r>
              <a:rPr lang="ja-JP" altLang="en-US" sz="1477" dirty="0"/>
              <a:t>　　　</a:t>
            </a:r>
            <a:endParaRPr lang="en-US" altLang="ja-JP" sz="1477" dirty="0"/>
          </a:p>
          <a:p>
            <a:r>
              <a:rPr lang="ja-JP" altLang="en-US" sz="1477" dirty="0"/>
              <a:t>　　省エネお助け隊（</a:t>
            </a:r>
            <a:r>
              <a:rPr lang="ja-JP" altLang="en-US" sz="1477" b="1" dirty="0">
                <a:solidFill>
                  <a:srgbClr val="0070C0"/>
                </a:solidFill>
              </a:rPr>
              <a:t>経産省の認定診断機関</a:t>
            </a:r>
            <a:r>
              <a:rPr lang="ja-JP" altLang="en-US" sz="1477" dirty="0"/>
              <a:t>）が省エネ診断から</a:t>
            </a:r>
            <a:endParaRPr lang="en-US" altLang="ja-JP" sz="1477" dirty="0"/>
          </a:p>
          <a:p>
            <a:r>
              <a:rPr lang="ja-JP" altLang="en-US" sz="1477" dirty="0"/>
              <a:t>　　省エネ実施まで切れ目なくサポートを行う。</a:t>
            </a:r>
          </a:p>
          <a:p>
            <a:endParaRPr lang="en-US" altLang="ja-JP" sz="1477" dirty="0"/>
          </a:p>
          <a:p>
            <a:endParaRPr lang="en-US" altLang="ja-JP" sz="1477" dirty="0"/>
          </a:p>
          <a:p>
            <a:endParaRPr lang="en-US" altLang="ja-JP" sz="1477" dirty="0"/>
          </a:p>
          <a:p>
            <a:endParaRPr lang="en-US" altLang="ja-JP" sz="1477" dirty="0"/>
          </a:p>
          <a:p>
            <a:endParaRPr lang="en-US" altLang="ja-JP" sz="1477" dirty="0"/>
          </a:p>
          <a:p>
            <a:endParaRPr lang="en-US" altLang="ja-JP" dirty="0"/>
          </a:p>
          <a:p>
            <a:endParaRPr lang="en-US" altLang="ja-JP" dirty="0"/>
          </a:p>
          <a:p>
            <a:pPr>
              <a:spcBef>
                <a:spcPts val="554"/>
              </a:spcBef>
            </a:pP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　　　　　</a:t>
            </a:r>
            <a:r>
              <a:rPr lang="ja-JP" altLang="en-US" sz="1477" dirty="0" smtClean="0"/>
              <a:t>（エネルギー使</a:t>
            </a:r>
            <a:r>
              <a:rPr lang="ja-JP" altLang="en-US" sz="1477" dirty="0"/>
              <a:t>用量</a:t>
            </a:r>
            <a:r>
              <a:rPr lang="ja-JP" altLang="en-US" sz="1477" dirty="0" smtClean="0"/>
              <a:t>を１か月間</a:t>
            </a:r>
            <a:r>
              <a:rPr lang="ja-JP" altLang="en-US" sz="1477" dirty="0"/>
              <a:t>程度計測</a:t>
            </a:r>
            <a:r>
              <a:rPr lang="ja-JP" altLang="en-US" sz="1477" dirty="0" smtClean="0"/>
              <a:t>し、省エネ</a:t>
            </a:r>
            <a:r>
              <a:rPr lang="ja-JP" altLang="en-US" sz="1477" dirty="0"/>
              <a:t>効果を算定する本格的な診断）</a:t>
            </a:r>
            <a:endParaRPr lang="en-US" altLang="ja-JP" sz="1477" dirty="0"/>
          </a:p>
          <a:p>
            <a:pPr>
              <a:spcBef>
                <a:spcPts val="1200"/>
              </a:spcBef>
            </a:pPr>
            <a:r>
              <a:rPr lang="ja-JP" altLang="en-US" sz="1477" dirty="0"/>
              <a:t>（１）工場・事業場単位の診断</a:t>
            </a:r>
            <a:endParaRPr lang="en-US" altLang="ja-JP" sz="1477" dirty="0"/>
          </a:p>
          <a:p>
            <a:r>
              <a:rPr lang="ja-JP" altLang="en-US" sz="1477" dirty="0"/>
              <a:t>　　・ＳＨＩＦＴ事業（</a:t>
            </a:r>
            <a:r>
              <a:rPr lang="ja-JP" altLang="en-US" sz="1477" b="1" dirty="0">
                <a:solidFill>
                  <a:srgbClr val="0070C0"/>
                </a:solidFill>
              </a:rPr>
              <a:t>環境省</a:t>
            </a:r>
            <a:r>
              <a:rPr lang="ja-JP" altLang="en-US" sz="1477" dirty="0"/>
              <a:t>）の</a:t>
            </a:r>
            <a:r>
              <a:rPr lang="ja-JP" altLang="en-US" sz="1477" b="1" u="sng" dirty="0"/>
              <a:t>ＣＯ２排出量削減余地診断</a:t>
            </a:r>
            <a:r>
              <a:rPr lang="ja-JP" altLang="en-US" sz="1477" dirty="0"/>
              <a:t>　　　 </a:t>
            </a:r>
            <a:endParaRPr lang="en-US" altLang="ja-JP" sz="1477" dirty="0"/>
          </a:p>
          <a:p>
            <a:r>
              <a:rPr lang="ja-JP" altLang="en-US" sz="1477" dirty="0"/>
              <a:t>（２）更新予定の設備に限定した診断</a:t>
            </a:r>
            <a:r>
              <a:rPr lang="ja-JP" altLang="en-US" sz="1477" dirty="0" smtClean="0"/>
              <a:t>＜新規・中小</a:t>
            </a:r>
            <a:r>
              <a:rPr lang="ja-JP" altLang="en-US" sz="1477" dirty="0"/>
              <a:t>企業等</a:t>
            </a:r>
            <a:r>
              <a:rPr lang="ja-JP" altLang="en-US" sz="1477" dirty="0" smtClean="0"/>
              <a:t>向け＞</a:t>
            </a:r>
            <a:endParaRPr lang="en-US" altLang="ja-JP" sz="1477" dirty="0"/>
          </a:p>
          <a:p>
            <a:r>
              <a:rPr lang="ja-JP" altLang="en-US" sz="1477" dirty="0"/>
              <a:t>　　・グリーンリカバリー事業（</a:t>
            </a:r>
            <a:r>
              <a:rPr lang="ja-JP" altLang="en-US" sz="1477" b="1" dirty="0">
                <a:solidFill>
                  <a:srgbClr val="0070C0"/>
                </a:solidFill>
              </a:rPr>
              <a:t>環境省</a:t>
            </a:r>
            <a:r>
              <a:rPr lang="ja-JP" altLang="en-US" sz="1477" dirty="0"/>
              <a:t>）の</a:t>
            </a:r>
            <a:r>
              <a:rPr lang="ja-JP" altLang="en-US" sz="1477" b="1" u="sng" dirty="0"/>
              <a:t>ＣＯ２削減量診断</a:t>
            </a:r>
            <a:r>
              <a:rPr lang="ja-JP" altLang="en-US" sz="1477" dirty="0"/>
              <a:t>　　</a:t>
            </a:r>
            <a:endParaRPr lang="en-US" altLang="ja-JP" sz="1477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78" y="3028387"/>
            <a:ext cx="5413662" cy="193028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6040"/>
            <a:ext cx="9144000" cy="4488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74295" tIns="8891" rIns="74295" bIns="8891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/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省エネ・省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CO2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診断等に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かかる取組　</a:t>
            </a:r>
            <a:endParaRPr lang="ja-JP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13986"/>
              </p:ext>
            </p:extLst>
          </p:nvPr>
        </p:nvGraphicFramePr>
        <p:xfrm>
          <a:off x="5829727" y="2566968"/>
          <a:ext cx="3136456" cy="103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14">
                  <a:extLst>
                    <a:ext uri="{9D8B030D-6E8A-4147-A177-3AD203B41FA5}">
                      <a16:colId xmlns:a16="http://schemas.microsoft.com/office/drawing/2014/main" val="1954187379"/>
                    </a:ext>
                  </a:extLst>
                </a:gridCol>
                <a:gridCol w="784114">
                  <a:extLst>
                    <a:ext uri="{9D8B030D-6E8A-4147-A177-3AD203B41FA5}">
                      <a16:colId xmlns:a16="http://schemas.microsoft.com/office/drawing/2014/main" val="3402444318"/>
                    </a:ext>
                  </a:extLst>
                </a:gridCol>
                <a:gridCol w="784114">
                  <a:extLst>
                    <a:ext uri="{9D8B030D-6E8A-4147-A177-3AD203B41FA5}">
                      <a16:colId xmlns:a16="http://schemas.microsoft.com/office/drawing/2014/main" val="846551062"/>
                    </a:ext>
                  </a:extLst>
                </a:gridCol>
                <a:gridCol w="784114">
                  <a:extLst>
                    <a:ext uri="{9D8B030D-6E8A-4147-A177-3AD203B41FA5}">
                      <a16:colId xmlns:a16="http://schemas.microsoft.com/office/drawing/2014/main" val="2501345230"/>
                    </a:ext>
                  </a:extLst>
                </a:gridCol>
              </a:tblGrid>
              <a:tr h="25967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元年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２年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３年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837591"/>
                  </a:ext>
                </a:extLst>
              </a:tr>
              <a:tr h="244379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５０件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４２件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４１件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596167"/>
                  </a:ext>
                </a:extLst>
              </a:tr>
              <a:tr h="244379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全国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1,221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806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511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541767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7450159" y="107827"/>
            <a:ext cx="1584176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事業者向け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46198" y="222861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【</a:t>
            </a:r>
            <a:r>
              <a:rPr kumimoji="1" lang="ja-JP" altLang="en-US" sz="1600" dirty="0" smtClean="0"/>
              <a:t>実施件数</a:t>
            </a:r>
            <a:r>
              <a:rPr kumimoji="1" lang="en-US" altLang="ja-JP" sz="1600" dirty="0" smtClean="0"/>
              <a:t>】</a:t>
            </a:r>
            <a:endParaRPr kumimoji="1" lang="ja-JP" altLang="en-US" sz="1600" dirty="0"/>
          </a:p>
        </p:txBody>
      </p:sp>
      <p:sp>
        <p:nvSpPr>
          <p:cNvPr id="12" name="横巻き 11"/>
          <p:cNvSpPr/>
          <p:nvPr/>
        </p:nvSpPr>
        <p:spPr>
          <a:xfrm>
            <a:off x="65338" y="841609"/>
            <a:ext cx="2499291" cy="5760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１．無料簡易診断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横巻き 13"/>
          <p:cNvSpPr/>
          <p:nvPr/>
        </p:nvSpPr>
        <p:spPr>
          <a:xfrm>
            <a:off x="65338" y="1633697"/>
            <a:ext cx="2499291" cy="5760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２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．</a:t>
            </a:r>
            <a:r>
              <a:rPr lang="ja-JP" altLang="en-US" b="1" dirty="0" smtClean="0">
                <a:solidFill>
                  <a:schemeClr val="tx1"/>
                </a:solidFill>
              </a:rPr>
              <a:t>簡易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診断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5" name="横巻き 14"/>
          <p:cNvSpPr/>
          <p:nvPr/>
        </p:nvSpPr>
        <p:spPr>
          <a:xfrm>
            <a:off x="65338" y="4946065"/>
            <a:ext cx="2499291" cy="57606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３．詳細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診断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297359" y="5606656"/>
            <a:ext cx="3846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R4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年度（新規）</a:t>
            </a:r>
            <a:endParaRPr lang="en-US" altLang="ja-JP" sz="16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algn="just"/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「中小事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業者の脱炭素化促進</a:t>
            </a:r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事業」として国補助の上乗せを実施　⇒次ページ</a:t>
            </a:r>
            <a:endParaRPr lang="ja-JP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931585" y="3947069"/>
            <a:ext cx="3102750" cy="778518"/>
          </a:xfrm>
          <a:prstGeom prst="wedgeRoundRectCallout">
            <a:avLst>
              <a:gd name="adj1" fmla="val -24281"/>
              <a:gd name="adj2" fmla="val -83995"/>
              <a:gd name="adj3" fmla="val 16667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dirty="0"/>
              <a:t>Ｒ</a:t>
            </a:r>
            <a:r>
              <a:rPr lang="ja-JP" altLang="en-US" sz="1400" b="1" dirty="0" smtClean="0"/>
              <a:t>３年度</a:t>
            </a:r>
            <a:r>
              <a:rPr lang="ja-JP" altLang="en-US" sz="1400" b="1" dirty="0"/>
              <a:t>から有料化され、全国では件数が大幅に減少する中で、府は金融機関等と連携</a:t>
            </a:r>
            <a:r>
              <a:rPr lang="ja-JP" altLang="en-US" sz="1400" b="1" dirty="0" smtClean="0"/>
              <a:t>して</a:t>
            </a:r>
            <a:r>
              <a:rPr lang="en-US" altLang="ja-JP" sz="1400" b="1" dirty="0" smtClean="0"/>
              <a:t>PR</a:t>
            </a:r>
            <a:r>
              <a:rPr lang="ja-JP" altLang="en-US" sz="1400" b="1" dirty="0" smtClean="0"/>
              <a:t>し、</a:t>
            </a:r>
            <a:r>
              <a:rPr lang="ja-JP" altLang="en-US" sz="1400" b="1" dirty="0"/>
              <a:t>件数を維持</a:t>
            </a:r>
          </a:p>
        </p:txBody>
      </p:sp>
      <p:sp>
        <p:nvSpPr>
          <p:cNvPr id="1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3735" y="6562421"/>
            <a:ext cx="2057400" cy="365125"/>
          </a:xfrm>
        </p:spPr>
        <p:txBody>
          <a:bodyPr/>
          <a:lstStyle/>
          <a:p>
            <a:fld id="{7CCEAF0A-67F6-4236-986D-3D8BF1663D9D}" type="slidenum">
              <a:rPr kumimoji="1" lang="ja-JP" altLang="en-US" sz="1200" smtClean="0"/>
              <a:t>2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296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-6040"/>
            <a:ext cx="9144000" cy="4488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74295" tIns="8890" rIns="74295" bIns="8890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/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中小事業者の脱炭素化促進事業</a:t>
            </a:r>
            <a:endParaRPr lang="ja-JP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5537051" y="743581"/>
            <a:ext cx="3026310" cy="51111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wrap="square" lIns="0" tIns="30784" rIns="0" bIns="0" anchor="ctr">
            <a:spAutoFit/>
          </a:bodyPr>
          <a:lstStyle/>
          <a:p>
            <a:pPr defTabSz="1094533">
              <a:defRPr/>
            </a:pPr>
            <a:r>
              <a:rPr kumimoji="0"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en-US" altLang="ja-JP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</a:t>
            </a:r>
            <a:r>
              <a:rPr kumimoji="0" lang="ja-JP" altLang="en-US" sz="1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４予算</a:t>
            </a:r>
            <a:r>
              <a:rPr kumimoji="0"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en-US" altLang="ja-JP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145,000</a:t>
            </a:r>
            <a:r>
              <a:rPr kumimoji="0"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千円</a:t>
            </a:r>
            <a:endParaRPr kumimoji="0"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1094533">
              <a:defRPr/>
            </a:pPr>
            <a:r>
              <a:rPr kumimoji="0"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en-US" altLang="ja-JP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0"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国の地方創生臨時交付</a:t>
            </a:r>
            <a:r>
              <a:rPr kumimoji="0" lang="ja-JP" altLang="en-US" sz="1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金を活用</a:t>
            </a:r>
            <a:endParaRPr kumimoji="0" lang="en-US" altLang="ja-JP" sz="1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450159" y="107827"/>
            <a:ext cx="1584176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事業者向け</a:t>
            </a:r>
            <a:endParaRPr kumimoji="1" lang="ja-JP" altLang="en-US" b="1" dirty="0"/>
          </a:p>
        </p:txBody>
      </p:sp>
      <p:graphicFrame>
        <p:nvGraphicFramePr>
          <p:cNvPr id="9" name="表 15">
            <a:extLst>
              <a:ext uri="{FF2B5EF4-FFF2-40B4-BE49-F238E27FC236}">
                <a16:creationId xmlns:a16="http://schemas.microsoft.com/office/drawing/2014/main" id="{F917F703-F9BA-43A3-85FA-CA752BF6F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24487"/>
              </p:ext>
            </p:extLst>
          </p:nvPr>
        </p:nvGraphicFramePr>
        <p:xfrm>
          <a:off x="503548" y="1614656"/>
          <a:ext cx="8136904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124681516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109747465"/>
                    </a:ext>
                  </a:extLst>
                </a:gridCol>
              </a:tblGrid>
              <a:tr h="4931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補助対象者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大阪府内に事業所等を有し、かつ当該事業所において脱炭素化の取組みを行い、</a:t>
                      </a:r>
                      <a:r>
                        <a:rPr kumimoji="1" lang="ja-JP" altLang="en-US" sz="1600" b="1" u="sng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</a:t>
                      </a:r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の補助</a:t>
                      </a:r>
                      <a:r>
                        <a:rPr kumimoji="1" lang="ja-JP" altLang="en-US" sz="1600" b="1" u="sng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を受けた中小事</a:t>
                      </a:r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業者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54623"/>
                  </a:ext>
                </a:extLst>
              </a:tr>
              <a:tr h="2962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補助対象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ja-JP" altLang="en-US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①省</a:t>
                      </a:r>
                      <a:r>
                        <a:rPr lang="en-US" altLang="ja-JP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CO2</a:t>
                      </a:r>
                      <a:r>
                        <a:rPr lang="ja-JP" altLang="en-US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診断（想定件数：</a:t>
                      </a:r>
                      <a:r>
                        <a:rPr lang="en-US" altLang="ja-JP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ja-JP" altLang="en-US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件）</a:t>
                      </a:r>
                      <a:endParaRPr lang="en-US" altLang="ja-JP" sz="1600" spc="120" dirty="0" smtClean="0">
                        <a:ln w="6350">
                          <a:noFill/>
                        </a:ln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②省エネ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・再エネ設備更新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等（想定件数：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件）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94189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補助額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ja-JP" altLang="en-US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定率</a:t>
                      </a:r>
                      <a:r>
                        <a:rPr kumimoji="1" lang="en-US" altLang="ja-JP" sz="1600" b="1" u="sng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〔</a:t>
                      </a:r>
                      <a:r>
                        <a:rPr kumimoji="1" lang="ja-JP" altLang="en-US" sz="1600" b="1" u="sng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国と府をあわせて９割補助</a:t>
                      </a:r>
                      <a:r>
                        <a:rPr kumimoji="1" lang="en-US" altLang="ja-JP" sz="1600" b="1" u="sng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〕</a:t>
                      </a:r>
                      <a:r>
                        <a:rPr kumimoji="1" lang="ja-JP" altLang="en-US" sz="1600" dirty="0" err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上限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額　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</a:t>
                      </a:r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</a:t>
                      </a:r>
                      <a:r>
                        <a:rPr kumimoji="1" lang="ja-JP" altLang="en-US" sz="1600" b="1" u="sng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の半額補助など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、上限　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00046"/>
                  </a:ext>
                </a:extLst>
              </a:tr>
              <a:tr h="4703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公募期間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ja-JP" altLang="en-US" sz="1600" spc="120" dirty="0" smtClean="0">
                          <a:ln w="6350">
                            <a:noFill/>
                          </a:ln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令和４年５月中旬から９月中旬（予定）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②令和４年９月下旬から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月下旬（予定）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6703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521543" y="12453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＜概要＞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397" y="3645024"/>
            <a:ext cx="2486902" cy="3096344"/>
          </a:xfrm>
          <a:prstGeom prst="rect">
            <a:avLst/>
          </a:prstGeom>
        </p:spPr>
      </p:pic>
      <p:sp>
        <p:nvSpPr>
          <p:cNvPr id="11" name="テキスト ボックス 80"/>
          <p:cNvSpPr txBox="1"/>
          <p:nvPr/>
        </p:nvSpPr>
        <p:spPr>
          <a:xfrm>
            <a:off x="7336200" y="4023506"/>
            <a:ext cx="83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府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79"/>
          <p:cNvSpPr txBox="1"/>
          <p:nvPr/>
        </p:nvSpPr>
        <p:spPr>
          <a:xfrm>
            <a:off x="7050206" y="4716529"/>
            <a:ext cx="430887" cy="2149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国関連補助事業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円形吹き出し 12"/>
          <p:cNvSpPr/>
          <p:nvPr/>
        </p:nvSpPr>
        <p:spPr>
          <a:xfrm>
            <a:off x="6012160" y="3855021"/>
            <a:ext cx="1222473" cy="407069"/>
          </a:xfrm>
          <a:prstGeom prst="wedgeEllipseCallout">
            <a:avLst>
              <a:gd name="adj1" fmla="val 55039"/>
              <a:gd name="adj2" fmla="val 53111"/>
            </a:avLst>
          </a:prstGeom>
          <a:solidFill>
            <a:srgbClr val="FFFF00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上乗せ</a:t>
            </a:r>
            <a:endParaRPr kumimoji="1" lang="ja-JP" altLang="en-US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3735" y="6562421"/>
            <a:ext cx="2057400" cy="365125"/>
          </a:xfrm>
        </p:spPr>
        <p:txBody>
          <a:bodyPr/>
          <a:lstStyle/>
          <a:p>
            <a:fld id="{7CCEAF0A-67F6-4236-986D-3D8BF1663D9D}" type="slidenum">
              <a:rPr kumimoji="1" lang="ja-JP" altLang="en-US" sz="1200" smtClean="0"/>
              <a:t>3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62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-108520" y="442803"/>
            <a:ext cx="8229600" cy="1143000"/>
          </a:xfrm>
        </p:spPr>
        <p:txBody>
          <a:bodyPr/>
          <a:lstStyle/>
          <a:p>
            <a:r>
              <a:rPr kumimoji="1" lang="ja-JP" altLang="en-US" sz="2800" dirty="0" smtClean="0"/>
              <a:t>国や市町村の補助金情報を</a:t>
            </a:r>
            <a:r>
              <a:rPr kumimoji="1" lang="en-US" altLang="ja-JP" sz="2800" dirty="0" smtClean="0"/>
              <a:t>HP</a:t>
            </a:r>
            <a:r>
              <a:rPr kumimoji="1" lang="ja-JP" altLang="en-US" sz="2800" dirty="0" smtClean="0"/>
              <a:t>で網羅的に紹介</a:t>
            </a:r>
            <a:endParaRPr kumimoji="1" lang="ja-JP" altLang="en-US" sz="2800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-6040"/>
            <a:ext cx="9144000" cy="4488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74295" tIns="8891" rIns="74295" bIns="8891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補助金情報の紹介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HP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endParaRPr lang="ja-JP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1" y="1585803"/>
            <a:ext cx="8064897" cy="4709428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2195736" y="2564904"/>
            <a:ext cx="5976664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3735" y="6562421"/>
            <a:ext cx="2057400" cy="365125"/>
          </a:xfrm>
        </p:spPr>
        <p:txBody>
          <a:bodyPr/>
          <a:lstStyle/>
          <a:p>
            <a:fld id="{7CCEAF0A-67F6-4236-986D-3D8BF1663D9D}" type="slidenum">
              <a:rPr kumimoji="1" lang="ja-JP" altLang="en-US" sz="1200" smtClean="0"/>
              <a:t>4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686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86"/>
          <a:stretch/>
        </p:blipFill>
        <p:spPr>
          <a:xfrm>
            <a:off x="395536" y="404664"/>
            <a:ext cx="8136904" cy="5829811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-6040"/>
            <a:ext cx="9144000" cy="4488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74295" tIns="8891" rIns="74295" bIns="8891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補助金情報の紹介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HP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endParaRPr lang="ja-JP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27584" y="2132856"/>
            <a:ext cx="5976664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133735" y="6562421"/>
            <a:ext cx="2057400" cy="365125"/>
          </a:xfrm>
        </p:spPr>
        <p:txBody>
          <a:bodyPr/>
          <a:lstStyle/>
          <a:p>
            <a:fld id="{7CCEAF0A-67F6-4236-986D-3D8BF1663D9D}" type="slidenum">
              <a:rPr kumimoji="1" lang="ja-JP" altLang="en-US" sz="1200" smtClean="0"/>
              <a:t>5</a:t>
            </a:fld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37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42E7BD-D910-440F-9B3C-17E296AC83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60" y="4857558"/>
            <a:ext cx="8952840" cy="186393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246765" y="5373216"/>
            <a:ext cx="371447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/>
              <a:t>大阪府環境農林水産部　脱炭素・エネルギー政策課内</a:t>
            </a:r>
            <a:endParaRPr kumimoji="1" lang="ja-JP" altLang="en-US" sz="12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8485811" y="6432893"/>
            <a:ext cx="245114" cy="288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60" y="691235"/>
            <a:ext cx="8679569" cy="3416917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-6040"/>
            <a:ext cx="9144000" cy="4488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 lIns="74295" tIns="8891" rIns="74295" bIns="8891" anchor="ctr" anchorCtr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just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補助金情報の紹介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HP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</a:t>
            </a:r>
            <a:endParaRPr lang="ja-JP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1"/>
          <p:cNvSpPr txBox="1">
            <a:spLocks/>
          </p:cNvSpPr>
          <p:nvPr/>
        </p:nvSpPr>
        <p:spPr>
          <a:xfrm>
            <a:off x="7133735" y="6562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10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7CCEAF0A-67F6-4236-986D-3D8BF1663D9D}" type="slidenum">
              <a:rPr lang="ja-JP" altLang="en-US" sz="1200" smtClean="0"/>
              <a:pPr/>
              <a:t>6</a:t>
            </a:fld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885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5165__x308a_ xmlns="70d7d652-1edb-4486-adb7-569848e2bd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E149F3571759242AB70A9ADBD48801F" ma:contentTypeVersion="2" ma:contentTypeDescription="新しいドキュメントを作成します。" ma:contentTypeScope="" ma:versionID="b3c97e09efd2aa013a335549072096a9">
  <xsd:schema xmlns:xsd="http://www.w3.org/2001/XMLSchema" xmlns:xs="http://www.w3.org/2001/XMLSchema" xmlns:p="http://schemas.microsoft.com/office/2006/metadata/properties" xmlns:ns2="70d7d652-1edb-4486-adb7-569848e2bdac" xmlns:ns3="a9b0d389-098a-4f82-adda-c0435a7f6245" targetNamespace="http://schemas.microsoft.com/office/2006/metadata/properties" ma:root="true" ma:fieldsID="25ddd6d1bcad24e9732583f12c572358" ns2:_="" ns3:_="">
    <xsd:import namespace="70d7d652-1edb-4486-adb7-569848e2bdac"/>
    <xsd:import namespace="a9b0d389-098a-4f82-adda-c0435a7f6245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7d652-1edb-4486-adb7-569848e2bdac" elementFormDefault="qualified">
    <xsd:import namespace="http://schemas.microsoft.com/office/2006/documentManagement/types"/>
    <xsd:import namespace="http://schemas.microsoft.com/office/infopath/2007/PartnerControl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389-098a-4f82-adda-c0435a7f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37E87-D9F8-49C3-8B39-425E54A519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818646-31A7-48DD-A518-852711075869}">
  <ds:schemaRefs>
    <ds:schemaRef ds:uri="http://purl.org/dc/elements/1.1/"/>
    <ds:schemaRef ds:uri="http://schemas.microsoft.com/office/2006/metadata/properties"/>
    <ds:schemaRef ds:uri="70d7d652-1edb-4486-adb7-569848e2bd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9b0d389-098a-4f82-adda-c0435a7f624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16BF1B-483E-4569-97CF-0610B6F41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7d652-1edb-4486-adb7-569848e2bdac"/>
    <ds:schemaRef ds:uri="a9b0d389-098a-4f82-adda-c0435a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画面に合わせる (4:3)</PresentationFormat>
  <Paragraphs>90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HG丸ｺﾞｼｯｸM-PRO</vt:lpstr>
      <vt:lpstr>Meiryo UI</vt:lpstr>
      <vt:lpstr>ＭＳ Ｐゴシック</vt:lpstr>
      <vt:lpstr>メイリオ</vt:lpstr>
      <vt:lpstr>游ゴシック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国や市町村の補助金情報をHPで網羅的に紹介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2022-05-11T08:26:28Z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0x010100EE149F3571759242AB70A9ADBD48801F</vt:lpwstr>
  </property>
</Properties>
</file>