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4"/>
  </p:notesMasterIdLst>
  <p:handoutMasterIdLst>
    <p:handoutMasterId r:id="rId15"/>
  </p:handoutMasterIdLst>
  <p:sldIdLst>
    <p:sldId id="261" r:id="rId2"/>
    <p:sldId id="282" r:id="rId3"/>
    <p:sldId id="278" r:id="rId4"/>
    <p:sldId id="279" r:id="rId5"/>
    <p:sldId id="283" r:id="rId6"/>
    <p:sldId id="273" r:id="rId7"/>
    <p:sldId id="270" r:id="rId8"/>
    <p:sldId id="284" r:id="rId9"/>
    <p:sldId id="285" r:id="rId10"/>
    <p:sldId id="260" r:id="rId11"/>
    <p:sldId id="274" r:id="rId12"/>
    <p:sldId id="276" r:id="rId13"/>
  </p:sldIdLst>
  <p:sldSz cx="12192000" cy="6858000"/>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谷　悠" initials="竹谷　悠" lastIdx="1" clrIdx="0">
    <p:extLst>
      <p:ext uri="{19B8F6BF-5375-455C-9EA6-DF929625EA0E}">
        <p15:presenceInfo xmlns:p15="http://schemas.microsoft.com/office/powerpoint/2012/main" userId="竹谷　悠"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858"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175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6FDFB518-2092-4A06-92C1-E0B4A7060EDA}" type="slidenum">
              <a:rPr kumimoji="1" lang="ja-JP" altLang="en-US" smtClean="0"/>
              <a:t>‹#›</a:t>
            </a:fld>
            <a:endParaRPr kumimoji="1" lang="ja-JP" altLang="en-US"/>
          </a:p>
        </p:txBody>
      </p:sp>
      <p:sp>
        <p:nvSpPr>
          <p:cNvPr id="6" name="日付プレースホルダー 5"/>
          <p:cNvSpPr>
            <a:spLocks noGrp="1"/>
          </p:cNvSpPr>
          <p:nvPr>
            <p:ph type="dt" sz="quarter" idx="1"/>
          </p:nvPr>
        </p:nvSpPr>
        <p:spPr>
          <a:xfrm>
            <a:off x="5629275" y="0"/>
            <a:ext cx="4308475" cy="341313"/>
          </a:xfrm>
          <a:prstGeom prst="rect">
            <a:avLst/>
          </a:prstGeom>
        </p:spPr>
        <p:txBody>
          <a:bodyPr vert="horz" lIns="91440" tIns="45720" rIns="91440" bIns="45720" rtlCol="0"/>
          <a:lstStyle>
            <a:lvl1pPr algn="r">
              <a:defRPr sz="1200"/>
            </a:lvl1pPr>
          </a:lstStyle>
          <a:p>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569905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84" y="0"/>
            <a:ext cx="4306737" cy="341393"/>
          </a:xfrm>
          <a:prstGeom prst="rect">
            <a:avLst/>
          </a:prstGeom>
        </p:spPr>
        <p:txBody>
          <a:bodyPr vert="horz" lIns="91440" tIns="45720" rIns="91440" bIns="45720" rtlCol="0"/>
          <a:lstStyle>
            <a:lvl1pPr algn="r">
              <a:defRPr sz="1200"/>
            </a:lvl1pPr>
          </a:lstStyle>
          <a:p>
            <a:fld id="{4F99BB0F-1DB0-4D9E-BF94-447193670C43}" type="datetimeFigureOut">
              <a:rPr kumimoji="1" lang="ja-JP" altLang="en-US" smtClean="0"/>
              <a:t>2022/5/11</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399" y="3275850"/>
            <a:ext cx="7950543" cy="268004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84" y="6465807"/>
            <a:ext cx="4306737" cy="341393"/>
          </a:xfrm>
          <a:prstGeom prst="rect">
            <a:avLst/>
          </a:prstGeom>
        </p:spPr>
        <p:txBody>
          <a:bodyPr vert="horz" lIns="91440" tIns="45720" rIns="91440" bIns="45720" rtlCol="0" anchor="b"/>
          <a:lstStyle>
            <a:lvl1pPr algn="r">
              <a:defRPr sz="1200"/>
            </a:lvl1pPr>
          </a:lstStyle>
          <a:p>
            <a:fld id="{25BFE779-6154-4244-8465-DF099F24427E}" type="slidenum">
              <a:rPr kumimoji="1" lang="ja-JP" altLang="en-US" smtClean="0"/>
              <a:t>‹#›</a:t>
            </a:fld>
            <a:endParaRPr kumimoji="1" lang="ja-JP" altLang="en-US"/>
          </a:p>
        </p:txBody>
      </p:sp>
    </p:spTree>
    <p:extLst>
      <p:ext uri="{BB962C8B-B14F-4D97-AF65-F5344CB8AC3E}">
        <p14:creationId xmlns:p14="http://schemas.microsoft.com/office/powerpoint/2010/main" val="15617784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9849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070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9983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9069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DDC181-51C1-45A4-83B2-AC6299DF1F30}" type="datetime1">
              <a:rPr lang="en-US" altLang="ja-JP"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402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6F057E-AC4C-452D-A640-CBE434277BE0}" type="datetime1">
              <a:rPr lang="en-US" altLang="ja-JP"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719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1030AC-2474-44A4-9034-AAE99015231C}" type="datetime1">
              <a:rPr lang="en-US" altLang="ja-JP"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437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4BBDDE-7B30-4962-A582-A959BE7E30CC}" type="datetime1">
              <a:rPr lang="en-US" altLang="ja-JP"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8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4D3A6FC-1AAF-4E4B-A667-312D30990017}" type="datetime1">
              <a:rPr lang="en-US" altLang="ja-JP"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940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A4D60A-A0E0-4404-8E80-EADC99C9EEE4}" type="datetime1">
              <a:rPr lang="en-US" altLang="ja-JP"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266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4784F3-44C4-4EC6-A1A6-660C79DFF8A1}" type="datetime1">
              <a:rPr lang="en-US" altLang="ja-JP"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63215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703EEC-C1D9-404D-A147-FE9598F34B3C}" type="datetime1">
              <a:rPr lang="en-US" altLang="ja-JP"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70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650791-EA41-4DD8-9B49-E8346AD93A7C}" type="datetime1">
              <a:rPr lang="en-US" altLang="ja-JP"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66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1A79993-9B14-43FB-A5DA-B2E4979DFF86}" type="datetime1">
              <a:rPr lang="en-US" altLang="ja-JP"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59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A7B16F0-14E9-4C58-A337-402332390AD2}" type="datetime1">
              <a:rPr lang="en-US" altLang="ja-JP"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36411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8DA8C60-92E8-4E4C-BBD0-98EE3EC36DEA}" type="datetime1">
              <a:rPr lang="en-US" altLang="ja-JP" smtClean="0"/>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2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A2E95BF-79F2-4048-BFE5-92E8025D3507}" type="datetime1">
              <a:rPr lang="en-US" altLang="ja-JP" smtClean="0"/>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114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07381-870A-4165-B688-66512753997E}" type="datetime1">
              <a:rPr lang="en-US" altLang="ja-JP" smtClean="0"/>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57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0C5D2F-213A-4794-AFBF-5795DC1986D4}" type="datetime1">
              <a:rPr lang="en-US" altLang="ja-JP"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7363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54E108A6-6006-4E89-A0F6-A103995932A2}" type="datetime1">
              <a:rPr lang="en-US" altLang="ja-JP" smtClean="0"/>
              <a:t>5/11/2022</a:t>
            </a:fld>
            <a:endParaRPr lang="en-US" dirty="0"/>
          </a:p>
        </p:txBody>
      </p:sp>
    </p:spTree>
    <p:extLst>
      <p:ext uri="{BB962C8B-B14F-4D97-AF65-F5344CB8AC3E}">
        <p14:creationId xmlns:p14="http://schemas.microsoft.com/office/powerpoint/2010/main" val="182409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F81721-178A-4067-800C-1BF8BFF79D9C}" type="datetime1">
              <a:rPr lang="en-US" altLang="ja-JP" smtClean="0"/>
              <a:t>5/11/2022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24757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56187" y="2404531"/>
            <a:ext cx="10279626" cy="1646302"/>
          </a:xfrm>
        </p:spPr>
        <p:txBody>
          <a:bodyPr anchor="ctr"/>
          <a:lstStyle/>
          <a:p>
            <a:pPr algn="ctr"/>
            <a:r>
              <a:rPr kumimoji="1" lang="ja-JP" altLang="en-US" sz="6000" b="1" dirty="0" smtClean="0">
                <a:solidFill>
                  <a:srgbClr val="0070C0"/>
                </a:solidFill>
                <a:latin typeface="メイリオ" panose="020B0604030504040204" pitchFamily="50" charset="-128"/>
                <a:ea typeface="メイリオ" panose="020B0604030504040204" pitchFamily="50" charset="-128"/>
              </a:rPr>
              <a:t>大阪</a:t>
            </a:r>
            <a:r>
              <a:rPr lang="ja-JP" altLang="en-US" sz="6000" b="1" dirty="0" smtClean="0">
                <a:solidFill>
                  <a:srgbClr val="0070C0"/>
                </a:solidFill>
                <a:latin typeface="メイリオ" panose="020B0604030504040204" pitchFamily="50" charset="-128"/>
                <a:ea typeface="メイリオ" panose="020B0604030504040204" pitchFamily="50" charset="-128"/>
              </a:rPr>
              <a:t>“</a:t>
            </a:r>
            <a:r>
              <a:rPr lang="ja-JP" altLang="en-US" sz="6000" b="1" dirty="0">
                <a:solidFill>
                  <a:srgbClr val="0070C0"/>
                </a:solidFill>
                <a:latin typeface="メイリオ" panose="020B0604030504040204" pitchFamily="50" charset="-128"/>
                <a:ea typeface="メイリオ" panose="020B0604030504040204" pitchFamily="50" charset="-128"/>
              </a:rPr>
              <a:t>みな</a:t>
            </a:r>
            <a:r>
              <a:rPr lang="ja-JP" altLang="en-US" sz="6000" b="1" dirty="0" smtClean="0">
                <a:solidFill>
                  <a:srgbClr val="0070C0"/>
                </a:solidFill>
                <a:latin typeface="メイリオ" panose="020B0604030504040204" pitchFamily="50" charset="-128"/>
                <a:ea typeface="メイリオ" panose="020B0604030504040204" pitchFamily="50" charset="-128"/>
              </a:rPr>
              <a:t>と</a:t>
            </a:r>
            <a:r>
              <a:rPr kumimoji="1" lang="en-US" altLang="ja-JP" sz="6000" b="1" dirty="0" smtClean="0">
                <a:solidFill>
                  <a:srgbClr val="0070C0"/>
                </a:solidFill>
                <a:latin typeface="メイリオ" panose="020B0604030504040204" pitchFamily="50" charset="-128"/>
                <a:ea typeface="メイリオ" panose="020B0604030504040204" pitchFamily="50" charset="-128"/>
              </a:rPr>
              <a:t>”</a:t>
            </a:r>
            <a:r>
              <a:rPr lang="ja-JP" altLang="en-US" sz="6000" b="1" dirty="0">
                <a:solidFill>
                  <a:srgbClr val="0070C0"/>
                </a:solidFill>
                <a:latin typeface="メイリオ" panose="020B0604030504040204" pitchFamily="50" charset="-128"/>
                <a:ea typeface="メイリオ" panose="020B0604030504040204" pitchFamily="50" charset="-128"/>
              </a:rPr>
              <a:t>ＣＮＰ形成</a:t>
            </a:r>
            <a:r>
              <a:rPr lang="ja-JP" altLang="en-US" sz="6000" b="1" dirty="0" smtClean="0">
                <a:solidFill>
                  <a:srgbClr val="0070C0"/>
                </a:solidFill>
                <a:latin typeface="メイリオ" panose="020B0604030504040204" pitchFamily="50" charset="-128"/>
                <a:ea typeface="メイリオ" panose="020B0604030504040204" pitchFamily="50" charset="-128"/>
              </a:rPr>
              <a:t>計画</a:t>
            </a:r>
            <a:r>
              <a:rPr lang="en-US" altLang="ja-JP" sz="6000" b="1" dirty="0" smtClean="0">
                <a:solidFill>
                  <a:srgbClr val="0070C0"/>
                </a:solidFill>
                <a:latin typeface="メイリオ" panose="020B0604030504040204" pitchFamily="50" charset="-128"/>
                <a:ea typeface="メイリオ" panose="020B0604030504040204" pitchFamily="50" charset="-128"/>
              </a:rPr>
              <a:t/>
            </a:r>
            <a:br>
              <a:rPr lang="en-US" altLang="ja-JP" sz="6000" b="1" dirty="0" smtClean="0">
                <a:solidFill>
                  <a:srgbClr val="0070C0"/>
                </a:solidFill>
                <a:latin typeface="メイリオ" panose="020B0604030504040204" pitchFamily="50" charset="-128"/>
                <a:ea typeface="メイリオ" panose="020B0604030504040204" pitchFamily="50" charset="-128"/>
              </a:rPr>
            </a:br>
            <a:r>
              <a:rPr lang="ja-JP" altLang="en-US" sz="6000" b="1" dirty="0" smtClean="0">
                <a:solidFill>
                  <a:srgbClr val="0070C0"/>
                </a:solidFill>
                <a:latin typeface="メイリオ" panose="020B0604030504040204" pitchFamily="50" charset="-128"/>
                <a:ea typeface="メイリオ" panose="020B0604030504040204" pitchFamily="50" charset="-128"/>
              </a:rPr>
              <a:t>ダイジェスト版</a:t>
            </a:r>
            <a:r>
              <a:rPr lang="ja-JP" altLang="en-US" sz="6000" b="1" dirty="0">
                <a:solidFill>
                  <a:srgbClr val="0070C0"/>
                </a:solidFill>
                <a:latin typeface="メイリオ" panose="020B0604030504040204" pitchFamily="50" charset="-128"/>
                <a:ea typeface="メイリオ" panose="020B0604030504040204" pitchFamily="50" charset="-128"/>
              </a:rPr>
              <a:t>（案）</a:t>
            </a:r>
            <a:endParaRPr kumimoji="1" lang="ja-JP" altLang="en-US" sz="6000" b="1" dirty="0">
              <a:solidFill>
                <a:srgbClr val="0070C0"/>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p:txBody>
          <a:bodyPr anchor="ctr">
            <a:normAutofit/>
          </a:bodyPr>
          <a:lstStyle/>
          <a:p>
            <a:r>
              <a:rPr kumimoji="1" lang="ja-JP" altLang="en-US" sz="3600" dirty="0"/>
              <a:t>大阪港湾局</a:t>
            </a:r>
          </a:p>
        </p:txBody>
      </p:sp>
      <p:sp>
        <p:nvSpPr>
          <p:cNvPr id="4" name="テキスト ボックス 3"/>
          <p:cNvSpPr txBox="1"/>
          <p:nvPr/>
        </p:nvSpPr>
        <p:spPr>
          <a:xfrm>
            <a:off x="602250" y="304801"/>
            <a:ext cx="1809633"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作成中</a:t>
            </a:r>
          </a:p>
        </p:txBody>
      </p:sp>
      <p:sp>
        <p:nvSpPr>
          <p:cNvPr id="6" name="サブタイトル 2"/>
          <p:cNvSpPr txBox="1">
            <a:spLocks/>
          </p:cNvSpPr>
          <p:nvPr/>
        </p:nvSpPr>
        <p:spPr>
          <a:xfrm>
            <a:off x="7329056" y="5530877"/>
            <a:ext cx="3565930" cy="897629"/>
          </a:xfrm>
          <a:prstGeom prst="rect">
            <a:avLst/>
          </a:prstGeom>
        </p:spPr>
        <p:txBody>
          <a:bodyPr vert="horz" lIns="91440" tIns="45720" rIns="91440" bIns="45720" rtlCol="0" anchor="ctr">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r>
              <a:rPr lang="ja-JP" altLang="en-US" sz="2400" dirty="0">
                <a:solidFill>
                  <a:schemeClr val="tx1"/>
                </a:solidFill>
              </a:rPr>
              <a:t>令和４年５月１２日現在</a:t>
            </a:r>
            <a:endParaRPr lang="en-US" altLang="ja-JP" sz="2400" dirty="0">
              <a:solidFill>
                <a:schemeClr val="tx1"/>
              </a:solidFill>
            </a:endParaRPr>
          </a:p>
        </p:txBody>
      </p:sp>
      <p:sp>
        <p:nvSpPr>
          <p:cNvPr id="7" name="テキスト ボックス 6"/>
          <p:cNvSpPr txBox="1"/>
          <p:nvPr/>
        </p:nvSpPr>
        <p:spPr>
          <a:xfrm>
            <a:off x="9121796" y="304801"/>
            <a:ext cx="2484000" cy="646331"/>
          </a:xfrm>
          <a:prstGeom prst="rect">
            <a:avLst/>
          </a:prstGeom>
          <a:solidFill>
            <a:schemeClr val="bg1"/>
          </a:solidFill>
          <a:ln>
            <a:noFill/>
          </a:ln>
        </p:spPr>
        <p:txBody>
          <a:bodyPr wrap="square" rtlCol="0">
            <a:spAutoFit/>
          </a:bodyPr>
          <a:lstStyle/>
          <a:p>
            <a:pPr algn="ctr"/>
            <a:r>
              <a:rPr kumimoji="1" lang="ja-JP" altLang="en-US" sz="3600" dirty="0" smtClean="0">
                <a:latin typeface="HG丸ｺﾞｼｯｸM-PRO" panose="020F0600000000000000" pitchFamily="50" charset="-128"/>
                <a:ea typeface="HG丸ｺﾞｼｯｸM-PRO" panose="020F0600000000000000" pitchFamily="50" charset="-128"/>
              </a:rPr>
              <a:t>資料３－４</a:t>
            </a:r>
            <a:endParaRPr kumimoji="1" lang="ja-JP" altLang="en-US" sz="3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6599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ー１</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 （参考）大阪“みなと”カーボンニュートラルポート（ＣＮＰ）検討会の概要</a:t>
            </a:r>
          </a:p>
          <a:p>
            <a:endParaRPr lang="ja-JP" altLang="en-US" sz="3200" dirty="0">
              <a:solidFill>
                <a:schemeClr val="bg1"/>
              </a:solidFill>
            </a:endParaRPr>
          </a:p>
        </p:txBody>
      </p:sp>
      <p:sp>
        <p:nvSpPr>
          <p:cNvPr id="9" name="コンテンツ プレースホルダー 2"/>
          <p:cNvSpPr txBox="1">
            <a:spLocks/>
          </p:cNvSpPr>
          <p:nvPr/>
        </p:nvSpPr>
        <p:spPr>
          <a:xfrm>
            <a:off x="192374" y="892130"/>
            <a:ext cx="12075826" cy="56916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0"/>
              </a:spcBef>
              <a:buNone/>
            </a:pPr>
            <a:r>
              <a:rPr lang="ja-JP" altLang="en-US" sz="1600" dirty="0">
                <a:latin typeface="+mn-ea"/>
              </a:rPr>
              <a:t>＜大阪“みなと”カーボンニュートラルポート（ＣＮＰ）検討会の概要＞</a:t>
            </a:r>
          </a:p>
          <a:p>
            <a:pPr marL="0" indent="0">
              <a:spcBef>
                <a:spcPts val="0"/>
              </a:spcBef>
              <a:buNone/>
            </a:pPr>
            <a:r>
              <a:rPr lang="ja-JP" altLang="en-US" sz="1600" dirty="0">
                <a:latin typeface="+mn-ea"/>
              </a:rPr>
              <a:t>・令和</a:t>
            </a:r>
            <a:r>
              <a:rPr lang="ja-JP" altLang="en-US" sz="1600" dirty="0" smtClean="0">
                <a:latin typeface="+mn-ea"/>
              </a:rPr>
              <a:t>４年</a:t>
            </a:r>
            <a:r>
              <a:rPr lang="en-US" altLang="ja-JP" sz="1600" dirty="0" smtClean="0">
                <a:latin typeface="+mn-ea"/>
              </a:rPr>
              <a:t>1</a:t>
            </a:r>
            <a:r>
              <a:rPr lang="ja-JP" altLang="en-US" sz="1600" dirty="0" smtClean="0">
                <a:latin typeface="+mn-ea"/>
              </a:rPr>
              <a:t>月に「</a:t>
            </a:r>
            <a:r>
              <a:rPr lang="ja-JP" altLang="en-US" sz="1600" dirty="0">
                <a:latin typeface="+mn-ea"/>
              </a:rPr>
              <a:t>大阪“みなと”カーボンニュートラルポート（ＣＮＰ）検討会」を設立</a:t>
            </a:r>
            <a:r>
              <a:rPr lang="ja-JP" altLang="en-US" sz="1600" dirty="0" smtClean="0">
                <a:latin typeface="+mn-ea"/>
              </a:rPr>
              <a:t>。</a:t>
            </a:r>
            <a:endParaRPr lang="en-US" altLang="ja-JP" sz="1600" dirty="0" smtClean="0">
              <a:latin typeface="+mn-ea"/>
            </a:endParaRPr>
          </a:p>
          <a:p>
            <a:pPr marL="0" indent="0">
              <a:spcBef>
                <a:spcPts val="0"/>
              </a:spcBef>
              <a:buNone/>
            </a:pPr>
            <a:r>
              <a:rPr lang="ja-JP" altLang="en-US" sz="1600" dirty="0" smtClean="0">
                <a:latin typeface="+mn-ea"/>
              </a:rPr>
              <a:t>　検討会の下に、各港部会を設置。</a:t>
            </a:r>
            <a:endParaRPr lang="en-US" altLang="ja-JP" sz="1600" dirty="0" smtClean="0">
              <a:latin typeface="+mn-ea"/>
            </a:endParaRPr>
          </a:p>
          <a:p>
            <a:pPr marL="0" indent="0">
              <a:spcBef>
                <a:spcPts val="0"/>
              </a:spcBef>
              <a:buNone/>
            </a:pPr>
            <a:r>
              <a:rPr lang="ja-JP" altLang="en-US" sz="1600" dirty="0" smtClean="0">
                <a:latin typeface="+mn-ea"/>
              </a:rPr>
              <a:t>・</a:t>
            </a:r>
            <a:r>
              <a:rPr lang="en-US" altLang="ja-JP" sz="1600" dirty="0" smtClean="0">
                <a:latin typeface="+mn-ea"/>
              </a:rPr>
              <a:t> </a:t>
            </a:r>
            <a:r>
              <a:rPr lang="en-US" altLang="ja-JP" sz="1600" dirty="0">
                <a:latin typeface="+mn-ea"/>
              </a:rPr>
              <a:t>2</a:t>
            </a:r>
            <a:r>
              <a:rPr lang="ja-JP" altLang="en-US" sz="1600" dirty="0">
                <a:latin typeface="+mn-ea"/>
              </a:rPr>
              <a:t>月</a:t>
            </a:r>
            <a:r>
              <a:rPr lang="en-US" altLang="ja-JP" sz="1600" dirty="0">
                <a:latin typeface="+mn-ea"/>
              </a:rPr>
              <a:t>24</a:t>
            </a:r>
            <a:r>
              <a:rPr lang="ja-JP" altLang="en-US" sz="1600" dirty="0">
                <a:latin typeface="+mn-ea"/>
              </a:rPr>
              <a:t>日に第１回部会、</a:t>
            </a:r>
            <a:r>
              <a:rPr lang="en-US" altLang="ja-JP" sz="1600" dirty="0">
                <a:latin typeface="+mn-ea"/>
              </a:rPr>
              <a:t>4</a:t>
            </a:r>
            <a:r>
              <a:rPr lang="ja-JP" altLang="en-US" sz="1600" dirty="0">
                <a:latin typeface="+mn-ea"/>
              </a:rPr>
              <a:t>月</a:t>
            </a:r>
            <a:r>
              <a:rPr lang="en-US" altLang="ja-JP" sz="1600" dirty="0">
                <a:latin typeface="+mn-ea"/>
              </a:rPr>
              <a:t>12</a:t>
            </a:r>
            <a:r>
              <a:rPr lang="ja-JP" altLang="en-US" sz="1600" dirty="0">
                <a:latin typeface="+mn-ea"/>
              </a:rPr>
              <a:t>日に第</a:t>
            </a:r>
            <a:r>
              <a:rPr lang="en-US" altLang="ja-JP" sz="1600" dirty="0">
                <a:latin typeface="+mn-ea"/>
              </a:rPr>
              <a:t>2</a:t>
            </a:r>
            <a:r>
              <a:rPr lang="ja-JP" altLang="en-US" sz="1600" dirty="0">
                <a:latin typeface="+mn-ea"/>
              </a:rPr>
              <a:t>回部会を開催し、大阪港のＣＮＰ形成に向けた方向性について検討を行っている。</a:t>
            </a:r>
            <a:endParaRPr lang="en-US" altLang="ja-JP" sz="1600" dirty="0">
              <a:latin typeface="+mn-ea"/>
            </a:endParaRPr>
          </a:p>
          <a:p>
            <a:pPr marL="0" indent="0">
              <a:spcBef>
                <a:spcPts val="0"/>
              </a:spcBef>
              <a:buNone/>
            </a:pPr>
            <a:r>
              <a:rPr lang="ja-JP" altLang="en-US" sz="1600" dirty="0">
                <a:latin typeface="+mn-ea"/>
              </a:rPr>
              <a:t>　各部会及び検討会での検討を踏まえ、今後、大阪“みなと”のＣＮＰ形成計画の策定を進める。</a:t>
            </a: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r>
              <a:rPr lang="ja-JP" altLang="en-US" sz="1600" dirty="0">
                <a:latin typeface="+mn-ea"/>
              </a:rPr>
              <a:t>＜</a:t>
            </a:r>
            <a:r>
              <a:rPr lang="zh-TW" altLang="en-US" sz="1600" dirty="0">
                <a:latin typeface="+mn-ea"/>
              </a:rPr>
              <a:t>開催</a:t>
            </a:r>
            <a:r>
              <a:rPr lang="ja-JP" altLang="en-US" sz="1600" dirty="0">
                <a:latin typeface="+mn-ea"/>
              </a:rPr>
              <a:t>経過＞</a:t>
            </a:r>
            <a:endParaRPr lang="en-US" altLang="ja-JP" sz="1600" dirty="0">
              <a:latin typeface="+mn-ea"/>
            </a:endParaRPr>
          </a:p>
          <a:p>
            <a:pPr marL="0" indent="0">
              <a:spcBef>
                <a:spcPts val="0"/>
              </a:spcBef>
              <a:buNone/>
            </a:pPr>
            <a:r>
              <a:rPr lang="ja-JP" altLang="en-US" sz="1600" dirty="0">
                <a:latin typeface="+mn-ea"/>
              </a:rPr>
              <a:t>（検討会）</a:t>
            </a:r>
            <a:endParaRPr lang="zh-TW" altLang="en-US" sz="1600" dirty="0">
              <a:latin typeface="+mn-ea"/>
            </a:endParaRPr>
          </a:p>
          <a:p>
            <a:pPr marL="0" indent="0">
              <a:spcBef>
                <a:spcPts val="0"/>
              </a:spcBef>
              <a:buNone/>
            </a:pPr>
            <a:r>
              <a:rPr lang="ja-JP" altLang="en-US" sz="1600" dirty="0">
                <a:latin typeface="+mn-ea"/>
              </a:rPr>
              <a:t>　第１回検討会 令和４年１月</a:t>
            </a:r>
            <a:r>
              <a:rPr lang="en-US" altLang="ja-JP" sz="1600" dirty="0">
                <a:latin typeface="+mn-ea"/>
              </a:rPr>
              <a:t>28</a:t>
            </a:r>
            <a:r>
              <a:rPr lang="ja-JP" altLang="en-US" sz="1600" dirty="0">
                <a:latin typeface="+mn-ea"/>
              </a:rPr>
              <a:t>日</a:t>
            </a:r>
            <a:endParaRPr lang="en-US" altLang="ja-JP" sz="1600" dirty="0">
              <a:latin typeface="+mn-ea"/>
            </a:endParaRPr>
          </a:p>
          <a:p>
            <a:pPr marL="0" indent="0">
              <a:spcBef>
                <a:spcPts val="0"/>
              </a:spcBef>
              <a:buNone/>
            </a:pPr>
            <a:r>
              <a:rPr lang="ja-JP" altLang="en-US" sz="1600" dirty="0">
                <a:latin typeface="+mn-ea"/>
              </a:rPr>
              <a:t>　第２回検討会 令和４年５月</a:t>
            </a:r>
            <a:r>
              <a:rPr lang="en-US" altLang="ja-JP" sz="1600" dirty="0">
                <a:latin typeface="+mn-ea"/>
              </a:rPr>
              <a:t>12</a:t>
            </a:r>
            <a:r>
              <a:rPr lang="ja-JP" altLang="en-US" sz="1600" dirty="0">
                <a:latin typeface="+mn-ea"/>
              </a:rPr>
              <a:t>日（本日開催）</a:t>
            </a:r>
            <a:endParaRPr lang="en-US" altLang="ja-JP" sz="1600" dirty="0">
              <a:latin typeface="+mn-ea"/>
            </a:endParaRPr>
          </a:p>
          <a:p>
            <a:pPr marL="0" indent="0">
              <a:spcBef>
                <a:spcPts val="0"/>
              </a:spcBef>
              <a:buNone/>
            </a:pPr>
            <a:r>
              <a:rPr lang="ja-JP" altLang="en-US" sz="1600" dirty="0">
                <a:latin typeface="+mn-ea"/>
              </a:rPr>
              <a:t>（部会）</a:t>
            </a:r>
            <a:endParaRPr lang="en-US" altLang="ja-JP" sz="1600" dirty="0">
              <a:latin typeface="+mn-ea"/>
            </a:endParaRPr>
          </a:p>
          <a:p>
            <a:pPr marL="0" indent="0">
              <a:spcBef>
                <a:spcPts val="0"/>
              </a:spcBef>
              <a:buNone/>
            </a:pPr>
            <a:r>
              <a:rPr lang="ja-JP" altLang="en-US" sz="1600" dirty="0">
                <a:latin typeface="+mn-ea"/>
              </a:rPr>
              <a:t>　第１回部会 令和４年２月</a:t>
            </a:r>
            <a:r>
              <a:rPr lang="en-US" altLang="ja-JP" sz="1600" dirty="0">
                <a:latin typeface="+mn-ea"/>
              </a:rPr>
              <a:t>24</a:t>
            </a:r>
            <a:r>
              <a:rPr lang="ja-JP" altLang="en-US" sz="1600" dirty="0">
                <a:latin typeface="+mn-ea"/>
              </a:rPr>
              <a:t>日</a:t>
            </a:r>
            <a:endParaRPr lang="en-US" altLang="ja-JP" sz="1600" dirty="0">
              <a:latin typeface="+mn-ea"/>
            </a:endParaRPr>
          </a:p>
          <a:p>
            <a:pPr marL="0" indent="0">
              <a:spcBef>
                <a:spcPts val="0"/>
              </a:spcBef>
              <a:buNone/>
            </a:pPr>
            <a:r>
              <a:rPr lang="ja-JP" altLang="en-US" sz="1600" dirty="0">
                <a:latin typeface="+mn-ea"/>
              </a:rPr>
              <a:t>　第２回部会 令和４年４月</a:t>
            </a:r>
            <a:r>
              <a:rPr lang="en-US" altLang="ja-JP" sz="1600" dirty="0">
                <a:latin typeface="+mn-ea"/>
              </a:rPr>
              <a:t>12</a:t>
            </a:r>
            <a:r>
              <a:rPr lang="ja-JP" altLang="en-US" sz="1600" dirty="0">
                <a:latin typeface="+mn-ea"/>
              </a:rPr>
              <a:t>日</a:t>
            </a: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r>
              <a:rPr lang="ja-JP" altLang="en-US" sz="1600" dirty="0">
                <a:latin typeface="+mn-ea"/>
              </a:rPr>
              <a:t>＜検討の対象範囲＞</a:t>
            </a:r>
          </a:p>
          <a:p>
            <a:pPr marL="0" indent="0">
              <a:spcBef>
                <a:spcPts val="0"/>
              </a:spcBef>
              <a:buNone/>
            </a:pPr>
            <a:r>
              <a:rPr lang="ja-JP" altLang="en-US" sz="1600" dirty="0">
                <a:latin typeface="+mn-ea"/>
              </a:rPr>
              <a:t>・大阪港（国際戦略港湾）・堺泉北港（国際拠点港湾） ・阪南港（重要港湾）を対象とする。</a:t>
            </a:r>
          </a:p>
          <a:p>
            <a:pPr marL="0" indent="0">
              <a:spcBef>
                <a:spcPts val="0"/>
              </a:spcBef>
              <a:buNone/>
            </a:pPr>
            <a:r>
              <a:rPr lang="ja-JP" altLang="en-US" sz="1600" dirty="0">
                <a:latin typeface="+mn-ea"/>
              </a:rPr>
              <a:t>　－主要ターミナル、物流活動（海上輸送、トラック輸送、倉庫等）</a:t>
            </a:r>
          </a:p>
          <a:p>
            <a:pPr marL="0" indent="0">
              <a:spcBef>
                <a:spcPts val="0"/>
              </a:spcBef>
              <a:buNone/>
            </a:pPr>
            <a:r>
              <a:rPr lang="ja-JP" altLang="en-US" sz="1600" dirty="0">
                <a:latin typeface="+mn-ea"/>
              </a:rPr>
              <a:t>　　港湾を利用して生産・発電等を行う臨海部に立地する事業者の活動</a:t>
            </a:r>
          </a:p>
          <a:p>
            <a:pPr marL="0" indent="0">
              <a:spcBef>
                <a:spcPts val="0"/>
              </a:spcBef>
              <a:buNone/>
            </a:pPr>
            <a:endParaRPr lang="en-US" altLang="ja-JP" sz="1600" dirty="0">
              <a:latin typeface="+mn-ea"/>
            </a:endParaRPr>
          </a:p>
          <a:p>
            <a:pPr marL="0" indent="0">
              <a:spcBef>
                <a:spcPts val="0"/>
              </a:spcBef>
              <a:buNone/>
            </a:pPr>
            <a:r>
              <a:rPr lang="ja-JP" altLang="en-US" sz="1600" dirty="0">
                <a:latin typeface="+mn-ea"/>
              </a:rPr>
              <a:t>＜温室効果ガス削減目標＞</a:t>
            </a:r>
          </a:p>
          <a:p>
            <a:pPr marL="0" indent="0">
              <a:spcBef>
                <a:spcPts val="0"/>
              </a:spcBef>
              <a:buNone/>
            </a:pPr>
            <a:r>
              <a:rPr lang="ja-JP" altLang="en-US" sz="1600" dirty="0">
                <a:latin typeface="+mn-ea"/>
              </a:rPr>
              <a:t>　２０３０年度（２０１３年度比）４６％削減、２０５０年カーボンニュートラル実現</a:t>
            </a:r>
          </a:p>
        </p:txBody>
      </p:sp>
      <p:sp>
        <p:nvSpPr>
          <p:cNvPr id="7" name="テキスト ボックス 6">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a:solidFill>
                  <a:prstClr val="black"/>
                </a:solidFill>
                <a:latin typeface="HG丸ｺﾞｼｯｸM-PRO" panose="020F0600000000000000" pitchFamily="50" charset="-128"/>
                <a:ea typeface="HG丸ｺﾞｼｯｸM-PRO" panose="020F0600000000000000" pitchFamily="50" charset="-128"/>
              </a:rPr>
              <a:t>９</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27924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2636455703"/>
              </p:ext>
            </p:extLst>
          </p:nvPr>
        </p:nvGraphicFramePr>
        <p:xfrm>
          <a:off x="139981" y="2409396"/>
          <a:ext cx="11908405" cy="4160520"/>
        </p:xfrm>
        <a:graphic>
          <a:graphicData uri="http://schemas.openxmlformats.org/drawingml/2006/table">
            <a:tbl>
              <a:tblPr firstRow="1" bandRow="1">
                <a:tableStyleId>{5C22544A-7EE6-4342-B048-85BDC9FD1C3A}</a:tableStyleId>
              </a:tblPr>
              <a:tblGrid>
                <a:gridCol w="2871377">
                  <a:extLst>
                    <a:ext uri="{9D8B030D-6E8A-4147-A177-3AD203B41FA5}">
                      <a16:colId xmlns:a16="http://schemas.microsoft.com/office/drawing/2014/main" val="3421444575"/>
                    </a:ext>
                  </a:extLst>
                </a:gridCol>
                <a:gridCol w="969090">
                  <a:extLst>
                    <a:ext uri="{9D8B030D-6E8A-4147-A177-3AD203B41FA5}">
                      <a16:colId xmlns:a16="http://schemas.microsoft.com/office/drawing/2014/main" val="210436841"/>
                    </a:ext>
                  </a:extLst>
                </a:gridCol>
                <a:gridCol w="969090">
                  <a:extLst>
                    <a:ext uri="{9D8B030D-6E8A-4147-A177-3AD203B41FA5}">
                      <a16:colId xmlns:a16="http://schemas.microsoft.com/office/drawing/2014/main" val="3992176427"/>
                    </a:ext>
                  </a:extLst>
                </a:gridCol>
                <a:gridCol w="969090">
                  <a:extLst>
                    <a:ext uri="{9D8B030D-6E8A-4147-A177-3AD203B41FA5}">
                      <a16:colId xmlns:a16="http://schemas.microsoft.com/office/drawing/2014/main" val="574058685"/>
                    </a:ext>
                  </a:extLst>
                </a:gridCol>
                <a:gridCol w="3060000">
                  <a:extLst>
                    <a:ext uri="{9D8B030D-6E8A-4147-A177-3AD203B41FA5}">
                      <a16:colId xmlns:a16="http://schemas.microsoft.com/office/drawing/2014/main" val="319564582"/>
                    </a:ext>
                  </a:extLst>
                </a:gridCol>
                <a:gridCol w="1131578">
                  <a:extLst>
                    <a:ext uri="{9D8B030D-6E8A-4147-A177-3AD203B41FA5}">
                      <a16:colId xmlns:a16="http://schemas.microsoft.com/office/drawing/2014/main" val="3774224109"/>
                    </a:ext>
                  </a:extLst>
                </a:gridCol>
                <a:gridCol w="969090">
                  <a:extLst>
                    <a:ext uri="{9D8B030D-6E8A-4147-A177-3AD203B41FA5}">
                      <a16:colId xmlns:a16="http://schemas.microsoft.com/office/drawing/2014/main" val="4127274793"/>
                    </a:ext>
                  </a:extLst>
                </a:gridCol>
                <a:gridCol w="969090">
                  <a:extLst>
                    <a:ext uri="{9D8B030D-6E8A-4147-A177-3AD203B41FA5}">
                      <a16:colId xmlns:a16="http://schemas.microsoft.com/office/drawing/2014/main" val="1746922794"/>
                    </a:ext>
                  </a:extLst>
                </a:gridCol>
              </a:tblGrid>
              <a:tr h="0">
                <a:tc>
                  <a:txBody>
                    <a:bodyPr/>
                    <a:lstStyle/>
                    <a:p>
                      <a:pPr algn="ctr"/>
                      <a:r>
                        <a:rPr kumimoji="1" lang="ja-JP" altLang="en-US" sz="1500" dirty="0"/>
                        <a:t>企業</a:t>
                      </a:r>
                    </a:p>
                  </a:txBody>
                  <a:tcPr/>
                </a:tc>
                <a:tc>
                  <a:txBody>
                    <a:bodyPr/>
                    <a:lstStyle/>
                    <a:p>
                      <a:pPr algn="ctr"/>
                      <a:r>
                        <a:rPr kumimoji="1" lang="ja-JP" altLang="en-US" sz="1500" dirty="0"/>
                        <a:t>大阪港</a:t>
                      </a:r>
                    </a:p>
                  </a:txBody>
                  <a:tcPr/>
                </a:tc>
                <a:tc>
                  <a:txBody>
                    <a:bodyPr/>
                    <a:lstStyle/>
                    <a:p>
                      <a:pPr algn="ctr"/>
                      <a:r>
                        <a:rPr kumimoji="1" lang="ja-JP" altLang="en-US" sz="1500" dirty="0"/>
                        <a:t>堺泉北港</a:t>
                      </a:r>
                    </a:p>
                  </a:txBody>
                  <a:tcPr/>
                </a:tc>
                <a:tc>
                  <a:txBody>
                    <a:bodyPr/>
                    <a:lstStyle/>
                    <a:p>
                      <a:pPr algn="ctr"/>
                      <a:r>
                        <a:rPr kumimoji="1" lang="ja-JP" altLang="en-US" sz="1500" dirty="0"/>
                        <a:t>阪南港</a:t>
                      </a:r>
                    </a:p>
                  </a:txBody>
                  <a:tcPr/>
                </a:tc>
                <a:tc>
                  <a:txBody>
                    <a:bodyPr/>
                    <a:lstStyle/>
                    <a:p>
                      <a:pPr algn="ctr"/>
                      <a:r>
                        <a:rPr kumimoji="1" lang="ja-JP" altLang="en-US" sz="1500" dirty="0" smtClean="0"/>
                        <a:t>企業</a:t>
                      </a:r>
                      <a:endParaRPr kumimoji="1" lang="ja-JP" altLang="en-US" sz="1500" dirty="0"/>
                    </a:p>
                  </a:txBody>
                  <a:tcPr/>
                </a:tc>
                <a:tc>
                  <a:txBody>
                    <a:bodyPr/>
                    <a:lstStyle/>
                    <a:p>
                      <a:pPr algn="ctr"/>
                      <a:r>
                        <a:rPr kumimoji="1" lang="ja-JP" altLang="en-US" sz="1500" dirty="0"/>
                        <a:t>大阪港</a:t>
                      </a:r>
                    </a:p>
                  </a:txBody>
                  <a:tcPr/>
                </a:tc>
                <a:tc>
                  <a:txBody>
                    <a:bodyPr/>
                    <a:lstStyle/>
                    <a:p>
                      <a:pPr algn="ctr"/>
                      <a:r>
                        <a:rPr kumimoji="1" lang="ja-JP" altLang="en-US" sz="1500" dirty="0"/>
                        <a:t>堺泉北港</a:t>
                      </a:r>
                    </a:p>
                  </a:txBody>
                  <a:tcPr/>
                </a:tc>
                <a:tc>
                  <a:txBody>
                    <a:bodyPr/>
                    <a:lstStyle/>
                    <a:p>
                      <a:pPr algn="ctr"/>
                      <a:r>
                        <a:rPr kumimoji="1" lang="ja-JP" altLang="en-US" sz="1500" dirty="0"/>
                        <a:t>阪南港</a:t>
                      </a:r>
                    </a:p>
                  </a:txBody>
                  <a:tcPr/>
                </a:tc>
                <a:extLst>
                  <a:ext uri="{0D108BD9-81ED-4DB2-BD59-A6C34878D82A}">
                    <a16:rowId xmlns:a16="http://schemas.microsoft.com/office/drawing/2014/main" val="2562863210"/>
                  </a:ext>
                </a:extLst>
              </a:tr>
              <a:tr h="0">
                <a:tc>
                  <a:txBody>
                    <a:bodyPr/>
                    <a:lstStyle/>
                    <a:p>
                      <a:r>
                        <a:rPr lang="ja-JP" altLang="en-US" sz="1500" dirty="0">
                          <a:latin typeface="+mn-ea"/>
                        </a:rPr>
                        <a:t>岩谷産業株式会社</a:t>
                      </a:r>
                      <a:endParaRPr kumimoji="1" lang="ja-JP" altLang="en-US" sz="1500" dirty="0"/>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dirty="0"/>
                        <a:t>櫻島埠頭株式会社</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extLst>
                  <a:ext uri="{0D108BD9-81ED-4DB2-BD59-A6C34878D82A}">
                    <a16:rowId xmlns:a16="http://schemas.microsoft.com/office/drawing/2014/main" val="3872678389"/>
                  </a:ext>
                </a:extLst>
              </a:tr>
              <a:tr h="0">
                <a:tc>
                  <a:txBody>
                    <a:bodyPr/>
                    <a:lstStyle/>
                    <a:p>
                      <a:r>
                        <a:rPr lang="en-US" altLang="ja-JP" sz="1500" dirty="0">
                          <a:latin typeface="+mn-ea"/>
                        </a:rPr>
                        <a:t>ENEOS</a:t>
                      </a:r>
                      <a:r>
                        <a:rPr lang="ja-JP" altLang="en-US" sz="1500" dirty="0">
                          <a:latin typeface="+mn-ea"/>
                        </a:rPr>
                        <a:t>株式会社</a:t>
                      </a:r>
                      <a:endParaRPr kumimoji="1" lang="ja-JP" altLang="en-US" sz="1500" dirty="0"/>
                    </a:p>
                  </a:txBody>
                  <a:tcPr anchor="ctr"/>
                </a:tc>
                <a:tc>
                  <a:txBody>
                    <a:bodyPr/>
                    <a:lstStyle/>
                    <a:p>
                      <a:pPr algn="ct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500" dirty="0">
                          <a:latin typeface="+mn-ea"/>
                        </a:rPr>
                        <a:t>日本酢ビ・ポバール株式会社</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3308516765"/>
                  </a:ext>
                </a:extLst>
              </a:tr>
              <a:tr h="0">
                <a:tc>
                  <a:txBody>
                    <a:bodyPr/>
                    <a:lstStyle/>
                    <a:p>
                      <a:r>
                        <a:rPr lang="ja-JP" altLang="en-US" sz="1500" dirty="0">
                          <a:latin typeface="+mn-ea"/>
                        </a:rPr>
                        <a:t>大阪ガス株式会社</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500" dirty="0">
                          <a:latin typeface="+mn-ea"/>
                        </a:rPr>
                        <a:t>日本製鉄株式会社</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1272086897"/>
                  </a:ext>
                </a:extLst>
              </a:tr>
              <a:tr h="0">
                <a:tc>
                  <a:txBody>
                    <a:bodyPr/>
                    <a:lstStyle/>
                    <a:p>
                      <a:r>
                        <a:rPr lang="ja-JP" altLang="en-US" sz="1500" dirty="0">
                          <a:latin typeface="+mn-ea"/>
                        </a:rPr>
                        <a:t>株式会社商船三井</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tc>
                  <a:txBody>
                    <a:bodyPr/>
                    <a:lstStyle/>
                    <a:p>
                      <a:r>
                        <a:rPr lang="ja-JP" altLang="en-US" sz="1500" dirty="0">
                          <a:latin typeface="+mn-ea"/>
                        </a:rPr>
                        <a:t>日本郵船株式会社</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4156117446"/>
                  </a:ext>
                </a:extLst>
              </a:tr>
              <a:tr h="0">
                <a:tc>
                  <a:txBody>
                    <a:bodyPr/>
                    <a:lstStyle/>
                    <a:p>
                      <a:pPr algn="dist"/>
                      <a:r>
                        <a:rPr lang="ja-JP" altLang="en-US" sz="1500" dirty="0">
                          <a:latin typeface="+mn-ea"/>
                        </a:rPr>
                        <a:t>株式会社フェリーさん</a:t>
                      </a:r>
                      <a:r>
                        <a:rPr lang="ja-JP" altLang="en-US" sz="1500" dirty="0" err="1">
                          <a:latin typeface="+mn-ea"/>
                        </a:rPr>
                        <a:t>ふらわあ</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tc>
                  <a:txBody>
                    <a:bodyPr/>
                    <a:lstStyle/>
                    <a:p>
                      <a:pPr algn="ctr"/>
                      <a:endParaRPr kumimoji="1" lang="ja-JP" altLang="en-US" sz="1500" dirty="0"/>
                    </a:p>
                  </a:txBody>
                  <a:tcPr anchor="ctr"/>
                </a:tc>
                <a:tc>
                  <a:txBody>
                    <a:bodyPr/>
                    <a:lstStyle/>
                    <a:p>
                      <a:r>
                        <a:rPr lang="ja-JP" altLang="en-US" sz="1500" dirty="0">
                          <a:latin typeface="+mn-ea"/>
                        </a:rPr>
                        <a:t>阪神国際港湾株式会社</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3934006424"/>
                  </a:ext>
                </a:extLst>
              </a:tr>
              <a:tr h="0">
                <a:tc>
                  <a:txBody>
                    <a:bodyPr/>
                    <a:lstStyle/>
                    <a:p>
                      <a:r>
                        <a:rPr lang="ja-JP" altLang="en-US" sz="1500" dirty="0">
                          <a:latin typeface="+mn-ea"/>
                        </a:rPr>
                        <a:t>株式会社三井</a:t>
                      </a:r>
                      <a:r>
                        <a:rPr lang="en-US" altLang="ja-JP" sz="1500" dirty="0">
                          <a:latin typeface="+mn-ea"/>
                        </a:rPr>
                        <a:t>E&amp;S</a:t>
                      </a:r>
                      <a:r>
                        <a:rPr lang="ja-JP" altLang="en-US" sz="1500" dirty="0">
                          <a:latin typeface="+mn-ea"/>
                        </a:rPr>
                        <a:t>マシナリー</a:t>
                      </a:r>
                      <a:endParaRPr kumimoji="1" lang="ja-JP" altLang="en-US" sz="1500" dirty="0"/>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500" dirty="0">
                          <a:latin typeface="+mn-ea"/>
                        </a:rPr>
                        <a:t>阪九フェリー株式会社</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357848953"/>
                  </a:ext>
                </a:extLst>
              </a:tr>
              <a:tr h="0">
                <a:tc>
                  <a:txBody>
                    <a:bodyPr/>
                    <a:lstStyle/>
                    <a:p>
                      <a:r>
                        <a:rPr lang="ja-JP" altLang="en-US" sz="1500" dirty="0">
                          <a:latin typeface="+mn-ea"/>
                        </a:rPr>
                        <a:t>株式会社名門大洋フェリー</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tc>
                  <a:txBody>
                    <a:bodyPr/>
                    <a:lstStyle/>
                    <a:p>
                      <a:pPr algn="ctr"/>
                      <a:endParaRPr kumimoji="1" lang="ja-JP" altLang="en-US" sz="1500" dirty="0"/>
                    </a:p>
                  </a:txBody>
                  <a:tcPr anchor="ctr"/>
                </a:tc>
                <a:tc>
                  <a:txBody>
                    <a:bodyPr/>
                    <a:lstStyle/>
                    <a:p>
                      <a:r>
                        <a:rPr lang="ja-JP" altLang="en-US" sz="1500" dirty="0">
                          <a:latin typeface="+mn-ea"/>
                        </a:rPr>
                        <a:t>日立造船株式会社</a:t>
                      </a:r>
                      <a:endParaRPr kumimoji="1" lang="ja-JP" altLang="en-US" sz="1500" dirty="0"/>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3031574842"/>
                  </a:ext>
                </a:extLst>
              </a:tr>
              <a:tr h="0">
                <a:tc>
                  <a:txBody>
                    <a:bodyPr/>
                    <a:lstStyle/>
                    <a:p>
                      <a:r>
                        <a:rPr lang="ja-JP" altLang="en-US" sz="1500" dirty="0">
                          <a:latin typeface="+mn-ea"/>
                        </a:rPr>
                        <a:t>川崎汽船株式会社</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tc>
                  <a:txBody>
                    <a:bodyPr/>
                    <a:lstStyle/>
                    <a:p>
                      <a:pPr algn="ctr"/>
                      <a:endParaRPr kumimoji="1" lang="ja-JP" altLang="en-US" sz="1500"/>
                    </a:p>
                  </a:txBody>
                  <a:tcPr anchor="ctr"/>
                </a:tc>
                <a:tc>
                  <a:txBody>
                    <a:bodyPr/>
                    <a:lstStyle/>
                    <a:p>
                      <a:r>
                        <a:rPr lang="ja-JP" altLang="en-US" sz="1500" dirty="0">
                          <a:latin typeface="+mn-ea"/>
                        </a:rPr>
                        <a:t>丸紅株式会社</a:t>
                      </a:r>
                      <a:endParaRPr kumimoji="1" lang="ja-JP" altLang="en-US" sz="1500" dirty="0"/>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3070904160"/>
                  </a:ext>
                </a:extLst>
              </a:tr>
              <a:tr h="0">
                <a:tc>
                  <a:txBody>
                    <a:bodyPr/>
                    <a:lstStyle/>
                    <a:p>
                      <a:r>
                        <a:rPr lang="ja-JP" altLang="en-US" sz="1500" dirty="0">
                          <a:latin typeface="+mn-ea"/>
                        </a:rPr>
                        <a:t>関西電力株式会社</a:t>
                      </a:r>
                      <a:endParaRPr kumimoji="1" lang="ja-JP" altLang="en-US" sz="1500" dirty="0"/>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r>
                        <a:rPr lang="ja-JP" altLang="en-US" sz="1500" dirty="0">
                          <a:latin typeface="+mn-ea"/>
                        </a:rPr>
                        <a:t>三菱重工業株式会社</a:t>
                      </a:r>
                      <a:endParaRPr kumimoji="1" lang="ja-JP" altLang="en-US" sz="1500" dirty="0"/>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extLst>
                  <a:ext uri="{0D108BD9-81ED-4DB2-BD59-A6C34878D82A}">
                    <a16:rowId xmlns:a16="http://schemas.microsoft.com/office/drawing/2014/main" val="3586481329"/>
                  </a:ext>
                </a:extLst>
              </a:tr>
              <a:tr h="0">
                <a:tc>
                  <a:txBody>
                    <a:bodyPr/>
                    <a:lstStyle/>
                    <a:p>
                      <a:r>
                        <a:rPr lang="ja-JP" altLang="en-US" sz="1500" dirty="0">
                          <a:latin typeface="+mn-ea"/>
                        </a:rPr>
                        <a:t>岸和田製鋼株式会社</a:t>
                      </a:r>
                      <a:endParaRPr kumimoji="1" lang="ja-JP" altLang="en-US" sz="1500" dirty="0"/>
                    </a:p>
                  </a:txBody>
                  <a:tcPr anchor="ctr"/>
                </a:tc>
                <a:tc>
                  <a:txBody>
                    <a:bodyPr/>
                    <a:lstStyle/>
                    <a:p>
                      <a:pPr algn="ctr"/>
                      <a:endParaRPr kumimoji="1" lang="ja-JP" altLang="en-US" sz="1500" dirty="0"/>
                    </a:p>
                  </a:txBody>
                  <a:tcPr anchor="ctr"/>
                </a:tc>
                <a:tc>
                  <a:txBody>
                    <a:bodyPr/>
                    <a:lstStyle/>
                    <a:p>
                      <a:pPr algn="ct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r>
                        <a:rPr lang="ja-JP" altLang="en-US" sz="1500" dirty="0">
                          <a:latin typeface="+mn-ea"/>
                        </a:rPr>
                        <a:t>三菱ロジスネクスト株式会社</a:t>
                      </a:r>
                      <a:endParaRPr kumimoji="1" lang="ja-JP" altLang="en-US" sz="1500" dirty="0"/>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extLst>
                  <a:ext uri="{0D108BD9-81ED-4DB2-BD59-A6C34878D82A}">
                    <a16:rowId xmlns:a16="http://schemas.microsoft.com/office/drawing/2014/main" val="391056264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500" dirty="0">
                          <a:latin typeface="+mn-ea"/>
                        </a:rPr>
                        <a:t>コスモ石油株式会社</a:t>
                      </a:r>
                      <a:endParaRPr kumimoji="1" lang="ja-JP" altLang="en-US" sz="1500" dirty="0"/>
                    </a:p>
                  </a:txBody>
                  <a:tcPr anchor="ctr"/>
                </a:tc>
                <a:tc>
                  <a:txBody>
                    <a:bodyPr/>
                    <a:lstStyle/>
                    <a:p>
                      <a:pPr algn="ctr"/>
                      <a:endParaRPr kumimoji="1" lang="ja-JP" altLang="en-US" sz="1500" dirty="0"/>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r>
                        <a:rPr lang="en-US" altLang="ja-JP" sz="1500" dirty="0">
                          <a:latin typeface="+mn-ea"/>
                        </a:rPr>
                        <a:t>UBE</a:t>
                      </a:r>
                      <a:r>
                        <a:rPr lang="ja-JP" altLang="en-US" sz="1500" dirty="0">
                          <a:latin typeface="+mn-ea"/>
                        </a:rPr>
                        <a:t>株式会社</a:t>
                      </a:r>
                      <a:endParaRPr kumimoji="1" lang="ja-JP" altLang="en-US" sz="1500" dirty="0"/>
                    </a:p>
                  </a:txBody>
                  <a:tcPr anchor="ctr"/>
                </a:tc>
                <a:tc>
                  <a:txBody>
                    <a:bodyPr/>
                    <a:lstStyle/>
                    <a:p>
                      <a:pPr algn="ct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1713961694"/>
                  </a:ext>
                </a:extLst>
              </a:tr>
              <a:tr h="0">
                <a:tc>
                  <a:txBody>
                    <a:bodyPr/>
                    <a:lstStyle/>
                    <a:p>
                      <a:r>
                        <a:rPr lang="ja-JP" altLang="en-US" sz="1500" dirty="0">
                          <a:latin typeface="+mn-ea"/>
                        </a:rPr>
                        <a:t>堺泉北埠頭株式会社</a:t>
                      </a: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r>
                        <a:rPr lang="ja-JP" altLang="en-US" sz="1500" dirty="0">
                          <a:latin typeface="+mn-ea"/>
                        </a:rPr>
                        <a:t>夢洲コンテナターミナル株式会社</a:t>
                      </a:r>
                      <a:endParaRPr kumimoji="1" lang="ja-JP" altLang="en-US" sz="1500" dirty="0"/>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extLst>
                  <a:ext uri="{0D108BD9-81ED-4DB2-BD59-A6C34878D82A}">
                    <a16:rowId xmlns:a16="http://schemas.microsoft.com/office/drawing/2014/main" val="3176945065"/>
                  </a:ext>
                </a:extLst>
              </a:tr>
            </a:tbl>
          </a:graphicData>
        </a:graphic>
      </p:graphicFrame>
      <p:sp>
        <p:nvSpPr>
          <p:cNvPr id="8"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ー２</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 （参考）大阪“みなと”カーボンニュートラルポート（ＣＮＰ）検討会の概要</a:t>
            </a:r>
            <a:endParaRPr lang="ja-JP" altLang="en-US" sz="3200" dirty="0">
              <a:solidFill>
                <a:schemeClr val="bg1"/>
              </a:solidFill>
            </a:endParaRPr>
          </a:p>
        </p:txBody>
      </p:sp>
      <p:sp>
        <p:nvSpPr>
          <p:cNvPr id="9" name="コンテンツ プレースホルダー 2"/>
          <p:cNvSpPr txBox="1">
            <a:spLocks/>
          </p:cNvSpPr>
          <p:nvPr/>
        </p:nvSpPr>
        <p:spPr>
          <a:xfrm>
            <a:off x="12263" y="678865"/>
            <a:ext cx="12075826" cy="57912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0"/>
              </a:spcBef>
              <a:buNone/>
            </a:pPr>
            <a:r>
              <a:rPr lang="zh-TW" altLang="en-US" sz="1500" b="1" dirty="0">
                <a:latin typeface="+mn-ea"/>
              </a:rPr>
              <a:t>＜</a:t>
            </a:r>
            <a:r>
              <a:rPr lang="ja-JP" altLang="en-US" sz="1500" b="1" dirty="0">
                <a:latin typeface="+mn-ea"/>
              </a:rPr>
              <a:t>検討会メンバー</a:t>
            </a:r>
            <a:r>
              <a:rPr lang="zh-TW" altLang="en-US" sz="1500" b="1" dirty="0" smtClean="0">
                <a:latin typeface="+mn-ea"/>
              </a:rPr>
              <a:t>＞</a:t>
            </a:r>
            <a:endParaRPr lang="en-US" altLang="zh-TW" sz="1500" b="1" dirty="0" smtClean="0">
              <a:latin typeface="+mn-ea"/>
            </a:endParaRPr>
          </a:p>
          <a:p>
            <a:pPr marL="0" indent="0">
              <a:spcBef>
                <a:spcPts val="0"/>
              </a:spcBef>
              <a:buNone/>
            </a:pPr>
            <a:r>
              <a:rPr lang="en-US" altLang="ja-JP" sz="1500" b="1" dirty="0" smtClean="0">
                <a:latin typeface="+mn-ea"/>
              </a:rPr>
              <a:t>【</a:t>
            </a:r>
            <a:r>
              <a:rPr lang="ja-JP" altLang="en-US" sz="1500" b="1" dirty="0">
                <a:latin typeface="+mn-ea"/>
              </a:rPr>
              <a:t>構成員</a:t>
            </a:r>
            <a:r>
              <a:rPr lang="en-US" altLang="ja-JP" sz="1500" b="1" dirty="0">
                <a:latin typeface="+mn-ea"/>
              </a:rPr>
              <a:t>】</a:t>
            </a:r>
            <a:endParaRPr lang="ja-JP" altLang="en-US" sz="1500" b="1" dirty="0">
              <a:latin typeface="+mn-ea"/>
            </a:endParaRPr>
          </a:p>
          <a:p>
            <a:pPr marL="0" indent="0">
              <a:spcBef>
                <a:spcPts val="0"/>
              </a:spcBef>
              <a:buNone/>
            </a:pPr>
            <a:endParaRPr lang="en-US" altLang="zh-TW"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ja-JP" altLang="en-US" sz="1600" dirty="0">
              <a:latin typeface="+mn-ea"/>
            </a:endParaRPr>
          </a:p>
        </p:txBody>
      </p:sp>
      <p:sp>
        <p:nvSpPr>
          <p:cNvPr id="7" name="テキスト ボックス 6">
            <a:extLst>
              <a:ext uri="{FF2B5EF4-FFF2-40B4-BE49-F238E27FC236}">
                <a16:creationId xmlns:a16="http://schemas.microsoft.com/office/drawing/2014/main" id="{7176F935-6A86-4568-A74A-5F7EA60DED0E}"/>
              </a:ext>
            </a:extLst>
          </p:cNvPr>
          <p:cNvSpPr txBox="1"/>
          <p:nvPr/>
        </p:nvSpPr>
        <p:spPr>
          <a:xfrm>
            <a:off x="11155867" y="6200609"/>
            <a:ext cx="91242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a:solidFill>
                  <a:prstClr val="black"/>
                </a:solidFill>
                <a:latin typeface="HG丸ｺﾞｼｯｸM-PRO" panose="020F0600000000000000" pitchFamily="50" charset="-128"/>
                <a:ea typeface="HG丸ｺﾞｼｯｸM-PRO" panose="020F0600000000000000" pitchFamily="50" charset="-128"/>
              </a:rPr>
              <a:t>１０</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753878167"/>
              </p:ext>
            </p:extLst>
          </p:nvPr>
        </p:nvGraphicFramePr>
        <p:xfrm>
          <a:off x="139981" y="1182017"/>
          <a:ext cx="5796000" cy="96012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3421444575"/>
                    </a:ext>
                  </a:extLst>
                </a:gridCol>
                <a:gridCol w="972000">
                  <a:extLst>
                    <a:ext uri="{9D8B030D-6E8A-4147-A177-3AD203B41FA5}">
                      <a16:colId xmlns:a16="http://schemas.microsoft.com/office/drawing/2014/main" val="210436841"/>
                    </a:ext>
                  </a:extLst>
                </a:gridCol>
                <a:gridCol w="972000">
                  <a:extLst>
                    <a:ext uri="{9D8B030D-6E8A-4147-A177-3AD203B41FA5}">
                      <a16:colId xmlns:a16="http://schemas.microsoft.com/office/drawing/2014/main" val="3992176427"/>
                    </a:ext>
                  </a:extLst>
                </a:gridCol>
                <a:gridCol w="972000">
                  <a:extLst>
                    <a:ext uri="{9D8B030D-6E8A-4147-A177-3AD203B41FA5}">
                      <a16:colId xmlns:a16="http://schemas.microsoft.com/office/drawing/2014/main" val="574058685"/>
                    </a:ext>
                  </a:extLst>
                </a:gridCol>
              </a:tblGrid>
              <a:tr h="252000">
                <a:tc>
                  <a:txBody>
                    <a:bodyPr/>
                    <a:lstStyle/>
                    <a:p>
                      <a:pPr algn="ctr"/>
                      <a:r>
                        <a:rPr kumimoji="1" lang="ja-JP" altLang="en-US" sz="1500" dirty="0"/>
                        <a:t>団体</a:t>
                      </a:r>
                    </a:p>
                  </a:txBody>
                  <a:tcPr/>
                </a:tc>
                <a:tc>
                  <a:txBody>
                    <a:bodyPr/>
                    <a:lstStyle/>
                    <a:p>
                      <a:pPr algn="ctr"/>
                      <a:r>
                        <a:rPr kumimoji="1" lang="ja-JP" altLang="en-US" sz="1500" dirty="0"/>
                        <a:t>大阪港</a:t>
                      </a:r>
                    </a:p>
                  </a:txBody>
                  <a:tcPr/>
                </a:tc>
                <a:tc>
                  <a:txBody>
                    <a:bodyPr/>
                    <a:lstStyle/>
                    <a:p>
                      <a:pPr algn="ctr"/>
                      <a:r>
                        <a:rPr kumimoji="1" lang="ja-JP" altLang="en-US" sz="1500" dirty="0"/>
                        <a:t>堺泉北港</a:t>
                      </a:r>
                    </a:p>
                  </a:txBody>
                  <a:tcPr/>
                </a:tc>
                <a:tc>
                  <a:txBody>
                    <a:bodyPr/>
                    <a:lstStyle/>
                    <a:p>
                      <a:pPr algn="ctr"/>
                      <a:r>
                        <a:rPr kumimoji="1" lang="ja-JP" altLang="en-US" sz="1500" dirty="0"/>
                        <a:t>阪南港</a:t>
                      </a:r>
                    </a:p>
                  </a:txBody>
                  <a:tcPr/>
                </a:tc>
                <a:extLst>
                  <a:ext uri="{0D108BD9-81ED-4DB2-BD59-A6C34878D82A}">
                    <a16:rowId xmlns:a16="http://schemas.microsoft.com/office/drawing/2014/main" val="2562863210"/>
                  </a:ext>
                </a:extLst>
              </a:tr>
              <a:tr h="252000">
                <a:tc>
                  <a:txBody>
                    <a:bodyPr/>
                    <a:lstStyle/>
                    <a:p>
                      <a:r>
                        <a:rPr kumimoji="1" lang="zh-TW" altLang="en-US" sz="1500" dirty="0">
                          <a:latin typeface="メイリオ" panose="020B0604030504040204" pitchFamily="50" charset="-128"/>
                          <a:ea typeface="メイリオ" panose="020B0604030504040204" pitchFamily="50" charset="-128"/>
                        </a:rPr>
                        <a:t>大阪港運協会</a:t>
                      </a:r>
                      <a:endParaRPr kumimoji="1" lang="ja-JP" altLang="en-US" sz="15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extLst>
                  <a:ext uri="{0D108BD9-81ED-4DB2-BD59-A6C34878D82A}">
                    <a16:rowId xmlns:a16="http://schemas.microsoft.com/office/drawing/2014/main" val="3872678389"/>
                  </a:ext>
                </a:extLst>
              </a:tr>
              <a:tr h="252000">
                <a:tc>
                  <a:txBody>
                    <a:bodyPr/>
                    <a:lstStyle/>
                    <a:p>
                      <a:r>
                        <a:rPr kumimoji="1" lang="zh-TW" altLang="en-US" sz="1500" dirty="0">
                          <a:latin typeface="メイリオ" panose="020B0604030504040204" pitchFamily="50" charset="-128"/>
                          <a:ea typeface="メイリオ" panose="020B0604030504040204" pitchFamily="50" charset="-128"/>
                        </a:rPr>
                        <a:t>大阪倉庫協会</a:t>
                      </a:r>
                      <a:endParaRPr kumimoji="1" lang="ja-JP" altLang="en-US" sz="15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extLst>
                  <a:ext uri="{0D108BD9-81ED-4DB2-BD59-A6C34878D82A}">
                    <a16:rowId xmlns:a16="http://schemas.microsoft.com/office/drawing/2014/main" val="3308516765"/>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791838233"/>
              </p:ext>
            </p:extLst>
          </p:nvPr>
        </p:nvGraphicFramePr>
        <p:xfrm>
          <a:off x="6037155" y="1188762"/>
          <a:ext cx="6011231" cy="952500"/>
        </p:xfrm>
        <a:graphic>
          <a:graphicData uri="http://schemas.openxmlformats.org/drawingml/2006/table">
            <a:tbl>
              <a:tblPr firstRow="1" bandRow="1">
                <a:tableStyleId>{5C22544A-7EE6-4342-B048-85BDC9FD1C3A}</a:tableStyleId>
              </a:tblPr>
              <a:tblGrid>
                <a:gridCol w="6011231">
                  <a:extLst>
                    <a:ext uri="{9D8B030D-6E8A-4147-A177-3AD203B41FA5}">
                      <a16:colId xmlns:a16="http://schemas.microsoft.com/office/drawing/2014/main" val="3421444575"/>
                    </a:ext>
                  </a:extLst>
                </a:gridCol>
              </a:tblGrid>
              <a:tr h="252000">
                <a:tc>
                  <a:txBody>
                    <a:bodyPr/>
                    <a:lstStyle/>
                    <a:p>
                      <a:pPr algn="ctr"/>
                      <a:r>
                        <a:rPr kumimoji="1" lang="ja-JP" altLang="en-US" sz="1500" dirty="0"/>
                        <a:t>有識者</a:t>
                      </a:r>
                    </a:p>
                  </a:txBody>
                  <a:tcPr/>
                </a:tc>
                <a:extLst>
                  <a:ext uri="{0D108BD9-81ED-4DB2-BD59-A6C34878D82A}">
                    <a16:rowId xmlns:a16="http://schemas.microsoft.com/office/drawing/2014/main" val="2562863210"/>
                  </a:ext>
                </a:extLst>
              </a:tr>
              <a:tr h="252000">
                <a:tc>
                  <a:txBody>
                    <a:bodyPr/>
                    <a:lstStyle/>
                    <a:p>
                      <a:pPr algn="ctr"/>
                      <a:r>
                        <a:rPr kumimoji="1" lang="ja-JP" altLang="en-US" sz="1450" dirty="0" smtClean="0"/>
                        <a:t>ロジスティクス経営士</a:t>
                      </a:r>
                      <a:r>
                        <a:rPr kumimoji="1" lang="ja-JP" altLang="en-US" sz="1450" dirty="0"/>
                        <a:t>　上村</a:t>
                      </a:r>
                      <a:r>
                        <a:rPr kumimoji="1" lang="ja-JP" altLang="en-US" sz="1450" baseline="0" dirty="0"/>
                        <a:t> </a:t>
                      </a:r>
                      <a:r>
                        <a:rPr kumimoji="1" lang="ja-JP" altLang="en-US" sz="1450" dirty="0"/>
                        <a:t>多恵子</a:t>
                      </a:r>
                    </a:p>
                  </a:txBody>
                  <a:tcPr anchor="ctr"/>
                </a:tc>
                <a:extLst>
                  <a:ext uri="{0D108BD9-81ED-4DB2-BD59-A6C34878D82A}">
                    <a16:rowId xmlns:a16="http://schemas.microsoft.com/office/drawing/2014/main" val="3872678389"/>
                  </a:ext>
                </a:extLst>
              </a:tr>
              <a:tr h="252000">
                <a:tc>
                  <a:txBody>
                    <a:bodyPr/>
                    <a:lstStyle/>
                    <a:p>
                      <a:pPr algn="ctr"/>
                      <a:r>
                        <a:rPr kumimoji="1" lang="ja-JP" altLang="en-US" sz="1500" dirty="0"/>
                        <a:t>同志社</a:t>
                      </a:r>
                      <a:r>
                        <a:rPr kumimoji="1" lang="ja-JP" altLang="en-US" sz="1500" dirty="0" smtClean="0"/>
                        <a:t>大学法学部</a:t>
                      </a:r>
                      <a:r>
                        <a:rPr kumimoji="1" lang="ja-JP" altLang="en-US" sz="1500" baseline="0" dirty="0" smtClean="0"/>
                        <a:t> </a:t>
                      </a:r>
                      <a:r>
                        <a:rPr kumimoji="1" lang="ja-JP" altLang="en-US" sz="1500" dirty="0"/>
                        <a:t>教授　黒坂 則子</a:t>
                      </a:r>
                    </a:p>
                  </a:txBody>
                  <a:tcPr anchor="ctr"/>
                </a:tc>
                <a:extLst>
                  <a:ext uri="{0D108BD9-81ED-4DB2-BD59-A6C34878D82A}">
                    <a16:rowId xmlns:a16="http://schemas.microsoft.com/office/drawing/2014/main" val="3308516765"/>
                  </a:ext>
                </a:extLst>
              </a:tr>
            </a:tbl>
          </a:graphicData>
        </a:graphic>
      </p:graphicFrame>
    </p:spTree>
    <p:extLst>
      <p:ext uri="{BB962C8B-B14F-4D97-AF65-F5344CB8AC3E}">
        <p14:creationId xmlns:p14="http://schemas.microsoft.com/office/powerpoint/2010/main" val="1412286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ー３．（参考）大阪</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“みなと”カーボンニュートラルポート（ＣＮＰ）検討会の概要</a:t>
            </a:r>
            <a:endParaRPr lang="ja-JP" altLang="en-US" sz="3200" dirty="0">
              <a:solidFill>
                <a:schemeClr val="bg1"/>
              </a:solidFill>
            </a:endParaRPr>
          </a:p>
        </p:txBody>
      </p:sp>
      <p:sp>
        <p:nvSpPr>
          <p:cNvPr id="9" name="コンテンツ プレースホルダー 2"/>
          <p:cNvSpPr txBox="1">
            <a:spLocks/>
          </p:cNvSpPr>
          <p:nvPr/>
        </p:nvSpPr>
        <p:spPr>
          <a:xfrm>
            <a:off x="-1594" y="678865"/>
            <a:ext cx="12075826" cy="62484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spcBef>
                <a:spcPts val="0"/>
              </a:spcBef>
              <a:buNone/>
            </a:pPr>
            <a:r>
              <a:rPr lang="en-US" altLang="ja-JP" sz="1500" b="1" dirty="0" smtClean="0">
                <a:latin typeface="+mn-ea"/>
              </a:rPr>
              <a:t>【</a:t>
            </a:r>
            <a:r>
              <a:rPr lang="ja-JP" altLang="en-US" sz="1500" b="1" dirty="0">
                <a:latin typeface="+mn-ea"/>
              </a:rPr>
              <a:t>特別構成員</a:t>
            </a:r>
            <a:r>
              <a:rPr lang="en-US" altLang="ja-JP" sz="1500" b="1" dirty="0" smtClean="0">
                <a:latin typeface="+mn-ea"/>
              </a:rPr>
              <a:t>】</a:t>
            </a:r>
          </a:p>
          <a:p>
            <a:pPr marL="0" indent="0">
              <a:spcBef>
                <a:spcPts val="0"/>
              </a:spcBef>
              <a:buNone/>
            </a:pPr>
            <a:endParaRPr lang="en-US" altLang="ja-JP" sz="1500" b="1" dirty="0">
              <a:latin typeface="+mn-ea"/>
            </a:endParaRPr>
          </a:p>
          <a:p>
            <a:pPr marL="0" indent="0">
              <a:spcBef>
                <a:spcPts val="0"/>
              </a:spcBef>
              <a:buNone/>
            </a:pPr>
            <a:endParaRPr lang="en-US" altLang="ja-JP" sz="1500" b="1" dirty="0" smtClean="0">
              <a:latin typeface="+mn-ea"/>
            </a:endParaRPr>
          </a:p>
          <a:p>
            <a:pPr marL="0" indent="0">
              <a:spcBef>
                <a:spcPts val="0"/>
              </a:spcBef>
              <a:buNone/>
            </a:pPr>
            <a:endParaRPr lang="en-US" altLang="ja-JP" sz="1500" b="1" dirty="0">
              <a:latin typeface="+mn-ea"/>
            </a:endParaRPr>
          </a:p>
          <a:p>
            <a:pPr marL="0" indent="0">
              <a:spcBef>
                <a:spcPts val="0"/>
              </a:spcBef>
              <a:buNone/>
            </a:pPr>
            <a:endParaRPr lang="en-US" altLang="ja-JP" sz="1500" b="1" dirty="0" smtClean="0">
              <a:latin typeface="+mn-ea"/>
            </a:endParaRPr>
          </a:p>
          <a:p>
            <a:pPr marL="0" indent="0">
              <a:spcBef>
                <a:spcPts val="0"/>
              </a:spcBef>
              <a:buNone/>
            </a:pPr>
            <a:endParaRPr lang="en-US" altLang="ja-JP" sz="1500" b="1" dirty="0">
              <a:latin typeface="+mn-ea"/>
            </a:endParaRPr>
          </a:p>
          <a:p>
            <a:pPr marL="0" indent="0">
              <a:spcBef>
                <a:spcPts val="0"/>
              </a:spcBef>
              <a:buNone/>
            </a:pPr>
            <a:endParaRPr lang="en-US" altLang="ja-JP" sz="1500" b="1" dirty="0" smtClean="0">
              <a:latin typeface="+mn-ea"/>
            </a:endParaRPr>
          </a:p>
          <a:p>
            <a:pPr marL="0" indent="0">
              <a:spcBef>
                <a:spcPts val="0"/>
              </a:spcBef>
              <a:buNone/>
            </a:pPr>
            <a:endParaRPr lang="en-US" altLang="ja-JP" sz="1500" b="1" dirty="0">
              <a:latin typeface="+mn-ea"/>
            </a:endParaRPr>
          </a:p>
          <a:p>
            <a:pPr marL="0" indent="0">
              <a:spcBef>
                <a:spcPts val="0"/>
              </a:spcBef>
              <a:buNone/>
            </a:pPr>
            <a:endParaRPr lang="en-US" altLang="ja-JP" sz="1500" b="1" dirty="0" smtClean="0">
              <a:latin typeface="+mn-ea"/>
            </a:endParaRPr>
          </a:p>
          <a:p>
            <a:pPr marL="0" indent="0">
              <a:spcBef>
                <a:spcPts val="0"/>
              </a:spcBef>
              <a:buNone/>
            </a:pPr>
            <a:endParaRPr lang="en-US" altLang="ja-JP" sz="1500" b="1" dirty="0">
              <a:latin typeface="+mn-ea"/>
            </a:endParaRPr>
          </a:p>
          <a:p>
            <a:pPr marL="0" indent="0">
              <a:spcBef>
                <a:spcPts val="0"/>
              </a:spcBef>
              <a:buNone/>
            </a:pPr>
            <a:endParaRPr lang="en-US" altLang="ja-JP" sz="1500" b="1" dirty="0" smtClean="0">
              <a:latin typeface="+mn-ea"/>
            </a:endParaRPr>
          </a:p>
          <a:p>
            <a:pPr marL="0" indent="0">
              <a:spcBef>
                <a:spcPts val="0"/>
              </a:spcBef>
              <a:buNone/>
            </a:pPr>
            <a:endParaRPr lang="en-US" altLang="ja-JP" sz="1500" b="1" dirty="0">
              <a:latin typeface="+mn-ea"/>
            </a:endParaRPr>
          </a:p>
          <a:p>
            <a:pPr marL="0" indent="0">
              <a:spcBef>
                <a:spcPts val="0"/>
              </a:spcBef>
              <a:buNone/>
            </a:pPr>
            <a:endParaRPr lang="en-US" altLang="ja-JP" sz="1500" b="1" dirty="0" smtClean="0">
              <a:latin typeface="+mn-ea"/>
            </a:endParaRPr>
          </a:p>
          <a:p>
            <a:pPr marL="0" indent="0">
              <a:spcBef>
                <a:spcPts val="0"/>
              </a:spcBef>
              <a:buNone/>
            </a:pPr>
            <a:endParaRPr lang="en-US" altLang="ja-JP" sz="1500" b="1" dirty="0">
              <a:latin typeface="+mn-ea"/>
            </a:endParaRPr>
          </a:p>
          <a:p>
            <a:pPr marL="0" indent="0">
              <a:spcBef>
                <a:spcPts val="0"/>
              </a:spcBef>
              <a:buNone/>
            </a:pPr>
            <a:endParaRPr lang="en-US" altLang="ja-JP" sz="1500" b="1" dirty="0" smtClean="0">
              <a:latin typeface="+mn-ea"/>
            </a:endParaRPr>
          </a:p>
          <a:p>
            <a:pPr marL="0" indent="0">
              <a:spcBef>
                <a:spcPts val="0"/>
              </a:spcBef>
              <a:buNone/>
            </a:pPr>
            <a:endParaRPr lang="en-US" altLang="ja-JP" sz="1500" b="1" dirty="0">
              <a:latin typeface="+mn-ea"/>
            </a:endParaRPr>
          </a:p>
          <a:p>
            <a:pPr marL="0" indent="0">
              <a:spcBef>
                <a:spcPts val="0"/>
              </a:spcBef>
              <a:buNone/>
            </a:pPr>
            <a:endParaRPr lang="en-US" altLang="ja-JP" sz="1500" b="1" dirty="0" smtClean="0">
              <a:latin typeface="+mn-ea"/>
            </a:endParaRPr>
          </a:p>
          <a:p>
            <a:pPr marL="0" indent="0">
              <a:spcBef>
                <a:spcPts val="0"/>
              </a:spcBef>
              <a:buNone/>
            </a:pPr>
            <a:endParaRPr lang="en-US" altLang="ja-JP" sz="1500" b="1" dirty="0" smtClean="0">
              <a:latin typeface="+mn-ea"/>
            </a:endParaRPr>
          </a:p>
          <a:p>
            <a:pPr marL="0" indent="0">
              <a:spcBef>
                <a:spcPts val="0"/>
              </a:spcBef>
              <a:buNone/>
            </a:pPr>
            <a:endParaRPr lang="en-US" altLang="ja-JP" sz="1200" b="1" dirty="0">
              <a:latin typeface="+mn-ea"/>
            </a:endParaRPr>
          </a:p>
          <a:p>
            <a:pPr marL="0" indent="0">
              <a:spcBef>
                <a:spcPts val="0"/>
              </a:spcBef>
              <a:buNone/>
            </a:pPr>
            <a:r>
              <a:rPr lang="en-US" altLang="ja-JP" sz="1500" b="1" dirty="0" smtClean="0">
                <a:latin typeface="+mn-ea"/>
              </a:rPr>
              <a:t>【</a:t>
            </a:r>
            <a:r>
              <a:rPr lang="ja-JP" altLang="en-US" sz="1500" b="1" dirty="0">
                <a:latin typeface="+mn-ea"/>
              </a:rPr>
              <a:t>オブザーバー</a:t>
            </a:r>
            <a:r>
              <a:rPr lang="en-US" altLang="ja-JP" sz="1500" b="1" dirty="0" smtClean="0">
                <a:latin typeface="+mn-ea"/>
              </a:rPr>
              <a:t>】</a:t>
            </a:r>
            <a:r>
              <a:rPr lang="ja-JP" altLang="en-US" sz="1500" b="1" dirty="0" smtClean="0">
                <a:latin typeface="+mn-ea"/>
              </a:rPr>
              <a:t>　　　　　　　　　　　　　　　　　　　　　　　　</a:t>
            </a:r>
            <a:r>
              <a:rPr lang="en-US" altLang="ja-JP" sz="1500" b="1" dirty="0" smtClean="0">
                <a:latin typeface="+mn-ea"/>
              </a:rPr>
              <a:t>【</a:t>
            </a:r>
            <a:r>
              <a:rPr lang="ja-JP" altLang="en-US" sz="1500" b="1" dirty="0" smtClean="0">
                <a:latin typeface="+mn-ea"/>
              </a:rPr>
              <a:t>事務局</a:t>
            </a:r>
            <a:r>
              <a:rPr lang="en-US" altLang="ja-JP" sz="1500" b="1" dirty="0" smtClean="0">
                <a:latin typeface="+mn-ea"/>
              </a:rPr>
              <a:t>】</a:t>
            </a:r>
            <a:endParaRPr lang="ja-JP" altLang="en-US" sz="1500" b="1" dirty="0">
              <a:latin typeface="+mn-ea"/>
            </a:endParaRPr>
          </a:p>
          <a:p>
            <a:pPr marL="0" indent="0">
              <a:spcBef>
                <a:spcPts val="0"/>
              </a:spcBef>
              <a:buNone/>
            </a:pPr>
            <a:endParaRPr lang="ja-JP" altLang="en-US" sz="1500" b="1" dirty="0">
              <a:latin typeface="+mn-ea"/>
            </a:endParaRPr>
          </a:p>
          <a:p>
            <a:pPr marL="0" indent="0">
              <a:spcBef>
                <a:spcPts val="0"/>
              </a:spcBef>
              <a:buNone/>
            </a:pPr>
            <a:endParaRPr lang="ja-JP" altLang="en-US" sz="1500" b="1" dirty="0">
              <a:latin typeface="+mn-ea"/>
            </a:endParaRPr>
          </a:p>
          <a:p>
            <a:pPr marL="0" indent="0">
              <a:spcBef>
                <a:spcPts val="0"/>
              </a:spcBef>
              <a:buNone/>
            </a:pPr>
            <a:endParaRPr lang="en-US" altLang="zh-TW"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en-US" altLang="ja-JP" sz="1600" dirty="0">
              <a:latin typeface="+mn-ea"/>
            </a:endParaRPr>
          </a:p>
          <a:p>
            <a:pPr marL="0" indent="0">
              <a:spcBef>
                <a:spcPts val="0"/>
              </a:spcBef>
              <a:buNone/>
            </a:pPr>
            <a:endParaRPr lang="ja-JP" altLang="en-US" sz="1600" dirty="0">
              <a:latin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4228611226"/>
              </p:ext>
            </p:extLst>
          </p:nvPr>
        </p:nvGraphicFramePr>
        <p:xfrm>
          <a:off x="167781" y="2493821"/>
          <a:ext cx="11880000" cy="2148840"/>
        </p:xfrm>
        <a:graphic>
          <a:graphicData uri="http://schemas.openxmlformats.org/drawingml/2006/table">
            <a:tbl>
              <a:tblPr firstRow="1" bandRow="1">
                <a:tableStyleId>{5C22544A-7EE6-4342-B048-85BDC9FD1C3A}</a:tableStyleId>
              </a:tblPr>
              <a:tblGrid>
                <a:gridCol w="3024000">
                  <a:extLst>
                    <a:ext uri="{9D8B030D-6E8A-4147-A177-3AD203B41FA5}">
                      <a16:colId xmlns:a16="http://schemas.microsoft.com/office/drawing/2014/main" val="3421444575"/>
                    </a:ext>
                  </a:extLst>
                </a:gridCol>
                <a:gridCol w="972000">
                  <a:extLst>
                    <a:ext uri="{9D8B030D-6E8A-4147-A177-3AD203B41FA5}">
                      <a16:colId xmlns:a16="http://schemas.microsoft.com/office/drawing/2014/main" val="210436841"/>
                    </a:ext>
                  </a:extLst>
                </a:gridCol>
                <a:gridCol w="972000">
                  <a:extLst>
                    <a:ext uri="{9D8B030D-6E8A-4147-A177-3AD203B41FA5}">
                      <a16:colId xmlns:a16="http://schemas.microsoft.com/office/drawing/2014/main" val="3992176427"/>
                    </a:ext>
                  </a:extLst>
                </a:gridCol>
                <a:gridCol w="972000">
                  <a:extLst>
                    <a:ext uri="{9D8B030D-6E8A-4147-A177-3AD203B41FA5}">
                      <a16:colId xmlns:a16="http://schemas.microsoft.com/office/drawing/2014/main" val="574058685"/>
                    </a:ext>
                  </a:extLst>
                </a:gridCol>
                <a:gridCol w="3024000">
                  <a:extLst>
                    <a:ext uri="{9D8B030D-6E8A-4147-A177-3AD203B41FA5}">
                      <a16:colId xmlns:a16="http://schemas.microsoft.com/office/drawing/2014/main" val="4042026893"/>
                    </a:ext>
                  </a:extLst>
                </a:gridCol>
                <a:gridCol w="972000">
                  <a:extLst>
                    <a:ext uri="{9D8B030D-6E8A-4147-A177-3AD203B41FA5}">
                      <a16:colId xmlns:a16="http://schemas.microsoft.com/office/drawing/2014/main" val="2444863317"/>
                    </a:ext>
                  </a:extLst>
                </a:gridCol>
                <a:gridCol w="972000">
                  <a:extLst>
                    <a:ext uri="{9D8B030D-6E8A-4147-A177-3AD203B41FA5}">
                      <a16:colId xmlns:a16="http://schemas.microsoft.com/office/drawing/2014/main" val="3202814651"/>
                    </a:ext>
                  </a:extLst>
                </a:gridCol>
                <a:gridCol w="972000">
                  <a:extLst>
                    <a:ext uri="{9D8B030D-6E8A-4147-A177-3AD203B41FA5}">
                      <a16:colId xmlns:a16="http://schemas.microsoft.com/office/drawing/2014/main" val="2056533293"/>
                    </a:ext>
                  </a:extLst>
                </a:gridCol>
              </a:tblGrid>
              <a:tr h="195428">
                <a:tc>
                  <a:txBody>
                    <a:bodyPr/>
                    <a:lstStyle/>
                    <a:p>
                      <a:pPr algn="ctr"/>
                      <a:r>
                        <a:rPr kumimoji="1" lang="ja-JP" altLang="en-US" sz="1500" dirty="0"/>
                        <a:t>企業</a:t>
                      </a:r>
                    </a:p>
                  </a:txBody>
                  <a:tcPr anchor="ctr"/>
                </a:tc>
                <a:tc>
                  <a:txBody>
                    <a:bodyPr/>
                    <a:lstStyle/>
                    <a:p>
                      <a:pPr algn="ctr"/>
                      <a:r>
                        <a:rPr kumimoji="1" lang="ja-JP" altLang="en-US" sz="1500" dirty="0"/>
                        <a:t>大阪港</a:t>
                      </a:r>
                    </a:p>
                  </a:txBody>
                  <a:tcPr anchor="ctr"/>
                </a:tc>
                <a:tc>
                  <a:txBody>
                    <a:bodyPr/>
                    <a:lstStyle/>
                    <a:p>
                      <a:pPr algn="ctr"/>
                      <a:r>
                        <a:rPr kumimoji="1" lang="ja-JP" altLang="en-US" sz="1500" dirty="0"/>
                        <a:t>堺泉北港</a:t>
                      </a:r>
                    </a:p>
                  </a:txBody>
                  <a:tcPr anchor="ctr"/>
                </a:tc>
                <a:tc>
                  <a:txBody>
                    <a:bodyPr/>
                    <a:lstStyle/>
                    <a:p>
                      <a:pPr algn="ctr"/>
                      <a:r>
                        <a:rPr kumimoji="1" lang="ja-JP" altLang="en-US" sz="1500" dirty="0"/>
                        <a:t>阪南港</a:t>
                      </a:r>
                    </a:p>
                  </a:txBody>
                  <a:tcPr anchor="ctr"/>
                </a:tc>
                <a:tc>
                  <a:txBody>
                    <a:bodyPr/>
                    <a:lstStyle/>
                    <a:p>
                      <a:pPr algn="ctr"/>
                      <a:r>
                        <a:rPr kumimoji="1" lang="ja-JP" altLang="en-US" sz="1500" dirty="0" smtClean="0"/>
                        <a:t>企業</a:t>
                      </a:r>
                      <a:endParaRPr kumimoji="1" lang="ja-JP" altLang="en-US" sz="1500" dirty="0"/>
                    </a:p>
                  </a:txBody>
                  <a:tcPr anchor="ctr"/>
                </a:tc>
                <a:tc>
                  <a:txBody>
                    <a:bodyPr/>
                    <a:lstStyle/>
                    <a:p>
                      <a:pPr algn="ctr"/>
                      <a:r>
                        <a:rPr kumimoji="1" lang="ja-JP" altLang="en-US" sz="1500" dirty="0"/>
                        <a:t>大阪港</a:t>
                      </a:r>
                    </a:p>
                  </a:txBody>
                  <a:tcPr anchor="ctr"/>
                </a:tc>
                <a:tc>
                  <a:txBody>
                    <a:bodyPr/>
                    <a:lstStyle/>
                    <a:p>
                      <a:pPr algn="ctr"/>
                      <a:r>
                        <a:rPr kumimoji="1" lang="ja-JP" altLang="en-US" sz="1500" dirty="0"/>
                        <a:t>堺泉北港</a:t>
                      </a:r>
                    </a:p>
                  </a:txBody>
                  <a:tcPr anchor="ctr"/>
                </a:tc>
                <a:tc>
                  <a:txBody>
                    <a:bodyPr/>
                    <a:lstStyle/>
                    <a:p>
                      <a:pPr algn="ctr"/>
                      <a:r>
                        <a:rPr kumimoji="1" lang="ja-JP" altLang="en-US" sz="1500" dirty="0"/>
                        <a:t>阪南港</a:t>
                      </a:r>
                    </a:p>
                  </a:txBody>
                  <a:tcPr anchor="ctr"/>
                </a:tc>
                <a:extLst>
                  <a:ext uri="{0D108BD9-81ED-4DB2-BD59-A6C34878D82A}">
                    <a16:rowId xmlns:a16="http://schemas.microsoft.com/office/drawing/2014/main" val="2562863210"/>
                  </a:ext>
                </a:extLst>
              </a:tr>
              <a:tr h="216000">
                <a:tc>
                  <a:txBody>
                    <a:bodyPr/>
                    <a:lstStyle/>
                    <a:p>
                      <a:r>
                        <a:rPr lang="ja-JP" altLang="en-US" sz="1500" dirty="0">
                          <a:latin typeface="+mn-ea"/>
                        </a:rPr>
                        <a:t>出光興産株式会社</a:t>
                      </a:r>
                      <a:endParaRPr lang="ja-JP" altLang="en-US" sz="1500" dirty="0"/>
                    </a:p>
                  </a:txBody>
                  <a:tcPr anchor="ctr"/>
                </a:tc>
                <a:tc>
                  <a:txBody>
                    <a:bodyPr/>
                    <a:lstStyle/>
                    <a:p>
                      <a:pPr algn="ctr"/>
                      <a:endParaRPr lang="ja-JP" altLang="en-US" sz="1500" dirty="0"/>
                    </a:p>
                  </a:txBody>
                  <a:tcPr anchor="ctr"/>
                </a:tc>
                <a:tc>
                  <a:txBody>
                    <a:bodyPr/>
                    <a:lstStyle/>
                    <a:p>
                      <a:pPr algn="ctr"/>
                      <a:endParaRPr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r>
                        <a:rPr lang="ja-JP" altLang="en-US" sz="1500" dirty="0">
                          <a:latin typeface="+mn-ea"/>
                        </a:rPr>
                        <a:t>四国開発フェリー株式会社</a:t>
                      </a:r>
                      <a:endParaRPr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extLst>
                  <a:ext uri="{0D108BD9-81ED-4DB2-BD59-A6C34878D82A}">
                    <a16:rowId xmlns:a16="http://schemas.microsoft.com/office/drawing/2014/main" val="3872678389"/>
                  </a:ext>
                </a:extLst>
              </a:tr>
              <a:tr h="216000">
                <a:tc>
                  <a:txBody>
                    <a:bodyPr/>
                    <a:lstStyle/>
                    <a:p>
                      <a:r>
                        <a:rPr lang="ja-JP" altLang="en-US" sz="1500" dirty="0">
                          <a:latin typeface="+mn-ea"/>
                        </a:rPr>
                        <a:t>大阪港埠頭株式会社</a:t>
                      </a:r>
                      <a:endParaRPr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lang="ja-JP" altLang="en-US" sz="1500" dirty="0"/>
                    </a:p>
                  </a:txBody>
                  <a:tcPr anchor="ctr"/>
                </a:tc>
                <a:tc>
                  <a:txBody>
                    <a:bodyPr/>
                    <a:lstStyle/>
                    <a:p>
                      <a:pPr algn="ctr"/>
                      <a:endParaRPr lang="ja-JP" altLang="en-US" sz="1500" dirty="0"/>
                    </a:p>
                  </a:txBody>
                  <a:tcPr anchor="ctr"/>
                </a:tc>
                <a:tc>
                  <a:txBody>
                    <a:bodyPr/>
                    <a:lstStyle/>
                    <a:p>
                      <a:r>
                        <a:rPr lang="ja-JP" altLang="en-US" sz="1500" dirty="0">
                          <a:latin typeface="+mn-ea"/>
                        </a:rPr>
                        <a:t>大王海運株式会社</a:t>
                      </a:r>
                      <a:endParaRPr lang="ja-JP" altLang="en-US" sz="1500" dirty="0"/>
                    </a:p>
                  </a:txBody>
                  <a:tcPr anchor="ctr"/>
                </a:tc>
                <a:tc>
                  <a:txBody>
                    <a:bodyPr/>
                    <a:lstStyle/>
                    <a:p>
                      <a:pPr algn="ct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3308516765"/>
                  </a:ext>
                </a:extLst>
              </a:tr>
              <a:tr h="216000">
                <a:tc>
                  <a:txBody>
                    <a:bodyPr/>
                    <a:lstStyle/>
                    <a:p>
                      <a:r>
                        <a:rPr lang="en-US" altLang="ja-JP" sz="1500" dirty="0"/>
                        <a:t>SITC JAPAN</a:t>
                      </a:r>
                      <a:r>
                        <a:rPr lang="ja-JP" altLang="en-US" sz="1500" dirty="0"/>
                        <a:t>株式会社</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n-lt"/>
                          <a:ea typeface="+mn-ea"/>
                          <a:cs typeface="+mn-cs"/>
                        </a:rPr>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lang="ja-JP" altLang="en-US" sz="1500" dirty="0"/>
                    </a:p>
                  </a:txBody>
                  <a:tcPr anchor="ctr"/>
                </a:tc>
                <a:tc>
                  <a:txBody>
                    <a:bodyPr/>
                    <a:lstStyle/>
                    <a:p>
                      <a:r>
                        <a:rPr lang="en-US" altLang="ja-JP" sz="1500" dirty="0">
                          <a:latin typeface="+mn-ea"/>
                        </a:rPr>
                        <a:t>DIC</a:t>
                      </a:r>
                      <a:r>
                        <a:rPr lang="ja-JP" altLang="en-US" sz="1500" dirty="0">
                          <a:latin typeface="+mn-ea"/>
                        </a:rPr>
                        <a:t>株式会社</a:t>
                      </a:r>
                      <a:endParaRPr lang="ja-JP" altLang="en-US" sz="1500" dirty="0"/>
                    </a:p>
                  </a:txBody>
                  <a:tcPr anchor="ctr"/>
                </a:tc>
                <a:tc>
                  <a:txBody>
                    <a:bodyPr/>
                    <a:lstStyle/>
                    <a:p>
                      <a:pPr algn="ct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1373588479"/>
                  </a:ext>
                </a:extLst>
              </a:tr>
              <a:tr h="216000">
                <a:tc>
                  <a:txBody>
                    <a:bodyPr/>
                    <a:lstStyle/>
                    <a:p>
                      <a:r>
                        <a:rPr lang="ja-JP" altLang="en-US" sz="1500" dirty="0">
                          <a:latin typeface="+mn-ea"/>
                        </a:rPr>
                        <a:t>大阪製鐵株式会社</a:t>
                      </a:r>
                      <a:endParaRPr lang="ja-JP" altLang="en-US" sz="1500" dirty="0"/>
                    </a:p>
                  </a:txBody>
                  <a:tcPr anchor="ctr"/>
                </a:tc>
                <a:tc>
                  <a:txBody>
                    <a:bodyPr/>
                    <a:lstStyle/>
                    <a:p>
                      <a:pPr algn="ctr"/>
                      <a:endParaRPr lang="ja-JP" altLang="en-US" sz="1500" dirty="0"/>
                    </a:p>
                  </a:txBody>
                  <a:tcPr anchor="ctr"/>
                </a:tc>
                <a:tc>
                  <a:txBody>
                    <a:bodyPr/>
                    <a:lstStyle/>
                    <a:p>
                      <a:pPr algn="ctr"/>
                      <a:endParaRPr lang="ja-JP" altLang="en-US" sz="15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r>
                        <a:rPr lang="ja-JP" altLang="en-US" sz="1500" dirty="0">
                          <a:latin typeface="+mn-ea"/>
                        </a:rPr>
                        <a:t>寺崎電気産業株式会社</a:t>
                      </a:r>
                      <a:endParaRPr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1272086897"/>
                  </a:ext>
                </a:extLst>
              </a:tr>
              <a:tr h="432000">
                <a:tc>
                  <a:txBody>
                    <a:bodyPr/>
                    <a:lstStyle/>
                    <a:p>
                      <a:r>
                        <a:rPr lang="ja-JP" altLang="en-US" sz="1500" dirty="0">
                          <a:latin typeface="+mn-ea"/>
                        </a:rPr>
                        <a:t>オーシャン ネットワーク </a:t>
                      </a:r>
                      <a:endParaRPr lang="en-US" altLang="ja-JP" sz="1500" dirty="0">
                        <a:latin typeface="+mn-ea"/>
                      </a:endParaRPr>
                    </a:p>
                    <a:p>
                      <a:r>
                        <a:rPr lang="ja-JP" altLang="en-US" sz="1500" dirty="0">
                          <a:latin typeface="+mn-ea"/>
                        </a:rPr>
                        <a:t>エクスプレス ジャパン株式会社</a:t>
                      </a:r>
                      <a:endParaRPr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lang="ja-JP" altLang="en-US" sz="1500" dirty="0"/>
                    </a:p>
                  </a:txBody>
                  <a:tcPr anchor="ctr"/>
                </a:tc>
                <a:tc>
                  <a:txBody>
                    <a:bodyPr/>
                    <a:lstStyle/>
                    <a:p>
                      <a:pPr algn="ctr"/>
                      <a:endParaRPr lang="ja-JP" altLang="en-US" sz="1500" dirty="0"/>
                    </a:p>
                  </a:txBody>
                  <a:tcPr anchor="ctr"/>
                </a:tc>
                <a:tc>
                  <a:txBody>
                    <a:bodyPr/>
                    <a:lstStyle/>
                    <a:p>
                      <a:r>
                        <a:rPr lang="ja-JP" altLang="en-US" sz="1500" dirty="0">
                          <a:latin typeface="+mn-ea"/>
                        </a:rPr>
                        <a:t>八興運輸株式会社</a:t>
                      </a:r>
                      <a:endParaRPr lang="ja-JP" altLang="en-US" sz="1500" dirty="0"/>
                    </a:p>
                  </a:txBody>
                  <a:tcPr anchor="ctr"/>
                </a:tc>
                <a:tc>
                  <a:txBody>
                    <a:bodyPr/>
                    <a:lstStyle/>
                    <a:p>
                      <a:pPr algn="ct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algn="ctr"/>
                      <a:endParaRPr kumimoji="1" lang="ja-JP" altLang="en-US" sz="1500" dirty="0"/>
                    </a:p>
                  </a:txBody>
                  <a:tcPr anchor="ctr"/>
                </a:tc>
                <a:extLst>
                  <a:ext uri="{0D108BD9-81ED-4DB2-BD59-A6C34878D82A}">
                    <a16:rowId xmlns:a16="http://schemas.microsoft.com/office/drawing/2014/main" val="4156117446"/>
                  </a:ext>
                </a:extLst>
              </a:tr>
            </a:tbl>
          </a:graphicData>
        </a:graphic>
      </p:graphicFrame>
      <p:sp>
        <p:nvSpPr>
          <p:cNvPr id="7" name="テキスト ボックス 6">
            <a:extLst>
              <a:ext uri="{FF2B5EF4-FFF2-40B4-BE49-F238E27FC236}">
                <a16:creationId xmlns:a16="http://schemas.microsoft.com/office/drawing/2014/main" id="{7176F935-6A86-4568-A74A-5F7EA60DED0E}"/>
              </a:ext>
            </a:extLst>
          </p:cNvPr>
          <p:cNvSpPr txBox="1"/>
          <p:nvPr/>
        </p:nvSpPr>
        <p:spPr>
          <a:xfrm>
            <a:off x="11155867" y="6200609"/>
            <a:ext cx="91242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１１</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720945470"/>
              </p:ext>
            </p:extLst>
          </p:nvPr>
        </p:nvGraphicFramePr>
        <p:xfrm>
          <a:off x="167781" y="972559"/>
          <a:ext cx="5940000" cy="1280160"/>
        </p:xfrm>
        <a:graphic>
          <a:graphicData uri="http://schemas.openxmlformats.org/drawingml/2006/table">
            <a:tbl>
              <a:tblPr firstRow="1" bandRow="1">
                <a:tableStyleId>{5C22544A-7EE6-4342-B048-85BDC9FD1C3A}</a:tableStyleId>
              </a:tblPr>
              <a:tblGrid>
                <a:gridCol w="3024000">
                  <a:extLst>
                    <a:ext uri="{9D8B030D-6E8A-4147-A177-3AD203B41FA5}">
                      <a16:colId xmlns:a16="http://schemas.microsoft.com/office/drawing/2014/main" val="3421444575"/>
                    </a:ext>
                  </a:extLst>
                </a:gridCol>
                <a:gridCol w="972000">
                  <a:extLst>
                    <a:ext uri="{9D8B030D-6E8A-4147-A177-3AD203B41FA5}">
                      <a16:colId xmlns:a16="http://schemas.microsoft.com/office/drawing/2014/main" val="210436841"/>
                    </a:ext>
                  </a:extLst>
                </a:gridCol>
                <a:gridCol w="972000">
                  <a:extLst>
                    <a:ext uri="{9D8B030D-6E8A-4147-A177-3AD203B41FA5}">
                      <a16:colId xmlns:a16="http://schemas.microsoft.com/office/drawing/2014/main" val="3992176427"/>
                    </a:ext>
                  </a:extLst>
                </a:gridCol>
                <a:gridCol w="972000">
                  <a:extLst>
                    <a:ext uri="{9D8B030D-6E8A-4147-A177-3AD203B41FA5}">
                      <a16:colId xmlns:a16="http://schemas.microsoft.com/office/drawing/2014/main" val="574058685"/>
                    </a:ext>
                  </a:extLst>
                </a:gridCol>
              </a:tblGrid>
              <a:tr h="252000">
                <a:tc>
                  <a:txBody>
                    <a:bodyPr/>
                    <a:lstStyle/>
                    <a:p>
                      <a:pPr algn="ctr"/>
                      <a:r>
                        <a:rPr kumimoji="1" lang="ja-JP" altLang="en-US" sz="1500" dirty="0"/>
                        <a:t>団体</a:t>
                      </a:r>
                    </a:p>
                  </a:txBody>
                  <a:tcPr/>
                </a:tc>
                <a:tc>
                  <a:txBody>
                    <a:bodyPr/>
                    <a:lstStyle/>
                    <a:p>
                      <a:pPr algn="ctr"/>
                      <a:r>
                        <a:rPr kumimoji="1" lang="ja-JP" altLang="en-US" sz="1500" dirty="0"/>
                        <a:t>大阪港</a:t>
                      </a:r>
                    </a:p>
                  </a:txBody>
                  <a:tcPr/>
                </a:tc>
                <a:tc>
                  <a:txBody>
                    <a:bodyPr/>
                    <a:lstStyle/>
                    <a:p>
                      <a:pPr algn="ctr"/>
                      <a:r>
                        <a:rPr kumimoji="1" lang="ja-JP" altLang="en-US" sz="1500" dirty="0"/>
                        <a:t>堺泉北港</a:t>
                      </a:r>
                    </a:p>
                  </a:txBody>
                  <a:tcPr/>
                </a:tc>
                <a:tc>
                  <a:txBody>
                    <a:bodyPr/>
                    <a:lstStyle/>
                    <a:p>
                      <a:pPr algn="ctr"/>
                      <a:r>
                        <a:rPr kumimoji="1" lang="ja-JP" altLang="en-US" sz="1500" dirty="0"/>
                        <a:t>阪南港</a:t>
                      </a:r>
                    </a:p>
                  </a:txBody>
                  <a:tcPr/>
                </a:tc>
                <a:extLst>
                  <a:ext uri="{0D108BD9-81ED-4DB2-BD59-A6C34878D82A}">
                    <a16:rowId xmlns:a16="http://schemas.microsoft.com/office/drawing/2014/main" val="2562863210"/>
                  </a:ext>
                </a:extLst>
              </a:tr>
              <a:tr h="252000">
                <a:tc>
                  <a:txBody>
                    <a:bodyPr/>
                    <a:lstStyle/>
                    <a:p>
                      <a:r>
                        <a:rPr kumimoji="1" lang="ja-JP" altLang="en-US" sz="1500" dirty="0">
                          <a:latin typeface="メイリオ" panose="020B0604030504040204" pitchFamily="50" charset="-128"/>
                          <a:ea typeface="メイリオ" panose="020B0604030504040204" pitchFamily="50" charset="-128"/>
                        </a:rPr>
                        <a:t>大阪府トラック</a:t>
                      </a:r>
                      <a:r>
                        <a:rPr kumimoji="1" lang="zh-TW" altLang="en-US" sz="1500" dirty="0">
                          <a:latin typeface="メイリオ" panose="020B0604030504040204" pitchFamily="50" charset="-128"/>
                          <a:ea typeface="メイリオ" panose="020B0604030504040204" pitchFamily="50" charset="-128"/>
                        </a:rPr>
                        <a:t>協会</a:t>
                      </a:r>
                      <a:endParaRPr kumimoji="1" lang="ja-JP" altLang="en-US" sz="15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extLst>
                  <a:ext uri="{0D108BD9-81ED-4DB2-BD59-A6C34878D82A}">
                    <a16:rowId xmlns:a16="http://schemas.microsoft.com/office/drawing/2014/main" val="3872678389"/>
                  </a:ext>
                </a:extLst>
              </a:tr>
              <a:tr h="252000">
                <a:tc>
                  <a:txBody>
                    <a:bodyPr/>
                    <a:lstStyle/>
                    <a:p>
                      <a:r>
                        <a:rPr kumimoji="1" lang="zh-TW" altLang="en-US" sz="1500" dirty="0">
                          <a:latin typeface="メイリオ" panose="020B0604030504040204" pitchFamily="50" charset="-128"/>
                          <a:ea typeface="メイリオ" panose="020B0604030504040204" pitchFamily="50" charset="-128"/>
                        </a:rPr>
                        <a:t>大阪</a:t>
                      </a:r>
                      <a:r>
                        <a:rPr kumimoji="1" lang="ja-JP" altLang="en-US" sz="1500" dirty="0">
                          <a:latin typeface="メイリオ" panose="020B0604030504040204" pitchFamily="50" charset="-128"/>
                          <a:ea typeface="メイリオ" panose="020B0604030504040204" pitchFamily="50" charset="-128"/>
                        </a:rPr>
                        <a:t>海運貨物取扱業会</a:t>
                      </a:r>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extLst>
                  <a:ext uri="{0D108BD9-81ED-4DB2-BD59-A6C34878D82A}">
                    <a16:rowId xmlns:a16="http://schemas.microsoft.com/office/drawing/2014/main" val="3308516765"/>
                  </a:ext>
                </a:extLst>
              </a:tr>
              <a:tr h="252000">
                <a:tc>
                  <a:txBody>
                    <a:bodyPr/>
                    <a:lstStyle/>
                    <a:p>
                      <a:r>
                        <a:rPr kumimoji="1" lang="ja-JP" altLang="en-US" sz="1500" dirty="0">
                          <a:latin typeface="メイリオ" panose="020B0604030504040204" pitchFamily="50" charset="-128"/>
                          <a:ea typeface="メイリオ" panose="020B0604030504040204" pitchFamily="50" charset="-128"/>
                        </a:rPr>
                        <a:t>大阪府冷蔵倉庫協会</a:t>
                      </a:r>
                    </a:p>
                  </a:txBody>
                  <a:tcPr anchor="ctr"/>
                </a:tc>
                <a:tc>
                  <a:txBody>
                    <a:bodyPr/>
                    <a:lstStyle/>
                    <a:p>
                      <a:pPr algn="ct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extLst>
                  <a:ext uri="{0D108BD9-81ED-4DB2-BD59-A6C34878D82A}">
                    <a16:rowId xmlns:a16="http://schemas.microsoft.com/office/drawing/2014/main" val="3431555039"/>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889906129"/>
              </p:ext>
            </p:extLst>
          </p:nvPr>
        </p:nvGraphicFramePr>
        <p:xfrm>
          <a:off x="167781" y="5272997"/>
          <a:ext cx="5940000" cy="1280160"/>
        </p:xfrm>
        <a:graphic>
          <a:graphicData uri="http://schemas.openxmlformats.org/drawingml/2006/table">
            <a:tbl>
              <a:tblPr firstRow="1" bandRow="1">
                <a:tableStyleId>{5C22544A-7EE6-4342-B048-85BDC9FD1C3A}</a:tableStyleId>
              </a:tblPr>
              <a:tblGrid>
                <a:gridCol w="3024000">
                  <a:extLst>
                    <a:ext uri="{9D8B030D-6E8A-4147-A177-3AD203B41FA5}">
                      <a16:colId xmlns:a16="http://schemas.microsoft.com/office/drawing/2014/main" val="3421444575"/>
                    </a:ext>
                  </a:extLst>
                </a:gridCol>
                <a:gridCol w="972000">
                  <a:extLst>
                    <a:ext uri="{9D8B030D-6E8A-4147-A177-3AD203B41FA5}">
                      <a16:colId xmlns:a16="http://schemas.microsoft.com/office/drawing/2014/main" val="210436841"/>
                    </a:ext>
                  </a:extLst>
                </a:gridCol>
                <a:gridCol w="972000">
                  <a:extLst>
                    <a:ext uri="{9D8B030D-6E8A-4147-A177-3AD203B41FA5}">
                      <a16:colId xmlns:a16="http://schemas.microsoft.com/office/drawing/2014/main" val="3992176427"/>
                    </a:ext>
                  </a:extLst>
                </a:gridCol>
                <a:gridCol w="972000">
                  <a:extLst>
                    <a:ext uri="{9D8B030D-6E8A-4147-A177-3AD203B41FA5}">
                      <a16:colId xmlns:a16="http://schemas.microsoft.com/office/drawing/2014/main" val="574058685"/>
                    </a:ext>
                  </a:extLst>
                </a:gridCol>
              </a:tblGrid>
              <a:tr h="252000">
                <a:tc>
                  <a:txBody>
                    <a:bodyPr/>
                    <a:lstStyle/>
                    <a:p>
                      <a:pPr algn="ctr"/>
                      <a:r>
                        <a:rPr kumimoji="1" lang="ja-JP" altLang="en-US" sz="1500" dirty="0" smtClean="0"/>
                        <a:t>行政機関</a:t>
                      </a:r>
                      <a:endParaRPr kumimoji="1" lang="ja-JP" altLang="en-US" sz="1500" dirty="0"/>
                    </a:p>
                  </a:txBody>
                  <a:tcPr/>
                </a:tc>
                <a:tc>
                  <a:txBody>
                    <a:bodyPr/>
                    <a:lstStyle/>
                    <a:p>
                      <a:pPr algn="ctr"/>
                      <a:r>
                        <a:rPr kumimoji="1" lang="ja-JP" altLang="en-US" sz="1500" dirty="0"/>
                        <a:t>大阪港</a:t>
                      </a:r>
                    </a:p>
                  </a:txBody>
                  <a:tcPr/>
                </a:tc>
                <a:tc>
                  <a:txBody>
                    <a:bodyPr/>
                    <a:lstStyle/>
                    <a:p>
                      <a:pPr algn="ctr"/>
                      <a:r>
                        <a:rPr kumimoji="1" lang="ja-JP" altLang="en-US" sz="1500" dirty="0"/>
                        <a:t>堺泉北港</a:t>
                      </a:r>
                    </a:p>
                  </a:txBody>
                  <a:tcPr/>
                </a:tc>
                <a:tc>
                  <a:txBody>
                    <a:bodyPr/>
                    <a:lstStyle/>
                    <a:p>
                      <a:pPr algn="ctr"/>
                      <a:r>
                        <a:rPr kumimoji="1" lang="ja-JP" altLang="en-US" sz="1500" dirty="0"/>
                        <a:t>阪南港</a:t>
                      </a:r>
                    </a:p>
                  </a:txBody>
                  <a:tcPr/>
                </a:tc>
                <a:extLst>
                  <a:ext uri="{0D108BD9-81ED-4DB2-BD59-A6C34878D82A}">
                    <a16:rowId xmlns:a16="http://schemas.microsoft.com/office/drawing/2014/main" val="2562863210"/>
                  </a:ext>
                </a:extLst>
              </a:tr>
              <a:tr h="252000">
                <a:tc>
                  <a:txBody>
                    <a:bodyPr/>
                    <a:lstStyle/>
                    <a:p>
                      <a:r>
                        <a:rPr lang="zh-TW" altLang="en-US" sz="1500" dirty="0">
                          <a:latin typeface="メイリオ" panose="020B0604030504040204" pitchFamily="50" charset="-128"/>
                          <a:ea typeface="メイリオ" panose="020B0604030504040204" pitchFamily="50" charset="-128"/>
                        </a:rPr>
                        <a:t>大阪市環境局</a:t>
                      </a:r>
                      <a:endParaRPr lang="ja-JP" altLang="en-US" sz="15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dirty="0"/>
                    </a:p>
                  </a:txBody>
                  <a:tcPr anchor="ctr"/>
                </a:tc>
                <a:extLst>
                  <a:ext uri="{0D108BD9-81ED-4DB2-BD59-A6C34878D82A}">
                    <a16:rowId xmlns:a16="http://schemas.microsoft.com/office/drawing/2014/main" val="3872678389"/>
                  </a:ext>
                </a:extLst>
              </a:tr>
              <a:tr h="252000">
                <a:tc>
                  <a:txBody>
                    <a:bodyPr/>
                    <a:lstStyle/>
                    <a:p>
                      <a:r>
                        <a:rPr lang="ja-JP" altLang="en-US" sz="1500" dirty="0">
                          <a:latin typeface="+mn-ea"/>
                        </a:rPr>
                        <a:t>大阪府環境農林水産部</a:t>
                      </a:r>
                      <a:endParaRPr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extLst>
                  <a:ext uri="{0D108BD9-81ED-4DB2-BD59-A6C34878D82A}">
                    <a16:rowId xmlns:a16="http://schemas.microsoft.com/office/drawing/2014/main" val="3308516765"/>
                  </a:ext>
                </a:extLst>
              </a:tr>
              <a:tr h="252000">
                <a:tc>
                  <a:txBody>
                    <a:bodyPr/>
                    <a:lstStyle/>
                    <a:p>
                      <a:r>
                        <a:rPr lang="ja-JP" altLang="en-US" sz="1500" dirty="0">
                          <a:latin typeface="+mn-ea"/>
                        </a:rPr>
                        <a:t>近畿運輸局</a:t>
                      </a:r>
                      <a:endParaRPr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extLst>
                  <a:ext uri="{0D108BD9-81ED-4DB2-BD59-A6C34878D82A}">
                    <a16:rowId xmlns:a16="http://schemas.microsoft.com/office/drawing/2014/main" val="3431555039"/>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965705908"/>
              </p:ext>
            </p:extLst>
          </p:nvPr>
        </p:nvGraphicFramePr>
        <p:xfrm>
          <a:off x="6179781" y="5304571"/>
          <a:ext cx="5868000" cy="960120"/>
        </p:xfrm>
        <a:graphic>
          <a:graphicData uri="http://schemas.openxmlformats.org/drawingml/2006/table">
            <a:tbl>
              <a:tblPr firstRow="1" bandRow="1">
                <a:tableStyleId>{5C22544A-7EE6-4342-B048-85BDC9FD1C3A}</a:tableStyleId>
              </a:tblPr>
              <a:tblGrid>
                <a:gridCol w="2952000">
                  <a:extLst>
                    <a:ext uri="{9D8B030D-6E8A-4147-A177-3AD203B41FA5}">
                      <a16:colId xmlns:a16="http://schemas.microsoft.com/office/drawing/2014/main" val="3421444575"/>
                    </a:ext>
                  </a:extLst>
                </a:gridCol>
                <a:gridCol w="972000">
                  <a:extLst>
                    <a:ext uri="{9D8B030D-6E8A-4147-A177-3AD203B41FA5}">
                      <a16:colId xmlns:a16="http://schemas.microsoft.com/office/drawing/2014/main" val="210436841"/>
                    </a:ext>
                  </a:extLst>
                </a:gridCol>
                <a:gridCol w="972000">
                  <a:extLst>
                    <a:ext uri="{9D8B030D-6E8A-4147-A177-3AD203B41FA5}">
                      <a16:colId xmlns:a16="http://schemas.microsoft.com/office/drawing/2014/main" val="3992176427"/>
                    </a:ext>
                  </a:extLst>
                </a:gridCol>
                <a:gridCol w="972000">
                  <a:extLst>
                    <a:ext uri="{9D8B030D-6E8A-4147-A177-3AD203B41FA5}">
                      <a16:colId xmlns:a16="http://schemas.microsoft.com/office/drawing/2014/main" val="574058685"/>
                    </a:ext>
                  </a:extLst>
                </a:gridCol>
              </a:tblGrid>
              <a:tr h="252000">
                <a:tc>
                  <a:txBody>
                    <a:bodyPr/>
                    <a:lstStyle/>
                    <a:p>
                      <a:pPr algn="ctr"/>
                      <a:r>
                        <a:rPr kumimoji="1" lang="ja-JP" altLang="en-US" sz="1500" dirty="0" smtClean="0"/>
                        <a:t>行政機関</a:t>
                      </a:r>
                      <a:endParaRPr kumimoji="1" lang="ja-JP" altLang="en-US" sz="1500" dirty="0"/>
                    </a:p>
                  </a:txBody>
                  <a:tcPr/>
                </a:tc>
                <a:tc>
                  <a:txBody>
                    <a:bodyPr/>
                    <a:lstStyle/>
                    <a:p>
                      <a:pPr algn="ctr"/>
                      <a:r>
                        <a:rPr kumimoji="1" lang="ja-JP" altLang="en-US" sz="1500" dirty="0"/>
                        <a:t>大阪港</a:t>
                      </a:r>
                    </a:p>
                  </a:txBody>
                  <a:tcPr/>
                </a:tc>
                <a:tc>
                  <a:txBody>
                    <a:bodyPr/>
                    <a:lstStyle/>
                    <a:p>
                      <a:pPr algn="ctr"/>
                      <a:r>
                        <a:rPr kumimoji="1" lang="ja-JP" altLang="en-US" sz="1500" dirty="0"/>
                        <a:t>堺泉北港</a:t>
                      </a:r>
                    </a:p>
                  </a:txBody>
                  <a:tcPr/>
                </a:tc>
                <a:tc>
                  <a:txBody>
                    <a:bodyPr/>
                    <a:lstStyle/>
                    <a:p>
                      <a:pPr algn="ctr"/>
                      <a:r>
                        <a:rPr kumimoji="1" lang="ja-JP" altLang="en-US" sz="1500" dirty="0"/>
                        <a:t>阪南港</a:t>
                      </a:r>
                    </a:p>
                  </a:txBody>
                  <a:tcPr/>
                </a:tc>
                <a:extLst>
                  <a:ext uri="{0D108BD9-81ED-4DB2-BD59-A6C34878D82A}">
                    <a16:rowId xmlns:a16="http://schemas.microsoft.com/office/drawing/2014/main" val="2562863210"/>
                  </a:ext>
                </a:extLst>
              </a:tr>
              <a:tr h="252000">
                <a:tc>
                  <a:txBody>
                    <a:bodyPr/>
                    <a:lstStyle/>
                    <a:p>
                      <a:r>
                        <a:rPr lang="ja-JP" altLang="en-US" sz="1500" dirty="0">
                          <a:latin typeface="+mn-ea"/>
                        </a:rPr>
                        <a:t>大阪港湾局</a:t>
                      </a:r>
                      <a:endParaRPr lang="ja-JP" altLang="en-US" sz="15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extLst>
                  <a:ext uri="{0D108BD9-81ED-4DB2-BD59-A6C34878D82A}">
                    <a16:rowId xmlns:a16="http://schemas.microsoft.com/office/drawing/2014/main" val="3872678389"/>
                  </a:ext>
                </a:extLst>
              </a:tr>
              <a:tr h="25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500" dirty="0" smtClean="0">
                          <a:latin typeface="+mn-ea"/>
                        </a:rPr>
                        <a:t>国土交通省近畿地方整備局</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〇</a:t>
                      </a:r>
                    </a:p>
                  </a:txBody>
                  <a:tcPr anchor="ctr"/>
                </a:tc>
                <a:extLst>
                  <a:ext uri="{0D108BD9-81ED-4DB2-BD59-A6C34878D82A}">
                    <a16:rowId xmlns:a16="http://schemas.microsoft.com/office/drawing/2014/main" val="3308516765"/>
                  </a:ext>
                </a:extLst>
              </a:tr>
            </a:tbl>
          </a:graphicData>
        </a:graphic>
      </p:graphicFrame>
    </p:spTree>
    <p:extLst>
      <p:ext uri="{BB962C8B-B14F-4D97-AF65-F5344CB8AC3E}">
        <p14:creationId xmlns:p14="http://schemas.microsoft.com/office/powerpoint/2010/main" val="3937094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目次</a:t>
            </a:r>
            <a:endParaRPr lang="ja-JP" altLang="en-US" sz="3200" dirty="0">
              <a:solidFill>
                <a:schemeClr val="bg1"/>
              </a:solidFill>
            </a:endParaRPr>
          </a:p>
        </p:txBody>
      </p:sp>
      <p:sp>
        <p:nvSpPr>
          <p:cNvPr id="8" name="テキスト ボックス 7"/>
          <p:cNvSpPr txBox="1"/>
          <p:nvPr/>
        </p:nvSpPr>
        <p:spPr>
          <a:xfrm>
            <a:off x="69274" y="1393176"/>
            <a:ext cx="12009655" cy="5093702"/>
          </a:xfrm>
          <a:prstGeom prst="rect">
            <a:avLst/>
          </a:prstGeom>
          <a:noFill/>
        </p:spPr>
        <p:txBody>
          <a:bodyPr wrap="square" rtlCol="0">
            <a:spAutoFit/>
          </a:bodyPr>
          <a:lstStyle/>
          <a:p>
            <a:pPr marL="11385550" indent="-11385550" defTabSz="1341438">
              <a:spcBef>
                <a:spcPts val="600"/>
              </a:spcBef>
            </a:pPr>
            <a:r>
              <a:rPr lang="ja-JP" altLang="en-US" sz="2800" dirty="0"/>
              <a:t>１．はじめに</a:t>
            </a:r>
            <a:r>
              <a:rPr lang="en-US" altLang="ja-JP" sz="2800" u="dottedHeavy" baseline="40000" dirty="0" smtClean="0"/>
              <a:t>	</a:t>
            </a:r>
            <a:r>
              <a:rPr lang="ja-JP" altLang="en-US" sz="2800" dirty="0" smtClean="0"/>
              <a:t>２</a:t>
            </a:r>
            <a:endParaRPr lang="en-US" altLang="ja-JP" sz="2800" dirty="0" smtClean="0"/>
          </a:p>
          <a:p>
            <a:pPr marL="11385550" indent="-11385550">
              <a:spcBef>
                <a:spcPts val="600"/>
              </a:spcBef>
            </a:pPr>
            <a:r>
              <a:rPr lang="ja-JP" altLang="en-US" sz="2800" dirty="0" smtClean="0"/>
              <a:t>２</a:t>
            </a:r>
            <a:r>
              <a:rPr lang="ja-JP" altLang="en-US" sz="2800" dirty="0"/>
              <a:t>．大阪“みなと”における温室効果ガスの排出量（現状）の推計</a:t>
            </a:r>
            <a:r>
              <a:rPr lang="en-US" altLang="ja-JP" sz="2800" u="dottedHeavy" baseline="40000" dirty="0" smtClean="0"/>
              <a:t>	</a:t>
            </a:r>
            <a:r>
              <a:rPr lang="ja-JP" altLang="en-US" sz="2800" dirty="0" smtClean="0"/>
              <a:t>３</a:t>
            </a:r>
            <a:endParaRPr lang="en-US" altLang="ja-JP" sz="2800" dirty="0" smtClean="0"/>
          </a:p>
          <a:p>
            <a:pPr marL="11385550" indent="-11385550">
              <a:spcBef>
                <a:spcPts val="600"/>
              </a:spcBef>
              <a:tabLst>
                <a:tab pos="11385550" algn="l"/>
              </a:tabLst>
            </a:pPr>
            <a:r>
              <a:rPr lang="ja-JP" altLang="en-US" sz="2800" dirty="0" smtClean="0"/>
              <a:t>３．</a:t>
            </a:r>
            <a:r>
              <a:rPr lang="ja-JP" altLang="en-US" sz="2800" dirty="0"/>
              <a:t>大阪“みなと”</a:t>
            </a:r>
            <a:r>
              <a:rPr lang="ja-JP" altLang="en-US" sz="2800" dirty="0" smtClean="0"/>
              <a:t>に</a:t>
            </a:r>
            <a:r>
              <a:rPr lang="ja-JP" altLang="en-US" sz="2800" dirty="0"/>
              <a:t>おける温室効果ガスの削減目標及び削減計画</a:t>
            </a:r>
            <a:r>
              <a:rPr lang="en-US" altLang="ja-JP" sz="2800" u="dottedHeavy" baseline="40000" dirty="0" smtClean="0"/>
              <a:t>	</a:t>
            </a:r>
            <a:r>
              <a:rPr lang="ja-JP" altLang="en-US" sz="2800" dirty="0" smtClean="0"/>
              <a:t>４</a:t>
            </a:r>
            <a:endParaRPr lang="en-US" altLang="ja-JP" sz="2800" dirty="0" smtClean="0"/>
          </a:p>
          <a:p>
            <a:pPr marL="11385550" indent="-11385550">
              <a:spcBef>
                <a:spcPts val="600"/>
              </a:spcBef>
            </a:pPr>
            <a:r>
              <a:rPr lang="ja-JP" altLang="en-US" sz="2800" dirty="0" smtClean="0"/>
              <a:t>４．</a:t>
            </a:r>
            <a:r>
              <a:rPr lang="ja-JP" altLang="en-US" sz="2800" dirty="0"/>
              <a:t>大阪“みなと”</a:t>
            </a:r>
            <a:r>
              <a:rPr lang="ja-JP" altLang="en-US" sz="2800" dirty="0" smtClean="0"/>
              <a:t>に</a:t>
            </a:r>
            <a:r>
              <a:rPr lang="ja-JP" altLang="en-US" sz="2800" dirty="0"/>
              <a:t>おける水素・燃料アンモニア等供給目標及び供給</a:t>
            </a:r>
            <a:r>
              <a:rPr lang="ja-JP" altLang="en-US" sz="2800" dirty="0" smtClean="0"/>
              <a:t>計画</a:t>
            </a:r>
            <a:endParaRPr lang="en-US" altLang="ja-JP" sz="2800" dirty="0" smtClean="0"/>
          </a:p>
          <a:p>
            <a:pPr marL="11385550" indent="-10574338">
              <a:spcBef>
                <a:spcPts val="600"/>
              </a:spcBef>
            </a:pPr>
            <a:r>
              <a:rPr lang="en-US" altLang="ja-JP" sz="2800" u="dottedHeavy" baseline="40000" dirty="0" smtClean="0"/>
              <a:t>	</a:t>
            </a:r>
            <a:r>
              <a:rPr lang="ja-JP" altLang="en-US" sz="2800" dirty="0" smtClean="0"/>
              <a:t>５</a:t>
            </a:r>
            <a:endParaRPr lang="en-US" altLang="ja-JP" sz="2800" dirty="0"/>
          </a:p>
          <a:p>
            <a:pPr marL="11385550" indent="-11385550">
              <a:spcBef>
                <a:spcPts val="600"/>
              </a:spcBef>
            </a:pPr>
            <a:r>
              <a:rPr lang="ja-JP" altLang="en-US" sz="2800" dirty="0"/>
              <a:t>４’．大阪“みなと”で取組みの可能性のある</a:t>
            </a:r>
            <a:r>
              <a:rPr lang="ja-JP" altLang="en-US" sz="2800" dirty="0" smtClean="0"/>
              <a:t>項目</a:t>
            </a:r>
            <a:r>
              <a:rPr lang="en-US" altLang="ja-JP" sz="2800" u="dottedHeavy" baseline="40000" dirty="0"/>
              <a:t>	</a:t>
            </a:r>
            <a:r>
              <a:rPr lang="ja-JP" altLang="en-US" sz="2800" dirty="0"/>
              <a:t>６</a:t>
            </a:r>
          </a:p>
          <a:p>
            <a:pPr marL="11385550" indent="-11385550">
              <a:spcBef>
                <a:spcPts val="600"/>
              </a:spcBef>
            </a:pPr>
            <a:r>
              <a:rPr lang="ja-JP" altLang="en-US" sz="2800" dirty="0" smtClean="0"/>
              <a:t>５．</a:t>
            </a:r>
            <a:r>
              <a:rPr lang="ja-JP" altLang="en-US" sz="2800" dirty="0"/>
              <a:t>大阪“みなと”</a:t>
            </a:r>
            <a:r>
              <a:rPr lang="ja-JP" altLang="en-US" sz="2800" dirty="0" smtClean="0"/>
              <a:t>に</a:t>
            </a:r>
            <a:r>
              <a:rPr lang="ja-JP" altLang="en-US" sz="2800" dirty="0"/>
              <a:t>おける港湾・産業立地競争力の強化に向けた方策</a:t>
            </a:r>
            <a:r>
              <a:rPr lang="en-US" altLang="ja-JP" sz="2800" u="dottedHeavy" baseline="40000" dirty="0" smtClean="0"/>
              <a:t>	</a:t>
            </a:r>
            <a:r>
              <a:rPr lang="ja-JP" altLang="en-US" sz="2800" dirty="0"/>
              <a:t>７</a:t>
            </a:r>
          </a:p>
          <a:p>
            <a:pPr marL="11385550" indent="-11385550">
              <a:spcBef>
                <a:spcPts val="600"/>
              </a:spcBef>
            </a:pPr>
            <a:r>
              <a:rPr lang="ja-JP" altLang="en-US" sz="2800" dirty="0" smtClean="0"/>
              <a:t>６．</a:t>
            </a:r>
            <a:r>
              <a:rPr lang="ja-JP" altLang="en-US" sz="2800" dirty="0"/>
              <a:t>大阪“みなと”</a:t>
            </a:r>
            <a:r>
              <a:rPr lang="ja-JP" altLang="en-US" sz="2800" dirty="0" smtClean="0"/>
              <a:t>ロードマップ</a:t>
            </a:r>
            <a:r>
              <a:rPr lang="en-US" altLang="ja-JP" sz="2800" u="dottedHeavy" baseline="40000" dirty="0" smtClean="0"/>
              <a:t>	</a:t>
            </a:r>
            <a:r>
              <a:rPr lang="ja-JP" altLang="en-US" sz="2800" dirty="0"/>
              <a:t>８</a:t>
            </a:r>
            <a:endParaRPr lang="ja-JP" altLang="en-US" sz="2800" dirty="0" smtClean="0"/>
          </a:p>
          <a:p>
            <a:pPr marL="11385550" indent="-11385550">
              <a:spcBef>
                <a:spcPts val="600"/>
              </a:spcBef>
            </a:pPr>
            <a:r>
              <a:rPr lang="ja-JP" altLang="en-US" sz="2800" dirty="0"/>
              <a:t>７</a:t>
            </a:r>
            <a:r>
              <a:rPr lang="ja-JP" altLang="en-US" sz="2800" dirty="0" smtClean="0"/>
              <a:t>．</a:t>
            </a:r>
            <a:r>
              <a:rPr lang="ja-JP" altLang="en-US" sz="2500" dirty="0" smtClean="0"/>
              <a:t>（参考）大阪</a:t>
            </a:r>
            <a:r>
              <a:rPr lang="ja-JP" altLang="en-US" sz="2500" dirty="0"/>
              <a:t>“みなと”カーボンニュートラルポート（ＣＮＰ）検討会の概要</a:t>
            </a:r>
          </a:p>
          <a:p>
            <a:pPr marL="11385550" indent="-10574338">
              <a:spcBef>
                <a:spcPts val="600"/>
              </a:spcBef>
            </a:pPr>
            <a:r>
              <a:rPr lang="en-US" altLang="ja-JP" sz="2800" u="dottedHeavy" baseline="40000" dirty="0" smtClean="0"/>
              <a:t>	</a:t>
            </a:r>
            <a:r>
              <a:rPr lang="ja-JP" altLang="en-US" sz="2800" dirty="0"/>
              <a:t>９</a:t>
            </a:r>
          </a:p>
        </p:txBody>
      </p:sp>
      <p:sp>
        <p:nvSpPr>
          <p:cNvPr id="10" name="テキスト ボックス 9">
            <a:extLst>
              <a:ext uri="{FF2B5EF4-FFF2-40B4-BE49-F238E27FC236}">
                <a16:creationId xmlns:a16="http://schemas.microsoft.com/office/drawing/2014/main" id="{7176F935-6A86-4568-A74A-5F7EA60DED0E}"/>
              </a:ext>
            </a:extLst>
          </p:cNvPr>
          <p:cNvSpPr txBox="1"/>
          <p:nvPr/>
        </p:nvSpPr>
        <p:spPr>
          <a:xfrm>
            <a:off x="11193967" y="63530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-1-</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10042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はじめに</a:t>
            </a:r>
            <a:endParaRPr lang="ja-JP" altLang="en-US" sz="3200" dirty="0">
              <a:solidFill>
                <a:schemeClr val="bg1"/>
              </a:solidFill>
            </a:endParaRPr>
          </a:p>
        </p:txBody>
      </p:sp>
      <p:sp>
        <p:nvSpPr>
          <p:cNvPr id="8" name="テキスト ボックス 7"/>
          <p:cNvSpPr txBox="1"/>
          <p:nvPr/>
        </p:nvSpPr>
        <p:spPr>
          <a:xfrm>
            <a:off x="178171" y="1756858"/>
            <a:ext cx="6975385" cy="3847207"/>
          </a:xfrm>
          <a:prstGeom prst="rect">
            <a:avLst/>
          </a:prstGeom>
          <a:noFill/>
        </p:spPr>
        <p:txBody>
          <a:bodyPr wrap="square" rtlCol="0">
            <a:spAutoFit/>
          </a:bodyPr>
          <a:lstStyle/>
          <a:p>
            <a:pPr>
              <a:spcBef>
                <a:spcPts val="600"/>
              </a:spcBef>
            </a:pPr>
            <a:r>
              <a:rPr lang="ja-JP" altLang="en-US" dirty="0" smtClean="0"/>
              <a:t>　令和</a:t>
            </a:r>
            <a:r>
              <a:rPr lang="ja-JP" altLang="en-US" dirty="0"/>
              <a:t>２年</a:t>
            </a:r>
            <a:r>
              <a:rPr lang="en-US" altLang="ja-JP" dirty="0"/>
              <a:t>10</a:t>
            </a:r>
            <a:r>
              <a:rPr lang="ja-JP" altLang="en-US" dirty="0"/>
              <a:t>月１日に大阪市と大阪府の港湾局を統合し、</a:t>
            </a:r>
            <a:r>
              <a:rPr lang="ja-JP" altLang="en-US" dirty="0" smtClean="0"/>
              <a:t>大阪港湾局を設立し、</a:t>
            </a:r>
            <a:r>
              <a:rPr lang="ja-JP" altLang="en-US" dirty="0"/>
              <a:t>取り組む業務の方向性をわかりやすく示すため、令和２年</a:t>
            </a:r>
            <a:r>
              <a:rPr lang="en-US" altLang="ja-JP" dirty="0"/>
              <a:t>11</a:t>
            </a:r>
            <a:r>
              <a:rPr lang="ja-JP" altLang="en-US" dirty="0"/>
              <a:t>月</a:t>
            </a:r>
            <a:r>
              <a:rPr lang="en-US" altLang="ja-JP" dirty="0"/>
              <a:t>25</a:t>
            </a:r>
            <a:r>
              <a:rPr lang="ja-JP" altLang="en-US" dirty="0"/>
              <a:t>日に「大阪“みなと”ビジョン」を策定しました。</a:t>
            </a:r>
            <a:endParaRPr lang="en-US" altLang="ja-JP" dirty="0"/>
          </a:p>
          <a:p>
            <a:pPr>
              <a:spcBef>
                <a:spcPts val="600"/>
              </a:spcBef>
            </a:pPr>
            <a:r>
              <a:rPr lang="ja-JP" altLang="en-US" dirty="0"/>
              <a:t>　コンセプトは、大阪港と府営港湾の強みを生かし、弱みを補完のうえ、全体で機能分担や最適配置を図り、大阪港及び府営港湾をヒト・モノ・コトがより一層交流する拠点として発展させ、安全・安心で良好な港湾環境のもと、背後圏にまで賑わいを図り、関西経済の発展の一翼を担うことをめざします。</a:t>
            </a:r>
            <a:endParaRPr lang="en-US" altLang="ja-JP" dirty="0"/>
          </a:p>
          <a:p>
            <a:pPr>
              <a:spcBef>
                <a:spcPts val="600"/>
              </a:spcBef>
            </a:pPr>
            <a:r>
              <a:rPr lang="ja-JP" altLang="en-US" dirty="0"/>
              <a:t>　また</a:t>
            </a:r>
            <a:r>
              <a:rPr lang="ja-JP" altLang="en-US" dirty="0" smtClean="0"/>
              <a:t>、脱炭素化に配慮した港湾機能の高度化等を通じて「カーボンニュートラルポート（</a:t>
            </a:r>
            <a:r>
              <a:rPr lang="en-US" altLang="ja-JP" dirty="0" smtClean="0"/>
              <a:t>CNP</a:t>
            </a:r>
            <a:r>
              <a:rPr lang="ja-JP" altLang="en-US" dirty="0" smtClean="0"/>
              <a:t>）」を形成することとしており、大阪港・堺泉北港・阪南港の</a:t>
            </a:r>
            <a:r>
              <a:rPr lang="en-US" altLang="ja-JP" dirty="0" smtClean="0"/>
              <a:t>3</a:t>
            </a:r>
            <a:r>
              <a:rPr lang="ja-JP" altLang="en-US" dirty="0" smtClean="0"/>
              <a:t>港で「大阪</a:t>
            </a:r>
            <a:r>
              <a:rPr lang="en-US" altLang="ja-JP" dirty="0" smtClean="0"/>
              <a:t>‶</a:t>
            </a:r>
            <a:r>
              <a:rPr lang="ja-JP" altLang="en-US" dirty="0" smtClean="0"/>
              <a:t>みなと“」として、全体を俯瞰し、連携した計画を目指し、</a:t>
            </a:r>
            <a:r>
              <a:rPr lang="en-US" altLang="ja-JP" dirty="0" smtClean="0"/>
              <a:t>CNP</a:t>
            </a:r>
            <a:r>
              <a:rPr lang="ja-JP" altLang="en-US" dirty="0" smtClean="0"/>
              <a:t>形成に向けた取り組みを進めていきます。</a:t>
            </a:r>
            <a:endParaRPr lang="en-US" altLang="ja-JP" dirty="0"/>
          </a:p>
        </p:txBody>
      </p:sp>
      <p:sp>
        <p:nvSpPr>
          <p:cNvPr id="10" name="テキスト ボックス 9">
            <a:extLst>
              <a:ext uri="{FF2B5EF4-FFF2-40B4-BE49-F238E27FC236}">
                <a16:creationId xmlns:a16="http://schemas.microsoft.com/office/drawing/2014/main" id="{7176F935-6A86-4568-A74A-5F7EA60DED0E}"/>
              </a:ext>
            </a:extLst>
          </p:cNvPr>
          <p:cNvSpPr txBox="1"/>
          <p:nvPr/>
        </p:nvSpPr>
        <p:spPr>
          <a:xfrm>
            <a:off x="11193967" y="63530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a:solidFill>
                  <a:prstClr val="black"/>
                </a:solidFill>
                <a:latin typeface="HG丸ｺﾞｼｯｸM-PRO" panose="020F0600000000000000" pitchFamily="50" charset="-128"/>
                <a:ea typeface="HG丸ｺﾞｼｯｸM-PRO" panose="020F0600000000000000" pitchFamily="50" charset="-128"/>
              </a:rPr>
              <a:t>２</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a:stretch>
            <a:fillRect/>
          </a:stretch>
        </p:blipFill>
        <p:spPr>
          <a:xfrm>
            <a:off x="7153556" y="1943686"/>
            <a:ext cx="4733031" cy="3468596"/>
          </a:xfrm>
          <a:prstGeom prst="rect">
            <a:avLst/>
          </a:prstGeom>
        </p:spPr>
      </p:pic>
    </p:spTree>
    <p:extLst>
      <p:ext uri="{BB962C8B-B14F-4D97-AF65-F5344CB8AC3E}">
        <p14:creationId xmlns:p14="http://schemas.microsoft.com/office/powerpoint/2010/main" val="1713958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．大阪“みなと”における温室効果ガスの排出量（現状）の推計</a:t>
            </a:r>
            <a:endParaRPr lang="ja-JP" altLang="en-US" sz="3200" dirty="0">
              <a:solidFill>
                <a:schemeClr val="bg1"/>
              </a:solidFill>
            </a:endParaRPr>
          </a:p>
        </p:txBody>
      </p:sp>
      <p:sp>
        <p:nvSpPr>
          <p:cNvPr id="11" name="テキスト ボックス 10">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３</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5458" y="2280360"/>
            <a:ext cx="8565617" cy="4577640"/>
          </a:xfrm>
          <a:prstGeom prst="rect">
            <a:avLst/>
          </a:prstGeom>
        </p:spPr>
      </p:pic>
      <p:sp>
        <p:nvSpPr>
          <p:cNvPr id="3" name="テキスト ボックス 2"/>
          <p:cNvSpPr txBox="1"/>
          <p:nvPr/>
        </p:nvSpPr>
        <p:spPr>
          <a:xfrm>
            <a:off x="225459" y="592076"/>
            <a:ext cx="11425767" cy="1754326"/>
          </a:xfrm>
          <a:prstGeom prst="rect">
            <a:avLst/>
          </a:prstGeom>
          <a:solidFill>
            <a:schemeClr val="bg1"/>
          </a:solidFill>
          <a:ln>
            <a:solidFill>
              <a:schemeClr val="tx1"/>
            </a:solidFill>
            <a:prstDash val="dash"/>
          </a:ln>
        </p:spPr>
        <p:txBody>
          <a:bodyPr wrap="square" rtlCol="0">
            <a:spAutoFit/>
          </a:bodyPr>
          <a:lstStyle/>
          <a:p>
            <a:r>
              <a:rPr kumimoji="1" lang="ja-JP" altLang="en-US" dirty="0" smtClean="0"/>
              <a:t>○　大阪</a:t>
            </a:r>
            <a:r>
              <a:rPr kumimoji="1" lang="ja-JP" altLang="en-US" dirty="0"/>
              <a:t>“みなと”における現状</a:t>
            </a:r>
            <a:r>
              <a:rPr kumimoji="1" lang="ja-JP" altLang="en-US" dirty="0" smtClean="0"/>
              <a:t>（２０２１年？）のＣＯ２排出量</a:t>
            </a:r>
            <a:r>
              <a:rPr kumimoji="1" lang="ja-JP" altLang="en-US" dirty="0"/>
              <a:t>は、港湾統計やアンケート</a:t>
            </a:r>
            <a:r>
              <a:rPr kumimoji="1" lang="ja-JP" altLang="en-US" dirty="0" smtClean="0"/>
              <a:t>から　約○○千ｔ　</a:t>
            </a:r>
            <a:endParaRPr kumimoji="1" lang="en-US" altLang="ja-JP" dirty="0" smtClean="0"/>
          </a:p>
          <a:p>
            <a:r>
              <a:rPr kumimoji="1" lang="ja-JP" altLang="en-US" dirty="0"/>
              <a:t>　</a:t>
            </a:r>
            <a:r>
              <a:rPr kumimoji="1" lang="ja-JP" altLang="en-US" dirty="0" smtClean="0"/>
              <a:t>－ＣＯ２と推計</a:t>
            </a:r>
            <a:r>
              <a:rPr kumimoji="1" lang="en-US" altLang="ja-JP" dirty="0" smtClean="0"/>
              <a:t>※</a:t>
            </a:r>
            <a:r>
              <a:rPr kumimoji="1" lang="ja-JP" altLang="en-US" dirty="0" err="1" smtClean="0"/>
              <a:t>。</a:t>
            </a:r>
            <a:endParaRPr kumimoji="1" lang="ja-JP" altLang="en-US" dirty="0" smtClean="0"/>
          </a:p>
          <a:p>
            <a:r>
              <a:rPr kumimoji="1" lang="ja-JP" altLang="en-US" dirty="0" smtClean="0"/>
              <a:t>○ </a:t>
            </a:r>
            <a:r>
              <a:rPr kumimoji="1" lang="ja-JP" altLang="en-US" dirty="0"/>
              <a:t>「ターミナル内」「ターミナルを出入りする船舶・車両」「ターミナル外」の３区域に分類した</a:t>
            </a:r>
            <a:endParaRPr kumimoji="1" lang="en-US" altLang="ja-JP" dirty="0"/>
          </a:p>
          <a:p>
            <a:r>
              <a:rPr kumimoji="1" lang="ja-JP" altLang="en-US" dirty="0"/>
              <a:t>　  結果、ＣＯ２排出量の占める割合は、「ターミナル内」約○％、 「ターミナルを出入りする船舶・車両</a:t>
            </a:r>
            <a:r>
              <a:rPr kumimoji="1" lang="ja-JP" altLang="en-US" dirty="0" smtClean="0"/>
              <a:t>」</a:t>
            </a:r>
            <a:endParaRPr kumimoji="1" lang="en-US" altLang="ja-JP" dirty="0" smtClean="0"/>
          </a:p>
          <a:p>
            <a:r>
              <a:rPr kumimoji="1" lang="ja-JP" altLang="en-US" dirty="0"/>
              <a:t>　</a:t>
            </a:r>
            <a:r>
              <a:rPr kumimoji="1" lang="ja-JP" altLang="en-US" dirty="0" smtClean="0"/>
              <a:t>約○％、「</a:t>
            </a:r>
            <a:r>
              <a:rPr kumimoji="1" lang="ja-JP" altLang="en-US" dirty="0"/>
              <a:t>ターミナル外」約○％。</a:t>
            </a:r>
          </a:p>
          <a:p>
            <a:r>
              <a:rPr kumimoji="1" lang="en-US" altLang="ja-JP" dirty="0"/>
              <a:t>※</a:t>
            </a:r>
            <a:r>
              <a:rPr kumimoji="1" lang="ja-JP" altLang="en-US" dirty="0"/>
              <a:t>今後、業務委託及び構成員の皆様へのアンケート等を元に推計予定</a:t>
            </a:r>
          </a:p>
        </p:txBody>
      </p:sp>
      <p:graphicFrame>
        <p:nvGraphicFramePr>
          <p:cNvPr id="9" name="表 8"/>
          <p:cNvGraphicFramePr>
            <a:graphicFrameLocks noGrp="1"/>
          </p:cNvGraphicFramePr>
          <p:nvPr>
            <p:extLst/>
          </p:nvPr>
        </p:nvGraphicFramePr>
        <p:xfrm>
          <a:off x="7353938" y="2520636"/>
          <a:ext cx="4612601" cy="1602742"/>
        </p:xfrm>
        <a:graphic>
          <a:graphicData uri="http://schemas.openxmlformats.org/drawingml/2006/table">
            <a:tbl>
              <a:tblPr firstRow="1" bandRow="1">
                <a:tableStyleId>{5C22544A-7EE6-4342-B048-85BDC9FD1C3A}</a:tableStyleId>
              </a:tblPr>
              <a:tblGrid>
                <a:gridCol w="1340883">
                  <a:extLst>
                    <a:ext uri="{9D8B030D-6E8A-4147-A177-3AD203B41FA5}">
                      <a16:colId xmlns:a16="http://schemas.microsoft.com/office/drawing/2014/main" val="1592642149"/>
                    </a:ext>
                  </a:extLst>
                </a:gridCol>
                <a:gridCol w="3271718">
                  <a:extLst>
                    <a:ext uri="{9D8B030D-6E8A-4147-A177-3AD203B41FA5}">
                      <a16:colId xmlns:a16="http://schemas.microsoft.com/office/drawing/2014/main" val="2461431144"/>
                    </a:ext>
                  </a:extLst>
                </a:gridCol>
              </a:tblGrid>
              <a:tr h="292290">
                <a:tc>
                  <a:txBody>
                    <a:bodyPr/>
                    <a:lstStyle/>
                    <a:p>
                      <a:r>
                        <a:rPr kumimoji="1" lang="ja-JP" altLang="en-US" sz="1100" dirty="0">
                          <a:solidFill>
                            <a:schemeClr val="tx1"/>
                          </a:solidFill>
                        </a:rPr>
                        <a:t>区域</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游ゴシックRegular"/>
                        </a:rPr>
                        <a:t>区域本推計における対象</a:t>
                      </a:r>
                      <a:endParaRPr kumimoji="1" lang="ja-JP" altLang="en-US" sz="1100" dirty="0">
                        <a:solidFill>
                          <a:schemeClr val="tx1"/>
                        </a:solidFill>
                      </a:endParaRPr>
                    </a:p>
                  </a:txBody>
                  <a:tcPr/>
                </a:tc>
                <a:extLst>
                  <a:ext uri="{0D108BD9-81ED-4DB2-BD59-A6C34878D82A}">
                    <a16:rowId xmlns:a16="http://schemas.microsoft.com/office/drawing/2014/main" val="1015598790"/>
                  </a:ext>
                </a:extLst>
              </a:tr>
              <a:tr h="257929">
                <a:tc>
                  <a:txBody>
                    <a:bodyPr/>
                    <a:lstStyle/>
                    <a:p>
                      <a:r>
                        <a:rPr kumimoji="1" lang="ja-JP" altLang="en-US" sz="1100" dirty="0">
                          <a:solidFill>
                            <a:schemeClr val="tx1"/>
                          </a:solidFill>
                        </a:rPr>
                        <a:t>ターミナル内</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2513965458"/>
                  </a:ext>
                </a:extLst>
              </a:tr>
              <a:tr h="357292">
                <a:tc>
                  <a:txBody>
                    <a:bodyPr/>
                    <a:lstStyle/>
                    <a:p>
                      <a:r>
                        <a:rPr kumimoji="1" lang="ja-JP" altLang="en-US" sz="1100" b="0" i="0" u="none" strike="noStrike" kern="1200" baseline="0" dirty="0">
                          <a:solidFill>
                            <a:schemeClr val="tx1"/>
                          </a:solidFill>
                          <a:latin typeface="+mn-lt"/>
                          <a:ea typeface="+mn-ea"/>
                          <a:cs typeface="+mn-cs"/>
                        </a:rPr>
                        <a:t>ターミナルを</a:t>
                      </a:r>
                      <a:endParaRPr kumimoji="1" lang="en-US" altLang="ja-JP" sz="1100" b="0" i="0" u="none" strike="noStrike" kern="1200" baseline="0" dirty="0">
                        <a:solidFill>
                          <a:schemeClr val="tx1"/>
                        </a:solidFill>
                        <a:latin typeface="+mn-lt"/>
                        <a:ea typeface="+mn-ea"/>
                        <a:cs typeface="+mn-cs"/>
                      </a:endParaRPr>
                    </a:p>
                    <a:p>
                      <a:r>
                        <a:rPr kumimoji="1" lang="ja-JP" altLang="en-US" sz="1100" b="0" i="0" u="none" strike="noStrike" kern="1200" baseline="0" dirty="0">
                          <a:solidFill>
                            <a:schemeClr val="tx1"/>
                          </a:solidFill>
                          <a:latin typeface="+mn-lt"/>
                          <a:ea typeface="+mn-ea"/>
                          <a:cs typeface="+mn-cs"/>
                        </a:rPr>
                        <a:t>出入りする車両</a:t>
                      </a:r>
                      <a:endParaRPr kumimoji="1" lang="ja-JP" altLang="en-US" sz="1100" dirty="0">
                        <a:solidFill>
                          <a:schemeClr val="tx1"/>
                        </a:solidFill>
                      </a:endParaRP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70516136"/>
                  </a:ext>
                </a:extLst>
              </a:tr>
              <a:tr h="357292">
                <a:tc>
                  <a:txBody>
                    <a:bodyPr/>
                    <a:lstStyle/>
                    <a:p>
                      <a:r>
                        <a:rPr kumimoji="1" lang="ja-JP" altLang="en-US" sz="1100" dirty="0">
                          <a:solidFill>
                            <a:schemeClr val="tx1"/>
                          </a:solidFill>
                        </a:rPr>
                        <a:t>停泊中の船舶</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2280812530"/>
                  </a:ext>
                </a:extLst>
              </a:tr>
              <a:tr h="267360">
                <a:tc>
                  <a:txBody>
                    <a:bodyPr/>
                    <a:lstStyle/>
                    <a:p>
                      <a:r>
                        <a:rPr kumimoji="1" lang="ja-JP" altLang="en-US" sz="1100" dirty="0">
                          <a:solidFill>
                            <a:schemeClr val="tx1"/>
                          </a:solidFill>
                        </a:rPr>
                        <a:t>ターミナル外</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530283674"/>
                  </a:ext>
                </a:extLst>
              </a:tr>
            </a:tbl>
          </a:graphicData>
        </a:graphic>
      </p:graphicFrame>
      <p:sp>
        <p:nvSpPr>
          <p:cNvPr id="10" name="テキスト ボックス 9"/>
          <p:cNvSpPr txBox="1"/>
          <p:nvPr/>
        </p:nvSpPr>
        <p:spPr>
          <a:xfrm>
            <a:off x="516238" y="3450338"/>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Tree>
    <p:extLst>
      <p:ext uri="{BB962C8B-B14F-4D97-AF65-F5344CB8AC3E}">
        <p14:creationId xmlns:p14="http://schemas.microsoft.com/office/powerpoint/2010/main" val="130677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大阪“みなと”における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温室</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効果ガスの削減</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目標及び</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削減計画</a:t>
            </a: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４</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a:stretch>
            <a:fillRect/>
          </a:stretch>
        </p:blipFill>
        <p:spPr>
          <a:xfrm>
            <a:off x="472080" y="2028410"/>
            <a:ext cx="11247841" cy="3852000"/>
          </a:xfrm>
          <a:prstGeom prst="rect">
            <a:avLst/>
          </a:prstGeom>
        </p:spPr>
      </p:pic>
      <p:sp>
        <p:nvSpPr>
          <p:cNvPr id="8" name="テキスト ボックス 7"/>
          <p:cNvSpPr txBox="1"/>
          <p:nvPr/>
        </p:nvSpPr>
        <p:spPr>
          <a:xfrm>
            <a:off x="225460" y="877961"/>
            <a:ext cx="9213962" cy="646331"/>
          </a:xfrm>
          <a:prstGeom prst="rect">
            <a:avLst/>
          </a:prstGeom>
          <a:solidFill>
            <a:schemeClr val="bg1"/>
          </a:solidFill>
          <a:ln>
            <a:solidFill>
              <a:schemeClr val="tx1"/>
            </a:solidFill>
            <a:prstDash val="dash"/>
          </a:ln>
        </p:spPr>
        <p:txBody>
          <a:bodyPr wrap="square" rtlCol="0">
            <a:spAutoFit/>
          </a:bodyPr>
          <a:lstStyle/>
          <a:p>
            <a:r>
              <a:rPr kumimoji="1" lang="ja-JP" altLang="en-US" dirty="0"/>
              <a:t>○温室効果ガスの削減</a:t>
            </a:r>
            <a:r>
              <a:rPr kumimoji="1" lang="ja-JP" altLang="en-US" dirty="0" smtClean="0"/>
              <a:t>目標</a:t>
            </a:r>
            <a:endParaRPr kumimoji="1" lang="en-US" altLang="ja-JP" dirty="0" smtClean="0"/>
          </a:p>
          <a:p>
            <a:r>
              <a:rPr kumimoji="1" lang="ja-JP" altLang="en-US" dirty="0"/>
              <a:t>　</a:t>
            </a:r>
            <a:r>
              <a:rPr kumimoji="1" lang="ja-JP" altLang="en-US" dirty="0" smtClean="0"/>
              <a:t>２０３０年度</a:t>
            </a:r>
            <a:r>
              <a:rPr kumimoji="1" lang="ja-JP" altLang="en-US" dirty="0"/>
              <a:t>（２０１３年度比）４６％削減、２０５０年カーボンニュートラル</a:t>
            </a:r>
            <a:r>
              <a:rPr kumimoji="1" lang="ja-JP" altLang="en-US" dirty="0" smtClean="0"/>
              <a:t>実現</a:t>
            </a:r>
            <a:endParaRPr kumimoji="1" lang="ja-JP" altLang="en-US" dirty="0"/>
          </a:p>
        </p:txBody>
      </p:sp>
      <p:sp>
        <p:nvSpPr>
          <p:cNvPr id="11" name="テキスト ボックス 10"/>
          <p:cNvSpPr txBox="1"/>
          <p:nvPr/>
        </p:nvSpPr>
        <p:spPr>
          <a:xfrm>
            <a:off x="1418990" y="2410258"/>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
        <p:nvSpPr>
          <p:cNvPr id="9" name="テキスト ボックス 8"/>
          <p:cNvSpPr txBox="1"/>
          <p:nvPr/>
        </p:nvSpPr>
        <p:spPr>
          <a:xfrm>
            <a:off x="4917638" y="6048100"/>
            <a:ext cx="3005951" cy="400110"/>
          </a:xfrm>
          <a:prstGeom prst="rect">
            <a:avLst/>
          </a:prstGeom>
          <a:noFill/>
        </p:spPr>
        <p:txBody>
          <a:bodyPr wrap="none" rtlCol="0">
            <a:spAutoFit/>
          </a:bodyPr>
          <a:lstStyle/>
          <a:p>
            <a:r>
              <a:rPr lang="ja-JP" altLang="en-US" sz="2000" dirty="0"/>
              <a:t>温室効果ガスの削減</a:t>
            </a:r>
            <a:r>
              <a:rPr lang="ja-JP" altLang="en-US" sz="2000" dirty="0" smtClean="0"/>
              <a:t>計画</a:t>
            </a:r>
            <a:endParaRPr kumimoji="1" lang="ja-JP" altLang="en-US" sz="2000" dirty="0"/>
          </a:p>
        </p:txBody>
      </p:sp>
    </p:spTree>
    <p:extLst>
      <p:ext uri="{BB962C8B-B14F-4D97-AF65-F5344CB8AC3E}">
        <p14:creationId xmlns:p14="http://schemas.microsoft.com/office/powerpoint/2010/main" val="151771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４</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大阪“みなと”における水素・燃料アンモニア等供給目標及び供給計画</a:t>
            </a:r>
          </a:p>
        </p:txBody>
      </p:sp>
      <p:sp>
        <p:nvSpPr>
          <p:cNvPr id="11" name="テキスト ボックス 10">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５</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0656" y="3684920"/>
            <a:ext cx="9896373" cy="3145216"/>
          </a:xfrm>
          <a:prstGeom prst="rect">
            <a:avLst/>
          </a:prstGeom>
        </p:spPr>
      </p:pic>
      <p:sp>
        <p:nvSpPr>
          <p:cNvPr id="7" name="テキスト ボックス 6"/>
          <p:cNvSpPr txBox="1"/>
          <p:nvPr/>
        </p:nvSpPr>
        <p:spPr>
          <a:xfrm>
            <a:off x="225460" y="662838"/>
            <a:ext cx="11084224" cy="2893100"/>
          </a:xfrm>
          <a:prstGeom prst="rect">
            <a:avLst/>
          </a:prstGeom>
          <a:solidFill>
            <a:schemeClr val="bg1"/>
          </a:solidFill>
          <a:ln>
            <a:solidFill>
              <a:schemeClr val="tx1"/>
            </a:solidFill>
            <a:prstDash val="dash"/>
          </a:ln>
        </p:spPr>
        <p:txBody>
          <a:bodyPr wrap="square" rtlCol="0">
            <a:spAutoFit/>
          </a:bodyPr>
          <a:lstStyle/>
          <a:p>
            <a:r>
              <a:rPr kumimoji="1" lang="ja-JP" altLang="en-US" sz="1600" b="1" dirty="0"/>
              <a:t>＜次世代エネルギーの需要ポテンシャルの試算＞</a:t>
            </a:r>
            <a:r>
              <a:rPr kumimoji="1" lang="en-US" altLang="ja-JP" sz="1600" dirty="0"/>
              <a:t>※</a:t>
            </a:r>
            <a:endParaRPr kumimoji="1" lang="ja-JP" altLang="en-US" sz="1600" b="1" dirty="0"/>
          </a:p>
          <a:p>
            <a:r>
              <a:rPr kumimoji="1" lang="ja-JP" altLang="en-US" sz="1600" dirty="0"/>
              <a:t>○大阪“みなと”においては、各事業者による脱炭素化に向けた将来計画が具体化されていないが、現在の化石</a:t>
            </a:r>
            <a:endParaRPr kumimoji="1" lang="en-US" altLang="ja-JP" sz="1600" dirty="0"/>
          </a:p>
          <a:p>
            <a:r>
              <a:rPr kumimoji="1" lang="ja-JP" altLang="en-US" sz="1600" dirty="0"/>
              <a:t>　燃料消費量等を基に、次世代エネルギーの利用が進むと仮定して、使用燃料が</a:t>
            </a:r>
            <a:r>
              <a:rPr kumimoji="1" lang="en-US" altLang="ja-JP" sz="1600" dirty="0"/>
              <a:t>50%</a:t>
            </a:r>
            <a:r>
              <a:rPr kumimoji="1" lang="ja-JP" altLang="en-US" sz="1600" dirty="0" err="1"/>
              <a:t>、</a:t>
            </a:r>
            <a:r>
              <a:rPr kumimoji="1" lang="en-US" altLang="ja-JP" sz="1600" dirty="0"/>
              <a:t>100%</a:t>
            </a:r>
            <a:r>
              <a:rPr kumimoji="1" lang="ja-JP" altLang="en-US" sz="1600" dirty="0"/>
              <a:t>置換した際の</a:t>
            </a:r>
            <a:endParaRPr kumimoji="1" lang="en-US" altLang="ja-JP" sz="1600" dirty="0"/>
          </a:p>
          <a:p>
            <a:r>
              <a:rPr kumimoji="1" lang="ja-JP" altLang="en-US" sz="1600" dirty="0"/>
              <a:t>　必要水素量等（ポテンシャル）を推計し、参考として示すものである。</a:t>
            </a:r>
          </a:p>
          <a:p>
            <a:r>
              <a:rPr kumimoji="1" lang="ja-JP" altLang="en-US" sz="1600" dirty="0"/>
              <a:t>○大阪港における水素（液体水素）の潜在需要は約○千トン（</a:t>
            </a:r>
            <a:r>
              <a:rPr kumimoji="1" lang="en-US" altLang="ja-JP" sz="1600" dirty="0"/>
              <a:t>50</a:t>
            </a:r>
            <a:r>
              <a:rPr kumimoji="1" lang="ja-JP" altLang="en-US" sz="1600" dirty="0"/>
              <a:t>％置換）～○千トン（</a:t>
            </a:r>
            <a:r>
              <a:rPr kumimoji="1" lang="en-US" altLang="ja-JP" sz="1600" dirty="0"/>
              <a:t>100</a:t>
            </a:r>
            <a:r>
              <a:rPr kumimoji="1" lang="ja-JP" altLang="en-US" sz="1600" dirty="0"/>
              <a:t>％置換）、</a:t>
            </a:r>
          </a:p>
          <a:p>
            <a:r>
              <a:rPr kumimoji="1" lang="ja-JP" altLang="en-US" sz="1600" dirty="0"/>
              <a:t>　アンモニア換算では、約○千トン（</a:t>
            </a:r>
            <a:r>
              <a:rPr kumimoji="1" lang="en-US" altLang="ja-JP" sz="1600" dirty="0"/>
              <a:t>50</a:t>
            </a:r>
            <a:r>
              <a:rPr kumimoji="1" lang="ja-JP" altLang="en-US" sz="1600" dirty="0"/>
              <a:t>％置換）～○千トン（</a:t>
            </a:r>
            <a:r>
              <a:rPr kumimoji="1" lang="en-US" altLang="ja-JP" sz="1600" dirty="0"/>
              <a:t>100</a:t>
            </a:r>
            <a:r>
              <a:rPr kumimoji="1" lang="ja-JP" altLang="en-US" sz="1600" dirty="0"/>
              <a:t>％置換）と推計される。</a:t>
            </a:r>
          </a:p>
          <a:p>
            <a:r>
              <a:rPr kumimoji="1" lang="ja-JP" altLang="en-US" sz="1600" b="1" dirty="0"/>
              <a:t>＜貯蔵インフラの必要面積の試算＞</a:t>
            </a:r>
            <a:r>
              <a:rPr kumimoji="1" lang="en-US" altLang="ja-JP" sz="1600" dirty="0"/>
              <a:t>※</a:t>
            </a:r>
            <a:endParaRPr kumimoji="1" lang="ja-JP" altLang="en-US" sz="1600" b="1" dirty="0"/>
          </a:p>
          <a:p>
            <a:r>
              <a:rPr kumimoji="1" lang="ja-JP" altLang="en-US" sz="1600" dirty="0"/>
              <a:t>○大阪“みなと”での水素保管量を船舶での輸送量＋在庫量（年間需要量（</a:t>
            </a:r>
            <a:r>
              <a:rPr kumimoji="1" lang="en-US" altLang="ja-JP" sz="1600" dirty="0"/>
              <a:t>100%</a:t>
            </a:r>
            <a:r>
              <a:rPr kumimoji="1" lang="ja-JP" altLang="en-US" sz="1600" dirty="0"/>
              <a:t>置換の場合）の</a:t>
            </a:r>
            <a:r>
              <a:rPr kumimoji="1" lang="en-US" altLang="ja-JP" sz="1600" dirty="0"/>
              <a:t>10</a:t>
            </a:r>
            <a:r>
              <a:rPr kumimoji="1" lang="ja-JP" altLang="en-US" sz="1600" dirty="0"/>
              <a:t>％と想定）</a:t>
            </a:r>
          </a:p>
          <a:p>
            <a:r>
              <a:rPr kumimoji="1" lang="ja-JP" altLang="en-US" sz="1600" dirty="0"/>
              <a:t>　とし、必要面積を試算したところ、水素の場合は約○</a:t>
            </a:r>
            <a:r>
              <a:rPr kumimoji="1" lang="en-US" altLang="ja-JP" sz="1600" dirty="0"/>
              <a:t>ha</a:t>
            </a:r>
            <a:r>
              <a:rPr kumimoji="1" lang="ja-JP" altLang="en-US" sz="1600" dirty="0"/>
              <a:t>（ 約</a:t>
            </a:r>
            <a:r>
              <a:rPr kumimoji="1" lang="en-US" altLang="ja-JP" sz="1600" dirty="0"/>
              <a:t>5</a:t>
            </a:r>
            <a:r>
              <a:rPr kumimoji="1" lang="ja-JP" altLang="en-US" sz="1600" dirty="0"/>
              <a:t>万</a:t>
            </a:r>
            <a:r>
              <a:rPr kumimoji="1" lang="en-US" altLang="ja-JP" sz="1600" dirty="0"/>
              <a:t>m3</a:t>
            </a:r>
            <a:r>
              <a:rPr kumimoji="1" lang="ja-JP" altLang="en-US" sz="1600" dirty="0"/>
              <a:t>の大型貯蔵タンク○基）、</a:t>
            </a:r>
            <a:endParaRPr kumimoji="1" lang="en-US" altLang="ja-JP" sz="1600" dirty="0"/>
          </a:p>
          <a:p>
            <a:r>
              <a:rPr kumimoji="1" lang="ja-JP" altLang="en-US" sz="1600" dirty="0"/>
              <a:t>　アンモニアの場合は約○</a:t>
            </a:r>
            <a:r>
              <a:rPr kumimoji="1" lang="en-US" altLang="ja-JP" sz="1600" dirty="0"/>
              <a:t>ha </a:t>
            </a:r>
            <a:r>
              <a:rPr kumimoji="1" lang="ja-JP" altLang="en-US" sz="1600" dirty="0"/>
              <a:t>（約</a:t>
            </a:r>
            <a:r>
              <a:rPr kumimoji="1" lang="en-US" altLang="ja-JP" sz="1600" dirty="0"/>
              <a:t>7</a:t>
            </a:r>
            <a:r>
              <a:rPr kumimoji="1" lang="ja-JP" altLang="en-US" sz="1600" dirty="0"/>
              <a:t>万</a:t>
            </a:r>
            <a:r>
              <a:rPr kumimoji="1" lang="en-US" altLang="ja-JP" sz="1600" dirty="0"/>
              <a:t>m3</a:t>
            </a:r>
            <a:r>
              <a:rPr kumimoji="1" lang="ja-JP" altLang="en-US" sz="1600" dirty="0"/>
              <a:t>の大型貯蔵タンク○基）の用地面積が必要。</a:t>
            </a:r>
            <a:endParaRPr kumimoji="1" lang="en-US" altLang="ja-JP" sz="1600" dirty="0"/>
          </a:p>
          <a:p>
            <a:r>
              <a:rPr kumimoji="1" lang="ja-JP" altLang="en-US" sz="1600" dirty="0"/>
              <a:t>　</a:t>
            </a:r>
            <a:r>
              <a:rPr kumimoji="1" lang="en-US" altLang="ja-JP" sz="1600" dirty="0"/>
              <a:t>※</a:t>
            </a:r>
            <a:r>
              <a:rPr kumimoji="1" lang="ja-JP" altLang="en-US" sz="1600" dirty="0"/>
              <a:t>今後、業務委託及び構成員の皆様へのアンケート等を元に推計予定</a:t>
            </a:r>
          </a:p>
        </p:txBody>
      </p:sp>
      <p:sp>
        <p:nvSpPr>
          <p:cNvPr id="8" name="テキスト ボックス 7"/>
          <p:cNvSpPr txBox="1"/>
          <p:nvPr/>
        </p:nvSpPr>
        <p:spPr>
          <a:xfrm>
            <a:off x="2549805" y="4252682"/>
            <a:ext cx="6138074" cy="1785104"/>
          </a:xfrm>
          <a:prstGeom prst="rect">
            <a:avLst/>
          </a:prstGeom>
          <a:solidFill>
            <a:schemeClr val="bg2">
              <a:alpha val="60000"/>
            </a:schemeClr>
          </a:solidFill>
        </p:spPr>
        <p:txBody>
          <a:bodyPr wrap="square" rtlCol="0">
            <a:spAutoFit/>
          </a:bodyPr>
          <a:lstStyle/>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「高松港におけるＣＮＰ形成に向けた検討の方向性（案）」</a:t>
            </a:r>
            <a:r>
              <a:rPr kumimoji="1" lang="ja-JP" altLang="en-US" sz="1200" dirty="0">
                <a:solidFill>
                  <a:srgbClr val="FF0000">
                    <a:alpha val="67000"/>
                  </a:srgbClr>
                </a:solidFill>
              </a:rPr>
              <a:t>より抜粋</a:t>
            </a:r>
            <a:endParaRPr kumimoji="1" lang="en-US" altLang="ja-JP" sz="1200" dirty="0">
              <a:solidFill>
                <a:srgbClr val="FF0000">
                  <a:alpha val="67000"/>
                </a:srgbClr>
              </a:solidFill>
            </a:endParaRPr>
          </a:p>
          <a:p>
            <a:pPr algn="ctr"/>
            <a:endParaRPr kumimoji="1" lang="en-US" altLang="ja-JP" sz="1200" dirty="0">
              <a:solidFill>
                <a:srgbClr val="FF0000">
                  <a:alpha val="67000"/>
                </a:srgbClr>
              </a:solidFill>
            </a:endParaRPr>
          </a:p>
        </p:txBody>
      </p:sp>
    </p:spTree>
    <p:extLst>
      <p:ext uri="{BB962C8B-B14F-4D97-AF65-F5344CB8AC3E}">
        <p14:creationId xmlns:p14="http://schemas.microsoft.com/office/powerpoint/2010/main" val="269931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４</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’．大阪“みなと”で取組みの可能性のある項目</a:t>
            </a:r>
          </a:p>
          <a:p>
            <a:endParaRPr lang="ja-JP" altLang="en-US" sz="3200" dirty="0">
              <a:solidFill>
                <a:schemeClr val="bg1"/>
              </a:solidFill>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６</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470355955"/>
              </p:ext>
            </p:extLst>
          </p:nvPr>
        </p:nvGraphicFramePr>
        <p:xfrm>
          <a:off x="372000" y="845927"/>
          <a:ext cx="11448000" cy="5120640"/>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524082902"/>
                    </a:ext>
                  </a:extLst>
                </a:gridCol>
                <a:gridCol w="6084000">
                  <a:extLst>
                    <a:ext uri="{9D8B030D-6E8A-4147-A177-3AD203B41FA5}">
                      <a16:colId xmlns:a16="http://schemas.microsoft.com/office/drawing/2014/main" val="3421444575"/>
                    </a:ext>
                  </a:extLst>
                </a:gridCol>
                <a:gridCol w="1116000">
                  <a:extLst>
                    <a:ext uri="{9D8B030D-6E8A-4147-A177-3AD203B41FA5}">
                      <a16:colId xmlns:a16="http://schemas.microsoft.com/office/drawing/2014/main" val="210436841"/>
                    </a:ext>
                  </a:extLst>
                </a:gridCol>
                <a:gridCol w="1116000">
                  <a:extLst>
                    <a:ext uri="{9D8B030D-6E8A-4147-A177-3AD203B41FA5}">
                      <a16:colId xmlns:a16="http://schemas.microsoft.com/office/drawing/2014/main" val="3992176427"/>
                    </a:ext>
                  </a:extLst>
                </a:gridCol>
                <a:gridCol w="1116000">
                  <a:extLst>
                    <a:ext uri="{9D8B030D-6E8A-4147-A177-3AD203B41FA5}">
                      <a16:colId xmlns:a16="http://schemas.microsoft.com/office/drawing/2014/main" val="574058685"/>
                    </a:ext>
                  </a:extLst>
                </a:gridCol>
              </a:tblGrid>
              <a:tr h="252000">
                <a:tc>
                  <a:txBody>
                    <a:bodyPr/>
                    <a:lstStyle/>
                    <a:p>
                      <a:pPr algn="ctr"/>
                      <a:r>
                        <a:rPr kumimoji="1" lang="ja-JP" altLang="en-US" sz="1800" dirty="0" smtClean="0"/>
                        <a:t>区域</a:t>
                      </a:r>
                      <a:endParaRPr kumimoji="1" lang="ja-JP" altLang="en-US" sz="1800" dirty="0"/>
                    </a:p>
                  </a:txBody>
                  <a:tcPr/>
                </a:tc>
                <a:tc>
                  <a:txBody>
                    <a:bodyPr/>
                    <a:lstStyle/>
                    <a:p>
                      <a:pPr algn="ctr"/>
                      <a:r>
                        <a:rPr kumimoji="1" lang="ja-JP" altLang="en-US" sz="1800" dirty="0" smtClean="0"/>
                        <a:t>項目</a:t>
                      </a:r>
                      <a:endParaRPr kumimoji="1" lang="ja-JP" altLang="en-US" sz="1800" dirty="0"/>
                    </a:p>
                  </a:txBody>
                  <a:tcPr/>
                </a:tc>
                <a:tc>
                  <a:txBody>
                    <a:bodyPr/>
                    <a:lstStyle/>
                    <a:p>
                      <a:pPr algn="ctr"/>
                      <a:r>
                        <a:rPr kumimoji="1" lang="ja-JP" altLang="en-US" sz="1800" dirty="0"/>
                        <a:t>大阪港</a:t>
                      </a:r>
                    </a:p>
                  </a:txBody>
                  <a:tcPr/>
                </a:tc>
                <a:tc>
                  <a:txBody>
                    <a:bodyPr/>
                    <a:lstStyle/>
                    <a:p>
                      <a:pPr algn="ctr"/>
                      <a:r>
                        <a:rPr kumimoji="1" lang="ja-JP" altLang="en-US" sz="1800" dirty="0"/>
                        <a:t>堺泉北港</a:t>
                      </a:r>
                    </a:p>
                  </a:txBody>
                  <a:tcPr/>
                </a:tc>
                <a:tc>
                  <a:txBody>
                    <a:bodyPr/>
                    <a:lstStyle/>
                    <a:p>
                      <a:pPr algn="ctr"/>
                      <a:r>
                        <a:rPr kumimoji="1" lang="ja-JP" altLang="en-US" sz="1800" dirty="0"/>
                        <a:t>阪南港</a:t>
                      </a:r>
                    </a:p>
                  </a:txBody>
                  <a:tcPr/>
                </a:tc>
                <a:extLst>
                  <a:ext uri="{0D108BD9-81ED-4DB2-BD59-A6C34878D82A}">
                    <a16:rowId xmlns:a16="http://schemas.microsoft.com/office/drawing/2014/main" val="2562863210"/>
                  </a:ext>
                </a:extLst>
              </a:tr>
              <a:tr h="252000">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ターミナル内</a:t>
                      </a:r>
                    </a:p>
                  </a:txBody>
                  <a:tcPr/>
                </a:tc>
                <a:tc>
                  <a:txBody>
                    <a:bodyPr/>
                    <a:lstStyle/>
                    <a:p>
                      <a:r>
                        <a:rPr kumimoji="1" lang="en-US" altLang="ja-JP" sz="1800" dirty="0"/>
                        <a:t>FC</a:t>
                      </a:r>
                      <a:r>
                        <a:rPr kumimoji="1" lang="ja-JP" altLang="en-US" sz="1800" dirty="0"/>
                        <a:t>型</a:t>
                      </a:r>
                      <a:r>
                        <a:rPr kumimoji="1" lang="en-US" altLang="ja-JP" sz="1800" dirty="0"/>
                        <a:t>RTG</a:t>
                      </a:r>
                      <a:r>
                        <a:rPr kumimoji="1" lang="ja-JP" altLang="en-US" sz="1800" dirty="0"/>
                        <a:t>開発、</a:t>
                      </a:r>
                      <a:r>
                        <a:rPr kumimoji="1" lang="en-US" altLang="ja-JP" sz="1800" dirty="0"/>
                        <a:t>FC</a:t>
                      </a:r>
                      <a:r>
                        <a:rPr kumimoji="1" lang="ja-JP" altLang="en-US" sz="1800" dirty="0"/>
                        <a:t>換装型</a:t>
                      </a:r>
                      <a:r>
                        <a:rPr kumimoji="1" lang="en-US" altLang="ja-JP" sz="1800" dirty="0"/>
                        <a:t>RTG</a:t>
                      </a:r>
                      <a:r>
                        <a:rPr kumimoji="1" lang="ja-JP" altLang="en-US" sz="1800" dirty="0" err="1"/>
                        <a:t>への</a:t>
                      </a:r>
                      <a:r>
                        <a:rPr kumimoji="1" lang="ja-JP" altLang="en-US" sz="1800" dirty="0"/>
                        <a:t>更新、</a:t>
                      </a:r>
                      <a:r>
                        <a:rPr kumimoji="1" lang="en-US" altLang="ja-JP" sz="1800" dirty="0"/>
                        <a:t>FC</a:t>
                      </a:r>
                      <a:r>
                        <a:rPr kumimoji="1" lang="ja-JP" altLang="en-US" sz="1800" dirty="0"/>
                        <a:t>型</a:t>
                      </a:r>
                      <a:r>
                        <a:rPr kumimoji="1" lang="en-US" altLang="ja-JP" sz="1800" dirty="0"/>
                        <a:t>RTG</a:t>
                      </a:r>
                      <a:r>
                        <a:rPr kumimoji="1" lang="ja-JP" altLang="en-US" sz="1800" dirty="0" err="1"/>
                        <a:t>への</a:t>
                      </a:r>
                      <a:r>
                        <a:rPr kumimoji="1" lang="ja-JP" altLang="en-US" sz="1800" dirty="0"/>
                        <a:t>換装</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extLst>
                  <a:ext uri="{0D108BD9-81ED-4DB2-BD59-A6C34878D82A}">
                    <a16:rowId xmlns:a16="http://schemas.microsoft.com/office/drawing/2014/main" val="594956307"/>
                  </a:ext>
                </a:extLst>
              </a:tr>
              <a:tr h="252000">
                <a:tc vMerge="1">
                  <a:txBody>
                    <a:bodyPr/>
                    <a:lstStyle/>
                    <a:p>
                      <a:endParaRPr kumimoji="1" lang="ja-JP" altLang="en-US"/>
                    </a:p>
                  </a:txBody>
                  <a:tcPr/>
                </a:tc>
                <a:tc>
                  <a:txBody>
                    <a:bodyPr/>
                    <a:lstStyle/>
                    <a:p>
                      <a:r>
                        <a:rPr lang="ja-JP" altLang="ja-JP" sz="1800" dirty="0"/>
                        <a:t>フォークリフト等の電動化、</a:t>
                      </a:r>
                      <a:r>
                        <a:rPr lang="en-US" altLang="ja-JP" sz="1800" dirty="0"/>
                        <a:t>FC</a:t>
                      </a:r>
                      <a:r>
                        <a:rPr lang="ja-JP" altLang="ja-JP" sz="1800" dirty="0"/>
                        <a:t>化</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extLst>
                  <a:ext uri="{0D108BD9-81ED-4DB2-BD59-A6C34878D82A}">
                    <a16:rowId xmlns:a16="http://schemas.microsoft.com/office/drawing/2014/main" val="3639652832"/>
                  </a:ext>
                </a:extLst>
              </a:tr>
              <a:tr h="25200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nchor="ctr"/>
                </a:tc>
                <a:tc>
                  <a:txBody>
                    <a:bodyPr/>
                    <a:lstStyle/>
                    <a:p>
                      <a:r>
                        <a:rPr lang="ja-JP" altLang="ja-JP" sz="1800" dirty="0"/>
                        <a:t>陸電供給の可能性調査、陸電供給施設整備の調査検討</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extLst>
                  <a:ext uri="{0D108BD9-81ED-4DB2-BD59-A6C34878D82A}">
                    <a16:rowId xmlns:a16="http://schemas.microsoft.com/office/drawing/2014/main" val="2522722154"/>
                  </a:ext>
                </a:extLst>
              </a:tr>
              <a:tr h="25200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nchor="ctr"/>
                </a:tc>
                <a:tc>
                  <a:txBody>
                    <a:bodyPr/>
                    <a:lstStyle/>
                    <a:p>
                      <a:r>
                        <a:rPr kumimoji="1" lang="ja-JP" altLang="ja-JP" sz="1800" dirty="0"/>
                        <a:t>陸電供給施設の整備、増設</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extLst>
                  <a:ext uri="{0D108BD9-81ED-4DB2-BD59-A6C34878D82A}">
                    <a16:rowId xmlns:a16="http://schemas.microsoft.com/office/drawing/2014/main" val="283467050"/>
                  </a:ext>
                </a:extLst>
              </a:tr>
              <a:tr h="252000">
                <a:tc rowSpan="2">
                  <a:txBody>
                    <a:bodyPr/>
                    <a:lstStyle/>
                    <a:p>
                      <a:r>
                        <a:rPr kumimoji="1" lang="ja-JP" altLang="en-US" sz="1800" dirty="0" smtClean="0">
                          <a:latin typeface="メイリオ" panose="020B0604030504040204" pitchFamily="50" charset="-128"/>
                          <a:ea typeface="+mn-ea"/>
                        </a:rPr>
                        <a:t>ターミナルを出入りする船舶・車両</a:t>
                      </a:r>
                    </a:p>
                  </a:txBody>
                  <a:tcPr/>
                </a:tc>
                <a:tc>
                  <a:txBody>
                    <a:bodyPr/>
                    <a:lstStyle/>
                    <a:p>
                      <a:r>
                        <a:rPr kumimoji="1" lang="ja-JP" altLang="ja-JP" sz="1800" dirty="0"/>
                        <a:t>陸電対応内航コンテナ</a:t>
                      </a:r>
                      <a:r>
                        <a:rPr kumimoji="1" lang="ja-JP" altLang="ja-JP" sz="1800" dirty="0" smtClean="0"/>
                        <a:t>船</a:t>
                      </a:r>
                      <a:r>
                        <a:rPr kumimoji="1" lang="ja-JP" altLang="en-US" sz="1800" dirty="0" smtClean="0"/>
                        <a:t>等</a:t>
                      </a:r>
                      <a:r>
                        <a:rPr kumimoji="1" lang="ja-JP" altLang="ja-JP" sz="1800" dirty="0" smtClean="0"/>
                        <a:t>の</a:t>
                      </a:r>
                      <a:r>
                        <a:rPr kumimoji="1" lang="ja-JP" altLang="ja-JP" sz="1800" dirty="0"/>
                        <a:t>導入検討</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extLst>
                  <a:ext uri="{0D108BD9-81ED-4DB2-BD59-A6C34878D82A}">
                    <a16:rowId xmlns:a16="http://schemas.microsoft.com/office/drawing/2014/main" val="3308516765"/>
                  </a:ext>
                </a:extLst>
              </a:tr>
              <a:tr h="252000">
                <a:tc vMerge="1">
                  <a:txBody>
                    <a:bodyPr/>
                    <a:lstStyle/>
                    <a:p>
                      <a:endParaRPr kumimoji="1" lang="ja-JP" altLang="en-US" sz="1800" dirty="0" smtClean="0">
                        <a:latin typeface="メイリオ" panose="020B0604030504040204" pitchFamily="50" charset="-128"/>
                        <a:ea typeface="+mn-ea"/>
                      </a:endParaRPr>
                    </a:p>
                  </a:txBody>
                  <a:tcPr anchor="ctr"/>
                </a:tc>
                <a:tc>
                  <a:txBody>
                    <a:bodyPr/>
                    <a:lstStyle/>
                    <a:p>
                      <a:r>
                        <a:rPr lang="ja-JP" altLang="ja-JP" sz="1800" dirty="0"/>
                        <a:t>海上交通での水素船の活用</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extLst>
                  <a:ext uri="{0D108BD9-81ED-4DB2-BD59-A6C34878D82A}">
                    <a16:rowId xmlns:a16="http://schemas.microsoft.com/office/drawing/2014/main" val="2174265505"/>
                  </a:ext>
                </a:extLst>
              </a:tr>
              <a:tr h="252000">
                <a:tc rowSpan="6">
                  <a:txBody>
                    <a:bodyPr/>
                    <a:lstStyle/>
                    <a:p>
                      <a:r>
                        <a:rPr kumimoji="1" lang="ja-JP" altLang="en-US" sz="1800" dirty="0" smtClean="0">
                          <a:latin typeface="メイリオ" panose="020B0604030504040204" pitchFamily="50" charset="-128"/>
                          <a:ea typeface="+mn-ea"/>
                        </a:rPr>
                        <a:t>ターミナル外</a:t>
                      </a:r>
                    </a:p>
                  </a:txBody>
                  <a:tcPr/>
                </a:tc>
                <a:tc>
                  <a:txBody>
                    <a:bodyPr/>
                    <a:lstStyle/>
                    <a:p>
                      <a:r>
                        <a:rPr lang="ja-JP" altLang="ja-JP" sz="1800" dirty="0"/>
                        <a:t>液化水素受入れ基地の可能性調査、整備</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extLst>
                  <a:ext uri="{0D108BD9-81ED-4DB2-BD59-A6C34878D82A}">
                    <a16:rowId xmlns:a16="http://schemas.microsoft.com/office/drawing/2014/main" val="2250371382"/>
                  </a:ext>
                </a:extLst>
              </a:tr>
              <a:tr h="252000">
                <a:tc vMerge="1">
                  <a:txBody>
                    <a:bodyPr/>
                    <a:lstStyle/>
                    <a:p>
                      <a:endParaRPr kumimoji="1" lang="ja-JP" altLang="en-US" sz="1800" dirty="0" smtClean="0">
                        <a:latin typeface="メイリオ" panose="020B0604030504040204" pitchFamily="50" charset="-128"/>
                        <a:ea typeface="+mn-ea"/>
                      </a:endParaRPr>
                    </a:p>
                  </a:txBody>
                  <a:tcPr anchor="ctr"/>
                </a:tc>
                <a:tc>
                  <a:txBody>
                    <a:bodyPr/>
                    <a:lstStyle/>
                    <a:p>
                      <a:r>
                        <a:rPr lang="ja-JP" altLang="ja-JP" sz="1800" dirty="0"/>
                        <a:t>フォークリフト等の電動化、</a:t>
                      </a:r>
                      <a:r>
                        <a:rPr lang="en-US" altLang="ja-JP" sz="1800" dirty="0"/>
                        <a:t>FC</a:t>
                      </a:r>
                      <a:r>
                        <a:rPr lang="ja-JP" altLang="ja-JP" sz="1800" dirty="0"/>
                        <a:t>化</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extLst>
                  <a:ext uri="{0D108BD9-81ED-4DB2-BD59-A6C34878D82A}">
                    <a16:rowId xmlns:a16="http://schemas.microsoft.com/office/drawing/2014/main" val="3241774587"/>
                  </a:ext>
                </a:extLst>
              </a:tr>
              <a:tr h="252000">
                <a:tc vMerge="1">
                  <a:txBody>
                    <a:bodyPr/>
                    <a:lstStyle/>
                    <a:p>
                      <a:endParaRPr kumimoji="1" lang="ja-JP" altLang="en-US" sz="1800" dirty="0" smtClean="0">
                        <a:latin typeface="メイリオ" panose="020B0604030504040204" pitchFamily="50" charset="-128"/>
                        <a:ea typeface="+mn-ea"/>
                      </a:endParaRPr>
                    </a:p>
                  </a:txBody>
                  <a:tcPr anchor="ctr"/>
                </a:tc>
                <a:tc>
                  <a:txBody>
                    <a:bodyPr/>
                    <a:lstStyle/>
                    <a:p>
                      <a:r>
                        <a:rPr lang="ja-JP" altLang="ja-JP" sz="1800" dirty="0"/>
                        <a:t>バイオマス燃料の混焼検討、アンモニアの混焼検討</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extLst>
                  <a:ext uri="{0D108BD9-81ED-4DB2-BD59-A6C34878D82A}">
                    <a16:rowId xmlns:a16="http://schemas.microsoft.com/office/drawing/2014/main" val="2507372724"/>
                  </a:ext>
                </a:extLst>
              </a:tr>
              <a:tr h="252000">
                <a:tc vMerge="1">
                  <a:txBody>
                    <a:bodyPr/>
                    <a:lstStyle/>
                    <a:p>
                      <a:endParaRPr kumimoji="1" lang="ja-JP" altLang="en-US" sz="1800" dirty="0" smtClean="0">
                        <a:latin typeface="メイリオ" panose="020B0604030504040204" pitchFamily="50" charset="-128"/>
                        <a:ea typeface="+mn-ea"/>
                      </a:endParaRPr>
                    </a:p>
                  </a:txBody>
                  <a:tcPr anchor="ctr"/>
                </a:tc>
                <a:tc>
                  <a:txBody>
                    <a:bodyPr/>
                    <a:lstStyle/>
                    <a:p>
                      <a:r>
                        <a:rPr lang="ja-JP" altLang="ja-JP" sz="1800" dirty="0"/>
                        <a:t>火力発電所の水素利用技術開発・商用化検討</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extLst>
                  <a:ext uri="{0D108BD9-81ED-4DB2-BD59-A6C34878D82A}">
                    <a16:rowId xmlns:a16="http://schemas.microsoft.com/office/drawing/2014/main" val="1663993239"/>
                  </a:ext>
                </a:extLst>
              </a:tr>
              <a:tr h="252000">
                <a:tc vMerge="1">
                  <a:txBody>
                    <a:bodyPr/>
                    <a:lstStyle/>
                    <a:p>
                      <a:endParaRPr kumimoji="1" lang="ja-JP" altLang="en-US" sz="1800" dirty="0" smtClean="0">
                        <a:latin typeface="メイリオ" panose="020B0604030504040204" pitchFamily="50" charset="-128"/>
                        <a:ea typeface="+mn-ea"/>
                      </a:endParaRPr>
                    </a:p>
                  </a:txBody>
                  <a:tcPr anchor="ctr"/>
                </a:tc>
                <a:tc>
                  <a:txBody>
                    <a:bodyPr/>
                    <a:lstStyle/>
                    <a:p>
                      <a:r>
                        <a:rPr lang="ja-JP" altLang="ja-JP" sz="1800" dirty="0"/>
                        <a:t>倉庫等への太陽光パネルの設置</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extLst>
                  <a:ext uri="{0D108BD9-81ED-4DB2-BD59-A6C34878D82A}">
                    <a16:rowId xmlns:a16="http://schemas.microsoft.com/office/drawing/2014/main" val="1203314470"/>
                  </a:ext>
                </a:extLst>
              </a:tr>
              <a:tr h="252000">
                <a:tc vMerge="1">
                  <a:txBody>
                    <a:bodyPr/>
                    <a:lstStyle/>
                    <a:p>
                      <a:endParaRPr kumimoji="1" lang="ja-JP" altLang="en-US" sz="1800" dirty="0" smtClean="0">
                        <a:latin typeface="メイリオ" panose="020B0604030504040204" pitchFamily="50" charset="-128"/>
                        <a:ea typeface="+mn-ea"/>
                      </a:endParaRPr>
                    </a:p>
                  </a:txBody>
                  <a:tcPr anchor="ctr"/>
                </a:tc>
                <a:tc>
                  <a:txBody>
                    <a:bodyPr/>
                    <a:lstStyle/>
                    <a:p>
                      <a:r>
                        <a:rPr lang="ja-JP" altLang="ja-JP" sz="1800" dirty="0"/>
                        <a:t>ブルーカーボンの整備・活用</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extLst>
                  <a:ext uri="{0D108BD9-81ED-4DB2-BD59-A6C34878D82A}">
                    <a16:rowId xmlns:a16="http://schemas.microsoft.com/office/drawing/2014/main" val="1083090947"/>
                  </a:ext>
                </a:extLst>
              </a:tr>
              <a:tr h="252000">
                <a:tc>
                  <a:txBody>
                    <a:bodyPr/>
                    <a:lstStyle/>
                    <a:p>
                      <a:r>
                        <a:rPr kumimoji="1" lang="ja-JP" altLang="en-US" sz="1800" dirty="0" smtClean="0">
                          <a:latin typeface="メイリオ" panose="020B0604030504040204" pitchFamily="50" charset="-128"/>
                          <a:ea typeface="+mn-ea"/>
                        </a:rPr>
                        <a:t>その他</a:t>
                      </a:r>
                    </a:p>
                  </a:txBody>
                  <a:tcPr/>
                </a:tc>
                <a:tc>
                  <a:txBody>
                    <a:bodyPr/>
                    <a:lstStyle/>
                    <a:p>
                      <a:r>
                        <a:rPr lang="ja-JP" altLang="ja-JP" sz="1800" dirty="0"/>
                        <a:t>ブルーカーボンの整備・活用</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〇</a:t>
                      </a:r>
                    </a:p>
                  </a:txBody>
                  <a:tcPr anchor="ctr"/>
                </a:tc>
                <a:extLst>
                  <a:ext uri="{0D108BD9-81ED-4DB2-BD59-A6C34878D82A}">
                    <a16:rowId xmlns:a16="http://schemas.microsoft.com/office/drawing/2014/main" val="318155571"/>
                  </a:ext>
                </a:extLst>
              </a:tr>
            </a:tbl>
          </a:graphicData>
        </a:graphic>
      </p:graphicFrame>
      <p:sp>
        <p:nvSpPr>
          <p:cNvPr id="2" name="テキスト ボックス 1">
            <a:extLst>
              <a:ext uri="{FF2B5EF4-FFF2-40B4-BE49-F238E27FC236}">
                <a16:creationId xmlns:a16="http://schemas.microsoft.com/office/drawing/2014/main" id="{6BA2D78F-E2C1-4652-8A09-1E6AEA06631E}"/>
              </a:ext>
            </a:extLst>
          </p:cNvPr>
          <p:cNvSpPr txBox="1"/>
          <p:nvPr/>
        </p:nvSpPr>
        <p:spPr>
          <a:xfrm>
            <a:off x="4118683" y="6214459"/>
            <a:ext cx="6417141" cy="369332"/>
          </a:xfrm>
          <a:prstGeom prst="rect">
            <a:avLst/>
          </a:prstGeom>
          <a:noFill/>
        </p:spPr>
        <p:txBody>
          <a:bodyPr wrap="none" rtlCol="0">
            <a:spAutoFit/>
          </a:bodyPr>
          <a:lstStyle/>
          <a:p>
            <a:r>
              <a:rPr kumimoji="1" lang="en-US" altLang="ja-JP" dirty="0"/>
              <a:t>※</a:t>
            </a:r>
            <a:r>
              <a:rPr kumimoji="1" lang="ja-JP" altLang="en-US" dirty="0"/>
              <a:t>取り組む項目、時期、優先順位などは今後検討会で議論</a:t>
            </a:r>
          </a:p>
        </p:txBody>
      </p:sp>
    </p:spTree>
    <p:extLst>
      <p:ext uri="{BB962C8B-B14F-4D97-AF65-F5344CB8AC3E}">
        <p14:creationId xmlns:p14="http://schemas.microsoft.com/office/powerpoint/2010/main" val="473844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５．</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大阪“みなと”における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港湾</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・産業立地競争力の</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強化</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に向けた方策</a:t>
            </a:r>
          </a:p>
          <a:p>
            <a:endParaRPr lang="ja-JP" altLang="en-US" sz="3200" dirty="0">
              <a:solidFill>
                <a:schemeClr val="bg1"/>
              </a:solidFill>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７</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20361" y="785922"/>
            <a:ext cx="9844516" cy="1200329"/>
          </a:xfrm>
          <a:prstGeom prst="rect">
            <a:avLst/>
          </a:prstGeom>
          <a:solidFill>
            <a:schemeClr val="bg1"/>
          </a:solidFill>
          <a:ln>
            <a:solidFill>
              <a:schemeClr val="tx1"/>
            </a:solidFill>
            <a:prstDash val="dash"/>
          </a:ln>
        </p:spPr>
        <p:txBody>
          <a:bodyPr wrap="square" rtlCol="0">
            <a:spAutoFit/>
          </a:bodyPr>
          <a:lstStyle/>
          <a:p>
            <a:r>
              <a:rPr lang="ja-JP" altLang="en-US" dirty="0"/>
              <a:t>・環境面での港湾の競争力強化策</a:t>
            </a:r>
          </a:p>
          <a:p>
            <a:r>
              <a:rPr lang="ja-JP" altLang="en-US" dirty="0"/>
              <a:t>・産業立地競争力強化</a:t>
            </a:r>
            <a:r>
              <a:rPr lang="ja-JP" altLang="en-US" dirty="0" smtClean="0"/>
              <a:t>策</a:t>
            </a:r>
            <a:endParaRPr lang="en-US" altLang="ja-JP" dirty="0" smtClean="0"/>
          </a:p>
          <a:p>
            <a:r>
              <a:rPr lang="ja-JP" altLang="en-US" dirty="0"/>
              <a:t>　</a:t>
            </a:r>
            <a:r>
              <a:rPr lang="ja-JP" altLang="en-US" dirty="0" smtClean="0"/>
              <a:t>（例</a:t>
            </a:r>
            <a:r>
              <a:rPr lang="ja-JP" altLang="en-US" dirty="0"/>
              <a:t>）海洋・港湾環境プログラム（グリーンアウォード）に基づく認証船舶の利用</a:t>
            </a:r>
            <a:r>
              <a:rPr lang="ja-JP" altLang="en-US" dirty="0" smtClean="0"/>
              <a:t>促進、　</a:t>
            </a:r>
            <a:endParaRPr lang="en-US" altLang="ja-JP" dirty="0" smtClean="0"/>
          </a:p>
          <a:p>
            <a:r>
              <a:rPr lang="ja-JP" altLang="en-US" dirty="0"/>
              <a:t>　</a:t>
            </a:r>
            <a:r>
              <a:rPr lang="ja-JP" altLang="en-US" dirty="0" smtClean="0"/>
              <a:t>　　　モーダルシフト</a:t>
            </a:r>
            <a:r>
              <a:rPr lang="ja-JP" altLang="en-US" dirty="0" smtClean="0"/>
              <a:t>の推進、</a:t>
            </a:r>
            <a:r>
              <a:rPr lang="ja-JP" altLang="ja-JP" dirty="0" smtClean="0"/>
              <a:t>埠頭</a:t>
            </a:r>
            <a:r>
              <a:rPr lang="ja-JP" altLang="ja-JP" dirty="0"/>
              <a:t>再編による</a:t>
            </a:r>
            <a:r>
              <a:rPr lang="ja-JP" altLang="ja-JP" dirty="0" smtClean="0"/>
              <a:t>内航</a:t>
            </a:r>
            <a:r>
              <a:rPr lang="ja-JP" altLang="en-US" dirty="0" smtClean="0"/>
              <a:t>ＲＯＲＯ</a:t>
            </a:r>
            <a:r>
              <a:rPr lang="ja-JP" altLang="ja-JP" dirty="0" smtClean="0"/>
              <a:t>機能</a:t>
            </a:r>
            <a:r>
              <a:rPr lang="ja-JP" altLang="ja-JP" dirty="0"/>
              <a:t>強化</a:t>
            </a:r>
            <a:endParaRPr lang="ja-JP" altLang="en-US" dirty="0"/>
          </a:p>
        </p:txBody>
      </p:sp>
      <p:pic>
        <p:nvPicPr>
          <p:cNvPr id="11" name="図 10"/>
          <p:cNvPicPr>
            <a:picLocks noChangeAspect="1"/>
          </p:cNvPicPr>
          <p:nvPr/>
        </p:nvPicPr>
        <p:blipFill>
          <a:blip r:embed="rId2"/>
          <a:stretch>
            <a:fillRect/>
          </a:stretch>
        </p:blipFill>
        <p:spPr>
          <a:xfrm>
            <a:off x="1687406" y="2034922"/>
            <a:ext cx="8341497" cy="4467460"/>
          </a:xfrm>
          <a:prstGeom prst="rect">
            <a:avLst/>
          </a:prstGeom>
        </p:spPr>
      </p:pic>
      <p:sp>
        <p:nvSpPr>
          <p:cNvPr id="13" name="テキスト ボックス 12"/>
          <p:cNvSpPr txBox="1"/>
          <p:nvPr/>
        </p:nvSpPr>
        <p:spPr>
          <a:xfrm>
            <a:off x="2274996" y="2676322"/>
            <a:ext cx="7164000" cy="295465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smtClean="0">
              <a:solidFill>
                <a:srgbClr val="FF0000">
                  <a:alpha val="67000"/>
                </a:srgbClr>
              </a:solidFill>
            </a:endParaRPr>
          </a:p>
          <a:p>
            <a:pPr algn="ctr"/>
            <a:endParaRPr lang="en-US" altLang="ja-JP" sz="1200" dirty="0" smtClean="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Tree>
    <p:extLst>
      <p:ext uri="{BB962C8B-B14F-4D97-AF65-F5344CB8AC3E}">
        <p14:creationId xmlns:p14="http://schemas.microsoft.com/office/powerpoint/2010/main" val="4040460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６</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大阪“みなと”</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ロードマップ</a:t>
            </a:r>
            <a:endParaRPr lang="ja-JP" altLang="en-US" sz="3200" dirty="0">
              <a:solidFill>
                <a:schemeClr val="bg1"/>
              </a:solidFill>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８</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2"/>
          <a:stretch>
            <a:fillRect/>
          </a:stretch>
        </p:blipFill>
        <p:spPr>
          <a:xfrm>
            <a:off x="2926633" y="1732986"/>
            <a:ext cx="6338734" cy="4760891"/>
          </a:xfrm>
          <a:prstGeom prst="rect">
            <a:avLst/>
          </a:prstGeom>
        </p:spPr>
      </p:pic>
      <p:sp>
        <p:nvSpPr>
          <p:cNvPr id="10" name="テキスト ボックス 9"/>
          <p:cNvSpPr txBox="1"/>
          <p:nvPr/>
        </p:nvSpPr>
        <p:spPr>
          <a:xfrm>
            <a:off x="1863212" y="2791324"/>
            <a:ext cx="7812000" cy="2554545"/>
          </a:xfrm>
          <a:prstGeom prst="rect">
            <a:avLst/>
          </a:prstGeom>
          <a:solidFill>
            <a:schemeClr val="bg2">
              <a:alpha val="60000"/>
            </a:schemeClr>
          </a:solidFill>
        </p:spPr>
        <p:txBody>
          <a:bodyPr wrap="square" rtlCol="0">
            <a:spAutoFit/>
          </a:bodyPr>
          <a:lstStyle/>
          <a:p>
            <a:pPr algn="ctr"/>
            <a:endParaRPr lang="en-US" altLang="ja-JP" sz="1400" dirty="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p:txBody>
      </p:sp>
      <p:sp>
        <p:nvSpPr>
          <p:cNvPr id="11" name="テキスト ボックス 10"/>
          <p:cNvSpPr txBox="1"/>
          <p:nvPr/>
        </p:nvSpPr>
        <p:spPr>
          <a:xfrm>
            <a:off x="420362" y="785922"/>
            <a:ext cx="5626477" cy="923330"/>
          </a:xfrm>
          <a:prstGeom prst="rect">
            <a:avLst/>
          </a:prstGeom>
          <a:solidFill>
            <a:schemeClr val="bg1"/>
          </a:solidFill>
          <a:ln>
            <a:solidFill>
              <a:schemeClr val="tx1"/>
            </a:solidFill>
            <a:prstDash val="dash"/>
          </a:ln>
        </p:spPr>
        <p:txBody>
          <a:bodyPr wrap="square" rtlCol="0">
            <a:spAutoFit/>
          </a:bodyPr>
          <a:lstStyle/>
          <a:p>
            <a:r>
              <a:rPr lang="ja-JP" altLang="en-US" dirty="0" smtClean="0"/>
              <a:t>・主な取組内容、取組時期を明らかにする。</a:t>
            </a:r>
            <a:endParaRPr lang="en-US" altLang="ja-JP" dirty="0" smtClean="0"/>
          </a:p>
          <a:p>
            <a:r>
              <a:rPr lang="ja-JP" altLang="en-US" dirty="0" smtClean="0"/>
              <a:t>・温室効果ガス削減計画</a:t>
            </a:r>
            <a:endParaRPr lang="en-US" altLang="ja-JP" dirty="0" smtClean="0"/>
          </a:p>
          <a:p>
            <a:r>
              <a:rPr lang="ja-JP" altLang="en-US" dirty="0" smtClean="0"/>
              <a:t>・施設整備計画等</a:t>
            </a:r>
            <a:endParaRPr lang="ja-JP" altLang="en-US" dirty="0"/>
          </a:p>
        </p:txBody>
      </p:sp>
    </p:spTree>
    <p:extLst>
      <p:ext uri="{BB962C8B-B14F-4D97-AF65-F5344CB8AC3E}">
        <p14:creationId xmlns:p14="http://schemas.microsoft.com/office/powerpoint/2010/main" val="2285177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3130</TotalTime>
  <Words>1909</Words>
  <Application>Microsoft Office PowerPoint</Application>
  <PresentationFormat>ワイド画面</PresentationFormat>
  <Paragraphs>411</Paragraphs>
  <Slides>12</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HGP創英角ｺﾞｼｯｸUB</vt:lpstr>
      <vt:lpstr>HG丸ｺﾞｼｯｸM-PRO</vt:lpstr>
      <vt:lpstr>微軟正黑體</vt:lpstr>
      <vt:lpstr>メイリオ</vt:lpstr>
      <vt:lpstr>游ゴシック</vt:lpstr>
      <vt:lpstr>游ゴシックRegular</vt:lpstr>
      <vt:lpstr>Arial</vt:lpstr>
      <vt:lpstr>Trebuchet MS</vt:lpstr>
      <vt:lpstr>Wingdings 3</vt:lpstr>
      <vt:lpstr>ファセット</vt:lpstr>
      <vt:lpstr>大阪“みなと”ＣＮＰ形成計画 ダイジェスト版（案）</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大阪“みなと” カーボンニュートラルポート形成事業</dc:title>
  <dc:creator>畠山　三冬</dc:creator>
  <cp:lastModifiedBy>竹谷　悠</cp:lastModifiedBy>
  <cp:revision>220</cp:revision>
  <cp:lastPrinted>2022-05-11T11:54:56Z</cp:lastPrinted>
  <dcterms:created xsi:type="dcterms:W3CDTF">2021-10-06T05:16:48Z</dcterms:created>
  <dcterms:modified xsi:type="dcterms:W3CDTF">2022-05-11T12:00:03Z</dcterms:modified>
</cp:coreProperties>
</file>