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2"/>
  </p:notesMasterIdLst>
  <p:handoutMasterIdLst>
    <p:handoutMasterId r:id="rId13"/>
  </p:handoutMasterIdLst>
  <p:sldIdLst>
    <p:sldId id="261" r:id="rId2"/>
    <p:sldId id="274" r:id="rId3"/>
    <p:sldId id="267" r:id="rId4"/>
    <p:sldId id="275" r:id="rId5"/>
    <p:sldId id="264" r:id="rId6"/>
    <p:sldId id="276" r:id="rId7"/>
    <p:sldId id="273" r:id="rId8"/>
    <p:sldId id="278" r:id="rId9"/>
    <p:sldId id="277" r:id="rId10"/>
    <p:sldId id="279" r:id="rId1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4" tIns="45717" rIns="91434" bIns="45717" rtlCol="0"/>
          <a:lstStyle>
            <a:lvl1pPr algn="r">
              <a:defRPr sz="1200"/>
            </a:lvl1pPr>
          </a:lstStyle>
          <a:p>
            <a:fld id="{A21999E9-7E25-41C1-8548-670A68B87924}" type="datetimeFigureOut">
              <a:rPr kumimoji="1" lang="ja-JP" altLang="en-US" smtClean="0"/>
              <a:t>2022/5/11</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4" tIns="45717" rIns="91434" bIns="45717" rtlCol="0" anchor="b"/>
          <a:lstStyle>
            <a:lvl1pPr algn="r">
              <a:defRPr sz="1200"/>
            </a:lvl1pPr>
          </a:lstStyle>
          <a:p>
            <a:fld id="{6FDFB518-2092-4A06-92C1-E0B4A7060EDA}" type="slidenum">
              <a:rPr kumimoji="1" lang="ja-JP" altLang="en-US" smtClean="0"/>
              <a:t>‹#›</a:t>
            </a:fld>
            <a:endParaRPr kumimoji="1" lang="ja-JP" altLang="en-US"/>
          </a:p>
        </p:txBody>
      </p:sp>
    </p:spTree>
    <p:extLst>
      <p:ext uri="{BB962C8B-B14F-4D97-AF65-F5344CB8AC3E}">
        <p14:creationId xmlns:p14="http://schemas.microsoft.com/office/powerpoint/2010/main" val="5569905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4" tIns="45717" rIns="91434" bIns="45717" rtlCol="0"/>
          <a:lstStyle>
            <a:lvl1pPr algn="r">
              <a:defRPr sz="1200"/>
            </a:lvl1pPr>
          </a:lstStyle>
          <a:p>
            <a:fld id="{4F99BB0F-1DB0-4D9E-BF94-447193670C43}" type="datetimeFigureOut">
              <a:rPr kumimoji="1" lang="ja-JP" altLang="en-US" smtClean="0"/>
              <a:t>2022/5/11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4" tIns="45717" rIns="91434" bIns="45717" rtlCol="0" anchor="b"/>
          <a:lstStyle>
            <a:lvl1pPr algn="r">
              <a:defRPr sz="1200"/>
            </a:lvl1pPr>
          </a:lstStyle>
          <a:p>
            <a:fld id="{25BFE779-6154-4244-8465-DF099F24427E}" type="slidenum">
              <a:rPr kumimoji="1" lang="ja-JP" altLang="en-US" smtClean="0"/>
              <a:t>‹#›</a:t>
            </a:fld>
            <a:endParaRPr kumimoji="1" lang="ja-JP" altLang="en-US"/>
          </a:p>
        </p:txBody>
      </p:sp>
    </p:spTree>
    <p:extLst>
      <p:ext uri="{BB962C8B-B14F-4D97-AF65-F5344CB8AC3E}">
        <p14:creationId xmlns:p14="http://schemas.microsoft.com/office/powerpoint/2010/main" val="15617784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7128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2208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070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402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719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437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8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940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266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6321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70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66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59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36411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2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14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57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7363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5/11/2022</a:t>
            </a:fld>
            <a:endParaRPr lang="en-US" dirty="0"/>
          </a:p>
        </p:txBody>
      </p:sp>
    </p:spTree>
    <p:extLst>
      <p:ext uri="{BB962C8B-B14F-4D97-AF65-F5344CB8AC3E}">
        <p14:creationId xmlns:p14="http://schemas.microsoft.com/office/powerpoint/2010/main" val="182409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2475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chor="ctr">
            <a:normAutofit/>
          </a:bodyPr>
          <a:lstStyle/>
          <a:p>
            <a:r>
              <a:rPr kumimoji="1" lang="ja-JP" altLang="en-US" sz="3600" dirty="0"/>
              <a:t>大阪港湾局</a:t>
            </a:r>
          </a:p>
        </p:txBody>
      </p:sp>
      <p:sp>
        <p:nvSpPr>
          <p:cNvPr id="9" name="タイトル 1"/>
          <p:cNvSpPr>
            <a:spLocks noGrp="1"/>
          </p:cNvSpPr>
          <p:nvPr>
            <p:ph type="ctrTitle"/>
          </p:nvPr>
        </p:nvSpPr>
        <p:spPr>
          <a:xfrm>
            <a:off x="1103826" y="2404534"/>
            <a:ext cx="9984348" cy="1646302"/>
          </a:xfrm>
        </p:spPr>
        <p:txBody>
          <a:bodyPr anchor="ctr"/>
          <a:lstStyle/>
          <a:p>
            <a:pPr algn="ctr"/>
            <a:r>
              <a:rPr lang="ja-JP" altLang="en-US" sz="6000" b="1" dirty="0">
                <a:solidFill>
                  <a:srgbClr val="0070C0"/>
                </a:solidFill>
                <a:latin typeface="+mn-ea"/>
                <a:ea typeface="+mn-ea"/>
              </a:rPr>
              <a:t>阪南</a:t>
            </a:r>
            <a:r>
              <a:rPr lang="ja-JP" altLang="en-US" sz="6000" b="1" dirty="0" smtClean="0">
                <a:solidFill>
                  <a:srgbClr val="0070C0"/>
                </a:solidFill>
                <a:latin typeface="+mn-ea"/>
                <a:ea typeface="+mn-ea"/>
              </a:rPr>
              <a:t>港</a:t>
            </a:r>
            <a:r>
              <a:rPr lang="ja-JP" altLang="en-US" sz="6000" b="1" dirty="0">
                <a:solidFill>
                  <a:srgbClr val="0070C0"/>
                </a:solidFill>
                <a:latin typeface="+mn-ea"/>
                <a:ea typeface="+mn-ea"/>
              </a:rPr>
              <a:t>ＣＮＰ形成</a:t>
            </a:r>
            <a:r>
              <a:rPr lang="ja-JP" altLang="en-US" sz="6000" b="1" dirty="0" smtClean="0">
                <a:solidFill>
                  <a:srgbClr val="0070C0"/>
                </a:solidFill>
                <a:latin typeface="+mn-ea"/>
                <a:ea typeface="+mn-ea"/>
              </a:rPr>
              <a:t>計画</a:t>
            </a:r>
            <a:r>
              <a:rPr lang="en-US" altLang="ja-JP" sz="6000" b="1" dirty="0" smtClean="0">
                <a:solidFill>
                  <a:srgbClr val="0070C0"/>
                </a:solidFill>
                <a:latin typeface="+mn-ea"/>
                <a:ea typeface="+mn-ea"/>
              </a:rPr>
              <a:t/>
            </a:r>
            <a:br>
              <a:rPr lang="en-US" altLang="ja-JP" sz="6000" b="1" dirty="0" smtClean="0">
                <a:solidFill>
                  <a:srgbClr val="0070C0"/>
                </a:solidFill>
                <a:latin typeface="+mn-ea"/>
                <a:ea typeface="+mn-ea"/>
              </a:rPr>
            </a:br>
            <a:r>
              <a:rPr lang="ja-JP" altLang="en-US" sz="6000" b="1" dirty="0" smtClean="0">
                <a:solidFill>
                  <a:srgbClr val="0070C0"/>
                </a:solidFill>
                <a:latin typeface="+mn-ea"/>
                <a:ea typeface="+mn-ea"/>
              </a:rPr>
              <a:t>ダイジェスト版</a:t>
            </a:r>
            <a:r>
              <a:rPr lang="ja-JP" altLang="en-US" sz="6000" b="1" dirty="0">
                <a:solidFill>
                  <a:srgbClr val="0070C0"/>
                </a:solidFill>
                <a:latin typeface="+mn-ea"/>
                <a:ea typeface="+mn-ea"/>
              </a:rPr>
              <a:t>（案</a:t>
            </a:r>
            <a:r>
              <a:rPr lang="ja-JP" altLang="en-US" sz="6000" b="1" dirty="0" smtClean="0">
                <a:solidFill>
                  <a:srgbClr val="0070C0"/>
                </a:solidFill>
                <a:latin typeface="+mn-ea"/>
                <a:ea typeface="+mn-ea"/>
              </a:rPr>
              <a:t>）</a:t>
            </a:r>
            <a:endParaRPr kumimoji="1" lang="ja-JP" altLang="en-US" sz="6000" b="1" dirty="0">
              <a:solidFill>
                <a:srgbClr val="0070C0"/>
              </a:solidFill>
              <a:latin typeface="+mn-ea"/>
              <a:ea typeface="+mn-ea"/>
            </a:endParaRPr>
          </a:p>
        </p:txBody>
      </p:sp>
      <p:sp>
        <p:nvSpPr>
          <p:cNvPr id="10" name="サブタイトル 2"/>
          <p:cNvSpPr txBox="1">
            <a:spLocks/>
          </p:cNvSpPr>
          <p:nvPr/>
        </p:nvSpPr>
        <p:spPr>
          <a:xfrm>
            <a:off x="7329056" y="5530877"/>
            <a:ext cx="3565930" cy="897629"/>
          </a:xfrm>
          <a:prstGeom prst="rect">
            <a:avLst/>
          </a:prstGeom>
        </p:spPr>
        <p:txBody>
          <a:bodyPr vert="horz" lIns="91440" tIns="45720" rIns="91440" bIns="45720" rtlCol="0" anchor="ctr">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ja-JP" altLang="en-US" sz="2400" dirty="0">
                <a:solidFill>
                  <a:schemeClr val="tx1"/>
                </a:solidFill>
              </a:rPr>
              <a:t>令和４年５月１２日現在</a:t>
            </a:r>
            <a:endParaRPr lang="en-US" altLang="ja-JP" sz="2400" dirty="0">
              <a:solidFill>
                <a:schemeClr val="tx1"/>
              </a:solidFill>
            </a:endParaRPr>
          </a:p>
        </p:txBody>
      </p:sp>
      <p:sp>
        <p:nvSpPr>
          <p:cNvPr id="6" name="テキスト ボックス 5"/>
          <p:cNvSpPr txBox="1"/>
          <p:nvPr/>
        </p:nvSpPr>
        <p:spPr>
          <a:xfrm>
            <a:off x="9121796" y="304801"/>
            <a:ext cx="2484000" cy="646331"/>
          </a:xfrm>
          <a:prstGeom prst="rect">
            <a:avLst/>
          </a:prstGeom>
          <a:solidFill>
            <a:schemeClr val="bg1"/>
          </a:solidFill>
          <a:ln>
            <a:noFill/>
          </a:ln>
        </p:spPr>
        <p:txBody>
          <a:bodyPr wrap="square" rtlCol="0">
            <a:spAutoFit/>
          </a:bodyPr>
          <a:lstStyle/>
          <a:p>
            <a:pPr algn="ctr"/>
            <a:r>
              <a:rPr kumimoji="1" lang="ja-JP" altLang="en-US" sz="3600" dirty="0" smtClean="0">
                <a:latin typeface="HG丸ｺﾞｼｯｸM-PRO" panose="020F0600000000000000" pitchFamily="50" charset="-128"/>
                <a:ea typeface="HG丸ｺﾞｼｯｸM-PRO" panose="020F0600000000000000" pitchFamily="50" charset="-128"/>
              </a:rPr>
              <a:t>資料３－</a:t>
            </a:r>
            <a:r>
              <a:rPr kumimoji="1" lang="en-US" altLang="ja-JP" sz="3600" dirty="0" smtClean="0">
                <a:latin typeface="HG丸ｺﾞｼｯｸM-PRO" panose="020F0600000000000000" pitchFamily="50" charset="-128"/>
                <a:ea typeface="HG丸ｺﾞｼｯｸM-PRO" panose="020F0600000000000000" pitchFamily="50" charset="-128"/>
              </a:rPr>
              <a:t>3</a:t>
            </a:r>
          </a:p>
        </p:txBody>
      </p:sp>
      <p:sp>
        <p:nvSpPr>
          <p:cNvPr id="7" name="テキスト ボックス 6"/>
          <p:cNvSpPr txBox="1"/>
          <p:nvPr/>
        </p:nvSpPr>
        <p:spPr>
          <a:xfrm>
            <a:off x="602250" y="304801"/>
            <a:ext cx="1809633"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作成中</a:t>
            </a:r>
          </a:p>
        </p:txBody>
      </p:sp>
    </p:spTree>
    <p:extLst>
      <p:ext uri="{BB962C8B-B14F-4D97-AF65-F5344CB8AC3E}">
        <p14:creationId xmlns:p14="http://schemas.microsoft.com/office/powerpoint/2010/main" val="38659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．阪南港ロードマップ</a:t>
            </a:r>
            <a:endParaRPr lang="ja-JP"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９</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2926633" y="1732986"/>
            <a:ext cx="6338734" cy="4760891"/>
          </a:xfrm>
          <a:prstGeom prst="rect">
            <a:avLst/>
          </a:prstGeom>
        </p:spPr>
      </p:pic>
      <p:sp>
        <p:nvSpPr>
          <p:cNvPr id="9" name="テキスト ボックス 8"/>
          <p:cNvSpPr txBox="1"/>
          <p:nvPr/>
        </p:nvSpPr>
        <p:spPr>
          <a:xfrm>
            <a:off x="1863212" y="3174780"/>
            <a:ext cx="7812000" cy="2554545"/>
          </a:xfrm>
          <a:prstGeom prst="rect">
            <a:avLst/>
          </a:prstGeom>
          <a:solidFill>
            <a:schemeClr val="bg2">
              <a:alpha val="60000"/>
            </a:schemeClr>
          </a:solidFill>
        </p:spPr>
        <p:txBody>
          <a:bodyPr wrap="square" rtlCol="0">
            <a:spAutoFit/>
          </a:bodyPr>
          <a:lstStyle/>
          <a:p>
            <a:pPr algn="ctr"/>
            <a:endParaRPr lang="en-US" altLang="ja-JP" sz="1400" dirty="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p:txBody>
      </p:sp>
      <p:sp>
        <p:nvSpPr>
          <p:cNvPr id="7" name="テキスト ボックス 6"/>
          <p:cNvSpPr txBox="1"/>
          <p:nvPr/>
        </p:nvSpPr>
        <p:spPr>
          <a:xfrm>
            <a:off x="420362" y="785922"/>
            <a:ext cx="5626477" cy="923330"/>
          </a:xfrm>
          <a:prstGeom prst="rect">
            <a:avLst/>
          </a:prstGeom>
          <a:solidFill>
            <a:schemeClr val="bg1"/>
          </a:solidFill>
          <a:ln>
            <a:solidFill>
              <a:schemeClr val="tx1"/>
            </a:solidFill>
            <a:prstDash val="dash"/>
          </a:ln>
        </p:spPr>
        <p:txBody>
          <a:bodyPr wrap="square" rtlCol="0">
            <a:spAutoFit/>
          </a:bodyPr>
          <a:lstStyle/>
          <a:p>
            <a:r>
              <a:rPr lang="ja-JP" altLang="en-US" dirty="0" smtClean="0"/>
              <a:t>・主な取組内容、取組時期を明らかにする。</a:t>
            </a:r>
            <a:endParaRPr lang="en-US" altLang="ja-JP" dirty="0" smtClean="0"/>
          </a:p>
          <a:p>
            <a:r>
              <a:rPr lang="ja-JP" altLang="en-US" dirty="0" smtClean="0"/>
              <a:t>・温室効果ガス削減計画</a:t>
            </a:r>
            <a:endParaRPr lang="en-US" altLang="ja-JP" dirty="0" smtClean="0"/>
          </a:p>
          <a:p>
            <a:r>
              <a:rPr lang="ja-JP" altLang="en-US" dirty="0" smtClean="0"/>
              <a:t>・施設整備計画等</a:t>
            </a:r>
            <a:endParaRPr lang="ja-JP" altLang="en-US" dirty="0"/>
          </a:p>
        </p:txBody>
      </p:sp>
    </p:spTree>
    <p:extLst>
      <p:ext uri="{BB962C8B-B14F-4D97-AF65-F5344CB8AC3E}">
        <p14:creationId xmlns:p14="http://schemas.microsoft.com/office/powerpoint/2010/main" val="402344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目次</a:t>
            </a:r>
            <a:endParaRPr lang="ja-JP" altLang="en-US" sz="3200" dirty="0">
              <a:solidFill>
                <a:schemeClr val="bg1"/>
              </a:solidFill>
            </a:endParaRPr>
          </a:p>
        </p:txBody>
      </p:sp>
      <p:sp>
        <p:nvSpPr>
          <p:cNvPr id="8" name="テキスト ボックス 7"/>
          <p:cNvSpPr txBox="1"/>
          <p:nvPr/>
        </p:nvSpPr>
        <p:spPr>
          <a:xfrm>
            <a:off x="69274" y="1643896"/>
            <a:ext cx="12009655" cy="4078039"/>
          </a:xfrm>
          <a:prstGeom prst="rect">
            <a:avLst/>
          </a:prstGeom>
          <a:noFill/>
        </p:spPr>
        <p:txBody>
          <a:bodyPr wrap="square" rtlCol="0">
            <a:spAutoFit/>
          </a:bodyPr>
          <a:lstStyle/>
          <a:p>
            <a:pPr marL="11385550" indent="-11385550" defTabSz="1341438">
              <a:spcBef>
                <a:spcPts val="600"/>
              </a:spcBef>
            </a:pPr>
            <a:r>
              <a:rPr lang="ja-JP" altLang="en-US" sz="2800" dirty="0"/>
              <a:t>１</a:t>
            </a:r>
            <a:r>
              <a:rPr lang="ja-JP" altLang="en-US" sz="2800" dirty="0" smtClean="0"/>
              <a:t>．</a:t>
            </a:r>
            <a:r>
              <a:rPr lang="ja-JP" altLang="en-US" sz="2800" dirty="0"/>
              <a:t>阪南</a:t>
            </a:r>
            <a:r>
              <a:rPr lang="ja-JP" altLang="en-US" sz="2800" dirty="0" smtClean="0"/>
              <a:t>港</a:t>
            </a:r>
            <a:r>
              <a:rPr lang="ja-JP" altLang="en-US" sz="2800" dirty="0"/>
              <a:t>の</a:t>
            </a:r>
            <a:r>
              <a:rPr lang="ja-JP" altLang="en-US" sz="2800" dirty="0" smtClean="0"/>
              <a:t>特徴</a:t>
            </a:r>
            <a:r>
              <a:rPr lang="en-US" altLang="ja-JP" sz="2800" u="dottedHeavy" baseline="40000" dirty="0" smtClean="0"/>
              <a:t>	</a:t>
            </a:r>
            <a:r>
              <a:rPr lang="ja-JP" altLang="en-US" sz="2800" dirty="0" smtClean="0"/>
              <a:t>２</a:t>
            </a:r>
            <a:endParaRPr lang="en-US" altLang="ja-JP" sz="2800" dirty="0" smtClean="0"/>
          </a:p>
          <a:p>
            <a:pPr marL="11385550" indent="-11385550">
              <a:spcBef>
                <a:spcPts val="600"/>
              </a:spcBef>
            </a:pPr>
            <a:r>
              <a:rPr lang="ja-JP" altLang="en-US" sz="2800" dirty="0" smtClean="0"/>
              <a:t>２</a:t>
            </a:r>
            <a:r>
              <a:rPr lang="ja-JP" altLang="en-US" sz="2800" dirty="0"/>
              <a:t>．</a:t>
            </a:r>
            <a:r>
              <a:rPr lang="ja-JP" altLang="en-US" sz="2800" dirty="0" smtClean="0"/>
              <a:t>阪南港ＣＮＰ形成</a:t>
            </a:r>
            <a:r>
              <a:rPr lang="ja-JP" altLang="en-US" sz="2800" dirty="0"/>
              <a:t>計画における基本的な</a:t>
            </a:r>
            <a:r>
              <a:rPr lang="ja-JP" altLang="en-US" sz="2800" dirty="0" smtClean="0"/>
              <a:t>事項</a:t>
            </a:r>
            <a:r>
              <a:rPr lang="en-US" altLang="ja-JP" sz="2800" u="dottedHeavy" baseline="40000" dirty="0" smtClean="0"/>
              <a:t>	</a:t>
            </a:r>
            <a:r>
              <a:rPr lang="ja-JP" altLang="en-US" sz="2800" dirty="0" smtClean="0"/>
              <a:t>３</a:t>
            </a:r>
            <a:endParaRPr lang="en-US" altLang="ja-JP" sz="2800" dirty="0" smtClean="0"/>
          </a:p>
          <a:p>
            <a:pPr marL="11385550" indent="-11385550">
              <a:spcBef>
                <a:spcPts val="600"/>
              </a:spcBef>
              <a:tabLst>
                <a:tab pos="11385550" algn="l"/>
              </a:tabLst>
            </a:pPr>
            <a:r>
              <a:rPr lang="ja-JP" altLang="en-US" sz="2800" dirty="0" smtClean="0"/>
              <a:t>３</a:t>
            </a:r>
            <a:r>
              <a:rPr lang="ja-JP" altLang="en-US" sz="2800" dirty="0"/>
              <a:t>．阪南港における温室効果ガスの排出量（現状）の</a:t>
            </a:r>
            <a:r>
              <a:rPr lang="ja-JP" altLang="en-US" sz="2800" dirty="0" smtClean="0"/>
              <a:t>推計</a:t>
            </a:r>
            <a:r>
              <a:rPr lang="en-US" altLang="ja-JP" sz="2800" u="dottedHeavy" baseline="40000" dirty="0" smtClean="0"/>
              <a:t>	</a:t>
            </a:r>
            <a:r>
              <a:rPr lang="ja-JP" altLang="en-US" sz="2800" dirty="0" smtClean="0"/>
              <a:t>４</a:t>
            </a:r>
            <a:endParaRPr lang="en-US" altLang="ja-JP" sz="2800" dirty="0" smtClean="0"/>
          </a:p>
          <a:p>
            <a:pPr marL="11385550" indent="-11385550">
              <a:spcBef>
                <a:spcPts val="600"/>
              </a:spcBef>
            </a:pPr>
            <a:r>
              <a:rPr lang="ja-JP" altLang="en-US" sz="2800" dirty="0" smtClean="0"/>
              <a:t>４</a:t>
            </a:r>
            <a:r>
              <a:rPr lang="ja-JP" altLang="en-US" sz="2800" dirty="0"/>
              <a:t>．阪南港における温室効果ガスの削減目標及び削減</a:t>
            </a:r>
            <a:r>
              <a:rPr lang="ja-JP" altLang="en-US" sz="2800" dirty="0" smtClean="0"/>
              <a:t>計画</a:t>
            </a:r>
            <a:r>
              <a:rPr lang="en-US" altLang="ja-JP" sz="2800" u="dottedHeavy" baseline="40000" dirty="0" smtClean="0"/>
              <a:t>	</a:t>
            </a:r>
            <a:r>
              <a:rPr lang="ja-JP" altLang="en-US" sz="2800" dirty="0" smtClean="0"/>
              <a:t>５</a:t>
            </a:r>
            <a:endParaRPr lang="ja-JP" altLang="en-US" sz="2800" dirty="0"/>
          </a:p>
          <a:p>
            <a:pPr marL="11385550" indent="-11385550">
              <a:spcBef>
                <a:spcPts val="600"/>
              </a:spcBef>
            </a:pPr>
            <a:r>
              <a:rPr lang="ja-JP" altLang="en-US" sz="2800" dirty="0" smtClean="0"/>
              <a:t>５</a:t>
            </a:r>
            <a:r>
              <a:rPr lang="ja-JP" altLang="en-US" sz="2800" dirty="0"/>
              <a:t>．阪南港における水素・燃料アンモニア等供給目標及び供給</a:t>
            </a:r>
            <a:r>
              <a:rPr lang="ja-JP" altLang="en-US" sz="2800" dirty="0" smtClean="0"/>
              <a:t>計画</a:t>
            </a:r>
            <a:r>
              <a:rPr lang="en-US" altLang="ja-JP" sz="2800" u="dottedHeavy" baseline="40000" dirty="0" smtClean="0"/>
              <a:t>	</a:t>
            </a:r>
            <a:r>
              <a:rPr lang="ja-JP" altLang="en-US" sz="2800" dirty="0" smtClean="0"/>
              <a:t>６</a:t>
            </a:r>
            <a:endParaRPr lang="en-US" altLang="ja-JP" sz="2800" dirty="0" smtClean="0"/>
          </a:p>
          <a:p>
            <a:pPr marL="11385550" indent="-11385550">
              <a:spcBef>
                <a:spcPts val="600"/>
              </a:spcBef>
            </a:pPr>
            <a:r>
              <a:rPr lang="ja-JP" altLang="en-US" sz="2800" dirty="0"/>
              <a:t>５’</a:t>
            </a:r>
            <a:r>
              <a:rPr lang="ja-JP" altLang="en-US" sz="2800" dirty="0" smtClean="0"/>
              <a:t>．阪南港</a:t>
            </a:r>
            <a:r>
              <a:rPr lang="ja-JP" altLang="en-US" sz="2800" dirty="0"/>
              <a:t>での取組みの可能性のある項目</a:t>
            </a:r>
            <a:r>
              <a:rPr lang="en-US" altLang="ja-JP" sz="2800" u="dottedHeavy" baseline="40000" dirty="0"/>
              <a:t>	</a:t>
            </a:r>
            <a:r>
              <a:rPr lang="ja-JP" altLang="en-US" sz="2800" dirty="0"/>
              <a:t>７</a:t>
            </a:r>
          </a:p>
          <a:p>
            <a:pPr marL="11385550" indent="-11385550">
              <a:spcBef>
                <a:spcPts val="600"/>
              </a:spcBef>
            </a:pPr>
            <a:r>
              <a:rPr lang="ja-JP" altLang="en-US" sz="2800" dirty="0" smtClean="0"/>
              <a:t>６</a:t>
            </a:r>
            <a:r>
              <a:rPr lang="ja-JP" altLang="en-US" sz="2800" dirty="0"/>
              <a:t>．阪南港における港湾・産業立地競争力の強化に向けた</a:t>
            </a:r>
            <a:r>
              <a:rPr lang="ja-JP" altLang="en-US" sz="2800" dirty="0" smtClean="0"/>
              <a:t>方策</a:t>
            </a:r>
            <a:r>
              <a:rPr lang="en-US" altLang="ja-JP" sz="2800" u="dottedHeavy" baseline="40000" dirty="0" smtClean="0"/>
              <a:t>	</a:t>
            </a:r>
            <a:r>
              <a:rPr lang="ja-JP" altLang="en-US" sz="2800" dirty="0" smtClean="0"/>
              <a:t>８</a:t>
            </a:r>
            <a:endParaRPr lang="ja-JP" altLang="en-US" sz="2800" dirty="0"/>
          </a:p>
          <a:p>
            <a:pPr marL="11385550" indent="-11385550">
              <a:spcBef>
                <a:spcPts val="600"/>
              </a:spcBef>
            </a:pPr>
            <a:r>
              <a:rPr lang="ja-JP" altLang="en-US" sz="2800" dirty="0" smtClean="0"/>
              <a:t>７</a:t>
            </a:r>
            <a:r>
              <a:rPr lang="ja-JP" altLang="en-US" sz="2800" dirty="0"/>
              <a:t>．阪南港ロードマップで取り組むべき</a:t>
            </a:r>
            <a:r>
              <a:rPr lang="ja-JP" altLang="en-US" sz="2800" dirty="0" smtClean="0"/>
              <a:t>項目</a:t>
            </a:r>
            <a:r>
              <a:rPr lang="en-US" altLang="ja-JP" sz="2800" u="dottedHeavy" baseline="40000" dirty="0" smtClean="0"/>
              <a:t>	</a:t>
            </a:r>
            <a:r>
              <a:rPr lang="ja-JP" altLang="en-US" sz="2800" dirty="0" smtClean="0"/>
              <a:t>９</a:t>
            </a:r>
            <a:endParaRPr lang="ja-JP" altLang="en-US" sz="2800" dirty="0"/>
          </a:p>
        </p:txBody>
      </p:sp>
      <p:sp>
        <p:nvSpPr>
          <p:cNvPr id="10" name="テキスト ボックス 9">
            <a:extLst>
              <a:ext uri="{FF2B5EF4-FFF2-40B4-BE49-F238E27FC236}">
                <a16:creationId xmlns:a16="http://schemas.microsoft.com/office/drawing/2014/main" id="{7176F935-6A86-4568-A74A-5F7EA60DED0E}"/>
              </a:ext>
            </a:extLst>
          </p:cNvPr>
          <p:cNvSpPr txBox="1"/>
          <p:nvPr/>
        </p:nvSpPr>
        <p:spPr>
          <a:xfrm>
            <a:off x="11193967" y="63530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-1-</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6364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阪南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の特徴</a:t>
            </a:r>
            <a:endParaRPr lang="ja-JP" altLang="en-US" sz="3200" dirty="0">
              <a:solidFill>
                <a:schemeClr val="bg1"/>
              </a:solidFill>
            </a:endParaRPr>
          </a:p>
        </p:txBody>
      </p:sp>
      <p:sp>
        <p:nvSpPr>
          <p:cNvPr id="8" name="テキスト ボックス 7"/>
          <p:cNvSpPr txBox="1"/>
          <p:nvPr/>
        </p:nvSpPr>
        <p:spPr>
          <a:xfrm>
            <a:off x="69275" y="989233"/>
            <a:ext cx="5350706" cy="5247590"/>
          </a:xfrm>
          <a:prstGeom prst="rect">
            <a:avLst/>
          </a:prstGeom>
          <a:noFill/>
        </p:spPr>
        <p:txBody>
          <a:bodyPr wrap="square" rtlCol="0">
            <a:spAutoFit/>
          </a:bodyPr>
          <a:lstStyle/>
          <a:p>
            <a:pPr>
              <a:spcBef>
                <a:spcPts val="600"/>
              </a:spcBef>
            </a:pPr>
            <a:r>
              <a:rPr lang="ja-JP" altLang="en-US" sz="1500" dirty="0"/>
              <a:t>・阪南港は、大阪湾東部沿岸のほぼ中央に位置し、泉北郡</a:t>
            </a:r>
            <a:endParaRPr lang="en-US" altLang="ja-JP" sz="1500" dirty="0"/>
          </a:p>
          <a:p>
            <a:pPr>
              <a:spcBef>
                <a:spcPts val="600"/>
              </a:spcBef>
            </a:pPr>
            <a:r>
              <a:rPr lang="ja-JP" altLang="en-US" sz="1500" dirty="0"/>
              <a:t>　忠岡町、岸和田市及び貝塚市の地先、約</a:t>
            </a:r>
            <a:r>
              <a:rPr lang="en-US" altLang="ja-JP" sz="1500" dirty="0"/>
              <a:t>7</a:t>
            </a:r>
            <a:r>
              <a:rPr lang="ja-JP" altLang="en-US" sz="1500" dirty="0"/>
              <a:t>㎞にわたって</a:t>
            </a:r>
            <a:endParaRPr lang="en-US" altLang="ja-JP" sz="1500" dirty="0"/>
          </a:p>
          <a:p>
            <a:pPr>
              <a:spcBef>
                <a:spcPts val="600"/>
              </a:spcBef>
            </a:pPr>
            <a:r>
              <a:rPr lang="ja-JP" altLang="en-US" sz="1500" dirty="0"/>
              <a:t>　またがる港湾であり、昭和</a:t>
            </a:r>
            <a:r>
              <a:rPr lang="en-US" altLang="ja-JP" sz="1500" dirty="0"/>
              <a:t>43</a:t>
            </a:r>
            <a:r>
              <a:rPr lang="ja-JP" altLang="en-US" sz="1500" dirty="0"/>
              <a:t>年</a:t>
            </a:r>
            <a:r>
              <a:rPr lang="en-US" altLang="ja-JP" sz="1500" dirty="0"/>
              <a:t>4</a:t>
            </a:r>
            <a:r>
              <a:rPr lang="ja-JP" altLang="en-US" sz="1500" dirty="0"/>
              <a:t>月に忠岡港、岸和田港</a:t>
            </a:r>
            <a:endParaRPr lang="en-US" altLang="ja-JP" sz="1500" dirty="0"/>
          </a:p>
          <a:p>
            <a:pPr>
              <a:spcBef>
                <a:spcPts val="600"/>
              </a:spcBef>
            </a:pPr>
            <a:r>
              <a:rPr lang="ja-JP" altLang="en-US" sz="1500" dirty="0"/>
              <a:t>　及び貝塚港の三つの港湾が統合されて重要港湾の指定を</a:t>
            </a:r>
            <a:endParaRPr lang="en-US" altLang="ja-JP" sz="1500" dirty="0"/>
          </a:p>
          <a:p>
            <a:pPr>
              <a:spcBef>
                <a:spcPts val="600"/>
              </a:spcBef>
            </a:pPr>
            <a:r>
              <a:rPr lang="ja-JP" altLang="en-US" sz="1500" dirty="0"/>
              <a:t>　受けた。</a:t>
            </a:r>
            <a:endParaRPr lang="en-US" altLang="ja-JP" sz="1500" dirty="0"/>
          </a:p>
          <a:p>
            <a:pPr>
              <a:spcBef>
                <a:spcPts val="600"/>
              </a:spcBef>
            </a:pPr>
            <a:r>
              <a:rPr lang="ja-JP" altLang="en-US" sz="1500" dirty="0"/>
              <a:t>・その後の背後地域の都市化、関西国際空港の建設等の経</a:t>
            </a:r>
            <a:endParaRPr lang="en-US" altLang="ja-JP" sz="1500" dirty="0"/>
          </a:p>
          <a:p>
            <a:pPr>
              <a:spcBef>
                <a:spcPts val="600"/>
              </a:spcBef>
            </a:pPr>
            <a:r>
              <a:rPr lang="ja-JP" altLang="en-US" sz="1500" dirty="0"/>
              <a:t>　済・社会情勢の変化に対応し、商港機能の拡充及び生活</a:t>
            </a:r>
            <a:endParaRPr lang="en-US" altLang="ja-JP" sz="1500" dirty="0"/>
          </a:p>
          <a:p>
            <a:pPr>
              <a:spcBef>
                <a:spcPts val="600"/>
              </a:spcBef>
            </a:pPr>
            <a:r>
              <a:rPr lang="ja-JP" altLang="en-US" sz="1500" dirty="0"/>
              <a:t>　環境の改善を図るため、阪南</a:t>
            </a:r>
            <a:r>
              <a:rPr lang="en-US" altLang="ja-JP" sz="1500" dirty="0"/>
              <a:t>4</a:t>
            </a:r>
            <a:r>
              <a:rPr lang="ja-JP" altLang="en-US" sz="1500" dirty="0"/>
              <a:t>区においては隣接する阪</a:t>
            </a:r>
            <a:endParaRPr lang="en-US" altLang="ja-JP" sz="1500" dirty="0"/>
          </a:p>
          <a:p>
            <a:pPr>
              <a:spcBef>
                <a:spcPts val="600"/>
              </a:spcBef>
            </a:pPr>
            <a:r>
              <a:rPr lang="ja-JP" altLang="en-US" sz="1500" dirty="0"/>
              <a:t>　南</a:t>
            </a:r>
            <a:r>
              <a:rPr lang="en-US" altLang="ja-JP" sz="1500" dirty="0"/>
              <a:t>5</a:t>
            </a:r>
            <a:r>
              <a:rPr lang="ja-JP" altLang="en-US" sz="1500" dirty="0"/>
              <a:t>区、</a:t>
            </a:r>
            <a:r>
              <a:rPr lang="en-US" altLang="ja-JP" sz="1500" dirty="0"/>
              <a:t>6</a:t>
            </a:r>
            <a:r>
              <a:rPr lang="ja-JP" altLang="en-US" sz="1500" dirty="0"/>
              <a:t>区とあわせて工業用地、港湾用地、住宅用地等</a:t>
            </a:r>
            <a:endParaRPr lang="en-US" altLang="ja-JP" sz="1500" dirty="0"/>
          </a:p>
          <a:p>
            <a:pPr>
              <a:spcBef>
                <a:spcPts val="600"/>
              </a:spcBef>
            </a:pPr>
            <a:r>
              <a:rPr lang="ja-JP" altLang="en-US" sz="1500" dirty="0"/>
              <a:t>　を整備し、「住み」「働き」「憩う」総合的なまちづく</a:t>
            </a:r>
            <a:endParaRPr lang="en-US" altLang="ja-JP" sz="1500" dirty="0"/>
          </a:p>
          <a:p>
            <a:pPr>
              <a:spcBef>
                <a:spcPts val="600"/>
              </a:spcBef>
            </a:pPr>
            <a:r>
              <a:rPr lang="ja-JP" altLang="en-US" sz="1500" dirty="0"/>
              <a:t>　</a:t>
            </a:r>
            <a:r>
              <a:rPr lang="ja-JP" altLang="en-US" sz="1500" dirty="0" err="1"/>
              <a:t>りを</a:t>
            </a:r>
            <a:r>
              <a:rPr lang="ja-JP" altLang="en-US" sz="1500" dirty="0"/>
              <a:t>進めている。また、阪南</a:t>
            </a:r>
            <a:r>
              <a:rPr lang="en-US" altLang="ja-JP" sz="1500" dirty="0"/>
              <a:t>2</a:t>
            </a:r>
            <a:r>
              <a:rPr lang="ja-JP" altLang="en-US" sz="1500" dirty="0"/>
              <a:t>区整備事業では、物流機</a:t>
            </a:r>
            <a:endParaRPr lang="en-US" altLang="ja-JP" sz="1500" dirty="0"/>
          </a:p>
          <a:p>
            <a:pPr>
              <a:spcBef>
                <a:spcPts val="600"/>
              </a:spcBef>
            </a:pPr>
            <a:r>
              <a:rPr lang="ja-JP" altLang="en-US" sz="1500" dirty="0"/>
              <a:t>　能の強化、工場移転用地の確保、防災機能の確保等を行</a:t>
            </a:r>
            <a:endParaRPr lang="en-US" altLang="ja-JP" sz="1500" dirty="0"/>
          </a:p>
          <a:p>
            <a:pPr>
              <a:spcBef>
                <a:spcPts val="600"/>
              </a:spcBef>
            </a:pPr>
            <a:r>
              <a:rPr lang="ja-JP" altLang="en-US" sz="1500" dirty="0"/>
              <a:t>　い、人と環境にやさしい港湾空間の形成を目指す。</a:t>
            </a:r>
            <a:endParaRPr lang="en-US" altLang="ja-JP" sz="1500" dirty="0"/>
          </a:p>
          <a:p>
            <a:pPr>
              <a:spcBef>
                <a:spcPts val="600"/>
              </a:spcBef>
            </a:pPr>
            <a:r>
              <a:rPr lang="ja-JP" altLang="en-US" sz="1500" dirty="0"/>
              <a:t>・現在も埋め立てによる土地造成が進められており、製造</a:t>
            </a:r>
            <a:endParaRPr lang="en-US" altLang="ja-JP" sz="1500" dirty="0"/>
          </a:p>
          <a:p>
            <a:pPr>
              <a:spcBef>
                <a:spcPts val="600"/>
              </a:spcBef>
            </a:pPr>
            <a:r>
              <a:rPr lang="ja-JP" altLang="en-US" sz="1500" dirty="0"/>
              <a:t>　業や物流・保管施設等の企業進出が進んだ港となって</a:t>
            </a:r>
            <a:r>
              <a:rPr lang="ja-JP" altLang="en-US" sz="1500" dirty="0" err="1"/>
              <a:t>い</a:t>
            </a:r>
            <a:endParaRPr lang="en-US" altLang="ja-JP" sz="1500" dirty="0"/>
          </a:p>
          <a:p>
            <a:pPr>
              <a:spcBef>
                <a:spcPts val="600"/>
              </a:spcBef>
            </a:pPr>
            <a:r>
              <a:rPr lang="ja-JP" altLang="en-US" sz="1500" dirty="0"/>
              <a:t>　る。</a:t>
            </a:r>
            <a:endParaRPr lang="en-US" altLang="ja-JP" sz="1500" dirty="0"/>
          </a:p>
          <a:p>
            <a:pPr>
              <a:spcBef>
                <a:spcPts val="600"/>
              </a:spcBef>
            </a:pPr>
            <a:endParaRPr lang="en-US" altLang="ja-JP" sz="1500" dirty="0"/>
          </a:p>
        </p:txBody>
      </p:sp>
      <p:sp>
        <p:nvSpPr>
          <p:cNvPr id="10" name="テキスト ボックス 9">
            <a:extLst>
              <a:ext uri="{FF2B5EF4-FFF2-40B4-BE49-F238E27FC236}">
                <a16:creationId xmlns:a16="http://schemas.microsoft.com/office/drawing/2014/main" id="{7176F935-6A86-4568-A74A-5F7EA60DED0E}"/>
              </a:ext>
            </a:extLst>
          </p:cNvPr>
          <p:cNvSpPr txBox="1"/>
          <p:nvPr/>
        </p:nvSpPr>
        <p:spPr>
          <a:xfrm>
            <a:off x="11193967" y="63530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-2-</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2"/>
          <a:srcRect l="998" r="3636"/>
          <a:stretch/>
        </p:blipFill>
        <p:spPr>
          <a:xfrm>
            <a:off x="5210868" y="1696376"/>
            <a:ext cx="6590958" cy="4045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197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２．阪南港ＣＮＰ形成</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計画における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基本的</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な事項</a:t>
            </a: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-3-</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a:blip r:embed="rId3"/>
          <a:stretch>
            <a:fillRect/>
          </a:stretch>
        </p:blipFill>
        <p:spPr>
          <a:xfrm>
            <a:off x="36211" y="2133439"/>
            <a:ext cx="6232047" cy="3067712"/>
          </a:xfrm>
          <a:prstGeom prst="rect">
            <a:avLst/>
          </a:prstGeom>
        </p:spPr>
      </p:pic>
      <p:sp>
        <p:nvSpPr>
          <p:cNvPr id="10" name="テキスト ボックス 9"/>
          <p:cNvSpPr txBox="1"/>
          <p:nvPr/>
        </p:nvSpPr>
        <p:spPr>
          <a:xfrm>
            <a:off x="1383063" y="5527212"/>
            <a:ext cx="3538341" cy="400110"/>
          </a:xfrm>
          <a:prstGeom prst="rect">
            <a:avLst/>
          </a:prstGeom>
          <a:noFill/>
        </p:spPr>
        <p:txBody>
          <a:bodyPr wrap="none" rtlCol="0">
            <a:spAutoFit/>
          </a:bodyPr>
          <a:lstStyle/>
          <a:p>
            <a:r>
              <a:rPr lang="en-US" altLang="ja-JP" sz="2000" dirty="0"/>
              <a:t>CNP </a:t>
            </a:r>
            <a:r>
              <a:rPr lang="ja-JP" altLang="en-US" sz="2000" dirty="0"/>
              <a:t>形成に向けた方針の検討</a:t>
            </a:r>
            <a:endParaRPr kumimoji="1" lang="ja-JP" altLang="en-US" sz="2000" dirty="0"/>
          </a:p>
        </p:txBody>
      </p:sp>
      <p:pic>
        <p:nvPicPr>
          <p:cNvPr id="4" name="図 3"/>
          <p:cNvPicPr>
            <a:picLocks noChangeAspect="1"/>
          </p:cNvPicPr>
          <p:nvPr/>
        </p:nvPicPr>
        <p:blipFill>
          <a:blip r:embed="rId4"/>
          <a:stretch>
            <a:fillRect/>
          </a:stretch>
        </p:blipFill>
        <p:spPr>
          <a:xfrm>
            <a:off x="6340142" y="2056231"/>
            <a:ext cx="5736779" cy="3707830"/>
          </a:xfrm>
          <a:prstGeom prst="rect">
            <a:avLst/>
          </a:prstGeom>
        </p:spPr>
      </p:pic>
      <p:sp>
        <p:nvSpPr>
          <p:cNvPr id="15" name="テキスト ボックス 14"/>
          <p:cNvSpPr txBox="1"/>
          <p:nvPr/>
        </p:nvSpPr>
        <p:spPr>
          <a:xfrm>
            <a:off x="7439360" y="5943106"/>
            <a:ext cx="3025380" cy="400110"/>
          </a:xfrm>
          <a:prstGeom prst="rect">
            <a:avLst/>
          </a:prstGeom>
          <a:noFill/>
        </p:spPr>
        <p:txBody>
          <a:bodyPr wrap="none" rtlCol="0">
            <a:spAutoFit/>
          </a:bodyPr>
          <a:lstStyle/>
          <a:p>
            <a:r>
              <a:rPr lang="en-US" altLang="ja-JP" sz="2000" dirty="0"/>
              <a:t>CNP </a:t>
            </a:r>
            <a:r>
              <a:rPr lang="ja-JP" altLang="en-US" sz="2000" dirty="0"/>
              <a:t>形成計画の対象範囲</a:t>
            </a:r>
            <a:endParaRPr kumimoji="1" lang="ja-JP" altLang="en-US" sz="2000" dirty="0"/>
          </a:p>
        </p:txBody>
      </p:sp>
      <p:sp>
        <p:nvSpPr>
          <p:cNvPr id="16" name="テキスト ボックス 15"/>
          <p:cNvSpPr txBox="1"/>
          <p:nvPr/>
        </p:nvSpPr>
        <p:spPr>
          <a:xfrm>
            <a:off x="1342399" y="2507004"/>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
        <p:nvSpPr>
          <p:cNvPr id="17" name="テキスト ボックス 16"/>
          <p:cNvSpPr txBox="1"/>
          <p:nvPr/>
        </p:nvSpPr>
        <p:spPr>
          <a:xfrm>
            <a:off x="225460" y="978961"/>
            <a:ext cx="10239280" cy="646331"/>
          </a:xfrm>
          <a:prstGeom prst="rect">
            <a:avLst/>
          </a:prstGeom>
          <a:solidFill>
            <a:schemeClr val="bg1"/>
          </a:solidFill>
          <a:ln>
            <a:solidFill>
              <a:schemeClr val="tx1"/>
            </a:solidFill>
            <a:prstDash val="dash"/>
          </a:ln>
        </p:spPr>
        <p:txBody>
          <a:bodyPr wrap="square" rtlCol="0">
            <a:spAutoFit/>
          </a:bodyPr>
          <a:lstStyle/>
          <a:p>
            <a:r>
              <a:rPr kumimoji="1" lang="ja-JP" altLang="en-US" dirty="0" smtClean="0"/>
              <a:t>○計画期間：２０２３～２０５０年、</a:t>
            </a:r>
            <a:r>
              <a:rPr kumimoji="1" lang="ja-JP" altLang="en-US" dirty="0"/>
              <a:t>目標</a:t>
            </a:r>
            <a:r>
              <a:rPr kumimoji="1" lang="ja-JP" altLang="en-US" dirty="0" smtClean="0"/>
              <a:t>年次</a:t>
            </a:r>
            <a:r>
              <a:rPr kumimoji="1" lang="ja-JP" altLang="en-US" dirty="0"/>
              <a:t>：短・中期</a:t>
            </a:r>
            <a:r>
              <a:rPr kumimoji="1" lang="ja-JP" altLang="en-US" dirty="0" smtClean="0"/>
              <a:t>（ ２０３０年</a:t>
            </a:r>
            <a:r>
              <a:rPr kumimoji="1" lang="ja-JP" altLang="en-US" dirty="0"/>
              <a:t>）</a:t>
            </a:r>
            <a:r>
              <a:rPr kumimoji="1" lang="ja-JP" altLang="en-US" dirty="0" smtClean="0"/>
              <a:t>・</a:t>
            </a:r>
            <a:r>
              <a:rPr kumimoji="1" lang="ja-JP" altLang="en-US" dirty="0"/>
              <a:t>長期</a:t>
            </a:r>
            <a:r>
              <a:rPr kumimoji="1" lang="ja-JP" altLang="en-US" dirty="0" smtClean="0"/>
              <a:t>（ ２０５０年）</a:t>
            </a:r>
            <a:endParaRPr kumimoji="1" lang="en-US" altLang="ja-JP" dirty="0"/>
          </a:p>
          <a:p>
            <a:r>
              <a:rPr kumimoji="1" lang="ja-JP" altLang="en-US" dirty="0" smtClean="0"/>
              <a:t>○計画</a:t>
            </a:r>
            <a:r>
              <a:rPr kumimoji="1" lang="ja-JP" altLang="en-US" dirty="0"/>
              <a:t>策定及び推進体制、進捗</a:t>
            </a:r>
            <a:r>
              <a:rPr kumimoji="1" lang="ja-JP" altLang="en-US" dirty="0" smtClean="0"/>
              <a:t>管理：阪南港部会</a:t>
            </a:r>
            <a:endParaRPr kumimoji="1" lang="ja-JP" altLang="en-US" dirty="0"/>
          </a:p>
        </p:txBody>
      </p:sp>
    </p:spTree>
    <p:extLst>
      <p:ext uri="{BB962C8B-B14F-4D97-AF65-F5344CB8AC3E}">
        <p14:creationId xmlns:p14="http://schemas.microsoft.com/office/powerpoint/2010/main" val="851535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３．阪南港における温室効果ガスの排出量（現状）の推計</a:t>
            </a:r>
            <a:endParaRPr lang="ja-JP" altLang="en-US" sz="3200" dirty="0">
              <a:solidFill>
                <a:schemeClr val="bg1"/>
              </a:solidFill>
            </a:endParaRPr>
          </a:p>
        </p:txBody>
      </p:sp>
      <p:sp>
        <p:nvSpPr>
          <p:cNvPr id="11" name="テキスト ボックス 10">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a:solidFill>
                  <a:prstClr val="black"/>
                </a:solidFill>
                <a:latin typeface="HG丸ｺﾞｼｯｸM-PRO" panose="020F0600000000000000" pitchFamily="50" charset="-128"/>
                <a:ea typeface="HG丸ｺﾞｼｯｸM-PRO" panose="020F0600000000000000" pitchFamily="50" charset="-128"/>
              </a:rPr>
              <a:t>-4-</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1031" y="2438319"/>
            <a:ext cx="8270045" cy="4419681"/>
          </a:xfrm>
          <a:prstGeom prst="rect">
            <a:avLst/>
          </a:prstGeom>
        </p:spPr>
      </p:pic>
      <p:sp>
        <p:nvSpPr>
          <p:cNvPr id="3" name="テキスト ボックス 2"/>
          <p:cNvSpPr txBox="1"/>
          <p:nvPr/>
        </p:nvSpPr>
        <p:spPr>
          <a:xfrm>
            <a:off x="326867" y="683993"/>
            <a:ext cx="11538266" cy="1754326"/>
          </a:xfrm>
          <a:prstGeom prst="rect">
            <a:avLst/>
          </a:prstGeom>
          <a:solidFill>
            <a:schemeClr val="bg1"/>
          </a:solidFill>
          <a:ln>
            <a:solidFill>
              <a:schemeClr val="tx1"/>
            </a:solidFill>
            <a:prstDash val="dash"/>
          </a:ln>
        </p:spPr>
        <p:txBody>
          <a:bodyPr wrap="square" rtlCol="0">
            <a:spAutoFit/>
          </a:bodyPr>
          <a:lstStyle/>
          <a:p>
            <a:r>
              <a:rPr kumimoji="1" lang="ja-JP" altLang="en-US" dirty="0"/>
              <a:t>○   阪南港における現状</a:t>
            </a:r>
            <a:r>
              <a:rPr kumimoji="1" lang="ja-JP" altLang="en-US" dirty="0" smtClean="0"/>
              <a:t>（２０２１年？）</a:t>
            </a:r>
            <a:r>
              <a:rPr kumimoji="1" lang="ja-JP" altLang="en-US" dirty="0"/>
              <a:t>の</a:t>
            </a:r>
            <a:r>
              <a:rPr kumimoji="1" lang="en-US" altLang="ja-JP" dirty="0"/>
              <a:t>CO2</a:t>
            </a:r>
            <a:r>
              <a:rPr kumimoji="1" lang="ja-JP" altLang="en-US" dirty="0"/>
              <a:t>排出量は、港湾統計やアンケートから約</a:t>
            </a:r>
            <a:r>
              <a:rPr kumimoji="1" lang="ja-JP" altLang="en-US" dirty="0" smtClean="0"/>
              <a:t>○○千ｔ－ＣＯ２と</a:t>
            </a:r>
            <a:endParaRPr kumimoji="1" lang="en-US" altLang="ja-JP" dirty="0" smtClean="0"/>
          </a:p>
          <a:p>
            <a:r>
              <a:rPr kumimoji="1" lang="ja-JP" altLang="en-US" dirty="0"/>
              <a:t>　</a:t>
            </a:r>
            <a:r>
              <a:rPr kumimoji="1" lang="ja-JP" altLang="en-US" dirty="0" smtClean="0"/>
              <a:t>推計</a:t>
            </a:r>
            <a:r>
              <a:rPr kumimoji="1" lang="en-US" altLang="ja-JP" dirty="0"/>
              <a:t>※</a:t>
            </a:r>
            <a:r>
              <a:rPr kumimoji="1" lang="ja-JP" altLang="en-US" dirty="0" err="1"/>
              <a:t>。</a:t>
            </a:r>
            <a:endParaRPr kumimoji="1" lang="ja-JP" altLang="en-US" dirty="0"/>
          </a:p>
          <a:p>
            <a:r>
              <a:rPr kumimoji="1" lang="ja-JP" altLang="en-US" dirty="0"/>
              <a:t>○ 「ターミナル内」「ターミナルを出入り</a:t>
            </a:r>
            <a:r>
              <a:rPr kumimoji="1" lang="ja-JP" altLang="en-US" dirty="0" smtClean="0"/>
              <a:t>する船舶・車両」</a:t>
            </a:r>
            <a:r>
              <a:rPr kumimoji="1" lang="ja-JP" altLang="en-US" dirty="0"/>
              <a:t>「ターミナル外」</a:t>
            </a:r>
            <a:r>
              <a:rPr kumimoji="1" lang="ja-JP" altLang="en-US" dirty="0" smtClean="0"/>
              <a:t>の３区域</a:t>
            </a:r>
            <a:r>
              <a:rPr kumimoji="1" lang="ja-JP" altLang="en-US" dirty="0"/>
              <a:t>に分類した</a:t>
            </a:r>
            <a:endParaRPr kumimoji="1" lang="en-US" altLang="ja-JP" dirty="0"/>
          </a:p>
          <a:p>
            <a:r>
              <a:rPr kumimoji="1" lang="ja-JP" altLang="en-US" dirty="0"/>
              <a:t>　  結果、ＣＯ２排出量の占める割合は、「ターミナル内」約○％、「ターミナルを出入り</a:t>
            </a:r>
            <a:r>
              <a:rPr kumimoji="1" lang="ja-JP" altLang="en-US" dirty="0" smtClean="0"/>
              <a:t>する船舶・車両」</a:t>
            </a:r>
            <a:endParaRPr kumimoji="1" lang="en-US" altLang="ja-JP" dirty="0" smtClean="0"/>
          </a:p>
          <a:p>
            <a:r>
              <a:rPr kumimoji="1" lang="ja-JP" altLang="en-US" dirty="0"/>
              <a:t>　</a:t>
            </a:r>
            <a:r>
              <a:rPr kumimoji="1" lang="ja-JP" altLang="en-US" dirty="0" smtClean="0"/>
              <a:t>約</a:t>
            </a:r>
            <a:r>
              <a:rPr kumimoji="1" lang="ja-JP" altLang="en-US" dirty="0"/>
              <a:t>○％</a:t>
            </a:r>
            <a:r>
              <a:rPr kumimoji="1" lang="ja-JP" altLang="en-US" dirty="0" smtClean="0"/>
              <a:t>、「</a:t>
            </a:r>
            <a:r>
              <a:rPr kumimoji="1" lang="ja-JP" altLang="en-US" dirty="0"/>
              <a:t>ターミナル外」約○％。</a:t>
            </a:r>
          </a:p>
          <a:p>
            <a:r>
              <a:rPr kumimoji="1" lang="en-US" altLang="ja-JP" dirty="0"/>
              <a:t>※</a:t>
            </a:r>
            <a:r>
              <a:rPr kumimoji="1" lang="ja-JP" altLang="en-US" dirty="0"/>
              <a:t>今後、業務委託及び構成員の皆様へのアンケート等を元に推計予定</a:t>
            </a:r>
          </a:p>
        </p:txBody>
      </p:sp>
      <p:sp>
        <p:nvSpPr>
          <p:cNvPr id="12" name="テキスト ボックス 11"/>
          <p:cNvSpPr txBox="1"/>
          <p:nvPr/>
        </p:nvSpPr>
        <p:spPr>
          <a:xfrm>
            <a:off x="516238" y="3450338"/>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3409948873"/>
              </p:ext>
            </p:extLst>
          </p:nvPr>
        </p:nvGraphicFramePr>
        <p:xfrm>
          <a:off x="7353938" y="2520636"/>
          <a:ext cx="4612601" cy="1602742"/>
        </p:xfrm>
        <a:graphic>
          <a:graphicData uri="http://schemas.openxmlformats.org/drawingml/2006/table">
            <a:tbl>
              <a:tblPr firstRow="1" bandRow="1">
                <a:tableStyleId>{5C22544A-7EE6-4342-B048-85BDC9FD1C3A}</a:tableStyleId>
              </a:tblPr>
              <a:tblGrid>
                <a:gridCol w="1340883">
                  <a:extLst>
                    <a:ext uri="{9D8B030D-6E8A-4147-A177-3AD203B41FA5}">
                      <a16:colId xmlns:a16="http://schemas.microsoft.com/office/drawing/2014/main" val="1592642149"/>
                    </a:ext>
                  </a:extLst>
                </a:gridCol>
                <a:gridCol w="3271718">
                  <a:extLst>
                    <a:ext uri="{9D8B030D-6E8A-4147-A177-3AD203B41FA5}">
                      <a16:colId xmlns:a16="http://schemas.microsoft.com/office/drawing/2014/main" val="2461431144"/>
                    </a:ext>
                  </a:extLst>
                </a:gridCol>
              </a:tblGrid>
              <a:tr h="292290">
                <a:tc>
                  <a:txBody>
                    <a:bodyPr/>
                    <a:lstStyle/>
                    <a:p>
                      <a:r>
                        <a:rPr kumimoji="1" lang="ja-JP" altLang="en-US" sz="1100" dirty="0">
                          <a:solidFill>
                            <a:schemeClr val="tx1"/>
                          </a:solidFill>
                        </a:rPr>
                        <a:t>区域</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游ゴシックRegular"/>
                        </a:rPr>
                        <a:t>区域本推計における対象</a:t>
                      </a:r>
                      <a:endParaRPr kumimoji="1" lang="ja-JP" altLang="en-US" sz="1100" dirty="0">
                        <a:solidFill>
                          <a:schemeClr val="tx1"/>
                        </a:solidFill>
                      </a:endParaRPr>
                    </a:p>
                  </a:txBody>
                  <a:tcPr/>
                </a:tc>
                <a:extLst>
                  <a:ext uri="{0D108BD9-81ED-4DB2-BD59-A6C34878D82A}">
                    <a16:rowId xmlns:a16="http://schemas.microsoft.com/office/drawing/2014/main" val="1015598790"/>
                  </a:ext>
                </a:extLst>
              </a:tr>
              <a:tr h="257929">
                <a:tc>
                  <a:txBody>
                    <a:bodyPr/>
                    <a:lstStyle/>
                    <a:p>
                      <a:r>
                        <a:rPr kumimoji="1" lang="ja-JP" altLang="en-US" sz="1100" dirty="0">
                          <a:solidFill>
                            <a:schemeClr val="tx1"/>
                          </a:solidFill>
                        </a:rPr>
                        <a:t>ターミナル内</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2513965458"/>
                  </a:ext>
                </a:extLst>
              </a:tr>
              <a:tr h="357292">
                <a:tc>
                  <a:txBody>
                    <a:bodyPr/>
                    <a:lstStyle/>
                    <a:p>
                      <a:r>
                        <a:rPr kumimoji="1" lang="ja-JP" altLang="en-US" sz="1100" b="0" i="0" u="none" strike="noStrike" kern="1200" baseline="0" dirty="0">
                          <a:solidFill>
                            <a:schemeClr val="tx1"/>
                          </a:solidFill>
                          <a:latin typeface="+mn-lt"/>
                          <a:ea typeface="+mn-ea"/>
                          <a:cs typeface="+mn-cs"/>
                        </a:rPr>
                        <a:t>ターミナルを</a:t>
                      </a:r>
                      <a:endParaRPr kumimoji="1" lang="en-US" altLang="ja-JP" sz="1100" b="0" i="0" u="none" strike="noStrike" kern="1200" baseline="0" dirty="0">
                        <a:solidFill>
                          <a:schemeClr val="tx1"/>
                        </a:solidFill>
                        <a:latin typeface="+mn-lt"/>
                        <a:ea typeface="+mn-ea"/>
                        <a:cs typeface="+mn-cs"/>
                      </a:endParaRPr>
                    </a:p>
                    <a:p>
                      <a:r>
                        <a:rPr kumimoji="1" lang="ja-JP" altLang="en-US" sz="1100" b="0" i="0" u="none" strike="noStrike" kern="1200" baseline="0" dirty="0">
                          <a:solidFill>
                            <a:schemeClr val="tx1"/>
                          </a:solidFill>
                          <a:latin typeface="+mn-lt"/>
                          <a:ea typeface="+mn-ea"/>
                          <a:cs typeface="+mn-cs"/>
                        </a:rPr>
                        <a:t>出入りする車両</a:t>
                      </a:r>
                      <a:endParaRPr kumimoji="1" lang="ja-JP" altLang="en-US" sz="1100" dirty="0">
                        <a:solidFill>
                          <a:schemeClr val="tx1"/>
                        </a:solidFill>
                      </a:endParaRP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70516136"/>
                  </a:ext>
                </a:extLst>
              </a:tr>
              <a:tr h="357292">
                <a:tc>
                  <a:txBody>
                    <a:bodyPr/>
                    <a:lstStyle/>
                    <a:p>
                      <a:r>
                        <a:rPr kumimoji="1" lang="ja-JP" altLang="en-US" sz="1100" dirty="0">
                          <a:solidFill>
                            <a:schemeClr val="tx1"/>
                          </a:solidFill>
                        </a:rPr>
                        <a:t>停泊中の船舶</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2280812530"/>
                  </a:ext>
                </a:extLst>
              </a:tr>
              <a:tr h="267360">
                <a:tc>
                  <a:txBody>
                    <a:bodyPr/>
                    <a:lstStyle/>
                    <a:p>
                      <a:r>
                        <a:rPr kumimoji="1" lang="ja-JP" altLang="en-US" sz="1100" dirty="0">
                          <a:solidFill>
                            <a:schemeClr val="tx1"/>
                          </a:solidFill>
                        </a:rPr>
                        <a:t>ターミナル外</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530283674"/>
                  </a:ext>
                </a:extLst>
              </a:tr>
            </a:tbl>
          </a:graphicData>
        </a:graphic>
      </p:graphicFrame>
    </p:spTree>
    <p:extLst>
      <p:ext uri="{BB962C8B-B14F-4D97-AF65-F5344CB8AC3E}">
        <p14:creationId xmlns:p14="http://schemas.microsoft.com/office/powerpoint/2010/main" val="59448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４</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阪南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温室</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効果ガスの削減</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目標及び</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削減計画</a:t>
            </a: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90" dirty="0">
                <a:solidFill>
                  <a:prstClr val="black"/>
                </a:solidFill>
                <a:latin typeface="HG丸ｺﾞｼｯｸM-PRO" panose="020F0600000000000000" pitchFamily="50" charset="-128"/>
                <a:ea typeface="HG丸ｺﾞｼｯｸM-PRO" panose="020F0600000000000000" pitchFamily="50" charset="-128"/>
              </a:rPr>
              <a:t>5</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stretch>
            <a:fillRect/>
          </a:stretch>
        </p:blipFill>
        <p:spPr>
          <a:xfrm>
            <a:off x="417489" y="1894112"/>
            <a:ext cx="11247841" cy="3852000"/>
          </a:xfrm>
          <a:prstGeom prst="rect">
            <a:avLst/>
          </a:prstGeom>
        </p:spPr>
      </p:pic>
      <p:sp>
        <p:nvSpPr>
          <p:cNvPr id="8" name="テキスト ボックス 7"/>
          <p:cNvSpPr txBox="1"/>
          <p:nvPr/>
        </p:nvSpPr>
        <p:spPr>
          <a:xfrm>
            <a:off x="225460" y="683993"/>
            <a:ext cx="9213962" cy="646331"/>
          </a:xfrm>
          <a:prstGeom prst="rect">
            <a:avLst/>
          </a:prstGeom>
          <a:solidFill>
            <a:schemeClr val="bg1"/>
          </a:solidFill>
          <a:ln>
            <a:solidFill>
              <a:schemeClr val="tx1"/>
            </a:solidFill>
            <a:prstDash val="dash"/>
          </a:ln>
        </p:spPr>
        <p:txBody>
          <a:bodyPr wrap="square" rtlCol="0">
            <a:spAutoFit/>
          </a:bodyPr>
          <a:lstStyle/>
          <a:p>
            <a:r>
              <a:rPr kumimoji="1" lang="ja-JP" altLang="en-US" dirty="0"/>
              <a:t>○温室効果ガスの削減</a:t>
            </a:r>
            <a:r>
              <a:rPr kumimoji="1" lang="ja-JP" altLang="en-US" dirty="0" smtClean="0"/>
              <a:t>目標</a:t>
            </a:r>
            <a:endParaRPr kumimoji="1" lang="en-US" altLang="ja-JP" dirty="0" smtClean="0"/>
          </a:p>
          <a:p>
            <a:r>
              <a:rPr kumimoji="1" lang="ja-JP" altLang="en-US" dirty="0"/>
              <a:t>　</a:t>
            </a:r>
            <a:r>
              <a:rPr kumimoji="1" lang="ja-JP" altLang="en-US" dirty="0" smtClean="0"/>
              <a:t>２０３０年度</a:t>
            </a:r>
            <a:r>
              <a:rPr kumimoji="1" lang="ja-JP" altLang="en-US" dirty="0"/>
              <a:t>（２０１３年度比）４６％削減、２０５０年カーボンニュートラル</a:t>
            </a:r>
            <a:r>
              <a:rPr kumimoji="1" lang="ja-JP" altLang="en-US" dirty="0" smtClean="0"/>
              <a:t>実現</a:t>
            </a:r>
            <a:endParaRPr kumimoji="1" lang="ja-JP" altLang="en-US" dirty="0"/>
          </a:p>
        </p:txBody>
      </p:sp>
      <p:sp>
        <p:nvSpPr>
          <p:cNvPr id="11" name="テキスト ボックス 10"/>
          <p:cNvSpPr txBox="1"/>
          <p:nvPr/>
        </p:nvSpPr>
        <p:spPr>
          <a:xfrm>
            <a:off x="1364399" y="2539200"/>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
        <p:nvSpPr>
          <p:cNvPr id="9" name="テキスト ボックス 8"/>
          <p:cNvSpPr txBox="1"/>
          <p:nvPr/>
        </p:nvSpPr>
        <p:spPr>
          <a:xfrm>
            <a:off x="4433423" y="5920085"/>
            <a:ext cx="3005951"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000" dirty="0" smtClean="0"/>
              <a:t>温室効果ガスの削減計画</a:t>
            </a:r>
            <a:endParaRPr kumimoji="1" lang="ja-JP" altLang="en-US" sz="2000" dirty="0"/>
          </a:p>
        </p:txBody>
      </p:sp>
    </p:spTree>
    <p:extLst>
      <p:ext uri="{BB962C8B-B14F-4D97-AF65-F5344CB8AC3E}">
        <p14:creationId xmlns:p14="http://schemas.microsoft.com/office/powerpoint/2010/main" val="132688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0656" y="3684920"/>
            <a:ext cx="9896373" cy="3145216"/>
          </a:xfrm>
          <a:prstGeom prst="rect">
            <a:avLst/>
          </a:prstGeom>
        </p:spPr>
      </p:pic>
      <p:sp>
        <p:nvSpPr>
          <p:cNvPr id="5"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５</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阪南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における水素・燃料アンモニア等供給目標及び供給計画</a:t>
            </a:r>
          </a:p>
        </p:txBody>
      </p:sp>
      <p:sp>
        <p:nvSpPr>
          <p:cNvPr id="11" name="テキスト ボックス 10">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-6-</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25460" y="662838"/>
            <a:ext cx="11084224" cy="2893100"/>
          </a:xfrm>
          <a:prstGeom prst="rect">
            <a:avLst/>
          </a:prstGeom>
          <a:solidFill>
            <a:schemeClr val="bg1"/>
          </a:solidFill>
          <a:ln>
            <a:solidFill>
              <a:schemeClr val="tx1"/>
            </a:solidFill>
            <a:prstDash val="dash"/>
          </a:ln>
        </p:spPr>
        <p:txBody>
          <a:bodyPr wrap="square" rtlCol="0">
            <a:spAutoFit/>
          </a:bodyPr>
          <a:lstStyle/>
          <a:p>
            <a:r>
              <a:rPr kumimoji="1" lang="ja-JP" altLang="en-US" sz="1600" b="1" dirty="0"/>
              <a:t>＜次世代エネルギーの需要ポテンシャルの試算＞</a:t>
            </a:r>
            <a:r>
              <a:rPr kumimoji="1" lang="en-US" altLang="ja-JP" sz="1600" dirty="0"/>
              <a:t>※</a:t>
            </a:r>
            <a:endParaRPr kumimoji="1" lang="ja-JP" altLang="en-US" sz="1600" b="1" dirty="0"/>
          </a:p>
          <a:p>
            <a:r>
              <a:rPr kumimoji="1" lang="ja-JP" altLang="en-US" sz="1600" dirty="0"/>
              <a:t>○阪南港においては、各事業者による脱炭素化に向けた将来計画が具体化されていないが、現在の化石</a:t>
            </a:r>
            <a:endParaRPr kumimoji="1" lang="en-US" altLang="ja-JP" sz="1600" dirty="0"/>
          </a:p>
          <a:p>
            <a:r>
              <a:rPr kumimoji="1" lang="ja-JP" altLang="en-US" sz="1600" dirty="0"/>
              <a:t>　燃料消費量等を基に、次世代エネルギーの利用が進むと仮定して、使用燃料が</a:t>
            </a:r>
            <a:r>
              <a:rPr kumimoji="1" lang="en-US" altLang="ja-JP" sz="1600" dirty="0"/>
              <a:t>50%</a:t>
            </a:r>
            <a:r>
              <a:rPr kumimoji="1" lang="ja-JP" altLang="en-US" sz="1600" dirty="0" err="1"/>
              <a:t>、</a:t>
            </a:r>
            <a:r>
              <a:rPr kumimoji="1" lang="en-US" altLang="ja-JP" sz="1600" dirty="0"/>
              <a:t>100%</a:t>
            </a:r>
            <a:r>
              <a:rPr kumimoji="1" lang="ja-JP" altLang="en-US" sz="1600" dirty="0"/>
              <a:t>置換した際の</a:t>
            </a:r>
            <a:endParaRPr kumimoji="1" lang="en-US" altLang="ja-JP" sz="1600" dirty="0"/>
          </a:p>
          <a:p>
            <a:r>
              <a:rPr kumimoji="1" lang="ja-JP" altLang="en-US" sz="1600" dirty="0"/>
              <a:t>　必要水素量等（ポテンシャル）を推計し、参考として示すものである。</a:t>
            </a:r>
          </a:p>
          <a:p>
            <a:r>
              <a:rPr kumimoji="1" lang="ja-JP" altLang="en-US" sz="1600" dirty="0"/>
              <a:t>○阪南港における水素（液体水素）の潜在需要は約○千トン（</a:t>
            </a:r>
            <a:r>
              <a:rPr kumimoji="1" lang="en-US" altLang="ja-JP" sz="1600" dirty="0"/>
              <a:t>50</a:t>
            </a:r>
            <a:r>
              <a:rPr kumimoji="1" lang="ja-JP" altLang="en-US" sz="1600" dirty="0"/>
              <a:t>％置換）～○千トン（</a:t>
            </a:r>
            <a:r>
              <a:rPr kumimoji="1" lang="en-US" altLang="ja-JP" sz="1600" dirty="0"/>
              <a:t>100</a:t>
            </a:r>
            <a:r>
              <a:rPr kumimoji="1" lang="ja-JP" altLang="en-US" sz="1600" dirty="0"/>
              <a:t>％置換）、</a:t>
            </a:r>
          </a:p>
          <a:p>
            <a:r>
              <a:rPr kumimoji="1" lang="ja-JP" altLang="en-US" sz="1600" dirty="0"/>
              <a:t>　アンモニア換算では、約○千トン（</a:t>
            </a:r>
            <a:r>
              <a:rPr kumimoji="1" lang="en-US" altLang="ja-JP" sz="1600" dirty="0"/>
              <a:t>50</a:t>
            </a:r>
            <a:r>
              <a:rPr kumimoji="1" lang="ja-JP" altLang="en-US" sz="1600" dirty="0"/>
              <a:t>％置換）～○千トン（</a:t>
            </a:r>
            <a:r>
              <a:rPr kumimoji="1" lang="en-US" altLang="ja-JP" sz="1600" dirty="0"/>
              <a:t>100</a:t>
            </a:r>
            <a:r>
              <a:rPr kumimoji="1" lang="ja-JP" altLang="en-US" sz="1600" dirty="0"/>
              <a:t>％置換）と推計される。</a:t>
            </a:r>
          </a:p>
          <a:p>
            <a:r>
              <a:rPr kumimoji="1" lang="ja-JP" altLang="en-US" sz="1600" b="1" dirty="0"/>
              <a:t>＜貯蔵インフラの必要面積の試算＞</a:t>
            </a:r>
            <a:r>
              <a:rPr kumimoji="1" lang="en-US" altLang="ja-JP" sz="1600" dirty="0"/>
              <a:t>※</a:t>
            </a:r>
            <a:endParaRPr kumimoji="1" lang="ja-JP" altLang="en-US" sz="1600" b="1" dirty="0"/>
          </a:p>
          <a:p>
            <a:r>
              <a:rPr kumimoji="1" lang="ja-JP" altLang="en-US" sz="1600" dirty="0"/>
              <a:t>○阪南港での水素保管量を船舶での輸送量＋在庫量（年間需要量（</a:t>
            </a:r>
            <a:r>
              <a:rPr kumimoji="1" lang="en-US" altLang="ja-JP" sz="1600" dirty="0"/>
              <a:t>100%</a:t>
            </a:r>
            <a:r>
              <a:rPr kumimoji="1" lang="ja-JP" altLang="en-US" sz="1600" dirty="0"/>
              <a:t>置換の場合）の</a:t>
            </a:r>
            <a:r>
              <a:rPr kumimoji="1" lang="en-US" altLang="ja-JP" sz="1600" dirty="0"/>
              <a:t>10</a:t>
            </a:r>
            <a:r>
              <a:rPr kumimoji="1" lang="ja-JP" altLang="en-US" sz="1600" dirty="0"/>
              <a:t>％と想定）</a:t>
            </a:r>
          </a:p>
          <a:p>
            <a:r>
              <a:rPr kumimoji="1" lang="ja-JP" altLang="en-US" sz="1600" dirty="0"/>
              <a:t>　とし、必要面積を試算したところ、水素の場合は約○</a:t>
            </a:r>
            <a:r>
              <a:rPr kumimoji="1" lang="en-US" altLang="ja-JP" sz="1600" dirty="0"/>
              <a:t>ha</a:t>
            </a:r>
            <a:r>
              <a:rPr kumimoji="1" lang="ja-JP" altLang="en-US" sz="1600" dirty="0"/>
              <a:t>（ 約</a:t>
            </a:r>
            <a:r>
              <a:rPr kumimoji="1" lang="en-US" altLang="ja-JP" sz="1600" dirty="0"/>
              <a:t>5</a:t>
            </a:r>
            <a:r>
              <a:rPr kumimoji="1" lang="ja-JP" altLang="en-US" sz="1600" dirty="0"/>
              <a:t>万</a:t>
            </a:r>
            <a:r>
              <a:rPr kumimoji="1" lang="en-US" altLang="ja-JP" sz="1600" dirty="0"/>
              <a:t>m3</a:t>
            </a:r>
            <a:r>
              <a:rPr kumimoji="1" lang="ja-JP" altLang="en-US" sz="1600" dirty="0"/>
              <a:t>の大型貯蔵タンク○基）、</a:t>
            </a:r>
            <a:endParaRPr kumimoji="1" lang="en-US" altLang="ja-JP" sz="1600" dirty="0"/>
          </a:p>
          <a:p>
            <a:r>
              <a:rPr kumimoji="1" lang="ja-JP" altLang="en-US" sz="1600" dirty="0"/>
              <a:t>　アンモニアの場合は約○</a:t>
            </a:r>
            <a:r>
              <a:rPr kumimoji="1" lang="en-US" altLang="ja-JP" sz="1600" dirty="0"/>
              <a:t>ha </a:t>
            </a:r>
            <a:r>
              <a:rPr kumimoji="1" lang="ja-JP" altLang="en-US" sz="1600" dirty="0"/>
              <a:t>（約</a:t>
            </a:r>
            <a:r>
              <a:rPr kumimoji="1" lang="en-US" altLang="ja-JP" sz="1600" dirty="0"/>
              <a:t>7</a:t>
            </a:r>
            <a:r>
              <a:rPr kumimoji="1" lang="ja-JP" altLang="en-US" sz="1600" dirty="0"/>
              <a:t>万</a:t>
            </a:r>
            <a:r>
              <a:rPr kumimoji="1" lang="en-US" altLang="ja-JP" sz="1600" dirty="0"/>
              <a:t>m3</a:t>
            </a:r>
            <a:r>
              <a:rPr kumimoji="1" lang="ja-JP" altLang="en-US" sz="1600" dirty="0"/>
              <a:t>の大型貯蔵タンク○基）の用地面積が必要。</a:t>
            </a:r>
            <a:endParaRPr kumimoji="1" lang="en-US" altLang="ja-JP" sz="1600" dirty="0"/>
          </a:p>
          <a:p>
            <a:r>
              <a:rPr kumimoji="1" lang="ja-JP" altLang="en-US" sz="1600" dirty="0"/>
              <a:t>　</a:t>
            </a:r>
            <a:r>
              <a:rPr kumimoji="1" lang="en-US" altLang="ja-JP" sz="1600" dirty="0"/>
              <a:t>※</a:t>
            </a:r>
            <a:r>
              <a:rPr kumimoji="1" lang="ja-JP" altLang="en-US" sz="1600" dirty="0"/>
              <a:t>今後、業務委託及び構成員の皆様へのアンケート等を元に推計予定</a:t>
            </a:r>
          </a:p>
        </p:txBody>
      </p:sp>
      <p:sp>
        <p:nvSpPr>
          <p:cNvPr id="4" name="テキスト ボックス 3"/>
          <p:cNvSpPr txBox="1"/>
          <p:nvPr/>
        </p:nvSpPr>
        <p:spPr>
          <a:xfrm>
            <a:off x="2549805" y="4252682"/>
            <a:ext cx="6138074" cy="1785104"/>
          </a:xfrm>
          <a:prstGeom prst="rect">
            <a:avLst/>
          </a:prstGeom>
          <a:solidFill>
            <a:schemeClr val="bg2">
              <a:alpha val="60000"/>
            </a:schemeClr>
          </a:solidFill>
        </p:spPr>
        <p:txBody>
          <a:bodyPr wrap="square" rtlCol="0">
            <a:spAutoFit/>
          </a:bodyPr>
          <a:lstStyle/>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「高松港におけるＣＮＰ形成に向けた検討の方向性（案）」</a:t>
            </a:r>
            <a:r>
              <a:rPr kumimoji="1" lang="ja-JP" altLang="en-US" sz="1200" dirty="0">
                <a:solidFill>
                  <a:srgbClr val="FF0000">
                    <a:alpha val="67000"/>
                  </a:srgbClr>
                </a:solidFill>
              </a:rPr>
              <a:t>より抜粋</a:t>
            </a:r>
            <a:endParaRPr kumimoji="1" lang="en-US" altLang="ja-JP" sz="1200" dirty="0">
              <a:solidFill>
                <a:srgbClr val="FF0000">
                  <a:alpha val="67000"/>
                </a:srgbClr>
              </a:solidFill>
            </a:endParaRPr>
          </a:p>
          <a:p>
            <a:pPr algn="ctr"/>
            <a:endParaRPr kumimoji="1" lang="en-US" altLang="ja-JP" sz="1200" dirty="0">
              <a:solidFill>
                <a:srgbClr val="FF0000">
                  <a:alpha val="67000"/>
                </a:srgbClr>
              </a:solidFill>
            </a:endParaRPr>
          </a:p>
        </p:txBody>
      </p:sp>
    </p:spTree>
    <p:extLst>
      <p:ext uri="{BB962C8B-B14F-4D97-AF65-F5344CB8AC3E}">
        <p14:creationId xmlns:p14="http://schemas.microsoft.com/office/powerpoint/2010/main" val="269931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５</a:t>
            </a:r>
            <a:r>
              <a:rPr lang="en-US" altLang="ja-JP"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err="1"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阪南港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での取組みの可能性のある項目</a:t>
            </a:r>
          </a:p>
          <a:p>
            <a:endParaRPr lang="ja-JP"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７</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5A2DD917-6523-4529-9F4D-C4CD5B793636}"/>
              </a:ext>
            </a:extLst>
          </p:cNvPr>
          <p:cNvSpPr txBox="1"/>
          <p:nvPr/>
        </p:nvSpPr>
        <p:spPr>
          <a:xfrm>
            <a:off x="2767391" y="5755541"/>
            <a:ext cx="6417141" cy="369332"/>
          </a:xfrm>
          <a:prstGeom prst="rect">
            <a:avLst/>
          </a:prstGeom>
          <a:noFill/>
        </p:spPr>
        <p:txBody>
          <a:bodyPr wrap="none" rtlCol="0">
            <a:spAutoFit/>
          </a:bodyPr>
          <a:lstStyle/>
          <a:p>
            <a:r>
              <a:rPr kumimoji="1" lang="en-US" altLang="ja-JP" dirty="0"/>
              <a:t>※</a:t>
            </a:r>
            <a:r>
              <a:rPr kumimoji="1" lang="ja-JP" altLang="en-US" dirty="0"/>
              <a:t>取り組む項目、時期、優先順位などは今後検討会で議論</a:t>
            </a:r>
          </a:p>
        </p:txBody>
      </p:sp>
      <p:graphicFrame>
        <p:nvGraphicFramePr>
          <p:cNvPr id="6" name="表 5"/>
          <p:cNvGraphicFramePr>
            <a:graphicFrameLocks noGrp="1"/>
          </p:cNvGraphicFramePr>
          <p:nvPr>
            <p:extLst>
              <p:ext uri="{D42A27DB-BD31-4B8C-83A1-F6EECF244321}">
                <p14:modId xmlns:p14="http://schemas.microsoft.com/office/powerpoint/2010/main" val="1089704999"/>
              </p:ext>
            </p:extLst>
          </p:nvPr>
        </p:nvGraphicFramePr>
        <p:xfrm>
          <a:off x="1110000" y="1237178"/>
          <a:ext cx="9972000" cy="3119120"/>
        </p:xfrm>
        <a:graphic>
          <a:graphicData uri="http://schemas.openxmlformats.org/drawingml/2006/table">
            <a:tbl>
              <a:tblPr bandRow="1">
                <a:tableStyleId>{5940675A-B579-460E-94D1-54222C63F5DA}</a:tableStyleId>
              </a:tblPr>
              <a:tblGrid>
                <a:gridCol w="3852000">
                  <a:extLst>
                    <a:ext uri="{9D8B030D-6E8A-4147-A177-3AD203B41FA5}">
                      <a16:colId xmlns:a16="http://schemas.microsoft.com/office/drawing/2014/main" val="3636534325"/>
                    </a:ext>
                  </a:extLst>
                </a:gridCol>
                <a:gridCol w="6120000">
                  <a:extLst>
                    <a:ext uri="{9D8B030D-6E8A-4147-A177-3AD203B41FA5}">
                      <a16:colId xmlns:a16="http://schemas.microsoft.com/office/drawing/2014/main" val="1976160990"/>
                    </a:ext>
                  </a:extLst>
                </a:gridCol>
              </a:tblGrid>
              <a:tr h="370840">
                <a:tc>
                  <a:txBody>
                    <a:bodyPr/>
                    <a:lstStyle/>
                    <a:p>
                      <a:r>
                        <a:rPr kumimoji="1" lang="ja-JP" altLang="en-US" dirty="0" smtClean="0"/>
                        <a:t>ターミナル内</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フォークリフト等の電動化、</a:t>
                      </a:r>
                      <a:r>
                        <a:rPr kumimoji="1" lang="en-US" altLang="ja-JP" dirty="0" smtClean="0"/>
                        <a:t>FC</a:t>
                      </a:r>
                      <a:r>
                        <a:rPr kumimoji="1" lang="ja-JP" altLang="en-US" dirty="0" smtClean="0"/>
                        <a:t>化</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陸電供給の可能性調査、陸電供給施設整備の調査検討</a:t>
                      </a:r>
                      <a:endParaRPr kumimoji="1" lang="en-US" altLang="ja-JP"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陸電供給施設の整備、増設</a:t>
                      </a:r>
                    </a:p>
                  </a:txBody>
                  <a:tcPr/>
                </a:tc>
                <a:extLst>
                  <a:ext uri="{0D108BD9-81ED-4DB2-BD59-A6C34878D82A}">
                    <a16:rowId xmlns:a16="http://schemas.microsoft.com/office/drawing/2014/main" val="1736645374"/>
                  </a:ext>
                </a:extLst>
              </a:tr>
              <a:tr h="370840">
                <a:tc>
                  <a:txBody>
                    <a:bodyPr/>
                    <a:lstStyle/>
                    <a:p>
                      <a:pPr>
                        <a:tabLst>
                          <a:tab pos="987425" algn="l"/>
                        </a:tabLst>
                      </a:pPr>
                      <a:r>
                        <a:rPr kumimoji="1" lang="ja-JP" altLang="en-US" dirty="0" smtClean="0"/>
                        <a:t>ターミナルを出入りする船舶・車両</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extLst>
                  <a:ext uri="{0D108BD9-81ED-4DB2-BD59-A6C34878D82A}">
                    <a16:rowId xmlns:a16="http://schemas.microsoft.com/office/drawing/2014/main" val="484597632"/>
                  </a:ext>
                </a:extLst>
              </a:tr>
              <a:tr h="370840">
                <a:tc>
                  <a:txBody>
                    <a:bodyPr/>
                    <a:lstStyle/>
                    <a:p>
                      <a:r>
                        <a:rPr kumimoji="1" lang="ja-JP" altLang="en-US" dirty="0" smtClean="0"/>
                        <a:t>ターミナル外</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液化水素受入れ基地の可能性調査、整備</a:t>
                      </a:r>
                    </a:p>
                    <a:p>
                      <a:r>
                        <a:rPr kumimoji="1" lang="ja-JP" altLang="en-US" dirty="0" smtClean="0"/>
                        <a:t>フォークリフト等の電動化、</a:t>
                      </a:r>
                      <a:r>
                        <a:rPr kumimoji="1" lang="en-US" altLang="ja-JP" dirty="0" smtClean="0"/>
                        <a:t>FC</a:t>
                      </a:r>
                      <a:r>
                        <a:rPr kumimoji="1" lang="ja-JP" altLang="en-US" dirty="0" smtClean="0"/>
                        <a:t>化</a:t>
                      </a:r>
                      <a:endParaRPr kumimoji="1" lang="en-US" altLang="ja-JP"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バイオマス燃料の混焼検討、アンモニアの混焼検討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倉庫等への太陽光パネルの設置</a:t>
                      </a:r>
                    </a:p>
                    <a:p>
                      <a:r>
                        <a:rPr kumimoji="1" lang="ja-JP" altLang="en-US" dirty="0" smtClean="0"/>
                        <a:t>ブルーカーボンの整備・活用</a:t>
                      </a:r>
                    </a:p>
                  </a:txBody>
                  <a:tcPr/>
                </a:tc>
                <a:extLst>
                  <a:ext uri="{0D108BD9-81ED-4DB2-BD59-A6C34878D82A}">
                    <a16:rowId xmlns:a16="http://schemas.microsoft.com/office/drawing/2014/main" val="4149279166"/>
                  </a:ext>
                </a:extLst>
              </a:tr>
              <a:tr h="370840">
                <a:tc>
                  <a:txBody>
                    <a:bodyPr/>
                    <a:lstStyle/>
                    <a:p>
                      <a:r>
                        <a:rPr kumimoji="1" lang="ja-JP" altLang="en-US" dirty="0" smtClean="0"/>
                        <a:t>その他</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ブルーカーボンの整備・活用</a:t>
                      </a:r>
                    </a:p>
                  </a:txBody>
                  <a:tcPr/>
                </a:tc>
                <a:extLst>
                  <a:ext uri="{0D108BD9-81ED-4DB2-BD59-A6C34878D82A}">
                    <a16:rowId xmlns:a16="http://schemas.microsoft.com/office/drawing/2014/main" val="3768563766"/>
                  </a:ext>
                </a:extLst>
              </a:tr>
            </a:tbl>
          </a:graphicData>
        </a:graphic>
      </p:graphicFrame>
    </p:spTree>
    <p:extLst>
      <p:ext uri="{BB962C8B-B14F-4D97-AF65-F5344CB8AC3E}">
        <p14:creationId xmlns:p14="http://schemas.microsoft.com/office/powerpoint/2010/main" val="1320899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６</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阪南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港湾</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・産業立地競争力の</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強化</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に向けた方策</a:t>
            </a:r>
          </a:p>
          <a:p>
            <a:endParaRPr lang="ja-JP" altLang="en-US" sz="3200" dirty="0">
              <a:solidFill>
                <a:schemeClr val="bg1"/>
              </a:solidFill>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８</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20362" y="785922"/>
            <a:ext cx="3743675" cy="646331"/>
          </a:xfrm>
          <a:prstGeom prst="rect">
            <a:avLst/>
          </a:prstGeom>
          <a:solidFill>
            <a:schemeClr val="bg1"/>
          </a:solidFill>
          <a:ln>
            <a:solidFill>
              <a:schemeClr val="tx1"/>
            </a:solidFill>
            <a:prstDash val="dash"/>
          </a:ln>
        </p:spPr>
        <p:txBody>
          <a:bodyPr wrap="square" rtlCol="0">
            <a:spAutoFit/>
          </a:bodyPr>
          <a:lstStyle/>
          <a:p>
            <a:r>
              <a:rPr lang="ja-JP" altLang="en-US" dirty="0"/>
              <a:t>・環境面での港湾の競争力強化策</a:t>
            </a:r>
          </a:p>
          <a:p>
            <a:r>
              <a:rPr lang="ja-JP" altLang="en-US" dirty="0"/>
              <a:t>・産業立地競争力強化策</a:t>
            </a:r>
          </a:p>
        </p:txBody>
      </p:sp>
      <p:pic>
        <p:nvPicPr>
          <p:cNvPr id="3" name="図 2"/>
          <p:cNvPicPr>
            <a:picLocks noChangeAspect="1"/>
          </p:cNvPicPr>
          <p:nvPr/>
        </p:nvPicPr>
        <p:blipFill>
          <a:blip r:embed="rId2"/>
          <a:stretch>
            <a:fillRect/>
          </a:stretch>
        </p:blipFill>
        <p:spPr>
          <a:xfrm>
            <a:off x="1525174" y="1528496"/>
            <a:ext cx="9141653" cy="4896000"/>
          </a:xfrm>
          <a:prstGeom prst="rect">
            <a:avLst/>
          </a:prstGeom>
        </p:spPr>
      </p:pic>
      <p:sp>
        <p:nvSpPr>
          <p:cNvPr id="10" name="テキスト ボックス 9"/>
          <p:cNvSpPr txBox="1"/>
          <p:nvPr/>
        </p:nvSpPr>
        <p:spPr>
          <a:xfrm>
            <a:off x="1522827" y="2099059"/>
            <a:ext cx="9144000" cy="3754874"/>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Tree>
    <p:extLst>
      <p:ext uri="{BB962C8B-B14F-4D97-AF65-F5344CB8AC3E}">
        <p14:creationId xmlns:p14="http://schemas.microsoft.com/office/powerpoint/2010/main" val="2579747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1182</Words>
  <Application>Microsoft Office PowerPoint</Application>
  <PresentationFormat>ワイド画面</PresentationFormat>
  <Paragraphs>151</Paragraphs>
  <Slides>10</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HGP創英角ｺﾞｼｯｸUB</vt:lpstr>
      <vt:lpstr>HG丸ｺﾞｼｯｸM-PRO</vt:lpstr>
      <vt:lpstr>メイリオ</vt:lpstr>
      <vt:lpstr>游ゴシック</vt:lpstr>
      <vt:lpstr>游ゴシックRegular</vt:lpstr>
      <vt:lpstr>Arial</vt:lpstr>
      <vt:lpstr>Trebuchet MS</vt:lpstr>
      <vt:lpstr>Wingdings 3</vt:lpstr>
      <vt:lpstr>ファセット</vt:lpstr>
      <vt:lpstr>阪南港ＣＮＰ形成計画 ダイジェスト版（案）</vt:lpstr>
      <vt:lpstr>PowerPoint プレゼンテーション</vt:lpstr>
      <vt:lpstr>PowerPoint プレゼンテーション</vt:lpstr>
      <vt:lpstr> </vt:lpstr>
      <vt:lpstr>PowerPoint プレゼンテーション</vt:lpstr>
      <vt:lpstr> </vt:lpstr>
      <vt:lpstr>PowerPoint プレゼンテーション</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阪南港ＣＮＰ形成計画 ダイジェスト版（案）</dc:title>
  <dc:creator>竹谷　悠</dc:creator>
  <cp:lastModifiedBy>竹谷　悠</cp:lastModifiedBy>
  <cp:revision>3</cp:revision>
  <dcterms:modified xsi:type="dcterms:W3CDTF">2022-05-11T08:56:35Z</dcterms:modified>
</cp:coreProperties>
</file>