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2"/>
  </p:notesMasterIdLst>
  <p:handoutMasterIdLst>
    <p:handoutMasterId r:id="rId13"/>
  </p:handoutMasterIdLst>
  <p:sldIdLst>
    <p:sldId id="261" r:id="rId2"/>
    <p:sldId id="275" r:id="rId3"/>
    <p:sldId id="267" r:id="rId4"/>
    <p:sldId id="276" r:id="rId5"/>
    <p:sldId id="264" r:id="rId6"/>
    <p:sldId id="277" r:id="rId7"/>
    <p:sldId id="278" r:id="rId8"/>
    <p:sldId id="280" r:id="rId9"/>
    <p:sldId id="279" r:id="rId10"/>
    <p:sldId id="281"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21999E9-7E25-41C1-8548-670A68B87924}" type="datetimeFigureOut">
              <a:rPr kumimoji="1" lang="ja-JP" altLang="en-US" smtClean="0"/>
              <a:t>2022/5/11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FDFB518-2092-4A06-92C1-E0B4A7060EDA}" type="slidenum">
              <a:rPr kumimoji="1" lang="ja-JP" altLang="en-US" smtClean="0"/>
              <a:t>‹#›</a:t>
            </a:fld>
            <a:endParaRPr kumimoji="1" lang="ja-JP" altLang="en-US"/>
          </a:p>
        </p:txBody>
      </p:sp>
    </p:spTree>
    <p:extLst>
      <p:ext uri="{BB962C8B-B14F-4D97-AF65-F5344CB8AC3E}">
        <p14:creationId xmlns:p14="http://schemas.microsoft.com/office/powerpoint/2010/main" val="5569905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F99BB0F-1DB0-4D9E-BF94-447193670C43}"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5BFE779-6154-4244-8465-DF099F24427E}" type="slidenum">
              <a:rPr kumimoji="1" lang="ja-JP" altLang="en-US" smtClean="0"/>
              <a:t>‹#›</a:t>
            </a:fld>
            <a:endParaRPr kumimoji="1" lang="ja-JP" altLang="en-US"/>
          </a:p>
        </p:txBody>
      </p:sp>
    </p:spTree>
    <p:extLst>
      <p:ext uri="{BB962C8B-B14F-4D97-AF65-F5344CB8AC3E}">
        <p14:creationId xmlns:p14="http://schemas.microsoft.com/office/powerpoint/2010/main" val="15617784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4843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208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221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402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1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437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8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94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266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6321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0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66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5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36411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2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14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57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7363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Tree>
    <p:extLst>
      <p:ext uri="{BB962C8B-B14F-4D97-AF65-F5344CB8AC3E}">
        <p14:creationId xmlns:p14="http://schemas.microsoft.com/office/powerpoint/2010/main" val="182409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2475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3065" y="2404531"/>
            <a:ext cx="8665870" cy="1646302"/>
          </a:xfrm>
        </p:spPr>
        <p:txBody>
          <a:bodyPr anchor="ctr"/>
          <a:lstStyle/>
          <a:p>
            <a:pPr algn="ctr"/>
            <a:r>
              <a:rPr lang="ja-JP" altLang="en-US" sz="6000" b="1" dirty="0">
                <a:solidFill>
                  <a:srgbClr val="0070C0"/>
                </a:solidFill>
                <a:latin typeface="+mj-ea"/>
              </a:rPr>
              <a:t>堺</a:t>
            </a:r>
            <a:r>
              <a:rPr lang="ja-JP" altLang="en-US" sz="6000" b="1" dirty="0" smtClean="0">
                <a:solidFill>
                  <a:srgbClr val="0070C0"/>
                </a:solidFill>
                <a:latin typeface="+mj-ea"/>
              </a:rPr>
              <a:t>泉北港ＣＮＰ形成計画</a:t>
            </a:r>
            <a:r>
              <a:rPr lang="en-US" altLang="ja-JP" sz="6000" b="1" dirty="0" smtClean="0">
                <a:solidFill>
                  <a:srgbClr val="0070C0"/>
                </a:solidFill>
                <a:latin typeface="+mj-ea"/>
              </a:rPr>
              <a:t/>
            </a:r>
            <a:br>
              <a:rPr lang="en-US" altLang="ja-JP" sz="6000" b="1" dirty="0" smtClean="0">
                <a:solidFill>
                  <a:srgbClr val="0070C0"/>
                </a:solidFill>
                <a:latin typeface="+mj-ea"/>
              </a:rPr>
            </a:br>
            <a:r>
              <a:rPr lang="ja-JP" altLang="en-US" sz="6000" b="1" dirty="0" smtClean="0">
                <a:solidFill>
                  <a:srgbClr val="0070C0"/>
                </a:solidFill>
                <a:latin typeface="+mj-ea"/>
              </a:rPr>
              <a:t>ダイジェスト版（案）</a:t>
            </a:r>
            <a:endParaRPr kumimoji="1" lang="ja-JP" altLang="en-US" sz="6000" b="1" dirty="0">
              <a:solidFill>
                <a:srgbClr val="0070C0"/>
              </a:solidFill>
              <a:latin typeface="+mj-ea"/>
            </a:endParaRPr>
          </a:p>
        </p:txBody>
      </p:sp>
      <p:sp>
        <p:nvSpPr>
          <p:cNvPr id="3" name="サブタイトル 2"/>
          <p:cNvSpPr>
            <a:spLocks noGrp="1"/>
          </p:cNvSpPr>
          <p:nvPr>
            <p:ph type="subTitle" idx="1"/>
          </p:nvPr>
        </p:nvSpPr>
        <p:spPr>
          <a:xfrm>
            <a:off x="1507066" y="4050833"/>
            <a:ext cx="7766936" cy="1096899"/>
          </a:xfrm>
        </p:spPr>
        <p:txBody>
          <a:bodyPr anchor="ctr">
            <a:normAutofit/>
          </a:bodyPr>
          <a:lstStyle/>
          <a:p>
            <a:r>
              <a:rPr kumimoji="1" lang="ja-JP" altLang="en-US" sz="3600" dirty="0"/>
              <a:t>大阪港湾局</a:t>
            </a:r>
          </a:p>
        </p:txBody>
      </p:sp>
      <p:sp>
        <p:nvSpPr>
          <p:cNvPr id="5" name="サブタイトル 2"/>
          <p:cNvSpPr txBox="1">
            <a:spLocks/>
          </p:cNvSpPr>
          <p:nvPr/>
        </p:nvSpPr>
        <p:spPr>
          <a:xfrm>
            <a:off x="1507066" y="5147732"/>
            <a:ext cx="7766936" cy="1096899"/>
          </a:xfrm>
          <a:prstGeom prst="rect">
            <a:avLst/>
          </a:prstGeom>
        </p:spPr>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endParaRPr lang="ja-JP" altLang="en-US" sz="3600" dirty="0"/>
          </a:p>
        </p:txBody>
      </p:sp>
      <p:sp>
        <p:nvSpPr>
          <p:cNvPr id="6" name="サブタイトル 2"/>
          <p:cNvSpPr txBox="1">
            <a:spLocks/>
          </p:cNvSpPr>
          <p:nvPr/>
        </p:nvSpPr>
        <p:spPr>
          <a:xfrm>
            <a:off x="7329056" y="5530877"/>
            <a:ext cx="3565930" cy="897629"/>
          </a:xfrm>
          <a:prstGeom prst="rect">
            <a:avLst/>
          </a:prstGeom>
        </p:spPr>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2400" dirty="0">
                <a:solidFill>
                  <a:schemeClr val="tx1"/>
                </a:solidFill>
              </a:rPr>
              <a:t>令和４年５月１２日現在</a:t>
            </a:r>
            <a:endParaRPr lang="en-US" altLang="ja-JP" sz="2400" dirty="0">
              <a:solidFill>
                <a:schemeClr val="tx1"/>
              </a:solidFill>
            </a:endParaRPr>
          </a:p>
        </p:txBody>
      </p:sp>
      <p:sp>
        <p:nvSpPr>
          <p:cNvPr id="7" name="テキスト ボックス 6"/>
          <p:cNvSpPr txBox="1"/>
          <p:nvPr/>
        </p:nvSpPr>
        <p:spPr>
          <a:xfrm>
            <a:off x="9121796" y="304801"/>
            <a:ext cx="2484000" cy="646331"/>
          </a:xfrm>
          <a:prstGeom prst="rect">
            <a:avLst/>
          </a:prstGeom>
          <a:solidFill>
            <a:schemeClr val="bg1"/>
          </a:solidFill>
          <a:ln>
            <a:noFill/>
          </a:ln>
        </p:spPr>
        <p:txBody>
          <a:bodyPr wrap="square" rtlCol="0">
            <a:spAutoFit/>
          </a:bodyPr>
          <a:lstStyle/>
          <a:p>
            <a:pPr algn="ctr"/>
            <a:r>
              <a:rPr kumimoji="1" lang="ja-JP" altLang="en-US" sz="3600" dirty="0" smtClean="0">
                <a:latin typeface="HG丸ｺﾞｼｯｸM-PRO" panose="020F0600000000000000" pitchFamily="50" charset="-128"/>
                <a:ea typeface="HG丸ｺﾞｼｯｸM-PRO" panose="020F0600000000000000" pitchFamily="50" charset="-128"/>
              </a:rPr>
              <a:t>資料３－２</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602250" y="304801"/>
            <a:ext cx="1809633"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作成中</a:t>
            </a:r>
          </a:p>
        </p:txBody>
      </p:sp>
    </p:spTree>
    <p:extLst>
      <p:ext uri="{BB962C8B-B14F-4D97-AF65-F5344CB8AC3E}">
        <p14:creationId xmlns:p14="http://schemas.microsoft.com/office/powerpoint/2010/main" val="38659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．堺泉北港ロードマップ</a:t>
            </a:r>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９</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2926633" y="1732986"/>
            <a:ext cx="6338734" cy="4760891"/>
          </a:xfrm>
          <a:prstGeom prst="rect">
            <a:avLst/>
          </a:prstGeom>
        </p:spPr>
      </p:pic>
      <p:sp>
        <p:nvSpPr>
          <p:cNvPr id="9" name="テキスト ボックス 8"/>
          <p:cNvSpPr txBox="1"/>
          <p:nvPr/>
        </p:nvSpPr>
        <p:spPr>
          <a:xfrm>
            <a:off x="1863212" y="3602484"/>
            <a:ext cx="7812000" cy="2554545"/>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p:txBody>
      </p:sp>
      <p:sp>
        <p:nvSpPr>
          <p:cNvPr id="7" name="テキスト ボックス 6"/>
          <p:cNvSpPr txBox="1"/>
          <p:nvPr/>
        </p:nvSpPr>
        <p:spPr>
          <a:xfrm>
            <a:off x="420362" y="785922"/>
            <a:ext cx="5626477" cy="923330"/>
          </a:xfrm>
          <a:prstGeom prst="rect">
            <a:avLst/>
          </a:prstGeom>
          <a:solidFill>
            <a:schemeClr val="bg1"/>
          </a:solidFill>
          <a:ln>
            <a:solidFill>
              <a:schemeClr val="tx1"/>
            </a:solidFill>
            <a:prstDash val="dash"/>
          </a:ln>
        </p:spPr>
        <p:txBody>
          <a:bodyPr wrap="square" rtlCol="0">
            <a:spAutoFit/>
          </a:bodyPr>
          <a:lstStyle/>
          <a:p>
            <a:r>
              <a:rPr lang="ja-JP" altLang="en-US" dirty="0" smtClean="0"/>
              <a:t>・主な取組内容、取組時期を明らかにする。</a:t>
            </a:r>
            <a:endParaRPr lang="en-US" altLang="ja-JP" dirty="0" smtClean="0"/>
          </a:p>
          <a:p>
            <a:r>
              <a:rPr lang="ja-JP" altLang="en-US" dirty="0" smtClean="0"/>
              <a:t>・温室効果ガス削減計画</a:t>
            </a:r>
            <a:endParaRPr lang="en-US" altLang="ja-JP" dirty="0" smtClean="0"/>
          </a:p>
          <a:p>
            <a:r>
              <a:rPr lang="ja-JP" altLang="en-US" dirty="0" smtClean="0"/>
              <a:t>・施設整備計画等</a:t>
            </a:r>
            <a:endParaRPr lang="ja-JP" altLang="en-US" dirty="0"/>
          </a:p>
        </p:txBody>
      </p:sp>
    </p:spTree>
    <p:extLst>
      <p:ext uri="{BB962C8B-B14F-4D97-AF65-F5344CB8AC3E}">
        <p14:creationId xmlns:p14="http://schemas.microsoft.com/office/powerpoint/2010/main" val="319493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目次</a:t>
            </a:r>
            <a:endParaRPr lang="ja-JP" altLang="en-US" sz="3200" dirty="0">
              <a:solidFill>
                <a:schemeClr val="bg1"/>
              </a:solidFill>
            </a:endParaRPr>
          </a:p>
        </p:txBody>
      </p:sp>
      <p:sp>
        <p:nvSpPr>
          <p:cNvPr id="8" name="テキスト ボックス 7"/>
          <p:cNvSpPr txBox="1"/>
          <p:nvPr/>
        </p:nvSpPr>
        <p:spPr>
          <a:xfrm>
            <a:off x="69274" y="1643896"/>
            <a:ext cx="12009655" cy="4078039"/>
          </a:xfrm>
          <a:prstGeom prst="rect">
            <a:avLst/>
          </a:prstGeom>
          <a:noFill/>
        </p:spPr>
        <p:txBody>
          <a:bodyPr wrap="square" rtlCol="0">
            <a:spAutoFit/>
          </a:bodyPr>
          <a:lstStyle/>
          <a:p>
            <a:pPr marL="11385550" indent="-11385550" defTabSz="1341438">
              <a:spcBef>
                <a:spcPts val="600"/>
              </a:spcBef>
            </a:pPr>
            <a:r>
              <a:rPr lang="ja-JP" altLang="en-US" sz="2800" dirty="0"/>
              <a:t>１</a:t>
            </a:r>
            <a:r>
              <a:rPr lang="ja-JP" altLang="en-US" sz="2800" dirty="0" smtClean="0"/>
              <a:t>．</a:t>
            </a:r>
            <a:r>
              <a:rPr lang="ja-JP" altLang="en-US" sz="2800" dirty="0"/>
              <a:t>堺泉北港</a:t>
            </a:r>
            <a:r>
              <a:rPr lang="ja-JP" altLang="en-US" sz="2800" dirty="0" smtClean="0"/>
              <a:t>の特徴</a:t>
            </a:r>
            <a:r>
              <a:rPr lang="en-US" altLang="ja-JP" sz="2800" u="dottedHeavy" baseline="40000" dirty="0" smtClean="0"/>
              <a:t>	</a:t>
            </a:r>
            <a:r>
              <a:rPr lang="ja-JP" altLang="en-US" sz="2800" dirty="0" smtClean="0"/>
              <a:t>２</a:t>
            </a:r>
            <a:endParaRPr lang="en-US" altLang="ja-JP" sz="2800" dirty="0" smtClean="0"/>
          </a:p>
          <a:p>
            <a:pPr marL="11385550" indent="-11385550">
              <a:spcBef>
                <a:spcPts val="600"/>
              </a:spcBef>
            </a:pPr>
            <a:r>
              <a:rPr lang="ja-JP" altLang="en-US" sz="2800" dirty="0" smtClean="0"/>
              <a:t>２</a:t>
            </a:r>
            <a:r>
              <a:rPr lang="ja-JP" altLang="en-US" sz="2800" dirty="0"/>
              <a:t>．堺</a:t>
            </a:r>
            <a:r>
              <a:rPr lang="ja-JP" altLang="en-US" sz="2800" dirty="0" smtClean="0"/>
              <a:t>泉北港ＣＮＰ形成</a:t>
            </a:r>
            <a:r>
              <a:rPr lang="ja-JP" altLang="en-US" sz="2800" dirty="0"/>
              <a:t>計画における基本的な</a:t>
            </a:r>
            <a:r>
              <a:rPr lang="ja-JP" altLang="en-US" sz="2800" dirty="0" smtClean="0"/>
              <a:t>事項</a:t>
            </a:r>
            <a:r>
              <a:rPr lang="en-US" altLang="ja-JP" sz="2800" u="dottedHeavy" baseline="40000" dirty="0" smtClean="0"/>
              <a:t>	</a:t>
            </a:r>
            <a:r>
              <a:rPr lang="ja-JP" altLang="en-US" sz="2800" dirty="0" smtClean="0"/>
              <a:t>３</a:t>
            </a:r>
            <a:endParaRPr lang="en-US" altLang="ja-JP" sz="2800" dirty="0" smtClean="0"/>
          </a:p>
          <a:p>
            <a:pPr marL="11385550" indent="-11385550">
              <a:spcBef>
                <a:spcPts val="600"/>
              </a:spcBef>
              <a:tabLst>
                <a:tab pos="11385550" algn="l"/>
              </a:tabLst>
            </a:pPr>
            <a:r>
              <a:rPr lang="ja-JP" altLang="en-US" sz="2800" dirty="0" smtClean="0"/>
              <a:t>３</a:t>
            </a:r>
            <a:r>
              <a:rPr lang="ja-JP" altLang="en-US" sz="2800" dirty="0"/>
              <a:t>．堺泉北港における温室効果ガスの排出量（現状）の</a:t>
            </a:r>
            <a:r>
              <a:rPr lang="ja-JP" altLang="en-US" sz="2800" dirty="0" smtClean="0"/>
              <a:t>推計</a:t>
            </a:r>
            <a:r>
              <a:rPr lang="en-US" altLang="ja-JP" sz="2800" u="dottedHeavy" baseline="40000" dirty="0" smtClean="0"/>
              <a:t>	</a:t>
            </a:r>
            <a:r>
              <a:rPr lang="ja-JP" altLang="en-US" sz="2800" dirty="0" smtClean="0"/>
              <a:t>４</a:t>
            </a:r>
            <a:endParaRPr lang="en-US" altLang="ja-JP" sz="2800" dirty="0" smtClean="0"/>
          </a:p>
          <a:p>
            <a:pPr marL="11385550" indent="-11385550">
              <a:spcBef>
                <a:spcPts val="600"/>
              </a:spcBef>
            </a:pPr>
            <a:r>
              <a:rPr lang="ja-JP" altLang="en-US" sz="2800" dirty="0" smtClean="0"/>
              <a:t>４</a:t>
            </a:r>
            <a:r>
              <a:rPr lang="ja-JP" altLang="en-US" sz="2800" dirty="0"/>
              <a:t>．堺泉北港における温室効果ガスの削減目標及び削減</a:t>
            </a:r>
            <a:r>
              <a:rPr lang="ja-JP" altLang="en-US" sz="2800" dirty="0" smtClean="0"/>
              <a:t>計画</a:t>
            </a:r>
            <a:r>
              <a:rPr lang="en-US" altLang="ja-JP" sz="2800" u="dottedHeavy" baseline="40000" dirty="0" smtClean="0"/>
              <a:t>	</a:t>
            </a:r>
            <a:r>
              <a:rPr lang="ja-JP" altLang="en-US" sz="2800" dirty="0" smtClean="0"/>
              <a:t>５</a:t>
            </a:r>
            <a:endParaRPr lang="ja-JP" altLang="en-US" sz="2800" dirty="0"/>
          </a:p>
          <a:p>
            <a:pPr marL="11385550" indent="-11385550">
              <a:spcBef>
                <a:spcPts val="600"/>
              </a:spcBef>
            </a:pPr>
            <a:r>
              <a:rPr lang="ja-JP" altLang="en-US" sz="2800" dirty="0" smtClean="0"/>
              <a:t>５</a:t>
            </a:r>
            <a:r>
              <a:rPr lang="ja-JP" altLang="en-US" sz="2800" dirty="0"/>
              <a:t>．堺泉北港における水素・燃料アンモニア等供給目標及び供給</a:t>
            </a:r>
            <a:r>
              <a:rPr lang="ja-JP" altLang="en-US" sz="2800" dirty="0" smtClean="0"/>
              <a:t>計画</a:t>
            </a:r>
            <a:r>
              <a:rPr lang="en-US" altLang="ja-JP" sz="2800" u="dottedHeavy" baseline="40000" dirty="0" smtClean="0"/>
              <a:t>	</a:t>
            </a:r>
            <a:r>
              <a:rPr lang="ja-JP" altLang="en-US" sz="2800" dirty="0" smtClean="0"/>
              <a:t>６</a:t>
            </a:r>
            <a:endParaRPr lang="en-US" altLang="ja-JP" sz="2800" dirty="0" smtClean="0"/>
          </a:p>
          <a:p>
            <a:pPr marL="11385550" indent="-11385550">
              <a:spcBef>
                <a:spcPts val="600"/>
              </a:spcBef>
            </a:pPr>
            <a:r>
              <a:rPr lang="ja-JP" altLang="en-US" sz="2800" dirty="0"/>
              <a:t>５’</a:t>
            </a:r>
            <a:r>
              <a:rPr lang="ja-JP" altLang="en-US" sz="2800" dirty="0" smtClean="0"/>
              <a:t>．堺泉北港</a:t>
            </a:r>
            <a:r>
              <a:rPr lang="ja-JP" altLang="en-US" sz="2800" dirty="0"/>
              <a:t>での取組みの可能性のある項目</a:t>
            </a:r>
            <a:r>
              <a:rPr lang="en-US" altLang="ja-JP" sz="2800" u="dottedHeavy" baseline="40000" dirty="0"/>
              <a:t>	</a:t>
            </a:r>
            <a:r>
              <a:rPr lang="ja-JP" altLang="en-US" sz="2800" dirty="0"/>
              <a:t>７</a:t>
            </a:r>
          </a:p>
          <a:p>
            <a:pPr marL="11385550" indent="-11385550">
              <a:spcBef>
                <a:spcPts val="600"/>
              </a:spcBef>
            </a:pPr>
            <a:r>
              <a:rPr lang="ja-JP" altLang="en-US" sz="2800" dirty="0" smtClean="0"/>
              <a:t>６．堺泉北港における港湾・産業立地競争力の強化に向けた方策</a:t>
            </a:r>
            <a:r>
              <a:rPr lang="en-US" altLang="ja-JP" sz="2800" u="dottedHeavy" baseline="40000" dirty="0" smtClean="0"/>
              <a:t>	</a:t>
            </a:r>
            <a:r>
              <a:rPr lang="ja-JP" altLang="en-US" sz="2800" dirty="0" smtClean="0"/>
              <a:t>８</a:t>
            </a:r>
          </a:p>
          <a:p>
            <a:pPr marL="11385550" indent="-11385550">
              <a:spcBef>
                <a:spcPts val="600"/>
              </a:spcBef>
            </a:pPr>
            <a:r>
              <a:rPr lang="ja-JP" altLang="en-US" sz="2800" dirty="0" smtClean="0"/>
              <a:t>７</a:t>
            </a:r>
            <a:r>
              <a:rPr lang="ja-JP" altLang="en-US" sz="2800" dirty="0"/>
              <a:t>．堺泉北港</a:t>
            </a:r>
            <a:r>
              <a:rPr lang="ja-JP" altLang="en-US" sz="2800" dirty="0" smtClean="0"/>
              <a:t>ロードマップ</a:t>
            </a:r>
            <a:r>
              <a:rPr lang="en-US" altLang="ja-JP" sz="2800" u="dottedHeavy" baseline="40000" dirty="0" smtClean="0"/>
              <a:t>	</a:t>
            </a:r>
            <a:r>
              <a:rPr lang="ja-JP" altLang="en-US" sz="2800" dirty="0" smtClean="0"/>
              <a:t>９</a:t>
            </a:r>
            <a:endParaRPr lang="ja-JP" altLang="en-US" sz="2800" dirty="0"/>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-1-</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1790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堺泉北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の特徴</a:t>
            </a:r>
            <a:endParaRPr lang="ja-JP" altLang="en-US" sz="3200" dirty="0">
              <a:solidFill>
                <a:schemeClr val="bg1"/>
              </a:solidFill>
            </a:endParaRPr>
          </a:p>
        </p:txBody>
      </p:sp>
      <p:sp>
        <p:nvSpPr>
          <p:cNvPr id="8" name="テキスト ボックス 7"/>
          <p:cNvSpPr txBox="1"/>
          <p:nvPr/>
        </p:nvSpPr>
        <p:spPr>
          <a:xfrm>
            <a:off x="0" y="873047"/>
            <a:ext cx="5350706" cy="6093976"/>
          </a:xfrm>
          <a:prstGeom prst="rect">
            <a:avLst/>
          </a:prstGeom>
          <a:noFill/>
        </p:spPr>
        <p:txBody>
          <a:bodyPr wrap="square" rtlCol="0">
            <a:spAutoFit/>
          </a:bodyPr>
          <a:lstStyle/>
          <a:p>
            <a:pPr>
              <a:spcBef>
                <a:spcPts val="600"/>
              </a:spcBef>
            </a:pPr>
            <a:r>
              <a:rPr lang="ja-JP" altLang="en-US" sz="1500" dirty="0"/>
              <a:t>・堺泉北港は、大阪湾東部沿岸に位置し、堺市・高石市・</a:t>
            </a:r>
            <a:endParaRPr lang="en-US" altLang="ja-JP" sz="1500" dirty="0"/>
          </a:p>
          <a:p>
            <a:pPr>
              <a:spcBef>
                <a:spcPts val="600"/>
              </a:spcBef>
            </a:pPr>
            <a:r>
              <a:rPr lang="ja-JP" altLang="en-US" sz="1500" dirty="0"/>
              <a:t>　泉大津市の</a:t>
            </a:r>
            <a:r>
              <a:rPr lang="en-US" altLang="ja-JP" sz="1500" dirty="0"/>
              <a:t>3</a:t>
            </a:r>
            <a:r>
              <a:rPr lang="ja-JP" altLang="en-US" sz="1500" dirty="0"/>
              <a:t>市、約</a:t>
            </a:r>
            <a:r>
              <a:rPr lang="en-US" altLang="ja-JP" sz="1500" dirty="0"/>
              <a:t>14</a:t>
            </a:r>
            <a:r>
              <a:rPr lang="ja-JP" altLang="en-US" sz="1500" dirty="0"/>
              <a:t>㎞にわたってまたがる港湾であり、</a:t>
            </a:r>
            <a:endParaRPr lang="en-US" altLang="ja-JP" sz="1500" dirty="0"/>
          </a:p>
          <a:p>
            <a:pPr>
              <a:spcBef>
                <a:spcPts val="600"/>
              </a:spcBef>
            </a:pPr>
            <a:r>
              <a:rPr lang="ja-JP" altLang="en-US" sz="1500" dirty="0"/>
              <a:t>　昭和</a:t>
            </a:r>
            <a:r>
              <a:rPr lang="en-US" altLang="ja-JP" sz="1500" dirty="0"/>
              <a:t>44</a:t>
            </a:r>
            <a:r>
              <a:rPr lang="ja-JP" altLang="en-US" sz="1500" dirty="0"/>
              <a:t>年</a:t>
            </a:r>
            <a:r>
              <a:rPr lang="en-US" altLang="ja-JP" sz="1500" dirty="0"/>
              <a:t>3</a:t>
            </a:r>
            <a:r>
              <a:rPr lang="ja-JP" altLang="en-US" sz="1500" dirty="0"/>
              <a:t>月に堺港と泉北港が統合されて特定重要港湾</a:t>
            </a:r>
            <a:endParaRPr lang="en-US" altLang="ja-JP" sz="1500" dirty="0"/>
          </a:p>
          <a:p>
            <a:pPr>
              <a:spcBef>
                <a:spcPts val="600"/>
              </a:spcBef>
            </a:pPr>
            <a:r>
              <a:rPr lang="ja-JP" altLang="en-US" sz="1500" dirty="0"/>
              <a:t>　の指定を受けた。</a:t>
            </a:r>
            <a:endParaRPr lang="en-US" altLang="ja-JP" sz="1500" dirty="0"/>
          </a:p>
          <a:p>
            <a:pPr>
              <a:spcBef>
                <a:spcPts val="600"/>
              </a:spcBef>
            </a:pPr>
            <a:r>
              <a:rPr lang="ja-JP" altLang="en-US" sz="1500" dirty="0"/>
              <a:t>・当港は、堺泉北臨海工業地帯をかかえ、原油や</a:t>
            </a:r>
            <a:r>
              <a:rPr lang="en-US" altLang="ja-JP" sz="1500" dirty="0"/>
              <a:t>LNG</a:t>
            </a:r>
            <a:r>
              <a:rPr lang="ja-JP" altLang="en-US" sz="1500" dirty="0"/>
              <a:t>など</a:t>
            </a:r>
            <a:endParaRPr lang="en-US" altLang="ja-JP" sz="1500" dirty="0"/>
          </a:p>
          <a:p>
            <a:pPr>
              <a:spcBef>
                <a:spcPts val="600"/>
              </a:spcBef>
            </a:pPr>
            <a:r>
              <a:rPr lang="ja-JP" altLang="en-US" sz="1500" dirty="0"/>
              <a:t>　のエネルギー供給拠点として、地域の経済活動などを支</a:t>
            </a:r>
            <a:endParaRPr lang="en-US" altLang="ja-JP" sz="1500" dirty="0"/>
          </a:p>
          <a:p>
            <a:pPr>
              <a:spcBef>
                <a:spcPts val="600"/>
              </a:spcBef>
            </a:pPr>
            <a:r>
              <a:rPr lang="ja-JP" altLang="en-US" sz="1500" dirty="0"/>
              <a:t>　えている。また、日本有数の中古車輸出拠点となって</a:t>
            </a:r>
            <a:r>
              <a:rPr lang="ja-JP" altLang="en-US" sz="1500" dirty="0" err="1"/>
              <a:t>い</a:t>
            </a:r>
            <a:endParaRPr lang="en-US" altLang="ja-JP" sz="1500" dirty="0"/>
          </a:p>
          <a:p>
            <a:pPr>
              <a:spcBef>
                <a:spcPts val="600"/>
              </a:spcBef>
            </a:pPr>
            <a:r>
              <a:rPr lang="ja-JP" altLang="en-US" sz="1500" dirty="0"/>
              <a:t>　る。</a:t>
            </a:r>
            <a:endParaRPr lang="en-US" altLang="ja-JP" sz="1500" dirty="0"/>
          </a:p>
          <a:p>
            <a:pPr>
              <a:spcBef>
                <a:spcPts val="600"/>
              </a:spcBef>
            </a:pPr>
            <a:r>
              <a:rPr lang="ja-JP" altLang="en-US" sz="1500" dirty="0"/>
              <a:t>・現在、経済、社会情勢の変化に対応し商港機能の充実を</a:t>
            </a:r>
            <a:endParaRPr lang="en-US" altLang="ja-JP" sz="1500" dirty="0"/>
          </a:p>
          <a:p>
            <a:pPr>
              <a:spcBef>
                <a:spcPts val="600"/>
              </a:spcBef>
            </a:pPr>
            <a:r>
              <a:rPr lang="ja-JP" altLang="en-US" sz="1500" dirty="0"/>
              <a:t>　図るため、公共埠頭の整備を進めており、特に助松埠頭</a:t>
            </a:r>
            <a:endParaRPr lang="en-US" altLang="ja-JP" sz="1500" dirty="0"/>
          </a:p>
          <a:p>
            <a:pPr>
              <a:spcBef>
                <a:spcPts val="600"/>
              </a:spcBef>
            </a:pPr>
            <a:r>
              <a:rPr lang="ja-JP" altLang="en-US" sz="1500" dirty="0"/>
              <a:t>　（泉北</a:t>
            </a:r>
            <a:r>
              <a:rPr lang="en-US" altLang="ja-JP" sz="1500" dirty="0"/>
              <a:t>6</a:t>
            </a:r>
            <a:r>
              <a:rPr lang="ja-JP" altLang="en-US" sz="1500" dirty="0"/>
              <a:t>区）においては、国際的な総合物流拠点として</a:t>
            </a:r>
            <a:endParaRPr lang="en-US" altLang="ja-JP" sz="1500" dirty="0"/>
          </a:p>
          <a:p>
            <a:pPr>
              <a:spcBef>
                <a:spcPts val="600"/>
              </a:spcBef>
            </a:pPr>
            <a:r>
              <a:rPr lang="ja-JP" altLang="en-US" sz="1500" dirty="0"/>
              <a:t>　の整備を行っている。また、平成</a:t>
            </a:r>
            <a:r>
              <a:rPr lang="en-US" altLang="ja-JP" sz="1500" dirty="0"/>
              <a:t>7</a:t>
            </a:r>
            <a:r>
              <a:rPr lang="ja-JP" altLang="en-US" sz="1500" dirty="0"/>
              <a:t>年</a:t>
            </a:r>
            <a:r>
              <a:rPr lang="en-US" altLang="ja-JP" sz="1500" dirty="0"/>
              <a:t>4</a:t>
            </a:r>
            <a:r>
              <a:rPr lang="ja-JP" altLang="en-US" sz="1500" dirty="0"/>
              <a:t>月には全国初の</a:t>
            </a:r>
            <a:endParaRPr lang="en-US" altLang="ja-JP" sz="1500" dirty="0"/>
          </a:p>
          <a:p>
            <a:pPr>
              <a:spcBef>
                <a:spcPts val="600"/>
              </a:spcBef>
            </a:pPr>
            <a:r>
              <a:rPr lang="ja-JP" altLang="en-US" sz="1500" dirty="0"/>
              <a:t>　「エコポートモデル港」に指定され、豊かな自然環境を</a:t>
            </a:r>
            <a:endParaRPr lang="en-US" altLang="ja-JP" sz="1500" dirty="0"/>
          </a:p>
          <a:p>
            <a:pPr>
              <a:spcBef>
                <a:spcPts val="600"/>
              </a:spcBef>
            </a:pPr>
            <a:r>
              <a:rPr lang="ja-JP" altLang="en-US" sz="1500" dirty="0"/>
              <a:t>　目指し、堺</a:t>
            </a:r>
            <a:r>
              <a:rPr lang="en-US" altLang="ja-JP" sz="1500" dirty="0"/>
              <a:t>2</a:t>
            </a:r>
            <a:r>
              <a:rPr lang="ja-JP" altLang="en-US" sz="1500" dirty="0"/>
              <a:t>区沖に人工干潟の整備を行っている。</a:t>
            </a:r>
            <a:endParaRPr lang="en-US" altLang="ja-JP" sz="1500" dirty="0"/>
          </a:p>
          <a:p>
            <a:pPr>
              <a:spcBef>
                <a:spcPts val="600"/>
              </a:spcBef>
            </a:pPr>
            <a:r>
              <a:rPr lang="ja-JP" altLang="en-US" sz="1500" dirty="0"/>
              <a:t>・平成</a:t>
            </a:r>
            <a:r>
              <a:rPr lang="en-US" altLang="ja-JP" sz="1500" dirty="0"/>
              <a:t>23</a:t>
            </a:r>
            <a:r>
              <a:rPr lang="ja-JP" altLang="en-US" sz="1500" dirty="0"/>
              <a:t>年</a:t>
            </a:r>
            <a:r>
              <a:rPr lang="en-US" altLang="ja-JP" sz="1500" dirty="0"/>
              <a:t>4</a:t>
            </a:r>
            <a:r>
              <a:rPr lang="ja-JP" altLang="en-US" sz="1500" dirty="0"/>
              <a:t>月に、港湾法及び港湾法施行令の改正により、</a:t>
            </a:r>
            <a:endParaRPr lang="en-US" altLang="ja-JP" sz="1500" dirty="0"/>
          </a:p>
          <a:p>
            <a:pPr>
              <a:spcBef>
                <a:spcPts val="600"/>
              </a:spcBef>
            </a:pPr>
            <a:r>
              <a:rPr lang="ja-JP" altLang="en-US" sz="1500" dirty="0"/>
              <a:t>　港格が国際拠点港湾となる。</a:t>
            </a:r>
            <a:endParaRPr lang="en-US" altLang="ja-JP" sz="1500" dirty="0"/>
          </a:p>
          <a:p>
            <a:pPr>
              <a:spcBef>
                <a:spcPts val="600"/>
              </a:spcBef>
            </a:pPr>
            <a:r>
              <a:rPr lang="ja-JP" altLang="en-US" sz="1500" dirty="0"/>
              <a:t>・平成</a:t>
            </a:r>
            <a:r>
              <a:rPr lang="en-US" altLang="ja-JP" sz="1500" dirty="0"/>
              <a:t>28</a:t>
            </a:r>
            <a:r>
              <a:rPr lang="ja-JP" altLang="en-US" sz="1500" dirty="0"/>
              <a:t>年</a:t>
            </a:r>
            <a:r>
              <a:rPr lang="en-US" altLang="ja-JP" sz="1500" dirty="0"/>
              <a:t>4</a:t>
            </a:r>
            <a:r>
              <a:rPr lang="ja-JP" altLang="en-US" sz="1500" dirty="0"/>
              <a:t>月からは、堺泉北埠頭株式会社が港湾法に基</a:t>
            </a:r>
            <a:endParaRPr lang="en-US" altLang="ja-JP" sz="1500" dirty="0"/>
          </a:p>
          <a:p>
            <a:pPr>
              <a:spcBef>
                <a:spcPts val="600"/>
              </a:spcBef>
            </a:pPr>
            <a:r>
              <a:rPr lang="ja-JP" altLang="en-US" sz="1500" dirty="0"/>
              <a:t>　</a:t>
            </a:r>
            <a:r>
              <a:rPr lang="ja-JP" altLang="en-US" sz="1500" dirty="0" err="1"/>
              <a:t>づく</a:t>
            </a:r>
            <a:r>
              <a:rPr lang="ja-JP" altLang="en-US" sz="1500" dirty="0"/>
              <a:t>港湾運営会社の指定を受け、助松地区及び汐見地区</a:t>
            </a:r>
            <a:endParaRPr lang="en-US" altLang="ja-JP" sz="1500" dirty="0"/>
          </a:p>
          <a:p>
            <a:pPr>
              <a:spcBef>
                <a:spcPts val="600"/>
              </a:spcBef>
            </a:pPr>
            <a:r>
              <a:rPr lang="ja-JP" altLang="en-US" sz="1500" dirty="0"/>
              <a:t>　の岸壁や荷さばき地、荷役機械の運営業務を行っている。</a:t>
            </a:r>
            <a:endParaRPr lang="en-US" altLang="ja-JP" sz="1500" dirty="0"/>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-2-</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2"/>
          <a:srcRect l="4062" t="2265"/>
          <a:stretch/>
        </p:blipFill>
        <p:spPr>
          <a:xfrm>
            <a:off x="5180663" y="2012487"/>
            <a:ext cx="6621163" cy="3584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197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堺</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泉北港ＣＮＰ形成</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計画における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基本的</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な事項</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-3-</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a:blip r:embed="rId3"/>
          <a:stretch>
            <a:fillRect/>
          </a:stretch>
        </p:blipFill>
        <p:spPr>
          <a:xfrm>
            <a:off x="36211" y="2133439"/>
            <a:ext cx="6232047" cy="3067712"/>
          </a:xfrm>
          <a:prstGeom prst="rect">
            <a:avLst/>
          </a:prstGeom>
        </p:spPr>
      </p:pic>
      <p:sp>
        <p:nvSpPr>
          <p:cNvPr id="10" name="テキスト ボックス 9"/>
          <p:cNvSpPr txBox="1"/>
          <p:nvPr/>
        </p:nvSpPr>
        <p:spPr>
          <a:xfrm>
            <a:off x="1383063" y="5527212"/>
            <a:ext cx="3538341" cy="400110"/>
          </a:xfrm>
          <a:prstGeom prst="rect">
            <a:avLst/>
          </a:prstGeom>
          <a:noFill/>
        </p:spPr>
        <p:txBody>
          <a:bodyPr wrap="none" rtlCol="0">
            <a:spAutoFit/>
          </a:bodyPr>
          <a:lstStyle/>
          <a:p>
            <a:r>
              <a:rPr lang="en-US" altLang="ja-JP" sz="2000" dirty="0"/>
              <a:t>CNP </a:t>
            </a:r>
            <a:r>
              <a:rPr lang="ja-JP" altLang="en-US" sz="2000" dirty="0"/>
              <a:t>形成に向けた方針の検討</a:t>
            </a:r>
            <a:endParaRPr kumimoji="1" lang="ja-JP" altLang="en-US" sz="2000" dirty="0"/>
          </a:p>
        </p:txBody>
      </p:sp>
      <p:pic>
        <p:nvPicPr>
          <p:cNvPr id="4" name="図 3"/>
          <p:cNvPicPr>
            <a:picLocks noChangeAspect="1"/>
          </p:cNvPicPr>
          <p:nvPr/>
        </p:nvPicPr>
        <p:blipFill>
          <a:blip r:embed="rId4"/>
          <a:stretch>
            <a:fillRect/>
          </a:stretch>
        </p:blipFill>
        <p:spPr>
          <a:xfrm>
            <a:off x="6340142" y="2056231"/>
            <a:ext cx="5736779" cy="3707830"/>
          </a:xfrm>
          <a:prstGeom prst="rect">
            <a:avLst/>
          </a:prstGeom>
        </p:spPr>
      </p:pic>
      <p:sp>
        <p:nvSpPr>
          <p:cNvPr id="15" name="テキスト ボックス 14"/>
          <p:cNvSpPr txBox="1"/>
          <p:nvPr/>
        </p:nvSpPr>
        <p:spPr>
          <a:xfrm>
            <a:off x="7439360" y="5943106"/>
            <a:ext cx="3025380" cy="400110"/>
          </a:xfrm>
          <a:prstGeom prst="rect">
            <a:avLst/>
          </a:prstGeom>
          <a:noFill/>
        </p:spPr>
        <p:txBody>
          <a:bodyPr wrap="none" rtlCol="0">
            <a:spAutoFit/>
          </a:bodyPr>
          <a:lstStyle/>
          <a:p>
            <a:r>
              <a:rPr lang="en-US" altLang="ja-JP" sz="2000" dirty="0"/>
              <a:t>CNP </a:t>
            </a:r>
            <a:r>
              <a:rPr lang="ja-JP" altLang="en-US" sz="2000" dirty="0"/>
              <a:t>形成計画の対象範囲</a:t>
            </a:r>
            <a:endParaRPr kumimoji="1" lang="ja-JP" altLang="en-US" sz="2000" dirty="0"/>
          </a:p>
        </p:txBody>
      </p:sp>
      <p:sp>
        <p:nvSpPr>
          <p:cNvPr id="16" name="テキスト ボックス 15"/>
          <p:cNvSpPr txBox="1"/>
          <p:nvPr/>
        </p:nvSpPr>
        <p:spPr>
          <a:xfrm>
            <a:off x="1342399" y="2507004"/>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17" name="テキスト ボックス 16"/>
          <p:cNvSpPr txBox="1"/>
          <p:nvPr/>
        </p:nvSpPr>
        <p:spPr>
          <a:xfrm>
            <a:off x="225460" y="978961"/>
            <a:ext cx="10239280" cy="646331"/>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○計画期間：２０２３～２０５０年、</a:t>
            </a:r>
            <a:r>
              <a:rPr kumimoji="1" lang="ja-JP" altLang="en-US" dirty="0"/>
              <a:t>目標</a:t>
            </a:r>
            <a:r>
              <a:rPr kumimoji="1" lang="ja-JP" altLang="en-US" dirty="0" smtClean="0"/>
              <a:t>年次</a:t>
            </a:r>
            <a:r>
              <a:rPr kumimoji="1" lang="ja-JP" altLang="en-US" dirty="0"/>
              <a:t>：短・中期</a:t>
            </a:r>
            <a:r>
              <a:rPr kumimoji="1" lang="ja-JP" altLang="en-US" dirty="0" smtClean="0"/>
              <a:t>（ ２０３０年</a:t>
            </a:r>
            <a:r>
              <a:rPr kumimoji="1" lang="ja-JP" altLang="en-US" dirty="0"/>
              <a:t>）</a:t>
            </a:r>
            <a:r>
              <a:rPr kumimoji="1" lang="ja-JP" altLang="en-US" dirty="0" smtClean="0"/>
              <a:t>・</a:t>
            </a:r>
            <a:r>
              <a:rPr kumimoji="1" lang="ja-JP" altLang="en-US" dirty="0"/>
              <a:t>長期</a:t>
            </a:r>
            <a:r>
              <a:rPr kumimoji="1" lang="ja-JP" altLang="en-US" dirty="0" smtClean="0"/>
              <a:t>（ ２０５０年）</a:t>
            </a:r>
            <a:endParaRPr kumimoji="1" lang="en-US" altLang="ja-JP" dirty="0"/>
          </a:p>
          <a:p>
            <a:r>
              <a:rPr kumimoji="1" lang="ja-JP" altLang="en-US" dirty="0" smtClean="0"/>
              <a:t>○計画</a:t>
            </a:r>
            <a:r>
              <a:rPr kumimoji="1" lang="ja-JP" altLang="en-US" dirty="0"/>
              <a:t>策定及び推進体制、進捗</a:t>
            </a:r>
            <a:r>
              <a:rPr kumimoji="1" lang="ja-JP" altLang="en-US" dirty="0" smtClean="0"/>
              <a:t>管理：堺泉北港部会</a:t>
            </a:r>
            <a:endParaRPr kumimoji="1" lang="ja-JP" altLang="en-US" dirty="0"/>
          </a:p>
        </p:txBody>
      </p:sp>
    </p:spTree>
    <p:extLst>
      <p:ext uri="{BB962C8B-B14F-4D97-AF65-F5344CB8AC3E}">
        <p14:creationId xmlns:p14="http://schemas.microsoft.com/office/powerpoint/2010/main" val="151251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３．堺泉北港における温室効果ガスの排出量（現状）の推計</a:t>
            </a:r>
            <a:endParaRPr lang="ja-JP" altLang="en-US" sz="3200" dirty="0">
              <a:solidFill>
                <a:schemeClr val="bg1"/>
              </a:solidFill>
            </a:endParaRP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a:solidFill>
                  <a:prstClr val="black"/>
                </a:solidFill>
                <a:latin typeface="HG丸ｺﾞｼｯｸM-PRO" panose="020F0600000000000000" pitchFamily="50" charset="-128"/>
                <a:ea typeface="HG丸ｺﾞｼｯｸM-PRO" panose="020F0600000000000000" pitchFamily="50" charset="-128"/>
              </a:rPr>
              <a:t>-4-</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3458" y="2364798"/>
            <a:ext cx="8407618" cy="4493202"/>
          </a:xfrm>
          <a:prstGeom prst="rect">
            <a:avLst/>
          </a:prstGeom>
        </p:spPr>
      </p:pic>
      <p:sp>
        <p:nvSpPr>
          <p:cNvPr id="3" name="テキスト ボックス 2"/>
          <p:cNvSpPr txBox="1"/>
          <p:nvPr/>
        </p:nvSpPr>
        <p:spPr>
          <a:xfrm>
            <a:off x="225460" y="683993"/>
            <a:ext cx="11741080" cy="1754326"/>
          </a:xfrm>
          <a:prstGeom prst="rect">
            <a:avLst/>
          </a:prstGeom>
          <a:solidFill>
            <a:schemeClr val="bg1"/>
          </a:solidFill>
          <a:ln>
            <a:solidFill>
              <a:schemeClr val="tx1"/>
            </a:solidFill>
            <a:prstDash val="dash"/>
          </a:ln>
        </p:spPr>
        <p:txBody>
          <a:bodyPr wrap="square" rtlCol="0">
            <a:spAutoFit/>
          </a:bodyPr>
          <a:lstStyle/>
          <a:p>
            <a:r>
              <a:rPr kumimoji="1" lang="ja-JP" altLang="en-US" dirty="0"/>
              <a:t>○   堺泉北港における現状</a:t>
            </a:r>
            <a:r>
              <a:rPr kumimoji="1" lang="ja-JP" altLang="en-US" dirty="0" smtClean="0"/>
              <a:t>（２０２１年？）のＣＯ２排出量</a:t>
            </a:r>
            <a:r>
              <a:rPr kumimoji="1" lang="ja-JP" altLang="en-US" dirty="0"/>
              <a:t>は、港湾統計やアンケートから約</a:t>
            </a:r>
            <a:r>
              <a:rPr kumimoji="1" lang="ja-JP" altLang="en-US" dirty="0" smtClean="0"/>
              <a:t>○○千ｔ－ＣＯ２　　</a:t>
            </a:r>
            <a:endParaRPr kumimoji="1" lang="en-US" altLang="ja-JP" dirty="0" smtClean="0"/>
          </a:p>
          <a:p>
            <a:r>
              <a:rPr kumimoji="1" lang="ja-JP" altLang="en-US" dirty="0"/>
              <a:t>　</a:t>
            </a:r>
            <a:r>
              <a:rPr kumimoji="1" lang="ja-JP" altLang="en-US" dirty="0" smtClean="0"/>
              <a:t>と</a:t>
            </a:r>
            <a:r>
              <a:rPr kumimoji="1" lang="ja-JP" altLang="en-US" dirty="0"/>
              <a:t>推計</a:t>
            </a:r>
            <a:r>
              <a:rPr kumimoji="1" lang="en-US" altLang="ja-JP" dirty="0"/>
              <a:t>※</a:t>
            </a:r>
            <a:r>
              <a:rPr kumimoji="1" lang="ja-JP" altLang="en-US" dirty="0" err="1"/>
              <a:t>。</a:t>
            </a:r>
            <a:endParaRPr kumimoji="1" lang="ja-JP" altLang="en-US" dirty="0"/>
          </a:p>
          <a:p>
            <a:r>
              <a:rPr kumimoji="1" lang="ja-JP" altLang="en-US" dirty="0"/>
              <a:t>○ 「ターミナル内」「ターミナルを出入り</a:t>
            </a:r>
            <a:r>
              <a:rPr kumimoji="1" lang="ja-JP" altLang="en-US" dirty="0" smtClean="0"/>
              <a:t>する船舶・車両」「</a:t>
            </a:r>
            <a:r>
              <a:rPr kumimoji="1" lang="ja-JP" altLang="en-US" dirty="0"/>
              <a:t>ターミナル外」</a:t>
            </a:r>
            <a:r>
              <a:rPr kumimoji="1" lang="ja-JP" altLang="en-US" dirty="0" smtClean="0"/>
              <a:t>の３区域</a:t>
            </a:r>
            <a:r>
              <a:rPr kumimoji="1" lang="ja-JP" altLang="en-US" dirty="0"/>
              <a:t>に分類した</a:t>
            </a:r>
            <a:endParaRPr kumimoji="1" lang="en-US" altLang="ja-JP" dirty="0"/>
          </a:p>
          <a:p>
            <a:r>
              <a:rPr kumimoji="1" lang="ja-JP" altLang="en-US" dirty="0"/>
              <a:t>　  結果、ＣＯ２排出量の占める割合は、「ターミナル内」約○％、「ターミナルを出入り</a:t>
            </a:r>
            <a:r>
              <a:rPr kumimoji="1" lang="ja-JP" altLang="en-US" dirty="0" smtClean="0"/>
              <a:t>する船舶・車両」</a:t>
            </a:r>
            <a:r>
              <a:rPr kumimoji="1" lang="ja-JP" altLang="en-US" dirty="0"/>
              <a:t>　</a:t>
            </a:r>
            <a:r>
              <a:rPr kumimoji="1" lang="ja-JP" altLang="en-US" dirty="0" smtClean="0"/>
              <a:t>　 　</a:t>
            </a:r>
            <a:endParaRPr kumimoji="1" lang="en-US" altLang="ja-JP" dirty="0" smtClean="0"/>
          </a:p>
          <a:p>
            <a:r>
              <a:rPr kumimoji="1" lang="ja-JP" altLang="en-US" dirty="0"/>
              <a:t>　</a:t>
            </a:r>
            <a:r>
              <a:rPr kumimoji="1" lang="ja-JP" altLang="en-US" dirty="0" smtClean="0"/>
              <a:t>約</a:t>
            </a:r>
            <a:r>
              <a:rPr kumimoji="1" lang="ja-JP" altLang="en-US" dirty="0"/>
              <a:t>○％</a:t>
            </a:r>
            <a:r>
              <a:rPr kumimoji="1" lang="ja-JP" altLang="en-US" dirty="0" smtClean="0"/>
              <a:t>、「</a:t>
            </a:r>
            <a:r>
              <a:rPr kumimoji="1" lang="ja-JP" altLang="en-US" dirty="0"/>
              <a:t>ターミナル外」約○％。</a:t>
            </a:r>
          </a:p>
          <a:p>
            <a:r>
              <a:rPr kumimoji="1" lang="en-US" altLang="ja-JP" dirty="0"/>
              <a:t>※</a:t>
            </a:r>
            <a:r>
              <a:rPr kumimoji="1" lang="ja-JP" altLang="en-US" dirty="0"/>
              <a:t>今後、業務委託及び構成員の皆様へのアンケート等を元に推計予定</a:t>
            </a:r>
          </a:p>
        </p:txBody>
      </p:sp>
      <p:graphicFrame>
        <p:nvGraphicFramePr>
          <p:cNvPr id="9" name="表 8"/>
          <p:cNvGraphicFramePr>
            <a:graphicFrameLocks noGrp="1"/>
          </p:cNvGraphicFramePr>
          <p:nvPr>
            <p:extLst>
              <p:ext uri="{D42A27DB-BD31-4B8C-83A1-F6EECF244321}">
                <p14:modId xmlns:p14="http://schemas.microsoft.com/office/powerpoint/2010/main" val="3293509790"/>
              </p:ext>
            </p:extLst>
          </p:nvPr>
        </p:nvGraphicFramePr>
        <p:xfrm>
          <a:off x="7353938" y="2520636"/>
          <a:ext cx="4612601" cy="1602742"/>
        </p:xfrm>
        <a:graphic>
          <a:graphicData uri="http://schemas.openxmlformats.org/drawingml/2006/table">
            <a:tbl>
              <a:tblPr firstRow="1" bandRow="1">
                <a:tableStyleId>{5C22544A-7EE6-4342-B048-85BDC9FD1C3A}</a:tableStyleId>
              </a:tblPr>
              <a:tblGrid>
                <a:gridCol w="1340883">
                  <a:extLst>
                    <a:ext uri="{9D8B030D-6E8A-4147-A177-3AD203B41FA5}">
                      <a16:colId xmlns:a16="http://schemas.microsoft.com/office/drawing/2014/main" val="1592642149"/>
                    </a:ext>
                  </a:extLst>
                </a:gridCol>
                <a:gridCol w="3271718">
                  <a:extLst>
                    <a:ext uri="{9D8B030D-6E8A-4147-A177-3AD203B41FA5}">
                      <a16:colId xmlns:a16="http://schemas.microsoft.com/office/drawing/2014/main" val="2461431144"/>
                    </a:ext>
                  </a:extLst>
                </a:gridCol>
              </a:tblGrid>
              <a:tr h="292290">
                <a:tc>
                  <a:txBody>
                    <a:bodyPr/>
                    <a:lstStyle/>
                    <a:p>
                      <a:r>
                        <a:rPr kumimoji="1" lang="ja-JP" altLang="en-US" sz="1100" dirty="0">
                          <a:solidFill>
                            <a:schemeClr val="tx1"/>
                          </a:solidFill>
                        </a:rPr>
                        <a:t>区域</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游ゴシックRegular"/>
                        </a:rPr>
                        <a:t>区域本推計における対象</a:t>
                      </a:r>
                      <a:endParaRPr kumimoji="1" lang="ja-JP" altLang="en-US" sz="1100" dirty="0">
                        <a:solidFill>
                          <a:schemeClr val="tx1"/>
                        </a:solidFill>
                      </a:endParaRPr>
                    </a:p>
                  </a:txBody>
                  <a:tcPr/>
                </a:tc>
                <a:extLst>
                  <a:ext uri="{0D108BD9-81ED-4DB2-BD59-A6C34878D82A}">
                    <a16:rowId xmlns:a16="http://schemas.microsoft.com/office/drawing/2014/main" val="1015598790"/>
                  </a:ext>
                </a:extLst>
              </a:tr>
              <a:tr h="257929">
                <a:tc>
                  <a:txBody>
                    <a:bodyPr/>
                    <a:lstStyle/>
                    <a:p>
                      <a:r>
                        <a:rPr kumimoji="1" lang="ja-JP" altLang="en-US" sz="1100" dirty="0">
                          <a:solidFill>
                            <a:schemeClr val="tx1"/>
                          </a:solidFill>
                        </a:rPr>
                        <a:t>ターミナル内</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513965458"/>
                  </a:ext>
                </a:extLst>
              </a:tr>
              <a:tr h="357292">
                <a:tc>
                  <a:txBody>
                    <a:bodyPr/>
                    <a:lstStyle/>
                    <a:p>
                      <a:r>
                        <a:rPr kumimoji="1" lang="ja-JP" altLang="en-US" sz="1100" b="0" i="0" u="none" strike="noStrike" kern="1200" baseline="0" dirty="0">
                          <a:solidFill>
                            <a:schemeClr val="tx1"/>
                          </a:solidFill>
                          <a:latin typeface="+mn-lt"/>
                          <a:ea typeface="+mn-ea"/>
                          <a:cs typeface="+mn-cs"/>
                        </a:rPr>
                        <a:t>ターミナルを</a:t>
                      </a:r>
                      <a:endParaRPr kumimoji="1" lang="en-US" altLang="ja-JP" sz="1100" b="0" i="0" u="none" strike="noStrike" kern="1200" baseline="0" dirty="0">
                        <a:solidFill>
                          <a:schemeClr val="tx1"/>
                        </a:solidFill>
                        <a:latin typeface="+mn-lt"/>
                        <a:ea typeface="+mn-ea"/>
                        <a:cs typeface="+mn-cs"/>
                      </a:endParaRPr>
                    </a:p>
                    <a:p>
                      <a:r>
                        <a:rPr kumimoji="1" lang="ja-JP" altLang="en-US" sz="1100" b="0" i="0" u="none" strike="noStrike" kern="1200" baseline="0" dirty="0">
                          <a:solidFill>
                            <a:schemeClr val="tx1"/>
                          </a:solidFill>
                          <a:latin typeface="+mn-lt"/>
                          <a:ea typeface="+mn-ea"/>
                          <a:cs typeface="+mn-cs"/>
                        </a:rPr>
                        <a:t>出入りする車両</a:t>
                      </a:r>
                      <a:endParaRPr kumimoji="1" lang="ja-JP" altLang="en-US" sz="1100" dirty="0">
                        <a:solidFill>
                          <a:schemeClr val="tx1"/>
                        </a:solidFill>
                      </a:endParaRP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70516136"/>
                  </a:ext>
                </a:extLst>
              </a:tr>
              <a:tr h="357292">
                <a:tc>
                  <a:txBody>
                    <a:bodyPr/>
                    <a:lstStyle/>
                    <a:p>
                      <a:r>
                        <a:rPr kumimoji="1" lang="ja-JP" altLang="en-US" sz="1100" dirty="0">
                          <a:solidFill>
                            <a:schemeClr val="tx1"/>
                          </a:solidFill>
                        </a:rPr>
                        <a:t>停泊中の船舶</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280812530"/>
                  </a:ext>
                </a:extLst>
              </a:tr>
              <a:tr h="267360">
                <a:tc>
                  <a:txBody>
                    <a:bodyPr/>
                    <a:lstStyle/>
                    <a:p>
                      <a:r>
                        <a:rPr kumimoji="1" lang="ja-JP" altLang="en-US" sz="1100" dirty="0">
                          <a:solidFill>
                            <a:schemeClr val="tx1"/>
                          </a:solidFill>
                        </a:rPr>
                        <a:t>ターミナル外</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530283674"/>
                  </a:ext>
                </a:extLst>
              </a:tr>
            </a:tbl>
          </a:graphicData>
        </a:graphic>
      </p:graphicFrame>
      <p:sp>
        <p:nvSpPr>
          <p:cNvPr id="10" name="テキスト ボックス 9"/>
          <p:cNvSpPr txBox="1"/>
          <p:nvPr/>
        </p:nvSpPr>
        <p:spPr>
          <a:xfrm>
            <a:off x="516238" y="3450338"/>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59448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４</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堺泉北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温室</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効果ガスの削減</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目標及び</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削減計画</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90" dirty="0">
                <a:solidFill>
                  <a:prstClr val="black"/>
                </a:solidFill>
                <a:latin typeface="HG丸ｺﾞｼｯｸM-PRO" panose="020F0600000000000000" pitchFamily="50" charset="-128"/>
                <a:ea typeface="HG丸ｺﾞｼｯｸM-PRO" panose="020F0600000000000000" pitchFamily="50" charset="-128"/>
              </a:rPr>
              <a:t>5</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376546" y="1992222"/>
            <a:ext cx="11247841" cy="3852000"/>
          </a:xfrm>
          <a:prstGeom prst="rect">
            <a:avLst/>
          </a:prstGeom>
        </p:spPr>
      </p:pic>
      <p:sp>
        <p:nvSpPr>
          <p:cNvPr id="8" name="テキスト ボックス 7"/>
          <p:cNvSpPr txBox="1"/>
          <p:nvPr/>
        </p:nvSpPr>
        <p:spPr>
          <a:xfrm>
            <a:off x="225460" y="683993"/>
            <a:ext cx="9213962" cy="646331"/>
          </a:xfrm>
          <a:prstGeom prst="rect">
            <a:avLst/>
          </a:prstGeom>
          <a:solidFill>
            <a:schemeClr val="bg1"/>
          </a:solidFill>
          <a:ln>
            <a:solidFill>
              <a:schemeClr val="tx1"/>
            </a:solidFill>
            <a:prstDash val="dash"/>
          </a:ln>
        </p:spPr>
        <p:txBody>
          <a:bodyPr wrap="square" rtlCol="0">
            <a:spAutoFit/>
          </a:bodyPr>
          <a:lstStyle/>
          <a:p>
            <a:r>
              <a:rPr kumimoji="1" lang="ja-JP" altLang="en-US" dirty="0"/>
              <a:t>○温室効果ガスの削減</a:t>
            </a:r>
            <a:r>
              <a:rPr kumimoji="1" lang="ja-JP" altLang="en-US" dirty="0" smtClean="0"/>
              <a:t>目標</a:t>
            </a:r>
            <a:endParaRPr kumimoji="1" lang="en-US" altLang="ja-JP" dirty="0" smtClean="0"/>
          </a:p>
          <a:p>
            <a:r>
              <a:rPr kumimoji="1" lang="ja-JP" altLang="en-US" dirty="0"/>
              <a:t>　</a:t>
            </a:r>
            <a:r>
              <a:rPr kumimoji="1" lang="ja-JP" altLang="en-US" dirty="0" smtClean="0"/>
              <a:t>２０３０年度</a:t>
            </a:r>
            <a:r>
              <a:rPr kumimoji="1" lang="ja-JP" altLang="en-US" dirty="0"/>
              <a:t>（２０１３年度比）４６％削減、２０５０年カーボンニュートラル</a:t>
            </a:r>
            <a:r>
              <a:rPr kumimoji="1" lang="ja-JP" altLang="en-US" dirty="0" smtClean="0"/>
              <a:t>実現</a:t>
            </a:r>
            <a:endParaRPr kumimoji="1" lang="ja-JP" altLang="en-US" dirty="0"/>
          </a:p>
        </p:txBody>
      </p:sp>
      <p:sp>
        <p:nvSpPr>
          <p:cNvPr id="11" name="テキスト ボックス 10"/>
          <p:cNvSpPr txBox="1"/>
          <p:nvPr/>
        </p:nvSpPr>
        <p:spPr>
          <a:xfrm>
            <a:off x="1323456" y="2637310"/>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9" name="テキスト ボックス 8"/>
          <p:cNvSpPr txBox="1"/>
          <p:nvPr/>
        </p:nvSpPr>
        <p:spPr>
          <a:xfrm>
            <a:off x="4392480" y="5947430"/>
            <a:ext cx="3005951" cy="400110"/>
          </a:xfrm>
          <a:prstGeom prst="rect">
            <a:avLst/>
          </a:prstGeom>
          <a:noFill/>
        </p:spPr>
        <p:txBody>
          <a:bodyPr wrap="none" rtlCol="0">
            <a:spAutoFit/>
          </a:bodyPr>
          <a:lstStyle/>
          <a:p>
            <a:r>
              <a:rPr lang="ja-JP" altLang="en-US" sz="2000" dirty="0" smtClean="0"/>
              <a:t>温室効果ガスの削減計画</a:t>
            </a:r>
            <a:endParaRPr kumimoji="1" lang="ja-JP" altLang="en-US" sz="2000" dirty="0"/>
          </a:p>
        </p:txBody>
      </p:sp>
    </p:spTree>
    <p:extLst>
      <p:ext uri="{BB962C8B-B14F-4D97-AF65-F5344CB8AC3E}">
        <p14:creationId xmlns:p14="http://schemas.microsoft.com/office/powerpoint/2010/main" val="3104395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656" y="3684920"/>
            <a:ext cx="9896373" cy="3145216"/>
          </a:xfrm>
          <a:prstGeom prst="rect">
            <a:avLst/>
          </a:prstGeom>
        </p:spPr>
      </p:pic>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５</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堺泉北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水素</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・燃料アンモニア等</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供給</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目標及び供給計画</a:t>
            </a: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-6-</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25460" y="662838"/>
            <a:ext cx="11084224" cy="2893100"/>
          </a:xfrm>
          <a:prstGeom prst="rect">
            <a:avLst/>
          </a:prstGeom>
          <a:solidFill>
            <a:schemeClr val="bg1"/>
          </a:solidFill>
          <a:ln>
            <a:solidFill>
              <a:schemeClr val="tx1"/>
            </a:solidFill>
            <a:prstDash val="dash"/>
          </a:ln>
        </p:spPr>
        <p:txBody>
          <a:bodyPr wrap="square" rtlCol="0">
            <a:spAutoFit/>
          </a:bodyPr>
          <a:lstStyle/>
          <a:p>
            <a:r>
              <a:rPr kumimoji="1" lang="ja-JP" altLang="en-US" sz="1600" b="1" dirty="0"/>
              <a:t>＜次世代エネルギーの需要ポテンシャルの試算＞</a:t>
            </a:r>
            <a:r>
              <a:rPr kumimoji="1" lang="en-US" altLang="ja-JP" sz="1600" dirty="0"/>
              <a:t>※</a:t>
            </a:r>
            <a:endParaRPr kumimoji="1" lang="ja-JP" altLang="en-US" sz="1600" b="1" dirty="0"/>
          </a:p>
          <a:p>
            <a:r>
              <a:rPr kumimoji="1" lang="ja-JP" altLang="en-US" sz="1600" dirty="0" smtClean="0"/>
              <a:t>○堺泉北港</a:t>
            </a:r>
            <a:r>
              <a:rPr kumimoji="1" lang="ja-JP" altLang="en-US" sz="1600" dirty="0"/>
              <a:t>においては、各事業者による脱炭素化に向けた将来計画が具体化されていないが、現在の化石</a:t>
            </a:r>
            <a:endParaRPr kumimoji="1" lang="en-US" altLang="ja-JP" sz="1600" dirty="0"/>
          </a:p>
          <a:p>
            <a:r>
              <a:rPr kumimoji="1" lang="ja-JP" altLang="en-US" sz="1600" dirty="0"/>
              <a:t>　燃料消費量等を基に、次世代エネルギーの利用が進むと仮定して、使用燃料が</a:t>
            </a:r>
            <a:r>
              <a:rPr kumimoji="1" lang="en-US" altLang="ja-JP" sz="1600" dirty="0"/>
              <a:t>50%</a:t>
            </a:r>
            <a:r>
              <a:rPr kumimoji="1" lang="ja-JP" altLang="en-US" sz="1600" dirty="0" err="1"/>
              <a:t>、</a:t>
            </a:r>
            <a:r>
              <a:rPr kumimoji="1" lang="en-US" altLang="ja-JP" sz="1600" dirty="0"/>
              <a:t>100%</a:t>
            </a:r>
            <a:r>
              <a:rPr kumimoji="1" lang="ja-JP" altLang="en-US" sz="1600" dirty="0"/>
              <a:t>置換した際の</a:t>
            </a:r>
            <a:endParaRPr kumimoji="1" lang="en-US" altLang="ja-JP" sz="1600" dirty="0"/>
          </a:p>
          <a:p>
            <a:r>
              <a:rPr kumimoji="1" lang="ja-JP" altLang="en-US" sz="1600" dirty="0"/>
              <a:t>　必要水素量等（ポテンシャル）を推計し、参考として示すものである。</a:t>
            </a:r>
          </a:p>
          <a:p>
            <a:r>
              <a:rPr kumimoji="1" lang="ja-JP" altLang="en-US" sz="1600" dirty="0" smtClean="0"/>
              <a:t>○</a:t>
            </a:r>
            <a:r>
              <a:rPr kumimoji="1" lang="ja-JP" altLang="en-US" sz="1600" dirty="0"/>
              <a:t>堺泉北</a:t>
            </a:r>
            <a:r>
              <a:rPr kumimoji="1" lang="ja-JP" altLang="en-US" sz="1600" dirty="0" smtClean="0"/>
              <a:t>港</a:t>
            </a:r>
            <a:r>
              <a:rPr kumimoji="1" lang="ja-JP" altLang="en-US" sz="1600" dirty="0"/>
              <a:t>における水素（液体水素）の潜在需要は約○千トン（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a:t>
            </a:r>
          </a:p>
          <a:p>
            <a:r>
              <a:rPr kumimoji="1" lang="ja-JP" altLang="en-US" sz="1600" dirty="0"/>
              <a:t>　アンモニア換算では、約○千トン（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％置換）と推計される。</a:t>
            </a:r>
          </a:p>
          <a:p>
            <a:r>
              <a:rPr kumimoji="1" lang="ja-JP" altLang="en-US" sz="1600" b="1" dirty="0"/>
              <a:t>＜貯蔵インフラの必要面積の試算＞</a:t>
            </a:r>
            <a:r>
              <a:rPr kumimoji="1" lang="en-US" altLang="ja-JP" sz="1600" dirty="0"/>
              <a:t>※</a:t>
            </a:r>
            <a:endParaRPr kumimoji="1" lang="ja-JP" altLang="en-US" sz="1600" b="1" dirty="0"/>
          </a:p>
          <a:p>
            <a:r>
              <a:rPr kumimoji="1" lang="ja-JP" altLang="en-US" sz="1600" dirty="0" smtClean="0"/>
              <a:t>○</a:t>
            </a:r>
            <a:r>
              <a:rPr kumimoji="1" lang="ja-JP" altLang="en-US" sz="1600" dirty="0"/>
              <a:t>堺泉北</a:t>
            </a:r>
            <a:r>
              <a:rPr kumimoji="1" lang="ja-JP" altLang="en-US" sz="1600" dirty="0" smtClean="0"/>
              <a:t>港</a:t>
            </a:r>
            <a:r>
              <a:rPr kumimoji="1" lang="ja-JP" altLang="en-US" sz="1600" dirty="0"/>
              <a:t>での水素保管量を船舶での輸送量＋在庫量（年間需要量（</a:t>
            </a:r>
            <a:r>
              <a:rPr kumimoji="1" lang="en-US" altLang="ja-JP" sz="1600" dirty="0"/>
              <a:t>100%</a:t>
            </a:r>
            <a:r>
              <a:rPr kumimoji="1" lang="ja-JP" altLang="en-US" sz="1600" dirty="0"/>
              <a:t>置換の場合）の</a:t>
            </a:r>
            <a:r>
              <a:rPr kumimoji="1" lang="en-US" altLang="ja-JP" sz="1600" dirty="0"/>
              <a:t>10</a:t>
            </a:r>
            <a:r>
              <a:rPr kumimoji="1" lang="ja-JP" altLang="en-US" sz="1600" dirty="0"/>
              <a:t>％と想定）</a:t>
            </a:r>
          </a:p>
          <a:p>
            <a:r>
              <a:rPr kumimoji="1" lang="ja-JP" altLang="en-US" sz="1600" dirty="0"/>
              <a:t>　とし、必要面積を試算したところ、水素の場合は約○</a:t>
            </a:r>
            <a:r>
              <a:rPr kumimoji="1" lang="en-US" altLang="ja-JP" sz="1600" dirty="0"/>
              <a:t>ha</a:t>
            </a:r>
            <a:r>
              <a:rPr kumimoji="1" lang="ja-JP" altLang="en-US" sz="1600" dirty="0"/>
              <a:t>（ 約</a:t>
            </a:r>
            <a:r>
              <a:rPr kumimoji="1" lang="en-US" altLang="ja-JP" sz="1600" dirty="0"/>
              <a:t>5</a:t>
            </a:r>
            <a:r>
              <a:rPr kumimoji="1" lang="ja-JP" altLang="en-US" sz="1600" dirty="0"/>
              <a:t>万</a:t>
            </a:r>
            <a:r>
              <a:rPr kumimoji="1" lang="en-US" altLang="ja-JP" sz="1600" dirty="0"/>
              <a:t>m3</a:t>
            </a:r>
            <a:r>
              <a:rPr kumimoji="1" lang="ja-JP" altLang="en-US" sz="1600" dirty="0"/>
              <a:t>の大型貯蔵タンク○基）、</a:t>
            </a:r>
            <a:endParaRPr kumimoji="1" lang="en-US" altLang="ja-JP" sz="1600" dirty="0"/>
          </a:p>
          <a:p>
            <a:r>
              <a:rPr kumimoji="1" lang="ja-JP" altLang="en-US" sz="1600" dirty="0"/>
              <a:t>　アンモニアの場合は約○</a:t>
            </a:r>
            <a:r>
              <a:rPr kumimoji="1" lang="en-US" altLang="ja-JP" sz="1600" dirty="0"/>
              <a:t>ha </a:t>
            </a:r>
            <a:r>
              <a:rPr kumimoji="1" lang="ja-JP" altLang="en-US" sz="1600" dirty="0"/>
              <a:t>（約</a:t>
            </a:r>
            <a:r>
              <a:rPr kumimoji="1" lang="en-US" altLang="ja-JP" sz="1600" dirty="0"/>
              <a:t>7</a:t>
            </a:r>
            <a:r>
              <a:rPr kumimoji="1" lang="ja-JP" altLang="en-US" sz="1600" dirty="0"/>
              <a:t>万</a:t>
            </a:r>
            <a:r>
              <a:rPr kumimoji="1" lang="en-US" altLang="ja-JP" sz="1600" dirty="0"/>
              <a:t>m3</a:t>
            </a:r>
            <a:r>
              <a:rPr kumimoji="1" lang="ja-JP" altLang="en-US" sz="1600" dirty="0"/>
              <a:t>の大型貯蔵タンク○基）の用地面積が必要。</a:t>
            </a:r>
            <a:endParaRPr kumimoji="1" lang="en-US" altLang="ja-JP" sz="1600" dirty="0"/>
          </a:p>
          <a:p>
            <a:r>
              <a:rPr kumimoji="1" lang="ja-JP" altLang="en-US" sz="1600" dirty="0"/>
              <a:t>　</a:t>
            </a:r>
            <a:r>
              <a:rPr kumimoji="1" lang="en-US" altLang="ja-JP" sz="1600" dirty="0"/>
              <a:t>※</a:t>
            </a:r>
            <a:r>
              <a:rPr kumimoji="1" lang="ja-JP" altLang="en-US" sz="1600" dirty="0"/>
              <a:t>今後、業務委託及び構成員の皆様へのアンケート等を元に推計予定</a:t>
            </a:r>
          </a:p>
        </p:txBody>
      </p:sp>
      <p:sp>
        <p:nvSpPr>
          <p:cNvPr id="4" name="テキスト ボックス 3"/>
          <p:cNvSpPr txBox="1"/>
          <p:nvPr/>
        </p:nvSpPr>
        <p:spPr>
          <a:xfrm>
            <a:off x="2549805" y="4252682"/>
            <a:ext cx="6138074" cy="1785104"/>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「高松港におけるＣＮＰ形成に向けた検討の方向性（案）」</a:t>
            </a:r>
            <a:r>
              <a:rPr kumimoji="1" lang="ja-JP" altLang="en-US" sz="1200" dirty="0">
                <a:solidFill>
                  <a:srgbClr val="FF0000">
                    <a:alpha val="67000"/>
                  </a:srgbClr>
                </a:solidFill>
              </a:rPr>
              <a:t>より抜粋</a:t>
            </a:r>
            <a:endParaRPr kumimoji="1" lang="en-US" altLang="ja-JP" sz="1200" dirty="0">
              <a:solidFill>
                <a:srgbClr val="FF0000">
                  <a:alpha val="67000"/>
                </a:srgbClr>
              </a:solidFill>
            </a:endParaRPr>
          </a:p>
          <a:p>
            <a:pPr algn="ctr"/>
            <a:endParaRPr kumimoji="1" lang="en-US" altLang="ja-JP" sz="1200" dirty="0">
              <a:solidFill>
                <a:srgbClr val="FF0000">
                  <a:alpha val="67000"/>
                </a:srgbClr>
              </a:solidFill>
            </a:endParaRPr>
          </a:p>
        </p:txBody>
      </p:sp>
    </p:spTree>
    <p:extLst>
      <p:ext uri="{BB962C8B-B14F-4D97-AF65-F5344CB8AC3E}">
        <p14:creationId xmlns:p14="http://schemas.microsoft.com/office/powerpoint/2010/main" val="265401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５</a:t>
            </a:r>
            <a:r>
              <a:rPr lang="en-US" altLang="ja-JP"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err="1"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堺泉北港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での取組みの可能性のある項目</a:t>
            </a:r>
          </a:p>
          <a:p>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７</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A2DD917-6523-4529-9F4D-C4CD5B793636}"/>
              </a:ext>
            </a:extLst>
          </p:cNvPr>
          <p:cNvSpPr txBox="1"/>
          <p:nvPr/>
        </p:nvSpPr>
        <p:spPr>
          <a:xfrm>
            <a:off x="2767391" y="5755541"/>
            <a:ext cx="6417141" cy="369332"/>
          </a:xfrm>
          <a:prstGeom prst="rect">
            <a:avLst/>
          </a:prstGeom>
          <a:noFill/>
        </p:spPr>
        <p:txBody>
          <a:bodyPr wrap="none" rtlCol="0">
            <a:spAutoFit/>
          </a:bodyPr>
          <a:lstStyle/>
          <a:p>
            <a:r>
              <a:rPr kumimoji="1" lang="en-US" altLang="ja-JP" dirty="0"/>
              <a:t>※</a:t>
            </a:r>
            <a:r>
              <a:rPr kumimoji="1" lang="ja-JP" altLang="en-US" dirty="0"/>
              <a:t>取り組む項目、時期、優先順位などは今後検討会で議論</a:t>
            </a:r>
          </a:p>
        </p:txBody>
      </p:sp>
      <p:graphicFrame>
        <p:nvGraphicFramePr>
          <p:cNvPr id="6" name="表 5"/>
          <p:cNvGraphicFramePr>
            <a:graphicFrameLocks noGrp="1"/>
          </p:cNvGraphicFramePr>
          <p:nvPr>
            <p:extLst>
              <p:ext uri="{D42A27DB-BD31-4B8C-83A1-F6EECF244321}">
                <p14:modId xmlns:p14="http://schemas.microsoft.com/office/powerpoint/2010/main" val="4080270980"/>
              </p:ext>
            </p:extLst>
          </p:nvPr>
        </p:nvGraphicFramePr>
        <p:xfrm>
          <a:off x="1110000" y="1237178"/>
          <a:ext cx="9972000" cy="3393440"/>
        </p:xfrm>
        <a:graphic>
          <a:graphicData uri="http://schemas.openxmlformats.org/drawingml/2006/table">
            <a:tbl>
              <a:tblPr bandRow="1">
                <a:tableStyleId>{5940675A-B579-460E-94D1-54222C63F5DA}</a:tableStyleId>
              </a:tblPr>
              <a:tblGrid>
                <a:gridCol w="3852000">
                  <a:extLst>
                    <a:ext uri="{9D8B030D-6E8A-4147-A177-3AD203B41FA5}">
                      <a16:colId xmlns:a16="http://schemas.microsoft.com/office/drawing/2014/main" val="3636534325"/>
                    </a:ext>
                  </a:extLst>
                </a:gridCol>
                <a:gridCol w="6120000">
                  <a:extLst>
                    <a:ext uri="{9D8B030D-6E8A-4147-A177-3AD203B41FA5}">
                      <a16:colId xmlns:a16="http://schemas.microsoft.com/office/drawing/2014/main" val="1976160990"/>
                    </a:ext>
                  </a:extLst>
                </a:gridCol>
              </a:tblGrid>
              <a:tr h="370840">
                <a:tc>
                  <a:txBody>
                    <a:bodyPr/>
                    <a:lstStyle/>
                    <a:p>
                      <a:r>
                        <a:rPr kumimoji="1" lang="ja-JP" altLang="en-US" dirty="0" smtClean="0"/>
                        <a:t>ターミナル内</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フォークリフト等の電動化、</a:t>
                      </a:r>
                      <a:r>
                        <a:rPr kumimoji="1" lang="en-US" altLang="ja-JP" dirty="0" smtClean="0"/>
                        <a:t>FC</a:t>
                      </a:r>
                      <a:r>
                        <a:rPr kumimoji="1" lang="ja-JP" altLang="en-US" dirty="0" smtClean="0"/>
                        <a:t>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陸電供給の可能性調査、陸電供給施設整備の調査検討</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陸電供給施設の整備、増設</a:t>
                      </a:r>
                    </a:p>
                  </a:txBody>
                  <a:tcPr/>
                </a:tc>
                <a:extLst>
                  <a:ext uri="{0D108BD9-81ED-4DB2-BD59-A6C34878D82A}">
                    <a16:rowId xmlns:a16="http://schemas.microsoft.com/office/drawing/2014/main" val="1736645374"/>
                  </a:ext>
                </a:extLst>
              </a:tr>
              <a:tr h="370840">
                <a:tc>
                  <a:txBody>
                    <a:bodyPr/>
                    <a:lstStyle/>
                    <a:p>
                      <a:pPr>
                        <a:tabLst>
                          <a:tab pos="987425" algn="l"/>
                        </a:tabLst>
                      </a:pPr>
                      <a:r>
                        <a:rPr kumimoji="1" lang="ja-JP" altLang="en-US" dirty="0" smtClean="0"/>
                        <a:t>ターミナルを出入りする船舶・車両</a:t>
                      </a:r>
                    </a:p>
                  </a:txBody>
                  <a:tcPr/>
                </a:tc>
                <a:tc>
                  <a:txBody>
                    <a:bodyPr/>
                    <a:lstStyle/>
                    <a:p>
                      <a:r>
                        <a:rPr kumimoji="1" lang="ja-JP" altLang="ja-JP" dirty="0" smtClean="0"/>
                        <a:t>陸電対応内航コンテナ船</a:t>
                      </a:r>
                      <a:r>
                        <a:rPr kumimoji="1" lang="ja-JP" altLang="en-US" dirty="0" smtClean="0"/>
                        <a:t>等</a:t>
                      </a:r>
                      <a:r>
                        <a:rPr kumimoji="1" lang="ja-JP" altLang="ja-JP" dirty="0" smtClean="0"/>
                        <a:t>の導入検討</a:t>
                      </a:r>
                      <a:endParaRPr kumimoji="1" lang="en-US" altLang="ja-JP" dirty="0" smtClean="0"/>
                    </a:p>
                  </a:txBody>
                  <a:tcPr/>
                </a:tc>
                <a:extLst>
                  <a:ext uri="{0D108BD9-81ED-4DB2-BD59-A6C34878D82A}">
                    <a16:rowId xmlns:a16="http://schemas.microsoft.com/office/drawing/2014/main" val="484597632"/>
                  </a:ext>
                </a:extLst>
              </a:tr>
              <a:tr h="370840">
                <a:tc>
                  <a:txBody>
                    <a:bodyPr/>
                    <a:lstStyle/>
                    <a:p>
                      <a:r>
                        <a:rPr kumimoji="1" lang="ja-JP" altLang="en-US" dirty="0" smtClean="0"/>
                        <a:t>ターミナル外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液化水素受入れ基地の可能性調査、整備</a:t>
                      </a:r>
                    </a:p>
                    <a:p>
                      <a:r>
                        <a:rPr kumimoji="1" lang="ja-JP" altLang="en-US" dirty="0" smtClean="0"/>
                        <a:t>フォークリフト等の電動化、</a:t>
                      </a:r>
                      <a:r>
                        <a:rPr kumimoji="1" lang="en-US" altLang="ja-JP" dirty="0" smtClean="0"/>
                        <a:t>FC</a:t>
                      </a:r>
                      <a:r>
                        <a:rPr kumimoji="1" lang="ja-JP" altLang="en-US" dirty="0" smtClean="0"/>
                        <a:t>化</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バイオマス燃料の混焼検討、アンモニアの混焼検討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火力発電所の水素利用技術開発・商用化検討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倉庫等への太陽光パネルの設置</a:t>
                      </a:r>
                    </a:p>
                    <a:p>
                      <a:r>
                        <a:rPr kumimoji="1" lang="ja-JP" altLang="en-US" dirty="0" smtClean="0"/>
                        <a:t>ブルーカーボンの整備・活用</a:t>
                      </a:r>
                    </a:p>
                  </a:txBody>
                  <a:tcPr/>
                </a:tc>
                <a:extLst>
                  <a:ext uri="{0D108BD9-81ED-4DB2-BD59-A6C34878D82A}">
                    <a16:rowId xmlns:a16="http://schemas.microsoft.com/office/drawing/2014/main" val="4149279166"/>
                  </a:ext>
                </a:extLst>
              </a:tr>
              <a:tr h="370840">
                <a:tc>
                  <a:txBody>
                    <a:bodyPr/>
                    <a:lstStyle/>
                    <a:p>
                      <a:r>
                        <a:rPr kumimoji="1" lang="ja-JP" altLang="en-US" dirty="0" smtClean="0"/>
                        <a:t>その他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ブルーカーボンの整備・活用</a:t>
                      </a:r>
                    </a:p>
                  </a:txBody>
                  <a:tcPr/>
                </a:tc>
                <a:extLst>
                  <a:ext uri="{0D108BD9-81ED-4DB2-BD59-A6C34878D82A}">
                    <a16:rowId xmlns:a16="http://schemas.microsoft.com/office/drawing/2014/main" val="3768563766"/>
                  </a:ext>
                </a:extLst>
              </a:tr>
            </a:tbl>
          </a:graphicData>
        </a:graphic>
      </p:graphicFrame>
    </p:spTree>
    <p:extLst>
      <p:ext uri="{BB962C8B-B14F-4D97-AF65-F5344CB8AC3E}">
        <p14:creationId xmlns:p14="http://schemas.microsoft.com/office/powerpoint/2010/main" val="308587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堺泉北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港湾</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・産業立地競争力の</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強化</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に向けた方策</a:t>
            </a:r>
          </a:p>
          <a:p>
            <a:endParaRPr lang="ja-JP" altLang="en-US" sz="3200" dirty="0">
              <a:solidFill>
                <a:schemeClr val="bg1"/>
              </a:solidFill>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８</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1525174" y="1746864"/>
            <a:ext cx="9141653" cy="4896000"/>
          </a:xfrm>
          <a:prstGeom prst="rect">
            <a:avLst/>
          </a:prstGeom>
        </p:spPr>
      </p:pic>
      <p:sp>
        <p:nvSpPr>
          <p:cNvPr id="10" name="テキスト ボックス 9"/>
          <p:cNvSpPr txBox="1"/>
          <p:nvPr/>
        </p:nvSpPr>
        <p:spPr>
          <a:xfrm>
            <a:off x="1522827" y="2317427"/>
            <a:ext cx="9144000" cy="3754874"/>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9" name="テキスト ボックス 8"/>
          <p:cNvSpPr txBox="1"/>
          <p:nvPr/>
        </p:nvSpPr>
        <p:spPr>
          <a:xfrm>
            <a:off x="420362" y="785922"/>
            <a:ext cx="7877477" cy="923330"/>
          </a:xfrm>
          <a:prstGeom prst="rect">
            <a:avLst/>
          </a:prstGeom>
          <a:solidFill>
            <a:schemeClr val="bg1"/>
          </a:solidFill>
          <a:ln>
            <a:solidFill>
              <a:schemeClr val="tx1"/>
            </a:solidFill>
            <a:prstDash val="dash"/>
          </a:ln>
        </p:spPr>
        <p:txBody>
          <a:bodyPr wrap="square" rtlCol="0">
            <a:spAutoFit/>
          </a:bodyPr>
          <a:lstStyle/>
          <a:p>
            <a:r>
              <a:rPr lang="ja-JP" altLang="en-US" dirty="0"/>
              <a:t>・環境面での港湾の競争力強化策</a:t>
            </a:r>
          </a:p>
          <a:p>
            <a:r>
              <a:rPr lang="ja-JP" altLang="en-US" dirty="0"/>
              <a:t>・産業立地競争力強化</a:t>
            </a:r>
            <a:r>
              <a:rPr lang="ja-JP" altLang="en-US" dirty="0" smtClean="0"/>
              <a:t>策</a:t>
            </a:r>
            <a:endParaRPr lang="en-US" altLang="ja-JP" dirty="0" smtClean="0"/>
          </a:p>
          <a:p>
            <a:pPr lvl="0"/>
            <a:r>
              <a:rPr lang="ja-JP" altLang="en-US" dirty="0"/>
              <a:t>　</a:t>
            </a:r>
            <a:r>
              <a:rPr lang="ja-JP" altLang="en-US" dirty="0" smtClean="0"/>
              <a:t>（例）モーダルシフトの推進、</a:t>
            </a:r>
            <a:r>
              <a:rPr lang="ja-JP" altLang="ja-JP" dirty="0" smtClean="0"/>
              <a:t>埠頭</a:t>
            </a:r>
            <a:r>
              <a:rPr lang="ja-JP" altLang="ja-JP" dirty="0"/>
              <a:t>再編に</a:t>
            </a:r>
            <a:r>
              <a:rPr lang="ja-JP" altLang="ja-JP"/>
              <a:t>よる</a:t>
            </a:r>
            <a:r>
              <a:rPr lang="ja-JP" altLang="ja-JP" smtClean="0"/>
              <a:t>内航</a:t>
            </a:r>
            <a:r>
              <a:rPr lang="ja-JP" altLang="en-US" smtClean="0"/>
              <a:t>ＲＯＲＯ</a:t>
            </a:r>
            <a:r>
              <a:rPr lang="ja-JP" altLang="ja-JP" smtClean="0"/>
              <a:t>機能</a:t>
            </a:r>
            <a:r>
              <a:rPr lang="ja-JP" altLang="ja-JP" dirty="0" smtClean="0"/>
              <a:t>強化</a:t>
            </a:r>
            <a:endParaRPr lang="ja-JP" altLang="en-US" dirty="0"/>
          </a:p>
        </p:txBody>
      </p:sp>
    </p:spTree>
    <p:extLst>
      <p:ext uri="{BB962C8B-B14F-4D97-AF65-F5344CB8AC3E}">
        <p14:creationId xmlns:p14="http://schemas.microsoft.com/office/powerpoint/2010/main" val="17176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1287</Words>
  <Application>Microsoft Office PowerPoint</Application>
  <PresentationFormat>ワイド画面</PresentationFormat>
  <Paragraphs>157</Paragraphs>
  <Slides>10</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HGP創英角ｺﾞｼｯｸUB</vt:lpstr>
      <vt:lpstr>HG丸ｺﾞｼｯｸM-PRO</vt:lpstr>
      <vt:lpstr>メイリオ</vt:lpstr>
      <vt:lpstr>游ゴシック</vt:lpstr>
      <vt:lpstr>游ゴシックRegular</vt:lpstr>
      <vt:lpstr>Arial</vt:lpstr>
      <vt:lpstr>Trebuchet MS</vt:lpstr>
      <vt:lpstr>Wingdings 3</vt:lpstr>
      <vt:lpstr>ファセット</vt:lpstr>
      <vt:lpstr>堺泉北港ＣＮＰ形成計画 ダイジェスト版（案）</vt:lpstr>
      <vt:lpstr>PowerPoint プレゼンテーション</vt:lpstr>
      <vt:lpstr>PowerPoint プレゼンテーション</vt:lpstr>
      <vt:lpstr> </vt:lpstr>
      <vt:lpstr>PowerPoint プレゼンテーション</vt:lpstr>
      <vt:lpstr> </vt:lpstr>
      <vt:lpstr>PowerPoint プレゼンテーション</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堺泉北港ＣＮＰ形成計画 ダイジェスト版（案）</dc:title>
  <dc:creator>竹谷　悠</dc:creator>
  <cp:lastModifiedBy>竹谷　悠</cp:lastModifiedBy>
  <cp:revision>5</cp:revision>
  <dcterms:modified xsi:type="dcterms:W3CDTF">2022-05-11T11:53:46Z</dcterms:modified>
</cp:coreProperties>
</file>