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2"/>
  </p:notesMasterIdLst>
  <p:handoutMasterIdLst>
    <p:handoutMasterId r:id="rId13"/>
  </p:handoutMasterIdLst>
  <p:sldIdLst>
    <p:sldId id="261" r:id="rId2"/>
    <p:sldId id="267" r:id="rId3"/>
    <p:sldId id="277" r:id="rId4"/>
    <p:sldId id="271" r:id="rId5"/>
    <p:sldId id="264" r:id="rId6"/>
    <p:sldId id="274" r:id="rId7"/>
    <p:sldId id="273" r:id="rId8"/>
    <p:sldId id="270" r:id="rId9"/>
    <p:sldId id="275" r:id="rId10"/>
    <p:sldId id="278"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333" autoAdjust="0"/>
  </p:normalViewPr>
  <p:slideViewPr>
    <p:cSldViewPr snapToGrid="0">
      <p:cViewPr varScale="1">
        <p:scale>
          <a:sx n="65" d="100"/>
          <a:sy n="65" d="100"/>
        </p:scale>
        <p:origin x="85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21999E9-7E25-41C1-8548-670A68B87924}" type="datetimeFigureOut">
              <a:rPr kumimoji="1" lang="ja-JP" altLang="en-US" smtClean="0"/>
              <a:t>2022/5/11</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FDFB518-2092-4A06-92C1-E0B4A7060EDA}" type="slidenum">
              <a:rPr kumimoji="1" lang="ja-JP" altLang="en-US" smtClean="0"/>
              <a:t>‹#›</a:t>
            </a:fld>
            <a:endParaRPr kumimoji="1" lang="ja-JP" altLang="en-US"/>
          </a:p>
        </p:txBody>
      </p:sp>
    </p:spTree>
    <p:extLst>
      <p:ext uri="{BB962C8B-B14F-4D97-AF65-F5344CB8AC3E}">
        <p14:creationId xmlns:p14="http://schemas.microsoft.com/office/powerpoint/2010/main" val="5569905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4F99BB0F-1DB0-4D9E-BF94-447193670C43}"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5BFE779-6154-4244-8465-DF099F24427E}" type="slidenum">
              <a:rPr kumimoji="1" lang="ja-JP" altLang="en-US" smtClean="0"/>
              <a:t>‹#›</a:t>
            </a:fld>
            <a:endParaRPr kumimoji="1" lang="ja-JP" altLang="en-US"/>
          </a:p>
        </p:txBody>
      </p:sp>
    </p:spTree>
    <p:extLst>
      <p:ext uri="{BB962C8B-B14F-4D97-AF65-F5344CB8AC3E}">
        <p14:creationId xmlns:p14="http://schemas.microsoft.com/office/powerpoint/2010/main" val="15617784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552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02208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070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402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7194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4374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78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940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266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63215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70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664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3593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36411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52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1142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257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smtClean="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87363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5/11/2022</a:t>
            </a:fld>
            <a:endParaRPr lang="en-US" dirty="0"/>
          </a:p>
        </p:txBody>
      </p:sp>
    </p:spTree>
    <p:extLst>
      <p:ext uri="{BB962C8B-B14F-4D97-AF65-F5344CB8AC3E}">
        <p14:creationId xmlns:p14="http://schemas.microsoft.com/office/powerpoint/2010/main" val="182409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0124757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86494" y="2404531"/>
            <a:ext cx="9819013" cy="1646302"/>
          </a:xfrm>
        </p:spPr>
        <p:txBody>
          <a:bodyPr anchor="ctr"/>
          <a:lstStyle/>
          <a:p>
            <a:pPr algn="ctr"/>
            <a:r>
              <a:rPr lang="ja-JP" altLang="en-US" sz="6000" b="1" dirty="0">
                <a:solidFill>
                  <a:srgbClr val="0070C0"/>
                </a:solidFill>
                <a:latin typeface="+mn-ea"/>
                <a:ea typeface="+mn-ea"/>
              </a:rPr>
              <a:t>大阪港ＣＮＰ形成</a:t>
            </a:r>
            <a:r>
              <a:rPr lang="ja-JP" altLang="en-US" sz="6000" b="1" dirty="0" smtClean="0">
                <a:solidFill>
                  <a:srgbClr val="0070C0"/>
                </a:solidFill>
                <a:latin typeface="+mn-ea"/>
                <a:ea typeface="+mn-ea"/>
              </a:rPr>
              <a:t>計画</a:t>
            </a:r>
            <a:r>
              <a:rPr lang="en-US" altLang="ja-JP" sz="6000" b="1" dirty="0" smtClean="0">
                <a:solidFill>
                  <a:srgbClr val="0070C0"/>
                </a:solidFill>
                <a:latin typeface="+mn-ea"/>
                <a:ea typeface="+mn-ea"/>
              </a:rPr>
              <a:t/>
            </a:r>
            <a:br>
              <a:rPr lang="en-US" altLang="ja-JP" sz="6000" b="1" dirty="0" smtClean="0">
                <a:solidFill>
                  <a:srgbClr val="0070C0"/>
                </a:solidFill>
                <a:latin typeface="+mn-ea"/>
                <a:ea typeface="+mn-ea"/>
              </a:rPr>
            </a:br>
            <a:r>
              <a:rPr lang="ja-JP" altLang="en-US" sz="6000" b="1" dirty="0" smtClean="0">
                <a:solidFill>
                  <a:srgbClr val="0070C0"/>
                </a:solidFill>
                <a:latin typeface="+mn-ea"/>
                <a:ea typeface="+mn-ea"/>
              </a:rPr>
              <a:t>ダイジェスト版</a:t>
            </a:r>
            <a:r>
              <a:rPr lang="ja-JP" altLang="en-US" sz="6000" b="1" dirty="0">
                <a:solidFill>
                  <a:srgbClr val="0070C0"/>
                </a:solidFill>
                <a:latin typeface="+mn-ea"/>
                <a:ea typeface="+mn-ea"/>
              </a:rPr>
              <a:t>（案</a:t>
            </a:r>
            <a:r>
              <a:rPr lang="ja-JP" altLang="en-US" sz="6000" b="1" dirty="0" smtClean="0">
                <a:solidFill>
                  <a:srgbClr val="0070C0"/>
                </a:solidFill>
                <a:latin typeface="+mn-ea"/>
                <a:ea typeface="+mn-ea"/>
              </a:rPr>
              <a:t>）</a:t>
            </a:r>
            <a:endParaRPr kumimoji="1" lang="ja-JP" altLang="en-US" sz="6000" b="1" dirty="0">
              <a:solidFill>
                <a:srgbClr val="0070C0"/>
              </a:solidFill>
              <a:latin typeface="+mn-ea"/>
              <a:ea typeface="+mn-ea"/>
            </a:endParaRPr>
          </a:p>
        </p:txBody>
      </p:sp>
      <p:sp>
        <p:nvSpPr>
          <p:cNvPr id="3" name="サブタイトル 2"/>
          <p:cNvSpPr>
            <a:spLocks noGrp="1"/>
          </p:cNvSpPr>
          <p:nvPr>
            <p:ph type="subTitle" idx="1"/>
          </p:nvPr>
        </p:nvSpPr>
        <p:spPr/>
        <p:txBody>
          <a:bodyPr anchor="ctr">
            <a:normAutofit/>
          </a:bodyPr>
          <a:lstStyle/>
          <a:p>
            <a:r>
              <a:rPr kumimoji="1" lang="ja-JP" altLang="en-US" sz="3600" dirty="0"/>
              <a:t>大阪港湾局</a:t>
            </a:r>
          </a:p>
        </p:txBody>
      </p:sp>
      <p:sp>
        <p:nvSpPr>
          <p:cNvPr id="5" name="サブタイトル 2"/>
          <p:cNvSpPr txBox="1">
            <a:spLocks/>
          </p:cNvSpPr>
          <p:nvPr/>
        </p:nvSpPr>
        <p:spPr>
          <a:xfrm>
            <a:off x="7329056" y="5530877"/>
            <a:ext cx="3565930" cy="897629"/>
          </a:xfrm>
          <a:prstGeom prst="rect">
            <a:avLst/>
          </a:prstGeom>
        </p:spPr>
        <p:txBody>
          <a:bodyPr vert="horz" lIns="91440" tIns="45720" rIns="91440" bIns="45720" rtlCol="0" anchor="ctr">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ja-JP" altLang="en-US" sz="2400" dirty="0">
                <a:solidFill>
                  <a:schemeClr val="tx1"/>
                </a:solidFill>
              </a:rPr>
              <a:t>令和４年５月１２日現在</a:t>
            </a:r>
            <a:endParaRPr lang="en-US" altLang="ja-JP" sz="2400" dirty="0">
              <a:solidFill>
                <a:schemeClr val="tx1"/>
              </a:solidFill>
            </a:endParaRPr>
          </a:p>
        </p:txBody>
      </p:sp>
      <p:sp>
        <p:nvSpPr>
          <p:cNvPr id="6" name="テキスト ボックス 5"/>
          <p:cNvSpPr txBox="1"/>
          <p:nvPr/>
        </p:nvSpPr>
        <p:spPr>
          <a:xfrm>
            <a:off x="602250" y="304801"/>
            <a:ext cx="1809633"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a:solidFill>
                  <a:srgbClr val="FF0000"/>
                </a:solidFill>
                <a:latin typeface="HG丸ｺﾞｼｯｸM-PRO" panose="020F0600000000000000" pitchFamily="50" charset="-128"/>
                <a:ea typeface="HG丸ｺﾞｼｯｸM-PRO" panose="020F0600000000000000" pitchFamily="50" charset="-128"/>
              </a:rPr>
              <a:t>作成中</a:t>
            </a:r>
          </a:p>
        </p:txBody>
      </p:sp>
      <p:sp>
        <p:nvSpPr>
          <p:cNvPr id="7" name="テキスト ボックス 6"/>
          <p:cNvSpPr txBox="1"/>
          <p:nvPr/>
        </p:nvSpPr>
        <p:spPr>
          <a:xfrm>
            <a:off x="9121796" y="304801"/>
            <a:ext cx="2484000" cy="646331"/>
          </a:xfrm>
          <a:prstGeom prst="rect">
            <a:avLst/>
          </a:prstGeom>
          <a:solidFill>
            <a:schemeClr val="bg1"/>
          </a:solidFill>
          <a:ln>
            <a:noFill/>
          </a:ln>
        </p:spPr>
        <p:txBody>
          <a:bodyPr wrap="square" rtlCol="0">
            <a:spAutoFit/>
          </a:bodyPr>
          <a:lstStyle/>
          <a:p>
            <a:pPr algn="ctr"/>
            <a:r>
              <a:rPr kumimoji="1" lang="ja-JP" altLang="en-US" sz="3600" dirty="0" smtClean="0">
                <a:latin typeface="HG丸ｺﾞｼｯｸM-PRO" panose="020F0600000000000000" pitchFamily="50" charset="-128"/>
                <a:ea typeface="HG丸ｺﾞｼｯｸM-PRO" panose="020F0600000000000000" pitchFamily="50" charset="-128"/>
              </a:rPr>
              <a:t>資料３－</a:t>
            </a:r>
            <a:r>
              <a:rPr kumimoji="1" lang="ja-JP" altLang="en-US" sz="3600" dirty="0">
                <a:latin typeface="HG丸ｺﾞｼｯｸM-PRO" panose="020F0600000000000000" pitchFamily="50" charset="-128"/>
                <a:ea typeface="HG丸ｺﾞｼｯｸM-PRO" panose="020F0600000000000000" pitchFamily="50" charset="-128"/>
              </a:rPr>
              <a:t>１</a:t>
            </a:r>
            <a:endParaRPr kumimoji="1" lang="en-US" altLang="ja-JP" sz="3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659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．大阪港ロードマップ</a:t>
            </a:r>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９</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stretch>
            <a:fillRect/>
          </a:stretch>
        </p:blipFill>
        <p:spPr>
          <a:xfrm>
            <a:off x="2926633" y="1732986"/>
            <a:ext cx="6338734" cy="4760891"/>
          </a:xfrm>
          <a:prstGeom prst="rect">
            <a:avLst/>
          </a:prstGeom>
        </p:spPr>
      </p:pic>
      <p:sp>
        <p:nvSpPr>
          <p:cNvPr id="9" name="テキスト ボックス 8"/>
          <p:cNvSpPr txBox="1"/>
          <p:nvPr/>
        </p:nvSpPr>
        <p:spPr>
          <a:xfrm>
            <a:off x="1863212" y="3189530"/>
            <a:ext cx="7812000" cy="2554545"/>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p:txBody>
      </p:sp>
      <p:sp>
        <p:nvSpPr>
          <p:cNvPr id="7" name="テキスト ボックス 6"/>
          <p:cNvSpPr txBox="1"/>
          <p:nvPr/>
        </p:nvSpPr>
        <p:spPr>
          <a:xfrm>
            <a:off x="420362" y="785922"/>
            <a:ext cx="5626477" cy="923330"/>
          </a:xfrm>
          <a:prstGeom prst="rect">
            <a:avLst/>
          </a:prstGeom>
          <a:solidFill>
            <a:schemeClr val="bg1"/>
          </a:solidFill>
          <a:ln>
            <a:solidFill>
              <a:schemeClr val="tx1"/>
            </a:solidFill>
            <a:prstDash val="dash"/>
          </a:ln>
        </p:spPr>
        <p:txBody>
          <a:bodyPr wrap="square" rtlCol="0">
            <a:spAutoFit/>
          </a:bodyPr>
          <a:lstStyle/>
          <a:p>
            <a:r>
              <a:rPr lang="ja-JP" altLang="en-US" dirty="0" smtClean="0"/>
              <a:t>・主な取組内容、取組時期を明らかにする。</a:t>
            </a:r>
            <a:endParaRPr lang="en-US" altLang="ja-JP" dirty="0" smtClean="0"/>
          </a:p>
          <a:p>
            <a:r>
              <a:rPr lang="ja-JP" altLang="en-US" dirty="0" smtClean="0"/>
              <a:t>・温室効果ガス削減計画</a:t>
            </a:r>
            <a:endParaRPr lang="en-US" altLang="ja-JP" dirty="0" smtClean="0"/>
          </a:p>
          <a:p>
            <a:r>
              <a:rPr lang="ja-JP" altLang="en-US" dirty="0" smtClean="0"/>
              <a:t>・施設整備計画等</a:t>
            </a:r>
            <a:endParaRPr lang="ja-JP" altLang="en-US" dirty="0"/>
          </a:p>
        </p:txBody>
      </p:sp>
    </p:spTree>
    <p:extLst>
      <p:ext uri="{BB962C8B-B14F-4D97-AF65-F5344CB8AC3E}">
        <p14:creationId xmlns:p14="http://schemas.microsoft.com/office/powerpoint/2010/main" val="51263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目次</a:t>
            </a:r>
            <a:endParaRPr lang="ja-JP" altLang="en-US" sz="3200" dirty="0">
              <a:solidFill>
                <a:schemeClr val="bg1"/>
              </a:solidFill>
            </a:endParaRPr>
          </a:p>
        </p:txBody>
      </p:sp>
      <p:sp>
        <p:nvSpPr>
          <p:cNvPr id="8" name="テキスト ボックス 7"/>
          <p:cNvSpPr txBox="1"/>
          <p:nvPr/>
        </p:nvSpPr>
        <p:spPr>
          <a:xfrm>
            <a:off x="69274" y="1643896"/>
            <a:ext cx="12009655" cy="4078039"/>
          </a:xfrm>
          <a:prstGeom prst="rect">
            <a:avLst/>
          </a:prstGeom>
          <a:noFill/>
        </p:spPr>
        <p:txBody>
          <a:bodyPr wrap="square" rtlCol="0">
            <a:spAutoFit/>
          </a:bodyPr>
          <a:lstStyle/>
          <a:p>
            <a:pPr marL="11385550" indent="-11385550" defTabSz="1341438">
              <a:spcBef>
                <a:spcPts val="600"/>
              </a:spcBef>
            </a:pPr>
            <a:r>
              <a:rPr lang="ja-JP" altLang="en-US" sz="2800" dirty="0"/>
              <a:t>１．</a:t>
            </a:r>
            <a:r>
              <a:rPr lang="ja-JP" altLang="en-US" sz="2800" dirty="0" smtClean="0"/>
              <a:t>大阪港</a:t>
            </a:r>
            <a:r>
              <a:rPr lang="ja-JP" altLang="en-US" sz="2800" dirty="0"/>
              <a:t>の</a:t>
            </a:r>
            <a:r>
              <a:rPr lang="ja-JP" altLang="en-US" sz="2800" dirty="0" smtClean="0"/>
              <a:t>特徴</a:t>
            </a:r>
            <a:r>
              <a:rPr lang="en-US" altLang="ja-JP" sz="2800" u="dottedHeavy" baseline="40000" dirty="0" smtClean="0"/>
              <a:t>	</a:t>
            </a:r>
            <a:r>
              <a:rPr lang="ja-JP" altLang="en-US" sz="2800" dirty="0" smtClean="0"/>
              <a:t>２</a:t>
            </a:r>
            <a:endParaRPr lang="en-US" altLang="ja-JP" sz="2800" dirty="0" smtClean="0"/>
          </a:p>
          <a:p>
            <a:pPr marL="11385550" indent="-11385550">
              <a:spcBef>
                <a:spcPts val="600"/>
              </a:spcBef>
            </a:pPr>
            <a:r>
              <a:rPr lang="ja-JP" altLang="en-US" sz="2800" dirty="0" smtClean="0"/>
              <a:t>２．大阪港ＣＮＰ形成</a:t>
            </a:r>
            <a:r>
              <a:rPr lang="ja-JP" altLang="en-US" sz="2800" dirty="0"/>
              <a:t>計画における基本的な</a:t>
            </a:r>
            <a:r>
              <a:rPr lang="ja-JP" altLang="en-US" sz="2800" dirty="0" smtClean="0"/>
              <a:t>事項</a:t>
            </a:r>
            <a:r>
              <a:rPr lang="en-US" altLang="ja-JP" sz="2800" u="dottedHeavy" baseline="40000" dirty="0" smtClean="0"/>
              <a:t>	</a:t>
            </a:r>
            <a:r>
              <a:rPr lang="ja-JP" altLang="en-US" sz="2800" dirty="0" smtClean="0"/>
              <a:t>３</a:t>
            </a:r>
            <a:endParaRPr lang="en-US" altLang="ja-JP" sz="2800" dirty="0" smtClean="0"/>
          </a:p>
          <a:p>
            <a:pPr marL="11385550" indent="-11385550">
              <a:spcBef>
                <a:spcPts val="600"/>
              </a:spcBef>
              <a:tabLst>
                <a:tab pos="11385550" algn="l"/>
              </a:tabLst>
            </a:pPr>
            <a:r>
              <a:rPr lang="ja-JP" altLang="en-US" sz="2800" dirty="0" smtClean="0"/>
              <a:t>３．大阪港</a:t>
            </a:r>
            <a:r>
              <a:rPr lang="ja-JP" altLang="en-US" sz="2800" dirty="0"/>
              <a:t>における温室効果ガスの排出量（現状）の</a:t>
            </a:r>
            <a:r>
              <a:rPr lang="ja-JP" altLang="en-US" sz="2800" dirty="0" smtClean="0"/>
              <a:t>推計</a:t>
            </a:r>
            <a:r>
              <a:rPr lang="en-US" altLang="ja-JP" sz="2800" u="dottedHeavy" baseline="40000" dirty="0" smtClean="0"/>
              <a:t>	</a:t>
            </a:r>
            <a:r>
              <a:rPr lang="ja-JP" altLang="en-US" sz="2800" dirty="0" smtClean="0"/>
              <a:t>４</a:t>
            </a:r>
            <a:endParaRPr lang="en-US" altLang="ja-JP" sz="2800" dirty="0" smtClean="0"/>
          </a:p>
          <a:p>
            <a:pPr marL="11385550" indent="-11385550">
              <a:spcBef>
                <a:spcPts val="600"/>
              </a:spcBef>
            </a:pPr>
            <a:r>
              <a:rPr lang="ja-JP" altLang="en-US" sz="2800" dirty="0" smtClean="0"/>
              <a:t>４．大阪港</a:t>
            </a:r>
            <a:r>
              <a:rPr lang="ja-JP" altLang="en-US" sz="2800" dirty="0"/>
              <a:t>における温室効果ガスの削減目標及び削減</a:t>
            </a:r>
            <a:r>
              <a:rPr lang="ja-JP" altLang="en-US" sz="2800" dirty="0" smtClean="0"/>
              <a:t>計画</a:t>
            </a:r>
            <a:r>
              <a:rPr lang="en-US" altLang="ja-JP" sz="2800" u="dottedHeavy" baseline="40000" dirty="0" smtClean="0"/>
              <a:t>	</a:t>
            </a:r>
            <a:r>
              <a:rPr lang="ja-JP" altLang="en-US" sz="2800" dirty="0" smtClean="0"/>
              <a:t>５</a:t>
            </a:r>
            <a:endParaRPr lang="ja-JP" altLang="en-US" sz="2800" dirty="0"/>
          </a:p>
          <a:p>
            <a:pPr marL="11385550" indent="-11385550">
              <a:spcBef>
                <a:spcPts val="600"/>
              </a:spcBef>
            </a:pPr>
            <a:r>
              <a:rPr lang="ja-JP" altLang="en-US" sz="2800" dirty="0" smtClean="0"/>
              <a:t>５．大阪港</a:t>
            </a:r>
            <a:r>
              <a:rPr lang="ja-JP" altLang="en-US" sz="2800" dirty="0"/>
              <a:t>における水素・燃料アンモニア等供給目標及び供給</a:t>
            </a:r>
            <a:r>
              <a:rPr lang="ja-JP" altLang="en-US" sz="2800" dirty="0" smtClean="0"/>
              <a:t>計画</a:t>
            </a:r>
            <a:r>
              <a:rPr lang="en-US" altLang="ja-JP" sz="2800" u="dottedHeavy" baseline="40000" dirty="0" smtClean="0"/>
              <a:t>	</a:t>
            </a:r>
            <a:r>
              <a:rPr lang="ja-JP" altLang="en-US" sz="2800" dirty="0" smtClean="0"/>
              <a:t>６</a:t>
            </a:r>
            <a:endParaRPr lang="en-US" altLang="ja-JP" sz="2800" dirty="0" smtClean="0"/>
          </a:p>
          <a:p>
            <a:pPr marL="11385550" indent="-11385550">
              <a:spcBef>
                <a:spcPts val="600"/>
              </a:spcBef>
            </a:pPr>
            <a:r>
              <a:rPr lang="ja-JP" altLang="en-US" sz="2800" dirty="0"/>
              <a:t>５’．大阪港での取組みの可能性のある</a:t>
            </a:r>
            <a:r>
              <a:rPr lang="ja-JP" altLang="en-US" sz="2800" dirty="0" smtClean="0"/>
              <a:t>項目</a:t>
            </a:r>
            <a:r>
              <a:rPr lang="en-US" altLang="ja-JP" sz="2800" u="dottedHeavy" baseline="40000" dirty="0"/>
              <a:t>	</a:t>
            </a:r>
            <a:r>
              <a:rPr lang="ja-JP" altLang="en-US" sz="2800" dirty="0" smtClean="0"/>
              <a:t>７</a:t>
            </a:r>
            <a:endParaRPr lang="ja-JP" altLang="en-US" sz="2800" dirty="0"/>
          </a:p>
          <a:p>
            <a:pPr marL="11385550" indent="-11385550">
              <a:spcBef>
                <a:spcPts val="600"/>
              </a:spcBef>
            </a:pPr>
            <a:r>
              <a:rPr lang="ja-JP" altLang="en-US" sz="2800" dirty="0" smtClean="0"/>
              <a:t>６．大阪港</a:t>
            </a:r>
            <a:r>
              <a:rPr lang="ja-JP" altLang="en-US" sz="2800" dirty="0"/>
              <a:t>における港湾・産業立地競争力の強化に向けた</a:t>
            </a:r>
            <a:r>
              <a:rPr lang="ja-JP" altLang="en-US" sz="2800" dirty="0" smtClean="0"/>
              <a:t>方策</a:t>
            </a:r>
            <a:r>
              <a:rPr lang="en-US" altLang="ja-JP" sz="2800" u="dottedHeavy" baseline="40000" dirty="0" smtClean="0"/>
              <a:t>	</a:t>
            </a:r>
            <a:r>
              <a:rPr lang="ja-JP" altLang="en-US" sz="2800" dirty="0"/>
              <a:t>８</a:t>
            </a:r>
          </a:p>
          <a:p>
            <a:pPr marL="11385550" indent="-11385550">
              <a:spcBef>
                <a:spcPts val="600"/>
              </a:spcBef>
            </a:pPr>
            <a:r>
              <a:rPr lang="ja-JP" altLang="en-US" sz="2800" dirty="0" smtClean="0"/>
              <a:t>７</a:t>
            </a:r>
            <a:r>
              <a:rPr lang="ja-JP" altLang="en-US" sz="2800" dirty="0"/>
              <a:t>．大阪港</a:t>
            </a:r>
            <a:r>
              <a:rPr lang="ja-JP" altLang="en-US" sz="2800" dirty="0" smtClean="0"/>
              <a:t>ロードマップ</a:t>
            </a:r>
            <a:r>
              <a:rPr lang="en-US" altLang="ja-JP" sz="2800" u="dottedHeavy" baseline="40000" dirty="0" smtClean="0"/>
              <a:t>	</a:t>
            </a:r>
            <a:r>
              <a:rPr lang="ja-JP" altLang="en-US" sz="2800" dirty="0"/>
              <a:t>９</a:t>
            </a:r>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-1-</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11976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大阪港の特徴</a:t>
            </a:r>
            <a:endParaRPr lang="ja-JP" altLang="en-US" sz="3200" dirty="0">
              <a:solidFill>
                <a:schemeClr val="bg1"/>
              </a:solidFill>
            </a:endParaRPr>
          </a:p>
        </p:txBody>
      </p:sp>
      <p:sp>
        <p:nvSpPr>
          <p:cNvPr id="8" name="テキスト ボックス 7"/>
          <p:cNvSpPr txBox="1"/>
          <p:nvPr/>
        </p:nvSpPr>
        <p:spPr>
          <a:xfrm>
            <a:off x="69275" y="989233"/>
            <a:ext cx="5350706" cy="5555367"/>
          </a:xfrm>
          <a:prstGeom prst="rect">
            <a:avLst/>
          </a:prstGeom>
          <a:noFill/>
        </p:spPr>
        <p:txBody>
          <a:bodyPr wrap="square" rtlCol="0">
            <a:spAutoFit/>
          </a:bodyPr>
          <a:lstStyle/>
          <a:p>
            <a:pPr>
              <a:spcBef>
                <a:spcPts val="600"/>
              </a:spcBef>
            </a:pPr>
            <a:r>
              <a:rPr lang="ja-JP" altLang="en-US" sz="1500" dirty="0"/>
              <a:t>・大阪港は、コンテナターミナル、フェリーターミナルの</a:t>
            </a:r>
            <a:endParaRPr lang="en-US" altLang="ja-JP" sz="1500" dirty="0"/>
          </a:p>
          <a:p>
            <a:pPr>
              <a:spcBef>
                <a:spcPts val="600"/>
              </a:spcBef>
            </a:pPr>
            <a:r>
              <a:rPr lang="ja-JP" altLang="en-US" sz="1500" dirty="0"/>
              <a:t>　ほか、様々な物流関連施設が集積し、西日本の一大物流</a:t>
            </a:r>
            <a:endParaRPr lang="en-US" altLang="ja-JP" sz="1500" dirty="0"/>
          </a:p>
          <a:p>
            <a:pPr>
              <a:spcBef>
                <a:spcPts val="600"/>
              </a:spcBef>
            </a:pPr>
            <a:r>
              <a:rPr lang="ja-JP" altLang="en-US" sz="1500" dirty="0"/>
              <a:t>　拠点を成すとともに、埋立地において、工場や物流施設</a:t>
            </a:r>
            <a:endParaRPr lang="en-US" altLang="ja-JP" sz="1500" dirty="0"/>
          </a:p>
          <a:p>
            <a:pPr>
              <a:spcBef>
                <a:spcPts val="600"/>
              </a:spcBef>
            </a:pPr>
            <a:r>
              <a:rPr lang="ja-JP" altLang="en-US" sz="1500" dirty="0"/>
              <a:t>　が誘致可能な広大な開発用地を擁している。そのほか、</a:t>
            </a:r>
            <a:endParaRPr lang="en-US" altLang="ja-JP" sz="1500" dirty="0"/>
          </a:p>
          <a:p>
            <a:pPr>
              <a:spcBef>
                <a:spcPts val="600"/>
              </a:spcBef>
            </a:pPr>
            <a:r>
              <a:rPr lang="ja-JP" altLang="en-US" sz="1500" dirty="0"/>
              <a:t>　客船岸壁や緑地、文化・レクリエーション施設といった</a:t>
            </a:r>
            <a:endParaRPr lang="en-US" altLang="ja-JP" sz="1500" dirty="0"/>
          </a:p>
          <a:p>
            <a:pPr>
              <a:spcBef>
                <a:spcPts val="600"/>
              </a:spcBef>
            </a:pPr>
            <a:r>
              <a:rPr lang="ja-JP" altLang="en-US" sz="1500" dirty="0"/>
              <a:t>　様々な施設も充実している。</a:t>
            </a:r>
            <a:endParaRPr lang="en-US" altLang="ja-JP" sz="1500" dirty="0"/>
          </a:p>
          <a:p>
            <a:pPr>
              <a:spcBef>
                <a:spcPts val="600"/>
              </a:spcBef>
            </a:pPr>
            <a:r>
              <a:rPr lang="ja-JP" altLang="en-US" sz="1500" dirty="0"/>
              <a:t>・</a:t>
            </a:r>
            <a:r>
              <a:rPr lang="ja-JP" altLang="en-US" sz="1500" dirty="0" smtClean="0"/>
              <a:t>令和</a:t>
            </a:r>
            <a:r>
              <a:rPr lang="ja-JP" altLang="en-US" sz="1500" dirty="0"/>
              <a:t>３</a:t>
            </a:r>
            <a:r>
              <a:rPr lang="ja-JP" altLang="en-US" sz="1500" dirty="0" smtClean="0"/>
              <a:t>年</a:t>
            </a:r>
            <a:r>
              <a:rPr lang="ja-JP" altLang="en-US" sz="1500" dirty="0"/>
              <a:t>には約</a:t>
            </a:r>
            <a:r>
              <a:rPr lang="en-US" altLang="ja-JP" sz="1500" dirty="0"/>
              <a:t>213</a:t>
            </a:r>
            <a:r>
              <a:rPr lang="ja-JP" altLang="en-US" sz="1500" dirty="0"/>
              <a:t>万</a:t>
            </a:r>
            <a:r>
              <a:rPr lang="en-US" altLang="ja-JP" sz="1500" dirty="0"/>
              <a:t>TEU</a:t>
            </a:r>
            <a:r>
              <a:rPr lang="ja-JP" altLang="en-US" sz="1500" dirty="0"/>
              <a:t>の貨物を取り扱った。</a:t>
            </a:r>
            <a:endParaRPr lang="en-US" altLang="ja-JP" sz="1500" dirty="0"/>
          </a:p>
          <a:p>
            <a:pPr>
              <a:spcBef>
                <a:spcPts val="600"/>
              </a:spcBef>
            </a:pPr>
            <a:r>
              <a:rPr lang="ja-JP" altLang="en-US" sz="1500" dirty="0"/>
              <a:t>・大阪市を核とする近畿圏は、人口約</a:t>
            </a:r>
            <a:r>
              <a:rPr lang="en-US" altLang="ja-JP" sz="1500" dirty="0"/>
              <a:t>2,100</a:t>
            </a:r>
            <a:r>
              <a:rPr lang="ja-JP" altLang="en-US" sz="1500" dirty="0"/>
              <a:t>万人の一大</a:t>
            </a:r>
            <a:endParaRPr lang="en-US" altLang="ja-JP" sz="1500" dirty="0"/>
          </a:p>
          <a:p>
            <a:pPr>
              <a:spcBef>
                <a:spcPts val="600"/>
              </a:spcBef>
            </a:pPr>
            <a:r>
              <a:rPr lang="ja-JP" altLang="en-US" sz="1500" dirty="0"/>
              <a:t>　生産・消費圏を形成し、日本の産業、経済活動の中枢と</a:t>
            </a:r>
            <a:endParaRPr lang="en-US" altLang="ja-JP" sz="1500" dirty="0"/>
          </a:p>
          <a:p>
            <a:pPr>
              <a:spcBef>
                <a:spcPts val="600"/>
              </a:spcBef>
            </a:pPr>
            <a:r>
              <a:rPr lang="ja-JP" altLang="en-US" sz="1500" dirty="0"/>
              <a:t>　なっている。大阪港はその中心に位置し、高速自動車国</a:t>
            </a:r>
            <a:endParaRPr lang="en-US" altLang="ja-JP" sz="1500" dirty="0"/>
          </a:p>
          <a:p>
            <a:pPr>
              <a:spcBef>
                <a:spcPts val="600"/>
              </a:spcBef>
            </a:pPr>
            <a:r>
              <a:rPr lang="ja-JP" altLang="en-US" sz="1500" dirty="0"/>
              <a:t>　道などの充実した交通ネットワークで、近畿圏の各地と</a:t>
            </a:r>
            <a:endParaRPr lang="en-US" altLang="ja-JP" sz="1500" dirty="0"/>
          </a:p>
          <a:p>
            <a:pPr>
              <a:spcBef>
                <a:spcPts val="600"/>
              </a:spcBef>
            </a:pPr>
            <a:r>
              <a:rPr lang="ja-JP" altLang="en-US" sz="1500" dirty="0"/>
              <a:t>　結ばれている。関西国際空港とも高速道路でダイレク</a:t>
            </a:r>
            <a:endParaRPr lang="en-US" altLang="ja-JP" sz="1500" dirty="0"/>
          </a:p>
          <a:p>
            <a:pPr>
              <a:spcBef>
                <a:spcPts val="600"/>
              </a:spcBef>
            </a:pPr>
            <a:r>
              <a:rPr lang="ja-JP" altLang="en-US" sz="1500" dirty="0"/>
              <a:t>　トに結ばれ、効率的な陸・海・空の複合一貫輸送を実現</a:t>
            </a:r>
            <a:endParaRPr lang="en-US" altLang="ja-JP" sz="1500" dirty="0"/>
          </a:p>
          <a:p>
            <a:pPr>
              <a:spcBef>
                <a:spcPts val="600"/>
              </a:spcBef>
            </a:pPr>
            <a:r>
              <a:rPr lang="ja-JP" altLang="en-US" sz="1500" dirty="0"/>
              <a:t>　している。</a:t>
            </a:r>
            <a:endParaRPr lang="en-US" altLang="ja-JP" sz="1500" dirty="0"/>
          </a:p>
          <a:p>
            <a:pPr>
              <a:spcBef>
                <a:spcPts val="600"/>
              </a:spcBef>
            </a:pPr>
            <a:r>
              <a:rPr lang="ja-JP" altLang="ja-JP" sz="1500" dirty="0"/>
              <a:t>・</a:t>
            </a:r>
            <a:r>
              <a:rPr lang="ja-JP" altLang="en-US" sz="1500" dirty="0"/>
              <a:t>大阪港が支える近畿圏の</a:t>
            </a:r>
            <a:r>
              <a:rPr lang="en-US" altLang="ja-JP" sz="1500" dirty="0"/>
              <a:t>GDP</a:t>
            </a:r>
            <a:r>
              <a:rPr lang="ja-JP" altLang="en-US" sz="1500" dirty="0"/>
              <a:t>は国内の約</a:t>
            </a:r>
            <a:r>
              <a:rPr lang="en-US" altLang="ja-JP" sz="1500" dirty="0"/>
              <a:t>16</a:t>
            </a:r>
            <a:r>
              <a:rPr lang="ja-JP" altLang="en-US" sz="1500" dirty="0"/>
              <a:t>％を占め、</a:t>
            </a:r>
            <a:endParaRPr lang="en-US" altLang="ja-JP" sz="1500" dirty="0"/>
          </a:p>
          <a:p>
            <a:pPr>
              <a:spcBef>
                <a:spcPts val="600"/>
              </a:spcBef>
            </a:pPr>
            <a:r>
              <a:rPr lang="ja-JP" altLang="en-US" sz="1500" dirty="0"/>
              <a:t>　全世界の約１％を占めている。大阪港は輸出入の拠点と</a:t>
            </a:r>
            <a:endParaRPr lang="en-US" altLang="ja-JP" sz="1500" dirty="0"/>
          </a:p>
          <a:p>
            <a:pPr>
              <a:spcBef>
                <a:spcPts val="600"/>
              </a:spcBef>
            </a:pPr>
            <a:r>
              <a:rPr lang="ja-JP" altLang="en-US" sz="1500" dirty="0"/>
              <a:t>　して、このような巨大な規模を誇る近畿圏の経済活動を</a:t>
            </a:r>
            <a:endParaRPr lang="en-US" altLang="ja-JP" sz="1500" dirty="0"/>
          </a:p>
          <a:p>
            <a:pPr>
              <a:spcBef>
                <a:spcPts val="600"/>
              </a:spcBef>
            </a:pPr>
            <a:r>
              <a:rPr lang="ja-JP" altLang="en-US" sz="1500" dirty="0"/>
              <a:t>　支えている。</a:t>
            </a:r>
            <a:endParaRPr lang="en-US" altLang="ja-JP" sz="1500" dirty="0"/>
          </a:p>
        </p:txBody>
      </p:sp>
      <p:sp>
        <p:nvSpPr>
          <p:cNvPr id="10" name="テキスト ボックス 9">
            <a:extLst>
              <a:ext uri="{FF2B5EF4-FFF2-40B4-BE49-F238E27FC236}">
                <a16:creationId xmlns:a16="http://schemas.microsoft.com/office/drawing/2014/main" id="{7176F935-6A86-4568-A74A-5F7EA60DED0E}"/>
              </a:ext>
            </a:extLst>
          </p:cNvPr>
          <p:cNvSpPr txBox="1"/>
          <p:nvPr/>
        </p:nvSpPr>
        <p:spPr>
          <a:xfrm>
            <a:off x="11193967" y="63530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-2-</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344922" y="994515"/>
            <a:ext cx="6380704" cy="5225144"/>
          </a:xfrm>
          <a:prstGeom prst="rect">
            <a:avLst/>
          </a:prstGeom>
          <a:ln w="28575">
            <a:solidFill>
              <a:schemeClr val="bg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089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25460" y="978961"/>
            <a:ext cx="10239280" cy="646331"/>
          </a:xfrm>
          <a:prstGeom prst="rect">
            <a:avLst/>
          </a:prstGeom>
          <a:solidFill>
            <a:schemeClr val="bg1"/>
          </a:solidFill>
          <a:ln>
            <a:solidFill>
              <a:schemeClr val="tx1"/>
            </a:solidFill>
            <a:prstDash val="dash"/>
          </a:ln>
        </p:spPr>
        <p:txBody>
          <a:bodyPr wrap="square" rtlCol="0">
            <a:spAutoFit/>
          </a:bodyPr>
          <a:lstStyle/>
          <a:p>
            <a:r>
              <a:rPr kumimoji="1" lang="ja-JP" altLang="en-US" dirty="0" smtClean="0"/>
              <a:t>○計画期間：２０２３～２０５０年、</a:t>
            </a:r>
            <a:r>
              <a:rPr kumimoji="1" lang="ja-JP" altLang="en-US" dirty="0"/>
              <a:t>目標</a:t>
            </a:r>
            <a:r>
              <a:rPr kumimoji="1" lang="ja-JP" altLang="en-US" dirty="0" smtClean="0"/>
              <a:t>年次</a:t>
            </a:r>
            <a:r>
              <a:rPr kumimoji="1" lang="ja-JP" altLang="en-US" dirty="0"/>
              <a:t>：短・中期</a:t>
            </a:r>
            <a:r>
              <a:rPr kumimoji="1" lang="ja-JP" altLang="en-US" dirty="0" smtClean="0"/>
              <a:t>（ ２０３０年</a:t>
            </a:r>
            <a:r>
              <a:rPr kumimoji="1" lang="ja-JP" altLang="en-US" dirty="0"/>
              <a:t>）</a:t>
            </a:r>
            <a:r>
              <a:rPr kumimoji="1" lang="ja-JP" altLang="en-US" dirty="0" smtClean="0"/>
              <a:t>・</a:t>
            </a:r>
            <a:r>
              <a:rPr kumimoji="1" lang="ja-JP" altLang="en-US" dirty="0"/>
              <a:t>長期</a:t>
            </a:r>
            <a:r>
              <a:rPr kumimoji="1" lang="ja-JP" altLang="en-US" dirty="0" smtClean="0"/>
              <a:t>（ ２０５０年）</a:t>
            </a:r>
            <a:endParaRPr kumimoji="1" lang="en-US" altLang="ja-JP" dirty="0"/>
          </a:p>
          <a:p>
            <a:r>
              <a:rPr kumimoji="1" lang="ja-JP" altLang="en-US" dirty="0" smtClean="0"/>
              <a:t>○計画</a:t>
            </a:r>
            <a:r>
              <a:rPr kumimoji="1" lang="ja-JP" altLang="en-US" dirty="0"/>
              <a:t>策定及び推進体制、進捗</a:t>
            </a:r>
            <a:r>
              <a:rPr kumimoji="1" lang="ja-JP" altLang="en-US" dirty="0" smtClean="0"/>
              <a:t>管理：大阪港部会</a:t>
            </a:r>
            <a:endParaRPr kumimoji="1" lang="ja-JP" altLang="en-US" dirty="0"/>
          </a:p>
        </p:txBody>
      </p:sp>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２．大阪港ＣＮＰ形成</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計画における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基本的</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な事項</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-3-</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a:blip r:embed="rId3"/>
          <a:stretch>
            <a:fillRect/>
          </a:stretch>
        </p:blipFill>
        <p:spPr>
          <a:xfrm>
            <a:off x="36211" y="2133439"/>
            <a:ext cx="6232047" cy="3067712"/>
          </a:xfrm>
          <a:prstGeom prst="rect">
            <a:avLst/>
          </a:prstGeom>
        </p:spPr>
      </p:pic>
      <p:sp>
        <p:nvSpPr>
          <p:cNvPr id="10" name="テキスト ボックス 9"/>
          <p:cNvSpPr txBox="1"/>
          <p:nvPr/>
        </p:nvSpPr>
        <p:spPr>
          <a:xfrm>
            <a:off x="1383063" y="5527212"/>
            <a:ext cx="3538341" cy="400110"/>
          </a:xfrm>
          <a:prstGeom prst="rect">
            <a:avLst/>
          </a:prstGeom>
          <a:noFill/>
        </p:spPr>
        <p:txBody>
          <a:bodyPr wrap="none" rtlCol="0">
            <a:spAutoFit/>
          </a:bodyPr>
          <a:lstStyle/>
          <a:p>
            <a:r>
              <a:rPr lang="en-US" altLang="ja-JP" sz="2000" dirty="0"/>
              <a:t>CNP </a:t>
            </a:r>
            <a:r>
              <a:rPr lang="ja-JP" altLang="en-US" sz="2000" dirty="0"/>
              <a:t>形成に向けた方針の検討</a:t>
            </a:r>
            <a:endParaRPr kumimoji="1" lang="ja-JP" altLang="en-US" sz="2000" dirty="0"/>
          </a:p>
        </p:txBody>
      </p:sp>
      <p:pic>
        <p:nvPicPr>
          <p:cNvPr id="4" name="図 3"/>
          <p:cNvPicPr>
            <a:picLocks noChangeAspect="1"/>
          </p:cNvPicPr>
          <p:nvPr/>
        </p:nvPicPr>
        <p:blipFill>
          <a:blip r:embed="rId4"/>
          <a:stretch>
            <a:fillRect/>
          </a:stretch>
        </p:blipFill>
        <p:spPr>
          <a:xfrm>
            <a:off x="6340142" y="2056231"/>
            <a:ext cx="5736779" cy="3707830"/>
          </a:xfrm>
          <a:prstGeom prst="rect">
            <a:avLst/>
          </a:prstGeom>
        </p:spPr>
      </p:pic>
      <p:sp>
        <p:nvSpPr>
          <p:cNvPr id="15" name="テキスト ボックス 14"/>
          <p:cNvSpPr txBox="1"/>
          <p:nvPr/>
        </p:nvSpPr>
        <p:spPr>
          <a:xfrm>
            <a:off x="7439360" y="5943106"/>
            <a:ext cx="3025380" cy="400110"/>
          </a:xfrm>
          <a:prstGeom prst="rect">
            <a:avLst/>
          </a:prstGeom>
          <a:noFill/>
        </p:spPr>
        <p:txBody>
          <a:bodyPr wrap="none" rtlCol="0">
            <a:spAutoFit/>
          </a:bodyPr>
          <a:lstStyle/>
          <a:p>
            <a:r>
              <a:rPr lang="en-US" altLang="ja-JP" sz="2000" dirty="0"/>
              <a:t>CNP </a:t>
            </a:r>
            <a:r>
              <a:rPr lang="ja-JP" altLang="en-US" sz="2000" dirty="0"/>
              <a:t>形成計画の対象範囲</a:t>
            </a:r>
            <a:endParaRPr kumimoji="1" lang="ja-JP" altLang="en-US" sz="2000" dirty="0"/>
          </a:p>
        </p:txBody>
      </p:sp>
      <p:sp>
        <p:nvSpPr>
          <p:cNvPr id="16" name="テキスト ボックス 15"/>
          <p:cNvSpPr txBox="1"/>
          <p:nvPr/>
        </p:nvSpPr>
        <p:spPr>
          <a:xfrm>
            <a:off x="1342399" y="2507004"/>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3919728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３．大阪港における温室効果ガスの排出量（現状）の推計</a:t>
            </a:r>
            <a:endParaRPr lang="ja-JP" altLang="en-US" sz="3200" dirty="0">
              <a:solidFill>
                <a:schemeClr val="bg1"/>
              </a:solidFill>
            </a:endParaRP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a:solidFill>
                  <a:prstClr val="black"/>
                </a:solidFill>
                <a:latin typeface="HG丸ｺﾞｼｯｸM-PRO" panose="020F0600000000000000" pitchFamily="50" charset="-128"/>
                <a:ea typeface="HG丸ｺﾞｼｯｸM-PRO" panose="020F0600000000000000" pitchFamily="50" charset="-128"/>
              </a:rPr>
              <a:t>-4-</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6238" y="2435758"/>
            <a:ext cx="8274838" cy="4422242"/>
          </a:xfrm>
          <a:prstGeom prst="rect">
            <a:avLst/>
          </a:prstGeom>
        </p:spPr>
      </p:pic>
      <p:sp>
        <p:nvSpPr>
          <p:cNvPr id="3" name="テキスト ボックス 2"/>
          <p:cNvSpPr txBox="1"/>
          <p:nvPr/>
        </p:nvSpPr>
        <p:spPr>
          <a:xfrm>
            <a:off x="225460" y="683993"/>
            <a:ext cx="11741080" cy="1754326"/>
          </a:xfrm>
          <a:prstGeom prst="rect">
            <a:avLst/>
          </a:prstGeom>
          <a:solidFill>
            <a:schemeClr val="bg1"/>
          </a:solidFill>
          <a:ln>
            <a:solidFill>
              <a:schemeClr val="tx1"/>
            </a:solidFill>
            <a:prstDash val="dash"/>
          </a:ln>
        </p:spPr>
        <p:txBody>
          <a:bodyPr wrap="square" rtlCol="0">
            <a:spAutoFit/>
          </a:bodyPr>
          <a:lstStyle/>
          <a:p>
            <a:r>
              <a:rPr kumimoji="1" lang="ja-JP" altLang="en-US" dirty="0"/>
              <a:t>○   大阪港における現状</a:t>
            </a:r>
            <a:r>
              <a:rPr kumimoji="1" lang="ja-JP" altLang="en-US" dirty="0" smtClean="0"/>
              <a:t>（２０２１年？）のＣＯ２排出量</a:t>
            </a:r>
            <a:r>
              <a:rPr kumimoji="1" lang="ja-JP" altLang="en-US" dirty="0"/>
              <a:t>は、港湾統計やアンケート</a:t>
            </a:r>
            <a:r>
              <a:rPr kumimoji="1" lang="ja-JP" altLang="en-US" dirty="0" smtClean="0"/>
              <a:t>から約○○千ｔ－ＣＯ２と　</a:t>
            </a:r>
            <a:endParaRPr kumimoji="1" lang="en-US" altLang="ja-JP" dirty="0" smtClean="0"/>
          </a:p>
          <a:p>
            <a:r>
              <a:rPr kumimoji="1" lang="ja-JP" altLang="en-US" dirty="0"/>
              <a:t>　</a:t>
            </a:r>
            <a:r>
              <a:rPr kumimoji="1" lang="ja-JP" altLang="en-US" dirty="0" smtClean="0"/>
              <a:t>推計</a:t>
            </a:r>
            <a:r>
              <a:rPr kumimoji="1" lang="en-US" altLang="ja-JP" dirty="0"/>
              <a:t>※</a:t>
            </a:r>
            <a:r>
              <a:rPr kumimoji="1" lang="ja-JP" altLang="en-US" dirty="0" err="1"/>
              <a:t>。</a:t>
            </a:r>
            <a:endParaRPr kumimoji="1" lang="ja-JP" altLang="en-US" dirty="0"/>
          </a:p>
          <a:p>
            <a:r>
              <a:rPr kumimoji="1" lang="ja-JP" altLang="en-US" dirty="0"/>
              <a:t>○ 「ターミナル内」「ターミナルを出入り</a:t>
            </a:r>
            <a:r>
              <a:rPr kumimoji="1" lang="ja-JP" altLang="en-US" dirty="0" smtClean="0"/>
              <a:t>する船舶・車両」「</a:t>
            </a:r>
            <a:r>
              <a:rPr kumimoji="1" lang="ja-JP" altLang="en-US" dirty="0"/>
              <a:t>ターミナル外」</a:t>
            </a:r>
            <a:r>
              <a:rPr kumimoji="1" lang="ja-JP" altLang="en-US" dirty="0" smtClean="0"/>
              <a:t>の３区域</a:t>
            </a:r>
            <a:r>
              <a:rPr kumimoji="1" lang="ja-JP" altLang="en-US" dirty="0"/>
              <a:t>に分類した</a:t>
            </a:r>
            <a:endParaRPr kumimoji="1" lang="en-US" altLang="ja-JP" dirty="0"/>
          </a:p>
          <a:p>
            <a:r>
              <a:rPr kumimoji="1" lang="ja-JP" altLang="en-US" dirty="0"/>
              <a:t>　  結果、ＣＯ２排出量の占める割合は、「ターミナル内」約○％、 「ターミナルを出入りする船舶・車両</a:t>
            </a:r>
            <a:r>
              <a:rPr kumimoji="1" lang="ja-JP" altLang="en-US" dirty="0" smtClean="0"/>
              <a:t>」</a:t>
            </a:r>
            <a:endParaRPr kumimoji="1" lang="en-US" altLang="ja-JP" dirty="0" smtClean="0"/>
          </a:p>
          <a:p>
            <a:r>
              <a:rPr kumimoji="1" lang="ja-JP" altLang="en-US" dirty="0"/>
              <a:t>　</a:t>
            </a:r>
            <a:r>
              <a:rPr kumimoji="1" lang="ja-JP" altLang="en-US" dirty="0" smtClean="0"/>
              <a:t>約</a:t>
            </a:r>
            <a:r>
              <a:rPr kumimoji="1" lang="ja-JP" altLang="en-US" dirty="0"/>
              <a:t>○％</a:t>
            </a:r>
            <a:r>
              <a:rPr kumimoji="1" lang="ja-JP" altLang="en-US" dirty="0" smtClean="0"/>
              <a:t>、「</a:t>
            </a:r>
            <a:r>
              <a:rPr kumimoji="1" lang="ja-JP" altLang="en-US" dirty="0"/>
              <a:t>ターミナル外」約○％。</a:t>
            </a:r>
          </a:p>
          <a:p>
            <a:r>
              <a:rPr kumimoji="1" lang="en-US" altLang="ja-JP" dirty="0"/>
              <a:t>※</a:t>
            </a:r>
            <a:r>
              <a:rPr kumimoji="1" lang="ja-JP" altLang="en-US" dirty="0"/>
              <a:t>今後、業務委託及び構成員の皆様へのアンケート等を元に推計予定</a:t>
            </a:r>
          </a:p>
        </p:txBody>
      </p:sp>
      <p:graphicFrame>
        <p:nvGraphicFramePr>
          <p:cNvPr id="9" name="表 8"/>
          <p:cNvGraphicFramePr>
            <a:graphicFrameLocks noGrp="1"/>
          </p:cNvGraphicFramePr>
          <p:nvPr>
            <p:extLst>
              <p:ext uri="{D42A27DB-BD31-4B8C-83A1-F6EECF244321}">
                <p14:modId xmlns:p14="http://schemas.microsoft.com/office/powerpoint/2010/main" val="3293509790"/>
              </p:ext>
            </p:extLst>
          </p:nvPr>
        </p:nvGraphicFramePr>
        <p:xfrm>
          <a:off x="7353938" y="2520636"/>
          <a:ext cx="4612601" cy="1602742"/>
        </p:xfrm>
        <a:graphic>
          <a:graphicData uri="http://schemas.openxmlformats.org/drawingml/2006/table">
            <a:tbl>
              <a:tblPr firstRow="1" bandRow="1">
                <a:tableStyleId>{5C22544A-7EE6-4342-B048-85BDC9FD1C3A}</a:tableStyleId>
              </a:tblPr>
              <a:tblGrid>
                <a:gridCol w="1340883">
                  <a:extLst>
                    <a:ext uri="{9D8B030D-6E8A-4147-A177-3AD203B41FA5}">
                      <a16:colId xmlns:a16="http://schemas.microsoft.com/office/drawing/2014/main" val="1592642149"/>
                    </a:ext>
                  </a:extLst>
                </a:gridCol>
                <a:gridCol w="3271718">
                  <a:extLst>
                    <a:ext uri="{9D8B030D-6E8A-4147-A177-3AD203B41FA5}">
                      <a16:colId xmlns:a16="http://schemas.microsoft.com/office/drawing/2014/main" val="2461431144"/>
                    </a:ext>
                  </a:extLst>
                </a:gridCol>
              </a:tblGrid>
              <a:tr h="292290">
                <a:tc>
                  <a:txBody>
                    <a:bodyPr/>
                    <a:lstStyle/>
                    <a:p>
                      <a:r>
                        <a:rPr kumimoji="1" lang="ja-JP" altLang="en-US" sz="1100" dirty="0">
                          <a:solidFill>
                            <a:schemeClr val="tx1"/>
                          </a:solidFill>
                        </a:rPr>
                        <a:t>区域</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游ゴシックRegular"/>
                        </a:rPr>
                        <a:t>区域本推計における対象</a:t>
                      </a:r>
                      <a:endParaRPr kumimoji="1" lang="ja-JP" altLang="en-US" sz="1100" dirty="0">
                        <a:solidFill>
                          <a:schemeClr val="tx1"/>
                        </a:solidFill>
                      </a:endParaRPr>
                    </a:p>
                  </a:txBody>
                  <a:tcPr/>
                </a:tc>
                <a:extLst>
                  <a:ext uri="{0D108BD9-81ED-4DB2-BD59-A6C34878D82A}">
                    <a16:rowId xmlns:a16="http://schemas.microsoft.com/office/drawing/2014/main" val="1015598790"/>
                  </a:ext>
                </a:extLst>
              </a:tr>
              <a:tr h="257929">
                <a:tc>
                  <a:txBody>
                    <a:bodyPr/>
                    <a:lstStyle/>
                    <a:p>
                      <a:r>
                        <a:rPr kumimoji="1" lang="ja-JP" altLang="en-US" sz="1100" dirty="0">
                          <a:solidFill>
                            <a:schemeClr val="tx1"/>
                          </a:solidFill>
                        </a:rPr>
                        <a:t>ターミナル内</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513965458"/>
                  </a:ext>
                </a:extLst>
              </a:tr>
              <a:tr h="357292">
                <a:tc>
                  <a:txBody>
                    <a:bodyPr/>
                    <a:lstStyle/>
                    <a:p>
                      <a:r>
                        <a:rPr kumimoji="1" lang="ja-JP" altLang="en-US" sz="1100" b="0" i="0" u="none" strike="noStrike" kern="1200" baseline="0" dirty="0">
                          <a:solidFill>
                            <a:schemeClr val="tx1"/>
                          </a:solidFill>
                          <a:latin typeface="+mn-lt"/>
                          <a:ea typeface="+mn-ea"/>
                          <a:cs typeface="+mn-cs"/>
                        </a:rPr>
                        <a:t>ターミナルを</a:t>
                      </a:r>
                      <a:endParaRPr kumimoji="1" lang="en-US" altLang="ja-JP" sz="1100" b="0" i="0" u="none" strike="noStrike" kern="1200" baseline="0" dirty="0">
                        <a:solidFill>
                          <a:schemeClr val="tx1"/>
                        </a:solidFill>
                        <a:latin typeface="+mn-lt"/>
                        <a:ea typeface="+mn-ea"/>
                        <a:cs typeface="+mn-cs"/>
                      </a:endParaRPr>
                    </a:p>
                    <a:p>
                      <a:r>
                        <a:rPr kumimoji="1" lang="ja-JP" altLang="en-US" sz="1100" b="0" i="0" u="none" strike="noStrike" kern="1200" baseline="0" dirty="0">
                          <a:solidFill>
                            <a:schemeClr val="tx1"/>
                          </a:solidFill>
                          <a:latin typeface="+mn-lt"/>
                          <a:ea typeface="+mn-ea"/>
                          <a:cs typeface="+mn-cs"/>
                        </a:rPr>
                        <a:t>出入りする車両</a:t>
                      </a:r>
                      <a:endParaRPr kumimoji="1" lang="ja-JP" altLang="en-US" sz="1100" dirty="0">
                        <a:solidFill>
                          <a:schemeClr val="tx1"/>
                        </a:solidFill>
                      </a:endParaRP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70516136"/>
                  </a:ext>
                </a:extLst>
              </a:tr>
              <a:tr h="357292">
                <a:tc>
                  <a:txBody>
                    <a:bodyPr/>
                    <a:lstStyle/>
                    <a:p>
                      <a:r>
                        <a:rPr kumimoji="1" lang="ja-JP" altLang="en-US" sz="1100" dirty="0">
                          <a:solidFill>
                            <a:schemeClr val="tx1"/>
                          </a:solidFill>
                        </a:rPr>
                        <a:t>停泊中の船舶</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2280812530"/>
                  </a:ext>
                </a:extLst>
              </a:tr>
              <a:tr h="267360">
                <a:tc>
                  <a:txBody>
                    <a:bodyPr/>
                    <a:lstStyle/>
                    <a:p>
                      <a:r>
                        <a:rPr kumimoji="1" lang="ja-JP" altLang="en-US" sz="1100" dirty="0">
                          <a:solidFill>
                            <a:schemeClr val="tx1"/>
                          </a:solidFill>
                        </a:rPr>
                        <a:t>ターミナル外</a:t>
                      </a:r>
                    </a:p>
                  </a:txBody>
                  <a:tcPr/>
                </a:tc>
                <a:tc>
                  <a:txBody>
                    <a:bodyPr/>
                    <a:lstStyle/>
                    <a:p>
                      <a:r>
                        <a:rPr kumimoji="1" lang="ja-JP" altLang="en-US" sz="1100" dirty="0">
                          <a:solidFill>
                            <a:schemeClr val="tx1"/>
                          </a:solidFill>
                        </a:rPr>
                        <a:t>○○○○</a:t>
                      </a:r>
                    </a:p>
                  </a:txBody>
                  <a:tcPr/>
                </a:tc>
                <a:extLst>
                  <a:ext uri="{0D108BD9-81ED-4DB2-BD59-A6C34878D82A}">
                    <a16:rowId xmlns:a16="http://schemas.microsoft.com/office/drawing/2014/main" val="530283674"/>
                  </a:ext>
                </a:extLst>
              </a:tr>
            </a:tbl>
          </a:graphicData>
        </a:graphic>
      </p:graphicFrame>
      <p:sp>
        <p:nvSpPr>
          <p:cNvPr id="10" name="テキスト ボックス 9"/>
          <p:cNvSpPr txBox="1"/>
          <p:nvPr/>
        </p:nvSpPr>
        <p:spPr>
          <a:xfrm>
            <a:off x="516238" y="3450338"/>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594485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４</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大阪港における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温室</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効果ガスの削減</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目標及び</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削減計画</a:t>
            </a: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90" dirty="0">
                <a:solidFill>
                  <a:prstClr val="black"/>
                </a:solidFill>
                <a:latin typeface="HG丸ｺﾞｼｯｸM-PRO" panose="020F0600000000000000" pitchFamily="50" charset="-128"/>
                <a:ea typeface="HG丸ｺﾞｼｯｸM-PRO" panose="020F0600000000000000" pitchFamily="50" charset="-128"/>
              </a:rPr>
              <a:t>5</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2"/>
          <a:stretch>
            <a:fillRect/>
          </a:stretch>
        </p:blipFill>
        <p:spPr>
          <a:xfrm>
            <a:off x="472080" y="2028410"/>
            <a:ext cx="11247841" cy="3852000"/>
          </a:xfrm>
          <a:prstGeom prst="rect">
            <a:avLst/>
          </a:prstGeom>
        </p:spPr>
      </p:pic>
      <p:sp>
        <p:nvSpPr>
          <p:cNvPr id="8" name="テキスト ボックス 7"/>
          <p:cNvSpPr txBox="1"/>
          <p:nvPr/>
        </p:nvSpPr>
        <p:spPr>
          <a:xfrm>
            <a:off x="225460" y="877961"/>
            <a:ext cx="9213962" cy="646331"/>
          </a:xfrm>
          <a:prstGeom prst="rect">
            <a:avLst/>
          </a:prstGeom>
          <a:solidFill>
            <a:schemeClr val="bg1"/>
          </a:solidFill>
          <a:ln>
            <a:solidFill>
              <a:schemeClr val="tx1"/>
            </a:solidFill>
            <a:prstDash val="dash"/>
          </a:ln>
        </p:spPr>
        <p:txBody>
          <a:bodyPr wrap="square" rtlCol="0">
            <a:spAutoFit/>
          </a:bodyPr>
          <a:lstStyle/>
          <a:p>
            <a:r>
              <a:rPr kumimoji="1" lang="ja-JP" altLang="en-US" dirty="0"/>
              <a:t>○温室効果ガスの削減</a:t>
            </a:r>
            <a:r>
              <a:rPr kumimoji="1" lang="ja-JP" altLang="en-US" dirty="0" smtClean="0"/>
              <a:t>目標</a:t>
            </a:r>
            <a:endParaRPr kumimoji="1" lang="en-US" altLang="ja-JP" dirty="0" smtClean="0"/>
          </a:p>
          <a:p>
            <a:r>
              <a:rPr kumimoji="1" lang="ja-JP" altLang="en-US" dirty="0"/>
              <a:t>　</a:t>
            </a:r>
            <a:r>
              <a:rPr kumimoji="1" lang="ja-JP" altLang="en-US" dirty="0" smtClean="0"/>
              <a:t>２０３０年度</a:t>
            </a:r>
            <a:r>
              <a:rPr kumimoji="1" lang="ja-JP" altLang="en-US" dirty="0"/>
              <a:t>（２０１３年度比）４６％削減、２０５０年カーボンニュートラル</a:t>
            </a:r>
            <a:r>
              <a:rPr kumimoji="1" lang="ja-JP" altLang="en-US" dirty="0" smtClean="0"/>
              <a:t>実現</a:t>
            </a:r>
            <a:endParaRPr kumimoji="1" lang="ja-JP" altLang="en-US" dirty="0"/>
          </a:p>
        </p:txBody>
      </p:sp>
      <p:sp>
        <p:nvSpPr>
          <p:cNvPr id="11" name="テキスト ボックス 10"/>
          <p:cNvSpPr txBox="1"/>
          <p:nvPr/>
        </p:nvSpPr>
        <p:spPr>
          <a:xfrm>
            <a:off x="1418990" y="2410258"/>
            <a:ext cx="9144000" cy="255454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
        <p:nvSpPr>
          <p:cNvPr id="9" name="テキスト ボックス 8"/>
          <p:cNvSpPr txBox="1"/>
          <p:nvPr/>
        </p:nvSpPr>
        <p:spPr>
          <a:xfrm>
            <a:off x="4917638" y="6048100"/>
            <a:ext cx="3005951" cy="400110"/>
          </a:xfrm>
          <a:prstGeom prst="rect">
            <a:avLst/>
          </a:prstGeom>
          <a:noFill/>
        </p:spPr>
        <p:txBody>
          <a:bodyPr wrap="none" rtlCol="0">
            <a:spAutoFit/>
          </a:bodyPr>
          <a:lstStyle/>
          <a:p>
            <a:r>
              <a:rPr lang="ja-JP" altLang="en-US" sz="2000" dirty="0"/>
              <a:t>温室効果ガスの削減</a:t>
            </a:r>
            <a:r>
              <a:rPr lang="ja-JP" altLang="en-US" sz="2000" dirty="0" smtClean="0"/>
              <a:t>計画</a:t>
            </a:r>
            <a:endParaRPr kumimoji="1" lang="ja-JP" altLang="en-US" sz="2000" dirty="0"/>
          </a:p>
        </p:txBody>
      </p:sp>
    </p:spTree>
    <p:extLst>
      <p:ext uri="{BB962C8B-B14F-4D97-AF65-F5344CB8AC3E}">
        <p14:creationId xmlns:p14="http://schemas.microsoft.com/office/powerpoint/2010/main" val="3680234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0656" y="3684920"/>
            <a:ext cx="9896373" cy="3145216"/>
          </a:xfrm>
          <a:prstGeom prst="rect">
            <a:avLst/>
          </a:prstGeom>
        </p:spPr>
      </p:pic>
      <p:sp>
        <p:nvSpPr>
          <p:cNvPr id="5" name="タイトル 1"/>
          <p:cNvSpPr txBox="1">
            <a:spLocks/>
          </p:cNvSpPr>
          <p:nvPr/>
        </p:nvSpPr>
        <p:spPr>
          <a:xfrm>
            <a:off x="0" y="-51723"/>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５</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大阪港における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水素</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・燃料アンモニア等</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供給</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目標及び供給計画</a:t>
            </a:r>
          </a:p>
        </p:txBody>
      </p:sp>
      <p:sp>
        <p:nvSpPr>
          <p:cNvPr id="11" name="テキスト ボックス 10">
            <a:extLst>
              <a:ext uri="{FF2B5EF4-FFF2-40B4-BE49-F238E27FC236}">
                <a16:creationId xmlns:a16="http://schemas.microsoft.com/office/drawing/2014/main" id="{7176F935-6A86-4568-A74A-5F7EA60DED0E}"/>
              </a:ext>
            </a:extLst>
          </p:cNvPr>
          <p:cNvSpPr txBox="1"/>
          <p:nvPr/>
        </p:nvSpPr>
        <p:spPr>
          <a:xfrm>
            <a:off x="11155867" y="6200609"/>
            <a:ext cx="607859"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-6-</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25460" y="662838"/>
            <a:ext cx="11084224" cy="2893100"/>
          </a:xfrm>
          <a:prstGeom prst="rect">
            <a:avLst/>
          </a:prstGeom>
          <a:solidFill>
            <a:schemeClr val="bg1"/>
          </a:solidFill>
          <a:ln>
            <a:solidFill>
              <a:schemeClr val="tx1"/>
            </a:solidFill>
            <a:prstDash val="dash"/>
          </a:ln>
        </p:spPr>
        <p:txBody>
          <a:bodyPr wrap="square" rtlCol="0">
            <a:spAutoFit/>
          </a:bodyPr>
          <a:lstStyle/>
          <a:p>
            <a:r>
              <a:rPr kumimoji="1" lang="ja-JP" altLang="en-US" sz="1600" b="1" dirty="0"/>
              <a:t>＜次世代エネルギーの需要ポテンシャルの試算＞</a:t>
            </a:r>
            <a:r>
              <a:rPr kumimoji="1" lang="en-US" altLang="ja-JP" sz="1600" dirty="0"/>
              <a:t>※</a:t>
            </a:r>
            <a:endParaRPr kumimoji="1" lang="ja-JP" altLang="en-US" sz="1600" b="1" dirty="0"/>
          </a:p>
          <a:p>
            <a:r>
              <a:rPr kumimoji="1" lang="ja-JP" altLang="en-US" sz="1600" dirty="0"/>
              <a:t>○大阪港においては、各事業者による脱炭素化に向けた将来計画が具体化されていないが、現在の化石</a:t>
            </a:r>
            <a:endParaRPr kumimoji="1" lang="en-US" altLang="ja-JP" sz="1600" dirty="0"/>
          </a:p>
          <a:p>
            <a:r>
              <a:rPr kumimoji="1" lang="ja-JP" altLang="en-US" sz="1600" dirty="0"/>
              <a:t>　燃料消費量等を基に、次世代エネルギーの利用が進むと仮定して、使用燃料が</a:t>
            </a:r>
            <a:r>
              <a:rPr kumimoji="1" lang="en-US" altLang="ja-JP" sz="1600" dirty="0"/>
              <a:t>50%</a:t>
            </a:r>
            <a:r>
              <a:rPr kumimoji="1" lang="ja-JP" altLang="en-US" sz="1600" dirty="0" err="1"/>
              <a:t>、</a:t>
            </a:r>
            <a:r>
              <a:rPr kumimoji="1" lang="en-US" altLang="ja-JP" sz="1600" dirty="0"/>
              <a:t>100%</a:t>
            </a:r>
            <a:r>
              <a:rPr kumimoji="1" lang="ja-JP" altLang="en-US" sz="1600" dirty="0"/>
              <a:t>置換した際の</a:t>
            </a:r>
            <a:endParaRPr kumimoji="1" lang="en-US" altLang="ja-JP" sz="1600" dirty="0"/>
          </a:p>
          <a:p>
            <a:r>
              <a:rPr kumimoji="1" lang="ja-JP" altLang="en-US" sz="1600" dirty="0"/>
              <a:t>　必要水素量等（ポテンシャル）を推計し、参考として示すものである。</a:t>
            </a:r>
          </a:p>
          <a:p>
            <a:r>
              <a:rPr kumimoji="1" lang="ja-JP" altLang="en-US" sz="1600" dirty="0"/>
              <a:t>○大阪港における水素（液体水素）の潜在需要は約○千トン（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a:t>
            </a:r>
          </a:p>
          <a:p>
            <a:r>
              <a:rPr kumimoji="1" lang="ja-JP" altLang="en-US" sz="1600" dirty="0"/>
              <a:t>　アンモニア換算では、約○千トン（</a:t>
            </a:r>
            <a:r>
              <a:rPr kumimoji="1" lang="en-US" altLang="ja-JP" sz="1600" dirty="0"/>
              <a:t>50</a:t>
            </a:r>
            <a:r>
              <a:rPr kumimoji="1" lang="ja-JP" altLang="en-US" sz="1600" dirty="0"/>
              <a:t>％置換）～○千トン（</a:t>
            </a:r>
            <a:r>
              <a:rPr kumimoji="1" lang="en-US" altLang="ja-JP" sz="1600" dirty="0"/>
              <a:t>100</a:t>
            </a:r>
            <a:r>
              <a:rPr kumimoji="1" lang="ja-JP" altLang="en-US" sz="1600" dirty="0"/>
              <a:t>％置換）と推計される。</a:t>
            </a:r>
          </a:p>
          <a:p>
            <a:r>
              <a:rPr kumimoji="1" lang="ja-JP" altLang="en-US" sz="1600" b="1" dirty="0"/>
              <a:t>＜貯蔵インフラの必要面積の試算＞</a:t>
            </a:r>
            <a:r>
              <a:rPr kumimoji="1" lang="en-US" altLang="ja-JP" sz="1600" dirty="0"/>
              <a:t>※</a:t>
            </a:r>
            <a:endParaRPr kumimoji="1" lang="ja-JP" altLang="en-US" sz="1600" b="1" dirty="0"/>
          </a:p>
          <a:p>
            <a:r>
              <a:rPr kumimoji="1" lang="ja-JP" altLang="en-US" sz="1600" dirty="0"/>
              <a:t>○大阪港での水素保管量を船舶での輸送量＋在庫量（年間需要量（</a:t>
            </a:r>
            <a:r>
              <a:rPr kumimoji="1" lang="en-US" altLang="ja-JP" sz="1600" dirty="0"/>
              <a:t>100%</a:t>
            </a:r>
            <a:r>
              <a:rPr kumimoji="1" lang="ja-JP" altLang="en-US" sz="1600" dirty="0"/>
              <a:t>置換の場合）の</a:t>
            </a:r>
            <a:r>
              <a:rPr kumimoji="1" lang="en-US" altLang="ja-JP" sz="1600" dirty="0"/>
              <a:t>10</a:t>
            </a:r>
            <a:r>
              <a:rPr kumimoji="1" lang="ja-JP" altLang="en-US" sz="1600" dirty="0"/>
              <a:t>％と想定）</a:t>
            </a:r>
          </a:p>
          <a:p>
            <a:r>
              <a:rPr kumimoji="1" lang="ja-JP" altLang="en-US" sz="1600" dirty="0"/>
              <a:t>　とし、必要面積を試算したところ、水素の場合は約○</a:t>
            </a:r>
            <a:r>
              <a:rPr kumimoji="1" lang="en-US" altLang="ja-JP" sz="1600" dirty="0"/>
              <a:t>ha</a:t>
            </a:r>
            <a:r>
              <a:rPr kumimoji="1" lang="ja-JP" altLang="en-US" sz="1600" dirty="0"/>
              <a:t>（ 約</a:t>
            </a:r>
            <a:r>
              <a:rPr kumimoji="1" lang="en-US" altLang="ja-JP" sz="1600" dirty="0"/>
              <a:t>5</a:t>
            </a:r>
            <a:r>
              <a:rPr kumimoji="1" lang="ja-JP" altLang="en-US" sz="1600" dirty="0"/>
              <a:t>万</a:t>
            </a:r>
            <a:r>
              <a:rPr kumimoji="1" lang="en-US" altLang="ja-JP" sz="1600" dirty="0"/>
              <a:t>m3</a:t>
            </a:r>
            <a:r>
              <a:rPr kumimoji="1" lang="ja-JP" altLang="en-US" sz="1600" dirty="0"/>
              <a:t>の大型貯蔵タンク○基）、</a:t>
            </a:r>
            <a:endParaRPr kumimoji="1" lang="en-US" altLang="ja-JP" sz="1600" dirty="0"/>
          </a:p>
          <a:p>
            <a:r>
              <a:rPr kumimoji="1" lang="ja-JP" altLang="en-US" sz="1600" dirty="0"/>
              <a:t>　アンモニアの場合は約○</a:t>
            </a:r>
            <a:r>
              <a:rPr kumimoji="1" lang="en-US" altLang="ja-JP" sz="1600" dirty="0"/>
              <a:t>ha </a:t>
            </a:r>
            <a:r>
              <a:rPr kumimoji="1" lang="ja-JP" altLang="en-US" sz="1600" dirty="0"/>
              <a:t>（約</a:t>
            </a:r>
            <a:r>
              <a:rPr kumimoji="1" lang="en-US" altLang="ja-JP" sz="1600" dirty="0"/>
              <a:t>7</a:t>
            </a:r>
            <a:r>
              <a:rPr kumimoji="1" lang="ja-JP" altLang="en-US" sz="1600" dirty="0"/>
              <a:t>万</a:t>
            </a:r>
            <a:r>
              <a:rPr kumimoji="1" lang="en-US" altLang="ja-JP" sz="1600" dirty="0"/>
              <a:t>m3</a:t>
            </a:r>
            <a:r>
              <a:rPr kumimoji="1" lang="ja-JP" altLang="en-US" sz="1600" dirty="0"/>
              <a:t>の大型貯蔵タンク○基）の用地面積が必要。</a:t>
            </a:r>
            <a:endParaRPr kumimoji="1" lang="en-US" altLang="ja-JP" sz="1600" dirty="0"/>
          </a:p>
          <a:p>
            <a:r>
              <a:rPr kumimoji="1" lang="ja-JP" altLang="en-US" sz="1600" dirty="0"/>
              <a:t>　</a:t>
            </a:r>
            <a:r>
              <a:rPr kumimoji="1" lang="en-US" altLang="ja-JP" sz="1600" dirty="0"/>
              <a:t>※</a:t>
            </a:r>
            <a:r>
              <a:rPr kumimoji="1" lang="ja-JP" altLang="en-US" sz="1600" dirty="0"/>
              <a:t>今後、業務委託及び構成員の皆様へのアンケート等を元に推計予定</a:t>
            </a:r>
          </a:p>
        </p:txBody>
      </p:sp>
      <p:sp>
        <p:nvSpPr>
          <p:cNvPr id="4" name="テキスト ボックス 3"/>
          <p:cNvSpPr txBox="1"/>
          <p:nvPr/>
        </p:nvSpPr>
        <p:spPr>
          <a:xfrm>
            <a:off x="2549805" y="4252682"/>
            <a:ext cx="6138074" cy="1785104"/>
          </a:xfrm>
          <a:prstGeom prst="rect">
            <a:avLst/>
          </a:prstGeom>
          <a:solidFill>
            <a:schemeClr val="bg2">
              <a:alpha val="60000"/>
            </a:schemeClr>
          </a:solidFill>
        </p:spPr>
        <p:txBody>
          <a:bodyPr wrap="square" rtlCol="0">
            <a:spAutoFit/>
          </a:bodyPr>
          <a:lstStyle/>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「高松港におけるＣＮＰ形成に向けた検討の方向性（案）」</a:t>
            </a:r>
            <a:r>
              <a:rPr kumimoji="1" lang="ja-JP" altLang="en-US" sz="1200" dirty="0">
                <a:solidFill>
                  <a:srgbClr val="FF0000">
                    <a:alpha val="67000"/>
                  </a:srgbClr>
                </a:solidFill>
              </a:rPr>
              <a:t>より抜粋</a:t>
            </a:r>
            <a:endParaRPr kumimoji="1" lang="en-US" altLang="ja-JP" sz="1200" dirty="0">
              <a:solidFill>
                <a:srgbClr val="FF0000">
                  <a:alpha val="67000"/>
                </a:srgbClr>
              </a:solidFill>
            </a:endParaRPr>
          </a:p>
          <a:p>
            <a:pPr algn="ctr"/>
            <a:endParaRPr kumimoji="1" lang="en-US" altLang="ja-JP" sz="1200" dirty="0">
              <a:solidFill>
                <a:srgbClr val="FF0000">
                  <a:alpha val="67000"/>
                </a:srgbClr>
              </a:solidFill>
            </a:endParaRPr>
          </a:p>
        </p:txBody>
      </p:sp>
    </p:spTree>
    <p:extLst>
      <p:ext uri="{BB962C8B-B14F-4D97-AF65-F5344CB8AC3E}">
        <p14:creationId xmlns:p14="http://schemas.microsoft.com/office/powerpoint/2010/main" val="2699312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５</a:t>
            </a:r>
            <a:r>
              <a:rPr lang="en-US" altLang="ja-JP"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err="1">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大阪港での取組みの可能性のある項目</a:t>
            </a:r>
          </a:p>
          <a:p>
            <a:endParaRPr lang="ja-JP" altLang="en-US" sz="3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smtClean="0">
                <a:solidFill>
                  <a:prstClr val="black"/>
                </a:solidFill>
                <a:latin typeface="HG丸ｺﾞｼｯｸM-PRO" panose="020F0600000000000000" pitchFamily="50" charset="-128"/>
                <a:ea typeface="HG丸ｺﾞｼｯｸM-PRO" panose="020F0600000000000000" pitchFamily="50" charset="-128"/>
              </a:rPr>
              <a:t>７</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5A2DD917-6523-4529-9F4D-C4CD5B793636}"/>
              </a:ext>
            </a:extLst>
          </p:cNvPr>
          <p:cNvSpPr txBox="1"/>
          <p:nvPr/>
        </p:nvSpPr>
        <p:spPr>
          <a:xfrm>
            <a:off x="2767391" y="5755541"/>
            <a:ext cx="6417141" cy="369332"/>
          </a:xfrm>
          <a:prstGeom prst="rect">
            <a:avLst/>
          </a:prstGeom>
          <a:noFill/>
        </p:spPr>
        <p:txBody>
          <a:bodyPr wrap="none" rtlCol="0">
            <a:spAutoFit/>
          </a:bodyPr>
          <a:lstStyle/>
          <a:p>
            <a:r>
              <a:rPr kumimoji="1" lang="en-US" altLang="ja-JP" dirty="0"/>
              <a:t>※</a:t>
            </a:r>
            <a:r>
              <a:rPr kumimoji="1" lang="ja-JP" altLang="en-US" dirty="0"/>
              <a:t>取り組む項目、時期、優先順位などは今後検討会で議論</a:t>
            </a:r>
          </a:p>
        </p:txBody>
      </p:sp>
      <p:graphicFrame>
        <p:nvGraphicFramePr>
          <p:cNvPr id="6" name="表 5"/>
          <p:cNvGraphicFramePr>
            <a:graphicFrameLocks noGrp="1"/>
          </p:cNvGraphicFramePr>
          <p:nvPr>
            <p:extLst>
              <p:ext uri="{D42A27DB-BD31-4B8C-83A1-F6EECF244321}">
                <p14:modId xmlns:p14="http://schemas.microsoft.com/office/powerpoint/2010/main" val="1396114880"/>
              </p:ext>
            </p:extLst>
          </p:nvPr>
        </p:nvGraphicFramePr>
        <p:xfrm>
          <a:off x="1110000" y="1237178"/>
          <a:ext cx="9972000" cy="3937000"/>
        </p:xfrm>
        <a:graphic>
          <a:graphicData uri="http://schemas.openxmlformats.org/drawingml/2006/table">
            <a:tbl>
              <a:tblPr bandRow="1">
                <a:tableStyleId>{5940675A-B579-460E-94D1-54222C63F5DA}</a:tableStyleId>
              </a:tblPr>
              <a:tblGrid>
                <a:gridCol w="3852000">
                  <a:extLst>
                    <a:ext uri="{9D8B030D-6E8A-4147-A177-3AD203B41FA5}">
                      <a16:colId xmlns:a16="http://schemas.microsoft.com/office/drawing/2014/main" val="3636534325"/>
                    </a:ext>
                  </a:extLst>
                </a:gridCol>
                <a:gridCol w="6120000">
                  <a:extLst>
                    <a:ext uri="{9D8B030D-6E8A-4147-A177-3AD203B41FA5}">
                      <a16:colId xmlns:a16="http://schemas.microsoft.com/office/drawing/2014/main" val="1976160990"/>
                    </a:ext>
                  </a:extLst>
                </a:gridCol>
              </a:tblGrid>
              <a:tr h="370840">
                <a:tc>
                  <a:txBody>
                    <a:bodyPr/>
                    <a:lstStyle/>
                    <a:p>
                      <a:r>
                        <a:rPr kumimoji="1" lang="ja-JP" altLang="en-US" dirty="0" smtClean="0"/>
                        <a:t>ターミナル内</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FC</a:t>
                      </a:r>
                      <a:r>
                        <a:rPr kumimoji="1" lang="ja-JP" altLang="en-US" dirty="0" smtClean="0"/>
                        <a:t>型</a:t>
                      </a:r>
                      <a:r>
                        <a:rPr kumimoji="1" lang="en-US" altLang="ja-JP" dirty="0" smtClean="0"/>
                        <a:t>RTG</a:t>
                      </a:r>
                      <a:r>
                        <a:rPr kumimoji="1" lang="ja-JP" altLang="en-US" dirty="0" smtClean="0"/>
                        <a:t>開発、</a:t>
                      </a:r>
                      <a:r>
                        <a:rPr kumimoji="1" lang="en-US" altLang="ja-JP" dirty="0" smtClean="0"/>
                        <a:t>FC</a:t>
                      </a:r>
                      <a:r>
                        <a:rPr kumimoji="1" lang="ja-JP" altLang="en-US" dirty="0" smtClean="0"/>
                        <a:t>換装型</a:t>
                      </a:r>
                      <a:r>
                        <a:rPr kumimoji="1" lang="en-US" altLang="ja-JP" dirty="0" smtClean="0"/>
                        <a:t>RTG</a:t>
                      </a:r>
                      <a:r>
                        <a:rPr kumimoji="1" lang="ja-JP" altLang="en-US" dirty="0" err="1" smtClean="0"/>
                        <a:t>への</a:t>
                      </a:r>
                      <a:r>
                        <a:rPr kumimoji="1" lang="ja-JP" altLang="en-US" dirty="0" smtClean="0"/>
                        <a:t>更新、</a:t>
                      </a:r>
                      <a:r>
                        <a:rPr kumimoji="1" lang="en-US" altLang="ja-JP" dirty="0" smtClean="0"/>
                        <a:t>FC</a:t>
                      </a:r>
                      <a:r>
                        <a:rPr kumimoji="1" lang="ja-JP" altLang="en-US" dirty="0" smtClean="0"/>
                        <a:t>型</a:t>
                      </a:r>
                      <a:r>
                        <a:rPr kumimoji="1" lang="en-US" altLang="ja-JP" dirty="0" smtClean="0"/>
                        <a:t>RTG</a:t>
                      </a:r>
                      <a:r>
                        <a:rPr kumimoji="1" lang="ja-JP" altLang="en-US" dirty="0" err="1" smtClean="0"/>
                        <a:t>への</a:t>
                      </a:r>
                      <a:r>
                        <a:rPr kumimoji="1" lang="ja-JP" altLang="en-US" dirty="0" smtClean="0"/>
                        <a:t>換装</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フォークリフト等の電動化、</a:t>
                      </a:r>
                      <a:r>
                        <a:rPr kumimoji="1" lang="en-US" altLang="ja-JP" dirty="0" smtClean="0"/>
                        <a:t>FC</a:t>
                      </a:r>
                      <a:r>
                        <a:rPr kumimoji="1" lang="ja-JP" altLang="en-US" dirty="0" smtClean="0"/>
                        <a:t>化</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陸電供給の可能性調査、陸電供給施設整備の調査検討</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陸電供給施設の整備、増設</a:t>
                      </a:r>
                    </a:p>
                  </a:txBody>
                  <a:tcPr/>
                </a:tc>
                <a:extLst>
                  <a:ext uri="{0D108BD9-81ED-4DB2-BD59-A6C34878D82A}">
                    <a16:rowId xmlns:a16="http://schemas.microsoft.com/office/drawing/2014/main" val="1736645374"/>
                  </a:ext>
                </a:extLst>
              </a:tr>
              <a:tr h="370840">
                <a:tc>
                  <a:txBody>
                    <a:bodyPr/>
                    <a:lstStyle/>
                    <a:p>
                      <a:pPr>
                        <a:tabLst>
                          <a:tab pos="987425" algn="l"/>
                        </a:tabLst>
                      </a:pPr>
                      <a:r>
                        <a:rPr kumimoji="1" lang="ja-JP" altLang="en-US" dirty="0" smtClean="0"/>
                        <a:t>ターミナルを出入りする船舶・車両</a:t>
                      </a:r>
                    </a:p>
                  </a:txBody>
                  <a:tcPr/>
                </a:tc>
                <a:tc>
                  <a:txBody>
                    <a:bodyPr/>
                    <a:lstStyle/>
                    <a:p>
                      <a:r>
                        <a:rPr kumimoji="1" lang="ja-JP" altLang="ja-JP" dirty="0" smtClean="0"/>
                        <a:t>陸電対応内航コンテナ船</a:t>
                      </a:r>
                      <a:r>
                        <a:rPr kumimoji="1" lang="ja-JP" altLang="en-US" dirty="0" smtClean="0"/>
                        <a:t>等</a:t>
                      </a:r>
                      <a:r>
                        <a:rPr kumimoji="1" lang="ja-JP" altLang="ja-JP" dirty="0" smtClean="0"/>
                        <a:t>の導入検討</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海上交通での水素船の活用</a:t>
                      </a:r>
                    </a:p>
                  </a:txBody>
                  <a:tcPr/>
                </a:tc>
                <a:extLst>
                  <a:ext uri="{0D108BD9-81ED-4DB2-BD59-A6C34878D82A}">
                    <a16:rowId xmlns:a16="http://schemas.microsoft.com/office/drawing/2014/main" val="484597632"/>
                  </a:ext>
                </a:extLst>
              </a:tr>
              <a:tr h="370840">
                <a:tc>
                  <a:txBody>
                    <a:bodyPr/>
                    <a:lstStyle/>
                    <a:p>
                      <a:r>
                        <a:rPr kumimoji="1" lang="ja-JP" altLang="en-US" dirty="0" smtClean="0"/>
                        <a:t>ターミナル外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液化水素受入れ基地の可能性調査、整備</a:t>
                      </a:r>
                    </a:p>
                    <a:p>
                      <a:r>
                        <a:rPr kumimoji="1" lang="ja-JP" altLang="en-US" dirty="0" smtClean="0"/>
                        <a:t>フォークリフト等の電動化、</a:t>
                      </a:r>
                      <a:r>
                        <a:rPr kumimoji="1" lang="en-US" altLang="ja-JP" dirty="0" smtClean="0"/>
                        <a:t>FC</a:t>
                      </a:r>
                      <a:r>
                        <a:rPr kumimoji="1" lang="ja-JP" altLang="en-US" dirty="0" smtClean="0"/>
                        <a:t>化</a:t>
                      </a:r>
                      <a:endParaRPr kumimoji="1" lang="en-US" altLang="ja-JP"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バイオマス燃料の混焼検討、アンモニアの混焼検討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火力発電所の水素利用技術開発・商用化検討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倉庫等への太陽光パネルの設置</a:t>
                      </a:r>
                    </a:p>
                    <a:p>
                      <a:r>
                        <a:rPr kumimoji="1" lang="ja-JP" altLang="en-US" dirty="0" smtClean="0"/>
                        <a:t>ブルーカーボンの整備・活用</a:t>
                      </a:r>
                    </a:p>
                  </a:txBody>
                  <a:tcPr/>
                </a:tc>
                <a:extLst>
                  <a:ext uri="{0D108BD9-81ED-4DB2-BD59-A6C34878D82A}">
                    <a16:rowId xmlns:a16="http://schemas.microsoft.com/office/drawing/2014/main" val="4149279166"/>
                  </a:ext>
                </a:extLst>
              </a:tr>
              <a:tr h="370840">
                <a:tc>
                  <a:txBody>
                    <a:bodyPr/>
                    <a:lstStyle/>
                    <a:p>
                      <a:r>
                        <a:rPr kumimoji="1" lang="ja-JP" altLang="en-US" dirty="0" smtClean="0"/>
                        <a:t>その他</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ブルーカーボンの整備・活用</a:t>
                      </a:r>
                    </a:p>
                  </a:txBody>
                  <a:tcPr/>
                </a:tc>
                <a:extLst>
                  <a:ext uri="{0D108BD9-81ED-4DB2-BD59-A6C34878D82A}">
                    <a16:rowId xmlns:a16="http://schemas.microsoft.com/office/drawing/2014/main" val="3768563766"/>
                  </a:ext>
                </a:extLst>
              </a:tr>
            </a:tbl>
          </a:graphicData>
        </a:graphic>
      </p:graphicFrame>
    </p:spTree>
    <p:extLst>
      <p:ext uri="{BB962C8B-B14F-4D97-AF65-F5344CB8AC3E}">
        <p14:creationId xmlns:p14="http://schemas.microsoft.com/office/powerpoint/2010/main" val="473844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7391" y="2947852"/>
            <a:ext cx="8596668" cy="1320800"/>
          </a:xfrm>
        </p:spPr>
        <p:txBody>
          <a:bodyPr/>
          <a:lstStyle/>
          <a:p>
            <a:r>
              <a:rPr lang="ja-JP" altLang="ja-JP" dirty="0"/>
              <a:t/>
            </a:r>
            <a:br>
              <a:rPr lang="ja-JP" altLang="ja-JP" dirty="0"/>
            </a:br>
            <a:endParaRPr kumimoji="1" lang="ja-JP" altLang="en-US" dirty="0"/>
          </a:p>
        </p:txBody>
      </p:sp>
      <p:sp>
        <p:nvSpPr>
          <p:cNvPr id="5" name="タイトル 1"/>
          <p:cNvSpPr txBox="1">
            <a:spLocks/>
          </p:cNvSpPr>
          <p:nvPr/>
        </p:nvSpPr>
        <p:spPr>
          <a:xfrm>
            <a:off x="0" y="-11066"/>
            <a:ext cx="12192000" cy="618309"/>
          </a:xfrm>
          <a:prstGeom prst="rect">
            <a:avLst/>
          </a:prstGeom>
          <a:solidFill>
            <a:srgbClr val="0070C0"/>
          </a:solidFill>
        </p:spPr>
        <p:txBody>
          <a:bodyPr vert="horz" lIns="91440" tIns="45720" rIns="91440" bIns="45720" rtlCol="0" anchor="t">
            <a:normAutofit fontScale="975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大阪港における</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港湾</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・産業立地競争力の</a:t>
            </a:r>
            <a:r>
              <a:rPr lang="ja-JP" altLang="en-US" sz="3200" dirty="0" smtClean="0">
                <a:solidFill>
                  <a:schemeClr val="bg1"/>
                </a:solidFill>
                <a:latin typeface="HGP創英角ｺﾞｼｯｸUB" panose="020B0900000000000000" pitchFamily="50" charset="-128"/>
                <a:ea typeface="HGP創英角ｺﾞｼｯｸUB" panose="020B0900000000000000" pitchFamily="50" charset="-128"/>
              </a:rPr>
              <a:t>強化</a:t>
            </a:r>
            <a:r>
              <a:rPr lang="ja-JP" altLang="en-US" sz="3200" dirty="0">
                <a:solidFill>
                  <a:schemeClr val="bg1"/>
                </a:solidFill>
                <a:latin typeface="HGP創英角ｺﾞｼｯｸUB" panose="020B0900000000000000" pitchFamily="50" charset="-128"/>
                <a:ea typeface="HGP創英角ｺﾞｼｯｸUB" panose="020B0900000000000000" pitchFamily="50" charset="-128"/>
              </a:rPr>
              <a:t>に向けた方策</a:t>
            </a:r>
          </a:p>
          <a:p>
            <a:endParaRPr lang="ja-JP" altLang="en-US" sz="3200" dirty="0">
              <a:solidFill>
                <a:schemeClr val="bg1"/>
              </a:solidFill>
            </a:endParaRPr>
          </a:p>
        </p:txBody>
      </p:sp>
      <p:sp>
        <p:nvSpPr>
          <p:cNvPr id="12" name="テキスト ボックス 11">
            <a:extLst>
              <a:ext uri="{FF2B5EF4-FFF2-40B4-BE49-F238E27FC236}">
                <a16:creationId xmlns:a16="http://schemas.microsoft.com/office/drawing/2014/main" id="{7176F935-6A86-4568-A74A-5F7EA60DED0E}"/>
              </a:ext>
            </a:extLst>
          </p:cNvPr>
          <p:cNvSpPr txBox="1"/>
          <p:nvPr/>
        </p:nvSpPr>
        <p:spPr>
          <a:xfrm>
            <a:off x="11155867" y="6200609"/>
            <a:ext cx="670376" cy="383182"/>
          </a:xfrm>
          <a:prstGeom prst="rect">
            <a:avLst/>
          </a:prstGeom>
          <a:noFill/>
        </p:spPr>
        <p:txBody>
          <a:bodyPr wrap="none" rtlCol="0">
            <a:spAutoFit/>
          </a:bodyPr>
          <a:lstStyle/>
          <a:p>
            <a:pPr defTabSz="960120"/>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r>
              <a:rPr kumimoji="1" lang="ja-JP" altLang="en-US" sz="1890" dirty="0">
                <a:solidFill>
                  <a:prstClr val="black"/>
                </a:solidFill>
                <a:latin typeface="HG丸ｺﾞｼｯｸM-PRO" panose="020F0600000000000000" pitchFamily="50" charset="-128"/>
                <a:ea typeface="HG丸ｺﾞｼｯｸM-PRO" panose="020F0600000000000000" pitchFamily="50" charset="-128"/>
              </a:rPr>
              <a:t>８</a:t>
            </a:r>
            <a:r>
              <a:rPr kumimoji="1" lang="en-US" altLang="ja-JP" sz="1890" dirty="0" smtClean="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89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26607" y="785922"/>
            <a:ext cx="11938786" cy="923330"/>
          </a:xfrm>
          <a:prstGeom prst="rect">
            <a:avLst/>
          </a:prstGeom>
          <a:solidFill>
            <a:schemeClr val="bg1"/>
          </a:solidFill>
          <a:ln>
            <a:solidFill>
              <a:schemeClr val="tx1"/>
            </a:solidFill>
            <a:prstDash val="dash"/>
          </a:ln>
        </p:spPr>
        <p:txBody>
          <a:bodyPr wrap="square" rtlCol="0">
            <a:spAutoFit/>
          </a:bodyPr>
          <a:lstStyle/>
          <a:p>
            <a:r>
              <a:rPr lang="ja-JP" altLang="en-US" dirty="0"/>
              <a:t>・環境面での港湾の競争力強化策</a:t>
            </a:r>
          </a:p>
          <a:p>
            <a:r>
              <a:rPr lang="ja-JP" altLang="en-US" dirty="0"/>
              <a:t>・産業立地競争力強化</a:t>
            </a:r>
            <a:r>
              <a:rPr lang="ja-JP" altLang="en-US" dirty="0" smtClean="0"/>
              <a:t>策</a:t>
            </a:r>
            <a:endParaRPr lang="en-US" altLang="ja-JP" dirty="0" smtClean="0"/>
          </a:p>
          <a:p>
            <a:r>
              <a:rPr lang="ja-JP" altLang="en-US" dirty="0"/>
              <a:t>　</a:t>
            </a:r>
            <a:r>
              <a:rPr lang="ja-JP" altLang="en-US" dirty="0" smtClean="0"/>
              <a:t>（例</a:t>
            </a:r>
            <a:r>
              <a:rPr lang="ja-JP" altLang="en-US" dirty="0" smtClean="0"/>
              <a:t>）海洋・港湾環境プログラム（グリーンアウォード）に基づく認証船舶の利用促進、</a:t>
            </a:r>
            <a:r>
              <a:rPr lang="ja-JP" altLang="en-US" dirty="0" smtClean="0"/>
              <a:t>モーダルシフトの推進</a:t>
            </a:r>
            <a:endParaRPr lang="ja-JP" altLang="en-US" dirty="0"/>
          </a:p>
        </p:txBody>
      </p:sp>
      <p:pic>
        <p:nvPicPr>
          <p:cNvPr id="3" name="図 2"/>
          <p:cNvPicPr>
            <a:picLocks noChangeAspect="1"/>
          </p:cNvPicPr>
          <p:nvPr/>
        </p:nvPicPr>
        <p:blipFill>
          <a:blip r:embed="rId2"/>
          <a:stretch>
            <a:fillRect/>
          </a:stretch>
        </p:blipFill>
        <p:spPr>
          <a:xfrm>
            <a:off x="1687406" y="2034922"/>
            <a:ext cx="8341497" cy="4467460"/>
          </a:xfrm>
          <a:prstGeom prst="rect">
            <a:avLst/>
          </a:prstGeom>
        </p:spPr>
      </p:pic>
      <p:sp>
        <p:nvSpPr>
          <p:cNvPr id="10" name="テキスト ボックス 9"/>
          <p:cNvSpPr txBox="1"/>
          <p:nvPr/>
        </p:nvSpPr>
        <p:spPr>
          <a:xfrm>
            <a:off x="2274996" y="2676322"/>
            <a:ext cx="7164000" cy="2954655"/>
          </a:xfrm>
          <a:prstGeom prst="rect">
            <a:avLst/>
          </a:prstGeom>
          <a:solidFill>
            <a:schemeClr val="bg2">
              <a:alpha val="60000"/>
            </a:schemeClr>
          </a:solidFill>
        </p:spPr>
        <p:txBody>
          <a:bodyPr wrap="square" rtlCol="0">
            <a:spAutoFit/>
          </a:bodyPr>
          <a:lstStyle/>
          <a:p>
            <a:pPr algn="ctr"/>
            <a:endParaRPr lang="en-US" altLang="ja-JP" sz="1400" dirty="0" smtClean="0">
              <a:solidFill>
                <a:srgbClr val="FF0000">
                  <a:alpha val="67000"/>
                </a:srgbClr>
              </a:solidFill>
            </a:endParaRPr>
          </a:p>
          <a:p>
            <a:pPr algn="ctr"/>
            <a:endParaRPr lang="en-US" altLang="ja-JP" sz="1400" dirty="0" smtClean="0">
              <a:solidFill>
                <a:srgbClr val="FF0000">
                  <a:alpha val="67000"/>
                </a:srgbClr>
              </a:solidFill>
            </a:endParaRPr>
          </a:p>
          <a:p>
            <a:pPr algn="ctr"/>
            <a:endParaRPr lang="en-US" altLang="ja-JP" sz="1400" dirty="0">
              <a:solidFill>
                <a:srgbClr val="FF0000">
                  <a:alpha val="67000"/>
                </a:srgbClr>
              </a:solidFill>
            </a:endParaRPr>
          </a:p>
          <a:p>
            <a:pPr algn="ctr"/>
            <a:r>
              <a:rPr lang="ja-JP" altLang="en-US" sz="5400" dirty="0">
                <a:solidFill>
                  <a:srgbClr val="FF0000">
                    <a:alpha val="67000"/>
                  </a:srgbClr>
                </a:solidFill>
                <a:latin typeface="HGP創英角ｺﾞｼｯｸUB" panose="020B0900000000000000" pitchFamily="50" charset="-128"/>
                <a:ea typeface="HGP創英角ｺﾞｼｯｸUB" panose="020B0900000000000000" pitchFamily="50" charset="-128"/>
              </a:rPr>
              <a:t>イメージ</a:t>
            </a:r>
            <a:endParaRPr kumimoji="1" lang="en-US" altLang="ja-JP" sz="5400" dirty="0">
              <a:solidFill>
                <a:srgbClr val="FF0000">
                  <a:alpha val="67000"/>
                </a:srgbClr>
              </a:solidFill>
              <a:latin typeface="HGP創英角ｺﾞｼｯｸUB" panose="020B0900000000000000" pitchFamily="50" charset="-128"/>
              <a:ea typeface="HGP創英角ｺﾞｼｯｸUB" panose="020B0900000000000000" pitchFamily="50" charset="-128"/>
            </a:endParaRPr>
          </a:p>
          <a:p>
            <a:pPr algn="ctr"/>
            <a:endParaRPr lang="en-US" altLang="ja-JP" dirty="0">
              <a:solidFill>
                <a:srgbClr val="FF0000">
                  <a:alpha val="67000"/>
                </a:srgbClr>
              </a:solidFill>
            </a:endParaRPr>
          </a:p>
          <a:p>
            <a:pPr algn="ctr"/>
            <a:r>
              <a:rPr lang="en-US" altLang="ja-JP" sz="1200" dirty="0">
                <a:solidFill>
                  <a:srgbClr val="FF0000">
                    <a:alpha val="67000"/>
                  </a:srgbClr>
                </a:solidFill>
              </a:rPr>
              <a:t>※</a:t>
            </a:r>
            <a:r>
              <a:rPr lang="ja-JP" altLang="en-US" sz="1200" dirty="0">
                <a:solidFill>
                  <a:srgbClr val="FF0000">
                    <a:alpha val="67000"/>
                  </a:srgbClr>
                </a:solidFill>
              </a:rPr>
              <a:t> 「カーボンニュートラルポート（</a:t>
            </a:r>
            <a:r>
              <a:rPr lang="en-US" altLang="ja-JP" sz="1200" dirty="0">
                <a:solidFill>
                  <a:srgbClr val="FF0000">
                    <a:alpha val="67000"/>
                  </a:srgbClr>
                </a:solidFill>
              </a:rPr>
              <a:t>CNP</a:t>
            </a:r>
            <a:r>
              <a:rPr lang="ja-JP" altLang="en-US" sz="1200" dirty="0">
                <a:solidFill>
                  <a:srgbClr val="FF0000">
                    <a:alpha val="67000"/>
                  </a:srgbClr>
                </a:solidFill>
              </a:rPr>
              <a:t>）形成計画」</a:t>
            </a:r>
          </a:p>
          <a:p>
            <a:pPr algn="ctr"/>
            <a:r>
              <a:rPr lang="ja-JP" altLang="en-US" sz="1200" dirty="0">
                <a:solidFill>
                  <a:srgbClr val="FF0000">
                    <a:alpha val="67000"/>
                  </a:srgbClr>
                </a:solidFill>
              </a:rPr>
              <a:t>　策定マニュアル（初版）より</a:t>
            </a:r>
            <a:r>
              <a:rPr lang="ja-JP" altLang="en-US" sz="1200" dirty="0" smtClean="0">
                <a:solidFill>
                  <a:srgbClr val="FF0000">
                    <a:alpha val="67000"/>
                  </a:srgbClr>
                </a:solidFill>
              </a:rPr>
              <a:t>抜粋</a:t>
            </a: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en-US" altLang="ja-JP" sz="1200" dirty="0" smtClean="0">
              <a:solidFill>
                <a:srgbClr val="FF0000">
                  <a:alpha val="67000"/>
                </a:srgbClr>
              </a:solidFill>
            </a:endParaRPr>
          </a:p>
          <a:p>
            <a:pPr algn="ctr"/>
            <a:endParaRPr lang="ja-JP" altLang="en-US" sz="1200" dirty="0">
              <a:solidFill>
                <a:srgbClr val="FF0000">
                  <a:alpha val="67000"/>
                </a:srgbClr>
              </a:solidFill>
            </a:endParaRPr>
          </a:p>
        </p:txBody>
      </p:sp>
    </p:spTree>
    <p:extLst>
      <p:ext uri="{BB962C8B-B14F-4D97-AF65-F5344CB8AC3E}">
        <p14:creationId xmlns:p14="http://schemas.microsoft.com/office/powerpoint/2010/main" val="2294395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1932</TotalTime>
  <Words>1253</Words>
  <Application>Microsoft Office PowerPoint</Application>
  <PresentationFormat>ワイド画面</PresentationFormat>
  <Paragraphs>154</Paragraphs>
  <Slides>10</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HGP創英角ｺﾞｼｯｸUB</vt:lpstr>
      <vt:lpstr>HG丸ｺﾞｼｯｸM-PRO</vt:lpstr>
      <vt:lpstr>メイリオ</vt:lpstr>
      <vt:lpstr>游ゴシック</vt:lpstr>
      <vt:lpstr>游ゴシックRegular</vt:lpstr>
      <vt:lpstr>Arial</vt:lpstr>
      <vt:lpstr>Trebuchet MS</vt:lpstr>
      <vt:lpstr>Wingdings 3</vt:lpstr>
      <vt:lpstr>ファセット</vt:lpstr>
      <vt:lpstr>大阪港ＣＮＰ形成計画 ダイジェスト版（案）</vt:lpstr>
      <vt:lpstr>PowerPoint プレゼンテーション</vt:lpstr>
      <vt:lpstr>PowerPoint プレゼンテーション</vt:lpstr>
      <vt:lpstr> </vt:lpstr>
      <vt:lpstr>PowerPoint プレゼンテーション</vt:lpstr>
      <vt:lpstr> </vt:lpstr>
      <vt:lpstr>PowerPoint プレゼンテーション</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大阪“みなと” カーボンニュートラルポート形成事業</dc:title>
  <dc:creator>畠山　三冬</dc:creator>
  <cp:lastModifiedBy>竹谷　悠</cp:lastModifiedBy>
  <cp:revision>178</cp:revision>
  <cp:lastPrinted>2022-05-11T11:52:03Z</cp:lastPrinted>
  <dcterms:created xsi:type="dcterms:W3CDTF">2021-10-06T05:16:48Z</dcterms:created>
  <dcterms:modified xsi:type="dcterms:W3CDTF">2022-05-11T11:59:36Z</dcterms:modified>
</cp:coreProperties>
</file>