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58901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26409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21024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61546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150798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14615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3495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711427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71646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447733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01534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29AE0-4030-4FFF-94C2-BC1AE81425D4}" type="datetimeFigureOut">
              <a:rPr kumimoji="1" lang="ja-JP" altLang="en-US" smtClean="0"/>
              <a:t>2022/5/11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589480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07022" y="603283"/>
            <a:ext cx="9623147" cy="584775"/>
          </a:xfrm>
          <a:prstGeom prst="rect">
            <a:avLst/>
          </a:prstGeom>
          <a:noFill/>
        </p:spPr>
        <p:txBody>
          <a:bodyPr wrap="none" rtlCol="0">
            <a:spAutoFit/>
          </a:bodyPr>
          <a:lstStyle/>
          <a:p>
            <a:r>
              <a:rPr kumimoji="1" lang="ja-JP" altLang="en-US" sz="3200" dirty="0">
                <a:latin typeface="HG丸ｺﾞｼｯｸM-PRO" panose="020F0600000000000000" pitchFamily="50" charset="-128"/>
                <a:ea typeface="HG丸ｺﾞｼｯｸM-PRO" panose="020F0600000000000000" pitchFamily="50" charset="-128"/>
              </a:rPr>
              <a:t>第１回部会（大阪港、堺泉北港、阪南港合同開催）</a:t>
            </a:r>
          </a:p>
        </p:txBody>
      </p:sp>
      <p:sp>
        <p:nvSpPr>
          <p:cNvPr id="5" name="テキスト ボックス 4"/>
          <p:cNvSpPr txBox="1"/>
          <p:nvPr/>
        </p:nvSpPr>
        <p:spPr>
          <a:xfrm>
            <a:off x="479301" y="1675356"/>
            <a:ext cx="11278588" cy="4524315"/>
          </a:xfrm>
          <a:prstGeom prst="rect">
            <a:avLst/>
          </a:prstGeom>
          <a:noFill/>
          <a:ln>
            <a:solidFill>
              <a:srgbClr val="002060"/>
            </a:solidFill>
          </a:ln>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1  </a:t>
            </a:r>
            <a:r>
              <a:rPr lang="ja-JP" altLang="en-US" dirty="0">
                <a:latin typeface="HG丸ｺﾞｼｯｸM-PRO" panose="020F0600000000000000" pitchFamily="50" charset="-128"/>
                <a:ea typeface="HG丸ｺﾞｼｯｸM-PRO" panose="020F0600000000000000" pitchFamily="50" charset="-128"/>
              </a:rPr>
              <a:t>開　催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令和４年２月</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日（木） 午前</a:t>
            </a:r>
            <a:r>
              <a:rPr lang="en-US" altLang="ja-JP" dirty="0">
                <a:latin typeface="HG丸ｺﾞｼｯｸM-PRO" panose="020F0600000000000000" pitchFamily="50" charset="-128"/>
                <a:ea typeface="HG丸ｺﾞｼｯｸM-PRO" panose="020F0600000000000000" pitchFamily="50" charset="-128"/>
              </a:rPr>
              <a:t>10</a:t>
            </a:r>
            <a:r>
              <a:rPr lang="ja-JP" altLang="en-US" dirty="0">
                <a:latin typeface="HG丸ｺﾞｼｯｸM-PRO" panose="020F0600000000000000" pitchFamily="50" charset="-128"/>
                <a:ea typeface="HG丸ｺﾞｼｯｸM-PRO" panose="020F0600000000000000" pitchFamily="50" charset="-128"/>
              </a:rPr>
              <a:t>時～</a:t>
            </a:r>
            <a:r>
              <a:rPr lang="en-US" altLang="ja-JP" dirty="0">
                <a:latin typeface="HG丸ｺﾞｼｯｸM-PRO" panose="020F0600000000000000" pitchFamily="50" charset="-128"/>
                <a:ea typeface="HG丸ｺﾞｼｯｸM-PRO" panose="020F0600000000000000" pitchFamily="50" charset="-128"/>
              </a:rPr>
              <a:t>11</a:t>
            </a:r>
            <a:r>
              <a:rPr lang="ja-JP" altLang="en-US" dirty="0">
                <a:latin typeface="HG丸ｺﾞｼｯｸM-PRO" panose="020F0600000000000000" pitchFamily="50" charset="-128"/>
                <a:ea typeface="HG丸ｺﾞｼｯｸM-PRO" panose="020F0600000000000000" pitchFamily="50" charset="-128"/>
              </a:rPr>
              <a:t>時</a:t>
            </a:r>
            <a:r>
              <a:rPr lang="en-US" altLang="ja-JP" dirty="0">
                <a:latin typeface="HG丸ｺﾞｼｯｸM-PRO" panose="020F0600000000000000" pitchFamily="50" charset="-128"/>
                <a:ea typeface="HG丸ｺﾞｼｯｸM-PRO" panose="020F0600000000000000" pitchFamily="50" charset="-128"/>
              </a:rPr>
              <a:t>30</a:t>
            </a:r>
            <a:r>
              <a:rPr lang="ja-JP" altLang="en-US" dirty="0">
                <a:latin typeface="HG丸ｺﾞｼｯｸM-PRO" panose="020F0600000000000000" pitchFamily="50" charset="-128"/>
                <a:ea typeface="HG丸ｺﾞｼｯｸM-PRO" panose="020F0600000000000000" pitchFamily="50" charset="-128"/>
              </a:rPr>
              <a:t>分　大阪港湾局　第８・９会議室（</a:t>
            </a:r>
            <a:r>
              <a:rPr lang="en-US" altLang="ja-JP" dirty="0">
                <a:latin typeface="HG丸ｺﾞｼｯｸM-PRO" panose="020F0600000000000000" pitchFamily="50" charset="-128"/>
                <a:ea typeface="HG丸ｺﾞｼｯｸM-PRO" panose="020F0600000000000000" pitchFamily="50" charset="-128"/>
              </a:rPr>
              <a:t>WEB</a:t>
            </a:r>
            <a:r>
              <a:rPr lang="ja-JP" altLang="en-US" dirty="0">
                <a:latin typeface="HG丸ｺﾞｼｯｸM-PRO" panose="020F0600000000000000" pitchFamily="50" charset="-128"/>
                <a:ea typeface="HG丸ｺﾞｼｯｸM-PRO" panose="020F0600000000000000" pitchFamily="50" charset="-128"/>
              </a:rPr>
              <a:t>会議併用）</a:t>
            </a:r>
          </a:p>
          <a:p>
            <a:endParaRPr lang="ja-JP" altLang="en-US"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2  </a:t>
            </a:r>
            <a:r>
              <a:rPr lang="ja-JP" altLang="en-US" dirty="0">
                <a:latin typeface="HG丸ｺﾞｼｯｸM-PRO" panose="020F0600000000000000" pitchFamily="50" charset="-128"/>
                <a:ea typeface="HG丸ｺﾞｼｯｸM-PRO" panose="020F0600000000000000" pitchFamily="50" charset="-128"/>
              </a:rPr>
              <a:t>議　題　</a:t>
            </a:r>
          </a:p>
          <a:p>
            <a:r>
              <a:rPr lang="ja-JP" altLang="en-US" dirty="0">
                <a:latin typeface="HG丸ｺﾞｼｯｸM-PRO" panose="020F0600000000000000" pitchFamily="50" charset="-128"/>
                <a:ea typeface="HG丸ｺﾞｼｯｸM-PRO" panose="020F0600000000000000" pitchFamily="50" charset="-128"/>
              </a:rPr>
              <a:t>    （１</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LNG</a:t>
            </a:r>
            <a:r>
              <a:rPr lang="ja-JP" altLang="en-US" dirty="0">
                <a:latin typeface="HG丸ｺﾞｼｯｸM-PRO" panose="020F0600000000000000" pitchFamily="50" charset="-128"/>
                <a:ea typeface="HG丸ｺﾞｼｯｸM-PRO" panose="020F0600000000000000" pitchFamily="50" charset="-128"/>
              </a:rPr>
              <a:t>分科会の設置について</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（２）「</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形成計画の主な記載項目」「</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形成の取組事例」について</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３） </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に関連する取組みについて</a:t>
            </a: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（４） その他</a:t>
            </a:r>
          </a:p>
          <a:p>
            <a:endParaRPr lang="en-US" altLang="ja-JP" dirty="0">
              <a:latin typeface="HG丸ｺﾞｼｯｸM-PRO" panose="020F0600000000000000" pitchFamily="50" charset="-128"/>
              <a:ea typeface="HG丸ｺﾞｼｯｸM-PRO" panose="020F0600000000000000" pitchFamily="50" charset="-128"/>
            </a:endParaRPr>
          </a:p>
          <a:p>
            <a:pPr marL="342900" indent="-342900">
              <a:buAutoNum type="arabicDbPlain" startAt="3"/>
            </a:pPr>
            <a:r>
              <a:rPr lang="ja-JP" altLang="en-US" dirty="0" smtClean="0">
                <a:latin typeface="HG丸ｺﾞｼｯｸM-PRO" panose="020F0600000000000000" pitchFamily="50" charset="-128"/>
                <a:ea typeface="HG丸ｺﾞｼｯｸM-PRO" panose="020F0600000000000000" pitchFamily="50" charset="-128"/>
              </a:rPr>
              <a:t>主な内容</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（１</a:t>
            </a:r>
            <a:r>
              <a:rPr lang="ja-JP" altLang="en-US" dirty="0" smtClean="0">
                <a:latin typeface="HG丸ｺﾞｼｯｸM-PRO" panose="020F0600000000000000" pitchFamily="50" charset="-128"/>
                <a:ea typeface="HG丸ｺﾞｼｯｸM-PRO" panose="020F0600000000000000" pitchFamily="50" charset="-128"/>
              </a:rPr>
              <a:t>）・開催</a:t>
            </a:r>
            <a:r>
              <a:rPr lang="ja-JP" altLang="en-US" dirty="0">
                <a:latin typeface="HG丸ｺﾞｼｯｸM-PRO" panose="020F0600000000000000" pitchFamily="50" charset="-128"/>
                <a:ea typeface="HG丸ｺﾞｼｯｸM-PRO" panose="020F0600000000000000" pitchFamily="50" charset="-128"/>
              </a:rPr>
              <a:t>要綱第４条に基づき、大阪港部会、堺泉北港部会</a:t>
            </a:r>
            <a:r>
              <a:rPr lang="ja-JP" altLang="en-US" dirty="0" smtClean="0">
                <a:latin typeface="HG丸ｺﾞｼｯｸM-PRO" panose="020F0600000000000000" pitchFamily="50" charset="-128"/>
                <a:ea typeface="HG丸ｺﾞｼｯｸM-PRO" panose="020F0600000000000000" pitchFamily="50" charset="-128"/>
              </a:rPr>
              <a:t>に</a:t>
            </a:r>
            <a:r>
              <a:rPr lang="en-US" altLang="ja-JP" dirty="0" smtClean="0">
                <a:latin typeface="HG丸ｺﾞｼｯｸM-PRO" panose="020F0600000000000000" pitchFamily="50" charset="-128"/>
                <a:ea typeface="HG丸ｺﾞｼｯｸM-PRO" panose="020F0600000000000000" pitchFamily="50" charset="-128"/>
              </a:rPr>
              <a:t>LNG</a:t>
            </a:r>
            <a:r>
              <a:rPr lang="ja-JP" altLang="en-US" dirty="0" smtClean="0">
                <a:latin typeface="HG丸ｺﾞｼｯｸM-PRO" panose="020F0600000000000000" pitchFamily="50" charset="-128"/>
                <a:ea typeface="HG丸ｺﾞｼｯｸM-PRO" panose="020F0600000000000000" pitchFamily="50" charset="-128"/>
              </a:rPr>
              <a:t>分科会</a:t>
            </a:r>
            <a:r>
              <a:rPr lang="ja-JP" altLang="en-US" dirty="0">
                <a:latin typeface="HG丸ｺﾞｼｯｸM-PRO" panose="020F0600000000000000" pitchFamily="50" charset="-128"/>
                <a:ea typeface="HG丸ｺﾞｼｯｸM-PRO" panose="020F0600000000000000" pitchFamily="50" charset="-128"/>
              </a:rPr>
              <a:t>を設置し、構成員等を</a:t>
            </a:r>
            <a:r>
              <a:rPr lang="ja-JP" altLang="en-US" dirty="0" smtClean="0">
                <a:latin typeface="HG丸ｺﾞｼｯｸM-PRO" panose="020F0600000000000000" pitchFamily="50" charset="-128"/>
                <a:ea typeface="HG丸ｺﾞｼｯｸM-PRO" panose="020F0600000000000000" pitchFamily="50" charset="-128"/>
              </a:rPr>
              <a:t>確認</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２</a:t>
            </a:r>
            <a:r>
              <a:rPr lang="ja-JP" altLang="en-US" dirty="0" smtClean="0">
                <a:latin typeface="HG丸ｺﾞｼｯｸM-PRO" panose="020F0600000000000000" pitchFamily="50" charset="-128"/>
                <a:ea typeface="HG丸ｺﾞｼｯｸM-PRO" panose="020F0600000000000000" pitchFamily="50" charset="-128"/>
              </a:rPr>
              <a:t>）・国土</a:t>
            </a:r>
            <a:r>
              <a:rPr lang="ja-JP" altLang="en-US" dirty="0">
                <a:latin typeface="HG丸ｺﾞｼｯｸM-PRO" panose="020F0600000000000000" pitchFamily="50" charset="-128"/>
                <a:ea typeface="HG丸ｺﾞｼｯｸM-PRO" panose="020F0600000000000000" pitchFamily="50" charset="-128"/>
              </a:rPr>
              <a:t>交通省作成の標記資料抜粋により、大阪“みなと”での取組みの参考となる事例を共有</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３</a:t>
            </a:r>
            <a:r>
              <a:rPr lang="ja-JP" altLang="en-US" dirty="0" smtClean="0">
                <a:latin typeface="HG丸ｺﾞｼｯｸM-PRO" panose="020F0600000000000000" pitchFamily="50" charset="-128"/>
                <a:ea typeface="HG丸ｺﾞｼｯｸM-PRO" panose="020F0600000000000000" pitchFamily="50" charset="-128"/>
              </a:rPr>
              <a:t>）・丸紅</a:t>
            </a:r>
            <a:r>
              <a:rPr lang="ja-JP" altLang="en-US" dirty="0">
                <a:latin typeface="HG丸ｺﾞｼｯｸM-PRO" panose="020F0600000000000000" pitchFamily="50" charset="-128"/>
                <a:ea typeface="HG丸ｺﾞｼｯｸM-PRO" panose="020F0600000000000000" pitchFamily="50" charset="-128"/>
              </a:rPr>
              <a:t>株式会社、株式会社三井</a:t>
            </a:r>
            <a:r>
              <a:rPr lang="en-US" altLang="ja-JP" dirty="0">
                <a:latin typeface="HG丸ｺﾞｼｯｸM-PRO" panose="020F0600000000000000" pitchFamily="50" charset="-128"/>
                <a:ea typeface="HG丸ｺﾞｼｯｸM-PRO" panose="020F0600000000000000" pitchFamily="50" charset="-128"/>
              </a:rPr>
              <a:t>E</a:t>
            </a:r>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S</a:t>
            </a:r>
            <a:r>
              <a:rPr lang="ja-JP" altLang="en-US" dirty="0">
                <a:latin typeface="HG丸ｺﾞｼｯｸM-PRO" panose="020F0600000000000000" pitchFamily="50" charset="-128"/>
                <a:ea typeface="HG丸ｺﾞｼｯｸM-PRO" panose="020F0600000000000000" pitchFamily="50" charset="-128"/>
              </a:rPr>
              <a:t>マシナリー、関西電力株式会社から取組事例の紹介</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４</a:t>
            </a:r>
            <a:r>
              <a:rPr lang="ja-JP" altLang="en-US" dirty="0" smtClean="0">
                <a:latin typeface="HG丸ｺﾞｼｯｸM-PRO" panose="020F0600000000000000" pitchFamily="50" charset="-128"/>
                <a:ea typeface="HG丸ｺﾞｼｯｸM-PRO" panose="020F0600000000000000" pitchFamily="50" charset="-128"/>
              </a:rPr>
              <a:t>）・大阪府</a:t>
            </a:r>
            <a:r>
              <a:rPr lang="ja-JP" altLang="en-US" dirty="0">
                <a:latin typeface="HG丸ｺﾞｼｯｸM-PRO" panose="020F0600000000000000" pitchFamily="50" charset="-128"/>
                <a:ea typeface="HG丸ｺﾞｼｯｸM-PRO" panose="020F0600000000000000" pitchFamily="50" charset="-128"/>
              </a:rPr>
              <a:t>環境農林水産部から「</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豊かな大阪湾</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環境改善モデル事業の実施</a:t>
            </a:r>
            <a:r>
              <a:rPr lang="ja-JP" altLang="en-US" dirty="0" smtClean="0">
                <a:latin typeface="HG丸ｺﾞｼｯｸM-PRO" panose="020F0600000000000000" pitchFamily="50" charset="-128"/>
                <a:ea typeface="HG丸ｺﾞｼｯｸM-PRO" panose="020F0600000000000000" pitchFamily="50" charset="-128"/>
              </a:rPr>
              <a:t>状況について」の紹介</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及び護岸における藻場創出等の環境改善の取組みの可能性に</a:t>
            </a:r>
            <a:r>
              <a:rPr lang="ja-JP" altLang="en-US" dirty="0">
                <a:latin typeface="HG丸ｺﾞｼｯｸM-PRO" panose="020F0600000000000000" pitchFamily="50" charset="-128"/>
                <a:ea typeface="HG丸ｺﾞｼｯｸM-PRO" panose="020F0600000000000000" pitchFamily="50" charset="-128"/>
              </a:rPr>
              <a:t>関する</a:t>
            </a:r>
            <a:r>
              <a:rPr lang="ja-JP" altLang="en-US" dirty="0" smtClean="0">
                <a:latin typeface="HG丸ｺﾞｼｯｸM-PRO" panose="020F0600000000000000" pitchFamily="50" charset="-128"/>
                <a:ea typeface="HG丸ｺﾞｼｯｸM-PRO" panose="020F0600000000000000" pitchFamily="50" charset="-128"/>
              </a:rPr>
              <a:t>アンケート</a:t>
            </a:r>
            <a:r>
              <a:rPr lang="ja-JP" altLang="en-US" dirty="0">
                <a:latin typeface="HG丸ｺﾞｼｯｸM-PRO" panose="020F0600000000000000" pitchFamily="50" charset="-128"/>
                <a:ea typeface="HG丸ｺﾞｼｯｸM-PRO" panose="020F0600000000000000" pitchFamily="50" charset="-128"/>
              </a:rPr>
              <a:t>への協力依頼</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・第２回</a:t>
            </a:r>
            <a:r>
              <a:rPr lang="ja-JP" altLang="en-US" dirty="0">
                <a:latin typeface="HG丸ｺﾞｼｯｸM-PRO" panose="020F0600000000000000" pitchFamily="50" charset="-128"/>
                <a:ea typeface="HG丸ｺﾞｼｯｸM-PRO" panose="020F0600000000000000" pitchFamily="50" charset="-128"/>
              </a:rPr>
              <a:t>検討会に向けた当面のスケジュールについて</a:t>
            </a:r>
            <a:r>
              <a:rPr lang="ja-JP" altLang="en-US" dirty="0" smtClean="0">
                <a:latin typeface="HG丸ｺﾞｼｯｸM-PRO" panose="020F0600000000000000" pitchFamily="50" charset="-128"/>
                <a:ea typeface="HG丸ｺﾞｼｯｸM-PRO" panose="020F0600000000000000" pitchFamily="50" charset="-128"/>
              </a:rPr>
              <a:t>共有</a:t>
            </a:r>
            <a:endParaRPr lang="en-US" altLang="ja-JP"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0492205" y="-45"/>
            <a:ext cx="1630523" cy="646331"/>
          </a:xfrm>
          <a:prstGeom prst="rect">
            <a:avLst/>
          </a:prstGeom>
          <a:solidFill>
            <a:schemeClr val="bg1"/>
          </a:solidFill>
          <a:ln>
            <a:solidFill>
              <a:schemeClr val="tx1"/>
            </a:solidFill>
          </a:ln>
        </p:spPr>
        <p:txBody>
          <a:bodyPr wrap="square" rtlCol="0">
            <a:spAutoFit/>
          </a:bodyPr>
          <a:lstStyle/>
          <a:p>
            <a:pPr algn="ctr"/>
            <a:r>
              <a:rPr kumimoji="1" lang="ja-JP" altLang="en-US" sz="3600" dirty="0" smtClean="0">
                <a:ln>
                  <a:solidFill>
                    <a:schemeClr val="tx1"/>
                  </a:solidFill>
                </a:ln>
                <a:latin typeface="HG丸ｺﾞｼｯｸM-PRO" panose="020F0600000000000000" pitchFamily="50" charset="-128"/>
                <a:ea typeface="HG丸ｺﾞｼｯｸM-PRO" panose="020F0600000000000000" pitchFamily="50" charset="-128"/>
              </a:rPr>
              <a:t>資料２</a:t>
            </a:r>
            <a:endParaRPr kumimoji="1" lang="en-US" altLang="ja-JP" sz="3600" dirty="0" smtClean="0">
              <a:ln>
                <a:solidFill>
                  <a:schemeClr val="tx1"/>
                </a:solidFill>
              </a:ln>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7487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95525" y="371463"/>
            <a:ext cx="9517349" cy="584775"/>
          </a:xfrm>
          <a:prstGeom prst="rect">
            <a:avLst/>
          </a:prstGeom>
          <a:noFill/>
        </p:spPr>
        <p:txBody>
          <a:bodyPr wrap="none" rtlCol="0">
            <a:spAutoFit/>
          </a:bodyPr>
          <a:lstStyle/>
          <a:p>
            <a:r>
              <a:rPr kumimoji="1" lang="ja-JP" altLang="en-US" sz="3200" dirty="0">
                <a:latin typeface="HG丸ｺﾞｼｯｸM-PRO" panose="020F0600000000000000" pitchFamily="50" charset="-128"/>
                <a:ea typeface="HG丸ｺﾞｼｯｸM-PRO" panose="020F0600000000000000" pitchFamily="50" charset="-128"/>
              </a:rPr>
              <a:t>第</a:t>
            </a:r>
            <a:r>
              <a:rPr kumimoji="1" lang="en-US" altLang="ja-JP" sz="3200" dirty="0">
                <a:latin typeface="HG丸ｺﾞｼｯｸM-PRO" panose="020F0600000000000000" pitchFamily="50" charset="-128"/>
                <a:ea typeface="HG丸ｺﾞｼｯｸM-PRO" panose="020F0600000000000000" pitchFamily="50" charset="-128"/>
              </a:rPr>
              <a:t>2</a:t>
            </a:r>
            <a:r>
              <a:rPr kumimoji="1" lang="ja-JP" altLang="en-US" sz="3200" dirty="0">
                <a:latin typeface="HG丸ｺﾞｼｯｸM-PRO" panose="020F0600000000000000" pitchFamily="50" charset="-128"/>
                <a:ea typeface="HG丸ｺﾞｼｯｸM-PRO" panose="020F0600000000000000" pitchFamily="50" charset="-128"/>
              </a:rPr>
              <a:t>回部会（大阪港、堺泉北港、阪南港合同開催）</a:t>
            </a:r>
          </a:p>
        </p:txBody>
      </p:sp>
      <p:sp>
        <p:nvSpPr>
          <p:cNvPr id="5" name="テキスト ボックス 4"/>
          <p:cNvSpPr txBox="1"/>
          <p:nvPr/>
        </p:nvSpPr>
        <p:spPr>
          <a:xfrm>
            <a:off x="414905" y="1392022"/>
            <a:ext cx="11278588" cy="5078313"/>
          </a:xfrm>
          <a:prstGeom prst="rect">
            <a:avLst/>
          </a:prstGeom>
          <a:noFill/>
          <a:ln>
            <a:solidFill>
              <a:srgbClr val="002060"/>
            </a:solidFill>
          </a:ln>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1  </a:t>
            </a:r>
            <a:r>
              <a:rPr lang="ja-JP" altLang="en-US" dirty="0">
                <a:latin typeface="HG丸ｺﾞｼｯｸM-PRO" panose="020F0600000000000000" pitchFamily="50" charset="-128"/>
                <a:ea typeface="HG丸ｺﾞｼｯｸM-PRO" panose="020F0600000000000000" pitchFamily="50" charset="-128"/>
              </a:rPr>
              <a:t>開　催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令和４年</a:t>
            </a:r>
            <a:r>
              <a:rPr lang="en-US" altLang="ja-JP" dirty="0">
                <a:latin typeface="HG丸ｺﾞｼｯｸM-PRO" panose="020F0600000000000000" pitchFamily="50" charset="-128"/>
                <a:ea typeface="HG丸ｺﾞｼｯｸM-PRO" panose="020F0600000000000000" pitchFamily="50" charset="-128"/>
              </a:rPr>
              <a:t>4</a:t>
            </a:r>
            <a:r>
              <a:rPr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12</a:t>
            </a:r>
            <a:r>
              <a:rPr lang="ja-JP" altLang="en-US" dirty="0">
                <a:latin typeface="HG丸ｺﾞｼｯｸM-PRO" panose="020F0600000000000000" pitchFamily="50" charset="-128"/>
                <a:ea typeface="HG丸ｺﾞｼｯｸM-PRO" panose="020F0600000000000000" pitchFamily="50" charset="-128"/>
              </a:rPr>
              <a:t>日</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火</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午後</a:t>
            </a:r>
            <a:r>
              <a:rPr lang="en-US" altLang="ja-JP" dirty="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時～</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時</a:t>
            </a:r>
            <a:r>
              <a:rPr lang="en-US" altLang="ja-JP" dirty="0">
                <a:latin typeface="HG丸ｺﾞｼｯｸM-PRO" panose="020F0600000000000000" pitchFamily="50" charset="-128"/>
                <a:ea typeface="HG丸ｺﾞｼｯｸM-PRO" panose="020F0600000000000000" pitchFamily="50" charset="-128"/>
              </a:rPr>
              <a:t>30</a:t>
            </a:r>
            <a:r>
              <a:rPr lang="ja-JP" altLang="en-US" dirty="0">
                <a:latin typeface="HG丸ｺﾞｼｯｸM-PRO" panose="020F0600000000000000" pitchFamily="50" charset="-128"/>
                <a:ea typeface="HG丸ｺﾞｼｯｸM-PRO" panose="020F0600000000000000" pitchFamily="50" charset="-128"/>
              </a:rPr>
              <a:t>分　　大阪港湾局　第１会議室（</a:t>
            </a:r>
            <a:r>
              <a:rPr lang="en-US" altLang="ja-JP" dirty="0">
                <a:latin typeface="HG丸ｺﾞｼｯｸM-PRO" panose="020F0600000000000000" pitchFamily="50" charset="-128"/>
                <a:ea typeface="HG丸ｺﾞｼｯｸM-PRO" panose="020F0600000000000000" pitchFamily="50" charset="-128"/>
              </a:rPr>
              <a:t>WEB</a:t>
            </a:r>
            <a:r>
              <a:rPr lang="ja-JP" altLang="en-US" dirty="0">
                <a:latin typeface="HG丸ｺﾞｼｯｸM-PRO" panose="020F0600000000000000" pitchFamily="50" charset="-128"/>
                <a:ea typeface="HG丸ｺﾞｼｯｸM-PRO" panose="020F0600000000000000" pitchFamily="50" charset="-128"/>
              </a:rPr>
              <a:t>会議併用）</a:t>
            </a:r>
          </a:p>
          <a:p>
            <a:endParaRPr lang="ja-JP" altLang="en-US"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2  </a:t>
            </a:r>
            <a:r>
              <a:rPr lang="ja-JP" altLang="en-US" dirty="0" smtClean="0">
                <a:latin typeface="HG丸ｺﾞｼｯｸM-PRO" panose="020F0600000000000000" pitchFamily="50" charset="-128"/>
                <a:ea typeface="HG丸ｺﾞｼｯｸM-PRO" panose="020F0600000000000000" pitchFamily="50" charset="-128"/>
              </a:rPr>
              <a:t>議　題　</a:t>
            </a:r>
          </a:p>
          <a:p>
            <a:r>
              <a:rPr lang="ja-JP" altLang="en-US" dirty="0" smtClean="0">
                <a:latin typeface="HG丸ｺﾞｼｯｸM-PRO" panose="020F0600000000000000" pitchFamily="50" charset="-128"/>
                <a:ea typeface="HG丸ｺﾞｼｯｸM-PRO" panose="020F0600000000000000" pitchFamily="50" charset="-128"/>
              </a:rPr>
              <a:t>   （１）大阪“みなと”における</a:t>
            </a:r>
            <a:r>
              <a:rPr lang="en-US" altLang="ja-JP" dirty="0" smtClean="0">
                <a:latin typeface="HG丸ｺﾞｼｯｸM-PRO" panose="020F0600000000000000" pitchFamily="50" charset="-128"/>
                <a:ea typeface="HG丸ｺﾞｼｯｸM-PRO" panose="020F0600000000000000" pitchFamily="50" charset="-128"/>
              </a:rPr>
              <a:t>CNP</a:t>
            </a:r>
            <a:r>
              <a:rPr lang="ja-JP" altLang="en-US" dirty="0" smtClean="0">
                <a:latin typeface="HG丸ｺﾞｼｯｸM-PRO" panose="020F0600000000000000" pitchFamily="50" charset="-128"/>
                <a:ea typeface="HG丸ｺﾞｼｯｸM-PRO" panose="020F0600000000000000" pitchFamily="50" charset="-128"/>
              </a:rPr>
              <a:t>形成に向けた検討の方向性（概要案）について</a:t>
            </a:r>
          </a:p>
          <a:p>
            <a:r>
              <a:rPr lang="ja-JP" altLang="en-US" dirty="0" smtClean="0">
                <a:latin typeface="HG丸ｺﾞｼｯｸM-PRO" panose="020F0600000000000000" pitchFamily="50" charset="-128"/>
                <a:ea typeface="HG丸ｺﾞｼｯｸM-PRO" panose="020F0600000000000000" pitchFamily="50" charset="-128"/>
              </a:rPr>
              <a:t>　（２）個別意見交換等によるご意見の概要について</a:t>
            </a:r>
          </a:p>
          <a:p>
            <a:r>
              <a:rPr lang="ja-JP" altLang="en-US" dirty="0" smtClean="0">
                <a:latin typeface="HG丸ｺﾞｼｯｸM-PRO" panose="020F0600000000000000" pitchFamily="50" charset="-128"/>
                <a:ea typeface="HG丸ｺﾞｼｯｸM-PRO" panose="020F0600000000000000" pitchFamily="50" charset="-128"/>
              </a:rPr>
              <a:t>　（３）その他</a:t>
            </a:r>
          </a:p>
          <a:p>
            <a:endParaRPr lang="en-US" altLang="ja-JP"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3  </a:t>
            </a:r>
            <a:r>
              <a:rPr lang="ja-JP" altLang="en-US" dirty="0" smtClean="0">
                <a:latin typeface="HG丸ｺﾞｼｯｸM-PRO" panose="020F0600000000000000" pitchFamily="50" charset="-128"/>
                <a:ea typeface="HG丸ｺﾞｼｯｸM-PRO" panose="020F0600000000000000" pitchFamily="50" charset="-128"/>
              </a:rPr>
              <a:t>主な内容</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１</a:t>
            </a:r>
            <a:r>
              <a:rPr lang="ja-JP" altLang="en-US" dirty="0" smtClean="0">
                <a:latin typeface="HG丸ｺﾞｼｯｸM-PRO" panose="020F0600000000000000" pitchFamily="50" charset="-128"/>
                <a:ea typeface="HG丸ｺﾞｼｯｸM-PRO" panose="020F0600000000000000" pitchFamily="50" charset="-128"/>
              </a:rPr>
              <a:t>）・今後</a:t>
            </a:r>
            <a:r>
              <a:rPr lang="ja-JP" altLang="en-US" dirty="0">
                <a:latin typeface="HG丸ｺﾞｼｯｸM-PRO" panose="020F0600000000000000" pitchFamily="50" charset="-128"/>
                <a:ea typeface="HG丸ｺﾞｼｯｸM-PRO" panose="020F0600000000000000" pitchFamily="50" charset="-128"/>
              </a:rPr>
              <a:t>の調査内容、検討のイメージを共有するため、他港における資料を参考に、大阪港、堺泉北　</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港</a:t>
            </a:r>
            <a:r>
              <a:rPr lang="ja-JP" altLang="en-US" dirty="0">
                <a:latin typeface="HG丸ｺﾞｼｯｸM-PRO" panose="020F0600000000000000" pitchFamily="50" charset="-128"/>
                <a:ea typeface="HG丸ｺﾞｼｯｸM-PRO" panose="020F0600000000000000" pitchFamily="50" charset="-128"/>
              </a:rPr>
              <a:t>、阪南港の検討の方向性の概要案を作成し、議論</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２</a:t>
            </a:r>
            <a:r>
              <a:rPr lang="ja-JP" altLang="en-US" dirty="0" smtClean="0">
                <a:latin typeface="HG丸ｺﾞｼｯｸM-PRO" panose="020F0600000000000000" pitchFamily="50" charset="-128"/>
                <a:ea typeface="HG丸ｺﾞｼｯｸM-PRO" panose="020F0600000000000000" pitchFamily="50" charset="-128"/>
              </a:rPr>
              <a:t>）・個別</a:t>
            </a:r>
            <a:r>
              <a:rPr lang="ja-JP" altLang="en-US" dirty="0">
                <a:latin typeface="HG丸ｺﾞｼｯｸM-PRO" panose="020F0600000000000000" pitchFamily="50" charset="-128"/>
                <a:ea typeface="HG丸ｺﾞｼｯｸM-PRO" panose="020F0600000000000000" pitchFamily="50" charset="-128"/>
              </a:rPr>
              <a:t>に各社と行った意見交換での内容を項目別に整理したものを共有し、議論</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項目</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「水素燃料」「液化水素受入れ基地の可能性調査、整備」「水素ステーション・バンカ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リング</a:t>
            </a:r>
            <a:r>
              <a:rPr lang="ja-JP" altLang="en-US" dirty="0">
                <a:latin typeface="HG丸ｺﾞｼｯｸM-PRO" panose="020F0600000000000000" pitchFamily="50" charset="-128"/>
                <a:ea typeface="HG丸ｺﾞｼｯｸM-PRO" panose="020F0600000000000000" pitchFamily="50" charset="-128"/>
              </a:rPr>
              <a:t>の検討、設置」「メタネーション・再生可能エネルギー」「水素燃料電池等を活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用</a:t>
            </a:r>
            <a:r>
              <a:rPr lang="ja-JP" altLang="en-US" dirty="0" err="1">
                <a:latin typeface="HG丸ｺﾞｼｯｸM-PRO" panose="020F0600000000000000" pitchFamily="50" charset="-128"/>
                <a:ea typeface="HG丸ｺﾞｼｯｸM-PRO" panose="020F0600000000000000" pitchFamily="50" charset="-128"/>
              </a:rPr>
              <a:t>した</a:t>
            </a:r>
            <a:r>
              <a:rPr lang="ja-JP" altLang="en-US" dirty="0">
                <a:latin typeface="HG丸ｺﾞｼｯｸM-PRO" panose="020F0600000000000000" pitchFamily="50" charset="-128"/>
                <a:ea typeface="HG丸ｺﾞｼｯｸM-PRO" panose="020F0600000000000000" pitchFamily="50" charset="-128"/>
              </a:rPr>
              <a:t>荷役機械の導入支援」「電気推進船、代替燃料船の建造」「海上交通での水素船</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の</a:t>
            </a:r>
            <a:r>
              <a:rPr lang="ja-JP" altLang="en-US" dirty="0">
                <a:latin typeface="HG丸ｺﾞｼｯｸM-PRO" panose="020F0600000000000000" pitchFamily="50" charset="-128"/>
                <a:ea typeface="HG丸ｺﾞｼｯｸM-PRO" panose="020F0600000000000000" pitchFamily="50" charset="-128"/>
              </a:rPr>
              <a:t>活用</a:t>
            </a:r>
            <a:r>
              <a:rPr lang="ja-JP" altLang="en-US" dirty="0" smtClean="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３</a:t>
            </a:r>
            <a:r>
              <a:rPr lang="ja-JP" altLang="en-US" dirty="0" smtClean="0">
                <a:latin typeface="HG丸ｺﾞｼｯｸM-PRO" panose="020F0600000000000000" pitchFamily="50" charset="-128"/>
                <a:ea typeface="HG丸ｺﾞｼｯｸM-PRO" panose="020F0600000000000000" pitchFamily="50" charset="-128"/>
              </a:rPr>
              <a:t>）・岩谷</a:t>
            </a:r>
            <a:r>
              <a:rPr lang="ja-JP" altLang="en-US" dirty="0">
                <a:latin typeface="HG丸ｺﾞｼｯｸM-PRO" panose="020F0600000000000000" pitchFamily="50" charset="-128"/>
                <a:ea typeface="HG丸ｺﾞｼｯｸM-PRO" panose="020F0600000000000000" pitchFamily="50" charset="-128"/>
              </a:rPr>
              <a:t>産業株式会社から、万博にて運航予定の水素船の開発状況について紹介</a:t>
            </a:r>
            <a:endParaRPr lang="en-US" altLang="ja-JP"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407917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580</Words>
  <Application>Microsoft Office PowerPoint</Application>
  <PresentationFormat>ワイド画面</PresentationFormat>
  <Paragraphs>36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竹谷　悠</dc:creator>
  <cp:lastModifiedBy>竹谷　悠</cp:lastModifiedBy>
  <cp:revision>3</cp:revision>
  <cp:lastPrinted>2022-05-11T01:07:24Z</cp:lastPrinted>
  <dcterms:modified xsi:type="dcterms:W3CDTF">2022-05-11T11:19:01Z</dcterms:modified>
</cp:coreProperties>
</file>