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77" r:id="rId5"/>
    <p:sldId id="460" r:id="rId6"/>
    <p:sldId id="457" r:id="rId7"/>
    <p:sldId id="447" r:id="rId8"/>
    <p:sldId id="456" r:id="rId9"/>
    <p:sldId id="449" r:id="rId10"/>
    <p:sldId id="458" r:id="rId11"/>
    <p:sldId id="433" r:id="rId12"/>
    <p:sldId id="461" r:id="rId13"/>
    <p:sldId id="462"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浪越　淳" initials="浪越　淳" lastIdx="26" clrIdx="0">
    <p:extLst>
      <p:ext uri="{19B8F6BF-5375-455C-9EA6-DF929625EA0E}">
        <p15:presenceInfo xmlns:p15="http://schemas.microsoft.com/office/powerpoint/2012/main" userId="浪越　淳" providerId="None"/>
      </p:ext>
    </p:extLst>
  </p:cmAuthor>
  <p:cmAuthor id="2" name="上原　麻子" initials="上原　麻子" lastIdx="34" clrIdx="1">
    <p:extLst>
      <p:ext uri="{19B8F6BF-5375-455C-9EA6-DF929625EA0E}">
        <p15:presenceInfo xmlns:p15="http://schemas.microsoft.com/office/powerpoint/2012/main" userId="上原　麻子" providerId="None"/>
      </p:ext>
    </p:extLst>
  </p:cmAuthor>
  <p:cmAuthor id="3" name="三原　眞" initials="三原" lastIdx="5" clrIdx="2">
    <p:extLst>
      <p:ext uri="{19B8F6BF-5375-455C-9EA6-DF929625EA0E}">
        <p15:presenceInfo xmlns:p15="http://schemas.microsoft.com/office/powerpoint/2012/main" userId="S::ma-mihara@city.osaka.lg.jp::e26e5ed1-c1ad-4455-b373-89b8be6355dd" providerId="AD"/>
      </p:ext>
    </p:extLst>
  </p:cmAuthor>
  <p:cmAuthor id="4" name="上原　麻子" initials="上原" lastIdx="1" clrIdx="3">
    <p:extLst>
      <p:ext uri="{19B8F6BF-5375-455C-9EA6-DF929625EA0E}">
        <p15:presenceInfo xmlns:p15="http://schemas.microsoft.com/office/powerpoint/2012/main" userId="S::a-uehara@city.osaka.lg.jp::53a2ad55-ffaa-4670-a7ed-f5f3bee7b7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8000"/>
    <a:srgbClr val="FFCCFF"/>
    <a:srgbClr val="FFFFCC"/>
    <a:srgbClr val="FFFF66"/>
    <a:srgbClr val="CCFFCC"/>
    <a:srgbClr val="99FFCC"/>
    <a:srgbClr val="00FF9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9B7CF-ABA1-4CAA-8F09-9B5740D9CF96}" v="1" dt="2020-06-11T08:57:24.736"/>
    <p1510:client id="{22A96D3C-B36F-4554-A4B5-3E098BAC0514}" v="370" dt="2020-07-17T00:18:04.251"/>
    <p1510:client id="{3EA4CAC3-38B8-4FDA-88FA-B08511A9E0F5}" v="2" dt="2020-06-17T04:59:07.715"/>
    <p1510:client id="{47BEFDCF-9D3D-47AA-8E52-4E815F55A9C8}" v="44" dt="2020-07-14T04:43:41.294"/>
    <p1510:client id="{6B552523-E7E3-4ECE-B95E-48923238AD64}" v="8" dt="2020-06-26T01:04:41.171"/>
    <p1510:client id="{8C343ABF-59AA-4755-BDA1-1F65F6A1CEDB}" v="12" dt="2020-06-25T08:39:15.883"/>
    <p1510:client id="{AF7E82BE-E463-466F-B1B0-918F394707F1}" v="9" dt="2020-06-10T01:47:45.9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1296" y="66"/>
      </p:cViewPr>
      <p:guideLst>
        <p:guide orient="horz" pos="218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原　眞" userId="S::ma-mihara@city.osaka.lg.jp::e26e5ed1-c1ad-4455-b373-89b8be6355dd" providerId="AD" clId="Web-{6B552523-E7E3-4ECE-B95E-48923238AD64}"/>
    <pc:docChg chg="modSld">
      <pc:chgData name="三原　眞" userId="S::ma-mihara@city.osaka.lg.jp::e26e5ed1-c1ad-4455-b373-89b8be6355dd" providerId="AD" clId="Web-{6B552523-E7E3-4ECE-B95E-48923238AD64}" dt="2020-06-26T01:04:41.171" v="6" actId="1076"/>
      <pc:docMkLst>
        <pc:docMk/>
      </pc:docMkLst>
      <pc:sldChg chg="addSp delSp modSp">
        <pc:chgData name="三原　眞" userId="S::ma-mihara@city.osaka.lg.jp::e26e5ed1-c1ad-4455-b373-89b8be6355dd" providerId="AD" clId="Web-{6B552523-E7E3-4ECE-B95E-48923238AD64}" dt="2020-06-26T01:04:41.171" v="6" actId="1076"/>
        <pc:sldMkLst>
          <pc:docMk/>
          <pc:sldMk cId="1148164764" sldId="373"/>
        </pc:sldMkLst>
        <pc:picChg chg="add del">
          <ac:chgData name="三原　眞" userId="S::ma-mihara@city.osaka.lg.jp::e26e5ed1-c1ad-4455-b373-89b8be6355dd" providerId="AD" clId="Web-{6B552523-E7E3-4ECE-B95E-48923238AD64}" dt="2020-06-26T01:04:22.608" v="2"/>
          <ac:picMkLst>
            <pc:docMk/>
            <pc:sldMk cId="1148164764" sldId="373"/>
            <ac:picMk id="2" creationId="{00000000-0000-0000-0000-000000000000}"/>
          </ac:picMkLst>
        </pc:picChg>
        <pc:picChg chg="add mod">
          <ac:chgData name="三原　眞" userId="S::ma-mihara@city.osaka.lg.jp::e26e5ed1-c1ad-4455-b373-89b8be6355dd" providerId="AD" clId="Web-{6B552523-E7E3-4ECE-B95E-48923238AD64}" dt="2020-06-26T01:04:41.171" v="6" actId="1076"/>
          <ac:picMkLst>
            <pc:docMk/>
            <pc:sldMk cId="1148164764" sldId="373"/>
            <ac:picMk id="3" creationId="{5DBC1826-2DF9-4E66-B1C4-7D3CC95B3D96}"/>
          </ac:picMkLst>
        </pc:picChg>
      </pc:sldChg>
    </pc:docChg>
  </pc:docChgLst>
  <pc:docChgLst>
    <pc:chgData name="三原　眞" userId="S::ma-mihara@city.osaka.lg.jp::e26e5ed1-c1ad-4455-b373-89b8be6355dd" providerId="AD" clId="Web-{47BEFDCF-9D3D-47AA-8E52-4E815F55A9C8}"/>
    <pc:docChg chg="addSld modSld">
      <pc:chgData name="三原　眞" userId="S::ma-mihara@city.osaka.lg.jp::e26e5ed1-c1ad-4455-b373-89b8be6355dd" providerId="AD" clId="Web-{47BEFDCF-9D3D-47AA-8E52-4E815F55A9C8}" dt="2020-07-14T04:43:41.294" v="43" actId="14100"/>
      <pc:docMkLst>
        <pc:docMk/>
      </pc:docMkLst>
      <pc:sldChg chg="addCm">
        <pc:chgData name="三原　眞" userId="S::ma-mihara@city.osaka.lg.jp::e26e5ed1-c1ad-4455-b373-89b8be6355dd" providerId="AD" clId="Web-{47BEFDCF-9D3D-47AA-8E52-4E815F55A9C8}" dt="2020-07-14T04:41:40.996" v="0"/>
        <pc:sldMkLst>
          <pc:docMk/>
          <pc:sldMk cId="2297808537" sldId="385"/>
        </pc:sldMkLst>
      </pc:sldChg>
      <pc:sldChg chg="addSp modSp new">
        <pc:chgData name="三原　眞" userId="S::ma-mihara@city.osaka.lg.jp::e26e5ed1-c1ad-4455-b373-89b8be6355dd" providerId="AD" clId="Web-{47BEFDCF-9D3D-47AA-8E52-4E815F55A9C8}" dt="2020-07-14T04:43:41.294" v="43" actId="14100"/>
        <pc:sldMkLst>
          <pc:docMk/>
          <pc:sldMk cId="1381324419" sldId="389"/>
        </pc:sldMkLst>
        <pc:spChg chg="add mod">
          <ac:chgData name="三原　眞" userId="S::ma-mihara@city.osaka.lg.jp::e26e5ed1-c1ad-4455-b373-89b8be6355dd" providerId="AD" clId="Web-{47BEFDCF-9D3D-47AA-8E52-4E815F55A9C8}" dt="2020-07-14T04:43:41.294" v="43" actId="14100"/>
          <ac:spMkLst>
            <pc:docMk/>
            <pc:sldMk cId="1381324419" sldId="389"/>
            <ac:spMk id="3" creationId="{785D3652-35E7-43AF-96B2-60D67F841569}"/>
          </ac:spMkLst>
        </pc:spChg>
      </pc:sldChg>
    </pc:docChg>
  </pc:docChgLst>
  <pc:docChgLst>
    <pc:chgData name="上原　麻子" userId="S::a-uehara@city.osaka.lg.jp::53a2ad55-ffaa-4670-a7ed-f5f3bee7b7f0" providerId="AD" clId="Web-{1D39B7CF-ABA1-4CAA-8F09-9B5740D9CF96}"/>
    <pc:docChg chg="">
      <pc:chgData name="上原　麻子" userId="S::a-uehara@city.osaka.lg.jp::53a2ad55-ffaa-4670-a7ed-f5f3bee7b7f0" providerId="AD" clId="Web-{1D39B7CF-ABA1-4CAA-8F09-9B5740D9CF96}" dt="2020-06-11T08:57:24.736" v="0"/>
      <pc:docMkLst>
        <pc:docMk/>
      </pc:docMkLst>
      <pc:sldChg chg="addCm">
        <pc:chgData name="上原　麻子" userId="S::a-uehara@city.osaka.lg.jp::53a2ad55-ffaa-4670-a7ed-f5f3bee7b7f0" providerId="AD" clId="Web-{1D39B7CF-ABA1-4CAA-8F09-9B5740D9CF96}" dt="2020-06-11T08:57:24.736" v="0"/>
        <pc:sldMkLst>
          <pc:docMk/>
          <pc:sldMk cId="3391393716" sldId="359"/>
        </pc:sldMkLst>
      </pc:sldChg>
    </pc:docChg>
  </pc:docChgLst>
  <pc:docChgLst>
    <pc:chgData name="三原　眞" userId="S::ma-mihara@city.osaka.lg.jp::e26e5ed1-c1ad-4455-b373-89b8be6355dd" providerId="AD" clId="Web-{AF7E82BE-E463-466F-B1B0-918F394707F1}"/>
    <pc:docChg chg="modSld">
      <pc:chgData name="三原　眞" userId="S::ma-mihara@city.osaka.lg.jp::e26e5ed1-c1ad-4455-b373-89b8be6355dd" providerId="AD" clId="Web-{AF7E82BE-E463-466F-B1B0-918F394707F1}" dt="2020-06-10T01:47:45.978" v="8" actId="20577"/>
      <pc:docMkLst>
        <pc:docMk/>
      </pc:docMkLst>
      <pc:sldChg chg="addCm">
        <pc:chgData name="三原　眞" userId="S::ma-mihara@city.osaka.lg.jp::e26e5ed1-c1ad-4455-b373-89b8be6355dd" providerId="AD" clId="Web-{AF7E82BE-E463-466F-B1B0-918F394707F1}" dt="2020-06-10T01:23:39.565" v="0"/>
        <pc:sldMkLst>
          <pc:docMk/>
          <pc:sldMk cId="3845360875" sldId="365"/>
        </pc:sldMkLst>
      </pc:sldChg>
      <pc:sldChg chg="modSp addCm">
        <pc:chgData name="三原　眞" userId="S::ma-mihara@city.osaka.lg.jp::e26e5ed1-c1ad-4455-b373-89b8be6355dd" providerId="AD" clId="Web-{AF7E82BE-E463-466F-B1B0-918F394707F1}" dt="2020-06-10T01:44:26.555" v="7"/>
        <pc:sldMkLst>
          <pc:docMk/>
          <pc:sldMk cId="2068674655" sldId="376"/>
        </pc:sldMkLst>
        <pc:spChg chg="mod">
          <ac:chgData name="三原　眞" userId="S::ma-mihara@city.osaka.lg.jp::e26e5ed1-c1ad-4455-b373-89b8be6355dd" providerId="AD" clId="Web-{AF7E82BE-E463-466F-B1B0-918F394707F1}" dt="2020-06-10T01:38:02.491" v="4" actId="20577"/>
          <ac:spMkLst>
            <pc:docMk/>
            <pc:sldMk cId="2068674655" sldId="376"/>
            <ac:spMk id="2" creationId="{00000000-0000-0000-0000-000000000000}"/>
          </ac:spMkLst>
        </pc:spChg>
      </pc:sldChg>
    </pc:docChg>
  </pc:docChgLst>
  <pc:docChgLst>
    <pc:chgData name="松倉　広志" userId="S::h-matsukura@city.osaka.lg.jp::f9ae16e2-db1b-48a2-9910-89505a406b7f" providerId="AD" clId="Web-{3EA4CAC3-38B8-4FDA-88FA-B08511A9E0F5}"/>
    <pc:docChg chg="addSld delSld">
      <pc:chgData name="松倉　広志" userId="S::h-matsukura@city.osaka.lg.jp::f9ae16e2-db1b-48a2-9910-89505a406b7f" providerId="AD" clId="Web-{3EA4CAC3-38B8-4FDA-88FA-B08511A9E0F5}" dt="2020-06-17T04:59:07.715" v="1"/>
      <pc:docMkLst>
        <pc:docMk/>
      </pc:docMkLst>
      <pc:sldChg chg="new del">
        <pc:chgData name="松倉　広志" userId="S::h-matsukura@city.osaka.lg.jp::f9ae16e2-db1b-48a2-9910-89505a406b7f" providerId="AD" clId="Web-{3EA4CAC3-38B8-4FDA-88FA-B08511A9E0F5}" dt="2020-06-17T04:59:07.715" v="1"/>
        <pc:sldMkLst>
          <pc:docMk/>
          <pc:sldMk cId="3599169804" sldId="380"/>
        </pc:sldMkLst>
      </pc:sldChg>
    </pc:docChg>
  </pc:docChgLst>
  <pc:docChgLst>
    <pc:chgData name="上原　麻子" userId="S::a-uehara@city.osaka.lg.jp::53a2ad55-ffaa-4670-a7ed-f5f3bee7b7f0" providerId="AD" clId="Web-{8C343ABF-59AA-4755-BDA1-1F65F6A1CEDB}"/>
    <pc:docChg chg="modSld">
      <pc:chgData name="上原　麻子" userId="S::a-uehara@city.osaka.lg.jp::53a2ad55-ffaa-4670-a7ed-f5f3bee7b7f0" providerId="AD" clId="Web-{8C343ABF-59AA-4755-BDA1-1F65F6A1CEDB}" dt="2020-06-25T08:38:59.914" v="7"/>
      <pc:docMkLst>
        <pc:docMk/>
      </pc:docMkLst>
      <pc:sldChg chg="modSp">
        <pc:chgData name="上原　麻子" userId="S::a-uehara@city.osaka.lg.jp::53a2ad55-ffaa-4670-a7ed-f5f3bee7b7f0" providerId="AD" clId="Web-{8C343ABF-59AA-4755-BDA1-1F65F6A1CEDB}" dt="2020-06-25T08:38:59.914" v="7"/>
        <pc:sldMkLst>
          <pc:docMk/>
          <pc:sldMk cId="3427078629" sldId="327"/>
        </pc:sldMkLst>
        <pc:graphicFrameChg chg="mod modGraphic">
          <ac:chgData name="上原　麻子" userId="S::a-uehara@city.osaka.lg.jp::53a2ad55-ffaa-4670-a7ed-f5f3bee7b7f0" providerId="AD" clId="Web-{8C343ABF-59AA-4755-BDA1-1F65F6A1CEDB}" dt="2020-06-25T08:38:59.914" v="7"/>
          <ac:graphicFrameMkLst>
            <pc:docMk/>
            <pc:sldMk cId="3427078629" sldId="327"/>
            <ac:graphicFrameMk id="28" creationId="{00000000-0000-0000-0000-000000000000}"/>
          </ac:graphicFrameMkLst>
        </pc:graphicFrameChg>
      </pc:sldChg>
    </pc:docChg>
  </pc:docChgLst>
  <pc:docChgLst>
    <pc:chgData name="三原　眞" userId="S::ma-mihara@city.osaka.lg.jp::e26e5ed1-c1ad-4455-b373-89b8be6355dd" providerId="AD" clId="Web-{22A96D3C-B36F-4554-A4B5-3E098BAC0514}"/>
    <pc:docChg chg="modSld">
      <pc:chgData name="三原　眞" userId="S::ma-mihara@city.osaka.lg.jp::e26e5ed1-c1ad-4455-b373-89b8be6355dd" providerId="AD" clId="Web-{22A96D3C-B36F-4554-A4B5-3E098BAC0514}" dt="2020-07-17T00:18:04.251" v="362" actId="20577"/>
      <pc:docMkLst>
        <pc:docMk/>
      </pc:docMkLst>
      <pc:sldChg chg="modSp">
        <pc:chgData name="三原　眞" userId="S::ma-mihara@city.osaka.lg.jp::e26e5ed1-c1ad-4455-b373-89b8be6355dd" providerId="AD" clId="Web-{22A96D3C-B36F-4554-A4B5-3E098BAC0514}" dt="2020-07-16T23:45:17.862" v="54" actId="20577"/>
        <pc:sldMkLst>
          <pc:docMk/>
          <pc:sldMk cId="3391393716" sldId="359"/>
        </pc:sldMkLst>
        <pc:spChg chg="mod">
          <ac:chgData name="三原　眞" userId="S::ma-mihara@city.osaka.lg.jp::e26e5ed1-c1ad-4455-b373-89b8be6355dd" providerId="AD" clId="Web-{22A96D3C-B36F-4554-A4B5-3E098BAC0514}" dt="2020-07-16T23:45:17.862" v="54" actId="20577"/>
          <ac:spMkLst>
            <pc:docMk/>
            <pc:sldMk cId="3391393716" sldId="359"/>
            <ac:spMk id="7" creationId="{00000000-0000-0000-0000-000000000000}"/>
          </ac:spMkLst>
        </pc:spChg>
      </pc:sldChg>
      <pc:sldChg chg="modSp">
        <pc:chgData name="三原　眞" userId="S::ma-mihara@city.osaka.lg.jp::e26e5ed1-c1ad-4455-b373-89b8be6355dd" providerId="AD" clId="Web-{22A96D3C-B36F-4554-A4B5-3E098BAC0514}" dt="2020-07-16T23:45:33.378" v="55" actId="20577"/>
        <pc:sldMkLst>
          <pc:docMk/>
          <pc:sldMk cId="4192718330" sldId="360"/>
        </pc:sldMkLst>
        <pc:spChg chg="mod">
          <ac:chgData name="三原　眞" userId="S::ma-mihara@city.osaka.lg.jp::e26e5ed1-c1ad-4455-b373-89b8be6355dd" providerId="AD" clId="Web-{22A96D3C-B36F-4554-A4B5-3E098BAC0514}" dt="2020-07-16T23:45:33.378" v="55" actId="20577"/>
          <ac:spMkLst>
            <pc:docMk/>
            <pc:sldMk cId="4192718330" sldId="360"/>
            <ac:spMk id="7" creationId="{00000000-0000-0000-0000-000000000000}"/>
          </ac:spMkLst>
        </pc:spChg>
      </pc:sldChg>
      <pc:sldChg chg="modSp">
        <pc:chgData name="三原　眞" userId="S::ma-mihara@city.osaka.lg.jp::e26e5ed1-c1ad-4455-b373-89b8be6355dd" providerId="AD" clId="Web-{22A96D3C-B36F-4554-A4B5-3E098BAC0514}" dt="2020-07-16T23:45:57.659" v="61" actId="20577"/>
        <pc:sldMkLst>
          <pc:docMk/>
          <pc:sldMk cId="1245912420" sldId="361"/>
        </pc:sldMkLst>
        <pc:spChg chg="mod">
          <ac:chgData name="三原　眞" userId="S::ma-mihara@city.osaka.lg.jp::e26e5ed1-c1ad-4455-b373-89b8be6355dd" providerId="AD" clId="Web-{22A96D3C-B36F-4554-A4B5-3E098BAC0514}" dt="2020-07-16T23:45:57.659" v="61" actId="20577"/>
          <ac:spMkLst>
            <pc:docMk/>
            <pc:sldMk cId="1245912420" sldId="361"/>
            <ac:spMk id="7" creationId="{00000000-0000-0000-0000-000000000000}"/>
          </ac:spMkLst>
        </pc:spChg>
      </pc:sldChg>
      <pc:sldChg chg="modSp">
        <pc:chgData name="三原　眞" userId="S::ma-mihara@city.osaka.lg.jp::e26e5ed1-c1ad-4455-b373-89b8be6355dd" providerId="AD" clId="Web-{22A96D3C-B36F-4554-A4B5-3E098BAC0514}" dt="2020-07-16T23:45:51.646" v="59" actId="20577"/>
        <pc:sldMkLst>
          <pc:docMk/>
          <pc:sldMk cId="3677515024" sldId="362"/>
        </pc:sldMkLst>
        <pc:spChg chg="mod">
          <ac:chgData name="三原　眞" userId="S::ma-mihara@city.osaka.lg.jp::e26e5ed1-c1ad-4455-b373-89b8be6355dd" providerId="AD" clId="Web-{22A96D3C-B36F-4554-A4B5-3E098BAC0514}" dt="2020-07-16T23:45:51.646" v="59" actId="20577"/>
          <ac:spMkLst>
            <pc:docMk/>
            <pc:sldMk cId="3677515024" sldId="362"/>
            <ac:spMk id="7" creationId="{00000000-0000-0000-0000-000000000000}"/>
          </ac:spMkLst>
        </pc:spChg>
      </pc:sldChg>
      <pc:sldChg chg="modSp">
        <pc:chgData name="三原　眞" userId="S::ma-mihara@city.osaka.lg.jp::e26e5ed1-c1ad-4455-b373-89b8be6355dd" providerId="AD" clId="Web-{22A96D3C-B36F-4554-A4B5-3E098BAC0514}" dt="2020-07-16T23:45:41.784" v="57" actId="20577"/>
        <pc:sldMkLst>
          <pc:docMk/>
          <pc:sldMk cId="909390933" sldId="363"/>
        </pc:sldMkLst>
        <pc:spChg chg="mod">
          <ac:chgData name="三原　眞" userId="S::ma-mihara@city.osaka.lg.jp::e26e5ed1-c1ad-4455-b373-89b8be6355dd" providerId="AD" clId="Web-{22A96D3C-B36F-4554-A4B5-3E098BAC0514}" dt="2020-07-16T23:45:41.784" v="57" actId="20577"/>
          <ac:spMkLst>
            <pc:docMk/>
            <pc:sldMk cId="909390933" sldId="363"/>
            <ac:spMk id="7" creationId="{00000000-0000-0000-0000-000000000000}"/>
          </ac:spMkLst>
        </pc:spChg>
        <pc:spChg chg="mod">
          <ac:chgData name="三原　眞" userId="S::ma-mihara@city.osaka.lg.jp::e26e5ed1-c1ad-4455-b373-89b8be6355dd" providerId="AD" clId="Web-{22A96D3C-B36F-4554-A4B5-3E098BAC0514}" dt="2020-07-16T23:41:10.659" v="27" actId="1076"/>
          <ac:spMkLst>
            <pc:docMk/>
            <pc:sldMk cId="909390933" sldId="363"/>
            <ac:spMk id="12" creationId="{00000000-0000-0000-0000-000000000000}"/>
          </ac:spMkLst>
        </pc:spChg>
        <pc:spChg chg="mod">
          <ac:chgData name="三原　眞" userId="S::ma-mihara@city.osaka.lg.jp::e26e5ed1-c1ad-4455-b373-89b8be6355dd" providerId="AD" clId="Web-{22A96D3C-B36F-4554-A4B5-3E098BAC0514}" dt="2020-07-16T23:41:30.956" v="29" actId="1076"/>
          <ac:spMkLst>
            <pc:docMk/>
            <pc:sldMk cId="909390933" sldId="363"/>
            <ac:spMk id="13" creationId="{00000000-0000-0000-0000-000000000000}"/>
          </ac:spMkLst>
        </pc:spChg>
      </pc:sldChg>
      <pc:sldChg chg="addSp delSp modSp">
        <pc:chgData name="三原　眞" userId="S::ma-mihara@city.osaka.lg.jp::e26e5ed1-c1ad-4455-b373-89b8be6355dd" providerId="AD" clId="Web-{22A96D3C-B36F-4554-A4B5-3E098BAC0514}" dt="2020-07-17T00:18:04.251" v="362" actId="20577"/>
        <pc:sldMkLst>
          <pc:docMk/>
          <pc:sldMk cId="2297808537" sldId="385"/>
        </pc:sldMkLst>
        <pc:spChg chg="add del">
          <ac:chgData name="三原　眞" userId="S::ma-mihara@city.osaka.lg.jp::e26e5ed1-c1ad-4455-b373-89b8be6355dd" providerId="AD" clId="Web-{22A96D3C-B36F-4554-A4B5-3E098BAC0514}" dt="2020-07-16T23:51:48.190" v="115"/>
          <ac:spMkLst>
            <pc:docMk/>
            <pc:sldMk cId="2297808537" sldId="385"/>
            <ac:spMk id="4" creationId="{6960EFC5-097B-463B-A68A-1AD60DC53B22}"/>
          </ac:spMkLst>
        </pc:spChg>
        <pc:spChg chg="mod">
          <ac:chgData name="三原　眞" userId="S::ma-mihara@city.osaka.lg.jp::e26e5ed1-c1ad-4455-b373-89b8be6355dd" providerId="AD" clId="Web-{22A96D3C-B36F-4554-A4B5-3E098BAC0514}" dt="2020-07-16T23:46:08.018" v="63" actId="20577"/>
          <ac:spMkLst>
            <pc:docMk/>
            <pc:sldMk cId="2297808537" sldId="385"/>
            <ac:spMk id="7" creationId="{00000000-0000-0000-0000-000000000000}"/>
          </ac:spMkLst>
        </pc:spChg>
        <pc:spChg chg="add del mod">
          <ac:chgData name="三原　眞" userId="S::ma-mihara@city.osaka.lg.jp::e26e5ed1-c1ad-4455-b373-89b8be6355dd" providerId="AD" clId="Web-{22A96D3C-B36F-4554-A4B5-3E098BAC0514}" dt="2020-07-17T00:15:56.767" v="353"/>
          <ac:spMkLst>
            <pc:docMk/>
            <pc:sldMk cId="2297808537" sldId="385"/>
            <ac:spMk id="8" creationId="{9F70DDC4-7F7D-4FE2-B481-10EA61800AFB}"/>
          </ac:spMkLst>
        </pc:spChg>
        <pc:spChg chg="mod">
          <ac:chgData name="三原　眞" userId="S::ma-mihara@city.osaka.lg.jp::e26e5ed1-c1ad-4455-b373-89b8be6355dd" providerId="AD" clId="Web-{22A96D3C-B36F-4554-A4B5-3E098BAC0514}" dt="2020-07-17T00:11:27.799" v="230" actId="1076"/>
          <ac:spMkLst>
            <pc:docMk/>
            <pc:sldMk cId="2297808537" sldId="385"/>
            <ac:spMk id="9" creationId="{00000000-0000-0000-0000-000000000000}"/>
          </ac:spMkLst>
        </pc:spChg>
        <pc:spChg chg="mod">
          <ac:chgData name="三原　眞" userId="S::ma-mihara@city.osaka.lg.jp::e26e5ed1-c1ad-4455-b373-89b8be6355dd" providerId="AD" clId="Web-{22A96D3C-B36F-4554-A4B5-3E098BAC0514}" dt="2020-07-17T00:11:32.283" v="231" actId="1076"/>
          <ac:spMkLst>
            <pc:docMk/>
            <pc:sldMk cId="2297808537" sldId="385"/>
            <ac:spMk id="18" creationId="{00000000-0000-0000-0000-000000000000}"/>
          </ac:spMkLst>
        </pc:spChg>
        <pc:spChg chg="mod">
          <ac:chgData name="三原　眞" userId="S::ma-mihara@city.osaka.lg.jp::e26e5ed1-c1ad-4455-b373-89b8be6355dd" providerId="AD" clId="Web-{22A96D3C-B36F-4554-A4B5-3E098BAC0514}" dt="2020-07-16T23:42:41.987" v="30" actId="1076"/>
          <ac:spMkLst>
            <pc:docMk/>
            <pc:sldMk cId="2297808537" sldId="385"/>
            <ac:spMk id="21" creationId="{00000000-0000-0000-0000-000000000000}"/>
          </ac:spMkLst>
        </pc:spChg>
        <pc:spChg chg="add mod">
          <ac:chgData name="三原　眞" userId="S::ma-mihara@city.osaka.lg.jp::e26e5ed1-c1ad-4455-b373-89b8be6355dd" providerId="AD" clId="Web-{22A96D3C-B36F-4554-A4B5-3E098BAC0514}" dt="2020-07-17T00:07:38.174" v="205" actId="20577"/>
          <ac:spMkLst>
            <pc:docMk/>
            <pc:sldMk cId="2297808537" sldId="385"/>
            <ac:spMk id="35" creationId="{F16146C7-1AF3-4C36-A9CE-B17F47413746}"/>
          </ac:spMkLst>
        </pc:spChg>
        <pc:spChg chg="mod">
          <ac:chgData name="三原　眞" userId="S::ma-mihara@city.osaka.lg.jp::e26e5ed1-c1ad-4455-b373-89b8be6355dd" providerId="AD" clId="Web-{22A96D3C-B36F-4554-A4B5-3E098BAC0514}" dt="2020-07-16T23:50:39.268" v="108" actId="20577"/>
          <ac:spMkLst>
            <pc:docMk/>
            <pc:sldMk cId="2297808537" sldId="385"/>
            <ac:spMk id="40" creationId="{00000000-0000-0000-0000-000000000000}"/>
          </ac:spMkLst>
        </pc:spChg>
        <pc:spChg chg="mod">
          <ac:chgData name="三原　眞" userId="S::ma-mihara@city.osaka.lg.jp::e26e5ed1-c1ad-4455-b373-89b8be6355dd" providerId="AD" clId="Web-{22A96D3C-B36F-4554-A4B5-3E098BAC0514}" dt="2020-07-16T23:50:04.753" v="106" actId="1076"/>
          <ac:spMkLst>
            <pc:docMk/>
            <pc:sldMk cId="2297808537" sldId="385"/>
            <ac:spMk id="47" creationId="{00000000-0000-0000-0000-000000000000}"/>
          </ac:spMkLst>
        </pc:spChg>
        <pc:spChg chg="mod">
          <ac:chgData name="三原　眞" userId="S::ma-mihara@city.osaka.lg.jp::e26e5ed1-c1ad-4455-b373-89b8be6355dd" providerId="AD" clId="Web-{22A96D3C-B36F-4554-A4B5-3E098BAC0514}" dt="2020-07-16T23:47:30.206" v="69" actId="1076"/>
          <ac:spMkLst>
            <pc:docMk/>
            <pc:sldMk cId="2297808537" sldId="385"/>
            <ac:spMk id="48" creationId="{00000000-0000-0000-0000-000000000000}"/>
          </ac:spMkLst>
        </pc:spChg>
        <pc:spChg chg="mod">
          <ac:chgData name="三原　眞" userId="S::ma-mihara@city.osaka.lg.jp::e26e5ed1-c1ad-4455-b373-89b8be6355dd" providerId="AD" clId="Web-{22A96D3C-B36F-4554-A4B5-3E098BAC0514}" dt="2020-07-16T23:47:26.706" v="68" actId="1076"/>
          <ac:spMkLst>
            <pc:docMk/>
            <pc:sldMk cId="2297808537" sldId="385"/>
            <ac:spMk id="49" creationId="{00000000-0000-0000-0000-000000000000}"/>
          </ac:spMkLst>
        </pc:spChg>
        <pc:spChg chg="add del">
          <ac:chgData name="三原　眞" userId="S::ma-mihara@city.osaka.lg.jp::e26e5ed1-c1ad-4455-b373-89b8be6355dd" providerId="AD" clId="Web-{22A96D3C-B36F-4554-A4B5-3E098BAC0514}" dt="2020-07-17T00:13:57.283" v="288"/>
          <ac:spMkLst>
            <pc:docMk/>
            <pc:sldMk cId="2297808537" sldId="385"/>
            <ac:spMk id="54" creationId="{40DCD34D-84AC-4D3E-90B8-1616AA3B0C55}"/>
          </ac:spMkLst>
        </pc:spChg>
        <pc:spChg chg="add mod">
          <ac:chgData name="三原　眞" userId="S::ma-mihara@city.osaka.lg.jp::e26e5ed1-c1ad-4455-b373-89b8be6355dd" providerId="AD" clId="Web-{22A96D3C-B36F-4554-A4B5-3E098BAC0514}" dt="2020-07-17T00:18:04.251" v="362" actId="20577"/>
          <ac:spMkLst>
            <pc:docMk/>
            <pc:sldMk cId="2297808537" sldId="385"/>
            <ac:spMk id="55" creationId="{0ED1C0D5-71B4-4647-BB17-FE3CAF23C3E2}"/>
          </ac:spMkLst>
        </pc:spChg>
        <pc:picChg chg="mod">
          <ac:chgData name="三原　眞" userId="S::ma-mihara@city.osaka.lg.jp::e26e5ed1-c1ad-4455-b373-89b8be6355dd" providerId="AD" clId="Web-{22A96D3C-B36F-4554-A4B5-3E098BAC0514}" dt="2020-07-16T23:46:49.190" v="65" actId="14100"/>
          <ac:picMkLst>
            <pc:docMk/>
            <pc:sldMk cId="2297808537" sldId="385"/>
            <ac:picMk id="20" creationId="{00000000-0000-0000-0000-000000000000}"/>
          </ac:picMkLst>
        </pc:picChg>
      </pc:sldChg>
      <pc:sldChg chg="modSp">
        <pc:chgData name="三原　眞" userId="S::ma-mihara@city.osaka.lg.jp::e26e5ed1-c1ad-4455-b373-89b8be6355dd" providerId="AD" clId="Web-{22A96D3C-B36F-4554-A4B5-3E098BAC0514}" dt="2020-07-16T23:45:11.003" v="52" actId="20577"/>
        <pc:sldMkLst>
          <pc:docMk/>
          <pc:sldMk cId="3808293287" sldId="386"/>
        </pc:sldMkLst>
        <pc:spChg chg="mod">
          <ac:chgData name="三原　眞" userId="S::ma-mihara@city.osaka.lg.jp::e26e5ed1-c1ad-4455-b373-89b8be6355dd" providerId="AD" clId="Web-{22A96D3C-B36F-4554-A4B5-3E098BAC0514}" dt="2020-07-16T23:45:11.003" v="52" actId="20577"/>
          <ac:spMkLst>
            <pc:docMk/>
            <pc:sldMk cId="3808293287" sldId="386"/>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i6125779\Desktop\&#36039;&#26009;&#29992;&#12464;&#12521;&#12501;&#12487;&#12540;&#12479;&#65288;&#27973;&#30000;&#20316;&#25104;&#6528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sz="1050">
                <a:solidFill>
                  <a:schemeClr val="tx1"/>
                </a:solidFill>
                <a:latin typeface="Meiryo UI" panose="020B0604030504040204" pitchFamily="50" charset="-128"/>
                <a:ea typeface="Meiryo UI" panose="020B0604030504040204" pitchFamily="50" charset="-128"/>
              </a:rPr>
              <a:t>　</a:t>
            </a:r>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6687367097015138E-2"/>
          <c:y val="0.16759258578640912"/>
          <c:w val="0.84454374453193348"/>
          <c:h val="0.64346347331583553"/>
        </c:manualLayout>
      </c:layout>
      <c:barChart>
        <c:barDir val="col"/>
        <c:grouping val="clustered"/>
        <c:varyColors val="0"/>
        <c:ser>
          <c:idx val="8"/>
          <c:order val="8"/>
          <c:tx>
            <c:strRef>
              <c:f>GHG排出量!$A$10</c:f>
              <c:strCache>
                <c:ptCount val="1"/>
                <c:pt idx="0">
                  <c:v>温室効果ガス排出量の推移</c:v>
                </c:pt>
              </c:strCache>
            </c:strRef>
          </c:tx>
          <c:spPr>
            <a:solidFill>
              <a:srgbClr val="0070C0"/>
            </a:solidFill>
            <a:ln>
              <a:noFill/>
            </a:ln>
            <a:effectLst/>
          </c:spPr>
          <c:invertIfNegative val="0"/>
          <c:dPt>
            <c:idx val="14"/>
            <c:invertIfNegative val="0"/>
            <c:bubble3D val="0"/>
            <c:spPr>
              <a:solidFill>
                <a:srgbClr val="002060"/>
              </a:solidFill>
              <a:ln>
                <a:noFill/>
              </a:ln>
              <a:effectLst/>
            </c:spPr>
            <c:extLst>
              <c:ext xmlns:c16="http://schemas.microsoft.com/office/drawing/2014/chart" uri="{C3380CC4-5D6E-409C-BE32-E72D297353CC}">
                <c16:uniqueId val="{00000003-F24A-437B-82FA-A46C0C432D8D}"/>
              </c:ext>
            </c:extLst>
          </c:dPt>
          <c:dLbls>
            <c:dLbl>
              <c:idx val="0"/>
              <c:layout>
                <c:manualLayout>
                  <c:x val="0"/>
                  <c:y val="7.24240779750385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24A-437B-82FA-A46C0C432D8D}"/>
                </c:ext>
              </c:extLst>
            </c:dLbl>
            <c:dLbl>
              <c:idx val="2"/>
              <c:layout>
                <c:manualLayout>
                  <c:x val="0"/>
                  <c:y val="7.24240779750385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4A-437B-82FA-A46C0C432D8D}"/>
                </c:ext>
              </c:extLst>
            </c:dLbl>
            <c:dLbl>
              <c:idx val="3"/>
              <c:layout>
                <c:manualLayout>
                  <c:x val="0"/>
                  <c:y val="7.030994725850277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24A-437B-82FA-A46C0C432D8D}"/>
                </c:ext>
              </c:extLst>
            </c:dLbl>
            <c:dLbl>
              <c:idx val="4"/>
              <c:layout>
                <c:manualLayout>
                  <c:x val="0"/>
                  <c:y val="8.987719017045743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22-4B4E-8717-1BE7CB8F9D3B}"/>
                </c:ext>
              </c:extLst>
            </c:dLbl>
            <c:dLbl>
              <c:idx val="5"/>
              <c:layout>
                <c:manualLayout>
                  <c:x val="0"/>
                  <c:y val="7.24240779750385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4A-437B-82FA-A46C0C432D8D}"/>
                </c:ext>
              </c:extLst>
            </c:dLbl>
            <c:dLbl>
              <c:idx val="6"/>
              <c:layout>
                <c:manualLayout>
                  <c:x val="3.4703583265714415E-3"/>
                  <c:y val="7.635032073431916E-2"/>
                </c:manualLayout>
              </c:layout>
              <c:spPr>
                <a:solidFill>
                  <a:schemeClr val="accent1">
                    <a:lumMod val="20000"/>
                    <a:lumOff val="8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0">
                  <a:spAutoFit/>
                </a:bodyPr>
                <a:lstStyle/>
                <a:p>
                  <a:pPr algn="l">
                    <a:defRPr sz="800" b="0" i="0" u="none" strike="noStrike" kern="1200" baseline="0">
                      <a:solidFill>
                        <a:schemeClr val="tx1"/>
                      </a:solidFill>
                      <a:latin typeface="HGPｺﾞｼｯｸM" panose="020B0600000000000000" pitchFamily="50" charset="-128"/>
                      <a:ea typeface="HGPｺﾞｼｯｸM" panose="020B0600000000000000"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5122514216917438E-2"/>
                      <c:h val="4.0108079879420826E-2"/>
                    </c:manualLayout>
                  </c15:layout>
                </c:ext>
                <c:ext xmlns:c16="http://schemas.microsoft.com/office/drawing/2014/chart" uri="{C3380CC4-5D6E-409C-BE32-E72D297353CC}">
                  <c16:uniqueId val="{00000001-A822-4B4E-8717-1BE7CB8F9D3B}"/>
                </c:ext>
              </c:extLst>
            </c:dLbl>
            <c:dLbl>
              <c:idx val="7"/>
              <c:layout>
                <c:manualLayout>
                  <c:x val="5.4311404971504685E-3"/>
                  <c:y val="8.72434446490138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822-4B4E-8717-1BE7CB8F9D3B}"/>
                </c:ext>
              </c:extLst>
            </c:dLbl>
            <c:dLbl>
              <c:idx val="8"/>
              <c:layout>
                <c:manualLayout>
                  <c:x val="-6.8704647213215989E-5"/>
                  <c:y val="9.69394652477514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22-4B4E-8717-1BE7CB8F9D3B}"/>
                </c:ext>
              </c:extLst>
            </c:dLbl>
            <c:dLbl>
              <c:idx val="9"/>
              <c:layout>
                <c:manualLayout>
                  <c:x val="-2.059595491740003E-4"/>
                  <c:y val="9.522707683024694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22-4B4E-8717-1BE7CB8F9D3B}"/>
                </c:ext>
              </c:extLst>
            </c:dLbl>
            <c:dLbl>
              <c:idx val="10"/>
              <c:layout>
                <c:manualLayout>
                  <c:x val="-3.4321445113478464E-4"/>
                  <c:y val="8.324067750241853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22-4B4E-8717-1BE7CB8F9D3B}"/>
                </c:ext>
              </c:extLst>
            </c:dLbl>
            <c:dLbl>
              <c:idx val="11"/>
              <c:layout>
                <c:manualLayout>
                  <c:x val="8.5227043724151288E-4"/>
                  <c:y val="7.33655676833359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22-4B4E-8717-1BE7CB8F9D3B}"/>
                </c:ext>
              </c:extLst>
            </c:dLbl>
            <c:dLbl>
              <c:idx val="12"/>
              <c:layout>
                <c:manualLayout>
                  <c:x val="1.3725492315191031E-4"/>
                  <c:y val="7.3918100022275751E-2"/>
                </c:manualLayout>
              </c:layout>
              <c:tx>
                <c:rich>
                  <a:bodyPr/>
                  <a:lstStyle/>
                  <a:p>
                    <a:r>
                      <a:rPr lang="en-US" altLang="ja-JP"/>
                      <a:t>1,637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822-4B4E-8717-1BE7CB8F9D3B}"/>
                </c:ext>
              </c:extLst>
            </c:dLbl>
            <c:dLbl>
              <c:idx val="13"/>
              <c:layout>
                <c:manualLayout>
                  <c:x val="-1.8235294117648496E-3"/>
                  <c:y val="7.7913353401750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22-4B4E-8717-1BE7CB8F9D3B}"/>
                </c:ext>
              </c:extLst>
            </c:dLbl>
            <c:dLbl>
              <c:idx val="14"/>
              <c:layout>
                <c:manualLayout>
                  <c:x val="-1.7351450068881064E-3"/>
                  <c:y val="9.35653851403958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24A-437B-82FA-A46C0C432D8D}"/>
                </c:ext>
              </c:extLst>
            </c:dLbl>
            <c:spPr>
              <a:solidFill>
                <a:schemeClr val="accent1">
                  <a:lumMod val="20000"/>
                  <a:lumOff val="8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HGPｺﾞｼｯｸM" panose="020B0600000000000000" pitchFamily="50" charset="-128"/>
                    <a:ea typeface="HGPｺﾞｼｯｸM" panose="020B06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GHG排出量!$B$1:$Q$1</c:f>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f>GHG排出量!$B$10:$Q$10</c:f>
              <c:numCache>
                <c:formatCode>General</c:formatCode>
                <c:ptCount val="16"/>
                <c:pt idx="0" formatCode="#,##0_);[Red]\(#,##0\)">
                  <c:v>1982.9746235565863</c:v>
                </c:pt>
                <c:pt idx="2" formatCode="#,##0_);[Red]\(#,##0\)">
                  <c:v>1926.2197870020377</c:v>
                </c:pt>
                <c:pt idx="3" formatCode="#,##0_);[Red]\(#,##0\)">
                  <c:v>1745.7448271818118</c:v>
                </c:pt>
                <c:pt idx="4" formatCode="#,##0_);[Red]\(#,##0\)">
                  <c:v>1992.284357805079</c:v>
                </c:pt>
                <c:pt idx="5" formatCode="#,##0_);[Red]\(#,##0\)">
                  <c:v>2082.5707041048659</c:v>
                </c:pt>
                <c:pt idx="6" formatCode="#,##0_);[Red]\(#,##0\)">
                  <c:v>2075.9667175684071</c:v>
                </c:pt>
                <c:pt idx="7" formatCode="#,##0_);[Red]\(#,##0\)">
                  <c:v>2055.4103079725273</c:v>
                </c:pt>
                <c:pt idx="8" formatCode="#,##0_);[Red]\(#,##0\)">
                  <c:v>1990.7580482277378</c:v>
                </c:pt>
                <c:pt idx="9" formatCode="#,##0_);[Red]\(#,##0\)">
                  <c:v>2001.1515872199843</c:v>
                </c:pt>
                <c:pt idx="10" formatCode="#,##0_);[Red]\(#,##0\)">
                  <c:v>1846.8470095135026</c:v>
                </c:pt>
                <c:pt idx="11" formatCode="#,##0_);[Red]\(#,##0\)">
                  <c:v>1670.8778075588752</c:v>
                </c:pt>
                <c:pt idx="12" formatCode="#,##0_);[Red]\(#,##0\)">
                  <c:v>1636.5002299603723</c:v>
                </c:pt>
                <c:pt idx="14" formatCode="#,##0_);[Red]\(#,##0\)">
                  <c:v>1453.176702297885</c:v>
                </c:pt>
              </c:numCache>
            </c:numRef>
          </c:val>
          <c:extLst>
            <c:ext xmlns:c16="http://schemas.microsoft.com/office/drawing/2014/chart" uri="{C3380CC4-5D6E-409C-BE32-E72D297353CC}">
              <c16:uniqueId val="{00000009-A822-4B4E-8717-1BE7CB8F9D3B}"/>
            </c:ext>
          </c:extLst>
        </c:ser>
        <c:dLbls>
          <c:showLegendKey val="0"/>
          <c:showVal val="0"/>
          <c:showCatName val="0"/>
          <c:showSerName val="0"/>
          <c:showPercent val="0"/>
          <c:showBubbleSize val="0"/>
        </c:dLbls>
        <c:gapWidth val="87"/>
        <c:axId val="724386968"/>
        <c:axId val="724391672"/>
        <c:extLst>
          <c:ext xmlns:c15="http://schemas.microsoft.com/office/drawing/2012/chart" uri="{02D57815-91ED-43cb-92C2-25804820EDAC}">
            <c15:filteredBarSeries>
              <c15:ser>
                <c:idx val="0"/>
                <c:order val="0"/>
                <c:tx>
                  <c:strRef>
                    <c:extLst>
                      <c:ex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地球温暖化対策実行計画【区域施策編】の進行管理\★大阪市地球温暖化対策実行計画〔区域施策編〕の改定（令和４年度）\審議会用資料\[GHG・部門別CO2・エネルギー消費量の推移.xlsx]GHG排出量'!$A$2</c15:sqref>
                        </c15:formulaRef>
                      </c:ext>
                    </c:extLst>
                    <c:strCache>
                      <c:ptCount val="1"/>
                      <c:pt idx="0">
                        <c:v>産業部門</c:v>
                      </c:pt>
                    </c:strCache>
                  </c:strRef>
                </c:tx>
                <c:spPr>
                  <a:solidFill>
                    <a:schemeClr val="accent1"/>
                  </a:solidFill>
                  <a:ln>
                    <a:noFill/>
                  </a:ln>
                  <a:effectLst/>
                </c:spPr>
                <c:invertIfNegative val="0"/>
                <c:cat>
                  <c:numRef>
                    <c:extLst>
                      <c:ex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c:ext uri="{02D57815-91ED-43cb-92C2-25804820EDAC}">
                        <c15:formulaRef>
                          <c15:sqref>[1]GHG排出量!$B$2:$V$2</c15:sqref>
                        </c15:formulaRef>
                      </c:ext>
                    </c:extLst>
                    <c:numCache>
                      <c:formatCode>General</c:formatCode>
                      <c:ptCount val="21"/>
                      <c:pt idx="0">
                        <c:v>1177.4901885730446</c:v>
                      </c:pt>
                      <c:pt idx="2">
                        <c:v>1075.3007077972611</c:v>
                      </c:pt>
                      <c:pt idx="4">
                        <c:v>949.5915003923659</c:v>
                      </c:pt>
                      <c:pt idx="5">
                        <c:v>791.41109805582369</c:v>
                      </c:pt>
                      <c:pt idx="6">
                        <c:v>828.92092809706458</c:v>
                      </c:pt>
                      <c:pt idx="7">
                        <c:v>806.41748141264043</c:v>
                      </c:pt>
                      <c:pt idx="8">
                        <c:v>673.33085456918297</c:v>
                      </c:pt>
                      <c:pt idx="9">
                        <c:v>580.67067559792076</c:v>
                      </c:pt>
                      <c:pt idx="10">
                        <c:v>635.28257183156302</c:v>
                      </c:pt>
                      <c:pt idx="11">
                        <c:v>642.84936899849288</c:v>
                      </c:pt>
                      <c:pt idx="12">
                        <c:v>622.42016492816822</c:v>
                      </c:pt>
                      <c:pt idx="13">
                        <c:v>641.21132946456328</c:v>
                      </c:pt>
                      <c:pt idx="14">
                        <c:v>633.44472073482655</c:v>
                      </c:pt>
                      <c:pt idx="15">
                        <c:v>635.21880352876485</c:v>
                      </c:pt>
                      <c:pt idx="20">
                        <c:v>602.53468626617291</c:v>
                      </c:pt>
                    </c:numCache>
                  </c:numRef>
                </c:val>
                <c:extLst>
                  <c:ext xmlns:c16="http://schemas.microsoft.com/office/drawing/2014/chart" uri="{C3380CC4-5D6E-409C-BE32-E72D297353CC}">
                    <c16:uniqueId val="{0000000C-A822-4B4E-8717-1BE7CB8F9D3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地球温暖化対策実行計画【区域施策編】の進行管理\★大阪市地球温暖化対策実行計画〔区域施策編〕の改定（令和４年度）\審議会用資料\[GHG・部門別CO2・エネルギー消費量の推移.xlsx]GHG排出量'!$A$3</c15:sqref>
                        </c15:formulaRef>
                      </c:ext>
                    </c:extLst>
                    <c:strCache>
                      <c:ptCount val="1"/>
                      <c:pt idx="0">
                        <c:v>業務部門</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[1]GHG排出量!$B$3:$V$3</c15:sqref>
                        </c15:formulaRef>
                      </c:ext>
                    </c:extLst>
                    <c:numCache>
                      <c:formatCode>General</c:formatCode>
                      <c:ptCount val="21"/>
                      <c:pt idx="0">
                        <c:v>392.01740000000001</c:v>
                      </c:pt>
                      <c:pt idx="2">
                        <c:v>428.03480000000002</c:v>
                      </c:pt>
                      <c:pt idx="4">
                        <c:v>453.89759999999995</c:v>
                      </c:pt>
                      <c:pt idx="5">
                        <c:v>459.55910000000006</c:v>
                      </c:pt>
                      <c:pt idx="6">
                        <c:v>575.54859999999996</c:v>
                      </c:pt>
                      <c:pt idx="7">
                        <c:v>531.65319999999997</c:v>
                      </c:pt>
                      <c:pt idx="8">
                        <c:v>525.59444633127646</c:v>
                      </c:pt>
                      <c:pt idx="9">
                        <c:v>466.67669936192561</c:v>
                      </c:pt>
                      <c:pt idx="10">
                        <c:v>576.40425611280193</c:v>
                      </c:pt>
                      <c:pt idx="11">
                        <c:v>626.52250000000004</c:v>
                      </c:pt>
                      <c:pt idx="12">
                        <c:v>624.41507652888367</c:v>
                      </c:pt>
                      <c:pt idx="13">
                        <c:v>610.98884219504043</c:v>
                      </c:pt>
                      <c:pt idx="14">
                        <c:v>567.11393981785773</c:v>
                      </c:pt>
                      <c:pt idx="15">
                        <c:v>506</c:v>
                      </c:pt>
                      <c:pt idx="20">
                        <c:v>467.16396972375128</c:v>
                      </c:pt>
                    </c:numCache>
                  </c:numRef>
                </c:val>
                <c:extLst xmlns:c15="http://schemas.microsoft.com/office/drawing/2012/chart">
                  <c:ext xmlns:c16="http://schemas.microsoft.com/office/drawing/2014/chart" uri="{C3380CC4-5D6E-409C-BE32-E72D297353CC}">
                    <c16:uniqueId val="{0000000D-A822-4B4E-8717-1BE7CB8F9D3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地球温暖化対策実行計画【区域施策編】の進行管理\★大阪市地球温暖化対策実行計画〔区域施策編〕の改定（令和４年度）\審議会用資料\[GHG・部門別CO2・エネルギー消費量の推移.xlsx]GHG排出量'!$A$4</c15:sqref>
                        </c15:formulaRef>
                      </c:ext>
                    </c:extLst>
                    <c:strCache>
                      <c:ptCount val="1"/>
                      <c:pt idx="0">
                        <c:v>家庭部門</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[1]GHG排出量!$B$4:$V$4</c15:sqref>
                        </c15:formulaRef>
                      </c:ext>
                    </c:extLst>
                    <c:numCache>
                      <c:formatCode>General</c:formatCode>
                      <c:ptCount val="21"/>
                      <c:pt idx="0">
                        <c:v>285.01490000000001</c:v>
                      </c:pt>
                      <c:pt idx="2">
                        <c:v>303.96050000000002</c:v>
                      </c:pt>
                      <c:pt idx="4">
                        <c:v>294.43780000000004</c:v>
                      </c:pt>
                      <c:pt idx="5">
                        <c:v>287.46640000000002</c:v>
                      </c:pt>
                      <c:pt idx="6">
                        <c:v>348.2208</c:v>
                      </c:pt>
                      <c:pt idx="7">
                        <c:v>344.30410000000001</c:v>
                      </c:pt>
                      <c:pt idx="8">
                        <c:v>349.68642089795406</c:v>
                      </c:pt>
                      <c:pt idx="9">
                        <c:v>325.2854645189359</c:v>
                      </c:pt>
                      <c:pt idx="10">
                        <c:v>408.13978489805402</c:v>
                      </c:pt>
                      <c:pt idx="11">
                        <c:v>443.8682</c:v>
                      </c:pt>
                      <c:pt idx="12">
                        <c:v>438.83574233239403</c:v>
                      </c:pt>
                      <c:pt idx="13">
                        <c:v>423.99895960759409</c:v>
                      </c:pt>
                      <c:pt idx="14">
                        <c:v>394.7121336016113</c:v>
                      </c:pt>
                      <c:pt idx="15">
                        <c:v>432.08733052503396</c:v>
                      </c:pt>
                      <c:pt idx="20">
                        <c:v>405.46451133335319</c:v>
                      </c:pt>
                    </c:numCache>
                  </c:numRef>
                </c:val>
                <c:extLst xmlns:c15="http://schemas.microsoft.com/office/drawing/2012/chart">
                  <c:ext xmlns:c16="http://schemas.microsoft.com/office/drawing/2014/chart" uri="{C3380CC4-5D6E-409C-BE32-E72D297353CC}">
                    <c16:uniqueId val="{0000000E-A822-4B4E-8717-1BE7CB8F9D3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地球温暖化対策実行計画【区域施策編】の進行管理\★大阪市地球温暖化対策実行計画〔区域施策編〕の改定（令和４年度）\審議会用資料\[GHG・部門別CO2・エネルギー消費量の推移.xlsx]GHG排出量'!$A$5</c15:sqref>
                        </c15:formulaRef>
                      </c:ext>
                    </c:extLst>
                    <c:strCache>
                      <c:ptCount val="1"/>
                      <c:pt idx="0">
                        <c:v>運輸部門</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[1]GHG排出量!$B$5:$V$5</c15:sqref>
                        </c15:formulaRef>
                      </c:ext>
                    </c:extLst>
                    <c:numCache>
                      <c:formatCode>General</c:formatCode>
                      <c:ptCount val="21"/>
                      <c:pt idx="0">
                        <c:v>319.8766</c:v>
                      </c:pt>
                      <c:pt idx="2">
                        <c:v>336.95189999999997</c:v>
                      </c:pt>
                      <c:pt idx="4">
                        <c:v>314.03820000000002</c:v>
                      </c:pt>
                      <c:pt idx="5">
                        <c:v>310.03359999999998</c:v>
                      </c:pt>
                      <c:pt idx="6">
                        <c:v>295.3125</c:v>
                      </c:pt>
                      <c:pt idx="7">
                        <c:v>281.96300000000002</c:v>
                      </c:pt>
                      <c:pt idx="8">
                        <c:v>277.59148575433562</c:v>
                      </c:pt>
                      <c:pt idx="9">
                        <c:v>271.80609901240854</c:v>
                      </c:pt>
                      <c:pt idx="10">
                        <c:v>270.65533440321099</c:v>
                      </c:pt>
                      <c:pt idx="11">
                        <c:v>267.6191</c:v>
                      </c:pt>
                      <c:pt idx="12">
                        <c:v>268.78493136261187</c:v>
                      </c:pt>
                      <c:pt idx="13">
                        <c:v>268.74309043439462</c:v>
                      </c:pt>
                      <c:pt idx="14">
                        <c:v>267.14064217609507</c:v>
                      </c:pt>
                      <c:pt idx="15">
                        <c:v>268.89042061341394</c:v>
                      </c:pt>
                      <c:pt idx="20">
                        <c:v>251.83978902928411</c:v>
                      </c:pt>
                    </c:numCache>
                  </c:numRef>
                </c:val>
                <c:extLst xmlns:c15="http://schemas.microsoft.com/office/drawing/2012/chart">
                  <c:ext xmlns:c16="http://schemas.microsoft.com/office/drawing/2014/chart" uri="{C3380CC4-5D6E-409C-BE32-E72D297353CC}">
                    <c16:uniqueId val="{0000000F-A822-4B4E-8717-1BE7CB8F9D3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地球温暖化対策実行計画【区域施策編】の進行管理\★大阪市地球温暖化対策実行計画〔区域施策編〕の改定（令和４年度）\審議会用資料\[GHG・部門別CO2・エネルギー消費量の推移.xlsx]GHG排出量'!$A$6</c15:sqref>
                        </c15:formulaRef>
                      </c:ext>
                    </c:extLst>
                    <c:strCache>
                      <c:ptCount val="1"/>
                      <c:pt idx="0">
                        <c:v>廃棄物</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[1]GHG排出量!$B$6:$V$6</c15:sqref>
                        </c15:formulaRef>
                      </c:ext>
                    </c:extLst>
                    <c:numCache>
                      <c:formatCode>General</c:formatCode>
                      <c:ptCount val="21"/>
                      <c:pt idx="0">
                        <c:v>67.363100000000003</c:v>
                      </c:pt>
                      <c:pt idx="2">
                        <c:v>57.387099999999997</c:v>
                      </c:pt>
                      <c:pt idx="4">
                        <c:v>55.302700000000002</c:v>
                      </c:pt>
                      <c:pt idx="5">
                        <c:v>51.227599999999995</c:v>
                      </c:pt>
                      <c:pt idx="6">
                        <c:v>57.373199999999997</c:v>
                      </c:pt>
                      <c:pt idx="7">
                        <c:v>59.310199999999995</c:v>
                      </c:pt>
                      <c:pt idx="8">
                        <c:v>69.289733526751604</c:v>
                      </c:pt>
                      <c:pt idx="9">
                        <c:v>62.381404599047599</c:v>
                      </c:pt>
                      <c:pt idx="10">
                        <c:v>64.037605101118999</c:v>
                      </c:pt>
                      <c:pt idx="11">
                        <c:v>51.275999999999996</c:v>
                      </c:pt>
                      <c:pt idx="12">
                        <c:v>50.123052438159299</c:v>
                      </c:pt>
                      <c:pt idx="13">
                        <c:v>50.692721053476959</c:v>
                      </c:pt>
                      <c:pt idx="14">
                        <c:v>47.294418360335179</c:v>
                      </c:pt>
                      <c:pt idx="15">
                        <c:v>50.154171209850247</c:v>
                      </c:pt>
                      <c:pt idx="20">
                        <c:v>46.589773235746911</c:v>
                      </c:pt>
                    </c:numCache>
                  </c:numRef>
                </c:val>
                <c:extLst xmlns:c15="http://schemas.microsoft.com/office/drawing/2012/chart">
                  <c:ext xmlns:c16="http://schemas.microsoft.com/office/drawing/2014/chart" uri="{C3380CC4-5D6E-409C-BE32-E72D297353CC}">
                    <c16:uniqueId val="{00000010-A822-4B4E-8717-1BE7CB8F9D3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地球温暖化対策実行計画【区域施策編】の進行管理\★大阪市地球温暖化対策実行計画〔区域施策編〕の改定（令和４年度）\審議会用資料\[GHG・部門別CO2・エネルギー消費量の推移.xlsx]GHG排出量'!$A$7</c15:sqref>
                        </c15:formulaRef>
                      </c:ext>
                    </c:extLst>
                    <c:strCache>
                      <c:ptCount val="1"/>
                      <c:pt idx="0">
                        <c:v>二酸化炭素　合計</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[1]GHG排出量!$B$7:$V$7</c15:sqref>
                        </c15:formulaRef>
                      </c:ext>
                    </c:extLst>
                    <c:numCache>
                      <c:formatCode>General</c:formatCode>
                      <c:ptCount val="21"/>
                      <c:pt idx="0">
                        <c:v>2241.7621885730446</c:v>
                      </c:pt>
                      <c:pt idx="2">
                        <c:v>2201.6350077972611</c:v>
                      </c:pt>
                      <c:pt idx="4">
                        <c:v>2067.2678003923661</c:v>
                      </c:pt>
                      <c:pt idx="5">
                        <c:v>1899.6977980558238</c:v>
                      </c:pt>
                      <c:pt idx="6">
                        <c:v>2105.3760280970646</c:v>
                      </c:pt>
                      <c:pt idx="7">
                        <c:v>2023.6479814126403</c:v>
                      </c:pt>
                      <c:pt idx="8">
                        <c:v>1895.4929410795007</c:v>
                      </c:pt>
                      <c:pt idx="9">
                        <c:v>1706.8203430902383</c:v>
                      </c:pt>
                      <c:pt idx="10">
                        <c:v>1954.5195523467487</c:v>
                      </c:pt>
                      <c:pt idx="11">
                        <c:v>2032.1351689984929</c:v>
                      </c:pt>
                      <c:pt idx="12">
                        <c:v>2004.578967590217</c:v>
                      </c:pt>
                      <c:pt idx="13">
                        <c:v>1995.6349427550695</c:v>
                      </c:pt>
                      <c:pt idx="14">
                        <c:v>1909.7058546907256</c:v>
                      </c:pt>
                      <c:pt idx="15">
                        <c:v>1892.350725877063</c:v>
                      </c:pt>
                      <c:pt idx="20">
                        <c:v>1773.5927295883082</c:v>
                      </c:pt>
                    </c:numCache>
                  </c:numRef>
                </c:val>
                <c:extLst xmlns:c15="http://schemas.microsoft.com/office/drawing/2012/chart">
                  <c:ext xmlns:c16="http://schemas.microsoft.com/office/drawing/2014/chart" uri="{C3380CC4-5D6E-409C-BE32-E72D297353CC}">
                    <c16:uniqueId val="{00000011-A822-4B4E-8717-1BE7CB8F9D3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'X:\ユーザ作業用フォルダ\07◆地球温暖化対策・低炭素社会\地球温暖化対策実行計画\01 地球温暖化対策実行計画【区域施策編】の進行管理\★大阪市地球温暖化対策実行計画〔区域施策編〕の改定（令和４年度）\審議会用資料\[GHG・部門別CO2・エネルギー消費量の推移.xlsx]GHG排出量'!$A$8</c15:sqref>
                        </c15:formulaRef>
                      </c:ext>
                    </c:extLst>
                    <c:strCache>
                      <c:ptCount val="1"/>
                      <c:pt idx="0">
                        <c:v>1990年度を100としたときの値</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[1]GHG排出量!$B$8:$V$8</c15:sqref>
                        </c15:formulaRef>
                      </c:ext>
                    </c:extLst>
                    <c:numCache>
                      <c:formatCode>General</c:formatCode>
                      <c:ptCount val="21"/>
                      <c:pt idx="0">
                        <c:v>100</c:v>
                      </c:pt>
                      <c:pt idx="2">
                        <c:v>98.210016165839349</c:v>
                      </c:pt>
                      <c:pt idx="4">
                        <c:v>92.216195407785435</c:v>
                      </c:pt>
                      <c:pt idx="5">
                        <c:v>84.74127218931477</c:v>
                      </c:pt>
                      <c:pt idx="6">
                        <c:v>93.916118258610013</c:v>
                      </c:pt>
                      <c:pt idx="7">
                        <c:v>90.270412790785755</c:v>
                      </c:pt>
                      <c:pt idx="8">
                        <c:v>84.55370291913276</c:v>
                      </c:pt>
                      <c:pt idx="9">
                        <c:v>76.137440081308796</c:v>
                      </c:pt>
                      <c:pt idx="10">
                        <c:v>87.186748099755604</c:v>
                      </c:pt>
                      <c:pt idx="11">
                        <c:v>90.649007256742692</c:v>
                      </c:pt>
                      <c:pt idx="12">
                        <c:v>89.419786711015831</c:v>
                      </c:pt>
                      <c:pt idx="13">
                        <c:v>89.020813756581248</c:v>
                      </c:pt>
                      <c:pt idx="14">
                        <c:v>85.187709223801136</c:v>
                      </c:pt>
                      <c:pt idx="15">
                        <c:v>84.41353572305573</c:v>
                      </c:pt>
                      <c:pt idx="20">
                        <c:v>79.116006980082858</c:v>
                      </c:pt>
                    </c:numCache>
                  </c:numRef>
                </c:val>
                <c:extLst xmlns:c15="http://schemas.microsoft.com/office/drawing/2012/chart">
                  <c:ext xmlns:c16="http://schemas.microsoft.com/office/drawing/2014/chart" uri="{C3380CC4-5D6E-409C-BE32-E72D297353CC}">
                    <c16:uniqueId val="{00000012-A822-4B4E-8717-1BE7CB8F9D3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GHG排出量!$B$10:$N$10</c15:sqref>
                        </c15:formulaRef>
                      </c:ext>
                    </c:extLst>
                    <c:strCache>
                      <c:ptCount val="13"/>
                      <c:pt idx="0">
                        <c:v>1,983</c:v>
                      </c:pt>
                      <c:pt idx="2">
                        <c:v>1,926</c:v>
                      </c:pt>
                      <c:pt idx="3">
                        <c:v>1,746</c:v>
                      </c:pt>
                      <c:pt idx="4">
                        <c:v>1,992</c:v>
                      </c:pt>
                      <c:pt idx="5">
                        <c:v>2,083</c:v>
                      </c:pt>
                      <c:pt idx="6">
                        <c:v>2,076</c:v>
                      </c:pt>
                      <c:pt idx="7">
                        <c:v>2,055</c:v>
                      </c:pt>
                      <c:pt idx="8">
                        <c:v>1,991</c:v>
                      </c:pt>
                      <c:pt idx="9">
                        <c:v>2,001</c:v>
                      </c:pt>
                      <c:pt idx="10">
                        <c:v>1,847</c:v>
                      </c:pt>
                      <c:pt idx="11">
                        <c:v>1,671</c:v>
                      </c:pt>
                      <c:pt idx="12">
                        <c:v>1,637</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'[1]GHG排出量 (1990から2006へ)'!$B$1:$Q$1</c15:sqref>
                        </c15:formulaRef>
                      </c:ext>
                    </c:extLst>
                    <c:numCache>
                      <c:formatCode>General</c:formatCode>
                      <c:ptCount val="16"/>
                      <c:pt idx="0">
                        <c:v>1990</c:v>
                      </c:pt>
                      <c:pt idx="2">
                        <c:v>2008</c:v>
                      </c:pt>
                      <c:pt idx="3">
                        <c:v>2010</c:v>
                      </c:pt>
                      <c:pt idx="4">
                        <c:v>2011</c:v>
                      </c:pt>
                      <c:pt idx="5">
                        <c:v>2012</c:v>
                      </c:pt>
                      <c:pt idx="6">
                        <c:v>2013</c:v>
                      </c:pt>
                      <c:pt idx="7">
                        <c:v>2014</c:v>
                      </c:pt>
                      <c:pt idx="8">
                        <c:v>2015</c:v>
                      </c:pt>
                      <c:pt idx="9">
                        <c:v>2016</c:v>
                      </c:pt>
                      <c:pt idx="10">
                        <c:v>2017</c:v>
                      </c:pt>
                      <c:pt idx="11">
                        <c:v>2018</c:v>
                      </c:pt>
                      <c:pt idx="12">
                        <c:v>2019</c:v>
                      </c:pt>
                      <c:pt idx="14">
                        <c:v>2030</c:v>
                      </c:pt>
                      <c:pt idx="15">
                        <c:v>2050</c:v>
                      </c:pt>
                    </c:numCache>
                  </c:numRef>
                </c:cat>
                <c:val>
                  <c:numRef>
                    <c:extLst xmlns:c15="http://schemas.microsoft.com/office/drawing/2012/chart">
                      <c:ext xmlns:c15="http://schemas.microsoft.com/office/drawing/2012/chart" uri="{02D57815-91ED-43cb-92C2-25804820EDAC}">
                        <c15:formulaRef>
                          <c15:sqref>[1]GHG排出量!$B$9:$V$9</c15:sqref>
                        </c15:formulaRef>
                      </c:ext>
                    </c:extLst>
                    <c:numCache>
                      <c:formatCode>General</c:formatCode>
                      <c:ptCount val="21"/>
                      <c:pt idx="0">
                        <c:v>73.38239999999999</c:v>
                      </c:pt>
                      <c:pt idx="2">
                        <c:v>73.6173</c:v>
                      </c:pt>
                      <c:pt idx="4">
                        <c:v>60.615200000000002</c:v>
                      </c:pt>
                      <c:pt idx="5">
                        <c:v>54.220500000000001</c:v>
                      </c:pt>
                      <c:pt idx="6">
                        <c:v>43.437400000000004</c:v>
                      </c:pt>
                      <c:pt idx="7">
                        <c:v>41.677300000000002</c:v>
                      </c:pt>
                      <c:pt idx="8">
                        <c:v>67.84777419910543</c:v>
                      </c:pt>
                      <c:pt idx="9">
                        <c:v>75.784066177553115</c:v>
                      </c:pt>
                      <c:pt idx="10">
                        <c:v>78.836943045114197</c:v>
                      </c:pt>
                      <c:pt idx="11">
                        <c:v>84.721500000000006</c:v>
                      </c:pt>
                      <c:pt idx="12">
                        <c:v>101.51520580937195</c:v>
                      </c:pt>
                      <c:pt idx="13">
                        <c:v>113.00592354334749</c:v>
                      </c:pt>
                      <c:pt idx="14">
                        <c:v>119.5611716886181</c:v>
                      </c:pt>
                      <c:pt idx="15">
                        <c:v>127.47166323846582</c:v>
                      </c:pt>
                      <c:pt idx="20">
                        <c:v>127.75850933032861</c:v>
                      </c:pt>
                    </c:numCache>
                  </c:numRef>
                </c:val>
                <c:extLst xmlns:c15="http://schemas.microsoft.com/office/drawing/2012/chart">
                  <c:ext xmlns:c16="http://schemas.microsoft.com/office/drawing/2014/chart" uri="{C3380CC4-5D6E-409C-BE32-E72D297353CC}">
                    <c16:uniqueId val="{00000013-A822-4B4E-8717-1BE7CB8F9D3B}"/>
                  </c:ext>
                </c:extLst>
              </c15:ser>
            </c15:filteredBarSeries>
          </c:ext>
        </c:extLst>
      </c:barChart>
      <c:lineChart>
        <c:grouping val="standard"/>
        <c:varyColors val="0"/>
        <c:ser>
          <c:idx val="9"/>
          <c:order val="9"/>
          <c:tx>
            <c:strRef>
              <c:f>GHG排出量!$A$11</c:f>
              <c:strCache>
                <c:ptCount val="1"/>
                <c:pt idx="0">
                  <c:v>電力の排出係数</c:v>
                </c:pt>
              </c:strCache>
            </c:strRef>
          </c:tx>
          <c:spPr>
            <a:ln w="28575" cap="rnd">
              <a:solidFill>
                <a:schemeClr val="accent2"/>
              </a:solidFill>
              <a:round/>
            </a:ln>
            <a:effectLst/>
          </c:spPr>
          <c:marker>
            <c:symbol val="diamond"/>
            <c:size val="8"/>
            <c:spPr>
              <a:solidFill>
                <a:schemeClr val="accent2"/>
              </a:solidFill>
              <a:ln w="9525">
                <a:solidFill>
                  <a:schemeClr val="accent4">
                    <a:lumMod val="60000"/>
                  </a:schemeClr>
                </a:solidFill>
              </a:ln>
              <a:effectLst/>
            </c:spPr>
          </c:marker>
          <c:dLbls>
            <c:dLbl>
              <c:idx val="6"/>
              <c:layout>
                <c:manualLayout>
                  <c:x val="-3.9076690756121239E-2"/>
                  <c:y val="4.62616652085156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822-4B4E-8717-1BE7CB8F9D3B}"/>
                </c:ext>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GHG排出量!$B$1:$O$1</c:f>
              <c:numCache>
                <c:formatCode>General</c:formatCode>
                <c:ptCount val="14"/>
                <c:pt idx="0">
                  <c:v>1990</c:v>
                </c:pt>
                <c:pt idx="2">
                  <c:v>2008</c:v>
                </c:pt>
                <c:pt idx="3">
                  <c:v>2010</c:v>
                </c:pt>
                <c:pt idx="4">
                  <c:v>2011</c:v>
                </c:pt>
                <c:pt idx="5">
                  <c:v>2012</c:v>
                </c:pt>
                <c:pt idx="6">
                  <c:v>2013</c:v>
                </c:pt>
                <c:pt idx="7">
                  <c:v>2014</c:v>
                </c:pt>
                <c:pt idx="8">
                  <c:v>2015</c:v>
                </c:pt>
                <c:pt idx="9">
                  <c:v>2016</c:v>
                </c:pt>
                <c:pt idx="10">
                  <c:v>2017</c:v>
                </c:pt>
                <c:pt idx="11">
                  <c:v>2018</c:v>
                </c:pt>
                <c:pt idx="12">
                  <c:v>2019</c:v>
                </c:pt>
              </c:numCache>
            </c:numRef>
          </c:cat>
          <c:val>
            <c:numRef>
              <c:f>GHG排出量!$B$11:$P$11</c:f>
              <c:numCache>
                <c:formatCode>General</c:formatCode>
                <c:ptCount val="15"/>
                <c:pt idx="0" formatCode="#,##0.000;[Red]\-#,##0.000">
                  <c:v>0.35299999999999998</c:v>
                </c:pt>
                <c:pt idx="2" formatCode="#,##0.000;[Red]\-#,##0.000">
                  <c:v>0.35499999999999998</c:v>
                </c:pt>
                <c:pt idx="3" formatCode="#,##0.000;[Red]\-#,##0.000">
                  <c:v>0.311</c:v>
                </c:pt>
                <c:pt idx="4" formatCode="#,##0.000;[Red]\-#,##0.000">
                  <c:v>0.45</c:v>
                </c:pt>
                <c:pt idx="5" formatCode="#,##0.000;[Red]\-#,##0.000">
                  <c:v>0.51400000000000001</c:v>
                </c:pt>
                <c:pt idx="6" formatCode="#,##0.000;[Red]\-#,##0.000">
                  <c:v>0.52200000000000002</c:v>
                </c:pt>
                <c:pt idx="7" formatCode="#,##0.000;[Red]\-#,##0.000">
                  <c:v>0.53100000000000003</c:v>
                </c:pt>
                <c:pt idx="8" formatCode="#,##0.000;[Red]\-#,##0.000">
                  <c:v>0.50900000000000001</c:v>
                </c:pt>
                <c:pt idx="9" formatCode="#,##0.000;[Red]\-#,##0.000">
                  <c:v>0.50900000000000001</c:v>
                </c:pt>
                <c:pt idx="10" formatCode="#,##0.000;[Red]\-#,##0.000">
                  <c:v>0.435</c:v>
                </c:pt>
                <c:pt idx="11" formatCode="#,##0.000;[Red]\-#,##0.000">
                  <c:v>0.35199999999999998</c:v>
                </c:pt>
                <c:pt idx="12" formatCode="#,##0.000;[Red]\-#,##0.000">
                  <c:v>0.34</c:v>
                </c:pt>
              </c:numCache>
            </c:numRef>
          </c:val>
          <c:smooth val="0"/>
          <c:extLst>
            <c:ext xmlns:c16="http://schemas.microsoft.com/office/drawing/2014/chart" uri="{C3380CC4-5D6E-409C-BE32-E72D297353CC}">
              <c16:uniqueId val="{0000000B-A822-4B4E-8717-1BE7CB8F9D3B}"/>
            </c:ext>
          </c:extLst>
        </c:ser>
        <c:dLbls>
          <c:showLegendKey val="0"/>
          <c:showVal val="0"/>
          <c:showCatName val="0"/>
          <c:showSerName val="0"/>
          <c:showPercent val="0"/>
          <c:showBubbleSize val="0"/>
        </c:dLbls>
        <c:marker val="1"/>
        <c:smooth val="0"/>
        <c:axId val="808068368"/>
        <c:axId val="808071504"/>
      </c:lineChart>
      <c:catAx>
        <c:axId val="72438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GPｺﾞｼｯｸM" panose="020B0600000000000000" pitchFamily="50" charset="-128"/>
                <a:ea typeface="HGPｺﾞｼｯｸM" panose="020B0600000000000000" pitchFamily="50" charset="-128"/>
                <a:cs typeface="+mn-cs"/>
              </a:defRPr>
            </a:pPr>
            <a:endParaRPr lang="ja-JP"/>
          </a:p>
        </c:txPr>
        <c:crossAx val="724391672"/>
        <c:crosses val="autoZero"/>
        <c:auto val="0"/>
        <c:lblAlgn val="ctr"/>
        <c:lblOffset val="100"/>
        <c:noMultiLvlLbl val="0"/>
      </c:catAx>
      <c:valAx>
        <c:axId val="72439167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HGPｺﾞｼｯｸM" panose="020B0600000000000000" pitchFamily="50" charset="-128"/>
                <a:ea typeface="HGPｺﾞｼｯｸM" panose="020B0600000000000000" pitchFamily="50" charset="-128"/>
                <a:cs typeface="+mn-cs"/>
              </a:defRPr>
            </a:pPr>
            <a:endParaRPr lang="ja-JP"/>
          </a:p>
        </c:txPr>
        <c:crossAx val="724386968"/>
        <c:crosses val="autoZero"/>
        <c:crossBetween val="between"/>
      </c:valAx>
      <c:valAx>
        <c:axId val="808071504"/>
        <c:scaling>
          <c:orientation val="minMax"/>
          <c:max val="0.9"/>
        </c:scaling>
        <c:delete val="0"/>
        <c:axPos val="r"/>
        <c:numFmt formatCode="#,##0.0;[Red]\-#,##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8068368"/>
        <c:crosses val="max"/>
        <c:crossBetween val="between"/>
      </c:valAx>
      <c:catAx>
        <c:axId val="808068368"/>
        <c:scaling>
          <c:orientation val="minMax"/>
        </c:scaling>
        <c:delete val="1"/>
        <c:axPos val="b"/>
        <c:numFmt formatCode="General" sourceLinked="1"/>
        <c:majorTickMark val="out"/>
        <c:minorTickMark val="none"/>
        <c:tickLblPos val="nextTo"/>
        <c:crossAx val="808071504"/>
        <c:crosses val="autoZero"/>
        <c:auto val="0"/>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0.09608</cdr:y>
    </cdr:from>
    <cdr:to>
      <cdr:x>0.0895</cdr:x>
      <cdr:y>0.15163</cdr:y>
    </cdr:to>
    <cdr:sp macro="" textlink="">
      <cdr:nvSpPr>
        <cdr:cNvPr id="2" name="テキスト ボックス 72"/>
        <cdr:cNvSpPr txBox="1"/>
      </cdr:nvSpPr>
      <cdr:spPr>
        <a:xfrm xmlns:a="http://schemas.openxmlformats.org/drawingml/2006/main">
          <a:off x="0" y="404005"/>
          <a:ext cx="655059" cy="23358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800" dirty="0">
              <a:solidFill>
                <a:schemeClr val="tx1"/>
              </a:solidFill>
              <a:latin typeface="HGPｺﾞｼｯｸM" panose="020B0600000000000000" pitchFamily="50" charset="-128"/>
              <a:ea typeface="HGPｺﾞｼｯｸM" panose="020B0600000000000000" pitchFamily="50" charset="-128"/>
            </a:rPr>
            <a:t>（万トン</a:t>
          </a:r>
          <a:r>
            <a:rPr kumimoji="1" lang="en-US" altLang="ja-JP" sz="800" dirty="0">
              <a:solidFill>
                <a:schemeClr val="tx1"/>
              </a:solidFill>
              <a:latin typeface="HGPｺﾞｼｯｸM" panose="020B0600000000000000" pitchFamily="50" charset="-128"/>
              <a:ea typeface="HGPｺﾞｼｯｸM" panose="020B0600000000000000" pitchFamily="50" charset="-128"/>
            </a:rPr>
            <a:t>-CO₂</a:t>
          </a:r>
          <a:r>
            <a:rPr kumimoji="1" lang="ja-JP" altLang="en-US" sz="800" dirty="0">
              <a:solidFill>
                <a:schemeClr val="tx1"/>
              </a:solidFill>
              <a:latin typeface="HGPｺﾞｼｯｸM" panose="020B0600000000000000" pitchFamily="50" charset="-128"/>
              <a:ea typeface="HGPｺﾞｼｯｸM" panose="020B0600000000000000" pitchFamily="50" charset="-128"/>
            </a:rPr>
            <a:t>）</a:t>
          </a:r>
        </a:p>
      </cdr:txBody>
    </cdr:sp>
  </cdr:relSizeAnchor>
  <cdr:relSizeAnchor xmlns:cdr="http://schemas.openxmlformats.org/drawingml/2006/chartDrawing">
    <cdr:from>
      <cdr:x>0.86912</cdr:x>
      <cdr:y>0.70776</cdr:y>
    </cdr:from>
    <cdr:to>
      <cdr:x>0.91765</cdr:x>
      <cdr:y>0.79909</cdr:y>
    </cdr:to>
    <cdr:sp macro="" textlink="">
      <cdr:nvSpPr>
        <cdr:cNvPr id="5" name="爆発 1 4"/>
        <cdr:cNvSpPr/>
      </cdr:nvSpPr>
      <cdr:spPr>
        <a:xfrm xmlns:a="http://schemas.openxmlformats.org/drawingml/2006/main">
          <a:off x="5629278" y="2214555"/>
          <a:ext cx="314329" cy="285768"/>
        </a:xfrm>
        <a:prstGeom xmlns:a="http://schemas.openxmlformats.org/drawingml/2006/main" prst="irregularSeal1">
          <a:avLst/>
        </a:prstGeom>
        <a:gradFill xmlns:a="http://schemas.openxmlformats.org/drawingml/2006/main" flip="none" rotWithShape="1">
          <a:gsLst>
            <a:gs pos="0">
              <a:schemeClr val="accent1">
                <a:lumMod val="60000"/>
                <a:lumOff val="40000"/>
              </a:schemeClr>
            </a:gs>
            <a:gs pos="50000">
              <a:schemeClr val="accent1">
                <a:tint val="44500"/>
                <a:satMod val="160000"/>
              </a:schemeClr>
            </a:gs>
            <a:gs pos="100000">
              <a:schemeClr val="accent1">
                <a:lumMod val="20000"/>
                <a:lumOff val="80000"/>
              </a:schemeClr>
            </a:gs>
          </a:gsLst>
          <a:path path="circle">
            <a:fillToRect l="50000" t="50000" r="50000" b="50000"/>
          </a:path>
          <a:tileRect/>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0.87941</cdr:x>
      <cdr:y>0.55556</cdr:y>
    </cdr:from>
    <cdr:to>
      <cdr:x>0.90735</cdr:x>
      <cdr:y>0.69863</cdr:y>
    </cdr:to>
    <cdr:sp macro="" textlink="">
      <cdr:nvSpPr>
        <cdr:cNvPr id="6" name="下矢印 5"/>
        <cdr:cNvSpPr/>
      </cdr:nvSpPr>
      <cdr:spPr>
        <a:xfrm xmlns:a="http://schemas.openxmlformats.org/drawingml/2006/main">
          <a:off x="5695938" y="1738319"/>
          <a:ext cx="180967" cy="447661"/>
        </a:xfrm>
        <a:prstGeom xmlns:a="http://schemas.openxmlformats.org/drawingml/2006/main" prst="downArrow">
          <a:avLst/>
        </a:prstGeom>
        <a:gradFill xmlns:a="http://schemas.openxmlformats.org/drawingml/2006/main" flip="none" rotWithShape="1">
          <a:gsLst>
            <a:gs pos="0">
              <a:schemeClr val="accent1">
                <a:lumMod val="75000"/>
              </a:schemeClr>
            </a:gs>
            <a:gs pos="50000">
              <a:schemeClr val="accent1">
                <a:tint val="44500"/>
                <a:satMod val="160000"/>
              </a:schemeClr>
            </a:gs>
            <a:gs pos="100000">
              <a:schemeClr val="accent1">
                <a:lumMod val="60000"/>
                <a:lumOff val="40000"/>
              </a:schemeClr>
            </a:gs>
          </a:gsLst>
          <a:lin ang="5400000" scaled="1"/>
          <a:tileRect/>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0.87794</cdr:x>
      <cdr:y>0.38204</cdr:y>
    </cdr:from>
    <cdr:to>
      <cdr:x>0.90735</cdr:x>
      <cdr:y>0.59209</cdr:y>
    </cdr:to>
    <cdr:sp macro="" textlink="">
      <cdr:nvSpPr>
        <cdr:cNvPr id="7" name="下矢印 6"/>
        <cdr:cNvSpPr/>
      </cdr:nvSpPr>
      <cdr:spPr>
        <a:xfrm xmlns:a="http://schemas.openxmlformats.org/drawingml/2006/main">
          <a:off x="5686417" y="1195388"/>
          <a:ext cx="190488" cy="657239"/>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0.84706</cdr:x>
      <cdr:y>0.51141</cdr:y>
    </cdr:from>
    <cdr:to>
      <cdr:x>0.94853</cdr:x>
      <cdr:y>0.62195</cdr:y>
    </cdr:to>
    <cdr:sp macro="" textlink="">
      <cdr:nvSpPr>
        <cdr:cNvPr id="8" name="正方形/長方形 7"/>
        <cdr:cNvSpPr/>
      </cdr:nvSpPr>
      <cdr:spPr>
        <a:xfrm xmlns:a="http://schemas.openxmlformats.org/drawingml/2006/main">
          <a:off x="5921812" y="2135971"/>
          <a:ext cx="709378"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800" b="1" dirty="0">
              <a:solidFill>
                <a:sysClr val="windowText" lastClr="000000"/>
              </a:solidFill>
              <a:latin typeface="Meiryo UI" panose="020B0604030504040204" pitchFamily="50" charset="-128"/>
              <a:ea typeface="Meiryo UI" panose="020B0604030504040204" pitchFamily="50" charset="-128"/>
            </a:rPr>
            <a:t>GHG</a:t>
          </a:r>
        </a:p>
        <a:p xmlns:a="http://schemas.openxmlformats.org/drawingml/2006/main">
          <a:pPr algn="ctr"/>
          <a:r>
            <a:rPr lang="ja-JP" altLang="en-US" sz="800" b="1" dirty="0">
              <a:solidFill>
                <a:sysClr val="windowText" lastClr="000000"/>
              </a:solidFill>
              <a:latin typeface="Meiryo UI" panose="020B0604030504040204" pitchFamily="50" charset="-128"/>
              <a:ea typeface="Meiryo UI" panose="020B0604030504040204" pitchFamily="50" charset="-128"/>
            </a:rPr>
            <a:t>排出量</a:t>
          </a:r>
          <a:endParaRPr lang="en-US" altLang="ja-JP" sz="800" b="1" dirty="0">
            <a:solidFill>
              <a:sysClr val="windowText" lastClr="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800" b="1" dirty="0">
              <a:latin typeface="Meiryo UI" panose="020B0604030504040204" pitchFamily="50" charset="-128"/>
              <a:ea typeface="Meiryo UI" panose="020B0604030504040204" pitchFamily="50" charset="-128"/>
            </a:rPr>
            <a:t>実質ゼロ</a:t>
          </a:r>
        </a:p>
      </cdr:txBody>
    </cdr:sp>
  </cdr:relSizeAnchor>
  <cdr:relSizeAnchor xmlns:cdr="http://schemas.openxmlformats.org/drawingml/2006/chartDrawing">
    <cdr:from>
      <cdr:x>0.70457</cdr:x>
      <cdr:y>0.84052</cdr:y>
    </cdr:from>
    <cdr:to>
      <cdr:x>0.78743</cdr:x>
      <cdr:y>0.89556</cdr:y>
    </cdr:to>
    <cdr:sp macro="" textlink="">
      <cdr:nvSpPr>
        <cdr:cNvPr id="3" name="テキスト ボックス 2"/>
        <cdr:cNvSpPr txBox="1"/>
      </cdr:nvSpPr>
      <cdr:spPr>
        <a:xfrm xmlns:a="http://schemas.openxmlformats.org/drawingml/2006/main">
          <a:off x="5156913" y="3534425"/>
          <a:ext cx="606501" cy="23144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800" dirty="0" smtClean="0">
              <a:latin typeface="ＭＳ Ｐゴシック" panose="020B0600070205080204" pitchFamily="50" charset="-128"/>
              <a:ea typeface="ＭＳ Ｐゴシック" panose="020B0600070205080204" pitchFamily="50" charset="-128"/>
            </a:rPr>
            <a:t>暫定値</a:t>
          </a:r>
          <a:endParaRPr lang="ja-JP" altLang="en-US" sz="800" dirty="0">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0.38467</cdr:x>
      <cdr:y>0.85082</cdr:y>
    </cdr:from>
    <cdr:to>
      <cdr:x>0.45942</cdr:x>
      <cdr:y>0.8934</cdr:y>
    </cdr:to>
    <cdr:sp macro="" textlink="">
      <cdr:nvSpPr>
        <cdr:cNvPr id="11" name="テキスト ボックス 5"/>
        <cdr:cNvSpPr txBox="1"/>
      </cdr:nvSpPr>
      <cdr:spPr>
        <a:xfrm xmlns:a="http://schemas.openxmlformats.org/drawingml/2006/main">
          <a:off x="2689265" y="3553561"/>
          <a:ext cx="522514" cy="17783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800" dirty="0">
              <a:solidFill>
                <a:schemeClr val="tx1"/>
              </a:solidFill>
              <a:latin typeface="+mn-ea"/>
            </a:rPr>
            <a:t>基準年度</a:t>
          </a:r>
        </a:p>
      </cdr:txBody>
    </cdr:sp>
  </cdr:relSizeAnchor>
  <cdr:relSizeAnchor xmlns:cdr="http://schemas.openxmlformats.org/drawingml/2006/chartDrawing">
    <cdr:from>
      <cdr:x>0.22036</cdr:x>
      <cdr:y>0</cdr:y>
    </cdr:from>
    <cdr:to>
      <cdr:x>0.77964</cdr:x>
      <cdr:y>0.08177</cdr:y>
    </cdr:to>
    <cdr:sp macro="" textlink="">
      <cdr:nvSpPr>
        <cdr:cNvPr id="10" name="テキスト ボックス 5"/>
        <cdr:cNvSpPr txBox="1"/>
      </cdr:nvSpPr>
      <cdr:spPr>
        <a:xfrm xmlns:a="http://schemas.openxmlformats.org/drawingml/2006/main">
          <a:off x="1517671" y="0"/>
          <a:ext cx="38518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市域における温室効果ガス排出量の</a:t>
          </a:r>
          <a:r>
            <a:rPr lang="ja-JP" altLang="en-US" sz="1400" dirty="0">
              <a:latin typeface="Meiryo UI" panose="020B0604030504040204" pitchFamily="50" charset="-128"/>
              <a:ea typeface="Meiryo UI" panose="020B0604030504040204" pitchFamily="50" charset="-128"/>
            </a:rPr>
            <a:t>推移</a:t>
          </a:r>
          <a:endParaRPr kumimoji="1" lang="ja-JP" altLang="en-US" sz="1400"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AE2B5-4F35-48CD-AEC9-FBAD7619E4B2}" type="datetimeFigureOut">
              <a:rPr kumimoji="1" lang="ja-JP" altLang="en-US" smtClean="0"/>
              <a:t>2022/1/19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2629469-E032-474E-9079-A97286A6F0A7}" type="slidenum">
              <a:rPr kumimoji="1" lang="ja-JP" altLang="en-US" smtClean="0"/>
              <a:t>‹#›</a:t>
            </a:fld>
            <a:endParaRPr kumimoji="1" lang="ja-JP" altLang="en-US"/>
          </a:p>
        </p:txBody>
      </p:sp>
    </p:spTree>
    <p:extLst>
      <p:ext uri="{BB962C8B-B14F-4D97-AF65-F5344CB8AC3E}">
        <p14:creationId xmlns:p14="http://schemas.microsoft.com/office/powerpoint/2010/main" val="12854510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629469-E032-474E-9079-A97286A6F0A7}" type="slidenum">
              <a:rPr kumimoji="1" lang="ja-JP" altLang="en-US" smtClean="0"/>
              <a:t>7</a:t>
            </a:fld>
            <a:endParaRPr kumimoji="1" lang="ja-JP" altLang="en-US"/>
          </a:p>
        </p:txBody>
      </p:sp>
    </p:spTree>
    <p:extLst>
      <p:ext uri="{BB962C8B-B14F-4D97-AF65-F5344CB8AC3E}">
        <p14:creationId xmlns:p14="http://schemas.microsoft.com/office/powerpoint/2010/main" val="180958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77AAF65-FD65-498C-876D-32EB3EDF8027}"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72300" y="6356352"/>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415461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1677BC3-6DB1-47D7-A49F-B8372F5C0D12}"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36208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771B62-6835-4ED8-8BA0-39996B3C19B8}"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112499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55BEFB9-F82D-4E7D-A4DD-7C49FFA93EE0}"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142174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29114F2-4706-4D51-AB7D-39441BD40239}"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405446" y="115209"/>
            <a:ext cx="630367" cy="360000"/>
          </a:xfrm>
          <a:solidFill>
            <a:schemeClr val="bg1"/>
          </a:solidFill>
          <a:ln>
            <a:solidFill>
              <a:schemeClr val="accent6"/>
            </a:solidFill>
          </a:ln>
        </p:spPr>
        <p:txBody>
          <a:bodyPr/>
          <a:lstStyle>
            <a:lvl1pPr algn="ctr">
              <a:defRPr sz="1292">
                <a:solidFill>
                  <a:schemeClr val="tx1"/>
                </a:solidFill>
                <a:latin typeface="Meiryo UI" panose="020B0604030504040204" pitchFamily="50" charset="-128"/>
                <a:ea typeface="Meiryo UI" panose="020B0604030504040204" pitchFamily="50" charset="-128"/>
              </a:defRPr>
            </a:lvl1p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299276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D921EF-F15C-4972-AB6E-6091579964C6}"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8186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46BA6A-F29E-4B56-9365-B31B27318906}"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35029" y="6356353"/>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7503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5AEFEE-A7B1-4D6A-A030-0C1585182A49}"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22796" y="6356352"/>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344786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1CE6C5F-0E76-4389-9EFF-5B93F5E108EB}"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22796" y="6356353"/>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8218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0D362A-2723-4EAC-ADFF-C1D79D240D5D}" type="datetime1">
              <a:rPr kumimoji="1" lang="ja-JP" altLang="en-US" smtClean="0"/>
              <a:t>2022/1/19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983959" y="6356353"/>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321196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869202-FF3A-4121-90E6-2E6C60FD8068}" type="datetime1">
              <a:rPr kumimoji="1" lang="ja-JP" altLang="en-US" smtClean="0"/>
              <a:t>2022/1/19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971727" y="6356352"/>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296591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522B7-A8A3-4E06-9BE9-5F91EB8F4E7B}" type="datetime1">
              <a:rPr kumimoji="1" lang="ja-JP" altLang="en-US" smtClean="0"/>
              <a:t>2022/1/19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22795" y="6351662"/>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275357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2A031-94AC-43A2-A393-F19CDB44847A}" type="datetime1">
              <a:rPr kumimoji="1" lang="ja-JP" altLang="en-US" smtClean="0"/>
              <a:t>2022/1/19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22795" y="6351662"/>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24420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C2C708-E3D9-421A-AF62-65065D807BF0}"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35029" y="6356353"/>
            <a:ext cx="2057400" cy="365125"/>
          </a:xfrm>
        </p:spPr>
        <p:txBody>
          <a:bodyPr/>
          <a:lstStyle/>
          <a:p>
            <a:fld id="{0172FF5F-C51C-44EF-AB0A-E778330DC61C}" type="slidenum">
              <a:rPr kumimoji="1" lang="ja-JP" altLang="en-US" smtClean="0"/>
              <a:t>‹#›</a:t>
            </a:fld>
            <a:endParaRPr kumimoji="1" lang="ja-JP" altLang="en-US"/>
          </a:p>
        </p:txBody>
      </p:sp>
    </p:spTree>
    <p:extLst>
      <p:ext uri="{BB962C8B-B14F-4D97-AF65-F5344CB8AC3E}">
        <p14:creationId xmlns:p14="http://schemas.microsoft.com/office/powerpoint/2010/main" val="21667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45719"/>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2C5EA8AA-8915-4CDD-9837-6248A89370E6}" type="datetime1">
              <a:rPr kumimoji="1" lang="ja-JP" altLang="en-US" smtClean="0"/>
              <a:t>2022/1/19</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78521" y="648745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172FF5F-C51C-44EF-AB0A-E778330DC61C}" type="slidenum">
              <a:rPr kumimoji="1" lang="ja-JP" altLang="en-US" smtClean="0"/>
              <a:t>‹#›</a:t>
            </a:fld>
            <a:endParaRPr kumimoji="1" lang="ja-JP" altLang="en-US"/>
          </a:p>
        </p:txBody>
      </p:sp>
      <p:cxnSp>
        <p:nvCxnSpPr>
          <p:cNvPr id="8" name="直線コネクタ 7"/>
          <p:cNvCxnSpPr/>
          <p:nvPr/>
        </p:nvCxnSpPr>
        <p:spPr>
          <a:xfrm>
            <a:off x="-8079" y="543404"/>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rotWithShape="1">
          <a:blip r:embed="rId16">
            <a:extLst>
              <a:ext uri="{28A0092B-C50C-407E-A947-70E740481C1C}">
                <a14:useLocalDpi xmlns:a14="http://schemas.microsoft.com/office/drawing/2010/main" val="0"/>
              </a:ext>
            </a:extLst>
          </a:blip>
          <a:srcRect t="30050" b="30160"/>
          <a:stretch/>
        </p:blipFill>
        <p:spPr>
          <a:xfrm>
            <a:off x="-8079" y="6505776"/>
            <a:ext cx="817128" cy="352225"/>
          </a:xfrm>
          <a:prstGeom prst="rect">
            <a:avLst/>
          </a:prstGeom>
        </p:spPr>
      </p:pic>
      <p:cxnSp>
        <p:nvCxnSpPr>
          <p:cNvPr id="7" name="直線コネクタ 6"/>
          <p:cNvCxnSpPr/>
          <p:nvPr/>
        </p:nvCxnSpPr>
        <p:spPr>
          <a:xfrm>
            <a:off x="0" y="6498686"/>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62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844083" rtl="0" eaLnBrk="1" latinLnBrk="0" hangingPunct="1">
        <a:lnSpc>
          <a:spcPct val="90000"/>
        </a:lnSpc>
        <a:spcBef>
          <a:spcPct val="0"/>
        </a:spcBef>
        <a:buNone/>
        <a:defRPr kumimoji="1" sz="2215"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0" y="2368000"/>
            <a:ext cx="9162190" cy="1830737"/>
          </a:xfrm>
          <a:prstGeom prst="rect">
            <a:avLst/>
          </a:prstGeom>
          <a:gradFill rotWithShape="1">
            <a:gsLst>
              <a:gs pos="0">
                <a:schemeClr val="accent1"/>
              </a:gs>
              <a:gs pos="50000">
                <a:schemeClr val="bg1"/>
              </a:gs>
              <a:gs pos="100000">
                <a:schemeClr val="accent1"/>
              </a:gs>
            </a:gsLst>
            <a:lin ang="5400000" scaled="1"/>
          </a:gradFill>
          <a:ln w="38100" algn="ctr">
            <a:noFill/>
            <a:miter lim="800000"/>
            <a:headEnd/>
            <a:tailEnd/>
          </a:ln>
          <a:effectLst/>
        </p:spPr>
        <p:txBody>
          <a:bodyPr wrap="square" lIns="104386" tIns="52194" rIns="104386" bIns="52194"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大阪市における脱炭素化に向けた取り組みについて</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18411" y="705394"/>
            <a:ext cx="554377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第１回大阪“みなと”カーボンニュートラルポート（</a:t>
            </a:r>
            <a:r>
              <a:rPr kumimoji="1" lang="en-US" altLang="ja-JP" sz="1600" b="1" dirty="0" smtClean="0">
                <a:latin typeface="Meiryo UI" panose="020B0604030504040204" pitchFamily="50" charset="-128"/>
                <a:ea typeface="Meiryo UI" panose="020B0604030504040204" pitchFamily="50" charset="-128"/>
              </a:rPr>
              <a:t>CNP</a:t>
            </a:r>
            <a:r>
              <a:rPr kumimoji="1" lang="ja-JP" altLang="en-US" sz="1600" b="1" dirty="0" smtClean="0">
                <a:latin typeface="Meiryo UI" panose="020B0604030504040204" pitchFamily="50" charset="-128"/>
                <a:ea typeface="Meiryo UI" panose="020B0604030504040204" pitchFamily="50" charset="-128"/>
              </a:rPr>
              <a:t>）検討会</a:t>
            </a:r>
            <a:endParaRPr kumimoji="1" lang="ja-JP" altLang="en-US"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5199017"/>
            <a:ext cx="9143999" cy="461665"/>
          </a:xfrm>
          <a:prstGeom prst="rect">
            <a:avLst/>
          </a:prstGeom>
          <a:noFill/>
        </p:spPr>
        <p:txBody>
          <a:bodyPr wrap="square" rtlCol="0">
            <a:spAutoFit/>
          </a:bodyPr>
          <a:lstStyle/>
          <a:p>
            <a:pPr algn="ctr"/>
            <a:r>
              <a:rPr kumimoji="1" lang="ja-JP" altLang="en-US" sz="2400" b="1" dirty="0" smtClean="0">
                <a:latin typeface="Meiryo UI" panose="020B0604030504040204" pitchFamily="50" charset="-128"/>
                <a:ea typeface="Meiryo UI" panose="020B0604030504040204" pitchFamily="50" charset="-128"/>
              </a:rPr>
              <a:t>大阪市環境局</a:t>
            </a:r>
            <a:endParaRPr kumimoji="1" lang="ja-JP" altLang="en-US" sz="2400"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1AEF91D9-7B27-4237-A60A-CDE22761E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8" name="テキスト ボックス 7"/>
          <p:cNvSpPr txBox="1"/>
          <p:nvPr/>
        </p:nvSpPr>
        <p:spPr>
          <a:xfrm>
            <a:off x="7158446" y="6161314"/>
            <a:ext cx="2281645" cy="307777"/>
          </a:xfrm>
          <a:prstGeom prst="rect">
            <a:avLst/>
          </a:prstGeom>
          <a:noFill/>
        </p:spPr>
        <p:txBody>
          <a:bodyPr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rPr>
              <a:t>2022</a:t>
            </a:r>
            <a:r>
              <a:rPr kumimoji="1"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月</a:t>
            </a:r>
            <a:r>
              <a:rPr kumimoji="1" lang="en-US" altLang="ja-JP" sz="1400" b="1" dirty="0" smtClean="0">
                <a:latin typeface="Meiryo UI" panose="020B0604030504040204" pitchFamily="50" charset="-128"/>
                <a:ea typeface="Meiryo UI" panose="020B0604030504040204" pitchFamily="50" charset="-128"/>
              </a:rPr>
              <a:t>28</a:t>
            </a:r>
            <a:r>
              <a:rPr kumimoji="1" lang="ja-JP" altLang="en-US" sz="1400" b="1" dirty="0" smtClean="0">
                <a:latin typeface="Meiryo UI" panose="020B0604030504040204" pitchFamily="50" charset="-128"/>
                <a:ea typeface="Meiryo UI" panose="020B0604030504040204" pitchFamily="50" charset="-128"/>
              </a:rPr>
              <a:t>日</a:t>
            </a:r>
            <a:endParaRPr kumimoji="1" lang="ja-JP" altLang="en-US" sz="14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6972300" y="6473919"/>
            <a:ext cx="2057400" cy="365125"/>
          </a:xfrm>
        </p:spPr>
        <p:txBody>
          <a:bodyPr/>
          <a:lstStyle/>
          <a:p>
            <a:fld id="{0172FF5F-C51C-44EF-AB0A-E778330DC61C}" type="slidenum">
              <a:rPr kumimoji="1" lang="ja-JP" altLang="en-US" smtClean="0"/>
              <a:t>1</a:t>
            </a:fld>
            <a:endParaRPr kumimoji="1" lang="ja-JP" altLang="en-US"/>
          </a:p>
        </p:txBody>
      </p:sp>
    </p:spTree>
    <p:extLst>
      <p:ext uri="{BB962C8B-B14F-4D97-AF65-F5344CB8AC3E}">
        <p14:creationId xmlns:p14="http://schemas.microsoft.com/office/powerpoint/2010/main" val="175481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AD5186-7465-4C41-B37E-70B54AF5C4B0}"/>
              </a:ext>
            </a:extLst>
          </p:cNvPr>
          <p:cNvPicPr>
            <a:picLocks noChangeAspect="1"/>
          </p:cNvPicPr>
          <p:nvPr/>
        </p:nvPicPr>
        <p:blipFill>
          <a:blip r:embed="rId2"/>
          <a:stretch>
            <a:fillRect/>
          </a:stretch>
        </p:blipFill>
        <p:spPr>
          <a:xfrm>
            <a:off x="-1" y="686702"/>
            <a:ext cx="9143446" cy="5113734"/>
          </a:xfrm>
          <a:prstGeom prst="rect">
            <a:avLst/>
          </a:prstGeom>
          <a:ln>
            <a:noFill/>
          </a:ln>
        </p:spPr>
      </p:pic>
      <p:sp>
        <p:nvSpPr>
          <p:cNvPr id="5" name="テキスト ボックス 4">
            <a:extLst>
              <a:ext uri="{FF2B5EF4-FFF2-40B4-BE49-F238E27FC236}">
                <a16:creationId xmlns:a16="http://schemas.microsoft.com/office/drawing/2014/main" id="{C6D54C06-AAFD-4BC1-9D7B-EF8BF7636706}"/>
              </a:ext>
            </a:extLst>
          </p:cNvPr>
          <p:cNvSpPr txBox="1"/>
          <p:nvPr/>
        </p:nvSpPr>
        <p:spPr>
          <a:xfrm>
            <a:off x="0" y="5970823"/>
            <a:ext cx="9144000" cy="523220"/>
          </a:xfrm>
          <a:prstGeom prst="rect">
            <a:avLst/>
          </a:prstGeom>
          <a:no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ご清聴ありがとうございました。</a:t>
            </a:r>
          </a:p>
        </p:txBody>
      </p:sp>
      <p:sp>
        <p:nvSpPr>
          <p:cNvPr id="2" name="スライド番号プレースホルダー 1"/>
          <p:cNvSpPr>
            <a:spLocks noGrp="1"/>
          </p:cNvSpPr>
          <p:nvPr>
            <p:ph type="sldNum" sz="quarter" idx="12"/>
          </p:nvPr>
        </p:nvSpPr>
        <p:spPr>
          <a:xfrm>
            <a:off x="6922795" y="6534544"/>
            <a:ext cx="2057400" cy="365125"/>
          </a:xfrm>
        </p:spPr>
        <p:txBody>
          <a:bodyPr/>
          <a:lstStyle/>
          <a:p>
            <a:fld id="{0172FF5F-C51C-44EF-AB0A-E778330DC61C}"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1AEF91D9-7B27-4237-A60A-CDE22761E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Tree>
    <p:extLst>
      <p:ext uri="{BB962C8B-B14F-4D97-AF65-F5344CB8AC3E}">
        <p14:creationId xmlns:p14="http://schemas.microsoft.com/office/powerpoint/2010/main" val="343923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EF91D9-7B27-4237-A60A-CDE22761E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4" name="正方形/長方形 3">
            <a:extLst>
              <a:ext uri="{FF2B5EF4-FFF2-40B4-BE49-F238E27FC236}">
                <a16:creationId xmlns:a16="http://schemas.microsoft.com/office/drawing/2014/main" id="{949FF616-9B90-4F23-9A4D-F2806E7BF98F}"/>
              </a:ext>
            </a:extLst>
          </p:cNvPr>
          <p:cNvSpPr/>
          <p:nvPr/>
        </p:nvSpPr>
        <p:spPr>
          <a:xfrm>
            <a:off x="76110" y="32240"/>
            <a:ext cx="5126436" cy="51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2400" b="1"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年の脱炭素社会の実現に向けて</a:t>
            </a:r>
            <a:endParaRPr lang="ja-JP" altLang="en-US" sz="2400" b="1" dirty="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97493E1D-8F0D-4BE3-9002-AFE98431E967}"/>
              </a:ext>
            </a:extLst>
          </p:cNvPr>
          <p:cNvPicPr>
            <a:picLocks noChangeAspect="1"/>
          </p:cNvPicPr>
          <p:nvPr/>
        </p:nvPicPr>
        <p:blipFill>
          <a:blip r:embed="rId3"/>
          <a:stretch>
            <a:fillRect/>
          </a:stretch>
        </p:blipFill>
        <p:spPr>
          <a:xfrm>
            <a:off x="76110" y="2083510"/>
            <a:ext cx="9067890" cy="3111570"/>
          </a:xfrm>
          <a:prstGeom prst="rect">
            <a:avLst/>
          </a:prstGeom>
          <a:ln w="19050">
            <a:solidFill>
              <a:schemeClr val="bg1"/>
            </a:solidFill>
          </a:ln>
        </p:spPr>
      </p:pic>
      <p:sp>
        <p:nvSpPr>
          <p:cNvPr id="14" name="テキスト ボックス 2">
            <a:extLst>
              <a:ext uri="{FF2B5EF4-FFF2-40B4-BE49-F238E27FC236}">
                <a16:creationId xmlns:a16="http://schemas.microsoft.com/office/drawing/2014/main" id="{2ADB4F5F-1E58-48DB-8547-68E2D2FFD692}"/>
              </a:ext>
            </a:extLst>
          </p:cNvPr>
          <p:cNvSpPr txBox="1">
            <a:spLocks noChangeArrowheads="1"/>
          </p:cNvSpPr>
          <p:nvPr/>
        </p:nvSpPr>
        <p:spPr bwMode="auto">
          <a:xfrm>
            <a:off x="331300" y="5123867"/>
            <a:ext cx="1830301" cy="1299465"/>
          </a:xfrm>
          <a:prstGeom prst="ellipse">
            <a:avLst/>
          </a:prstGeom>
          <a:solidFill>
            <a:schemeClr val="accent4">
              <a:lumMod val="60000"/>
              <a:lumOff val="40000"/>
            </a:schemeClr>
          </a:solidFill>
          <a:ln w="9525">
            <a:solidFill>
              <a:srgbClr val="FF3300"/>
            </a:solidFill>
            <a:miter lim="800000"/>
            <a:headEnd/>
            <a:tailEnd/>
          </a:ln>
        </p:spPr>
        <p:txBody>
          <a:bodyPr rot="0" vert="horz" wrap="square" lIns="91440" tIns="45720" rIns="91440" bIns="45720" anchor="t" anchorCtr="0">
            <a:noAutofit/>
          </a:bodyPr>
          <a:lstStyle/>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低炭素</a:t>
            </a:r>
            <a:r>
              <a:rPr 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な</a:t>
            </a:r>
            <a:endParaRPr lang="en-US" altLang="ja-JP" sz="1400" b="1" kern="10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400" b="1" kern="100" smtClean="0">
                <a:effectLst/>
                <a:latin typeface="Meiryo UI" panose="020B0604030504040204" pitchFamily="50" charset="-128"/>
                <a:ea typeface="Meiryo UI" panose="020B0604030504040204" pitchFamily="50" charset="-128"/>
                <a:cs typeface="Times New Roman" panose="02020603050405020304" pitchFamily="18" charset="0"/>
              </a:rPr>
              <a:t>エネルギー</a:t>
            </a: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暮らすまち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23">
            <a:extLst>
              <a:ext uri="{FF2B5EF4-FFF2-40B4-BE49-F238E27FC236}">
                <a16:creationId xmlns:a16="http://schemas.microsoft.com/office/drawing/2014/main" id="{EAC50BDD-6F4D-43CB-BAE7-6D5C35BE1CA5}"/>
              </a:ext>
            </a:extLst>
          </p:cNvPr>
          <p:cNvSpPr txBox="1"/>
          <p:nvPr/>
        </p:nvSpPr>
        <p:spPr>
          <a:xfrm>
            <a:off x="1902349" y="5123867"/>
            <a:ext cx="1830301" cy="1299465"/>
          </a:xfrm>
          <a:prstGeom prst="ellipse">
            <a:avLst/>
          </a:prstGeom>
          <a:solidFill>
            <a:srgbClr val="FFCCFF"/>
          </a:solidFill>
          <a:ln w="6350">
            <a:solidFill>
              <a:srgbClr val="FF66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脱炭素マインドに満ち溢れ、</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脱炭素な行動が浸透したまち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22">
            <a:extLst>
              <a:ext uri="{FF2B5EF4-FFF2-40B4-BE49-F238E27FC236}">
                <a16:creationId xmlns:a16="http://schemas.microsoft.com/office/drawing/2014/main" id="{77FAC8E9-0602-4189-83EF-55B6D87EC3A0}"/>
              </a:ext>
            </a:extLst>
          </p:cNvPr>
          <p:cNvSpPr txBox="1"/>
          <p:nvPr/>
        </p:nvSpPr>
        <p:spPr>
          <a:xfrm>
            <a:off x="3541972" y="5170221"/>
            <a:ext cx="1851252" cy="1299465"/>
          </a:xfrm>
          <a:prstGeom prst="ellipse">
            <a:avLst/>
          </a:prstGeom>
          <a:solidFill>
            <a:srgbClr val="CCCCFF"/>
          </a:solidFill>
          <a:ln w="6350">
            <a:solidFill>
              <a:srgbClr val="66669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350" b="1" kern="100" dirty="0">
                <a:effectLst/>
                <a:latin typeface="Meiryo UI" panose="020B0604030504040204" pitchFamily="50" charset="-128"/>
                <a:ea typeface="Meiryo UI" panose="020B0604030504040204" pitchFamily="50" charset="-128"/>
                <a:cs typeface="Times New Roman" panose="02020603050405020304" pitchFamily="18" charset="0"/>
              </a:rPr>
              <a:t>脱炭素化のしくみを組み込んだ</a:t>
            </a:r>
            <a:endParaRPr lang="ja-JP" sz="13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350" b="1" kern="100" dirty="0">
                <a:effectLst/>
                <a:latin typeface="Meiryo UI" panose="020B0604030504040204" pitchFamily="50" charset="-128"/>
                <a:ea typeface="Meiryo UI" panose="020B0604030504040204" pitchFamily="50" charset="-128"/>
                <a:cs typeface="Times New Roman" panose="02020603050405020304" pitchFamily="18" charset="0"/>
              </a:rPr>
              <a:t>持続可能なまち</a:t>
            </a:r>
            <a:endParaRPr lang="ja-JP" sz="13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21">
            <a:extLst>
              <a:ext uri="{FF2B5EF4-FFF2-40B4-BE49-F238E27FC236}">
                <a16:creationId xmlns:a16="http://schemas.microsoft.com/office/drawing/2014/main" id="{12900C7C-B592-4355-8F2A-E5B55B930278}"/>
              </a:ext>
            </a:extLst>
          </p:cNvPr>
          <p:cNvSpPr txBox="1"/>
          <p:nvPr/>
        </p:nvSpPr>
        <p:spPr>
          <a:xfrm>
            <a:off x="5202546" y="5170221"/>
            <a:ext cx="1830301" cy="1299465"/>
          </a:xfrm>
          <a:prstGeom prst="ellipse">
            <a:avLst/>
          </a:prstGeom>
          <a:solidFill>
            <a:srgbClr val="66CCFF"/>
          </a:solidFill>
          <a:ln w="6350">
            <a:solidFill>
              <a:srgbClr val="0099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多様なきずなを活かし、</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脱炭素化をリードするまち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20">
            <a:extLst>
              <a:ext uri="{FF2B5EF4-FFF2-40B4-BE49-F238E27FC236}">
                <a16:creationId xmlns:a16="http://schemas.microsoft.com/office/drawing/2014/main" id="{9C0535C7-4EB7-44C5-A3CD-852718338753}"/>
              </a:ext>
            </a:extLst>
          </p:cNvPr>
          <p:cNvSpPr txBox="1"/>
          <p:nvPr/>
        </p:nvSpPr>
        <p:spPr>
          <a:xfrm>
            <a:off x="6863120" y="5182949"/>
            <a:ext cx="1830301" cy="1299465"/>
          </a:xfrm>
          <a:prstGeom prst="ellipse">
            <a:avLst/>
          </a:prstGeom>
          <a:solidFill>
            <a:srgbClr val="99FF99"/>
          </a:solidFill>
          <a:ln w="6350">
            <a:solidFill>
              <a:srgbClr val="00CC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気候変動への備えがある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ゆるぎないまち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949FF616-9B90-4F23-9A4D-F2806E7BF98F}"/>
              </a:ext>
            </a:extLst>
          </p:cNvPr>
          <p:cNvSpPr/>
          <p:nvPr/>
        </p:nvSpPr>
        <p:spPr>
          <a:xfrm>
            <a:off x="222069" y="560903"/>
            <a:ext cx="8725987" cy="105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11</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月：松井市長が、</a:t>
            </a:r>
            <a:r>
              <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年までに温室効果ガス排出量の実質ゼロを</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めざす　「</a:t>
            </a:r>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ゼロカーボン　</a:t>
            </a:r>
            <a:endPar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おおさか</a:t>
            </a:r>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表明</a:t>
            </a:r>
            <a:endPar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9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 ３月</a:t>
            </a:r>
            <a:r>
              <a:rPr lang="ja-JP" altLang="en-US"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：新たな「大阪市地球温暖化対策実行計画（区域施策編）」の策定</a:t>
            </a:r>
            <a:endParaRPr lang="en-US" altLang="ja-JP" sz="1600" b="1"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二等辺三角形 2"/>
          <p:cNvSpPr/>
          <p:nvPr/>
        </p:nvSpPr>
        <p:spPr>
          <a:xfrm rot="10800000">
            <a:off x="222069" y="1665568"/>
            <a:ext cx="8725987" cy="385299"/>
          </a:xfrm>
          <a:prstGeom prst="triangl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6922795" y="6469229"/>
            <a:ext cx="2057400" cy="365125"/>
          </a:xfrm>
        </p:spPr>
        <p:txBody>
          <a:bodyPr/>
          <a:lstStyle/>
          <a:p>
            <a:fld id="{0172FF5F-C51C-44EF-AB0A-E778330DC61C}" type="slidenum">
              <a:rPr kumimoji="1" lang="ja-JP" altLang="en-US" smtClean="0"/>
              <a:t>2</a:t>
            </a:fld>
            <a:endParaRPr kumimoji="1" lang="ja-JP" altLang="en-US"/>
          </a:p>
        </p:txBody>
      </p:sp>
    </p:spTree>
    <p:extLst>
      <p:ext uri="{BB962C8B-B14F-4D97-AF65-F5344CB8AC3E}">
        <p14:creationId xmlns:p14="http://schemas.microsoft.com/office/powerpoint/2010/main" val="315195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097" y="706385"/>
            <a:ext cx="1602636" cy="1152000"/>
          </a:xfrm>
          <a:prstGeom prst="rect">
            <a:avLst/>
          </a:prstGeom>
        </p:spPr>
      </p:pic>
      <p:sp>
        <p:nvSpPr>
          <p:cNvPr id="23" name="テキスト ボックス 244"/>
          <p:cNvSpPr txBox="1"/>
          <p:nvPr/>
        </p:nvSpPr>
        <p:spPr>
          <a:xfrm>
            <a:off x="4913448" y="1860843"/>
            <a:ext cx="1658972" cy="195976"/>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屋上に設置した太陽光発電設備</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grpSp>
        <p:nvGrpSpPr>
          <p:cNvPr id="27" name="グループ化 26"/>
          <p:cNvGrpSpPr/>
          <p:nvPr/>
        </p:nvGrpSpPr>
        <p:grpSpPr>
          <a:xfrm>
            <a:off x="4181775" y="4522802"/>
            <a:ext cx="2200573" cy="1627322"/>
            <a:chOff x="0" y="0"/>
            <a:chExt cx="1647825" cy="1219199"/>
          </a:xfrm>
        </p:grpSpPr>
        <p:pic>
          <p:nvPicPr>
            <p:cNvPr id="28"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406525" cy="1047750"/>
            </a:xfrm>
            <a:prstGeom prst="rect">
              <a:avLst/>
            </a:prstGeom>
            <a:noFill/>
            <a:ln>
              <a:noFill/>
            </a:ln>
          </p:spPr>
        </p:pic>
        <p:sp>
          <p:nvSpPr>
            <p:cNvPr id="29" name="テキスト ボックス 268"/>
            <p:cNvSpPr txBox="1"/>
            <p:nvPr/>
          </p:nvSpPr>
          <p:spPr>
            <a:xfrm>
              <a:off x="0" y="1038224"/>
              <a:ext cx="1647825" cy="180975"/>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ＥＶ（青色防犯パトロール車）</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grpSp>
      <p:sp>
        <p:nvSpPr>
          <p:cNvPr id="8" name="テキスト ボックス 7"/>
          <p:cNvSpPr txBox="1"/>
          <p:nvPr/>
        </p:nvSpPr>
        <p:spPr>
          <a:xfrm>
            <a:off x="224623" y="676846"/>
            <a:ext cx="4487156"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＜再生可能エネルギーのより一層の普及拡大＞</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太陽光発電の普及促進に力点を置き、国の制度を活用しつつ、太陽光発電の増加をめざすほか、その他の再生可能エネルギーについても、普及拡大に向けた</a:t>
            </a:r>
            <a:r>
              <a:rPr lang="ja-JP" altLang="en-US" sz="1400" dirty="0" smtClean="0">
                <a:latin typeface="Meiryo UI" panose="020B0604030504040204" pitchFamily="50" charset="-128"/>
                <a:ea typeface="Meiryo UI" panose="020B0604030504040204" pitchFamily="50" charset="-128"/>
              </a:rPr>
              <a:t>取組み進めます。</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4623" y="1839616"/>
            <a:ext cx="3971980"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＜未利用エネルギーの徹底した活用＞</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下水汚泥のエネルギー利用や帯水層蓄熱を活用した冷温水システムなど、大阪の地域特性にかなった未利用エネルギーシステムの活用を進めます。</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46264" y="3015037"/>
            <a:ext cx="3928698"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＜水素などの新たなエネルギーの活用、拡大＞</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水素・燃料電池関連産業の集積や一大需要地という大阪市の特性を踏まえて、産学官が連携し、需要拡大につながる新規プロジェクトの創出や、社会受容性向上のための啓発などを通じて、水素社会の実現に取り組みます。</a:t>
            </a:r>
            <a:endParaRPr lang="en-US" altLang="ja-JP" sz="1400" dirty="0">
              <a:latin typeface="Meiryo UI" panose="020B0604030504040204" pitchFamily="50" charset="-128"/>
              <a:ea typeface="Meiryo UI" panose="020B0604030504040204" pitchFamily="50" charset="-128"/>
            </a:endParaRPr>
          </a:p>
        </p:txBody>
      </p:sp>
      <p:sp>
        <p:nvSpPr>
          <p:cNvPr id="35" name="テキスト ボックス 268"/>
          <p:cNvSpPr txBox="1"/>
          <p:nvPr/>
        </p:nvSpPr>
        <p:spPr>
          <a:xfrm>
            <a:off x="5709947" y="3615472"/>
            <a:ext cx="2200573" cy="241556"/>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800" kern="100" dirty="0" smtClean="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帯水層蓄熱利用のイメージ</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pic>
        <p:nvPicPr>
          <p:cNvPr id="9" name="図 8"/>
          <p:cNvPicPr>
            <a:picLocks noChangeAspect="1"/>
          </p:cNvPicPr>
          <p:nvPr/>
        </p:nvPicPr>
        <p:blipFill>
          <a:blip r:embed="rId4"/>
          <a:stretch>
            <a:fillRect/>
          </a:stretch>
        </p:blipFill>
        <p:spPr>
          <a:xfrm>
            <a:off x="4913449" y="2164800"/>
            <a:ext cx="3600001" cy="1440000"/>
          </a:xfrm>
          <a:prstGeom prst="rect">
            <a:avLst/>
          </a:prstGeom>
        </p:spPr>
      </p:pic>
      <p:pic>
        <p:nvPicPr>
          <p:cNvPr id="32" name="図 31"/>
          <p:cNvPicPr>
            <a:picLocks noChangeAspect="1"/>
          </p:cNvPicPr>
          <p:nvPr/>
        </p:nvPicPr>
        <p:blipFill rotWithShape="1">
          <a:blip r:embed="rId5">
            <a:extLst>
              <a:ext uri="{28A0092B-C50C-407E-A947-70E740481C1C}">
                <a14:useLocalDpi xmlns:a14="http://schemas.microsoft.com/office/drawing/2010/main" val="0"/>
              </a:ext>
            </a:extLst>
          </a:blip>
          <a:srcRect t="11514" r="37070"/>
          <a:stretch/>
        </p:blipFill>
        <p:spPr>
          <a:xfrm>
            <a:off x="7033510" y="706385"/>
            <a:ext cx="1491849" cy="1152000"/>
          </a:xfrm>
          <a:prstGeom prst="rect">
            <a:avLst/>
          </a:prstGeom>
        </p:spPr>
      </p:pic>
      <p:sp>
        <p:nvSpPr>
          <p:cNvPr id="33" name="テキスト ボックス 122"/>
          <p:cNvSpPr txBox="1"/>
          <p:nvPr/>
        </p:nvSpPr>
        <p:spPr>
          <a:xfrm>
            <a:off x="7167434" y="1860843"/>
            <a:ext cx="1224000" cy="214356"/>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夢洲メガソーラー</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sp>
        <p:nvSpPr>
          <p:cNvPr id="41" name="テキスト ボックス 240"/>
          <p:cNvSpPr txBox="1"/>
          <p:nvPr/>
        </p:nvSpPr>
        <p:spPr>
          <a:xfrm>
            <a:off x="7349566" y="4031954"/>
            <a:ext cx="1511133" cy="615553"/>
          </a:xfrm>
          <a:prstGeom prst="rect">
            <a:avLst/>
          </a:prstGeom>
          <a:noFill/>
          <a:ln w="6350">
            <a:noFill/>
          </a:ln>
          <a:effectLst/>
        </p:spPr>
        <p:txBody>
          <a:bodyPr rot="0" spcFirstLastPara="0" vert="horz" wrap="square" lIns="91440" tIns="0" rIns="91440" bIns="0" numCol="1" spcCol="0" rtlCol="0" fromWordArt="0" anchor="ctr" anchorCtr="0" forceAA="0" compatLnSpc="1">
            <a:prstTxWarp prst="textNoShape">
              <a:avLst/>
            </a:prstTxWarp>
            <a:spAutoFit/>
          </a:bodyPr>
          <a:lstStyle/>
          <a:p>
            <a:pPr algn="just">
              <a:spcAft>
                <a:spcPts val="0"/>
              </a:spcAft>
            </a:pP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産学官プラットフォーム</a:t>
            </a:r>
            <a:endParaRPr lang="en-US" altLang="ja-JP" sz="8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Ｈ</a:t>
            </a:r>
            <a:r>
              <a:rPr lang="en-US" altLang="ja-JP" sz="800" kern="100" dirty="0" smtClean="0">
                <a:latin typeface="メイリオ" panose="020B0604030504040204" pitchFamily="50" charset="-128"/>
                <a:ea typeface="メイリオ" panose="020B0604030504040204" pitchFamily="50" charset="-128"/>
                <a:cs typeface="Times New Roman" panose="02020603050405020304" pitchFamily="18" charset="0"/>
              </a:rPr>
              <a:t>2Osaka</a:t>
            </a: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ビジョン推進</a:t>
            </a:r>
            <a:endParaRPr lang="en-US" altLang="ja-JP" sz="8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会議」から</a:t>
            </a:r>
            <a:r>
              <a:rPr lang="en-US" altLang="ja-JP" sz="800" kern="100" dirty="0" smtClean="0">
                <a:latin typeface="メイリオ" panose="020B0604030504040204" pitchFamily="50" charset="-128"/>
                <a:ea typeface="メイリオ" panose="020B0604030504040204" pitchFamily="50" charset="-128"/>
                <a:cs typeface="Times New Roman" panose="02020603050405020304" pitchFamily="18" charset="0"/>
              </a:rPr>
              <a:t>2025</a:t>
            </a: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年日本国際博覧会協会に水素利</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活用策</a:t>
            </a: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／プロジェクト</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提案</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pic>
        <p:nvPicPr>
          <p:cNvPr id="42" name="Picture 2" descr="https://www.city.osaka.lg.jp/kankyo/cmsfiles/contents/0000374/374110/proposal_im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66"/>
          <a:stretch/>
        </p:blipFill>
        <p:spPr bwMode="auto">
          <a:xfrm>
            <a:off x="5943599" y="3812375"/>
            <a:ext cx="1400627" cy="11344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6808699" y="4745959"/>
            <a:ext cx="2052000" cy="1462798"/>
            <a:chOff x="6808699" y="5124786"/>
            <a:chExt cx="2052000" cy="1462798"/>
          </a:xfrm>
        </p:grpSpPr>
        <p:pic>
          <p:nvPicPr>
            <p:cNvPr id="44" name="図 43"/>
            <p:cNvPicPr>
              <a:picLocks noChangeAspect="1"/>
            </p:cNvPicPr>
            <p:nvPr/>
          </p:nvPicPr>
          <p:blipFill rotWithShape="1">
            <a:blip r:embed="rId7" cstate="print">
              <a:extLst>
                <a:ext uri="{28A0092B-C50C-407E-A947-70E740481C1C}">
                  <a14:useLocalDpi xmlns:a14="http://schemas.microsoft.com/office/drawing/2010/main" val="0"/>
                </a:ext>
              </a:extLst>
            </a:blip>
            <a:srcRect t="18241" b="25092"/>
            <a:stretch/>
          </p:blipFill>
          <p:spPr>
            <a:xfrm>
              <a:off x="7071284" y="5124786"/>
              <a:ext cx="1526830" cy="1153605"/>
            </a:xfrm>
            <a:prstGeom prst="rect">
              <a:avLst/>
            </a:prstGeom>
          </p:spPr>
        </p:pic>
        <p:sp>
          <p:nvSpPr>
            <p:cNvPr id="45" name="テキスト ボックス 425"/>
            <p:cNvSpPr txBox="1"/>
            <p:nvPr/>
          </p:nvSpPr>
          <p:spPr>
            <a:xfrm>
              <a:off x="6808699" y="6292567"/>
              <a:ext cx="2052000" cy="295017"/>
            </a:xfrm>
            <a:prstGeom prst="rect">
              <a:avLst/>
            </a:prstGeom>
            <a:noFill/>
            <a:ln w="6350">
              <a:noFill/>
            </a:ln>
            <a:effectLst/>
          </p:spPr>
          <p:txBody>
            <a:bodyPr rot="0" spcFirstLastPara="0" vert="horz" wrap="square" lIns="91440" tIns="0" rIns="91440" bIns="0" numCol="1" spcCol="0" rtlCol="0" fromWordArt="0" anchor="ctr" anchorCtr="0" forceAA="0" compatLnSpc="1">
              <a:prstTxWarp prst="textNoShape">
                <a:avLst/>
              </a:prstTxWarp>
              <a:spAutoFit/>
            </a:bodyPr>
            <a:lstStyle/>
            <a:p>
              <a:pPr algn="ctr">
                <a:lnSpc>
                  <a:spcPts val="1200"/>
                </a:lnSpc>
                <a:spcAft>
                  <a:spcPts val="0"/>
                </a:spcAft>
              </a:pPr>
              <a:r>
                <a:rPr lang="ja-JP" altLang="en-US" sz="800" dirty="0">
                  <a:latin typeface="Meiryo UI" pitchFamily="50" charset="-128"/>
                  <a:ea typeface="Meiryo UI" pitchFamily="50" charset="-128"/>
                  <a:cs typeface="Meiryo UI" pitchFamily="50" charset="-128"/>
                </a:rPr>
                <a:t>イベント</a:t>
              </a:r>
              <a:r>
                <a:rPr lang="ja-JP" altLang="en-US" sz="800" dirty="0" smtClean="0">
                  <a:latin typeface="Meiryo UI" pitchFamily="50" charset="-128"/>
                  <a:ea typeface="Meiryo UI" pitchFamily="50" charset="-128"/>
                  <a:cs typeface="Meiryo UI" pitchFamily="50" charset="-128"/>
                </a:rPr>
                <a:t>等</a:t>
              </a:r>
              <a:r>
                <a:rPr lang="ja-JP" altLang="en-US" sz="800" dirty="0">
                  <a:latin typeface="Meiryo UI" pitchFamily="50" charset="-128"/>
                  <a:ea typeface="Meiryo UI" pitchFamily="50" charset="-128"/>
                  <a:cs typeface="Meiryo UI" pitchFamily="50" charset="-128"/>
                </a:rPr>
                <a:t>において</a:t>
              </a:r>
              <a:r>
                <a:rPr lang="en-US" altLang="ja-JP" sz="800" dirty="0" smtClean="0">
                  <a:latin typeface="Meiryo UI" pitchFamily="50" charset="-128"/>
                  <a:ea typeface="Meiryo UI" pitchFamily="50" charset="-128"/>
                  <a:cs typeface="Meiryo UI" pitchFamily="50" charset="-128"/>
                </a:rPr>
                <a:t>FCV</a:t>
              </a:r>
              <a:r>
                <a:rPr lang="ja-JP" altLang="en-US" sz="800" dirty="0" smtClean="0">
                  <a:latin typeface="Meiryo UI" pitchFamily="50" charset="-128"/>
                  <a:ea typeface="Meiryo UI" pitchFamily="50" charset="-128"/>
                  <a:cs typeface="Meiryo UI" pitchFamily="50" charset="-128"/>
                </a:rPr>
                <a:t>（燃料電池自動車）車両を</a:t>
              </a:r>
              <a:r>
                <a:rPr lang="ja-JP" altLang="en-US" sz="800" dirty="0">
                  <a:latin typeface="Meiryo UI" pitchFamily="50" charset="-128"/>
                  <a:ea typeface="Meiryo UI" pitchFamily="50" charset="-128"/>
                  <a:cs typeface="Meiryo UI" pitchFamily="50" charset="-128"/>
                </a:rPr>
                <a:t>展⽰</a:t>
              </a:r>
              <a:r>
                <a:rPr lang="ja-JP" altLang="en-US" sz="800" dirty="0" smtClean="0">
                  <a:latin typeface="Meiryo UI" pitchFamily="50" charset="-128"/>
                  <a:ea typeface="Meiryo UI" pitchFamily="50" charset="-128"/>
                  <a:cs typeface="Meiryo UI" pitchFamily="50" charset="-128"/>
                </a:rPr>
                <a:t>、給電</a:t>
              </a:r>
              <a:r>
                <a:rPr lang="ja-JP" altLang="en-US" sz="800" dirty="0">
                  <a:latin typeface="Meiryo UI" pitchFamily="50" charset="-128"/>
                  <a:ea typeface="Meiryo UI" pitchFamily="50" charset="-128"/>
                  <a:cs typeface="Meiryo UI" pitchFamily="50" charset="-128"/>
                </a:rPr>
                <a:t>機能の</a:t>
              </a:r>
              <a:r>
                <a:rPr lang="en-US" altLang="ja-JP" sz="800" dirty="0">
                  <a:latin typeface="Meiryo UI" pitchFamily="50" charset="-128"/>
                  <a:ea typeface="Meiryo UI" pitchFamily="50" charset="-128"/>
                  <a:cs typeface="Meiryo UI" pitchFamily="50" charset="-128"/>
                </a:rPr>
                <a:t>PR</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grpSp>
      <p:sp>
        <p:nvSpPr>
          <p:cNvPr id="31" name="テキスト ボックス 30"/>
          <p:cNvSpPr txBox="1"/>
          <p:nvPr/>
        </p:nvSpPr>
        <p:spPr>
          <a:xfrm>
            <a:off x="260535" y="4621346"/>
            <a:ext cx="3923539" cy="181588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＜次世代自動車の普及拡大＞</a:t>
            </a:r>
            <a:endParaRPr lang="en-US" altLang="ja-JP" sz="14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EV</a:t>
            </a:r>
            <a:r>
              <a:rPr lang="ja-JP" altLang="en-US" sz="1400" dirty="0">
                <a:latin typeface="Meiryo UI" panose="020B0604030504040204" pitchFamily="50" charset="-128"/>
                <a:ea typeface="Meiryo UI" panose="020B0604030504040204" pitchFamily="50" charset="-128"/>
              </a:rPr>
              <a:t>（電気自動車）や</a:t>
            </a:r>
            <a:r>
              <a:rPr lang="en-US" altLang="ja-JP" sz="1400" dirty="0">
                <a:latin typeface="Meiryo UI" panose="020B0604030504040204" pitchFamily="50" charset="-128"/>
                <a:ea typeface="Meiryo UI" panose="020B0604030504040204" pitchFamily="50" charset="-128"/>
              </a:rPr>
              <a:t>FCV</a:t>
            </a:r>
            <a:r>
              <a:rPr lang="ja-JP" altLang="en-US" sz="1400" dirty="0">
                <a:latin typeface="Meiryo UI" panose="020B0604030504040204" pitchFamily="50" charset="-128"/>
                <a:ea typeface="Meiryo UI" panose="020B0604030504040204" pitchFamily="50" charset="-128"/>
              </a:rPr>
              <a:t>（燃料電池自動車）に代表される次世代自動車の普及拡大に向け</a:t>
            </a:r>
            <a:r>
              <a:rPr lang="ja-JP" altLang="en-US" sz="1400" dirty="0" smtClean="0">
                <a:latin typeface="Meiryo UI" panose="020B0604030504040204" pitchFamily="50" charset="-128"/>
                <a:ea typeface="Meiryo UI" panose="020B0604030504040204" pitchFamily="50" charset="-128"/>
              </a:rPr>
              <a:t>、目標</a:t>
            </a:r>
            <a:r>
              <a:rPr lang="ja-JP" altLang="en-US" sz="1400" dirty="0">
                <a:latin typeface="Meiryo UI" panose="020B0604030504040204" pitchFamily="50" charset="-128"/>
                <a:ea typeface="Meiryo UI" panose="020B0604030504040204" pitchFamily="50" charset="-128"/>
              </a:rPr>
              <a:t>を定め、戦略的に取り組みます</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月に策定した「大阪市次世代自動車普及促進に関する取組方針」に基づき、乗用車の電動化等を促進します。</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246264" y="79635"/>
            <a:ext cx="4251485" cy="461665"/>
          </a:xfrm>
          <a:prstGeom prst="rect">
            <a:avLst/>
          </a:prstGeom>
        </p:spPr>
        <p:txBody>
          <a:bodyPr wrap="none">
            <a:spAutoFit/>
          </a:bodyPr>
          <a:lstStyle/>
          <a:p>
            <a:r>
              <a:rPr lang="ja-JP" altLang="en-US" sz="2400" b="1" dirty="0">
                <a:solidFill>
                  <a:srgbClr val="002060"/>
                </a:solidFill>
                <a:latin typeface="Meiryo UI" panose="020B0604030504040204" pitchFamily="50" charset="-128"/>
                <a:ea typeface="Meiryo UI" panose="020B0604030504040204" pitchFamily="50" charset="-128"/>
              </a:rPr>
              <a:t>低炭素なエネルギーで暮らすまち</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1AEF91D9-7B27-4237-A60A-CDE22761E2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3" name="スライド番号プレースホルダー 2"/>
          <p:cNvSpPr>
            <a:spLocks noGrp="1"/>
          </p:cNvSpPr>
          <p:nvPr>
            <p:ph type="sldNum" sz="quarter" idx="12"/>
          </p:nvPr>
        </p:nvSpPr>
        <p:spPr>
          <a:xfrm>
            <a:off x="6935029" y="6473920"/>
            <a:ext cx="2057400" cy="365125"/>
          </a:xfrm>
        </p:spPr>
        <p:txBody>
          <a:bodyPr/>
          <a:lstStyle/>
          <a:p>
            <a:fld id="{0172FF5F-C51C-44EF-AB0A-E778330DC61C}" type="slidenum">
              <a:rPr kumimoji="1" lang="ja-JP" altLang="en-US" smtClean="0"/>
              <a:t>3</a:t>
            </a:fld>
            <a:endParaRPr kumimoji="1" lang="ja-JP" altLang="en-US"/>
          </a:p>
        </p:txBody>
      </p:sp>
    </p:spTree>
    <p:extLst>
      <p:ext uri="{BB962C8B-B14F-4D97-AF65-F5344CB8AC3E}">
        <p14:creationId xmlns:p14="http://schemas.microsoft.com/office/powerpoint/2010/main" val="210011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614160" y="2906823"/>
            <a:ext cx="2521613" cy="1719157"/>
            <a:chOff x="798406" y="-270311"/>
            <a:chExt cx="2673857" cy="2241309"/>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06" y="3747"/>
              <a:ext cx="2555936" cy="196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太陽 14"/>
            <p:cNvSpPr/>
            <p:nvPr/>
          </p:nvSpPr>
          <p:spPr>
            <a:xfrm>
              <a:off x="867645" y="-270311"/>
              <a:ext cx="420392" cy="447238"/>
            </a:xfrm>
            <a:prstGeom prst="sun">
              <a:avLst/>
            </a:prstGeom>
            <a:solidFill>
              <a:srgbClr val="FF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endParaRPr lang="ja-JP" altLang="en-US"/>
            </a:p>
          </p:txBody>
        </p:sp>
        <p:pic>
          <p:nvPicPr>
            <p:cNvPr id="1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06" y="827809"/>
              <a:ext cx="381660" cy="126328"/>
            </a:xfrm>
            <a:prstGeom prst="rect">
              <a:avLst/>
            </a:prstGeom>
            <a:solidFill>
              <a:schemeClr val="accent6">
                <a:lumMod val="20000"/>
                <a:lumOff val="80000"/>
              </a:schemeClr>
            </a:solidFill>
            <a:ln>
              <a:noFill/>
            </a:ln>
          </p:spPr>
        </p:pic>
        <p:grpSp>
          <p:nvGrpSpPr>
            <p:cNvPr id="17" name="グループ化 16"/>
            <p:cNvGrpSpPr>
              <a:grpSpLocks/>
            </p:cNvGrpSpPr>
            <p:nvPr/>
          </p:nvGrpSpPr>
          <p:grpSpPr>
            <a:xfrm rot="20141219">
              <a:off x="3084253" y="367634"/>
              <a:ext cx="281877" cy="91243"/>
              <a:chOff x="3084257" y="367633"/>
              <a:chExt cx="1440167" cy="2855140"/>
            </a:xfrm>
            <a:solidFill>
              <a:schemeClr val="accent6">
                <a:lumMod val="20000"/>
                <a:lumOff val="80000"/>
              </a:schemeClr>
            </a:solidFill>
            <a:scene3d>
              <a:camera prst="orthographicFront">
                <a:rot lat="0" lon="0" rev="600000"/>
              </a:camera>
              <a:lightRig rig="threePt" dir="t"/>
            </a:scene3d>
          </p:grpSpPr>
          <p:sp>
            <p:nvSpPr>
              <p:cNvPr id="24" name="山形 23"/>
              <p:cNvSpPr/>
              <p:nvPr/>
            </p:nvSpPr>
            <p:spPr>
              <a:xfrm>
                <a:off x="3732329" y="367633"/>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669" rIns="0" bIns="36669" numCol="1" spcCol="0" rtlCol="0" fromWordArt="0" anchor="ctr" anchorCtr="0" forceAA="0" compatLnSpc="1">
                <a:prstTxWarp prst="textNoShape">
                  <a:avLst/>
                </a:prstTxWarp>
                <a:spAutoFit/>
              </a:bodyPr>
              <a:lstStyle/>
              <a:p>
                <a:endParaRPr lang="ja-JP" altLang="en-US"/>
              </a:p>
            </p:txBody>
          </p:sp>
          <p:sp>
            <p:nvSpPr>
              <p:cNvPr id="25" name="山形 24"/>
              <p:cNvSpPr/>
              <p:nvPr/>
            </p:nvSpPr>
            <p:spPr>
              <a:xfrm>
                <a:off x="3372290" y="36764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669" rIns="0" bIns="36669" numCol="1" spcCol="0" rtlCol="0" fromWordArt="0" anchor="ctr" anchorCtr="0" forceAA="0" compatLnSpc="1">
                <a:prstTxWarp prst="textNoShape">
                  <a:avLst/>
                </a:prstTxWarp>
                <a:spAutoFit/>
              </a:bodyPr>
              <a:lstStyle/>
              <a:p>
                <a:endParaRPr lang="ja-JP" altLang="en-US"/>
              </a:p>
            </p:txBody>
          </p:sp>
          <p:sp>
            <p:nvSpPr>
              <p:cNvPr id="26" name="山形 25"/>
              <p:cNvSpPr/>
              <p:nvPr/>
            </p:nvSpPr>
            <p:spPr>
              <a:xfrm>
                <a:off x="3084257" y="367636"/>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669" rIns="0" bIns="36669" numCol="1" spcCol="0" rtlCol="0" fromWordArt="0" anchor="ctr" anchorCtr="0" forceAA="0" compatLnSpc="1">
                <a:prstTxWarp prst="textNoShape">
                  <a:avLst/>
                </a:prstTxWarp>
                <a:spAutoFit/>
              </a:bodyPr>
              <a:lstStyle/>
              <a:p>
                <a:endParaRPr lang="ja-JP" altLang="en-US"/>
              </a:p>
            </p:txBody>
          </p:sp>
          <p:sp>
            <p:nvSpPr>
              <p:cNvPr id="27" name="山形 26"/>
              <p:cNvSpPr/>
              <p:nvPr/>
            </p:nvSpPr>
            <p:spPr>
              <a:xfrm>
                <a:off x="4164424" y="367637"/>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669" rIns="0" bIns="36669" numCol="1" spcCol="0" rtlCol="0" fromWordArt="0" anchor="ctr" anchorCtr="0" forceAA="0" compatLnSpc="1">
                <a:prstTxWarp prst="textNoShape">
                  <a:avLst/>
                </a:prstTxWarp>
                <a:spAutoFit/>
              </a:bodyPr>
              <a:lstStyle/>
              <a:p>
                <a:endParaRPr lang="ja-JP" altLang="en-US"/>
              </a:p>
            </p:txBody>
          </p:sp>
        </p:grpSp>
        <p:sp>
          <p:nvSpPr>
            <p:cNvPr id="18" name="右矢印 17"/>
            <p:cNvSpPr>
              <a:spLocks noChangeAspect="1"/>
            </p:cNvSpPr>
            <p:nvPr/>
          </p:nvSpPr>
          <p:spPr>
            <a:xfrm>
              <a:off x="2295493" y="79177"/>
              <a:ext cx="328460" cy="251848"/>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669" rIns="0" bIns="36669" numCol="1" spcCol="0" rtlCol="0" fromWordArt="0" anchor="ctr" anchorCtr="0" forceAA="0" compatLnSpc="1">
              <a:prstTxWarp prst="textNoShape">
                <a:avLst/>
              </a:prstTxWarp>
              <a:spAutoFit/>
            </a:bodyPr>
            <a:lstStyle/>
            <a:p>
              <a:endParaRPr lang="ja-JP" altLang="en-US"/>
            </a:p>
          </p:txBody>
        </p:sp>
        <p:pic>
          <p:nvPicPr>
            <p:cNvPr id="1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872" y="839722"/>
              <a:ext cx="557391" cy="19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テキスト ボックス 1"/>
          <p:cNvSpPr txBox="1"/>
          <p:nvPr/>
        </p:nvSpPr>
        <p:spPr>
          <a:xfrm>
            <a:off x="253200" y="618898"/>
            <a:ext cx="4467448" cy="1169551"/>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＜ライフスタイルやワークスタイルの変革＞</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カーボンニュートラル」な</a:t>
            </a:r>
            <a:r>
              <a:rPr lang="ja-JP" altLang="en-US" sz="1400" dirty="0" smtClean="0">
                <a:latin typeface="Meiryo UI" panose="020B0604030504040204" pitchFamily="50" charset="-128"/>
                <a:ea typeface="Meiryo UI" panose="020B0604030504040204" pitchFamily="50" charset="-128"/>
              </a:rPr>
              <a:t>生活様式や事業形態が</a:t>
            </a:r>
            <a:r>
              <a:rPr lang="ja-JP" altLang="en-US" sz="1400" dirty="0">
                <a:latin typeface="Meiryo UI" panose="020B0604030504040204" pitchFamily="50" charset="-128"/>
                <a:ea typeface="Meiryo UI" panose="020B0604030504040204" pitchFamily="50" charset="-128"/>
              </a:rPr>
              <a:t>スタンダードとなるよう</a:t>
            </a:r>
            <a:r>
              <a:rPr lang="ja-JP" altLang="en-US" sz="1400" dirty="0" smtClean="0">
                <a:latin typeface="Meiryo UI" panose="020B0604030504040204" pitchFamily="50" charset="-128"/>
                <a:ea typeface="Meiryo UI" panose="020B0604030504040204" pitchFamily="50" charset="-128"/>
              </a:rPr>
              <a:t>、各主体と連携し、国民</a:t>
            </a:r>
            <a:r>
              <a:rPr lang="ja-JP" altLang="en-US" sz="1400" dirty="0">
                <a:latin typeface="Meiryo UI" panose="020B0604030504040204" pitchFamily="50" charset="-128"/>
                <a:ea typeface="Meiryo UI" panose="020B0604030504040204" pitchFamily="50" charset="-128"/>
              </a:rPr>
              <a:t>運動「 </a:t>
            </a:r>
            <a:r>
              <a:rPr lang="en-US" altLang="ja-JP" sz="1400" dirty="0">
                <a:latin typeface="Meiryo UI" panose="020B0604030504040204" pitchFamily="50" charset="-128"/>
                <a:ea typeface="Meiryo UI" panose="020B0604030504040204" pitchFamily="50" charset="-128"/>
              </a:rPr>
              <a:t>COOL CHOICE </a:t>
            </a:r>
            <a:r>
              <a:rPr lang="ja-JP" altLang="en-US" sz="1400" dirty="0" smtClean="0">
                <a:latin typeface="Meiryo UI" panose="020B0604030504040204" pitchFamily="50" charset="-128"/>
                <a:ea typeface="Meiryo UI" panose="020B0604030504040204" pitchFamily="50" charset="-128"/>
              </a:rPr>
              <a:t>」の推進、「</a:t>
            </a:r>
            <a:r>
              <a:rPr lang="ja-JP" altLang="en-US" sz="1400" dirty="0">
                <a:latin typeface="Meiryo UI" panose="020B0604030504040204" pitchFamily="50" charset="-128"/>
                <a:ea typeface="Meiryo UI" panose="020B0604030504040204" pitchFamily="50" charset="-128"/>
              </a:rPr>
              <a:t>ナッジ</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活用</a:t>
            </a:r>
            <a:r>
              <a:rPr lang="ja-JP" altLang="en-US" sz="1400" dirty="0">
                <a:latin typeface="Meiryo UI" panose="020B0604030504040204" pitchFamily="50" charset="-128"/>
                <a:ea typeface="Meiryo UI" panose="020B0604030504040204" pitchFamily="50" charset="-128"/>
              </a:rPr>
              <a:t>して行動</a:t>
            </a:r>
            <a:r>
              <a:rPr lang="ja-JP" altLang="en-US" sz="1400" dirty="0" smtClean="0">
                <a:latin typeface="Meiryo UI" panose="020B0604030504040204" pitchFamily="50" charset="-128"/>
                <a:ea typeface="Meiryo UI" panose="020B0604030504040204" pitchFamily="50" charset="-128"/>
              </a:rPr>
              <a:t>変容や環境側面からの企業評価など脱炭素化に向けた取組みを推進します。</a:t>
            </a:r>
            <a:endParaRPr kumimoji="1" lang="ja-JP" altLang="en-US" sz="14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3200" y="5298436"/>
            <a:ext cx="4954131" cy="1169551"/>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＜大阪市の率先行動＞</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大阪市は、ごみ処理や上下水道などの事務事業により市域の温室効果ガス排出量の約５％を排出する多量排出事業者であることから、大阪市自らが「ゼロカーボンおおさか」の実現に向けた取組みを、市民・事業者に先駆け実行していきます。</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962859" y="2059474"/>
            <a:ext cx="3933520"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＜エネルギー消費の抑制＞</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高効率機器の導入、省エネ性能の高い建築物や住宅（</a:t>
            </a:r>
            <a:r>
              <a:rPr lang="en-US" altLang="ja-JP" sz="1400" dirty="0">
                <a:latin typeface="Meiryo UI" panose="020B0604030504040204" pitchFamily="50" charset="-128"/>
                <a:ea typeface="Meiryo UI" panose="020B0604030504040204" pitchFamily="50" charset="-128"/>
              </a:rPr>
              <a:t>ZEB</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rPr>
              <a:t>）の普及拡大により、日常生活や事業活動から発生する</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排出を徹底して削減します。</a:t>
            </a:r>
            <a:endParaRPr lang="en-US" altLang="ja-JP"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46257" y="4384227"/>
            <a:ext cx="8650122"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＜事業活動</a:t>
            </a:r>
            <a:r>
              <a:rPr lang="ja-JP" altLang="en-US" sz="1400" b="1" dirty="0" smtClean="0">
                <a:latin typeface="Meiryo UI" panose="020B0604030504040204" pitchFamily="50" charset="-128"/>
                <a:ea typeface="Meiryo UI" panose="020B0604030504040204" pitchFamily="50" charset="-128"/>
              </a:rPr>
              <a:t>の脱炭素化</a:t>
            </a:r>
            <a:r>
              <a:rPr lang="ja-JP" altLang="en-US" sz="1400" b="1" dirty="0">
                <a:latin typeface="Meiryo UI" panose="020B0604030504040204" pitchFamily="50" charset="-128"/>
                <a:ea typeface="Meiryo UI" panose="020B0604030504040204" pitchFamily="50" charset="-128"/>
              </a:rPr>
              <a:t>に向けた自主的な</a:t>
            </a:r>
            <a:r>
              <a:rPr lang="ja-JP" altLang="en-US" sz="1400" b="1" dirty="0" smtClean="0">
                <a:latin typeface="Meiryo UI" panose="020B0604030504040204" pitchFamily="50" charset="-128"/>
                <a:ea typeface="Meiryo UI" panose="020B0604030504040204" pitchFamily="50" charset="-128"/>
              </a:rPr>
              <a:t>取組みの促進＞</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大量にエネルギーを消費する大規模事業者への実地調査や助言を行うほか、中小規模事</a:t>
            </a:r>
            <a:r>
              <a:rPr lang="ja-JP" altLang="en-US" sz="1400" dirty="0">
                <a:latin typeface="Meiryo UI" panose="020B0604030504040204" pitchFamily="50" charset="-128"/>
                <a:ea typeface="Meiryo UI" panose="020B0604030504040204" pitchFamily="50" charset="-128"/>
              </a:rPr>
              <a:t>業者の事業に伴う</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削減に向けた自主的な取組みを支援するため、</a:t>
            </a:r>
            <a:r>
              <a:rPr lang="ja-JP" altLang="en-US" sz="1400" dirty="0" smtClean="0">
                <a:latin typeface="Meiryo UI" panose="020B0604030504040204" pitchFamily="50" charset="-128"/>
                <a:ea typeface="Meiryo UI" panose="020B0604030504040204" pitchFamily="50" charset="-128"/>
              </a:rPr>
              <a:t>グリーン購入の推進や</a:t>
            </a:r>
            <a:r>
              <a:rPr lang="ja-JP" altLang="en-US" sz="1400" dirty="0">
                <a:latin typeface="Meiryo UI" panose="020B0604030504040204" pitchFamily="50" charset="-128"/>
                <a:ea typeface="Meiryo UI" panose="020B0604030504040204" pitchFamily="50" charset="-128"/>
              </a:rPr>
              <a:t>エコアクション</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など</a:t>
            </a:r>
            <a:r>
              <a:rPr lang="en-US" altLang="ja-JP" sz="1400" dirty="0">
                <a:latin typeface="Meiryo UI" panose="020B0604030504040204" pitchFamily="50" charset="-128"/>
                <a:ea typeface="Meiryo UI" panose="020B0604030504040204" pitchFamily="50" charset="-128"/>
              </a:rPr>
              <a:t>EMS</a:t>
            </a:r>
            <a:r>
              <a:rPr lang="ja-JP" altLang="en-US" sz="1400" dirty="0">
                <a:latin typeface="Meiryo UI" panose="020B0604030504040204" pitchFamily="50" charset="-128"/>
                <a:ea typeface="Meiryo UI" panose="020B0604030504040204" pitchFamily="50" charset="-128"/>
              </a:rPr>
              <a:t>取得の促進、補助金情報の提供などを行います。</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54185" y="1823708"/>
            <a:ext cx="4539168" cy="1169551"/>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＜環境教育・普及啓発の推進＞</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環境教育・普及啓発は、「脱炭素マインド」を備えるための礎となるため、「おおさか環境科」を活用した環境教育など様々な主体に向けた学習機会の提供や、地域での自立した学びが根付き広がることをめざした場とネットワークの形成を進めます。</a:t>
            </a:r>
            <a:endParaRPr lang="en-US" altLang="ja-JP" sz="1400" dirty="0">
              <a:latin typeface="Meiryo UI" panose="020B0604030504040204" pitchFamily="50" charset="-128"/>
              <a:ea typeface="Meiryo UI" panose="020B0604030504040204" pitchFamily="50" charset="-128"/>
            </a:endParaRPr>
          </a:p>
        </p:txBody>
      </p:sp>
      <p:pic>
        <p:nvPicPr>
          <p:cNvPr id="29" name="図 28"/>
          <p:cNvPicPr/>
          <p:nvPr/>
        </p:nvPicPr>
        <p:blipFill>
          <a:blip r:embed="rId5">
            <a:extLst>
              <a:ext uri="{28A0092B-C50C-407E-A947-70E740481C1C}">
                <a14:useLocalDpi xmlns:a14="http://schemas.microsoft.com/office/drawing/2010/main"/>
              </a:ext>
            </a:extLst>
          </a:blip>
          <a:srcRect/>
          <a:stretch>
            <a:fillRect/>
          </a:stretch>
        </p:blipFill>
        <p:spPr bwMode="auto">
          <a:xfrm>
            <a:off x="593283" y="2993260"/>
            <a:ext cx="3505995" cy="1371044"/>
          </a:xfrm>
          <a:prstGeom prst="rect">
            <a:avLst/>
          </a:prstGeom>
          <a:noFill/>
          <a:ln>
            <a:noFill/>
          </a:ln>
        </p:spPr>
      </p:pic>
      <p:pic>
        <p:nvPicPr>
          <p:cNvPr id="30" name="図 29"/>
          <p:cNvPicPr>
            <a:picLocks noChangeAspect="1"/>
          </p:cNvPicPr>
          <p:nvPr/>
        </p:nvPicPr>
        <p:blipFill rotWithShape="1">
          <a:blip r:embed="rId6" cstate="print">
            <a:extLst>
              <a:ext uri="{28A0092B-C50C-407E-A947-70E740481C1C}">
                <a14:useLocalDpi xmlns:a14="http://schemas.microsoft.com/office/drawing/2010/main" val="0"/>
              </a:ext>
            </a:extLst>
          </a:blip>
          <a:srcRect l="5555" r="6566" b="13372"/>
          <a:stretch/>
        </p:blipFill>
        <p:spPr>
          <a:xfrm>
            <a:off x="5139439" y="5113208"/>
            <a:ext cx="1872948" cy="1130715"/>
          </a:xfrm>
          <a:prstGeom prst="rect">
            <a:avLst/>
          </a:prstGeom>
        </p:spPr>
      </p:pic>
      <p:sp>
        <p:nvSpPr>
          <p:cNvPr id="33" name="正方形/長方形 32"/>
          <p:cNvSpPr/>
          <p:nvPr/>
        </p:nvSpPr>
        <p:spPr>
          <a:xfrm>
            <a:off x="6979557" y="6129433"/>
            <a:ext cx="2028119"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rPr>
              <a:t>年間約</a:t>
            </a:r>
            <a:r>
              <a:rPr lang="en-US" altLang="ja-JP" sz="1200" dirty="0" smtClean="0">
                <a:latin typeface="Meiryo UI" panose="020B0604030504040204" pitchFamily="50" charset="-128"/>
                <a:ea typeface="Meiryo UI" panose="020B0604030504040204" pitchFamily="50" charset="-128"/>
              </a:rPr>
              <a:t>2,400</a:t>
            </a:r>
            <a:r>
              <a:rPr lang="ja-JP" altLang="en-US" sz="1200" dirty="0" smtClean="0">
                <a:latin typeface="Meiryo UI" panose="020B0604030504040204" pitchFamily="50" charset="-128"/>
                <a:ea typeface="Meiryo UI" panose="020B0604030504040204" pitchFamily="50" charset="-128"/>
              </a:rPr>
              <a:t>トンの</a:t>
            </a:r>
            <a:r>
              <a:rPr lang="en-US" altLang="ja-JP" sz="1200" dirty="0" smtClean="0">
                <a:latin typeface="Meiryo UI" panose="020B0604030504040204" pitchFamily="50" charset="-128"/>
                <a:ea typeface="Meiryo UI" panose="020B0604030504040204" pitchFamily="50" charset="-128"/>
              </a:rPr>
              <a:t>CO</a:t>
            </a:r>
            <a:r>
              <a:rPr lang="en-US" altLang="ja-JP" sz="1200" baseline="-25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削減</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7054394" y="5298436"/>
            <a:ext cx="1850329" cy="830997"/>
          </a:xfrm>
          <a:prstGeom prst="rect">
            <a:avLst/>
          </a:prstGeom>
        </p:spPr>
        <p:txBody>
          <a:bodyPr wrap="square">
            <a:spAutoFit/>
          </a:bodyPr>
          <a:lstStyle/>
          <a:p>
            <a:pPr lvl="0" defTabSz="457200"/>
            <a:r>
              <a:rPr lang="ja-JP" altLang="en-US" sz="1200" dirty="0" smtClean="0">
                <a:solidFill>
                  <a:prstClr val="black"/>
                </a:solidFill>
                <a:latin typeface="Meiryo UI" panose="020B0604030504040204" pitchFamily="50" charset="-128"/>
                <a:ea typeface="Meiryo UI" panose="020B0604030504040204" pitchFamily="50" charset="-128"/>
              </a:rPr>
              <a:t>大阪市役所（本庁舎）における再生可能エネルギー</a:t>
            </a:r>
            <a:r>
              <a:rPr lang="en-US" altLang="ja-JP" sz="1200" dirty="0" smtClean="0">
                <a:solidFill>
                  <a:prstClr val="black"/>
                </a:solidFill>
                <a:latin typeface="Meiryo UI" panose="020B0604030504040204" pitchFamily="50" charset="-128"/>
                <a:ea typeface="Meiryo UI" panose="020B0604030504040204" pitchFamily="50" charset="-128"/>
              </a:rPr>
              <a:t>100</a:t>
            </a:r>
            <a:r>
              <a:rPr lang="ja-JP" altLang="en-US" sz="1200" dirty="0" smtClean="0">
                <a:solidFill>
                  <a:prstClr val="black"/>
                </a:solidFill>
                <a:latin typeface="Meiryo UI" panose="020B0604030504040204" pitchFamily="50" charset="-128"/>
                <a:ea typeface="Meiryo UI" panose="020B0604030504040204" pitchFamily="50" charset="-128"/>
              </a:rPr>
              <a:t>％電気の調達（</a:t>
            </a:r>
            <a:r>
              <a:rPr lang="en-US" altLang="ja-JP" sz="1200" dirty="0" smtClean="0">
                <a:solidFill>
                  <a:prstClr val="black"/>
                </a:solidFill>
                <a:latin typeface="Meiryo UI" panose="020B0604030504040204" pitchFamily="50" charset="-128"/>
                <a:ea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月～）</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7"/>
          <a:stretch>
            <a:fillRect/>
          </a:stretch>
        </p:blipFill>
        <p:spPr>
          <a:xfrm>
            <a:off x="4749223" y="600017"/>
            <a:ext cx="4089700" cy="1445532"/>
          </a:xfrm>
          <a:prstGeom prst="rect">
            <a:avLst/>
          </a:prstGeom>
        </p:spPr>
      </p:pic>
      <p:sp>
        <p:nvSpPr>
          <p:cNvPr id="12" name="テキスト ボックス 11"/>
          <p:cNvSpPr txBox="1"/>
          <p:nvPr/>
        </p:nvSpPr>
        <p:spPr>
          <a:xfrm>
            <a:off x="4793353" y="1773945"/>
            <a:ext cx="1921163"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出典：地域脱炭素ロードマップ（概要）</a:t>
            </a:r>
            <a:endParaRPr kumimoji="1" lang="ja-JP" altLang="en-US" sz="700" dirty="0">
              <a:latin typeface="Meiryo UI" panose="020B0604030504040204" pitchFamily="50" charset="-128"/>
              <a:ea typeface="Meiryo UI" panose="020B0604030504040204" pitchFamily="50" charset="-128"/>
            </a:endParaRPr>
          </a:p>
        </p:txBody>
      </p:sp>
      <p:sp>
        <p:nvSpPr>
          <p:cNvPr id="9" name="正方形/長方形 8"/>
          <p:cNvSpPr/>
          <p:nvPr/>
        </p:nvSpPr>
        <p:spPr>
          <a:xfrm>
            <a:off x="76217" y="62662"/>
            <a:ext cx="7485390" cy="461665"/>
          </a:xfrm>
          <a:prstGeom prst="rect">
            <a:avLst/>
          </a:prstGeom>
        </p:spPr>
        <p:txBody>
          <a:bodyPr wrap="square">
            <a:spAutoFit/>
          </a:bodyPr>
          <a:lstStyle/>
          <a:p>
            <a:r>
              <a:rPr lang="ja-JP" altLang="en-US" sz="2400" b="1" dirty="0">
                <a:solidFill>
                  <a:srgbClr val="002060"/>
                </a:solidFill>
                <a:latin typeface="Meiryo UI" panose="020B0604030504040204" pitchFamily="50" charset="-128"/>
                <a:ea typeface="Meiryo UI" panose="020B0604030504040204" pitchFamily="50" charset="-128"/>
              </a:rPr>
              <a:t>脱炭素マインドに満ち溢れ、脱炭素な行動が浸透したまち</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1AEF91D9-7B27-4237-A60A-CDE22761E2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21" name="スライド番号プレースホルダー 20"/>
          <p:cNvSpPr>
            <a:spLocks noGrp="1"/>
          </p:cNvSpPr>
          <p:nvPr>
            <p:ph type="sldNum" sz="quarter" idx="12"/>
          </p:nvPr>
        </p:nvSpPr>
        <p:spPr>
          <a:xfrm>
            <a:off x="6935029" y="6460857"/>
            <a:ext cx="2057400" cy="365125"/>
          </a:xfrm>
        </p:spPr>
        <p:txBody>
          <a:bodyPr/>
          <a:lstStyle/>
          <a:p>
            <a:fld id="{0172FF5F-C51C-44EF-AB0A-E778330DC61C}" type="slidenum">
              <a:rPr kumimoji="1" lang="ja-JP" altLang="en-US" smtClean="0"/>
              <a:t>4</a:t>
            </a:fld>
            <a:endParaRPr kumimoji="1" lang="ja-JP" altLang="en-US"/>
          </a:p>
        </p:txBody>
      </p:sp>
    </p:spTree>
    <p:extLst>
      <p:ext uri="{BB962C8B-B14F-4D97-AF65-F5344CB8AC3E}">
        <p14:creationId xmlns:p14="http://schemas.microsoft.com/office/powerpoint/2010/main" val="402584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86275" y="0"/>
            <a:ext cx="675916" cy="46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５</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24626" y="560814"/>
            <a:ext cx="4082186" cy="181588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＜環境技術の実装されたまちづくり＞</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「みどり」と「イノベーション」の融合拠点をめざす「うめきた（大阪駅北地区）」、水都再生のまちづくりをめざす「中之島地区」、</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年大阪・関西万博の会場となる「夢洲・咲洲地区」、大阪有数の業務集積地区である「御堂筋周辺地区」など、大阪の成長をけん引する地区・地域の特性を</a:t>
            </a:r>
            <a:r>
              <a:rPr lang="ja-JP" altLang="en-US" sz="1400" dirty="0" smtClean="0">
                <a:latin typeface="Meiryo UI" panose="020B0604030504040204" pitchFamily="50" charset="-128"/>
                <a:ea typeface="Meiryo UI" panose="020B0604030504040204" pitchFamily="50" charset="-128"/>
              </a:rPr>
              <a:t>活かした脱炭素型</a:t>
            </a:r>
            <a:r>
              <a:rPr lang="ja-JP" altLang="en-US" sz="1400" dirty="0">
                <a:latin typeface="Meiryo UI" panose="020B0604030504040204" pitchFamily="50" charset="-128"/>
                <a:ea typeface="Meiryo UI" panose="020B0604030504040204" pitchFamily="50" charset="-128"/>
              </a:rPr>
              <a:t>のまちづくりに取り組みます。</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80810" y="2468223"/>
            <a:ext cx="4484343" cy="1600438"/>
          </a:xfrm>
          <a:prstGeom prst="rect">
            <a:avLst/>
          </a:prstGeom>
          <a:noFill/>
        </p:spPr>
        <p:txBody>
          <a:bodyPr wrap="square" rtlCol="0" anchor="t">
            <a:spAutoFit/>
          </a:bodyPr>
          <a:lstStyle/>
          <a:p>
            <a:r>
              <a:rPr lang="ja-JP" altLang="en-US" sz="1400" b="1" dirty="0">
                <a:latin typeface="Meiryo UI" panose="020B0604030504040204" pitchFamily="50" charset="-128"/>
                <a:ea typeface="Meiryo UI" panose="020B0604030504040204" pitchFamily="50" charset="-128"/>
              </a:rPr>
              <a:t>＜交通ネットワークの改善や物流対策に</a:t>
            </a:r>
            <a:r>
              <a:rPr lang="ja-JP" altLang="en-US" sz="1400" b="1" dirty="0" smtClean="0">
                <a:latin typeface="Meiryo UI" panose="020B0604030504040204" pitchFamily="50" charset="-128"/>
                <a:ea typeface="Meiryo UI" panose="020B0604030504040204" pitchFamily="50" charset="-128"/>
              </a:rPr>
              <a:t>よる脱炭素化</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a:ea typeface="Meiryo UI"/>
              </a:rPr>
              <a:t>自動車交通の円滑化による自動車からの</a:t>
            </a:r>
            <a:r>
              <a:rPr lang="en-US" altLang="ja-JP" sz="1400" dirty="0">
                <a:latin typeface="Meiryo UI"/>
                <a:ea typeface="Meiryo UI"/>
              </a:rPr>
              <a:t>CO</a:t>
            </a:r>
            <a:r>
              <a:rPr lang="en-US" altLang="ja-JP" sz="1400" baseline="-25000" dirty="0">
                <a:latin typeface="Meiryo UI"/>
                <a:ea typeface="Meiryo UI"/>
              </a:rPr>
              <a:t>2</a:t>
            </a:r>
            <a:r>
              <a:rPr lang="ja-JP" altLang="en-US" sz="1400" dirty="0">
                <a:latin typeface="Meiryo UI"/>
                <a:ea typeface="Meiryo UI"/>
              </a:rPr>
              <a:t>排出削減に向けて、道路の整備や改良を実施するとともに、過度な自動車交通の抑制を図ります。また、大阪港への</a:t>
            </a:r>
            <a:r>
              <a:rPr lang="ja-JP" altLang="en-US" sz="1400" dirty="0" smtClean="0">
                <a:latin typeface="Meiryo UI"/>
                <a:ea typeface="Meiryo UI"/>
              </a:rPr>
              <a:t>入港料の</a:t>
            </a:r>
            <a:r>
              <a:rPr lang="ja-JP" altLang="en-US" sz="1400" dirty="0">
                <a:latin typeface="Meiryo UI"/>
                <a:ea typeface="Meiryo UI"/>
              </a:rPr>
              <a:t>減免などのインセンティブにより、</a:t>
            </a:r>
            <a:r>
              <a:rPr lang="en-US" altLang="ja-JP" sz="1400" dirty="0">
                <a:latin typeface="Meiryo UI"/>
                <a:ea typeface="Meiryo UI"/>
              </a:rPr>
              <a:t>CO</a:t>
            </a:r>
            <a:r>
              <a:rPr lang="en-US" altLang="ja-JP" sz="1400" baseline="-25000" dirty="0">
                <a:latin typeface="Meiryo UI"/>
                <a:ea typeface="Meiryo UI"/>
              </a:rPr>
              <a:t>2</a:t>
            </a:r>
            <a:r>
              <a:rPr lang="ja-JP" altLang="en-US" sz="1400" dirty="0">
                <a:latin typeface="Meiryo UI"/>
                <a:ea typeface="Meiryo UI"/>
              </a:rPr>
              <a:t>排出量の少ない船舶の割合を増やすほか、モーダルシフトの推進により海運物流全体の環境負荷低減</a:t>
            </a:r>
            <a:r>
              <a:rPr lang="ja-JP" altLang="en-US" sz="1400" dirty="0" smtClean="0">
                <a:latin typeface="Meiryo UI"/>
                <a:ea typeface="Meiryo UI"/>
              </a:rPr>
              <a:t>を誘引します</a:t>
            </a:r>
            <a:r>
              <a:rPr lang="ja-JP" altLang="en-US" sz="1400" dirty="0">
                <a:latin typeface="Meiryo UI"/>
                <a:ea typeface="Meiryo UI"/>
              </a:rPr>
              <a:t>。</a:t>
            </a:r>
            <a:endParaRPr lang="en-US" altLang="ja-JP" sz="1400" dirty="0">
              <a:latin typeface="Meiryo UI"/>
              <a:ea typeface="Meiryo UI"/>
            </a:endParaRPr>
          </a:p>
        </p:txBody>
      </p:sp>
      <p:sp>
        <p:nvSpPr>
          <p:cNvPr id="13" name="テキスト ボックス 12"/>
          <p:cNvSpPr txBox="1"/>
          <p:nvPr/>
        </p:nvSpPr>
        <p:spPr>
          <a:xfrm>
            <a:off x="227532" y="4122753"/>
            <a:ext cx="8670897" cy="1169551"/>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＜省資源と資源循環の促進＞</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資源の調達・製造・流通・消費・廃棄といったサプライチェーン全体でのエネルギー消費量を抑制し、ごみ処理に伴う</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排出量を削減するため、製造・卸売・小売・外食など食品サプライチェーン全体での食品ロス対策や、使い捨てプラスチックの見直しなど省資源の徹底、ボトル</a:t>
            </a:r>
            <a:r>
              <a:rPr lang="en-US" altLang="ja-JP" sz="1400" dirty="0">
                <a:latin typeface="Meiryo UI" panose="020B0604030504040204" pitchFamily="50" charset="-128"/>
                <a:ea typeface="Meiryo UI" panose="020B0604030504040204" pitchFamily="50" charset="-128"/>
              </a:rPr>
              <a:t>to</a:t>
            </a:r>
            <a:r>
              <a:rPr lang="ja-JP" altLang="en-US" sz="1400" dirty="0">
                <a:latin typeface="Meiryo UI" panose="020B0604030504040204" pitchFamily="50" charset="-128"/>
                <a:ea typeface="Meiryo UI" panose="020B0604030504040204" pitchFamily="50" charset="-128"/>
              </a:rPr>
              <a:t>ボトルなどマテリアルリサイクルによる資源循環の促進</a:t>
            </a:r>
            <a:r>
              <a:rPr lang="ja-JP" altLang="en-US" sz="1400" dirty="0" smtClean="0">
                <a:latin typeface="Meiryo UI" panose="020B0604030504040204" pitchFamily="50" charset="-128"/>
                <a:ea typeface="Meiryo UI" panose="020B0604030504040204" pitchFamily="50" charset="-128"/>
              </a:rPr>
              <a:t>など海洋プラスチックごみの汚染ゼロに向けたプラスチック</a:t>
            </a:r>
            <a:r>
              <a:rPr lang="ja-JP" altLang="en-US" sz="1400" dirty="0">
                <a:latin typeface="Meiryo UI" panose="020B0604030504040204" pitchFamily="50" charset="-128"/>
                <a:ea typeface="Meiryo UI" panose="020B0604030504040204" pitchFamily="50" charset="-128"/>
              </a:rPr>
              <a:t>対策を推進します。</a:t>
            </a:r>
          </a:p>
        </p:txBody>
      </p:sp>
      <p:sp>
        <p:nvSpPr>
          <p:cNvPr id="14" name="テキスト ボックス 13"/>
          <p:cNvSpPr txBox="1"/>
          <p:nvPr/>
        </p:nvSpPr>
        <p:spPr>
          <a:xfrm>
            <a:off x="224625" y="5284851"/>
            <a:ext cx="5430739" cy="1169551"/>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＜吸収源対策＞</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みどりは、</a:t>
            </a:r>
            <a:r>
              <a:rPr lang="en-US" altLang="ja-JP" sz="1400" dirty="0" smtClean="0">
                <a:latin typeface="Meiryo UI" panose="020B0604030504040204" pitchFamily="50" charset="-128"/>
                <a:ea typeface="Meiryo UI" panose="020B0604030504040204" pitchFamily="50" charset="-128"/>
              </a:rPr>
              <a:t>CO</a:t>
            </a:r>
            <a:r>
              <a:rPr lang="en-US" altLang="ja-JP" sz="1400" baseline="-250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の吸収・固定や気候調整機能を有していることから、市民</a:t>
            </a:r>
            <a:r>
              <a:rPr lang="ja-JP" altLang="en-US" sz="1400" dirty="0">
                <a:latin typeface="Meiryo UI" panose="020B0604030504040204" pitchFamily="50" charset="-128"/>
                <a:ea typeface="Meiryo UI" panose="020B0604030504040204" pitchFamily="50" charset="-128"/>
              </a:rPr>
              <a:t>、事業者との連携及び協働により、みどりのまちづくりを総合的かつ計画的に進めます</a:t>
            </a:r>
            <a:r>
              <a:rPr lang="ja-JP" altLang="en-US" sz="1400" dirty="0" smtClean="0">
                <a:latin typeface="Meiryo UI" panose="020B0604030504040204" pitchFamily="50" charset="-128"/>
                <a:ea typeface="Meiryo UI" panose="020B0604030504040204" pitchFamily="50" charset="-128"/>
              </a:rPr>
              <a:t>。また、生態系サービスの大消費地として、国産木材の利用を促進することで、供給地の健全な森林保全に貢献します。</a:t>
            </a:r>
            <a:endParaRPr lang="en-US" altLang="ja-JP" sz="14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4365119" y="708185"/>
            <a:ext cx="1824983" cy="1499851"/>
            <a:chOff x="223612" y="19368"/>
            <a:chExt cx="1276199" cy="1380913"/>
          </a:xfrm>
        </p:grpSpPr>
        <p:sp>
          <p:nvSpPr>
            <p:cNvPr id="16" name="テキスト ボックス 287"/>
            <p:cNvSpPr txBox="1"/>
            <p:nvPr/>
          </p:nvSpPr>
          <p:spPr>
            <a:xfrm>
              <a:off x="259242" y="1219306"/>
              <a:ext cx="1240569" cy="180975"/>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中之島</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pic>
          <p:nvPicPr>
            <p:cNvPr id="17" name="図 16"/>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23612" y="19368"/>
              <a:ext cx="1240892" cy="1200383"/>
            </a:xfrm>
            <a:prstGeom prst="rect">
              <a:avLst/>
            </a:prstGeom>
            <a:noFill/>
            <a:ln>
              <a:noFill/>
            </a:ln>
          </p:spPr>
        </p:pic>
      </p:grpSp>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920" y="682939"/>
            <a:ext cx="2666116" cy="1303289"/>
          </a:xfrm>
          <a:prstGeom prst="rect">
            <a:avLst/>
          </a:prstGeom>
        </p:spPr>
      </p:pic>
      <p:sp>
        <p:nvSpPr>
          <p:cNvPr id="21" name="テキスト ボックス 20"/>
          <p:cNvSpPr txBox="1"/>
          <p:nvPr/>
        </p:nvSpPr>
        <p:spPr>
          <a:xfrm>
            <a:off x="6299360" y="2178834"/>
            <a:ext cx="2717079" cy="200055"/>
          </a:xfrm>
          <a:prstGeom prst="rect">
            <a:avLst/>
          </a:prstGeom>
          <a:noFill/>
        </p:spPr>
        <p:txBody>
          <a:bodyPr wrap="square" rtlCol="0">
            <a:spAutoFit/>
          </a:bodyPr>
          <a:lstStyle/>
          <a:p>
            <a:pPr algn="r"/>
            <a:r>
              <a:rPr kumimoji="1" lang="ja-JP" altLang="en-US" sz="700" dirty="0">
                <a:latin typeface="メイリオ" panose="020B0604030504040204" pitchFamily="50" charset="-128"/>
                <a:ea typeface="メイリオ" panose="020B0604030504040204" pitchFamily="50" charset="-128"/>
              </a:rPr>
              <a:t>出典：公益社団法人</a:t>
            </a:r>
            <a:r>
              <a:rPr kumimoji="1" lang="en-US" altLang="ja-JP" sz="700" dirty="0">
                <a:latin typeface="メイリオ" panose="020B0604030504040204" pitchFamily="50" charset="-128"/>
                <a:ea typeface="メイリオ" panose="020B0604030504040204" pitchFamily="50" charset="-128"/>
              </a:rPr>
              <a:t>2025</a:t>
            </a:r>
            <a:r>
              <a:rPr kumimoji="1" lang="ja-JP" altLang="en-US" sz="700" dirty="0">
                <a:latin typeface="メイリオ" panose="020B0604030504040204" pitchFamily="50" charset="-128"/>
                <a:ea typeface="メイリオ" panose="020B0604030504040204" pitchFamily="50" charset="-128"/>
              </a:rPr>
              <a:t>年日本国際博覧会協会</a:t>
            </a:r>
          </a:p>
        </p:txBody>
      </p:sp>
      <p:pic>
        <p:nvPicPr>
          <p:cNvPr id="27" name="Picture 2" descr="image001"/>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0" contrast="10000"/>
                    </a14:imgEffect>
                  </a14:imgLayer>
                </a14:imgProps>
              </a:ext>
              <a:ext uri="{28A0092B-C50C-407E-A947-70E740481C1C}">
                <a14:useLocalDpi xmlns:a14="http://schemas.microsoft.com/office/drawing/2010/main" val="0"/>
              </a:ext>
            </a:extLst>
          </a:blip>
          <a:srcRect/>
          <a:stretch>
            <a:fillRect/>
          </a:stretch>
        </p:blipFill>
        <p:spPr bwMode="auto">
          <a:xfrm>
            <a:off x="5760604" y="5148975"/>
            <a:ext cx="1966192" cy="125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7763652" y="6083476"/>
            <a:ext cx="1172116" cy="261610"/>
          </a:xfrm>
          <a:prstGeom prst="rect">
            <a:avLst/>
          </a:prstGeom>
        </p:spPr>
        <p:txBody>
          <a:bodyPr wrap="none">
            <a:spAutoFit/>
          </a:bodyPr>
          <a:lstStyle/>
          <a:p>
            <a:r>
              <a:rPr lang="ja-JP" altLang="en-US" sz="1100" dirty="0">
                <a:solidFill>
                  <a:srgbClr val="333333"/>
                </a:solidFill>
                <a:latin typeface="Meiryo UI" panose="020B0604030504040204" pitchFamily="50" charset="-128"/>
                <a:ea typeface="Meiryo UI" panose="020B0604030504040204" pitchFamily="50" charset="-128"/>
              </a:rPr>
              <a:t>図書館の木質化</a:t>
            </a:r>
            <a:endParaRPr lang="en-US" altLang="ja-JP" sz="1100" dirty="0">
              <a:solidFill>
                <a:srgbClr val="333333"/>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6"/>
          <a:stretch>
            <a:fillRect/>
          </a:stretch>
        </p:blipFill>
        <p:spPr>
          <a:xfrm>
            <a:off x="4708967" y="2376695"/>
            <a:ext cx="3224986" cy="1670527"/>
          </a:xfrm>
          <a:prstGeom prst="rect">
            <a:avLst/>
          </a:prstGeom>
        </p:spPr>
      </p:pic>
      <p:sp>
        <p:nvSpPr>
          <p:cNvPr id="8" name="正方形/長方形 7"/>
          <p:cNvSpPr/>
          <p:nvPr/>
        </p:nvSpPr>
        <p:spPr>
          <a:xfrm>
            <a:off x="6870023" y="1998156"/>
            <a:ext cx="1261884" cy="215444"/>
          </a:xfrm>
          <a:prstGeom prst="rect">
            <a:avLst/>
          </a:prstGeom>
        </p:spPr>
        <p:txBody>
          <a:bodyPr wrap="none">
            <a:spAutoFit/>
          </a:bodyPr>
          <a:lstStyle/>
          <a:p>
            <a:r>
              <a:rPr lang="en-US" altLang="zh-CN" sz="800" dirty="0">
                <a:latin typeface="メイリオ" panose="020B0604030504040204" pitchFamily="50" charset="-128"/>
                <a:ea typeface="メイリオ" panose="020B0604030504040204" pitchFamily="50" charset="-128"/>
              </a:rPr>
              <a:t>2025</a:t>
            </a:r>
            <a:r>
              <a:rPr lang="zh-CN" altLang="en-US" sz="800" dirty="0">
                <a:latin typeface="メイリオ" panose="020B0604030504040204" pitchFamily="50" charset="-128"/>
                <a:ea typeface="メイリオ" panose="020B0604030504040204" pitchFamily="50" charset="-128"/>
              </a:rPr>
              <a:t>年日本国際博覧会</a:t>
            </a:r>
            <a:endParaRPr lang="ja-JP" altLang="en-US" sz="8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5118833" y="4068967"/>
            <a:ext cx="2133918" cy="215444"/>
          </a:xfrm>
          <a:prstGeom prst="rect">
            <a:avLst/>
          </a:prstGeom>
        </p:spPr>
        <p:txBody>
          <a:bodyPr wrap="none">
            <a:spAutoFit/>
          </a:bodyPr>
          <a:lstStyle/>
          <a:p>
            <a:r>
              <a:rPr lang="ja-JP" altLang="en-US" sz="800" dirty="0" smtClean="0">
                <a:latin typeface="メイリオ" panose="020B0604030504040204" pitchFamily="50" charset="-128"/>
                <a:ea typeface="メイリオ" panose="020B0604030504040204" pitchFamily="50" charset="-128"/>
              </a:rPr>
              <a:t>カーボンニュートラルポート形成イメージ</a:t>
            </a:r>
            <a:endParaRPr lang="ja-JP" altLang="en-US" sz="8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870023" y="4157748"/>
            <a:ext cx="1063930" cy="200055"/>
          </a:xfrm>
          <a:prstGeom prst="rect">
            <a:avLst/>
          </a:prstGeom>
          <a:noFill/>
        </p:spPr>
        <p:txBody>
          <a:bodyPr wrap="square" rtlCol="0">
            <a:spAutoFit/>
          </a:bodyPr>
          <a:lstStyle/>
          <a:p>
            <a:pPr algn="r"/>
            <a:r>
              <a:rPr kumimoji="1" lang="ja-JP" altLang="en-US" sz="700" dirty="0">
                <a:latin typeface="メイリオ" panose="020B0604030504040204" pitchFamily="50" charset="-128"/>
                <a:ea typeface="メイリオ" panose="020B0604030504040204" pitchFamily="50" charset="-128"/>
              </a:rPr>
              <a:t>出典</a:t>
            </a:r>
            <a:r>
              <a:rPr kumimoji="1" lang="ja-JP" altLang="en-US" sz="700" dirty="0" smtClean="0">
                <a:latin typeface="メイリオ" panose="020B0604030504040204" pitchFamily="50" charset="-128"/>
                <a:ea typeface="メイリオ" panose="020B0604030504040204" pitchFamily="50" charset="-128"/>
              </a:rPr>
              <a:t>：国土交通省</a:t>
            </a:r>
            <a:endParaRPr kumimoji="1" lang="ja-JP" altLang="en-US" sz="7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920687" y="2889890"/>
            <a:ext cx="1047516"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港湾の脱炭素化に配慮した機能強化</a:t>
            </a:r>
            <a:endParaRPr kumimoji="1"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4555" y="40124"/>
            <a:ext cx="6026009" cy="461665"/>
          </a:xfrm>
          <a:prstGeom prst="rect">
            <a:avLst/>
          </a:prstGeom>
        </p:spPr>
        <p:txBody>
          <a:bodyPr wrap="none">
            <a:spAutoFit/>
          </a:bodyPr>
          <a:lstStyle/>
          <a:p>
            <a:r>
              <a:rPr lang="ja-JP" altLang="en-US" sz="2400" b="1" dirty="0">
                <a:solidFill>
                  <a:srgbClr val="002060"/>
                </a:solidFill>
                <a:latin typeface="Meiryo UI" panose="020B0604030504040204" pitchFamily="50" charset="-128"/>
                <a:ea typeface="Meiryo UI" panose="020B0604030504040204" pitchFamily="50" charset="-128"/>
              </a:rPr>
              <a:t>脱炭素化のしくみを組み込んだ持続可能なまち</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1AEF91D9-7B27-4237-A60A-CDE22761E2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18" name="スライド番号プレースホルダー 17"/>
          <p:cNvSpPr>
            <a:spLocks noGrp="1"/>
          </p:cNvSpPr>
          <p:nvPr>
            <p:ph type="sldNum" sz="quarter" idx="12"/>
          </p:nvPr>
        </p:nvSpPr>
        <p:spPr>
          <a:xfrm>
            <a:off x="6935029" y="6486983"/>
            <a:ext cx="2057400" cy="365125"/>
          </a:xfrm>
        </p:spPr>
        <p:txBody>
          <a:bodyPr/>
          <a:lstStyle/>
          <a:p>
            <a:fld id="{0172FF5F-C51C-44EF-AB0A-E778330DC61C}" type="slidenum">
              <a:rPr kumimoji="1" lang="ja-JP" altLang="en-US" smtClean="0"/>
              <a:t>5</a:t>
            </a:fld>
            <a:endParaRPr kumimoji="1" lang="ja-JP" altLang="en-US"/>
          </a:p>
        </p:txBody>
      </p:sp>
    </p:spTree>
    <p:extLst>
      <p:ext uri="{BB962C8B-B14F-4D97-AF65-F5344CB8AC3E}">
        <p14:creationId xmlns:p14="http://schemas.microsoft.com/office/powerpoint/2010/main" val="403651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86275" y="0"/>
            <a:ext cx="675916" cy="46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６</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5674260" y="1567620"/>
            <a:ext cx="2970085" cy="1430289"/>
          </a:xfrm>
          <a:prstGeom prst="rect">
            <a:avLst/>
          </a:prstGeom>
        </p:spPr>
      </p:pic>
      <p:sp>
        <p:nvSpPr>
          <p:cNvPr id="57" name="正方形/長方形 56"/>
          <p:cNvSpPr/>
          <p:nvPr/>
        </p:nvSpPr>
        <p:spPr>
          <a:xfrm>
            <a:off x="234513" y="1901335"/>
            <a:ext cx="5408556"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400" b="1" dirty="0">
                <a:solidFill>
                  <a:schemeClr val="tx1"/>
                </a:solidFill>
                <a:latin typeface="Meiryo UI" panose="020B0604030504040204" pitchFamily="50" charset="-128"/>
                <a:ea typeface="Meiryo UI" panose="020B0604030504040204" pitchFamily="50" charset="-128"/>
              </a:rPr>
              <a:t>＜地域間の連携を基盤とした域外貢献＞</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大阪市がこれまで築き上げてきた、国内の様々な地域との連携・協働の取組みについて、環境側面から強化を</a:t>
            </a:r>
            <a:r>
              <a:rPr lang="ja-JP" altLang="en-US" sz="1400" dirty="0" smtClean="0">
                <a:solidFill>
                  <a:schemeClr val="tx1"/>
                </a:solidFill>
                <a:latin typeface="Meiryo UI" panose="020B0604030504040204" pitchFamily="50" charset="-128"/>
                <a:ea typeface="Meiryo UI" panose="020B0604030504040204" pitchFamily="50" charset="-128"/>
              </a:rPr>
              <a:t>図ることで、</a:t>
            </a:r>
            <a:r>
              <a:rPr lang="ja-JP" altLang="en-US" sz="1400" dirty="0">
                <a:solidFill>
                  <a:schemeClr val="tx1"/>
                </a:solidFill>
                <a:latin typeface="Meiryo UI" panose="020B0604030504040204" pitchFamily="50" charset="-128"/>
                <a:ea typeface="Meiryo UI" panose="020B0604030504040204" pitchFamily="50" charset="-128"/>
              </a:rPr>
              <a:t>資源や資金、人が相互に行き来するローカル</a:t>
            </a: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形成し、</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削減や吸収源対策を進めます。</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234513" y="2959363"/>
            <a:ext cx="3741139" cy="1600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400" b="1" dirty="0">
                <a:solidFill>
                  <a:schemeClr val="tx1"/>
                </a:solidFill>
                <a:latin typeface="Meiryo UI" panose="020B0604030504040204" pitchFamily="50" charset="-128"/>
                <a:ea typeface="Meiryo UI" panose="020B0604030504040204" pitchFamily="50" charset="-128"/>
              </a:rPr>
              <a:t>＜都市間協力の推進＞</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ベトナム国ホーチミン</a:t>
            </a:r>
            <a:r>
              <a:rPr lang="ja-JP" altLang="en-US" sz="1400" dirty="0" smtClean="0">
                <a:solidFill>
                  <a:schemeClr val="tx1"/>
                </a:solidFill>
                <a:latin typeface="Meiryo UI" panose="020B0604030504040204" pitchFamily="50" charset="-128"/>
                <a:ea typeface="Meiryo UI" panose="020B0604030504040204" pitchFamily="50" charset="-128"/>
              </a:rPr>
              <a:t>市やフィリピン</a:t>
            </a:r>
            <a:r>
              <a:rPr lang="ja-JP" altLang="en-US" sz="1400" dirty="0">
                <a:solidFill>
                  <a:schemeClr val="tx1"/>
                </a:solidFill>
                <a:latin typeface="Meiryo UI" panose="020B0604030504040204" pitchFamily="50" charset="-128"/>
                <a:ea typeface="Meiryo UI" panose="020B0604030504040204" pitchFamily="50" charset="-128"/>
              </a:rPr>
              <a:t>国ケソン市をはじめアジア諸都市等への都市間協力を推進し、気候変動マスタープランの策定支援</a:t>
            </a:r>
            <a:r>
              <a:rPr lang="ja-JP" altLang="en-US" sz="1400" dirty="0" smtClean="0">
                <a:solidFill>
                  <a:schemeClr val="tx1"/>
                </a:solidFill>
                <a:latin typeface="Meiryo UI" panose="020B0604030504040204" pitchFamily="50" charset="-128"/>
                <a:ea typeface="Meiryo UI" panose="020B0604030504040204" pitchFamily="50" charset="-128"/>
              </a:rPr>
              <a:t>や二</a:t>
            </a:r>
            <a:r>
              <a:rPr lang="ja-JP" altLang="en-US" sz="1400" dirty="0">
                <a:solidFill>
                  <a:schemeClr val="tx1"/>
                </a:solidFill>
                <a:latin typeface="Meiryo UI" panose="020B0604030504040204" pitchFamily="50" charset="-128"/>
                <a:ea typeface="Meiryo UI" panose="020B0604030504040204" pitchFamily="50" charset="-128"/>
              </a:rPr>
              <a:t>国間クレジット</a:t>
            </a:r>
            <a:r>
              <a:rPr lang="ja-JP" altLang="en-US" sz="1400" dirty="0" smtClean="0">
                <a:solidFill>
                  <a:schemeClr val="tx1"/>
                </a:solidFill>
                <a:latin typeface="Meiryo UI" panose="020B0604030504040204" pitchFamily="50" charset="-128"/>
                <a:ea typeface="Meiryo UI" panose="020B0604030504040204" pitchFamily="50" charset="-128"/>
              </a:rPr>
              <a:t>制度（</a:t>
            </a:r>
            <a:r>
              <a:rPr lang="en-US" altLang="ja-JP" sz="1400" dirty="0" smtClean="0">
                <a:solidFill>
                  <a:schemeClr val="tx1"/>
                </a:solidFill>
                <a:latin typeface="Meiryo UI" panose="020B0604030504040204" pitchFamily="50" charset="-128"/>
                <a:ea typeface="Meiryo UI" panose="020B0604030504040204" pitchFamily="50" charset="-128"/>
              </a:rPr>
              <a:t>JCM</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等を活用した脱炭素化プロジェクトの創出などアジア諸都市等の脱炭素都市形成を支援します。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10534" y="4621350"/>
            <a:ext cx="4793597" cy="1815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400" b="1" dirty="0">
                <a:solidFill>
                  <a:schemeClr val="tx1"/>
                </a:solidFill>
                <a:latin typeface="Meiryo UI" panose="020B0604030504040204" pitchFamily="50" charset="-128"/>
                <a:ea typeface="Meiryo UI" panose="020B0604030504040204" pitchFamily="50" charset="-128"/>
              </a:rPr>
              <a:t>＜官民連携による海外展開の推進＞</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産学官連携プラットフォームの「</a:t>
            </a:r>
            <a:r>
              <a:rPr lang="en-US" altLang="ja-JP" sz="1400" dirty="0">
                <a:solidFill>
                  <a:schemeClr val="tx1"/>
                </a:solidFill>
                <a:latin typeface="Meiryo UI" panose="020B0604030504040204" pitchFamily="50" charset="-128"/>
                <a:ea typeface="Meiryo UI" panose="020B0604030504040204" pitchFamily="50" charset="-128"/>
              </a:rPr>
              <a:t>Team OSAKA</a:t>
            </a:r>
            <a:r>
              <a:rPr lang="ja-JP" altLang="en-US" sz="1400" dirty="0">
                <a:solidFill>
                  <a:schemeClr val="tx1"/>
                </a:solidFill>
                <a:latin typeface="Meiryo UI" panose="020B0604030504040204" pitchFamily="50" charset="-128"/>
                <a:ea typeface="Meiryo UI" panose="020B0604030504040204" pitchFamily="50" charset="-128"/>
              </a:rPr>
              <a:t>ネットワーク」の活動を通じて、在阪</a:t>
            </a:r>
            <a:r>
              <a:rPr lang="ja-JP" altLang="en-US" sz="1400" dirty="0" smtClean="0">
                <a:solidFill>
                  <a:schemeClr val="tx1"/>
                </a:solidFill>
                <a:latin typeface="Meiryo UI" panose="020B0604030504040204" pitchFamily="50" charset="-128"/>
                <a:ea typeface="Meiryo UI" panose="020B0604030504040204" pitchFamily="50" charset="-128"/>
              </a:rPr>
              <a:t>企業等の</a:t>
            </a:r>
            <a:r>
              <a:rPr lang="ja-JP" altLang="en-US" sz="1400" dirty="0">
                <a:solidFill>
                  <a:schemeClr val="tx1"/>
                </a:solidFill>
                <a:latin typeface="Meiryo UI" panose="020B0604030504040204" pitchFamily="50" charset="-128"/>
                <a:ea typeface="Meiryo UI" panose="020B0604030504040204" pitchFamily="50" charset="-128"/>
              </a:rPr>
              <a:t>海外展開を促進するとともに、アジア諸都市等における省エネ・省</a:t>
            </a:r>
            <a:r>
              <a:rPr lang="en-US" altLang="ja-JP" sz="1400" dirty="0">
                <a:solidFill>
                  <a:schemeClr val="tx1"/>
                </a:solidFill>
                <a:latin typeface="Meiryo UI" panose="020B0604030504040204" pitchFamily="50" charset="-128"/>
                <a:ea typeface="Meiryo UI" panose="020B0604030504040204" pitchFamily="50" charset="-128"/>
              </a:rPr>
              <a:t>CO₂ </a:t>
            </a:r>
            <a:r>
              <a:rPr lang="ja-JP" altLang="en-US" sz="1400" dirty="0">
                <a:solidFill>
                  <a:schemeClr val="tx1"/>
                </a:solidFill>
                <a:latin typeface="Meiryo UI" panose="020B0604030504040204" pitchFamily="50" charset="-128"/>
                <a:ea typeface="Meiryo UI" panose="020B0604030504040204" pitchFamily="50" charset="-128"/>
              </a:rPr>
              <a:t>等を実践します。</a:t>
            </a:r>
          </a:p>
          <a:p>
            <a:r>
              <a:rPr lang="ja-JP" altLang="en-US" sz="1400" dirty="0">
                <a:solidFill>
                  <a:schemeClr val="tx1"/>
                </a:solidFill>
                <a:latin typeface="Meiryo UI" panose="020B0604030504040204" pitchFamily="50" charset="-128"/>
                <a:ea typeface="Meiryo UI" panose="020B0604030504040204" pitchFamily="50" charset="-128"/>
              </a:rPr>
              <a:t>「大阪 水・環境ソリューション機構（</a:t>
            </a:r>
            <a:r>
              <a:rPr lang="en-US" altLang="ja-JP" sz="1400" dirty="0">
                <a:solidFill>
                  <a:schemeClr val="tx1"/>
                </a:solidFill>
                <a:latin typeface="Meiryo UI" panose="020B0604030504040204" pitchFamily="50" charset="-128"/>
                <a:ea typeface="Meiryo UI" panose="020B0604030504040204" pitchFamily="50" charset="-128"/>
              </a:rPr>
              <a:t>OWESA</a:t>
            </a:r>
            <a:r>
              <a:rPr lang="ja-JP" altLang="en-US" sz="1400" dirty="0">
                <a:solidFill>
                  <a:schemeClr val="tx1"/>
                </a:solidFill>
                <a:latin typeface="Meiryo UI" panose="020B0604030504040204" pitchFamily="50" charset="-128"/>
                <a:ea typeface="Meiryo UI" panose="020B0604030504040204" pitchFamily="50" charset="-128"/>
              </a:rPr>
              <a:t>）」の構成団体による相互協力関係の一層の強化と海外友好都市等との信頼関係のもと、官民連携による水・環境分野の技術協力に取り組み、海外の水・環境問題の解決、大阪・関西経済の活性化をめざします。</a:t>
            </a:r>
          </a:p>
        </p:txBody>
      </p:sp>
      <p:sp>
        <p:nvSpPr>
          <p:cNvPr id="60" name="正方形/長方形 59"/>
          <p:cNvSpPr/>
          <p:nvPr/>
        </p:nvSpPr>
        <p:spPr>
          <a:xfrm>
            <a:off x="238716" y="603695"/>
            <a:ext cx="8748000"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ja-JP" altLang="en-US" sz="1400" b="1" dirty="0">
                <a:solidFill>
                  <a:schemeClr val="tx1"/>
                </a:solidFill>
                <a:latin typeface="Meiryo UI" panose="020B0604030504040204" pitchFamily="50" charset="-128"/>
                <a:ea typeface="Meiryo UI" panose="020B0604030504040204" pitchFamily="50" charset="-128"/>
              </a:rPr>
              <a:t>＜環境・エネルギー産業の振興とあらゆる企業の持続的成長＞</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環境技術に強みを</a:t>
            </a:r>
            <a:r>
              <a:rPr lang="ja-JP" altLang="en-US" sz="1400" dirty="0" smtClean="0">
                <a:solidFill>
                  <a:schemeClr val="tx1"/>
                </a:solidFill>
                <a:latin typeface="Meiryo UI" panose="020B0604030504040204" pitchFamily="50" charset="-128"/>
                <a:ea typeface="Meiryo UI" panose="020B0604030504040204" pitchFamily="50" charset="-128"/>
              </a:rPr>
              <a:t>もつ事業者が</a:t>
            </a:r>
            <a:r>
              <a:rPr lang="ja-JP" altLang="en-US" sz="1400" dirty="0">
                <a:solidFill>
                  <a:schemeClr val="tx1"/>
                </a:solidFill>
                <a:latin typeface="Meiryo UI" panose="020B0604030504040204" pitchFamily="50" charset="-128"/>
                <a:ea typeface="Meiryo UI" panose="020B0604030504040204" pitchFamily="50" charset="-128"/>
              </a:rPr>
              <a:t>多く立地する地域特性を活かし、官民連携による環境技術の創出やショーケース化を進め、環境・エネルギー産業の振興を図ります</a:t>
            </a:r>
            <a:r>
              <a:rPr lang="ja-JP" altLang="en-US" sz="1400" dirty="0" smtClean="0">
                <a:solidFill>
                  <a:schemeClr val="tx1"/>
                </a:solidFill>
                <a:latin typeface="Meiryo UI" panose="020B0604030504040204" pitchFamily="50" charset="-128"/>
                <a:ea typeface="Meiryo UI" panose="020B0604030504040204" pitchFamily="50" charset="-128"/>
              </a:rPr>
              <a:t>。また</a:t>
            </a:r>
            <a:r>
              <a:rPr lang="ja-JP" altLang="en-US" sz="1400" dirty="0">
                <a:solidFill>
                  <a:schemeClr val="tx1"/>
                </a:solidFill>
                <a:latin typeface="Meiryo UI" panose="020B0604030504040204" pitchFamily="50" charset="-128"/>
                <a:ea typeface="Meiryo UI" panose="020B0604030504040204" pitchFamily="50" charset="-128"/>
              </a:rPr>
              <a:t>、ナレッジキャピタルをはじめとしたオープンイノベーション拠点を活用し、これまで以上に多様な技術やバックグラウンドをもつ企業の交流・連携を図るとともに、今後の新たなエネルギー</a:t>
            </a:r>
            <a:r>
              <a:rPr lang="ja-JP" altLang="en-US" sz="1400" dirty="0" smtClean="0">
                <a:solidFill>
                  <a:schemeClr val="tx1"/>
                </a:solidFill>
                <a:latin typeface="Meiryo UI" panose="020B0604030504040204" pitchFamily="50" charset="-128"/>
                <a:ea typeface="Meiryo UI" panose="020B0604030504040204" pitchFamily="50" charset="-128"/>
              </a:rPr>
              <a:t>・脱炭素</a:t>
            </a:r>
            <a:r>
              <a:rPr lang="ja-JP" altLang="en-US" sz="1400" dirty="0">
                <a:solidFill>
                  <a:schemeClr val="tx1"/>
                </a:solidFill>
                <a:latin typeface="Meiryo UI" panose="020B0604030504040204" pitchFamily="50" charset="-128"/>
                <a:ea typeface="Meiryo UI" panose="020B0604030504040204" pitchFamily="50" charset="-128"/>
              </a:rPr>
              <a:t>技術等の開発を推進します。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063937" y="2938061"/>
            <a:ext cx="208018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800" dirty="0">
                <a:solidFill>
                  <a:schemeClr val="tx1"/>
                </a:solidFill>
                <a:latin typeface="Meiryo UI" panose="020B0604030504040204" pitchFamily="50" charset="-128"/>
                <a:ea typeface="Meiryo UI" panose="020B0604030504040204" pitchFamily="50" charset="-128"/>
              </a:rPr>
              <a:t>出典：環境省「令和元年版　環境白書」</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7128852" y="3329199"/>
            <a:ext cx="1805898" cy="138499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欧州連合（</a:t>
            </a:r>
            <a:r>
              <a:rPr lang="en-US" altLang="ja-JP" sz="1200" dirty="0" smtClean="0">
                <a:latin typeface="Meiryo UI" panose="020B0604030504040204" pitchFamily="50" charset="-128"/>
                <a:ea typeface="Meiryo UI" panose="020B0604030504040204" pitchFamily="50" charset="-128"/>
              </a:rPr>
              <a:t>EU</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国際都市地域間協力</a:t>
            </a:r>
            <a:r>
              <a:rPr lang="ja-JP" altLang="en-US" sz="1200" dirty="0" smtClean="0">
                <a:latin typeface="Meiryo UI" panose="020B0604030504040204" pitchFamily="50" charset="-128"/>
                <a:ea typeface="Meiryo UI" panose="020B0604030504040204" pitchFamily="50" charset="-128"/>
              </a:rPr>
              <a:t>プログラム（</a:t>
            </a:r>
            <a:r>
              <a:rPr lang="en-US" altLang="ja-JP" sz="1200" dirty="0" smtClean="0">
                <a:latin typeface="Meiryo UI" panose="020B0604030504040204" pitchFamily="50" charset="-128"/>
                <a:ea typeface="Meiryo UI" panose="020B0604030504040204" pitchFamily="50" charset="-128"/>
              </a:rPr>
              <a:t>IURC</a:t>
            </a:r>
            <a:r>
              <a:rPr lang="ja-JP" altLang="en-US" sz="1200" dirty="0" smtClean="0">
                <a:latin typeface="Meiryo UI" panose="020B0604030504040204" pitchFamily="50" charset="-128"/>
                <a:ea typeface="Meiryo UI" panose="020B0604030504040204" pitchFamily="50" charset="-128"/>
              </a:rPr>
              <a:t>）のもと、脱炭素分野を優先課題に英国</a:t>
            </a:r>
            <a:r>
              <a:rPr lang="ja-JP" altLang="en-US" sz="1200" dirty="0">
                <a:latin typeface="Meiryo UI" panose="020B0604030504040204" pitchFamily="50" charset="-128"/>
                <a:ea typeface="Meiryo UI" panose="020B0604030504040204" pitchFamily="50" charset="-128"/>
              </a:rPr>
              <a:t>のグレーター・</a:t>
            </a:r>
            <a:r>
              <a:rPr lang="ja-JP" altLang="en-US" sz="1200" dirty="0" smtClean="0">
                <a:latin typeface="Meiryo UI" panose="020B0604030504040204" pitchFamily="50" charset="-128"/>
                <a:ea typeface="Meiryo UI" panose="020B0604030504040204" pitchFamily="50" charset="-128"/>
              </a:rPr>
              <a:t>マンチェスターとの連携開始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年９月</a:t>
            </a: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7064391" y="5045484"/>
            <a:ext cx="1813323" cy="830997"/>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既存</a:t>
            </a:r>
            <a:r>
              <a:rPr lang="ja-JP" altLang="en-US" sz="1200" dirty="0">
                <a:latin typeface="Meiryo UI" panose="020B0604030504040204" pitchFamily="50" charset="-128"/>
                <a:ea typeface="Meiryo UI" panose="020B0604030504040204" pitchFamily="50" charset="-128"/>
              </a:rPr>
              <a:t>石炭ボイラを高効率貫流ボイラに交換、併せて石炭から</a:t>
            </a:r>
            <a:r>
              <a:rPr lang="en-US" altLang="ja-JP" sz="1200" dirty="0">
                <a:latin typeface="Meiryo UI" panose="020B0604030504040204" pitchFamily="50" charset="-128"/>
                <a:ea typeface="Meiryo UI" panose="020B0604030504040204" pitchFamily="50" charset="-128"/>
              </a:rPr>
              <a:t>CNG</a:t>
            </a:r>
            <a:r>
              <a:rPr lang="ja-JP" altLang="en-US" sz="1200" dirty="0">
                <a:latin typeface="Meiryo UI" panose="020B0604030504040204" pitchFamily="50" charset="-128"/>
                <a:ea typeface="Meiryo UI" panose="020B0604030504040204" pitchFamily="50" charset="-128"/>
              </a:rPr>
              <a:t>と</a:t>
            </a:r>
            <a:r>
              <a:rPr lang="en-US" altLang="ja-JP" sz="1200" dirty="0">
                <a:latin typeface="Meiryo UI" panose="020B0604030504040204" pitchFamily="50" charset="-128"/>
                <a:ea typeface="Meiryo UI" panose="020B0604030504040204" pitchFamily="50" charset="-128"/>
              </a:rPr>
              <a:t>LPG</a:t>
            </a:r>
            <a:r>
              <a:rPr lang="ja-JP" altLang="en-US" sz="1200" dirty="0" err="1">
                <a:latin typeface="Meiryo UI" panose="020B0604030504040204" pitchFamily="50" charset="-128"/>
                <a:ea typeface="Meiryo UI" panose="020B0604030504040204" pitchFamily="50" charset="-128"/>
              </a:rPr>
              <a:t>への</a:t>
            </a:r>
            <a:r>
              <a:rPr lang="ja-JP" altLang="en-US" sz="1200" dirty="0">
                <a:latin typeface="Meiryo UI" panose="020B0604030504040204" pitchFamily="50" charset="-128"/>
                <a:ea typeface="Meiryo UI" panose="020B0604030504040204" pitchFamily="50" charset="-128"/>
              </a:rPr>
              <a:t>燃料</a:t>
            </a:r>
            <a:r>
              <a:rPr lang="ja-JP" altLang="en-US" sz="1200" dirty="0" smtClean="0">
                <a:latin typeface="Meiryo UI" panose="020B0604030504040204" pitchFamily="50" charset="-128"/>
                <a:ea typeface="Meiryo UI" panose="020B0604030504040204" pitchFamily="50" charset="-128"/>
              </a:rPr>
              <a:t>転換</a:t>
            </a:r>
            <a:endParaRPr lang="ja-JP" altLang="en-US" sz="12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9019" t="13007" r="5783"/>
          <a:stretch/>
        </p:blipFill>
        <p:spPr>
          <a:xfrm>
            <a:off x="5081188" y="4763825"/>
            <a:ext cx="1845980" cy="1254740"/>
          </a:xfrm>
          <a:prstGeom prst="rect">
            <a:avLst/>
          </a:prstGeom>
        </p:spPr>
      </p:pic>
      <p:sp>
        <p:nvSpPr>
          <p:cNvPr id="13" name="テキスト ボックス 12"/>
          <p:cNvSpPr txBox="1"/>
          <p:nvPr/>
        </p:nvSpPr>
        <p:spPr>
          <a:xfrm>
            <a:off x="5106056" y="6001876"/>
            <a:ext cx="1904161"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官民連携による</a:t>
            </a:r>
            <a:r>
              <a:rPr kumimoji="1" lang="en-US" altLang="ja-JP" sz="1200" dirty="0" smtClean="0">
                <a:latin typeface="Meiryo UI" panose="020B0604030504040204" pitchFamily="50" charset="-128"/>
                <a:ea typeface="Meiryo UI" panose="020B0604030504040204" pitchFamily="50" charset="-128"/>
              </a:rPr>
              <a:t>JCM</a:t>
            </a:r>
            <a:r>
              <a:rPr kumimoji="1" lang="ja-JP" altLang="en-US" sz="1200" dirty="0" smtClean="0">
                <a:latin typeface="Meiryo UI" panose="020B0604030504040204" pitchFamily="50" charset="-128"/>
                <a:ea typeface="Meiryo UI" panose="020B0604030504040204" pitchFamily="50" charset="-128"/>
              </a:rPr>
              <a:t>設備補助事業の実現（ベトナム）</a:t>
            </a:r>
            <a:endParaRPr kumimoji="1" lang="ja-JP" altLang="en-US" sz="12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3924533" y="3182312"/>
            <a:ext cx="3166444" cy="1470222"/>
            <a:chOff x="3924533" y="3521948"/>
            <a:chExt cx="3166444" cy="1470222"/>
          </a:xfrm>
        </p:grpSpPr>
        <p:pic>
          <p:nvPicPr>
            <p:cNvPr id="14" name="図 13"/>
            <p:cNvPicPr/>
            <p:nvPr/>
          </p:nvPicPr>
          <p:blipFill rotWithShape="1">
            <a:blip r:embed="rId4"/>
            <a:srcRect l="3478" t="13602" b="13110"/>
            <a:stretch/>
          </p:blipFill>
          <p:spPr>
            <a:xfrm>
              <a:off x="3924533" y="3521948"/>
              <a:ext cx="3166444" cy="1441938"/>
            </a:xfrm>
            <a:prstGeom prst="rect">
              <a:avLst/>
            </a:prstGeom>
          </p:spPr>
        </p:pic>
        <p:sp>
          <p:nvSpPr>
            <p:cNvPr id="19" name="テキスト ボックス 18"/>
            <p:cNvSpPr txBox="1"/>
            <p:nvPr/>
          </p:nvSpPr>
          <p:spPr>
            <a:xfrm>
              <a:off x="4196213" y="4715171"/>
              <a:ext cx="2761141" cy="276999"/>
            </a:xfrm>
            <a:prstGeom prst="rect">
              <a:avLst/>
            </a:prstGeom>
            <a:noFill/>
          </p:spPr>
          <p:txBody>
            <a:bodyPr wrap="square" rtlCol="0">
              <a:spAutoFit/>
            </a:bodyPr>
            <a:lstStyle/>
            <a:p>
              <a:r>
                <a:rPr kumimoji="1" lang="en-US" altLang="ja-JP" sz="1200" dirty="0" smtClean="0">
                  <a:solidFill>
                    <a:schemeClr val="bg1"/>
                  </a:solidFill>
                  <a:latin typeface="Meiryo UI" panose="020B0604030504040204" pitchFamily="50" charset="-128"/>
                  <a:ea typeface="Meiryo UI" panose="020B0604030504040204" pitchFamily="50" charset="-128"/>
                </a:rPr>
                <a:t>IURC</a:t>
              </a:r>
              <a:r>
                <a:rPr kumimoji="1" lang="ja-JP" altLang="en-US" sz="1200" dirty="0" smtClean="0">
                  <a:solidFill>
                    <a:schemeClr val="bg1"/>
                  </a:solidFill>
                  <a:latin typeface="Meiryo UI" panose="020B0604030504040204" pitchFamily="50" charset="-128"/>
                  <a:ea typeface="Meiryo UI" panose="020B0604030504040204" pitchFamily="50" charset="-128"/>
                </a:rPr>
                <a:t>主催の脱炭素ウェビナーへの参加</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pic>
          <p:nvPicPr>
            <p:cNvPr id="20" name="図 19"/>
            <p:cNvPicPr/>
            <p:nvPr/>
          </p:nvPicPr>
          <p:blipFill rotWithShape="1">
            <a:blip r:embed="rId5" cstate="print">
              <a:extLst>
                <a:ext uri="{28A0092B-C50C-407E-A947-70E740481C1C}">
                  <a14:useLocalDpi xmlns:a14="http://schemas.microsoft.com/office/drawing/2010/main" val="0"/>
                </a:ext>
              </a:extLst>
            </a:blip>
            <a:srcRect l="10214" t="2710" r="12053" b="8232"/>
            <a:stretch/>
          </p:blipFill>
          <p:spPr>
            <a:xfrm>
              <a:off x="5324980" y="3632716"/>
              <a:ext cx="1765997" cy="1160252"/>
            </a:xfrm>
            <a:prstGeom prst="rect">
              <a:avLst/>
            </a:prstGeom>
          </p:spPr>
        </p:pic>
        <p:sp>
          <p:nvSpPr>
            <p:cNvPr id="2" name="正方形/長方形 1"/>
            <p:cNvSpPr/>
            <p:nvPr/>
          </p:nvSpPr>
          <p:spPr>
            <a:xfrm>
              <a:off x="5329333" y="3621416"/>
              <a:ext cx="1756055" cy="136264"/>
            </a:xfrm>
            <a:prstGeom prst="rect">
              <a:avLst/>
            </a:prstGeom>
            <a:solidFill>
              <a:schemeClr val="tx1">
                <a:lumMod val="95000"/>
                <a:lumOff val="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210534" y="24659"/>
            <a:ext cx="6699804" cy="461665"/>
          </a:xfrm>
          <a:prstGeom prst="rect">
            <a:avLst/>
          </a:prstGeom>
        </p:spPr>
        <p:txBody>
          <a:bodyPr wrap="square">
            <a:spAutoFit/>
          </a:bodyPr>
          <a:lstStyle/>
          <a:p>
            <a:r>
              <a:rPr lang="ja-JP" altLang="en-US" sz="2400" b="1" dirty="0">
                <a:solidFill>
                  <a:srgbClr val="002060"/>
                </a:solidFill>
                <a:latin typeface="Meiryo UI" panose="020B0604030504040204" pitchFamily="50" charset="-128"/>
                <a:ea typeface="Meiryo UI" panose="020B0604030504040204" pitchFamily="50" charset="-128"/>
              </a:rPr>
              <a:t>多様なきずなを活かし、脱炭素化をリードするまち</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1AEF91D9-7B27-4237-A60A-CDE22761E2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17" name="スライド番号プレースホルダー 16"/>
          <p:cNvSpPr>
            <a:spLocks noGrp="1"/>
          </p:cNvSpPr>
          <p:nvPr>
            <p:ph type="sldNum" sz="quarter" idx="12"/>
          </p:nvPr>
        </p:nvSpPr>
        <p:spPr>
          <a:xfrm>
            <a:off x="6935029" y="6460857"/>
            <a:ext cx="2057400" cy="365125"/>
          </a:xfrm>
        </p:spPr>
        <p:txBody>
          <a:bodyPr/>
          <a:lstStyle/>
          <a:p>
            <a:fld id="{0172FF5F-C51C-44EF-AB0A-E778330DC61C}" type="slidenum">
              <a:rPr kumimoji="1" lang="ja-JP" altLang="en-US" smtClean="0"/>
              <a:t>6</a:t>
            </a:fld>
            <a:endParaRPr kumimoji="1" lang="ja-JP" altLang="en-US"/>
          </a:p>
        </p:txBody>
      </p:sp>
    </p:spTree>
    <p:extLst>
      <p:ext uri="{BB962C8B-B14F-4D97-AF65-F5344CB8AC3E}">
        <p14:creationId xmlns:p14="http://schemas.microsoft.com/office/powerpoint/2010/main" val="713206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p:nvPr/>
        </p:nvPicPr>
        <p:blipFill>
          <a:blip r:embed="rId3" cstate="print">
            <a:extLst>
              <a:ext uri="{28A0092B-C50C-407E-A947-70E740481C1C}">
                <a14:useLocalDpi xmlns:a14="http://schemas.microsoft.com/office/drawing/2010/main" val="0"/>
              </a:ext>
            </a:extLst>
          </a:blip>
          <a:srcRect l="12263" r="6314" b="16121"/>
          <a:stretch>
            <a:fillRect/>
          </a:stretch>
        </p:blipFill>
        <p:spPr bwMode="auto">
          <a:xfrm>
            <a:off x="824958" y="3955471"/>
            <a:ext cx="2921635" cy="1952625"/>
          </a:xfrm>
          <a:prstGeom prst="rect">
            <a:avLst/>
          </a:prstGeom>
          <a:noFill/>
          <a:ln>
            <a:noFill/>
          </a:ln>
        </p:spPr>
      </p:pic>
      <p:sp>
        <p:nvSpPr>
          <p:cNvPr id="49" name="テキスト ボックス 425"/>
          <p:cNvSpPr txBox="1"/>
          <p:nvPr/>
        </p:nvSpPr>
        <p:spPr>
          <a:xfrm>
            <a:off x="829739" y="5968980"/>
            <a:ext cx="2823845" cy="161925"/>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ts val="1200"/>
              </a:lnSpc>
              <a:spcAft>
                <a:spcPts val="0"/>
              </a:spcAft>
            </a:pP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地下空間を活用したエネルギー面的</a:t>
            </a:r>
            <a:r>
              <a:rPr lang="ja-JP" sz="800" kern="100" dirty="0" smtClean="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利用の</a:t>
            </a:r>
            <a:r>
              <a:rPr lang="ja-JP" sz="800" kern="100" dirty="0">
                <a:solidFill>
                  <a:srgbClr val="000000"/>
                </a:solidFill>
                <a:effectLst/>
                <a:latin typeface="Calibri" panose="020F0502020204030204" pitchFamily="34" charset="0"/>
                <a:ea typeface="メイリオ" panose="020B0604030504040204" pitchFamily="50" charset="-128"/>
                <a:cs typeface="Times New Roman" panose="02020603050405020304" pitchFamily="18" charset="0"/>
              </a:rPr>
              <a:t>イメージ</a:t>
            </a:r>
            <a:endParaRPr lang="ja-JP" sz="1050" kern="100" dirty="0">
              <a:effectLst/>
              <a:latin typeface="Calibri" panose="020F0502020204030204" pitchFamily="34" charset="0"/>
              <a:ea typeface="メイリオ" panose="020B0604030504040204" pitchFamily="50" charset="-128"/>
              <a:cs typeface="Times New Roman" panose="02020603050405020304" pitchFamily="18" charset="0"/>
            </a:endParaRPr>
          </a:p>
        </p:txBody>
      </p:sp>
      <p:sp>
        <p:nvSpPr>
          <p:cNvPr id="51" name="テキスト ボックス 50"/>
          <p:cNvSpPr txBox="1"/>
          <p:nvPr/>
        </p:nvSpPr>
        <p:spPr>
          <a:xfrm>
            <a:off x="295204" y="3001364"/>
            <a:ext cx="8553231"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＜エネルギーインフラの拡充によるレジリエンスの強化＞</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避難所や病院などの災害時の拠点になる施設から業務集積地区までの幅広い区分で、自立・分散型電源（コージェネレーションシステム等）など災害に強いエネルギーシステムの構築に向けた取組みを進めることで</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CO</a:t>
            </a:r>
            <a:r>
              <a:rPr lang="en-US" altLang="ja-JP" sz="1400" baseline="-25000" dirty="0" smtClean="0">
                <a:latin typeface="Meiryo UI" panose="020B0604030504040204" pitchFamily="50" charset="-128"/>
                <a:ea typeface="Meiryo UI" panose="020B0604030504040204" pitchFamily="50" charset="-128"/>
              </a:rPr>
              <a:t>2</a:t>
            </a:r>
            <a:r>
              <a:rPr lang="ja-JP" altLang="en-US" sz="1400" dirty="0" err="1" smtClean="0">
                <a:latin typeface="Meiryo UI" panose="020B0604030504040204" pitchFamily="50" charset="-128"/>
                <a:ea typeface="Meiryo UI" panose="020B0604030504040204" pitchFamily="50" charset="-128"/>
              </a:rPr>
              <a:t>の</a:t>
            </a:r>
            <a:r>
              <a:rPr lang="ja-JP" altLang="en-US" sz="1400" dirty="0" err="1">
                <a:latin typeface="Meiryo UI" panose="020B0604030504040204" pitchFamily="50" charset="-128"/>
                <a:ea typeface="Meiryo UI" panose="020B0604030504040204" pitchFamily="50" charset="-128"/>
              </a:rPr>
              <a:t>排</a:t>
            </a:r>
            <a:r>
              <a:rPr lang="ja-JP" altLang="en-US" sz="1400" dirty="0">
                <a:latin typeface="Meiryo UI" panose="020B0604030504040204" pitchFamily="50" charset="-128"/>
                <a:ea typeface="Meiryo UI" panose="020B0604030504040204" pitchFamily="50" charset="-128"/>
              </a:rPr>
              <a:t>出抑制と防災力向上の両立を図ります。</a:t>
            </a:r>
            <a:endParaRPr lang="en-US" altLang="ja-JP" sz="1400"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4"/>
          <a:stretch>
            <a:fillRect/>
          </a:stretch>
        </p:blipFill>
        <p:spPr>
          <a:xfrm>
            <a:off x="3653584" y="669782"/>
            <a:ext cx="3254112" cy="2010797"/>
          </a:xfrm>
          <a:prstGeom prst="rect">
            <a:avLst/>
          </a:prstGeom>
        </p:spPr>
      </p:pic>
      <p:sp>
        <p:nvSpPr>
          <p:cNvPr id="15" name="テキスト ボックス 30"/>
          <p:cNvSpPr txBox="1"/>
          <p:nvPr/>
        </p:nvSpPr>
        <p:spPr>
          <a:xfrm>
            <a:off x="5717907" y="2579021"/>
            <a:ext cx="1292367" cy="364977"/>
          </a:xfrm>
          <a:prstGeom prst="rect">
            <a:avLst/>
          </a:prstGeom>
          <a:noFill/>
          <a:ln w="6350">
            <a:noFill/>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just">
              <a:spcAft>
                <a:spcPts val="0"/>
              </a:spcAft>
            </a:pPr>
            <a:r>
              <a:rPr lang="ja-JP" sz="900" kern="100" dirty="0">
                <a:effectLst/>
                <a:latin typeface="Calibri" panose="020F0502020204030204" pitchFamily="34" charset="0"/>
                <a:ea typeface="メイリオ" panose="020B0604030504040204" pitchFamily="50" charset="-128"/>
                <a:cs typeface="Times New Roman" panose="02020603050405020304" pitchFamily="18" charset="0"/>
              </a:rPr>
              <a:t>出典</a:t>
            </a:r>
            <a:r>
              <a:rPr lang="ja-JP" sz="900" kern="100" dirty="0" smtClean="0">
                <a:effectLst/>
                <a:latin typeface="Calibri" panose="020F0502020204030204" pitchFamily="34" charset="0"/>
                <a:ea typeface="メイリオ" panose="020B0604030504040204" pitchFamily="50" charset="-128"/>
                <a:cs typeface="Times New Roman" panose="02020603050405020304" pitchFamily="18" charset="0"/>
              </a:rPr>
              <a:t>：</a:t>
            </a:r>
            <a:r>
              <a:rPr lang="ja-JP" altLang="en-US" sz="900" kern="100" dirty="0" smtClean="0">
                <a:latin typeface="Meiryo UI" panose="020B0604030504040204" pitchFamily="50" charset="-128"/>
                <a:ea typeface="Meiryo UI" panose="020B0604030504040204" pitchFamily="50" charset="-128"/>
                <a:cs typeface="Times New Roman" panose="02020603050405020304" pitchFamily="18" charset="0"/>
              </a:rPr>
              <a:t>気象庁</a:t>
            </a:r>
            <a:r>
              <a:rPr lang="en-US" altLang="ja-JP" sz="900" kern="100" dirty="0" smtClean="0">
                <a:latin typeface="Meiryo UI" panose="020B0604030504040204" pitchFamily="50" charset="-128"/>
                <a:ea typeface="Meiryo UI" panose="020B0604030504040204" pitchFamily="50" charset="-128"/>
                <a:cs typeface="Times New Roman" panose="02020603050405020304" pitchFamily="18" charset="0"/>
              </a:rPr>
              <a:t>HP</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6907696" y="1409458"/>
            <a:ext cx="2092556"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大阪の年平均気温は、</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年あたり</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の割合で上昇している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6" name="テキスト ボックス 425"/>
          <p:cNvSpPr txBox="1"/>
          <p:nvPr/>
        </p:nvSpPr>
        <p:spPr>
          <a:xfrm>
            <a:off x="5130129" y="5883423"/>
            <a:ext cx="2823845" cy="307777"/>
          </a:xfrm>
          <a:prstGeom prst="rect">
            <a:avLst/>
          </a:prstGeom>
          <a:solidFill>
            <a:sysClr val="window" lastClr="FFFFFF"/>
          </a:solidFill>
          <a:ln w="6350">
            <a:noFill/>
          </a:ln>
          <a:effectLst/>
        </p:spPr>
        <p:txBody>
          <a:bodyPr rot="0" spcFirstLastPara="0" vert="horz" wrap="square" lIns="91440" tIns="0" rIns="91440" bIns="0" numCol="1" spcCol="0" rtlCol="0" fromWordArt="0" anchor="ctr" anchorCtr="0" forceAA="0" compatLnSpc="1">
            <a:prstTxWarp prst="textNoShape">
              <a:avLst/>
            </a:prstTxWarp>
            <a:spAutoFit/>
          </a:bodyPr>
          <a:lstStyle/>
          <a:p>
            <a:pPr algn="ctr">
              <a:lnSpc>
                <a:spcPts val="1200"/>
              </a:lnSpc>
              <a:spcAft>
                <a:spcPts val="0"/>
              </a:spcAft>
            </a:pPr>
            <a:r>
              <a:rPr lang="ja-JP" altLang="en-US" sz="800" kern="100" dirty="0" smtClean="0">
                <a:latin typeface="Calibri" panose="020F0502020204030204" pitchFamily="34" charset="0"/>
                <a:ea typeface="メイリオ" panose="020B0604030504040204" pitchFamily="50" charset="-128"/>
                <a:cs typeface="Times New Roman" panose="02020603050405020304" pitchFamily="18" charset="0"/>
              </a:rPr>
              <a:t>小学校に設置している太陽光発電設備を</a:t>
            </a:r>
            <a:r>
              <a:rPr lang="ja-JP" sz="800" kern="100" dirty="0" smtClean="0">
                <a:effectLst/>
                <a:latin typeface="Calibri" panose="020F0502020204030204" pitchFamily="34" charset="0"/>
                <a:ea typeface="メイリオ" panose="020B0604030504040204" pitchFamily="50" charset="-128"/>
                <a:cs typeface="Times New Roman" panose="02020603050405020304" pitchFamily="18" charset="0"/>
              </a:rPr>
              <a:t>活用</a:t>
            </a:r>
            <a:r>
              <a:rPr lang="ja-JP" altLang="en-US" sz="800" kern="100" dirty="0" smtClean="0">
                <a:effectLst/>
                <a:latin typeface="Calibri" panose="020F0502020204030204" pitchFamily="34" charset="0"/>
                <a:ea typeface="メイリオ" panose="020B0604030504040204" pitchFamily="50" charset="-128"/>
                <a:cs typeface="Times New Roman" panose="02020603050405020304" pitchFamily="18" charset="0"/>
              </a:rPr>
              <a:t>した</a:t>
            </a:r>
            <a:endParaRPr lang="en-US" altLang="ja-JP" sz="800" kern="100" dirty="0" smtClean="0">
              <a:effectLst/>
              <a:latin typeface="Calibri" panose="020F0502020204030204" pitchFamily="34" charset="0"/>
              <a:ea typeface="メイリオ" panose="020B0604030504040204" pitchFamily="50" charset="-128"/>
              <a:cs typeface="Times New Roman" panose="02020603050405020304" pitchFamily="18" charset="0"/>
            </a:endParaRPr>
          </a:p>
          <a:p>
            <a:pPr algn="ctr">
              <a:lnSpc>
                <a:spcPts val="1200"/>
              </a:lnSpc>
              <a:spcAft>
                <a:spcPts val="0"/>
              </a:spcAft>
            </a:pPr>
            <a:r>
              <a:rPr lang="ja-JP" altLang="en-US" sz="800" kern="100" dirty="0" smtClean="0">
                <a:effectLst/>
                <a:latin typeface="Calibri" panose="020F0502020204030204" pitchFamily="34" charset="0"/>
                <a:ea typeface="メイリオ" panose="020B0604030504040204" pitchFamily="50" charset="-128"/>
                <a:cs typeface="Times New Roman" panose="02020603050405020304" pitchFamily="18" charset="0"/>
              </a:rPr>
              <a:t>地域住民への環境・防災に関する出前講座</a:t>
            </a:r>
            <a:endParaRPr lang="en-US" altLang="ja-JP" sz="800" kern="100" dirty="0" smtClean="0">
              <a:effectLst/>
              <a:latin typeface="Calibri" panose="020F0502020204030204" pitchFamily="34" charset="0"/>
              <a:ea typeface="メイリオ" panose="020B0604030504040204" pitchFamily="50" charset="-128"/>
              <a:cs typeface="Times New Roman" panose="02020603050405020304" pitchFamily="18" charset="0"/>
            </a:endParaRPr>
          </a:p>
        </p:txBody>
      </p:sp>
      <p:sp>
        <p:nvSpPr>
          <p:cNvPr id="19" name="テキスト ボックス 18"/>
          <p:cNvSpPr txBox="1"/>
          <p:nvPr/>
        </p:nvSpPr>
        <p:spPr>
          <a:xfrm>
            <a:off x="252251" y="862774"/>
            <a:ext cx="3494342"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＜気候変動への適応に向けた施策の充実＞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気候変動による避けがたい影響や被害の防止・軽減を図るため、防災や健康</a:t>
            </a:r>
            <a:r>
              <a:rPr lang="ja-JP" altLang="en-US" sz="1400" dirty="0" smtClean="0">
                <a:latin typeface="Meiryo UI" panose="020B0604030504040204" pitchFamily="50" charset="-128"/>
                <a:ea typeface="Meiryo UI" panose="020B0604030504040204" pitchFamily="50" charset="-128"/>
              </a:rPr>
              <a:t>など本市関連施策の全般に</a:t>
            </a:r>
            <a:r>
              <a:rPr lang="ja-JP" altLang="en-US" sz="1400" dirty="0">
                <a:latin typeface="Meiryo UI" panose="020B0604030504040204" pitchFamily="50" charset="-128"/>
                <a:ea typeface="Meiryo UI" panose="020B0604030504040204" pitchFamily="50" charset="-128"/>
              </a:rPr>
              <a:t>わたり、気候変動への</a:t>
            </a:r>
            <a:r>
              <a:rPr lang="ja-JP" altLang="en-US" sz="1400" dirty="0" smtClean="0">
                <a:latin typeface="Meiryo UI" panose="020B0604030504040204" pitchFamily="50" charset="-128"/>
                <a:ea typeface="Meiryo UI" panose="020B0604030504040204" pitchFamily="50" charset="-128"/>
              </a:rPr>
              <a:t>適応に組み込むとともに、科学的知見に基づく施策を推進するなど、施策</a:t>
            </a:r>
            <a:r>
              <a:rPr lang="ja-JP" altLang="en-US" sz="1400" dirty="0">
                <a:latin typeface="Meiryo UI" panose="020B0604030504040204" pitchFamily="50" charset="-128"/>
                <a:ea typeface="Meiryo UI" panose="020B0604030504040204" pitchFamily="50" charset="-128"/>
              </a:rPr>
              <a:t>の充実・強化を図ります。</a:t>
            </a:r>
            <a:endParaRPr lang="en-US" altLang="ja-JP" sz="140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t="18842"/>
          <a:stretch/>
        </p:blipFill>
        <p:spPr>
          <a:xfrm>
            <a:off x="4971300" y="3955471"/>
            <a:ext cx="3141501" cy="1912182"/>
          </a:xfrm>
          <a:prstGeom prst="rect">
            <a:avLst/>
          </a:prstGeom>
        </p:spPr>
      </p:pic>
      <p:sp>
        <p:nvSpPr>
          <p:cNvPr id="2" name="正方形/長方形 1"/>
          <p:cNvSpPr/>
          <p:nvPr/>
        </p:nvSpPr>
        <p:spPr>
          <a:xfrm>
            <a:off x="68777" y="64246"/>
            <a:ext cx="5139548" cy="461665"/>
          </a:xfrm>
          <a:prstGeom prst="rect">
            <a:avLst/>
          </a:prstGeom>
        </p:spPr>
        <p:txBody>
          <a:bodyPr wrap="none">
            <a:spAutoFit/>
          </a:bodyPr>
          <a:lstStyle/>
          <a:p>
            <a:r>
              <a:rPr lang="ja-JP" altLang="en-US" sz="2400" b="1" dirty="0">
                <a:solidFill>
                  <a:srgbClr val="002060"/>
                </a:solidFill>
                <a:latin typeface="Meiryo UI" panose="020B0604030504040204" pitchFamily="50" charset="-128"/>
                <a:ea typeface="Meiryo UI" panose="020B0604030504040204" pitchFamily="50" charset="-128"/>
              </a:rPr>
              <a:t>気候変動への備えがあるゆるぎないまち</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1AEF91D9-7B27-4237-A60A-CDE22761E2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8" name="スライド番号プレースホルダー 7"/>
          <p:cNvSpPr>
            <a:spLocks noGrp="1"/>
          </p:cNvSpPr>
          <p:nvPr>
            <p:ph type="sldNum" sz="quarter" idx="12"/>
          </p:nvPr>
        </p:nvSpPr>
        <p:spPr>
          <a:xfrm>
            <a:off x="6935029" y="6473920"/>
            <a:ext cx="2057400" cy="365125"/>
          </a:xfrm>
        </p:spPr>
        <p:txBody>
          <a:bodyPr/>
          <a:lstStyle/>
          <a:p>
            <a:fld id="{0172FF5F-C51C-44EF-AB0A-E778330DC61C}" type="slidenum">
              <a:rPr kumimoji="1" lang="ja-JP" altLang="en-US" smtClean="0"/>
              <a:t>7</a:t>
            </a:fld>
            <a:endParaRPr kumimoji="1" lang="ja-JP" altLang="en-US"/>
          </a:p>
        </p:txBody>
      </p:sp>
    </p:spTree>
    <p:extLst>
      <p:ext uri="{BB962C8B-B14F-4D97-AF65-F5344CB8AC3E}">
        <p14:creationId xmlns:p14="http://schemas.microsoft.com/office/powerpoint/2010/main" val="3040284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31073" y="643723"/>
            <a:ext cx="8255727" cy="630490"/>
          </a:xfrm>
          <a:prstGeom prst="roundRect">
            <a:avLst/>
          </a:prstGeom>
          <a:ln w="25400" cmpd="sng">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80000" rtlCol="0" anchor="ctr"/>
          <a:lstStyle/>
          <a:p>
            <a:pPr lvl="0"/>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暫定値</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の市域における温室効果ガス排出量は、</a:t>
            </a:r>
            <a:r>
              <a:rPr lang="en-US" altLang="ja-JP" sz="1600" b="1" dirty="0" smtClean="0">
                <a:latin typeface="Meiryo UI" panose="020B0604030504040204" pitchFamily="50" charset="-128"/>
                <a:ea typeface="Meiryo UI" panose="020B0604030504040204" pitchFamily="50" charset="-128"/>
              </a:rPr>
              <a:t>1,637</a:t>
            </a:r>
            <a:r>
              <a:rPr lang="ja-JP" altLang="en-US" sz="1600" b="1" dirty="0" smtClean="0">
                <a:latin typeface="Meiryo UI" panose="020B0604030504040204" pitchFamily="50" charset="-128"/>
                <a:ea typeface="Meiryo UI" panose="020B0604030504040204" pitchFamily="50" charset="-128"/>
              </a:rPr>
              <a:t>万トン</a:t>
            </a:r>
            <a:r>
              <a:rPr lang="en-US" altLang="ja-JP" sz="1600" b="1" dirty="0" smtClean="0">
                <a:latin typeface="Meiryo UI" panose="020B0604030504040204" pitchFamily="50" charset="-128"/>
                <a:ea typeface="Meiryo UI" panose="020B0604030504040204" pitchFamily="50" charset="-128"/>
              </a:rPr>
              <a:t>‐CO2</a:t>
            </a:r>
            <a:r>
              <a:rPr lang="ja-JP" altLang="en-US" sz="1600" dirty="0" smtClean="0">
                <a:solidFill>
                  <a:prstClr val="black"/>
                </a:solidFill>
                <a:latin typeface="Meiryo UI" panose="020B0604030504040204" pitchFamily="50" charset="-128"/>
                <a:ea typeface="Meiryo UI" panose="020B0604030504040204" pitchFamily="50" charset="-128"/>
              </a:rPr>
              <a:t>で、基準年度の</a:t>
            </a:r>
            <a:r>
              <a:rPr lang="en-US" altLang="ja-JP" sz="1600" dirty="0" smtClean="0">
                <a:latin typeface="Meiryo UI" panose="020B0604030504040204" pitchFamily="50" charset="-128"/>
                <a:ea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rPr>
              <a:t>年度比で</a:t>
            </a:r>
            <a:r>
              <a:rPr lang="ja-JP" altLang="en-US" sz="1600" b="1" dirty="0" smtClean="0">
                <a:latin typeface="Meiryo UI" panose="020B0604030504040204" pitchFamily="50" charset="-128"/>
                <a:ea typeface="Meiryo UI" panose="020B0604030504040204" pitchFamily="50" charset="-128"/>
              </a:rPr>
              <a:t>約</a:t>
            </a:r>
            <a:r>
              <a:rPr lang="en-US" altLang="ja-JP" sz="1600" b="1" dirty="0" smtClean="0">
                <a:latin typeface="Meiryo UI" panose="020B0604030504040204" pitchFamily="50" charset="-128"/>
                <a:ea typeface="Meiryo UI" panose="020B0604030504040204" pitchFamily="50" charset="-128"/>
              </a:rPr>
              <a:t>21</a:t>
            </a:r>
            <a:r>
              <a:rPr lang="ja-JP" altLang="en-US" sz="1600" b="1" dirty="0" smtClean="0">
                <a:latin typeface="Meiryo UI" panose="020B0604030504040204" pitchFamily="50" charset="-128"/>
                <a:ea typeface="Meiryo UI" panose="020B0604030504040204" pitchFamily="50" charset="-128"/>
              </a:rPr>
              <a:t>％減</a:t>
            </a:r>
            <a:r>
              <a:rPr lang="ja-JP" altLang="en-US" sz="1600" dirty="0" smtClean="0">
                <a:latin typeface="Meiryo UI" panose="020B0604030504040204" pitchFamily="50" charset="-128"/>
                <a:ea typeface="Meiryo UI" panose="020B0604030504040204" pitchFamily="50" charset="-128"/>
              </a:rPr>
              <a:t>となっている。</a:t>
            </a:r>
            <a:endParaRPr kumimoji="1" lang="ja-JP" altLang="en-US"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054517" y="1392025"/>
            <a:ext cx="7008838" cy="3296086"/>
            <a:chOff x="1166105" y="2652962"/>
            <a:chExt cx="7448506" cy="4205038"/>
          </a:xfrm>
        </p:grpSpPr>
        <p:grpSp>
          <p:nvGrpSpPr>
            <p:cNvPr id="5" name="グループ化 4"/>
            <p:cNvGrpSpPr/>
            <p:nvPr/>
          </p:nvGrpSpPr>
          <p:grpSpPr>
            <a:xfrm>
              <a:off x="1166105" y="2652962"/>
              <a:ext cx="7448506" cy="4205038"/>
              <a:chOff x="1166105" y="2652962"/>
              <a:chExt cx="7448506" cy="4205038"/>
            </a:xfrm>
          </p:grpSpPr>
          <p:grpSp>
            <p:nvGrpSpPr>
              <p:cNvPr id="4" name="グループ化 3"/>
              <p:cNvGrpSpPr/>
              <p:nvPr/>
            </p:nvGrpSpPr>
            <p:grpSpPr>
              <a:xfrm>
                <a:off x="1166105" y="2652962"/>
                <a:ext cx="7319273" cy="4205038"/>
                <a:chOff x="903592" y="2621485"/>
                <a:chExt cx="7319273" cy="4205038"/>
              </a:xfrm>
            </p:grpSpPr>
            <p:graphicFrame>
              <p:nvGraphicFramePr>
                <p:cNvPr id="11" name="グラフ 10"/>
                <p:cNvGraphicFramePr>
                  <a:graphicFrameLocks/>
                </p:cNvGraphicFramePr>
                <p:nvPr>
                  <p:extLst>
                    <p:ext uri="{D42A27DB-BD31-4B8C-83A1-F6EECF244321}">
                      <p14:modId xmlns:p14="http://schemas.microsoft.com/office/powerpoint/2010/main" val="56099559"/>
                    </p:ext>
                  </p:extLst>
                </p:nvPr>
              </p:nvGraphicFramePr>
              <p:xfrm>
                <a:off x="903592" y="2621485"/>
                <a:ext cx="7319273" cy="4205038"/>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グループ化 11"/>
                <p:cNvGrpSpPr/>
                <p:nvPr/>
              </p:nvGrpSpPr>
              <p:grpSpPr>
                <a:xfrm>
                  <a:off x="1975404" y="5971197"/>
                  <a:ext cx="104756" cy="142884"/>
                  <a:chOff x="0" y="0"/>
                  <a:chExt cx="46739265" cy="177618422"/>
                </a:xfrm>
              </p:grpSpPr>
              <p:sp>
                <p:nvSpPr>
                  <p:cNvPr id="13" name="フリーフォーム 12"/>
                  <p:cNvSpPr/>
                  <p:nvPr/>
                </p:nvSpPr>
                <p:spPr>
                  <a:xfrm>
                    <a:off x="0" y="444"/>
                    <a:ext cx="26706233" cy="177617978"/>
                  </a:xfrm>
                  <a:custGeom>
                    <a:avLst/>
                    <a:gdLst>
                      <a:gd name="connsiteX0" fmla="*/ 58 w 142933"/>
                      <a:gd name="connsiteY0" fmla="*/ 0 h 523875"/>
                      <a:gd name="connsiteX1" fmla="*/ 123883 w 142933"/>
                      <a:gd name="connsiteY1" fmla="*/ 171450 h 523875"/>
                      <a:gd name="connsiteX2" fmla="*/ 58 w 142933"/>
                      <a:gd name="connsiteY2" fmla="*/ 352425 h 523875"/>
                      <a:gd name="connsiteX3" fmla="*/ 142933 w 14293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142933" h="523875">
                        <a:moveTo>
                          <a:pt x="58" y="0"/>
                        </a:moveTo>
                        <a:cubicBezTo>
                          <a:pt x="61970" y="56356"/>
                          <a:pt x="123883" y="112713"/>
                          <a:pt x="123883" y="171450"/>
                        </a:cubicBezTo>
                        <a:cubicBezTo>
                          <a:pt x="123883" y="230187"/>
                          <a:pt x="-3117" y="293688"/>
                          <a:pt x="58" y="352425"/>
                        </a:cubicBezTo>
                        <a:cubicBezTo>
                          <a:pt x="3233" y="411163"/>
                          <a:pt x="73083" y="467519"/>
                          <a:pt x="142933" y="5238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フリーフォーム 13"/>
                  <p:cNvSpPr/>
                  <p:nvPr/>
                </p:nvSpPr>
                <p:spPr>
                  <a:xfrm>
                    <a:off x="20033032" y="0"/>
                    <a:ext cx="26706233" cy="177617978"/>
                  </a:xfrm>
                  <a:custGeom>
                    <a:avLst/>
                    <a:gdLst>
                      <a:gd name="connsiteX0" fmla="*/ 58 w 142933"/>
                      <a:gd name="connsiteY0" fmla="*/ 0 h 523875"/>
                      <a:gd name="connsiteX1" fmla="*/ 123883 w 142933"/>
                      <a:gd name="connsiteY1" fmla="*/ 171450 h 523875"/>
                      <a:gd name="connsiteX2" fmla="*/ 58 w 142933"/>
                      <a:gd name="connsiteY2" fmla="*/ 352425 h 523875"/>
                      <a:gd name="connsiteX3" fmla="*/ 142933 w 14293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142933" h="523875">
                        <a:moveTo>
                          <a:pt x="58" y="0"/>
                        </a:moveTo>
                        <a:cubicBezTo>
                          <a:pt x="61970" y="56356"/>
                          <a:pt x="123883" y="112713"/>
                          <a:pt x="123883" y="171450"/>
                        </a:cubicBezTo>
                        <a:cubicBezTo>
                          <a:pt x="123883" y="230187"/>
                          <a:pt x="-3117" y="293688"/>
                          <a:pt x="58" y="352425"/>
                        </a:cubicBezTo>
                        <a:cubicBezTo>
                          <a:pt x="3233" y="411163"/>
                          <a:pt x="73083" y="467519"/>
                          <a:pt x="142933" y="5238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 name="テキスト ボックス 1"/>
                <p:cNvSpPr txBox="1"/>
                <p:nvPr/>
              </p:nvSpPr>
              <p:spPr>
                <a:xfrm>
                  <a:off x="6871630" y="6155910"/>
                  <a:ext cx="460500"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目標</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7280878" y="6155910"/>
                  <a:ext cx="460500"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目標</a:t>
                  </a:r>
                  <a:endParaRPr kumimoji="1" lang="ja-JP" altLang="en-US" sz="800" dirty="0">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2570002" y="5971197"/>
                  <a:ext cx="104756" cy="142884"/>
                  <a:chOff x="0" y="0"/>
                  <a:chExt cx="46739265" cy="177618422"/>
                </a:xfrm>
              </p:grpSpPr>
              <p:sp>
                <p:nvSpPr>
                  <p:cNvPr id="17" name="フリーフォーム 16"/>
                  <p:cNvSpPr/>
                  <p:nvPr/>
                </p:nvSpPr>
                <p:spPr>
                  <a:xfrm>
                    <a:off x="0" y="444"/>
                    <a:ext cx="26706233" cy="177617978"/>
                  </a:xfrm>
                  <a:custGeom>
                    <a:avLst/>
                    <a:gdLst>
                      <a:gd name="connsiteX0" fmla="*/ 58 w 142933"/>
                      <a:gd name="connsiteY0" fmla="*/ 0 h 523875"/>
                      <a:gd name="connsiteX1" fmla="*/ 123883 w 142933"/>
                      <a:gd name="connsiteY1" fmla="*/ 171450 h 523875"/>
                      <a:gd name="connsiteX2" fmla="*/ 58 w 142933"/>
                      <a:gd name="connsiteY2" fmla="*/ 352425 h 523875"/>
                      <a:gd name="connsiteX3" fmla="*/ 142933 w 14293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142933" h="523875">
                        <a:moveTo>
                          <a:pt x="58" y="0"/>
                        </a:moveTo>
                        <a:cubicBezTo>
                          <a:pt x="61970" y="56356"/>
                          <a:pt x="123883" y="112713"/>
                          <a:pt x="123883" y="171450"/>
                        </a:cubicBezTo>
                        <a:cubicBezTo>
                          <a:pt x="123883" y="230187"/>
                          <a:pt x="-3117" y="293688"/>
                          <a:pt x="58" y="352425"/>
                        </a:cubicBezTo>
                        <a:cubicBezTo>
                          <a:pt x="3233" y="411163"/>
                          <a:pt x="73083" y="467519"/>
                          <a:pt x="142933" y="5238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フリーフォーム 17"/>
                  <p:cNvSpPr/>
                  <p:nvPr/>
                </p:nvSpPr>
                <p:spPr>
                  <a:xfrm>
                    <a:off x="20033032" y="0"/>
                    <a:ext cx="26706233" cy="177617978"/>
                  </a:xfrm>
                  <a:custGeom>
                    <a:avLst/>
                    <a:gdLst>
                      <a:gd name="connsiteX0" fmla="*/ 58 w 142933"/>
                      <a:gd name="connsiteY0" fmla="*/ 0 h 523875"/>
                      <a:gd name="connsiteX1" fmla="*/ 123883 w 142933"/>
                      <a:gd name="connsiteY1" fmla="*/ 171450 h 523875"/>
                      <a:gd name="connsiteX2" fmla="*/ 58 w 142933"/>
                      <a:gd name="connsiteY2" fmla="*/ 352425 h 523875"/>
                      <a:gd name="connsiteX3" fmla="*/ 142933 w 14293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142933" h="523875">
                        <a:moveTo>
                          <a:pt x="58" y="0"/>
                        </a:moveTo>
                        <a:cubicBezTo>
                          <a:pt x="61970" y="56356"/>
                          <a:pt x="123883" y="112713"/>
                          <a:pt x="123883" y="171450"/>
                        </a:cubicBezTo>
                        <a:cubicBezTo>
                          <a:pt x="123883" y="230187"/>
                          <a:pt x="-3117" y="293688"/>
                          <a:pt x="58" y="352425"/>
                        </a:cubicBezTo>
                        <a:cubicBezTo>
                          <a:pt x="3233" y="411163"/>
                          <a:pt x="73083" y="467519"/>
                          <a:pt x="142933" y="5238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3" name="テキスト ボックス 2"/>
              <p:cNvSpPr txBox="1"/>
              <p:nvPr/>
            </p:nvSpPr>
            <p:spPr>
              <a:xfrm>
                <a:off x="7522362" y="3084577"/>
                <a:ext cx="1092249" cy="215444"/>
              </a:xfrm>
              <a:prstGeom prst="rect">
                <a:avLst/>
              </a:prstGeom>
              <a:noFill/>
            </p:spPr>
            <p:txBody>
              <a:bodyPr wrap="square" rtlCol="0">
                <a:spAutoFit/>
              </a:bodyPr>
              <a:lstStyle/>
              <a:p>
                <a:r>
                  <a:rPr kumimoji="1" lang="ja-JP" altLang="en-US" sz="800" dirty="0">
                    <a:latin typeface="HGPｺﾞｼｯｸM" panose="020B0600000000000000" pitchFamily="50" charset="-128"/>
                    <a:ea typeface="HGPｺﾞｼｯｸM" panose="020B0600000000000000" pitchFamily="50" charset="-128"/>
                  </a:rPr>
                  <a:t>（トン－</a:t>
                </a:r>
                <a:r>
                  <a:rPr kumimoji="1" lang="en-US" altLang="ja-JP" sz="800" dirty="0">
                    <a:latin typeface="HGPｺﾞｼｯｸM" panose="020B0600000000000000" pitchFamily="50" charset="-128"/>
                    <a:ea typeface="HGPｺﾞｼｯｸM" panose="020B0600000000000000" pitchFamily="50" charset="-128"/>
                  </a:rPr>
                  <a:t>CO</a:t>
                </a:r>
                <a:r>
                  <a:rPr kumimoji="1" lang="en-US" altLang="ja-JP" sz="700" dirty="0">
                    <a:latin typeface="HGPｺﾞｼｯｸM" panose="020B0600000000000000" pitchFamily="50" charset="-128"/>
                    <a:ea typeface="HGPｺﾞｼｯｸM" panose="020B0600000000000000" pitchFamily="50" charset="-128"/>
                  </a:rPr>
                  <a:t>2</a:t>
                </a:r>
                <a:r>
                  <a:rPr kumimoji="1" lang="en-US" altLang="ja-JP" sz="800" dirty="0">
                    <a:latin typeface="HGPｺﾞｼｯｸM" panose="020B0600000000000000" pitchFamily="50" charset="-128"/>
                    <a:ea typeface="HGPｺﾞｼｯｸM" panose="020B0600000000000000" pitchFamily="50" charset="-128"/>
                  </a:rPr>
                  <a:t>/MW</a:t>
                </a:r>
                <a:r>
                  <a:rPr kumimoji="1" lang="ja-JP" altLang="en-US" sz="800" dirty="0">
                    <a:latin typeface="HGPｺﾞｼｯｸM" panose="020B0600000000000000" pitchFamily="50" charset="-128"/>
                    <a:ea typeface="HGPｺﾞｼｯｸM" panose="020B0600000000000000" pitchFamily="50" charset="-128"/>
                  </a:rPr>
                  <a:t>ｈ）</a:t>
                </a:r>
              </a:p>
            </p:txBody>
          </p:sp>
        </p:grpSp>
        <p:sp>
          <p:nvSpPr>
            <p:cNvPr id="19" name="正方形/長方形 18"/>
            <p:cNvSpPr/>
            <p:nvPr/>
          </p:nvSpPr>
          <p:spPr>
            <a:xfrm>
              <a:off x="7649598" y="6079665"/>
              <a:ext cx="763541" cy="215444"/>
            </a:xfrm>
            <a:prstGeom prst="rect">
              <a:avLst/>
            </a:prstGeom>
          </p:spPr>
          <p:txBody>
            <a:bodyPr wrap="square">
              <a:spAutoFit/>
            </a:bodyPr>
            <a:lstStyle/>
            <a:p>
              <a:pPr algn="ctr"/>
              <a:r>
                <a:rPr lang="ja-JP" altLang="ja-JP" sz="800" dirty="0" smtClean="0">
                  <a:latin typeface="HGPｺﾞｼｯｸM" panose="020B0600000000000000" pitchFamily="50" charset="-128"/>
                  <a:ea typeface="HGPｺﾞｼｯｸM" panose="020B0600000000000000" pitchFamily="50" charset="-128"/>
                  <a:cs typeface="Times New Roman" panose="02020603050405020304" pitchFamily="18" charset="0"/>
                </a:rPr>
                <a:t>（年度）</a:t>
              </a:r>
              <a:endParaRPr lang="ja-JP" altLang="en-US" sz="800" dirty="0">
                <a:latin typeface="HGPｺﾞｼｯｸM" panose="020B0600000000000000" pitchFamily="50" charset="-128"/>
                <a:ea typeface="HGPｺﾞｼｯｸM" panose="020B0600000000000000" pitchFamily="50" charset="-128"/>
              </a:endParaRPr>
            </a:p>
          </p:txBody>
        </p:sp>
      </p:grpSp>
      <p:sp>
        <p:nvSpPr>
          <p:cNvPr id="21" name="正方形/長方形 20"/>
          <p:cNvSpPr/>
          <p:nvPr/>
        </p:nvSpPr>
        <p:spPr>
          <a:xfrm>
            <a:off x="68777" y="64246"/>
            <a:ext cx="6189515" cy="461665"/>
          </a:xfrm>
          <a:prstGeom prst="rect">
            <a:avLst/>
          </a:prstGeom>
        </p:spPr>
        <p:txBody>
          <a:bodyPr wrap="none">
            <a:spAutoFit/>
          </a:bodyPr>
          <a:lstStyle/>
          <a:p>
            <a:r>
              <a:rPr lang="ja-JP" altLang="en-US" sz="2400" b="1" dirty="0" smtClean="0">
                <a:solidFill>
                  <a:srgbClr val="002060"/>
                </a:solidFill>
                <a:latin typeface="Meiryo UI" panose="020B0604030504040204" pitchFamily="50" charset="-128"/>
                <a:ea typeface="Meiryo UI" panose="020B0604030504040204" pitchFamily="50" charset="-128"/>
              </a:rPr>
              <a:t>大阪市域からの温室効果ガス排出量の推移等</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1AEF91D9-7B27-4237-A60A-CDE22761E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24" name="角丸四角形 23"/>
          <p:cNvSpPr/>
          <p:nvPr/>
        </p:nvSpPr>
        <p:spPr>
          <a:xfrm>
            <a:off x="431073" y="5001797"/>
            <a:ext cx="4715693" cy="630490"/>
          </a:xfrm>
          <a:prstGeom prst="roundRect">
            <a:avLst/>
          </a:prstGeom>
          <a:ln w="25400" cmpd="sng">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80000" rtlCol="0" anchor="ctr"/>
          <a:lstStyle/>
          <a:p>
            <a:pPr lvl="0"/>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年度の部門別</a:t>
            </a:r>
            <a:r>
              <a:rPr lang="en-US" altLang="ja-JP" sz="1600" dirty="0" smtClean="0">
                <a:latin typeface="Meiryo UI" panose="020B0604030504040204" pitchFamily="50" charset="-128"/>
                <a:ea typeface="Meiryo UI" panose="020B0604030504040204" pitchFamily="50" charset="-128"/>
              </a:rPr>
              <a:t>CO</a:t>
            </a:r>
            <a:r>
              <a:rPr lang="en-US" altLang="ja-JP" sz="1600" baseline="-250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排出量において、</a:t>
            </a:r>
            <a:r>
              <a:rPr lang="ja-JP" altLang="en-US" sz="1600" b="1" dirty="0" smtClean="0">
                <a:latin typeface="Meiryo UI" panose="020B0604030504040204" pitchFamily="50" charset="-128"/>
                <a:ea typeface="Meiryo UI" panose="020B0604030504040204" pitchFamily="50" charset="-128"/>
              </a:rPr>
              <a:t>産業部門が最も多く</a:t>
            </a:r>
            <a:r>
              <a:rPr lang="ja-JP" altLang="en-US" sz="1600" dirty="0" smtClean="0">
                <a:latin typeface="Meiryo UI" panose="020B0604030504040204" pitchFamily="50" charset="-128"/>
                <a:ea typeface="Meiryo UI" panose="020B0604030504040204" pitchFamily="50" charset="-128"/>
              </a:rPr>
              <a:t>、全体の</a:t>
            </a:r>
            <a:r>
              <a:rPr lang="ja-JP" altLang="en-US" sz="1600" b="1" dirty="0" smtClean="0">
                <a:latin typeface="Meiryo UI" panose="020B0604030504040204" pitchFamily="50" charset="-128"/>
                <a:ea typeface="Meiryo UI" panose="020B0604030504040204" pitchFamily="50" charset="-128"/>
              </a:rPr>
              <a:t>約３割</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占めて</a:t>
            </a:r>
            <a:r>
              <a:rPr lang="ja-JP" altLang="en-US" sz="1600" dirty="0" smtClean="0">
                <a:latin typeface="Meiryo UI" panose="020B0604030504040204" pitchFamily="50" charset="-128"/>
                <a:ea typeface="Meiryo UI" panose="020B0604030504040204" pitchFamily="50" charset="-128"/>
              </a:rPr>
              <a:t>いる</a:t>
            </a:r>
            <a:r>
              <a:rPr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a:stretch>
            <a:fillRect/>
          </a:stretch>
        </p:blipFill>
        <p:spPr>
          <a:xfrm>
            <a:off x="5595971" y="4676749"/>
            <a:ext cx="3118665" cy="1773281"/>
          </a:xfrm>
          <a:prstGeom prst="rect">
            <a:avLst/>
          </a:prstGeom>
        </p:spPr>
      </p:pic>
      <p:sp>
        <p:nvSpPr>
          <p:cNvPr id="26" name="スライド番号プレースホルダー 25"/>
          <p:cNvSpPr>
            <a:spLocks noGrp="1"/>
          </p:cNvSpPr>
          <p:nvPr>
            <p:ph type="sldNum" sz="quarter" idx="12"/>
          </p:nvPr>
        </p:nvSpPr>
        <p:spPr>
          <a:xfrm>
            <a:off x="6972300" y="6473919"/>
            <a:ext cx="2057400" cy="365125"/>
          </a:xfrm>
        </p:spPr>
        <p:txBody>
          <a:bodyPr/>
          <a:lstStyle/>
          <a:p>
            <a:fld id="{0172FF5F-C51C-44EF-AB0A-E778330DC61C}" type="slidenum">
              <a:rPr kumimoji="1" lang="ja-JP" altLang="en-US" smtClean="0"/>
              <a:t>8</a:t>
            </a:fld>
            <a:endParaRPr kumimoji="1" lang="ja-JP" altLang="en-US"/>
          </a:p>
        </p:txBody>
      </p:sp>
    </p:spTree>
    <p:extLst>
      <p:ext uri="{BB962C8B-B14F-4D97-AF65-F5344CB8AC3E}">
        <p14:creationId xmlns:p14="http://schemas.microsoft.com/office/powerpoint/2010/main" val="206117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777" y="64246"/>
            <a:ext cx="5543505" cy="461665"/>
          </a:xfrm>
          <a:prstGeom prst="rect">
            <a:avLst/>
          </a:prstGeom>
        </p:spPr>
        <p:txBody>
          <a:bodyPr wrap="none">
            <a:spAutoFit/>
          </a:bodyPr>
          <a:lstStyle/>
          <a:p>
            <a:r>
              <a:rPr lang="ja-JP" altLang="en-US" sz="2400" b="1" dirty="0" smtClean="0">
                <a:solidFill>
                  <a:srgbClr val="002060"/>
                </a:solidFill>
                <a:latin typeface="Meiryo UI" panose="020B0604030504040204" pitchFamily="50" charset="-128"/>
                <a:ea typeface="Meiryo UI" panose="020B0604030504040204" pitchFamily="50" charset="-128"/>
              </a:rPr>
              <a:t>「ゼロカーボン　おおさか」の加速化に向けて</a:t>
            </a:r>
            <a:endParaRPr lang="ja-JP" altLang="en-US" sz="2400" b="1" dirty="0">
              <a:solidFill>
                <a:srgbClr val="00206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AEF91D9-7B27-4237-A60A-CDE22761E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15927" y="-5319"/>
            <a:ext cx="1428073" cy="519868"/>
          </a:xfrm>
          <a:prstGeom prst="rect">
            <a:avLst/>
          </a:prstGeom>
        </p:spPr>
      </p:pic>
      <p:sp>
        <p:nvSpPr>
          <p:cNvPr id="6" name="正方形/長方形 5"/>
          <p:cNvSpPr/>
          <p:nvPr/>
        </p:nvSpPr>
        <p:spPr>
          <a:xfrm>
            <a:off x="68777" y="924337"/>
            <a:ext cx="9026433" cy="1585049"/>
          </a:xfrm>
          <a:prstGeom prst="rect">
            <a:avLst/>
          </a:prstGeom>
        </p:spPr>
        <p:txBody>
          <a:bodyPr wrap="square">
            <a:spAutoFit/>
          </a:bodyPr>
          <a:lstStyle/>
          <a:p>
            <a:pPr marL="285750" indent="-285750">
              <a:buFont typeface="Wingdings" panose="05000000000000000000" pitchFamily="2" charset="2"/>
              <a:buChar char="Ø"/>
            </a:pPr>
            <a:r>
              <a:rPr lang="ja-JP" altLang="en-US"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大阪市地球温暖化対策実行計画（区域施策編）」</a:t>
            </a:r>
            <a:r>
              <a:rPr lang="ja-JP" altLang="en-US"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rPr>
              <a:t>の改定（</a:t>
            </a:r>
            <a:r>
              <a:rPr lang="en-US" altLang="ja-JP"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年度秋頃）</a:t>
            </a:r>
            <a:endParaRPr lang="en-US" altLang="ja-JP"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2030</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年度の温室効果ガス排出削減目標を現行の</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2013</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年度比</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30</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％削減から引き上げていく。</a:t>
            </a:r>
            <a:endPar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ja-JP" altLang="en-US" sz="110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・国が策定した「地域脱炭素ロードマップ」や「地球温暖化対策計画」などを踏まえ、市域の社会的状況等　</a:t>
            </a:r>
            <a:endPar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から</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実施可能な国の施策</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を取り込んでいく。</a:t>
            </a:r>
            <a:endPar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a:blip r:embed="rId3"/>
          <a:stretch>
            <a:fillRect/>
          </a:stretch>
        </p:blipFill>
        <p:spPr>
          <a:xfrm>
            <a:off x="0" y="2768413"/>
            <a:ext cx="4611484" cy="3252098"/>
          </a:xfrm>
          <a:prstGeom prst="rect">
            <a:avLst/>
          </a:prstGeom>
          <a:ln>
            <a:solidFill>
              <a:schemeClr val="tx1"/>
            </a:solidFill>
          </a:ln>
        </p:spPr>
      </p:pic>
      <p:grpSp>
        <p:nvGrpSpPr>
          <p:cNvPr id="8" name="グループ化 7"/>
          <p:cNvGrpSpPr/>
          <p:nvPr/>
        </p:nvGrpSpPr>
        <p:grpSpPr>
          <a:xfrm>
            <a:off x="4611484" y="2768413"/>
            <a:ext cx="4532515" cy="3252098"/>
            <a:chOff x="528637" y="571500"/>
            <a:chExt cx="8086725" cy="5718465"/>
          </a:xfrm>
        </p:grpSpPr>
        <p:pic>
          <p:nvPicPr>
            <p:cNvPr id="9" name="図 8"/>
            <p:cNvPicPr>
              <a:picLocks noChangeAspect="1"/>
            </p:cNvPicPr>
            <p:nvPr/>
          </p:nvPicPr>
          <p:blipFill>
            <a:blip r:embed="rId4"/>
            <a:stretch>
              <a:fillRect/>
            </a:stretch>
          </p:blipFill>
          <p:spPr>
            <a:xfrm>
              <a:off x="528637" y="571500"/>
              <a:ext cx="8086725" cy="5715000"/>
            </a:xfrm>
            <a:prstGeom prst="rect">
              <a:avLst/>
            </a:prstGeom>
            <a:ln>
              <a:solidFill>
                <a:schemeClr val="tx1"/>
              </a:solidFill>
            </a:ln>
          </p:spPr>
        </p:pic>
        <p:sp>
          <p:nvSpPr>
            <p:cNvPr id="10" name="正方形/長方形 9"/>
            <p:cNvSpPr/>
            <p:nvPr/>
          </p:nvSpPr>
          <p:spPr>
            <a:xfrm>
              <a:off x="8208580" y="5800356"/>
              <a:ext cx="311969" cy="489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4428295" y="5795554"/>
            <a:ext cx="136591"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993403" y="6150609"/>
            <a:ext cx="1145484"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出典：環境省</a:t>
            </a:r>
            <a:endParaRPr lang="ja-JP" altLang="en-US" sz="105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6935029" y="6486983"/>
            <a:ext cx="2057400" cy="365125"/>
          </a:xfrm>
        </p:spPr>
        <p:txBody>
          <a:bodyPr/>
          <a:lstStyle/>
          <a:p>
            <a:fld id="{0172FF5F-C51C-44EF-AB0A-E778330DC61C}" type="slidenum">
              <a:rPr kumimoji="1" lang="ja-JP" altLang="en-US" smtClean="0"/>
              <a:t>9</a:t>
            </a:fld>
            <a:endParaRPr kumimoji="1" lang="ja-JP" altLang="en-US"/>
          </a:p>
        </p:txBody>
      </p:sp>
    </p:spTree>
    <p:extLst>
      <p:ext uri="{BB962C8B-B14F-4D97-AF65-F5344CB8AC3E}">
        <p14:creationId xmlns:p14="http://schemas.microsoft.com/office/powerpoint/2010/main" val="1710831006"/>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marL="285750" indent="-285750">
          <a:buFont typeface="Wingdings" panose="05000000000000000000" pitchFamily="2" charset="2"/>
          <a:buChar char="Ø"/>
          <a:defRPr sz="2000" b="1" dirty="0" smtClean="0">
            <a:solidFill>
              <a:srgbClr val="0070C0"/>
            </a:solidFill>
            <a:latin typeface="Meiryo UI" panose="020B0604030504040204" pitchFamily="50" charset="-128"/>
            <a:ea typeface="Meiryo UI" panose="020B0604030504040204" pitchFamily="50" charset="-128"/>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E9517CE8C1164B9DBC25713A50ED1C" ma:contentTypeVersion="4" ma:contentTypeDescription="新しいドキュメントを作成します。" ma:contentTypeScope="" ma:versionID="0896263148096e79f3dd3cf8342fbb0c">
  <xsd:schema xmlns:xsd="http://www.w3.org/2001/XMLSchema" xmlns:xs="http://www.w3.org/2001/XMLSchema" xmlns:p="http://schemas.microsoft.com/office/2006/metadata/properties" xmlns:ns2="9a4e8535-44ca-4d8f-b216-001b3265ca6d" targetNamespace="http://schemas.microsoft.com/office/2006/metadata/properties" ma:root="true" ma:fieldsID="c9ea75fb7ff9dabe3011bf4440ecfdc7" ns2:_="">
    <xsd:import namespace="9a4e8535-44ca-4d8f-b216-001b3265ca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e8535-44ca-4d8f-b216-001b3265c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BAB02A-2BDE-412B-8429-D20E07E75CF9}">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9a4e8535-44ca-4d8f-b216-001b3265ca6d"/>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8927297A-F494-4538-9927-6F3769D2629C}">
  <ds:schemaRefs>
    <ds:schemaRef ds:uri="http://schemas.microsoft.com/sharepoint/v3/contenttype/forms"/>
  </ds:schemaRefs>
</ds:datastoreItem>
</file>

<file path=customXml/itemProps3.xml><?xml version="1.0" encoding="utf-8"?>
<ds:datastoreItem xmlns:ds="http://schemas.openxmlformats.org/officeDocument/2006/customXml" ds:itemID="{4E1AF85E-F24B-4F50-892D-4228C287B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e8535-44ca-4d8f-b216-001b3265c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20210630　大阪市　環境経営推進協議会</Template>
  <TotalTime>3475</TotalTime>
  <Words>2079</Words>
  <Application>Microsoft Office PowerPoint</Application>
  <PresentationFormat>画面に合わせる (4:3)</PresentationFormat>
  <Paragraphs>144</Paragraphs>
  <Slides>10</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vt:i4>
      </vt:variant>
    </vt:vector>
  </HeadingPairs>
  <TitlesOfParts>
    <vt:vector size="23" baseType="lpstr">
      <vt:lpstr>HGPｺﾞｼｯｸM</vt:lpstr>
      <vt:lpstr>HG丸ｺﾞｼｯｸM-PRO</vt: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浪越　淳</dc:creator>
  <cp:lastModifiedBy>三原　眞</cp:lastModifiedBy>
  <cp:revision>297</cp:revision>
  <cp:lastPrinted>2022-01-19T10:47:37Z</cp:lastPrinted>
  <dcterms:created xsi:type="dcterms:W3CDTF">2018-01-10T08:00:17Z</dcterms:created>
  <dcterms:modified xsi:type="dcterms:W3CDTF">2022-01-19T10:57:06Z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0x01010085E9517CE8C1164B9DBC25713A50ED1C</vt:lpwstr>
  </property>
</Properties>
</file>