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744" r:id="rId2"/>
  </p:sldMasterIdLst>
  <p:notesMasterIdLst>
    <p:notesMasterId r:id="rId13"/>
  </p:notesMasterIdLst>
  <p:handoutMasterIdLst>
    <p:handoutMasterId r:id="rId14"/>
  </p:handoutMasterIdLst>
  <p:sldIdLst>
    <p:sldId id="403" r:id="rId3"/>
    <p:sldId id="820" r:id="rId4"/>
    <p:sldId id="821" r:id="rId5"/>
    <p:sldId id="822" r:id="rId6"/>
    <p:sldId id="826" r:id="rId7"/>
    <p:sldId id="745" r:id="rId8"/>
    <p:sldId id="833" r:id="rId9"/>
    <p:sldId id="823" r:id="rId10"/>
    <p:sldId id="824" r:id="rId11"/>
    <p:sldId id="825" r:id="rId1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C5D"/>
    <a:srgbClr val="D1D1D1"/>
    <a:srgbClr val="4D4D4D"/>
    <a:srgbClr val="F7EC97"/>
    <a:srgbClr val="FFCCFF"/>
    <a:srgbClr val="009900"/>
    <a:srgbClr val="3CD89D"/>
    <a:srgbClr val="99FF33"/>
    <a:srgbClr val="66FF66"/>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1203" autoAdjust="0"/>
  </p:normalViewPr>
  <p:slideViewPr>
    <p:cSldViewPr>
      <p:cViewPr varScale="1">
        <p:scale>
          <a:sx n="59" d="100"/>
          <a:sy n="59" d="100"/>
        </p:scale>
        <p:origin x="1296" y="78"/>
      </p:cViewPr>
      <p:guideLst>
        <p:guide orient="horz" pos="2160"/>
        <p:guide pos="2880"/>
      </p:guideLst>
    </p:cSldViewPr>
  </p:slideViewPr>
  <p:notesTextViewPr>
    <p:cViewPr>
      <p:scale>
        <a:sx n="125" d="100"/>
        <a:sy n="125" d="100"/>
      </p:scale>
      <p:origin x="0" y="0"/>
    </p:cViewPr>
  </p:notesTextViewPr>
  <p:sorterViewPr>
    <p:cViewPr>
      <p:scale>
        <a:sx n="120" d="100"/>
        <a:sy n="120" d="100"/>
      </p:scale>
      <p:origin x="0" y="-7980"/>
    </p:cViewPr>
  </p:sorterViewPr>
  <p:notesViewPr>
    <p:cSldViewPr>
      <p:cViewPr varScale="1">
        <p:scale>
          <a:sx n="47" d="100"/>
          <a:sy n="47" d="100"/>
        </p:scale>
        <p:origin x="-3090" y="-114"/>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10" tIns="45708" rIns="91410" bIns="45708"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5" y="9440866"/>
            <a:ext cx="2949575" cy="496887"/>
          </a:xfrm>
          <a:prstGeom prst="rect">
            <a:avLst/>
          </a:prstGeom>
        </p:spPr>
        <p:txBody>
          <a:bodyPr vert="horz" lIns="91410" tIns="45708" rIns="91410" bIns="457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2" y="9440866"/>
            <a:ext cx="2949575" cy="496887"/>
          </a:xfrm>
          <a:prstGeom prst="rect">
            <a:avLst/>
          </a:prstGeom>
        </p:spPr>
        <p:txBody>
          <a:bodyPr vert="horz" lIns="91410" tIns="45708" rIns="91410" bIns="45708" rtlCol="0" anchor="b"/>
          <a:lstStyle>
            <a:lvl1pPr algn="r">
              <a:defRPr sz="1200"/>
            </a:lvl1pPr>
          </a:lstStyle>
          <a:p>
            <a:fld id="{3FA8D4F6-A8D6-432C-BA59-0C059F0DD957}" type="slidenum">
              <a:rPr kumimoji="1" lang="ja-JP" altLang="en-US" smtClean="0"/>
              <a:t>‹#›</a:t>
            </a:fld>
            <a:endParaRPr kumimoji="1" lang="ja-JP" altLang="en-US"/>
          </a:p>
        </p:txBody>
      </p:sp>
    </p:spTree>
    <p:extLst>
      <p:ext uri="{BB962C8B-B14F-4D97-AF65-F5344CB8AC3E}">
        <p14:creationId xmlns:p14="http://schemas.microsoft.com/office/powerpoint/2010/main" val="428271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9787" cy="496967"/>
          </a:xfrm>
          <a:prstGeom prst="rect">
            <a:avLst/>
          </a:prstGeom>
        </p:spPr>
        <p:txBody>
          <a:bodyPr vert="horz" lIns="91410" tIns="45708" rIns="91410"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3"/>
            <a:ext cx="2949787" cy="496967"/>
          </a:xfrm>
          <a:prstGeom prst="rect">
            <a:avLst/>
          </a:prstGeom>
        </p:spPr>
        <p:txBody>
          <a:bodyPr vert="horz" lIns="91410" tIns="45708" rIns="91410" bIns="45708" rtlCol="0"/>
          <a:lstStyle>
            <a:lvl1pPr algn="r">
              <a:defRPr sz="1200"/>
            </a:lvl1pPr>
          </a:lstStyle>
          <a:p>
            <a:fld id="{8D5BEBC8-2257-4310-91FB-3838D0908DC9}" type="datetimeFigureOut">
              <a:rPr kumimoji="1" lang="ja-JP" altLang="en-US" smtClean="0"/>
              <a:t>2022/1/24</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0" tIns="45708" rIns="91410" bIns="45708"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10" tIns="45708" rIns="91410"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51"/>
            <a:ext cx="2949787" cy="496967"/>
          </a:xfrm>
          <a:prstGeom prst="rect">
            <a:avLst/>
          </a:prstGeom>
        </p:spPr>
        <p:txBody>
          <a:bodyPr vert="horz" lIns="91410" tIns="45708" rIns="91410"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51"/>
            <a:ext cx="2949787" cy="496967"/>
          </a:xfrm>
          <a:prstGeom prst="rect">
            <a:avLst/>
          </a:prstGeom>
        </p:spPr>
        <p:txBody>
          <a:bodyPr vert="horz" lIns="91410" tIns="45708" rIns="91410" bIns="45708" rtlCol="0" anchor="b"/>
          <a:lstStyle>
            <a:lvl1pPr algn="r">
              <a:defRPr sz="1200"/>
            </a:lvl1pPr>
          </a:lstStyle>
          <a:p>
            <a:fld id="{F87C77AA-7151-4A8D-8C26-E58B9E1A327F}" type="slidenum">
              <a:rPr kumimoji="1" lang="ja-JP" altLang="en-US" smtClean="0"/>
              <a:t>‹#›</a:t>
            </a:fld>
            <a:endParaRPr kumimoji="1" lang="ja-JP" altLang="en-US"/>
          </a:p>
        </p:txBody>
      </p:sp>
    </p:spTree>
    <p:extLst>
      <p:ext uri="{BB962C8B-B14F-4D97-AF65-F5344CB8AC3E}">
        <p14:creationId xmlns:p14="http://schemas.microsoft.com/office/powerpoint/2010/main" val="1120341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0</a:t>
            </a:fld>
            <a:endParaRPr kumimoji="1" lang="ja-JP" altLang="en-US"/>
          </a:p>
        </p:txBody>
      </p:sp>
    </p:spTree>
    <p:extLst>
      <p:ext uri="{BB962C8B-B14F-4D97-AF65-F5344CB8AC3E}">
        <p14:creationId xmlns:p14="http://schemas.microsoft.com/office/powerpoint/2010/main" val="303793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85">
              <a:spcBef>
                <a:spcPts val="600"/>
              </a:spcBef>
              <a:defRPr/>
            </a:pP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9</a:t>
            </a:fld>
            <a:endParaRPr kumimoji="1" lang="ja-JP" altLang="en-US"/>
          </a:p>
        </p:txBody>
      </p:sp>
    </p:spTree>
    <p:extLst>
      <p:ext uri="{BB962C8B-B14F-4D97-AF65-F5344CB8AC3E}">
        <p14:creationId xmlns:p14="http://schemas.microsoft.com/office/powerpoint/2010/main" val="1285805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46" indent="-179346" defTabSz="914185">
              <a:tabLst>
                <a:tab pos="360279" algn="l"/>
              </a:tabLst>
              <a:defRPr/>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a:t>
            </a:fld>
            <a:endParaRPr kumimoji="1" lang="ja-JP" altLang="en-US"/>
          </a:p>
        </p:txBody>
      </p:sp>
    </p:spTree>
    <p:extLst>
      <p:ext uri="{BB962C8B-B14F-4D97-AF65-F5344CB8AC3E}">
        <p14:creationId xmlns:p14="http://schemas.microsoft.com/office/powerpoint/2010/main" val="179594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46" indent="-179346" defTabSz="914185">
              <a:tabLst>
                <a:tab pos="360279" algn="l"/>
              </a:tabLst>
              <a:defRPr/>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a:t>
            </a:fld>
            <a:endParaRPr kumimoji="1" lang="ja-JP" altLang="en-US"/>
          </a:p>
        </p:txBody>
      </p:sp>
    </p:spTree>
    <p:extLst>
      <p:ext uri="{BB962C8B-B14F-4D97-AF65-F5344CB8AC3E}">
        <p14:creationId xmlns:p14="http://schemas.microsoft.com/office/powerpoint/2010/main" val="3680079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85">
              <a:spcBef>
                <a:spcPts val="600"/>
              </a:spcBef>
              <a:defRPr/>
            </a:pP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3</a:t>
            </a:fld>
            <a:endParaRPr kumimoji="1" lang="ja-JP" altLang="en-US"/>
          </a:p>
        </p:txBody>
      </p:sp>
    </p:spTree>
    <p:extLst>
      <p:ext uri="{BB962C8B-B14F-4D97-AF65-F5344CB8AC3E}">
        <p14:creationId xmlns:p14="http://schemas.microsoft.com/office/powerpoint/2010/main" val="393175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rPr>
              <a:t>■では、現在の府域の温室効果ガス排出量はどれほどの量なのでしょうか。</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温室効果ガスの量は直接計測することができませんので、</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活動指標</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エネルギー消費原単位</a:t>
            </a:r>
            <a:r>
              <a:rPr lang="en-US" altLang="ja-JP" dirty="0" smtClean="0">
                <a:latin typeface="Meiryo UI" panose="020B0604030504040204" pitchFamily="50" charset="-128"/>
                <a:ea typeface="Meiryo UI" panose="020B0604030504040204" pitchFamily="50" charset="-128"/>
              </a:rPr>
              <a:t>×CO2</a:t>
            </a:r>
            <a:r>
              <a:rPr lang="ja-JP" altLang="en-US" dirty="0" smtClean="0">
                <a:latin typeface="Meiryo UI" panose="020B0604030504040204" pitchFamily="50" charset="-128"/>
                <a:ea typeface="Meiryo UI" panose="020B0604030504040204" pitchFamily="50" charset="-128"/>
              </a:rPr>
              <a:t>排出係数（エネルギー種別排出係数）</a:t>
            </a:r>
            <a:r>
              <a:rPr lang="en-US" altLang="ja-JP" dirty="0" smtClean="0">
                <a:latin typeface="Meiryo UI" panose="020B0604030504040204" pitchFamily="50" charset="-128"/>
                <a:ea typeface="Meiryo UI" panose="020B0604030504040204" pitchFamily="50" charset="-128"/>
              </a:rPr>
              <a:t>】</a:t>
            </a:r>
          </a:p>
          <a:p>
            <a:pPr marL="0" marR="0" lvl="0" indent="0" algn="l" defTabSz="914274" rtl="0" eaLnBrk="1" fontAlgn="auto" latinLnBrk="0" hangingPunct="1">
              <a:lnSpc>
                <a:spcPct val="100000"/>
              </a:lnSpc>
              <a:spcBef>
                <a:spcPts val="0"/>
              </a:spcBef>
              <a:spcAft>
                <a:spcPts val="0"/>
              </a:spcAft>
              <a:buClrTx/>
              <a:buSzTx/>
              <a:buFontTx/>
              <a:buNone/>
              <a:tabLst/>
              <a:defRPr/>
            </a:pPr>
            <a:r>
              <a:rPr lang="ja-JP" altLang="en-US" dirty="0" smtClean="0">
                <a:latin typeface="Meiryo UI" panose="020B0604030504040204" pitchFamily="50" charset="-128"/>
                <a:ea typeface="Meiryo UI" panose="020B0604030504040204" pitchFamily="50" charset="-128"/>
              </a:rPr>
              <a:t>という一定の算式により算出しています。最新の数字は、この</a:t>
            </a:r>
            <a:r>
              <a:rPr lang="en-US" altLang="ja-JP" dirty="0" smtClean="0">
                <a:latin typeface="Meiryo UI" panose="020B0604030504040204" pitchFamily="50" charset="-128"/>
                <a:ea typeface="Meiryo UI" panose="020B0604030504040204" pitchFamily="50" charset="-128"/>
              </a:rPr>
              <a:t>8</a:t>
            </a:r>
            <a:r>
              <a:rPr lang="ja-JP" altLang="en-US" dirty="0" smtClean="0">
                <a:latin typeface="Meiryo UI" panose="020B0604030504040204" pitchFamily="50" charset="-128"/>
                <a:ea typeface="Meiryo UI" panose="020B0604030504040204" pitchFamily="50" charset="-128"/>
              </a:rPr>
              <a:t>月に発表した</a:t>
            </a:r>
            <a:r>
              <a:rPr lang="en-US" altLang="ja-JP" dirty="0" smtClean="0">
                <a:latin typeface="Meiryo UI" panose="020B0604030504040204" pitchFamily="50" charset="-128"/>
                <a:ea typeface="Meiryo UI" panose="020B0604030504040204" pitchFamily="50" charset="-128"/>
              </a:rPr>
              <a:t>2018</a:t>
            </a:r>
            <a:r>
              <a:rPr lang="ja-JP" altLang="en-US" dirty="0" smtClean="0">
                <a:latin typeface="Meiryo UI" panose="020B0604030504040204" pitchFamily="50" charset="-128"/>
                <a:ea typeface="Meiryo UI" panose="020B0604030504040204" pitchFamily="50" charset="-128"/>
              </a:rPr>
              <a:t>年度のもので、</a:t>
            </a:r>
            <a:r>
              <a:rPr lang="en-US" altLang="ja-JP" dirty="0" smtClean="0">
                <a:latin typeface="Meiryo UI" panose="020B0604030504040204" pitchFamily="50" charset="-128"/>
                <a:ea typeface="Meiryo UI" panose="020B0604030504040204" pitchFamily="50" charset="-128"/>
              </a:rPr>
              <a:t>4,512</a:t>
            </a:r>
            <a:r>
              <a:rPr lang="ja-JP" altLang="en-US" dirty="0" smtClean="0">
                <a:latin typeface="Meiryo UI" panose="020B0604030504040204" pitchFamily="50" charset="-128"/>
                <a:ea typeface="Meiryo UI" panose="020B0604030504040204" pitchFamily="50" charset="-128"/>
              </a:rPr>
              <a:t>万トン（</a:t>
            </a:r>
            <a:r>
              <a:rPr lang="en-US" altLang="ja-JP" dirty="0" smtClean="0">
                <a:latin typeface="Meiryo UI" panose="020B0604030504040204" pitchFamily="50" charset="-128"/>
                <a:ea typeface="Meiryo UI" panose="020B0604030504040204" pitchFamily="50" charset="-128"/>
              </a:rPr>
              <a:t>CO2</a:t>
            </a:r>
            <a:r>
              <a:rPr lang="ja-JP" altLang="en-US" dirty="0" smtClean="0">
                <a:latin typeface="Meiryo UI" panose="020B0604030504040204" pitchFamily="50" charset="-128"/>
                <a:ea typeface="Meiryo UI" panose="020B0604030504040204" pitchFamily="50" charset="-128"/>
              </a:rPr>
              <a:t>換算）です。</a:t>
            </a:r>
            <a:endParaRPr lang="en-US" altLang="ja-JP" dirty="0" smtClean="0">
              <a:latin typeface="Meiryo UI" panose="020B0604030504040204" pitchFamily="50" charset="-128"/>
              <a:ea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■様々な対策が功を奏し、府域の大気、水質、ゴミなどの環境に関する指標は改善し、安定的に推移していますが、温暖化や猛暑などへの対策が非常に重要で、まだまだ対策が必要な状況です。</a:t>
            </a:r>
            <a:endParaRPr lang="en-US" altLang="ja-JP" dirty="0" smtClean="0">
              <a:latin typeface="Meiryo UI" panose="020B0604030504040204" pitchFamily="50" charset="-128"/>
              <a:ea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2018</a:t>
            </a:r>
            <a:r>
              <a:rPr lang="ja-JP" altLang="en-US" dirty="0" smtClean="0">
                <a:latin typeface="Meiryo UI" panose="020B0604030504040204" pitchFamily="50" charset="-128"/>
                <a:ea typeface="Meiryo UI" panose="020B0604030504040204" pitchFamily="50" charset="-128"/>
              </a:rPr>
              <a:t>年度の温室効果ガス排出量は、前年度と比べると</a:t>
            </a:r>
            <a:r>
              <a:rPr lang="en-US" altLang="ja-JP" dirty="0" smtClean="0">
                <a:latin typeface="Meiryo UI" panose="020B0604030504040204" pitchFamily="50" charset="-128"/>
                <a:ea typeface="Meiryo UI" panose="020B0604030504040204" pitchFamily="50" charset="-128"/>
              </a:rPr>
              <a:t>8.3</a:t>
            </a:r>
            <a:r>
              <a:rPr lang="ja-JP" altLang="en-US" dirty="0" smtClean="0">
                <a:latin typeface="Meiryo UI" panose="020B0604030504040204" pitchFamily="50" charset="-128"/>
                <a:ea typeface="Meiryo UI" panose="020B0604030504040204" pitchFamily="50" charset="-128"/>
              </a:rPr>
              <a:t>％減少しています。その主な要因としては電気の排出係数の減少があげられます。</a:t>
            </a:r>
            <a:endParaRPr lang="en-US" altLang="ja-JP" dirty="0" smtClean="0">
              <a:latin typeface="Meiryo UI" panose="020B0604030504040204" pitchFamily="50" charset="-128"/>
              <a:ea typeface="Meiryo UI" panose="020B0604030504040204" pitchFamily="50" charset="-128"/>
            </a:endParaRPr>
          </a:p>
          <a:p>
            <a:pPr marL="0" marR="0" lvl="0" indent="0" algn="l" defTabSz="914274" rtl="0" eaLnBrk="1" fontAlgn="auto" latinLnBrk="0" hangingPunct="1">
              <a:lnSpc>
                <a:spcPct val="100000"/>
              </a:lnSpc>
              <a:spcBef>
                <a:spcPts val="0"/>
              </a:spcBef>
              <a:spcAft>
                <a:spcPts val="0"/>
              </a:spcAft>
              <a:buClrTx/>
              <a:buSzTx/>
              <a:buFontTx/>
              <a:buNone/>
              <a:tabLst/>
              <a:defRPr/>
            </a:pPr>
            <a:r>
              <a:rPr lang="ja-JP" altLang="en-US" dirty="0" smtClean="0">
                <a:latin typeface="Meiryo UI" panose="020B0604030504040204" pitchFamily="50" charset="-128"/>
                <a:ea typeface="Meiryo UI" panose="020B0604030504040204" pitchFamily="50" charset="-128"/>
              </a:rPr>
              <a:t>　（電気の排出係数は使用電力量１</a:t>
            </a:r>
            <a:r>
              <a:rPr lang="en-US" altLang="ja-JP" dirty="0" smtClean="0">
                <a:latin typeface="Meiryo UI" panose="020B0604030504040204" pitchFamily="50" charset="-128"/>
                <a:ea typeface="Meiryo UI" panose="020B0604030504040204" pitchFamily="50" charset="-128"/>
              </a:rPr>
              <a:t>kWh</a:t>
            </a:r>
            <a:r>
              <a:rPr lang="ja-JP" altLang="en-US" dirty="0" smtClean="0">
                <a:latin typeface="Meiryo UI" panose="020B0604030504040204" pitchFamily="50" charset="-128"/>
                <a:ea typeface="Meiryo UI" panose="020B0604030504040204" pitchFamily="50" charset="-128"/>
              </a:rPr>
              <a:t>当たりの二酸化炭素排出量を示す係数で、発電時の電源構成により変動。火力発電の割合が減少すると係数小さくなる）</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2013</a:t>
            </a:r>
            <a:r>
              <a:rPr lang="ja-JP" altLang="en-US" dirty="0" smtClean="0">
                <a:latin typeface="Meiryo UI" panose="020B0604030504040204" pitchFamily="50" charset="-128"/>
                <a:ea typeface="Meiryo UI" panose="020B0604030504040204" pitchFamily="50" charset="-128"/>
              </a:rPr>
              <a:t>年度比では</a:t>
            </a:r>
            <a:r>
              <a:rPr lang="en-US" altLang="ja-JP" dirty="0" smtClean="0">
                <a:latin typeface="Meiryo UI" panose="020B0604030504040204" pitchFamily="50" charset="-128"/>
                <a:ea typeface="Meiryo UI" panose="020B0604030504040204" pitchFamily="50" charset="-128"/>
              </a:rPr>
              <a:t>19.3</a:t>
            </a:r>
            <a:r>
              <a:rPr lang="ja-JP" altLang="en-US" dirty="0" smtClean="0">
                <a:latin typeface="Meiryo UI" panose="020B0604030504040204" pitchFamily="50" charset="-128"/>
                <a:ea typeface="Meiryo UI" panose="020B0604030504040204" pitchFamily="50" charset="-128"/>
              </a:rPr>
              <a:t>％減。一見、目標達成は容易そうに見えかねませんが、実はエネルギー消費量は近年横ばいです。</a:t>
            </a:r>
            <a:endParaRPr lang="en-US" altLang="ja-JP" dirty="0" smtClean="0">
              <a:latin typeface="Meiryo UI" panose="020B0604030504040204" pitchFamily="50" charset="-128"/>
              <a:ea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■このグラフは基準年度と最近の排出量の比較を部門別の棒グラフで示したものです。</a:t>
            </a:r>
            <a:endParaRPr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2018</a:t>
            </a:r>
            <a:r>
              <a:rPr kumimoji="1" lang="ja-JP" altLang="en-US" dirty="0" smtClean="0">
                <a:latin typeface="Meiryo UI" panose="020B0604030504040204" pitchFamily="50" charset="-128"/>
                <a:ea typeface="Meiryo UI" panose="020B0604030504040204" pitchFamily="50" charset="-128"/>
              </a:rPr>
              <a:t>年度の部門別の排出量の内訳は、</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産業部門２</a:t>
            </a:r>
            <a:r>
              <a:rPr lang="ja-JP" altLang="en-US" dirty="0" smtClean="0">
                <a:latin typeface="Meiryo UI" panose="020B0604030504040204" pitchFamily="50" charset="-128"/>
                <a:ea typeface="Meiryo UI" panose="020B0604030504040204" pitchFamily="50" charset="-128"/>
              </a:rPr>
              <a:t>５</a:t>
            </a:r>
            <a:r>
              <a:rPr kumimoji="1" lang="ja-JP" altLang="en-US"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業務部門２７％　</a:t>
            </a:r>
            <a:r>
              <a:rPr kumimoji="1" lang="ja-JP" altLang="en-US" dirty="0" smtClean="0">
                <a:latin typeface="Meiryo UI" panose="020B0604030504040204" pitchFamily="50" charset="-128"/>
                <a:ea typeface="Meiryo UI" panose="020B0604030504040204" pitchFamily="50" charset="-128"/>
              </a:rPr>
              <a:t>家庭部門２２％　</a:t>
            </a:r>
            <a:r>
              <a:rPr lang="ja-JP" altLang="en-US" dirty="0" smtClean="0">
                <a:latin typeface="Meiryo UI" panose="020B0604030504040204" pitchFamily="50" charset="-128"/>
                <a:ea typeface="Meiryo UI" panose="020B0604030504040204" pitchFamily="50" charset="-128"/>
              </a:rPr>
              <a:t>運輸部門１３％　</a:t>
            </a:r>
            <a:r>
              <a:rPr kumimoji="1" lang="ja-JP" altLang="en-US" dirty="0" smtClean="0">
                <a:latin typeface="Meiryo UI" panose="020B0604030504040204" pitchFamily="50" charset="-128"/>
                <a:ea typeface="Meiryo UI" panose="020B0604030504040204" pitchFamily="50" charset="-128"/>
              </a:rPr>
              <a:t>エネルギー転換部門１％　</a:t>
            </a:r>
            <a:r>
              <a:rPr lang="ja-JP" altLang="en-US" dirty="0" smtClean="0">
                <a:latin typeface="Meiryo UI" panose="020B0604030504040204" pitchFamily="50" charset="-128"/>
                <a:ea typeface="Meiryo UI" panose="020B0604030504040204" pitchFamily="50" charset="-128"/>
              </a:rPr>
              <a:t>その他１２％です。</a:t>
            </a:r>
            <a:endParaRPr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後程の話と関連しますので、黄緑色の家庭部門の推移にご注目ください。</a:t>
            </a:r>
            <a:r>
              <a:rPr kumimoji="1" lang="en-US" altLang="ja-JP" dirty="0" smtClean="0">
                <a:latin typeface="Meiryo UI" panose="020B0604030504040204" pitchFamily="50" charset="-128"/>
                <a:ea typeface="Meiryo UI" panose="020B0604030504040204" pitchFamily="50" charset="-128"/>
              </a:rPr>
              <a:t>1300</a:t>
            </a:r>
            <a:r>
              <a:rPr kumimoji="1" lang="ja-JP" altLang="en-US" dirty="0" smtClean="0">
                <a:latin typeface="Meiryo UI" panose="020B0604030504040204" pitchFamily="50" charset="-128"/>
                <a:ea typeface="Meiryo UI" panose="020B0604030504040204" pitchFamily="50" charset="-128"/>
              </a:rPr>
              <a:t>万</a:t>
            </a:r>
            <a:r>
              <a:rPr kumimoji="1" lang="ja-JP" altLang="en-US" dirty="0" err="1" smtClean="0">
                <a:latin typeface="Meiryo UI" panose="020B0604030504040204" pitchFamily="50" charset="-128"/>
                <a:ea typeface="Meiryo UI" panose="020B0604030504040204" pitchFamily="50" charset="-128"/>
              </a:rPr>
              <a:t>ｔ</a:t>
            </a:r>
            <a:r>
              <a:rPr kumimoji="1" lang="ja-JP" altLang="en-US" dirty="0" smtClean="0">
                <a:latin typeface="Meiryo UI" panose="020B0604030504040204" pitchFamily="50" charset="-128"/>
                <a:ea typeface="Meiryo UI" panose="020B0604030504040204" pitchFamily="50" charset="-128"/>
              </a:rPr>
              <a:t>弱だったものが</a:t>
            </a:r>
            <a:r>
              <a:rPr kumimoji="1" lang="en-US" altLang="ja-JP" dirty="0" smtClean="0">
                <a:latin typeface="Meiryo UI" panose="020B0604030504040204" pitchFamily="50" charset="-128"/>
                <a:ea typeface="Meiryo UI" panose="020B0604030504040204" pitchFamily="50" charset="-128"/>
              </a:rPr>
              <a:t>1000</a:t>
            </a:r>
            <a:r>
              <a:rPr kumimoji="1" lang="ja-JP" altLang="en-US" dirty="0" smtClean="0">
                <a:latin typeface="Meiryo UI" panose="020B0604030504040204" pitchFamily="50" charset="-128"/>
                <a:ea typeface="Meiryo UI" panose="020B0604030504040204" pitchFamily="50" charset="-128"/>
              </a:rPr>
              <a:t>万</a:t>
            </a:r>
            <a:r>
              <a:rPr kumimoji="1" lang="ja-JP" altLang="en-US" dirty="0" err="1" smtClean="0">
                <a:latin typeface="Meiryo UI" panose="020B0604030504040204" pitchFamily="50" charset="-128"/>
                <a:ea typeface="Meiryo UI" panose="020B0604030504040204" pitchFamily="50" charset="-128"/>
              </a:rPr>
              <a:t>ｔ</a:t>
            </a:r>
            <a:r>
              <a:rPr kumimoji="1" lang="ja-JP" altLang="en-US" dirty="0" smtClean="0">
                <a:latin typeface="Meiryo UI" panose="020B0604030504040204" pitchFamily="50" charset="-128"/>
                <a:ea typeface="Meiryo UI" panose="020B0604030504040204" pitchFamily="50" charset="-128"/>
              </a:rPr>
              <a:t>を割るまで着実に減っています。</a:t>
            </a:r>
            <a:endParaRPr kumimoji="1" lang="en-US" altLang="ja-JP" dirty="0" smtClean="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4</a:t>
            </a:fld>
            <a:endParaRPr kumimoji="1" lang="ja-JP" altLang="en-US"/>
          </a:p>
        </p:txBody>
      </p:sp>
    </p:spTree>
    <p:extLst>
      <p:ext uri="{BB962C8B-B14F-4D97-AF65-F5344CB8AC3E}">
        <p14:creationId xmlns:p14="http://schemas.microsoft.com/office/powerpoint/2010/main" val="321860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85">
              <a:spcBef>
                <a:spcPts val="600"/>
              </a:spcBef>
              <a:defRPr/>
            </a:pP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5</a:t>
            </a:fld>
            <a:endParaRPr kumimoji="1" lang="ja-JP" altLang="en-US"/>
          </a:p>
        </p:txBody>
      </p:sp>
    </p:spTree>
    <p:extLst>
      <p:ext uri="{BB962C8B-B14F-4D97-AF65-F5344CB8AC3E}">
        <p14:creationId xmlns:p14="http://schemas.microsoft.com/office/powerpoint/2010/main" val="441224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80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6</a:t>
            </a:fld>
            <a:endParaRPr kumimoji="1" lang="ja-JP" altLang="en-US"/>
          </a:p>
        </p:txBody>
      </p:sp>
    </p:spTree>
    <p:extLst>
      <p:ext uri="{BB962C8B-B14F-4D97-AF65-F5344CB8AC3E}">
        <p14:creationId xmlns:p14="http://schemas.microsoft.com/office/powerpoint/2010/main" val="52438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85">
              <a:spcBef>
                <a:spcPts val="600"/>
              </a:spcBef>
              <a:defRPr/>
            </a:pP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7</a:t>
            </a:fld>
            <a:endParaRPr kumimoji="1" lang="ja-JP" altLang="en-US"/>
          </a:p>
        </p:txBody>
      </p:sp>
    </p:spTree>
    <p:extLst>
      <p:ext uri="{BB962C8B-B14F-4D97-AF65-F5344CB8AC3E}">
        <p14:creationId xmlns:p14="http://schemas.microsoft.com/office/powerpoint/2010/main" val="600307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85">
              <a:spcBef>
                <a:spcPts val="600"/>
              </a:spcBef>
              <a:defRPr/>
            </a:pP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8</a:t>
            </a:fld>
            <a:endParaRPr kumimoji="1" lang="ja-JP" altLang="en-US"/>
          </a:p>
        </p:txBody>
      </p:sp>
    </p:spTree>
    <p:extLst>
      <p:ext uri="{BB962C8B-B14F-4D97-AF65-F5344CB8AC3E}">
        <p14:creationId xmlns:p14="http://schemas.microsoft.com/office/powerpoint/2010/main" val="359982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31F64F-0D30-4C3A-A0BE-910F4CC3C3E7}" type="datetime1">
              <a:rPr kumimoji="1" lang="ja-JP" altLang="en-US" smtClean="0"/>
              <a:t>2022/1/24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29328E1-F047-4AB4-B3FF-0294A283BF8F}" type="datetime1">
              <a:rPr kumimoji="1" lang="ja-JP" altLang="en-US" smtClean="0"/>
              <a:t>2022/1/24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916089-223D-4750-89AE-B390316EF4A6}" type="datetime1">
              <a:rPr kumimoji="1" lang="ja-JP" altLang="en-US" smtClean="0"/>
              <a:t>2022/1/24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1C31F64F-0D30-4C3A-A0BE-910F4CC3C3E7}" type="datetime1">
              <a:rPr kumimoji="1" lang="ja-JP" altLang="en-US" smtClean="0"/>
              <a:t>2022/1/24</a:t>
            </a:fld>
            <a:endParaRPr kumimoji="1" lang="ja-JP" alt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0DA1747-7AE3-4485-B1CC-5CDDF653E874}" type="slidenum">
              <a:rPr kumimoji="1" lang="ja-JP" altLang="en-US" smtClean="0"/>
              <a:t>‹#›</a:t>
            </a:fld>
            <a:endParaRPr kumimoji="1" lang="ja-JP" altLang="en-US"/>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84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24093F2-F397-4322-8BCF-C5B5A26541AE}" type="datetime1">
              <a:rPr kumimoji="1" lang="ja-JP" altLang="en-US" smtClean="0"/>
              <a:t>2022/1/24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extLst>
      <p:ext uri="{BB962C8B-B14F-4D97-AF65-F5344CB8AC3E}">
        <p14:creationId xmlns:p14="http://schemas.microsoft.com/office/powerpoint/2010/main" val="2845809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4AAD4A4-B6F4-46BC-87F0-53D8B8B4CC34}" type="datetime1">
              <a:rPr kumimoji="1" lang="ja-JP" altLang="en-US" smtClean="0"/>
              <a:t>2022/1/24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133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6375DAB-E23D-468C-AF05-298D314015C0}" type="datetime1">
              <a:rPr kumimoji="1" lang="ja-JP" altLang="en-US" smtClean="0"/>
              <a:t>2022/1/24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extLst>
      <p:ext uri="{BB962C8B-B14F-4D97-AF65-F5344CB8AC3E}">
        <p14:creationId xmlns:p14="http://schemas.microsoft.com/office/powerpoint/2010/main" val="3418925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0166098-0D6A-4E28-93E3-BBDB3A87EDC1}" type="datetime1">
              <a:rPr kumimoji="1" lang="ja-JP" altLang="en-US" smtClean="0"/>
              <a:t>2022/1/24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extLst>
      <p:ext uri="{BB962C8B-B14F-4D97-AF65-F5344CB8AC3E}">
        <p14:creationId xmlns:p14="http://schemas.microsoft.com/office/powerpoint/2010/main" val="3694761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7ACE5D2-3648-4CCF-AC47-C802402CB13C}" type="datetime1">
              <a:rPr kumimoji="1" lang="ja-JP" altLang="en-US" smtClean="0"/>
              <a:t>2022/1/24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extLst>
      <p:ext uri="{BB962C8B-B14F-4D97-AF65-F5344CB8AC3E}">
        <p14:creationId xmlns:p14="http://schemas.microsoft.com/office/powerpoint/2010/main" val="3818931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F9A8E-EE60-47D9-A1ED-FCE9387E1B69}" type="datetime1">
              <a:rPr kumimoji="1" lang="ja-JP" altLang="en-US" smtClean="0"/>
              <a:t>2022/1/24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extLst>
      <p:ext uri="{BB962C8B-B14F-4D97-AF65-F5344CB8AC3E}">
        <p14:creationId xmlns:p14="http://schemas.microsoft.com/office/powerpoint/2010/main" val="2978858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747AEC9-FC0C-40DA-837B-2B35ECEA451C}" type="datetime1">
              <a:rPr kumimoji="1" lang="ja-JP" altLang="en-US" smtClean="0"/>
              <a:t>2022/1/24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extLst>
      <p:ext uri="{BB962C8B-B14F-4D97-AF65-F5344CB8AC3E}">
        <p14:creationId xmlns:p14="http://schemas.microsoft.com/office/powerpoint/2010/main" val="318970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24093F2-F397-4322-8BCF-C5B5A26541AE}" type="datetime1">
              <a:rPr kumimoji="1" lang="ja-JP" altLang="en-US" smtClean="0"/>
              <a:t>2022/1/24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6CA3D9F-C0C5-4B45-A27A-2A4D899DB100}" type="datetime1">
              <a:rPr kumimoji="1" lang="ja-JP" altLang="en-US" smtClean="0"/>
              <a:t>2022/1/24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extLst>
      <p:ext uri="{BB962C8B-B14F-4D97-AF65-F5344CB8AC3E}">
        <p14:creationId xmlns:p14="http://schemas.microsoft.com/office/powerpoint/2010/main" val="3560840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29328E1-F047-4AB4-B3FF-0294A283BF8F}" type="datetime1">
              <a:rPr kumimoji="1" lang="ja-JP" altLang="en-US" smtClean="0"/>
              <a:t>2022/1/24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extLst>
      <p:ext uri="{BB962C8B-B14F-4D97-AF65-F5344CB8AC3E}">
        <p14:creationId xmlns:p14="http://schemas.microsoft.com/office/powerpoint/2010/main" val="1500703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3916089-223D-4750-89AE-B390316EF4A6}" type="datetime1">
              <a:rPr kumimoji="1" lang="ja-JP" altLang="en-US" smtClean="0"/>
              <a:t>2022/1/24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extLst>
      <p:ext uri="{BB962C8B-B14F-4D97-AF65-F5344CB8AC3E}">
        <p14:creationId xmlns:p14="http://schemas.microsoft.com/office/powerpoint/2010/main" val="5320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AAD4A4-B6F4-46BC-87F0-53D8B8B4CC34}" type="datetime1">
              <a:rPr kumimoji="1" lang="ja-JP" altLang="en-US" smtClean="0"/>
              <a:t>2022/1/24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375DAB-E23D-468C-AF05-298D314015C0}" type="datetime1">
              <a:rPr kumimoji="1" lang="ja-JP" altLang="en-US" smtClean="0"/>
              <a:t>2022/1/24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0166098-0D6A-4E28-93E3-BBDB3A87EDC1}" type="datetime1">
              <a:rPr kumimoji="1" lang="ja-JP" altLang="en-US" smtClean="0"/>
              <a:t>2022/1/24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7ACE5D2-3648-4CCF-AC47-C802402CB13C}" type="datetime1">
              <a:rPr kumimoji="1" lang="ja-JP" altLang="en-US" smtClean="0"/>
              <a:t>2022/1/24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F9A8E-EE60-47D9-A1ED-FCE9387E1B69}" type="datetime1">
              <a:rPr kumimoji="1" lang="ja-JP" altLang="en-US" smtClean="0"/>
              <a:t>2022/1/24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47AEC9-FC0C-40DA-837B-2B35ECEA451C}" type="datetime1">
              <a:rPr kumimoji="1" lang="ja-JP" altLang="en-US" smtClean="0"/>
              <a:t>2022/1/24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CA3D9F-C0C5-4B45-A27A-2A4D899DB100}" type="datetime1">
              <a:rPr kumimoji="1" lang="ja-JP" altLang="en-US" smtClean="0"/>
              <a:t>2022/1/24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9672F1F-A543-43EE-80AA-CB7F72D8E56C}" type="datetime1">
              <a:rPr kumimoji="1" lang="ja-JP" altLang="en-US" smtClean="0"/>
              <a:t>2022/1/24</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1704" y="18288"/>
            <a:ext cx="1066800" cy="329184"/>
          </a:xfrm>
          <a:prstGeom prst="rect">
            <a:avLst/>
          </a:prstGeom>
        </p:spPr>
        <p:txBody>
          <a:bodyPr vert="horz" lIns="91440" tIns="45720" rIns="91440" bIns="45720" rtlCol="0" anchor="ctr"/>
          <a:lstStyle>
            <a:lvl1pPr algn="r">
              <a:defRPr sz="16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F0DA1747-7AE3-4485-B1CC-5CDDF653E874}"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tx1"/>
                </a:solidFill>
              </a:defRPr>
            </a:lvl1pPr>
          </a:lstStyle>
          <a:p>
            <a:fld id="{A9672F1F-A543-43EE-80AA-CB7F72D8E56C}" type="datetime1">
              <a:rPr kumimoji="1" lang="ja-JP" altLang="en-US" smtClean="0"/>
              <a:t>2022/1/24</a:t>
            </a:fld>
            <a:endParaRPr kumimoji="1" lang="ja-JP" alt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tx1"/>
                </a:solidFill>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2564485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685800" rtl="0" eaLnBrk="1" latinLnBrk="0" hangingPunct="1">
        <a:lnSpc>
          <a:spcPct val="90000"/>
        </a:lnSpc>
        <a:spcBef>
          <a:spcPct val="0"/>
        </a:spcBef>
        <a:buNone/>
        <a:defRPr kumimoji="1"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kumimoji="1"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4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hyperlink" Target="http://www.pref.osaka.lg.jp/attach/1144/00242115/4sizensaigai_.pdf" TargetMode="External"/><Relationship Id="rId13"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hyperlink" Target="http://www.pref.osaka.lg.jp/attach/1144/00242115/5kennkou_.pdf" TargetMode="External"/><Relationship Id="rId17" Type="http://schemas.openxmlformats.org/officeDocument/2006/relationships/image" Target="../media/image36.png"/><Relationship Id="rId2" Type="http://schemas.openxmlformats.org/officeDocument/2006/relationships/notesSlide" Target="../notesSlides/notesSlide10.xml"/><Relationship Id="rId16" Type="http://schemas.openxmlformats.org/officeDocument/2006/relationships/hyperlink" Target="http://www.pref.osaka.lg.jp/attach/1144/00242115/7huminnseikatu_.pdf" TargetMode="External"/><Relationship Id="rId1" Type="http://schemas.openxmlformats.org/officeDocument/2006/relationships/slideLayout" Target="../slideLayouts/slideLayout7.xml"/><Relationship Id="rId6" Type="http://schemas.openxmlformats.org/officeDocument/2006/relationships/hyperlink" Target="http://www.pref.osaka.lg.jp/attach/1144/00242115/2mizukannkyou_.pdf" TargetMode="External"/><Relationship Id="rId11" Type="http://schemas.openxmlformats.org/officeDocument/2006/relationships/image" Target="../media/image33.png"/><Relationship Id="rId5" Type="http://schemas.openxmlformats.org/officeDocument/2006/relationships/image" Target="../media/image30.png"/><Relationship Id="rId15" Type="http://schemas.openxmlformats.org/officeDocument/2006/relationships/image" Target="../media/image35.png"/><Relationship Id="rId10" Type="http://schemas.openxmlformats.org/officeDocument/2006/relationships/hyperlink" Target="http://www.pref.osaka.lg.jp/attach/1144/00242115/6sangyou_.pdf" TargetMode="External"/><Relationship Id="rId4" Type="http://schemas.openxmlformats.org/officeDocument/2006/relationships/hyperlink" Target="http://www.pref.osaka.lg.jp/attach/1144/00242115/1nougyou_.pdf" TargetMode="External"/><Relationship Id="rId9" Type="http://schemas.openxmlformats.org/officeDocument/2006/relationships/image" Target="../media/image32.png"/><Relationship Id="rId14" Type="http://schemas.openxmlformats.org/officeDocument/2006/relationships/hyperlink" Target="http://www.pref.osaka.lg.jp/attach/1144/00242115/3sizennseitaikei_.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gif"/></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wmf"/></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780929"/>
            <a:ext cx="8748464" cy="936103"/>
          </a:xfrm>
        </p:spPr>
        <p:txBody>
          <a:bodyPr>
            <a:normAutofit/>
          </a:bodyPr>
          <a:lstStyle/>
          <a:p>
            <a:pPr>
              <a:lnSpc>
                <a:spcPct val="100000"/>
              </a:lnSpc>
            </a:pPr>
            <a:r>
              <a:rPr lang="ja-JP" altLang="en-US" sz="2800" dirty="0">
                <a:ln w="15875">
                  <a:noFill/>
                </a:ln>
                <a:latin typeface="Meiryo UI" panose="020B0604030504040204" pitchFamily="50" charset="-128"/>
                <a:ea typeface="Meiryo UI" panose="020B0604030504040204" pitchFamily="50" charset="-128"/>
                <a:cs typeface="Meiryo UI" panose="020B0604030504040204" pitchFamily="50" charset="-128"/>
              </a:rPr>
              <a:t>脱炭素化社会を迎える大阪の目指す姿</a:t>
            </a:r>
            <a:endParaRPr lang="ja-JP" altLang="en-US" sz="2800" b="1" dirty="0">
              <a:ln w="15875">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65312" y="4941168"/>
            <a:ext cx="7920880" cy="784830"/>
          </a:xfrm>
          <a:prstGeom prst="rect">
            <a:avLst/>
          </a:prstGeom>
        </p:spPr>
        <p:txBody>
          <a:bodyPr wrap="square">
            <a:spAutoFit/>
          </a:bodyPr>
          <a:lstStyle/>
          <a:p>
            <a:pPr marL="179388" indent="-179388" algn="ctr">
              <a:spcBef>
                <a:spcPts val="600"/>
              </a:spcBef>
              <a:tabLst>
                <a:tab pos="360363" algn="l"/>
              </a:tabLst>
            </a:pPr>
            <a:r>
              <a:rPr lang="ja-JP" altLang="en-US" sz="2000" b="1" dirty="0" smtClean="0">
                <a:latin typeface="Meiryo UI" panose="020B0604030504040204" pitchFamily="50" charset="-128"/>
                <a:ea typeface="Meiryo UI" panose="020B0604030504040204" pitchFamily="50" charset="-128"/>
              </a:rPr>
              <a:t>大阪府環境農林水産部</a:t>
            </a:r>
            <a:endParaRPr lang="en-US" altLang="ja-JP" sz="2000" b="1" dirty="0">
              <a:latin typeface="Meiryo UI" panose="020B0604030504040204" pitchFamily="50" charset="-128"/>
              <a:ea typeface="Meiryo UI" panose="020B0604030504040204" pitchFamily="50" charset="-128"/>
            </a:endParaRPr>
          </a:p>
          <a:p>
            <a:pPr marL="179388" indent="-179388" algn="ctr">
              <a:spcBef>
                <a:spcPts val="600"/>
              </a:spcBef>
              <a:tabLst>
                <a:tab pos="360363" algn="l"/>
              </a:tabLst>
            </a:pPr>
            <a:r>
              <a:rPr lang="ja-JP" altLang="en-US" sz="2000" b="1" dirty="0" smtClean="0">
                <a:latin typeface="Meiryo UI" panose="020B0604030504040204" pitchFamily="50" charset="-128"/>
                <a:ea typeface="Meiryo UI" panose="020B0604030504040204" pitchFamily="50" charset="-128"/>
              </a:rPr>
              <a:t>エネルギー政策課</a:t>
            </a:r>
            <a:endParaRPr lang="en-US" altLang="ja-JP" sz="2000" b="1" dirty="0" smtClean="0">
              <a:latin typeface="Meiryo UI" panose="020B0604030504040204" pitchFamily="50" charset="-128"/>
              <a:ea typeface="Meiryo UI" panose="020B0604030504040204" pitchFamily="50" charset="-128"/>
            </a:endParaRPr>
          </a:p>
        </p:txBody>
      </p:sp>
      <p:grpSp>
        <p:nvGrpSpPr>
          <p:cNvPr id="5" name="グループ化 4" descr="2 飢餓をゼロに&#10;3 すべての人に健康と福祉を&#10;4 質の高い教育をみんなに&#10;6 安全な水とトイレを世界中に&#10;7 エネルギーをみんなに。そしてクリーンに&#10;9 産業と技術革新の基盤を作ろう&#10;11 住み続けられるまちづくりを&#10;12 つくる責任、つかう責任&#10;13 気候変動に具体的な対策を&#10;14 海の豊かさを守ろう&#10;15 陸の豊かさも守ろう&#10;17 パートナーシップで目標を達成しよう&#10;&#10;" title="本取組みが達成に寄与するSDGsのゴール"/>
          <p:cNvGrpSpPr/>
          <p:nvPr/>
        </p:nvGrpSpPr>
        <p:grpSpPr>
          <a:xfrm>
            <a:off x="3419872" y="548680"/>
            <a:ext cx="5407026" cy="460376"/>
            <a:chOff x="0" y="0"/>
            <a:chExt cx="5407394" cy="460777"/>
          </a:xfrm>
        </p:grpSpPr>
        <p:pic>
          <p:nvPicPr>
            <p:cNvPr id="7" name="図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788" y="1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362" y="1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588" y="1579"/>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1674" y="4318"/>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8416" y="1579"/>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4389" y="1579"/>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15125" y="1579"/>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4880" y="1579"/>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93736" y="1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50194" y="0"/>
              <a:ext cx="457200" cy="457200"/>
            </a:xfrm>
            <a:prstGeom prst="rect">
              <a:avLst/>
            </a:prstGeom>
          </p:spPr>
        </p:pic>
        <p:pic>
          <p:nvPicPr>
            <p:cNvPr id="18" name="図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2504" y="681"/>
              <a:ext cx="458885" cy="458885"/>
            </a:xfrm>
            <a:prstGeom prst="rect">
              <a:avLst/>
            </a:prstGeom>
          </p:spPr>
        </p:pic>
      </p:grpSp>
      <p:sp>
        <p:nvSpPr>
          <p:cNvPr id="4" name="正方形/長方形 3"/>
          <p:cNvSpPr/>
          <p:nvPr/>
        </p:nvSpPr>
        <p:spPr>
          <a:xfrm>
            <a:off x="3439689" y="258875"/>
            <a:ext cx="5560295"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本取組みは、</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に掲げる</a:t>
            </a:r>
            <a:r>
              <a:rPr lang="en-US" altLang="ja-JP" sz="1200" dirty="0">
                <a:latin typeface="Meiryo UI" panose="020B0604030504040204" pitchFamily="50" charset="-128"/>
                <a:ea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rPr>
              <a:t>のゴールのうち以下のゴールの達成に寄与するものです。</a:t>
            </a:r>
          </a:p>
        </p:txBody>
      </p:sp>
      <p:pic>
        <p:nvPicPr>
          <p:cNvPr id="21" name="図 20"/>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0897" y="424435"/>
            <a:ext cx="1173149" cy="2080942"/>
          </a:xfrm>
          <a:prstGeom prst="rect">
            <a:avLst/>
          </a:prstGeom>
          <a:noFill/>
          <a:ln>
            <a:noFill/>
          </a:ln>
        </p:spPr>
      </p:pic>
    </p:spTree>
    <p:extLst>
      <p:ext uri="{BB962C8B-B14F-4D97-AF65-F5344CB8AC3E}">
        <p14:creationId xmlns:p14="http://schemas.microsoft.com/office/powerpoint/2010/main" val="4210926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bwMode="white"/>
        <p:txBody>
          <a:bodyPr/>
          <a:lstStyle/>
          <a:p>
            <a:fld id="{F0DA1747-7AE3-4485-B1CC-5CDDF653E874}" type="slidenum">
              <a:rPr kumimoji="1" lang="ja-JP" altLang="en-US" smtClean="0"/>
              <a:t>9</a:t>
            </a:fld>
            <a:endParaRPr kumimoji="1" lang="ja-JP" altLang="en-US" dirty="0"/>
          </a:p>
        </p:txBody>
      </p:sp>
      <p:sp>
        <p:nvSpPr>
          <p:cNvPr id="12" name="テキスト ボックス 11"/>
          <p:cNvSpPr txBox="1"/>
          <p:nvPr/>
        </p:nvSpPr>
        <p:spPr bwMode="white">
          <a:xfrm>
            <a:off x="4875" y="-8698"/>
            <a:ext cx="8167525" cy="707886"/>
          </a:xfrm>
          <a:prstGeom prst="rect">
            <a:avLst/>
          </a:prstGeom>
          <a:noFill/>
        </p:spPr>
        <p:txBody>
          <a:bodyPr wrap="square" rtlCol="0">
            <a:spAutoFit/>
          </a:bodyPr>
          <a:lstStyle/>
          <a:p>
            <a:r>
              <a:rPr lang="en-US" altLang="ja-JP" sz="2000" b="1" dirty="0" smtClean="0">
                <a:solidFill>
                  <a:schemeClr val="bg1"/>
                </a:solidFill>
                <a:latin typeface="Meiryo UI" panose="020B0604030504040204" pitchFamily="50" charset="-128"/>
                <a:ea typeface="Meiryo UI" panose="020B0604030504040204" pitchFamily="50" charset="-128"/>
              </a:rPr>
              <a:t>2030</a:t>
            </a:r>
            <a:r>
              <a:rPr lang="ja-JP" altLang="en-US" sz="2000" b="1" dirty="0">
                <a:solidFill>
                  <a:schemeClr val="bg1"/>
                </a:solidFill>
                <a:latin typeface="Meiryo UI" panose="020B0604030504040204" pitchFamily="50" charset="-128"/>
                <a:ea typeface="Meiryo UI" panose="020B0604030504040204" pitchFamily="50" charset="-128"/>
              </a:rPr>
              <a:t>年に向けて取り組む</a:t>
            </a:r>
            <a:r>
              <a:rPr lang="ja-JP" altLang="en-US" sz="2000" b="1" dirty="0" smtClean="0">
                <a:solidFill>
                  <a:schemeClr val="bg1"/>
                </a:solidFill>
                <a:latin typeface="Meiryo UI" panose="020B0604030504040204" pitchFamily="50" charset="-128"/>
                <a:ea typeface="Meiryo UI" panose="020B0604030504040204" pitchFamily="50" charset="-128"/>
              </a:rPr>
              <a:t>項目（</a:t>
            </a:r>
            <a:r>
              <a:rPr lang="ja-JP" altLang="en-US" sz="2000" b="1" dirty="0">
                <a:solidFill>
                  <a:schemeClr val="bg1"/>
                </a:solidFill>
                <a:latin typeface="Meiryo UI" panose="020B0604030504040204" pitchFamily="50" charset="-128"/>
                <a:ea typeface="Meiryo UI" panose="020B0604030504040204" pitchFamily="50" charset="-128"/>
              </a:rPr>
              <a:t>主な取組内容）</a:t>
            </a:r>
          </a:p>
          <a:p>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09076" y="692696"/>
            <a:ext cx="8755412" cy="2808312"/>
          </a:xfrm>
          <a:prstGeom prst="rect">
            <a:avLst/>
          </a:prstGeom>
          <a:noFill/>
          <a:ln w="19050">
            <a:solidFill>
              <a:schemeClr val="tx1"/>
            </a:solidFill>
            <a:prstDash val="solid"/>
          </a:ln>
        </p:spPr>
        <p:txBody>
          <a:bodyPr wrap="square" rtlCol="0">
            <a:noAutofit/>
          </a:bodyPr>
          <a:lstStyle/>
          <a:p>
            <a:pPr>
              <a:spcBef>
                <a:spcPts val="60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76610" y="425645"/>
            <a:ext cx="7865093" cy="348813"/>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取組項目７　</a:t>
            </a:r>
            <a:r>
              <a:rPr lang="ja-JP" altLang="en-US"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気候変動適応の推進等</a:t>
            </a:r>
          </a:p>
        </p:txBody>
      </p:sp>
      <p:sp>
        <p:nvSpPr>
          <p:cNvPr id="10" name="テキスト ボックス 9"/>
          <p:cNvSpPr txBox="1"/>
          <p:nvPr/>
        </p:nvSpPr>
        <p:spPr>
          <a:xfrm>
            <a:off x="86800" y="3989526"/>
            <a:ext cx="8661663" cy="2823850"/>
          </a:xfrm>
          <a:prstGeom prst="rect">
            <a:avLst/>
          </a:prstGeom>
          <a:noFill/>
          <a:ln>
            <a:noFill/>
          </a:ln>
        </p:spPr>
        <p:txBody>
          <a:bodyPr wrap="square" rtlCol="0">
            <a:spAutoFit/>
          </a:bodyPr>
          <a:lstStyle/>
          <a:p>
            <a:pPr marL="85725" indent="-857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・温暖化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対策部会において、毎年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、地球温暖化対策の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取組状況等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、点検・評価し、その結果をホームページ等により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5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・緩和策については地球温暖化防止活動推進センター、</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spc="-20" dirty="0" smtClean="0">
                <a:latin typeface="Meiryo UI" panose="020B0604030504040204" pitchFamily="50" charset="-128"/>
                <a:ea typeface="Meiryo UI" panose="020B0604030504040204" pitchFamily="50" charset="-128"/>
                <a:cs typeface="Meiryo UI" panose="020B0604030504040204" pitchFamily="50" charset="-128"/>
              </a:rPr>
              <a:t>適応策についてはおおさか気候変動適応センターがその</a:t>
            </a:r>
            <a:endParaRPr lang="en-US" altLang="ja-JP" sz="1400" spc="-2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spc="-20" dirty="0" smtClean="0">
                <a:latin typeface="Meiryo UI" panose="020B0604030504040204" pitchFamily="50" charset="-128"/>
                <a:ea typeface="Meiryo UI" panose="020B0604030504040204" pitchFamily="50" charset="-128"/>
                <a:cs typeface="Meiryo UI" panose="020B0604030504040204" pitchFamily="50" charset="-128"/>
              </a:rPr>
              <a:t>推進に関する一定の役割分担を持ちつつも、両センター</a:t>
            </a:r>
            <a:endParaRPr lang="en-US" altLang="ja-JP" sz="1400" spc="-2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spc="-20" dirty="0" smtClean="0">
                <a:latin typeface="Meiryo UI" panose="020B0604030504040204" pitchFamily="50" charset="-128"/>
                <a:ea typeface="Meiryo UI" panose="020B0604030504040204" pitchFamily="50" charset="-128"/>
                <a:cs typeface="Meiryo UI" panose="020B0604030504040204" pitchFamily="50" charset="-128"/>
              </a:rPr>
              <a:t>が連携して</a:t>
            </a: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緩和</a:t>
            </a:r>
            <a:r>
              <a:rPr lang="ja-JP" altLang="en-US" sz="1400" spc="-20" dirty="0" smtClean="0">
                <a:latin typeface="Meiryo UI" panose="020B0604030504040204" pitchFamily="50" charset="-128"/>
                <a:ea typeface="Meiryo UI" panose="020B0604030504040204" pitchFamily="50" charset="-128"/>
                <a:cs typeface="Meiryo UI" panose="020B0604030504040204" pitchFamily="50" charset="-128"/>
              </a:rPr>
              <a:t>策と</a:t>
            </a: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適応策の取組みを両輪で</a:t>
            </a:r>
            <a:r>
              <a:rPr lang="ja-JP" altLang="en-US" sz="1400" spc="-2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400" spc="-2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500"/>
              </a:lnSpc>
            </a:pPr>
            <a:endParaRPr lang="en-US" altLang="ja-JP" sz="1400" spc="-2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spc="-20"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・住宅・防災・産業振興</a:t>
            </a:r>
            <a:r>
              <a:rPr lang="ja-JP" altLang="en-US" sz="1400" spc="-20" dirty="0" smtClean="0">
                <a:latin typeface="Meiryo UI" panose="020B0604030504040204" pitchFamily="50" charset="-128"/>
                <a:ea typeface="Meiryo UI" panose="020B0604030504040204" pitchFamily="50" charset="-128"/>
                <a:cs typeface="Meiryo UI" panose="020B0604030504040204" pitchFamily="50" charset="-128"/>
              </a:rPr>
              <a:t>などの他部局</a:t>
            </a: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400" spc="-20" dirty="0" smtClean="0">
                <a:latin typeface="Meiryo UI" panose="020B0604030504040204" pitchFamily="50" charset="-128"/>
                <a:ea typeface="Meiryo UI" panose="020B0604030504040204" pitchFamily="50" charset="-128"/>
                <a:cs typeface="Meiryo UI" panose="020B0604030504040204" pitchFamily="50" charset="-128"/>
              </a:rPr>
              <a:t>、関係</a:t>
            </a:r>
            <a:endParaRPr lang="en-US" altLang="ja-JP" sz="1400" spc="-2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spc="-20" dirty="0" smtClean="0">
                <a:latin typeface="Meiryo UI" panose="020B0604030504040204" pitchFamily="50" charset="-128"/>
                <a:ea typeface="Meiryo UI" panose="020B0604030504040204" pitchFamily="50" charset="-128"/>
                <a:cs typeface="Meiryo UI" panose="020B0604030504040204" pitchFamily="50" charset="-128"/>
              </a:rPr>
              <a:t>機関等</a:t>
            </a:r>
            <a:r>
              <a:rPr lang="ja-JP" altLang="en-US" sz="1400" spc="-2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spc="-20" dirty="0" smtClean="0">
                <a:latin typeface="Meiryo UI" panose="020B0604030504040204" pitchFamily="50" charset="-128"/>
                <a:ea typeface="Meiryo UI" panose="020B0604030504040204" pitchFamily="50" charset="-128"/>
                <a:cs typeface="Meiryo UI" panose="020B0604030504040204" pitchFamily="50" charset="-128"/>
              </a:rPr>
              <a:t>連携・協働して取組みを推進</a:t>
            </a:r>
            <a:endParaRPr lang="en-US" altLang="ja-JP" sz="1400" spc="-2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500"/>
              </a:lnSpc>
            </a:pPr>
            <a:endParaRPr lang="en-US" altLang="ja-JP" sz="1400" spc="-2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年の万博開催による社会情勢の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変化の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ほか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の計画の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見直し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状況等を踏まえ、必要に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応じて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適宜見直しを実施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図 31"/>
          <p:cNvPicPr>
            <a:picLocks noChangeAspect="1"/>
          </p:cNvPicPr>
          <p:nvPr/>
        </p:nvPicPr>
        <p:blipFill>
          <a:blip r:embed="rId3"/>
          <a:stretch>
            <a:fillRect/>
          </a:stretch>
        </p:blipFill>
        <p:spPr>
          <a:xfrm>
            <a:off x="4186669" y="4617269"/>
            <a:ext cx="4891855" cy="2052091"/>
          </a:xfrm>
          <a:prstGeom prst="rect">
            <a:avLst/>
          </a:prstGeom>
        </p:spPr>
      </p:pic>
      <p:sp>
        <p:nvSpPr>
          <p:cNvPr id="2" name="正方形/長方形 1"/>
          <p:cNvSpPr/>
          <p:nvPr/>
        </p:nvSpPr>
        <p:spPr>
          <a:xfrm>
            <a:off x="0" y="3583106"/>
            <a:ext cx="9144000" cy="36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p:cNvSpPr txBox="1"/>
          <p:nvPr/>
        </p:nvSpPr>
        <p:spPr bwMode="white">
          <a:xfrm>
            <a:off x="4875" y="3573016"/>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　</a:t>
            </a:r>
            <a:r>
              <a:rPr lang="ja-JP" altLang="en-US" sz="2000" b="1" dirty="0" smtClean="0">
                <a:solidFill>
                  <a:schemeClr val="bg1"/>
                </a:solidFill>
                <a:latin typeface="Meiryo UI" panose="020B0604030504040204" pitchFamily="50" charset="-128"/>
                <a:ea typeface="Meiryo UI" panose="020B0604030504040204" pitchFamily="50" charset="-128"/>
              </a:rPr>
              <a:t>地球温暖化対策等の推進体制</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9EB149AD-D045-47C6-9623-93D64379E8EC}"/>
              </a:ext>
            </a:extLst>
          </p:cNvPr>
          <p:cNvSpPr/>
          <p:nvPr/>
        </p:nvSpPr>
        <p:spPr>
          <a:xfrm>
            <a:off x="224066" y="764704"/>
            <a:ext cx="4392000" cy="1502976"/>
          </a:xfrm>
          <a:prstGeom prst="rect">
            <a:avLst/>
          </a:prstGeom>
        </p:spPr>
        <p:txBody>
          <a:bodyPr wrap="square" lIns="72000" rIns="72000">
            <a:spAutoFit/>
          </a:bodyPr>
          <a:lstStyle/>
          <a:p>
            <a:pPr marL="88900" indent="-88900">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暑さ対策</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の推進</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○各分野において暑さ対策に留意した取組みを推進</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・暑さ</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指数の情報メール等の利用促進や事業者等と</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連携　</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した</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啓発の</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実施</a:t>
            </a:r>
            <a:r>
              <a:rPr lang="en-US" altLang="ja-JP"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健康</a:t>
            </a:r>
            <a:r>
              <a:rPr lang="en-US" altLang="ja-JP"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・クールスポット</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の設置</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周知・</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活用</a:t>
            </a:r>
            <a:r>
              <a:rPr lang="en-US" altLang="ja-JP"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府民生活・都市生活</a:t>
            </a:r>
            <a:r>
              <a:rPr lang="en-US" altLang="ja-JP"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正方形/長方形 37">
            <a:extLst>
              <a:ext uri="{FF2B5EF4-FFF2-40B4-BE49-F238E27FC236}">
                <a16:creationId xmlns:a16="http://schemas.microsoft.com/office/drawing/2014/main" id="{9EB149AD-D045-47C6-9623-93D64379E8EC}"/>
              </a:ext>
            </a:extLst>
          </p:cNvPr>
          <p:cNvSpPr/>
          <p:nvPr/>
        </p:nvSpPr>
        <p:spPr>
          <a:xfrm>
            <a:off x="4586990" y="764704"/>
            <a:ext cx="4392000" cy="3016210"/>
          </a:xfrm>
          <a:prstGeom prst="rect">
            <a:avLst/>
          </a:prstGeom>
        </p:spPr>
        <p:txBody>
          <a:bodyPr wrap="square" lIns="72000" rIns="36000">
            <a:spAutoFit/>
          </a:bodyPr>
          <a:lstStyle/>
          <a:p>
            <a:pPr marL="88900" indent="-88900">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適応７分野の取組みの着実な</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○土石流や流木の発生を想定した治山施設の</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整備等</a:t>
            </a:r>
            <a:r>
              <a:rPr lang="en-US" altLang="ja-JP"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農業、</a:t>
            </a:r>
            <a:endParaRPr lang="en-US" altLang="ja-JP"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200"/>
              </a:lnSpc>
            </a:pPr>
            <a:r>
              <a:rPr lang="ja-JP" altLang="en-US"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森林・林業、水産業</a:t>
            </a:r>
            <a:r>
              <a:rPr lang="en-US" altLang="ja-JP"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en-US" sz="2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○インフラ</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ライフライン機能</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の確保</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や安全性</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の高い道路網の整備</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等</a:t>
            </a:r>
            <a:r>
              <a:rPr lang="en-US" altLang="ja-JP"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府民生活・都市生活</a:t>
            </a:r>
            <a:r>
              <a:rPr lang="en-US" altLang="ja-JP" sz="10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p>
          <a:p>
            <a:pPr marL="88900" indent="-88900">
              <a:lnSpc>
                <a:spcPts val="400"/>
              </a:lnSpc>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438275"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適応をビジネス機会と捉えた事業展開の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促進</a:t>
            </a:r>
            <a:r>
              <a:rPr lang="en-US" altLang="ja-JP" sz="1000" kern="100" spc="-5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spc="-50" dirty="0">
                <a:latin typeface="Meiryo UI" panose="020B0604030504040204" pitchFamily="50" charset="-128"/>
                <a:ea typeface="Meiryo UI" panose="020B0604030504040204" pitchFamily="50" charset="-128"/>
                <a:cs typeface="Times New Roman" panose="02020603050405020304" pitchFamily="18" charset="0"/>
              </a:rPr>
              <a:t>産業</a:t>
            </a:r>
            <a:r>
              <a:rPr lang="ja-JP" altLang="en-US" sz="1000" kern="100" spc="-50" dirty="0" smtClean="0">
                <a:latin typeface="Meiryo UI" panose="020B0604030504040204" pitchFamily="50" charset="-128"/>
                <a:ea typeface="Meiryo UI" panose="020B0604030504040204" pitchFamily="50" charset="-128"/>
                <a:cs typeface="Times New Roman" panose="02020603050405020304" pitchFamily="18" charset="0"/>
              </a:rPr>
              <a:t>・経済活動</a:t>
            </a:r>
            <a:r>
              <a:rPr lang="en-US" altLang="ja-JP" sz="1000" kern="100" spc="-50" dirty="0" smtClean="0">
                <a:latin typeface="Meiryo UI" panose="020B0604030504040204" pitchFamily="50" charset="-128"/>
                <a:ea typeface="Meiryo UI" panose="020B0604030504040204" pitchFamily="50" charset="-128"/>
                <a:cs typeface="Times New Roman" panose="02020603050405020304" pitchFamily="18" charset="0"/>
              </a:rPr>
              <a:t>〕</a:t>
            </a: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438275"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住民がおかれた状況を認識し、適切な行動がとれる</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ように、テクノロジー</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の活用に</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より個人の行動</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変容を支援</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自然災害・沿岸域</a:t>
            </a:r>
            <a:r>
              <a:rPr lang="en-US" altLang="ja-JP" sz="8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39" name="グループ化 38" title="図3-32　適応７分野"/>
          <p:cNvGrpSpPr/>
          <p:nvPr/>
        </p:nvGrpSpPr>
        <p:grpSpPr>
          <a:xfrm>
            <a:off x="323528" y="2041992"/>
            <a:ext cx="5616575" cy="1426210"/>
            <a:chOff x="0" y="0"/>
            <a:chExt cx="5617180" cy="1426757"/>
          </a:xfrm>
        </p:grpSpPr>
        <p:pic>
          <p:nvPicPr>
            <p:cNvPr id="40" name="図 39" descr="農業、森林・林業、水産業">
              <a:hlinkClick r:id="rId4" tgtFrame="&quot;_self&quo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02080" cy="706755"/>
            </a:xfrm>
            <a:prstGeom prst="rect">
              <a:avLst/>
            </a:prstGeom>
            <a:noFill/>
            <a:ln>
              <a:noFill/>
            </a:ln>
          </p:spPr>
        </p:pic>
        <p:pic>
          <p:nvPicPr>
            <p:cNvPr id="41" name="図 40" descr="水環境">
              <a:hlinkClick r:id="rId6" tgtFrame="&quot;_self&quo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03497" y="0"/>
              <a:ext cx="1402080" cy="706755"/>
            </a:xfrm>
            <a:prstGeom prst="rect">
              <a:avLst/>
            </a:prstGeom>
            <a:noFill/>
            <a:ln>
              <a:noFill/>
            </a:ln>
          </p:spPr>
        </p:pic>
        <p:pic>
          <p:nvPicPr>
            <p:cNvPr id="42" name="図 41" descr="自然災害・沿岸域">
              <a:hlinkClick r:id="rId8" tgtFrame="&quot;_self&quo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99860" y="0"/>
              <a:ext cx="1417320" cy="714375"/>
            </a:xfrm>
            <a:prstGeom prst="rect">
              <a:avLst/>
            </a:prstGeom>
            <a:noFill/>
            <a:ln>
              <a:noFill/>
            </a:ln>
          </p:spPr>
        </p:pic>
        <p:pic>
          <p:nvPicPr>
            <p:cNvPr id="43" name="図 42" descr="産業・経済活動">
              <a:hlinkClick r:id="rId10" tgtFrame="&quot;_self&quo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105246" y="712382"/>
              <a:ext cx="1417320" cy="714375"/>
            </a:xfrm>
            <a:prstGeom prst="rect">
              <a:avLst/>
            </a:prstGeom>
            <a:noFill/>
            <a:ln>
              <a:noFill/>
            </a:ln>
          </p:spPr>
        </p:pic>
        <p:pic>
          <p:nvPicPr>
            <p:cNvPr id="44" name="図 43" descr="健康">
              <a:hlinkClick r:id="rId12" tgtFrame="&quot;_self&quo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91116" y="712382"/>
              <a:ext cx="1402715" cy="713740"/>
            </a:xfrm>
            <a:prstGeom prst="rect">
              <a:avLst/>
            </a:prstGeom>
            <a:noFill/>
            <a:ln>
              <a:noFill/>
            </a:ln>
          </p:spPr>
        </p:pic>
        <p:pic>
          <p:nvPicPr>
            <p:cNvPr id="45" name="図 44" descr="自然生態系">
              <a:hlinkClick r:id="rId14" tgtFrame="&quot;_self&quo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806995" y="0"/>
              <a:ext cx="1402080" cy="707390"/>
            </a:xfrm>
            <a:prstGeom prst="rect">
              <a:avLst/>
            </a:prstGeom>
            <a:noFill/>
            <a:ln>
              <a:noFill/>
            </a:ln>
          </p:spPr>
        </p:pic>
        <p:pic>
          <p:nvPicPr>
            <p:cNvPr id="46" name="図 45" descr="府民生活・都市生活">
              <a:hlinkClick r:id="rId16" tgtFrame="&quot;_self&quo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530009" y="712382"/>
              <a:ext cx="1417320" cy="714375"/>
            </a:xfrm>
            <a:prstGeom prst="rect">
              <a:avLst/>
            </a:prstGeom>
            <a:noFill/>
            <a:ln>
              <a:noFill/>
            </a:ln>
          </p:spPr>
        </p:pic>
      </p:grpSp>
      <p:sp>
        <p:nvSpPr>
          <p:cNvPr id="22" name="正方形/長方形 21"/>
          <p:cNvSpPr/>
          <p:nvPr/>
        </p:nvSpPr>
        <p:spPr>
          <a:xfrm>
            <a:off x="7184523" y="370403"/>
            <a:ext cx="1966009" cy="338554"/>
          </a:xfrm>
          <a:prstGeom prst="rect">
            <a:avLst/>
          </a:prstGeom>
        </p:spPr>
        <p:txBody>
          <a:bodyPr wrap="square">
            <a:spAutoFit/>
          </a:bodyPr>
          <a:lstStyle/>
          <a:p>
            <a:r>
              <a:rPr lang="ja-JP" altLang="en-US" sz="800" dirty="0" smtClean="0">
                <a:latin typeface="Meiryo UI" panose="020B0604030504040204" pitchFamily="50" charset="-128"/>
                <a:ea typeface="Meiryo UI" panose="020B0604030504040204" pitchFamily="50" charset="-128"/>
              </a:rPr>
              <a:t>取組例は、「○</a:t>
            </a:r>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実施中、◇：実施予定</a:t>
            </a:r>
            <a:r>
              <a:rPr lang="zh-TW" altLang="en-US" sz="800" dirty="0" smtClean="0">
                <a:latin typeface="Meiryo UI" panose="020B0604030504040204" pitchFamily="50" charset="-128"/>
                <a:ea typeface="Meiryo UI" panose="020B0604030504040204" pitchFamily="50" charset="-128"/>
              </a:rPr>
              <a:t>、</a:t>
            </a:r>
            <a:endParaRPr lang="en-US" altLang="zh-TW" sz="800" dirty="0" smtClean="0">
              <a:latin typeface="Meiryo UI" panose="020B0604030504040204" pitchFamily="50" charset="-128"/>
              <a:ea typeface="Meiryo UI" panose="020B0604030504040204" pitchFamily="50" charset="-128"/>
            </a:endParaRPr>
          </a:p>
          <a:p>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：今後検討</a:t>
            </a:r>
            <a:r>
              <a:rPr lang="zh-TW" altLang="en-US" sz="800" dirty="0" smtClean="0">
                <a:latin typeface="Meiryo UI" panose="020B0604030504040204" pitchFamily="50" charset="-128"/>
                <a:ea typeface="Meiryo UI" panose="020B0604030504040204" pitchFamily="50" charset="-128"/>
              </a:rPr>
              <a:t>予定</a:t>
            </a:r>
            <a:r>
              <a:rPr lang="ja-JP" altLang="en-US" sz="800" dirty="0" smtClean="0">
                <a:latin typeface="Meiryo UI" panose="020B0604030504040204" pitchFamily="50" charset="-128"/>
                <a:ea typeface="Meiryo UI" panose="020B0604030504040204" pitchFamily="50" charset="-128"/>
              </a:rPr>
              <a:t>」で分類して表記</a:t>
            </a:r>
            <a:endParaRPr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79403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スライド番号プレースホルダー 5"/>
          <p:cNvSpPr txBox="1">
            <a:spLocks/>
          </p:cNvSpPr>
          <p:nvPr/>
        </p:nvSpPr>
        <p:spPr bwMode="white">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a:t>
            </a:fld>
            <a:endParaRPr lang="ja-JP" altLang="en-US" dirty="0"/>
          </a:p>
        </p:txBody>
      </p:sp>
      <p:sp>
        <p:nvSpPr>
          <p:cNvPr id="33" name="テキスト ボックス 32"/>
          <p:cNvSpPr txBox="1"/>
          <p:nvPr/>
        </p:nvSpPr>
        <p:spPr bwMode="white">
          <a:xfrm>
            <a:off x="4875" y="-8698"/>
            <a:ext cx="6583349" cy="400110"/>
          </a:xfrm>
          <a:prstGeom prst="rect">
            <a:avLst/>
          </a:prstGeom>
          <a:noFill/>
        </p:spPr>
        <p:txBody>
          <a:bodyPr wrap="square" rtlCol="0">
            <a:spAutoFit/>
          </a:bodyPr>
          <a:lstStyle/>
          <a:p>
            <a:r>
              <a:rPr lang="ja-JP" altLang="en-US" sz="2000" b="1" dirty="0" smtClean="0">
                <a:solidFill>
                  <a:schemeClr val="bg1"/>
                </a:solidFill>
                <a:latin typeface="Meiryo UI" panose="020B0604030504040204" pitchFamily="50" charset="-128"/>
                <a:ea typeface="Meiryo UI" panose="020B0604030504040204" pitchFamily="50" charset="-128"/>
              </a:rPr>
              <a:t>地球</a:t>
            </a:r>
            <a:r>
              <a:rPr lang="ja-JP" altLang="en-US" sz="2000" b="1" dirty="0">
                <a:solidFill>
                  <a:schemeClr val="bg1"/>
                </a:solidFill>
                <a:latin typeface="Meiryo UI" panose="020B0604030504040204" pitchFamily="50" charset="-128"/>
                <a:ea typeface="Meiryo UI" panose="020B0604030504040204" pitchFamily="50" charset="-128"/>
              </a:rPr>
              <a:t>温暖化の現状と動向について</a:t>
            </a:r>
            <a:r>
              <a:rPr lang="ja-JP" altLang="en-US" sz="2000" b="1" dirty="0" smtClean="0">
                <a:solidFill>
                  <a:schemeClr val="bg1"/>
                </a:solidFill>
                <a:latin typeface="Meiryo UI" panose="020B0604030504040204" pitchFamily="50" charset="-128"/>
                <a:ea typeface="Meiryo UI" panose="020B0604030504040204" pitchFamily="50" charset="-128"/>
              </a:rPr>
              <a:t>　</a:t>
            </a:r>
            <a:endParaRPr lang="ja-JP" altLang="en-US" sz="2000" b="1" dirty="0">
              <a:solidFill>
                <a:schemeClr val="bg1"/>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4271693" y="617267"/>
            <a:ext cx="4878839" cy="2595709"/>
            <a:chOff x="4271693" y="617267"/>
            <a:chExt cx="4878839" cy="2595709"/>
          </a:xfrm>
        </p:grpSpPr>
        <p:pic>
          <p:nvPicPr>
            <p:cNvPr id="90" name="図 8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1791" y="655127"/>
              <a:ext cx="4798964" cy="255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正方形/長方形 90"/>
            <p:cNvSpPr>
              <a:spLocks noChangeArrowheads="1"/>
            </p:cNvSpPr>
            <p:nvPr/>
          </p:nvSpPr>
          <p:spPr bwMode="white">
            <a:xfrm>
              <a:off x="5036060" y="971391"/>
              <a:ext cx="1359129" cy="409209"/>
            </a:xfrm>
            <a:prstGeom prst="rect">
              <a:avLst/>
            </a:prstGeom>
            <a:solidFill>
              <a:srgbClr val="FFFF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0" vert="horz" wrap="square" lIns="91440" tIns="45720" rIns="91440" bIns="45720" anchor="ctr" anchorCtr="0" upright="1">
              <a:noAutofit/>
            </a:bodyPr>
            <a:lstStyle/>
            <a:p>
              <a:endParaRPr lang="ja-JP" altLang="en-US"/>
            </a:p>
          </p:txBody>
        </p:sp>
        <p:sp>
          <p:nvSpPr>
            <p:cNvPr id="92" name="正方形/長方形 91"/>
            <p:cNvSpPr>
              <a:spLocks noChangeArrowheads="1"/>
            </p:cNvSpPr>
            <p:nvPr/>
          </p:nvSpPr>
          <p:spPr bwMode="white">
            <a:xfrm>
              <a:off x="5965909" y="633006"/>
              <a:ext cx="2017298" cy="77497"/>
            </a:xfrm>
            <a:prstGeom prst="rect">
              <a:avLst/>
            </a:prstGeom>
            <a:solidFill>
              <a:srgbClr val="FFFF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0" vert="horz" wrap="square" lIns="91440" tIns="45720" rIns="91440" bIns="45720" anchor="ctr" anchorCtr="0" upright="1">
              <a:noAutofit/>
            </a:bodyPr>
            <a:lstStyle/>
            <a:p>
              <a:endParaRPr lang="ja-JP" altLang="en-US"/>
            </a:p>
          </p:txBody>
        </p:sp>
        <p:sp>
          <p:nvSpPr>
            <p:cNvPr id="93" name="正方形/長方形 92"/>
            <p:cNvSpPr>
              <a:spLocks noChangeArrowheads="1"/>
            </p:cNvSpPr>
            <p:nvPr/>
          </p:nvSpPr>
          <p:spPr bwMode="white">
            <a:xfrm>
              <a:off x="8985516" y="656614"/>
              <a:ext cx="165016" cy="125599"/>
            </a:xfrm>
            <a:prstGeom prst="rect">
              <a:avLst/>
            </a:prstGeom>
            <a:solidFill>
              <a:srgbClr val="FFFF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0" vert="horz" wrap="square" lIns="91440" tIns="45720" rIns="91440" bIns="45720" anchor="ctr" anchorCtr="0" upright="1">
              <a:noAutofit/>
            </a:bodyPr>
            <a:lstStyle/>
            <a:p>
              <a:endParaRPr lang="ja-JP" altLang="en-US"/>
            </a:p>
          </p:txBody>
        </p:sp>
        <p:sp>
          <p:nvSpPr>
            <p:cNvPr id="94" name="正方形/長方形 93"/>
            <p:cNvSpPr>
              <a:spLocks noChangeArrowheads="1"/>
            </p:cNvSpPr>
            <p:nvPr/>
          </p:nvSpPr>
          <p:spPr bwMode="white">
            <a:xfrm>
              <a:off x="4271693" y="617267"/>
              <a:ext cx="307323" cy="125599"/>
            </a:xfrm>
            <a:prstGeom prst="rect">
              <a:avLst/>
            </a:prstGeom>
            <a:solidFill>
              <a:srgbClr val="FFFF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0" vert="horz" wrap="square" lIns="91440" tIns="45720" rIns="91440" bIns="45720" anchor="ctr" anchorCtr="0" upright="1">
              <a:noAutofit/>
            </a:bodyPr>
            <a:lstStyle/>
            <a:p>
              <a:endParaRPr lang="ja-JP" altLang="en-US"/>
            </a:p>
          </p:txBody>
        </p:sp>
        <p:sp>
          <p:nvSpPr>
            <p:cNvPr id="95" name="正方形/長方形 94"/>
            <p:cNvSpPr>
              <a:spLocks noChangeArrowheads="1"/>
            </p:cNvSpPr>
            <p:nvPr/>
          </p:nvSpPr>
          <p:spPr bwMode="white">
            <a:xfrm>
              <a:off x="7715285" y="1333383"/>
              <a:ext cx="165016" cy="125599"/>
            </a:xfrm>
            <a:prstGeom prst="rect">
              <a:avLst/>
            </a:prstGeom>
            <a:solidFill>
              <a:srgbClr val="FFFF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0" vert="horz" wrap="square" lIns="91440" tIns="45720" rIns="91440" bIns="45720" anchor="ctr" anchorCtr="0" upright="1">
              <a:noAutofit/>
            </a:bodyPr>
            <a:lstStyle/>
            <a:p>
              <a:endParaRPr lang="ja-JP" altLang="en-US"/>
            </a:p>
          </p:txBody>
        </p:sp>
        <p:sp>
          <p:nvSpPr>
            <p:cNvPr id="96" name="正方形/長方形 95"/>
            <p:cNvSpPr>
              <a:spLocks noChangeArrowheads="1"/>
            </p:cNvSpPr>
            <p:nvPr/>
          </p:nvSpPr>
          <p:spPr bwMode="white">
            <a:xfrm>
              <a:off x="7983207" y="2218406"/>
              <a:ext cx="582659" cy="314465"/>
            </a:xfrm>
            <a:prstGeom prst="rect">
              <a:avLst/>
            </a:prstGeom>
            <a:solidFill>
              <a:srgbClr val="FFFF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0" vert="horz" wrap="square" lIns="91440" tIns="45720" rIns="91440" bIns="45720" anchor="ctr" anchorCtr="0" upright="1">
              <a:noAutofit/>
            </a:bodyPr>
            <a:lstStyle/>
            <a:p>
              <a:endParaRPr lang="ja-JP" altLang="en-US"/>
            </a:p>
          </p:txBody>
        </p:sp>
        <p:sp>
          <p:nvSpPr>
            <p:cNvPr id="97" name="正方形/長方形 96"/>
            <p:cNvSpPr>
              <a:spLocks noChangeArrowheads="1"/>
            </p:cNvSpPr>
            <p:nvPr/>
          </p:nvSpPr>
          <p:spPr bwMode="white">
            <a:xfrm>
              <a:off x="5548264" y="2057369"/>
              <a:ext cx="165016" cy="125599"/>
            </a:xfrm>
            <a:prstGeom prst="rect">
              <a:avLst/>
            </a:prstGeom>
            <a:solidFill>
              <a:srgbClr val="FFFF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0" vert="horz" wrap="square" lIns="91440" tIns="45720" rIns="91440" bIns="45720" anchor="ctr" anchorCtr="0" upright="1">
              <a:noAutofit/>
            </a:bodyPr>
            <a:lstStyle/>
            <a:p>
              <a:endParaRPr lang="ja-JP" altLang="en-US"/>
            </a:p>
          </p:txBody>
        </p:sp>
        <p:sp>
          <p:nvSpPr>
            <p:cNvPr id="88" name="正方形/長方形 87"/>
            <p:cNvSpPr>
              <a:spLocks noChangeArrowheads="1"/>
            </p:cNvSpPr>
            <p:nvPr/>
          </p:nvSpPr>
          <p:spPr bwMode="auto">
            <a:xfrm>
              <a:off x="6694462" y="1042052"/>
              <a:ext cx="1456373" cy="4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rot="0" vert="horz" wrap="square" lIns="0" tIns="0" rIns="0" bIns="0" anchor="ctr" anchorCtr="0" upright="1">
              <a:noAutofit/>
            </a:bodyPr>
            <a:lstStyle/>
            <a:p>
              <a:pPr marL="142875" marR="142875" algn="ctr">
                <a:lnSpc>
                  <a:spcPts val="1000"/>
                </a:lnSpc>
                <a:spcAft>
                  <a:spcPts val="0"/>
                </a:spcAft>
              </a:pPr>
              <a:r>
                <a:rPr lang="ja-JP" sz="9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温室効果ガス排出量</a:t>
              </a:r>
              <a:endParaRPr lang="ja-JP" sz="1050" kern="100" dirty="0">
                <a:solidFill>
                  <a:srgbClr val="494949"/>
                </a:solidFill>
                <a:effectLst/>
                <a:latin typeface="游明朝" panose="02020400000000000000" pitchFamily="18" charset="-128"/>
                <a:ea typeface="游明朝" panose="02020400000000000000" pitchFamily="18" charset="-128"/>
                <a:cs typeface="Times New Roman" panose="02020603050405020304" pitchFamily="18" charset="0"/>
              </a:endParaRPr>
            </a:p>
            <a:p>
              <a:pPr marL="142875" marR="142875" algn="ctr">
                <a:lnSpc>
                  <a:spcPts val="1000"/>
                </a:lnSpc>
                <a:spcAft>
                  <a:spcPts val="0"/>
                </a:spcAft>
              </a:pPr>
              <a:r>
                <a:rPr lang="ja-JP" sz="9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が最大となる場合</a:t>
              </a:r>
              <a:endParaRPr lang="ja-JP" sz="1050" kern="100" dirty="0">
                <a:solidFill>
                  <a:srgbClr val="494949"/>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9" name="正方形/長方形 88"/>
            <p:cNvSpPr>
              <a:spLocks noChangeArrowheads="1"/>
            </p:cNvSpPr>
            <p:nvPr/>
          </p:nvSpPr>
          <p:spPr bwMode="auto">
            <a:xfrm>
              <a:off x="6265053" y="2183550"/>
              <a:ext cx="2773528" cy="4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rot="0" vert="horz" wrap="square" lIns="0" tIns="0" rIns="0" bIns="0" anchor="ctr" anchorCtr="0" upright="1">
              <a:noAutofit/>
            </a:bodyPr>
            <a:lstStyle/>
            <a:p>
              <a:pPr marL="142875" marR="142875" indent="63500" algn="just">
                <a:lnSpc>
                  <a:spcPts val="1000"/>
                </a:lnSpc>
                <a:spcAft>
                  <a:spcPts val="0"/>
                </a:spcAft>
              </a:pPr>
              <a:r>
                <a:rPr lang="ja-JP" sz="10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将来の気温上昇を２℃以下に抑える目標の</a:t>
              </a:r>
              <a:endParaRPr lang="ja-JP" sz="1050" kern="100" dirty="0">
                <a:solidFill>
                  <a:srgbClr val="494949"/>
                </a:solidFill>
                <a:effectLst/>
                <a:latin typeface="游明朝" panose="02020400000000000000" pitchFamily="18" charset="-128"/>
                <a:ea typeface="游明朝" panose="02020400000000000000" pitchFamily="18" charset="-128"/>
                <a:cs typeface="Times New Roman" panose="02020603050405020304" pitchFamily="18" charset="0"/>
              </a:endParaRPr>
            </a:p>
            <a:p>
              <a:pPr marL="142875" marR="142875" indent="63500" algn="l">
                <a:lnSpc>
                  <a:spcPts val="1000"/>
                </a:lnSpc>
                <a:spcAft>
                  <a:spcPts val="0"/>
                </a:spcAft>
              </a:pPr>
              <a:r>
                <a:rPr lang="ja-JP" sz="10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もと温室効果ガス排出量を削減した場合</a:t>
              </a:r>
              <a:endParaRPr lang="ja-JP" sz="1050" kern="100" dirty="0">
                <a:solidFill>
                  <a:srgbClr val="494949"/>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grpSp>
      <p:pic>
        <p:nvPicPr>
          <p:cNvPr id="18" name="図 17" descr="D:\haranot\Desktop\ph011.gif"/>
          <p:cNvPicPr/>
          <p:nvPr/>
        </p:nvPicPr>
        <p:blipFill>
          <a:blip r:embed="rId4">
            <a:extLst>
              <a:ext uri="{28A0092B-C50C-407E-A947-70E740481C1C}">
                <a14:useLocalDpi xmlns:a14="http://schemas.microsoft.com/office/drawing/2010/main" val="0"/>
              </a:ext>
            </a:extLst>
          </a:blip>
          <a:srcRect/>
          <a:stretch>
            <a:fillRect/>
          </a:stretch>
        </p:blipFill>
        <p:spPr bwMode="auto">
          <a:xfrm>
            <a:off x="7116509" y="3630766"/>
            <a:ext cx="1850390" cy="2462530"/>
          </a:xfrm>
          <a:prstGeom prst="rect">
            <a:avLst/>
          </a:prstGeom>
          <a:noFill/>
          <a:ln>
            <a:noFill/>
          </a:ln>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3400" y="3600216"/>
            <a:ext cx="2468880" cy="1757363"/>
          </a:xfrm>
          <a:prstGeom prst="rect">
            <a:avLst/>
          </a:prstGeom>
        </p:spPr>
      </p:pic>
      <p:sp>
        <p:nvSpPr>
          <p:cNvPr id="2" name="雲形吹き出し 1"/>
          <p:cNvSpPr/>
          <p:nvPr/>
        </p:nvSpPr>
        <p:spPr>
          <a:xfrm>
            <a:off x="4579016" y="5370831"/>
            <a:ext cx="2537493" cy="1226521"/>
          </a:xfrm>
          <a:prstGeom prst="cloudCallout">
            <a:avLst>
              <a:gd name="adj1" fmla="val 44367"/>
              <a:gd name="adj2" fmla="val -480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07504" y="404951"/>
            <a:ext cx="5904656" cy="6453049"/>
          </a:xfrm>
          <a:prstGeom prst="rect">
            <a:avLst/>
          </a:prstGeom>
        </p:spPr>
        <p:txBody>
          <a:bodyPr wrap="square">
            <a:spAutoFit/>
          </a:bodyPr>
          <a:lstStyle/>
          <a:p>
            <a:pPr>
              <a:lnSpc>
                <a:spcPts val="2000"/>
              </a:lnSpc>
            </a:pP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地球温暖化の現状</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人間活動は約１℃の地球温暖化をもたらしたと推定され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世紀末の世界の平均地上気温は最大</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上昇</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と予測</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地球温暖化対策の動向</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動向</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・パリ協定が採択</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され、平均気温の上昇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水準を十分下回るとともに、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℃に抑える努力を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追求</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◆国内の動向</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・「地球温暖化対策計画」を閣議決定</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年５月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2000"/>
              </a:lnSpc>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・気候変動適応法を制定</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年６月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し、同法に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基づく</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気候変動適応計画」を閣議決定</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同年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2000"/>
              </a:lnSpc>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・「パリ協定に基づく成長戦略としての長期戦略」を</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閣議</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決定</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年６月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2000"/>
              </a:lnSpc>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・環境大臣が「気候危機」を宣言</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年６月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2000"/>
              </a:lnSpc>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・首相が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年温室効果ガス排出量実質ゼロ</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宣言</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pP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大阪府域における地球温暖化の現状と対策</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・大阪の年平均気温は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年間で約２℃</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上昇</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・猛暑日や熱帯夜日数の増加、局地的豪雨や大規模</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台風による被害が甚大化</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年度の温室効果ガス排出量は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5,332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トン</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電気</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の排出係数による影響等により、</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年度比</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約</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８％減</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少</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4857270" y="5544270"/>
            <a:ext cx="2133022" cy="861774"/>
          </a:xfrm>
          <a:prstGeom prst="rect">
            <a:avLst/>
          </a:prstGeom>
        </p:spPr>
        <p:txBody>
          <a:bodyPr wrap="square">
            <a:spAutoFit/>
          </a:bodyPr>
          <a:lstStyle/>
          <a:p>
            <a:pPr>
              <a:lnSpc>
                <a:spcPts val="20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大阪においても、すでに</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気候危機”と認識すべき状況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823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bwMode="white">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a:t>
            </a:fld>
            <a:endParaRPr lang="ja-JP" altLang="en-US" dirty="0"/>
          </a:p>
        </p:txBody>
      </p:sp>
      <p:sp>
        <p:nvSpPr>
          <p:cNvPr id="33" name="テキスト ボックス 32"/>
          <p:cNvSpPr txBox="1"/>
          <p:nvPr/>
        </p:nvSpPr>
        <p:spPr bwMode="white">
          <a:xfrm>
            <a:off x="4875" y="-8698"/>
            <a:ext cx="8599573" cy="400110"/>
          </a:xfrm>
          <a:prstGeom prst="rect">
            <a:avLst/>
          </a:prstGeom>
          <a:noFill/>
        </p:spPr>
        <p:txBody>
          <a:bodyPr wrap="square" rtlCol="0">
            <a:spAutoFit/>
          </a:bodyPr>
          <a:lstStyle/>
          <a:p>
            <a:r>
              <a:rPr lang="ja-JP" altLang="en-US" sz="2000" b="1" dirty="0" smtClean="0">
                <a:solidFill>
                  <a:schemeClr val="bg1"/>
                </a:solidFill>
                <a:latin typeface="Meiryo UI" panose="020B0604030504040204" pitchFamily="50" charset="-128"/>
                <a:ea typeface="Meiryo UI" panose="020B0604030504040204" pitchFamily="50" charset="-128"/>
              </a:rPr>
              <a:t>大阪府温暖化対策実行計画（区域施策編）　</a:t>
            </a:r>
            <a:r>
              <a:rPr lang="en-US" altLang="ja-JP" sz="2000" b="1" dirty="0" smtClean="0">
                <a:solidFill>
                  <a:schemeClr val="bg1"/>
                </a:solidFill>
                <a:latin typeface="Meiryo UI" panose="020B0604030504040204" pitchFamily="50" charset="-128"/>
                <a:ea typeface="Meiryo UI" panose="020B0604030504040204" pitchFamily="50" charset="-128"/>
              </a:rPr>
              <a:t>2021</a:t>
            </a:r>
            <a:r>
              <a:rPr lang="ja-JP" altLang="en-US" sz="2000" b="1" dirty="0" smtClean="0">
                <a:solidFill>
                  <a:schemeClr val="bg1"/>
                </a:solidFill>
                <a:latin typeface="Meiryo UI" panose="020B0604030504040204" pitchFamily="50" charset="-128"/>
                <a:ea typeface="Meiryo UI" panose="020B0604030504040204" pitchFamily="50" charset="-128"/>
              </a:rPr>
              <a:t>年</a:t>
            </a:r>
            <a:r>
              <a:rPr lang="en-US" altLang="ja-JP" sz="2000" b="1" dirty="0" smtClean="0">
                <a:solidFill>
                  <a:schemeClr val="bg1"/>
                </a:solidFill>
                <a:latin typeface="Meiryo UI" panose="020B0604030504040204" pitchFamily="50" charset="-128"/>
                <a:ea typeface="Meiryo UI" panose="020B0604030504040204" pitchFamily="50" charset="-128"/>
              </a:rPr>
              <a:t>3</a:t>
            </a:r>
            <a:r>
              <a:rPr lang="ja-JP" altLang="en-US" sz="2000" b="1" dirty="0" smtClean="0">
                <a:solidFill>
                  <a:schemeClr val="bg1"/>
                </a:solidFill>
                <a:latin typeface="Meiryo UI" panose="020B0604030504040204" pitchFamily="50" charset="-128"/>
                <a:ea typeface="Meiryo UI" panose="020B0604030504040204" pitchFamily="50" charset="-128"/>
              </a:rPr>
              <a:t>月策定</a:t>
            </a:r>
            <a:endParaRPr lang="ja-JP" altLang="en-US" sz="2000" b="1" dirty="0">
              <a:solidFill>
                <a:schemeClr val="bg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4083881" y="2083736"/>
            <a:ext cx="5060119" cy="3505504"/>
          </a:xfrm>
          <a:prstGeom prst="rect">
            <a:avLst/>
          </a:prstGeom>
        </p:spPr>
      </p:pic>
      <p:sp>
        <p:nvSpPr>
          <p:cNvPr id="5" name="テキスト ボックス 2" descr="2050年二酸化炭素排出量実質ゼロへ&#10;―大阪から世界へ、現在から未来へ&#10;　府民がつくる暮らしやすい持続可能な脱炭素社会―&#10;" title="本計画におけるめざすべき将来像"/>
          <p:cNvSpPr txBox="1">
            <a:spLocks noChangeArrowheads="1"/>
          </p:cNvSpPr>
          <p:nvPr/>
        </p:nvSpPr>
        <p:spPr bwMode="auto">
          <a:xfrm>
            <a:off x="539552" y="994274"/>
            <a:ext cx="8352928" cy="62149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142875" marR="142875" indent="355600" algn="just">
              <a:lnSpc>
                <a:spcPts val="2400"/>
              </a:lnSpc>
              <a:spcAft>
                <a:spcPts val="0"/>
              </a:spcAft>
            </a:pPr>
            <a:r>
              <a:rPr lang="en-US" sz="160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rPr>
              <a:t>2050</a:t>
            </a:r>
            <a:r>
              <a:rPr lang="ja-JP" sz="160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rPr>
              <a:t>年二酸化炭素排出量実質ゼロへ</a:t>
            </a:r>
            <a:endParaRPr lang="ja-JP" sz="110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42875" marR="142875" indent="304800" algn="just">
              <a:lnSpc>
                <a:spcPts val="1800"/>
              </a:lnSpc>
              <a:spcAft>
                <a:spcPts val="0"/>
              </a:spcAft>
            </a:pPr>
            <a:r>
              <a:rPr lang="ja-JP" sz="140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rPr>
              <a:t>―大阪から世界へ、現在から未来</a:t>
            </a:r>
            <a:r>
              <a:rPr lang="ja-JP" sz="1400" kern="100" dirty="0" smtClean="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rPr>
              <a:t>へ</a:t>
            </a:r>
            <a:r>
              <a:rPr lang="ja-JP" altLang="en-US" sz="1100" kern="100" dirty="0">
                <a:solidFill>
                  <a:srgbClr val="494949"/>
                </a:solidFill>
                <a:latin typeface="Meiryo UI" panose="020B0604030504040204" pitchFamily="50" charset="-128"/>
                <a:ea typeface="Meiryo UI" panose="020B0604030504040204" pitchFamily="50" charset="-128"/>
                <a:cs typeface="Times New Roman" panose="02020603050405020304" pitchFamily="18" charset="0"/>
              </a:rPr>
              <a:t>　</a:t>
            </a:r>
            <a:r>
              <a:rPr lang="ja-JP" sz="1400" kern="100" dirty="0" smtClean="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rPr>
              <a:t>府民</a:t>
            </a:r>
            <a:r>
              <a:rPr lang="ja-JP" sz="140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rPr>
              <a:t>がつくる暮らしやすい持続可能な脱炭素社会―</a:t>
            </a:r>
            <a:endParaRPr lang="ja-JP" sz="110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正方形/長方形 5"/>
          <p:cNvSpPr/>
          <p:nvPr/>
        </p:nvSpPr>
        <p:spPr>
          <a:xfrm>
            <a:off x="107504" y="1643353"/>
            <a:ext cx="5904656" cy="2115707"/>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◆二酸化炭素排出量実質ゼロの実現に向けたアプローチ</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7950" indent="-107950">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・現在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年に向けては、エネルギー・資源使用量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07950" indent="-107950">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削減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と、単位エネルギー量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・資源量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あたりの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二酸化炭素</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07950" indent="-107950">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排出量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の削減を同時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に推進することが重要</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07950" indent="-107950">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年以降は、さらなる取組みの推進を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07950" indent="-107950">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と連携し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の回収・有効利用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07950" indent="-107950">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の脱炭素社会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に向けた技術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革新・導入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07950" indent="-107950">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削減を加速することが重要</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07504" y="3819020"/>
            <a:ext cx="8640960" cy="2913618"/>
          </a:xfrm>
          <a:prstGeom prst="rect">
            <a:avLst/>
          </a:prstGeom>
        </p:spPr>
        <p:txBody>
          <a:bodyPr wrap="square">
            <a:spAutoFit/>
          </a:bodyPr>
          <a:lstStyle/>
          <a:p>
            <a:pPr>
              <a:lnSpc>
                <a:spcPts val="2000"/>
              </a:lnSpc>
            </a:pP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a:t>
            </a:r>
            <a:r>
              <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年に向けた地球温暖化対策に</a:t>
            </a:r>
            <a:r>
              <a:rPr lang="ja-JP" altLang="en-US"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年に向けた対策</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計画策定</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2000"/>
              </a:lnSpc>
              <a:tabLst>
                <a:tab pos="4848225"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将来像を見通しつつ、万博のテーマ</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2000"/>
              </a:lnSpc>
              <a:tabLst>
                <a:tab pos="4848225"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のためのアイデアが社会</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2000"/>
              </a:lnSpc>
              <a:tabLst>
                <a:tab pos="4848225"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実装段階</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に移行し、</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向けて対策を</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2000"/>
              </a:lnSpc>
              <a:tabLst>
                <a:tab pos="4848225"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加速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べき重要</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時期</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・気候危機及び脱炭素化に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向けた</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認識が社会に根付くよう、意識改革・行動喚起</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・再生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可能エネルギーなど単位</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エネルギー量・資源量あたり</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少なくなる選択を促進</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・既</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に現れている、もしくは将来影響が現れると予測される気候</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変動影響に対する適応策を推進</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・コロナ危機と気候危機への取組みを両立する観点（グリーンリカバリー）</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07504" y="404664"/>
            <a:ext cx="5904656" cy="605294"/>
          </a:xfrm>
          <a:prstGeom prst="rect">
            <a:avLst/>
          </a:prstGeom>
        </p:spPr>
        <p:txBody>
          <a:bodyPr wrap="square">
            <a:spAutoFit/>
          </a:bodyPr>
          <a:lstStyle/>
          <a:p>
            <a:pPr>
              <a:lnSpc>
                <a:spcPts val="2000"/>
              </a:lnSpc>
            </a:pP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対策推進にあたっての基本的な</a:t>
            </a:r>
            <a:r>
              <a:rPr lang="ja-JP" altLang="en-US"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考え方</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年のめざすべき将来像</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4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bwMode="white"/>
        <p:txBody>
          <a:bodyPr/>
          <a:lstStyle/>
          <a:p>
            <a:fld id="{F0DA1747-7AE3-4485-B1CC-5CDDF653E874}" type="slidenum">
              <a:rPr kumimoji="1" lang="ja-JP" altLang="en-US" smtClean="0"/>
              <a:t>3</a:t>
            </a:fld>
            <a:endParaRPr kumimoji="1" lang="ja-JP" altLang="en-US" dirty="0"/>
          </a:p>
        </p:txBody>
      </p:sp>
      <p:sp>
        <p:nvSpPr>
          <p:cNvPr id="12" name="テキスト ボックス 11"/>
          <p:cNvSpPr txBox="1"/>
          <p:nvPr/>
        </p:nvSpPr>
        <p:spPr bwMode="white">
          <a:xfrm>
            <a:off x="4875" y="-8698"/>
            <a:ext cx="6583349" cy="400110"/>
          </a:xfrm>
          <a:prstGeom prst="rect">
            <a:avLst/>
          </a:prstGeom>
          <a:noFill/>
        </p:spPr>
        <p:txBody>
          <a:bodyPr wrap="square" rtlCol="0">
            <a:spAutoFit/>
          </a:bodyPr>
          <a:lstStyle/>
          <a:p>
            <a:r>
              <a:rPr lang="zh-CN" altLang="en-US" sz="2000" b="1" dirty="0">
                <a:solidFill>
                  <a:schemeClr val="bg1"/>
                </a:solidFill>
                <a:latin typeface="Meiryo UI" panose="020B0604030504040204" pitchFamily="50" charset="-128"/>
                <a:ea typeface="Meiryo UI" panose="020B0604030504040204" pitchFamily="50" charset="-128"/>
              </a:rPr>
              <a:t>大阪府温暖化対策実行計画（区域施策編）</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4" name="角丸四角形 3" descr="削減目標　2030年度の府域の温室効果ガス排出量を2013年度比で40％削減&#10;※ただし、国がより高い削減目標等を設定した場合には、その内容を精査し、必要に応じて見直します。" title="2030年度の温室効果ガス排出量の削減目標"/>
          <p:cNvSpPr/>
          <p:nvPr/>
        </p:nvSpPr>
        <p:spPr>
          <a:xfrm>
            <a:off x="410527" y="1340767"/>
            <a:ext cx="8280918" cy="360041"/>
          </a:xfrm>
          <a:prstGeom prst="roundRect">
            <a:avLst>
              <a:gd name="adj" fmla="val 1126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18000" numCol="1" spcCol="0" rtlCol="0" fromWordArt="0" anchor="ctr" anchorCtr="0" forceAA="0" compatLnSpc="1">
            <a:prstTxWarp prst="textNoShape">
              <a:avLst/>
            </a:prstTxWarp>
            <a:noAutofit/>
          </a:bodyPr>
          <a:lstStyle/>
          <a:p>
            <a:pPr marL="144145" marR="147955">
              <a:lnSpc>
                <a:spcPts val="2200"/>
              </a:lnSpc>
              <a:spcAft>
                <a:spcPts val="0"/>
              </a:spcAft>
            </a:pPr>
            <a:r>
              <a:rPr lang="ja-JP" sz="1600" b="1"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削減</a:t>
            </a:r>
            <a:r>
              <a:rPr lang="ja-JP" sz="1600" b="1"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目標　</a:t>
            </a:r>
            <a:r>
              <a:rPr lang="en-US" sz="1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2030</a:t>
            </a:r>
            <a:r>
              <a:rPr lang="ja-JP" sz="1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年度の府域の温室効果ガス排出量を</a:t>
            </a:r>
            <a:r>
              <a:rPr lang="en-US" sz="1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2013</a:t>
            </a:r>
            <a:r>
              <a:rPr lang="ja-JP" sz="1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年度比で</a:t>
            </a:r>
            <a:r>
              <a:rPr lang="en-US" sz="1600" b="1"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40</a:t>
            </a:r>
            <a:r>
              <a:rPr lang="ja-JP" sz="1600" b="1"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sz="1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削減</a:t>
            </a:r>
            <a:endParaRPr lang="ja-JP" sz="1600" dirty="0">
              <a:solidFill>
                <a:srgbClr val="494949"/>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704642019"/>
              </p:ext>
            </p:extLst>
          </p:nvPr>
        </p:nvGraphicFramePr>
        <p:xfrm>
          <a:off x="539552" y="2058551"/>
          <a:ext cx="8136903" cy="794385"/>
        </p:xfrm>
        <a:graphic>
          <a:graphicData uri="http://schemas.openxmlformats.org/drawingml/2006/table">
            <a:tbl>
              <a:tblPr firstRow="1" bandRow="1">
                <a:tableStyleId>{5C22544A-7EE6-4342-B048-85BDC9FD1C3A}</a:tableStyleId>
              </a:tblPr>
              <a:tblGrid>
                <a:gridCol w="2550373">
                  <a:extLst>
                    <a:ext uri="{9D8B030D-6E8A-4147-A177-3AD203B41FA5}">
                      <a16:colId xmlns:a16="http://schemas.microsoft.com/office/drawing/2014/main" val="1296919748"/>
                    </a:ext>
                  </a:extLst>
                </a:gridCol>
                <a:gridCol w="2349519">
                  <a:extLst>
                    <a:ext uri="{9D8B030D-6E8A-4147-A177-3AD203B41FA5}">
                      <a16:colId xmlns:a16="http://schemas.microsoft.com/office/drawing/2014/main" val="1872761673"/>
                    </a:ext>
                  </a:extLst>
                </a:gridCol>
                <a:gridCol w="2256099">
                  <a:extLst>
                    <a:ext uri="{9D8B030D-6E8A-4147-A177-3AD203B41FA5}">
                      <a16:colId xmlns:a16="http://schemas.microsoft.com/office/drawing/2014/main" val="4037751375"/>
                    </a:ext>
                  </a:extLst>
                </a:gridCol>
                <a:gridCol w="980912">
                  <a:extLst>
                    <a:ext uri="{9D8B030D-6E8A-4147-A177-3AD203B41FA5}">
                      <a16:colId xmlns:a16="http://schemas.microsoft.com/office/drawing/2014/main" val="2707288112"/>
                    </a:ext>
                  </a:extLst>
                </a:gridCol>
              </a:tblGrid>
              <a:tr h="179705">
                <a:tc>
                  <a:txBody>
                    <a:bodyPr/>
                    <a:lstStyle/>
                    <a:p>
                      <a:pPr algn="ctr">
                        <a:lnSpc>
                          <a:spcPts val="1800"/>
                        </a:lnSpc>
                        <a:spcAft>
                          <a:spcPts val="0"/>
                        </a:spcAft>
                      </a:pPr>
                      <a:r>
                        <a:rPr lang="ja-JP" sz="1200" kern="1200">
                          <a:effectLst/>
                          <a:latin typeface="Meiryo UI" panose="020B0604030504040204" pitchFamily="50" charset="-128"/>
                          <a:ea typeface="Meiryo UI" panose="020B0604030504040204" pitchFamily="50" charset="-128"/>
                        </a:rPr>
                        <a:t>管理指標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36195" marB="0" anchor="ctr"/>
                </a:tc>
                <a:tc>
                  <a:txBody>
                    <a:bodyPr/>
                    <a:lstStyle/>
                    <a:p>
                      <a:pPr algn="ctr">
                        <a:lnSpc>
                          <a:spcPts val="1800"/>
                        </a:lnSpc>
                        <a:spcAft>
                          <a:spcPts val="0"/>
                        </a:spcAft>
                      </a:pPr>
                      <a:r>
                        <a:rPr lang="ja-JP" sz="1200" kern="1200">
                          <a:effectLst/>
                          <a:latin typeface="Meiryo UI" panose="020B0604030504040204" pitchFamily="50" charset="-128"/>
                          <a:ea typeface="Meiryo UI" panose="020B0604030504040204" pitchFamily="50" charset="-128"/>
                        </a:rPr>
                        <a:t>指標値（</a:t>
                      </a:r>
                      <a:r>
                        <a:rPr lang="en-US" sz="1200" kern="1200">
                          <a:effectLst/>
                          <a:latin typeface="Meiryo UI" panose="020B0604030504040204" pitchFamily="50" charset="-128"/>
                          <a:ea typeface="Meiryo UI" panose="020B0604030504040204" pitchFamily="50" charset="-128"/>
                        </a:rPr>
                        <a:t>2030</a:t>
                      </a:r>
                      <a:r>
                        <a:rPr lang="ja-JP" sz="1200" kern="12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36195" marB="0" anchor="ctr"/>
                </a:tc>
                <a:tc>
                  <a:txBody>
                    <a:bodyPr/>
                    <a:lstStyle/>
                    <a:p>
                      <a:pPr algn="ctr">
                        <a:lnSpc>
                          <a:spcPts val="1800"/>
                        </a:lnSpc>
                        <a:spcAft>
                          <a:spcPts val="0"/>
                        </a:spcAft>
                      </a:pPr>
                      <a:r>
                        <a:rPr lang="ja-JP" sz="1200" kern="1200" dirty="0">
                          <a:effectLst/>
                          <a:latin typeface="Meiryo UI" panose="020B0604030504040204" pitchFamily="50" charset="-128"/>
                          <a:ea typeface="Meiryo UI" panose="020B0604030504040204" pitchFamily="50" charset="-128"/>
                        </a:rPr>
                        <a:t>参考値（</a:t>
                      </a:r>
                      <a:r>
                        <a:rPr lang="en-US" sz="1200" kern="1200" dirty="0">
                          <a:effectLst/>
                          <a:latin typeface="Meiryo UI" panose="020B0604030504040204" pitchFamily="50" charset="-128"/>
                          <a:ea typeface="Meiryo UI" panose="020B0604030504040204" pitchFamily="50" charset="-128"/>
                        </a:rPr>
                        <a:t>2013</a:t>
                      </a:r>
                      <a:r>
                        <a:rPr lang="ja-JP" sz="1200" kern="1200" dirty="0">
                          <a:effectLst/>
                          <a:latin typeface="Meiryo UI" panose="020B0604030504040204" pitchFamily="50" charset="-128"/>
                          <a:ea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36195" marB="0" anchor="ctr"/>
                </a:tc>
                <a:tc>
                  <a:txBody>
                    <a:bodyPr/>
                    <a:lstStyle/>
                    <a:p>
                      <a:pPr algn="ctr">
                        <a:lnSpc>
                          <a:spcPts val="1800"/>
                        </a:lnSpc>
                        <a:spcAft>
                          <a:spcPts val="0"/>
                        </a:spcAft>
                      </a:pPr>
                      <a:r>
                        <a:rPr lang="ja-JP" sz="1200" kern="1200">
                          <a:effectLst/>
                          <a:latin typeface="Meiryo UI" panose="020B0604030504040204" pitchFamily="50" charset="-128"/>
                          <a:ea typeface="Meiryo UI" panose="020B0604030504040204" pitchFamily="50" charset="-128"/>
                        </a:rPr>
                        <a:t>増減割合</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456969479"/>
                  </a:ext>
                </a:extLst>
              </a:tr>
              <a:tr h="179705">
                <a:tc>
                  <a:txBody>
                    <a:bodyPr/>
                    <a:lstStyle/>
                    <a:p>
                      <a:pPr algn="ctr">
                        <a:lnSpc>
                          <a:spcPts val="1800"/>
                        </a:lnSpc>
                        <a:spcAft>
                          <a:spcPts val="0"/>
                        </a:spcAft>
                      </a:pPr>
                      <a:r>
                        <a:rPr lang="ja-JP" sz="1200" kern="1200">
                          <a:effectLst/>
                          <a:latin typeface="Meiryo UI" panose="020B0604030504040204" pitchFamily="50" charset="-128"/>
                          <a:ea typeface="Meiryo UI" panose="020B0604030504040204" pitchFamily="50" charset="-128"/>
                        </a:rPr>
                        <a:t>エネルギー消費量</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36195" marB="0" anchor="ctr"/>
                </a:tc>
                <a:tc>
                  <a:txBody>
                    <a:bodyPr/>
                    <a:lstStyle/>
                    <a:p>
                      <a:pPr algn="ctr">
                        <a:lnSpc>
                          <a:spcPts val="1800"/>
                        </a:lnSpc>
                        <a:spcAft>
                          <a:spcPts val="0"/>
                        </a:spcAft>
                      </a:pPr>
                      <a:r>
                        <a:rPr lang="en-US" sz="1200" kern="1200">
                          <a:effectLst/>
                          <a:latin typeface="Meiryo UI" panose="020B0604030504040204" pitchFamily="50" charset="-128"/>
                          <a:ea typeface="Meiryo UI" panose="020B0604030504040204" pitchFamily="50" charset="-128"/>
                        </a:rPr>
                        <a:t>438PJ</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36195" marB="0" anchor="ctr"/>
                </a:tc>
                <a:tc>
                  <a:txBody>
                    <a:bodyPr/>
                    <a:lstStyle/>
                    <a:p>
                      <a:pPr algn="ctr">
                        <a:lnSpc>
                          <a:spcPts val="1800"/>
                        </a:lnSpc>
                        <a:spcAft>
                          <a:spcPts val="0"/>
                        </a:spcAft>
                      </a:pPr>
                      <a:r>
                        <a:rPr lang="en-US" sz="1200" kern="1200">
                          <a:effectLst/>
                          <a:latin typeface="Meiryo UI" panose="020B0604030504040204" pitchFamily="50" charset="-128"/>
                          <a:ea typeface="Meiryo UI" panose="020B0604030504040204" pitchFamily="50" charset="-128"/>
                        </a:rPr>
                        <a:t>605PJ</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36195" marB="0" anchor="ctr"/>
                </a:tc>
                <a:tc>
                  <a:txBody>
                    <a:bodyPr/>
                    <a:lstStyle/>
                    <a:p>
                      <a:pPr algn="ctr">
                        <a:lnSpc>
                          <a:spcPts val="1800"/>
                        </a:lnSpc>
                        <a:spcAft>
                          <a:spcPts val="0"/>
                        </a:spcAft>
                      </a:pPr>
                      <a:r>
                        <a:rPr lang="ja-JP" sz="1100" kern="1200">
                          <a:effectLst/>
                          <a:latin typeface="Meiryo UI" panose="020B0604030504040204" pitchFamily="50" charset="-128"/>
                          <a:ea typeface="Meiryo UI" panose="020B0604030504040204" pitchFamily="50" charset="-128"/>
                        </a:rPr>
                        <a:t>▲</a:t>
                      </a:r>
                      <a:r>
                        <a:rPr lang="en-US" sz="1100" kern="1200">
                          <a:effectLst/>
                          <a:latin typeface="Meiryo UI" panose="020B0604030504040204" pitchFamily="50" charset="-128"/>
                          <a:ea typeface="Meiryo UI" panose="020B0604030504040204" pitchFamily="50" charset="-128"/>
                        </a:rPr>
                        <a:t>28%</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63446008"/>
                  </a:ext>
                </a:extLst>
              </a:tr>
              <a:tr h="82550">
                <a:tc>
                  <a:txBody>
                    <a:bodyPr/>
                    <a:lstStyle/>
                    <a:p>
                      <a:pPr algn="ctr">
                        <a:lnSpc>
                          <a:spcPts val="1800"/>
                        </a:lnSpc>
                        <a:spcAft>
                          <a:spcPts val="0"/>
                        </a:spcAft>
                      </a:pPr>
                      <a:r>
                        <a:rPr lang="ja-JP" sz="1200" kern="1200">
                          <a:effectLst/>
                          <a:latin typeface="Meiryo UI" panose="020B0604030504040204" pitchFamily="50" charset="-128"/>
                          <a:ea typeface="Meiryo UI" panose="020B0604030504040204" pitchFamily="50" charset="-128"/>
                        </a:rPr>
                        <a:t>電気の排出係数</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36195" marB="0" anchor="ctr"/>
                </a:tc>
                <a:tc>
                  <a:txBody>
                    <a:bodyPr/>
                    <a:lstStyle/>
                    <a:p>
                      <a:pPr algn="ctr">
                        <a:lnSpc>
                          <a:spcPts val="1800"/>
                        </a:lnSpc>
                        <a:spcAft>
                          <a:spcPts val="0"/>
                        </a:spcAft>
                      </a:pPr>
                      <a:r>
                        <a:rPr lang="en-US" sz="1200" kern="1200">
                          <a:effectLst/>
                          <a:latin typeface="Meiryo UI" panose="020B0604030504040204" pitchFamily="50" charset="-128"/>
                          <a:ea typeface="Meiryo UI" panose="020B0604030504040204" pitchFamily="50" charset="-128"/>
                        </a:rPr>
                        <a:t>0.33kg-CO</a:t>
                      </a:r>
                      <a:r>
                        <a:rPr lang="en-US" sz="1200" kern="1200" baseline="-25000">
                          <a:effectLst/>
                          <a:latin typeface="Meiryo UI" panose="020B0604030504040204" pitchFamily="50" charset="-128"/>
                          <a:ea typeface="Meiryo UI" panose="020B0604030504040204" pitchFamily="50" charset="-128"/>
                        </a:rPr>
                        <a:t>2</a:t>
                      </a:r>
                      <a:r>
                        <a:rPr lang="en-US" sz="1200" kern="1200">
                          <a:effectLst/>
                          <a:latin typeface="Meiryo UI" panose="020B0604030504040204" pitchFamily="50" charset="-128"/>
                          <a:ea typeface="Meiryo UI" panose="020B0604030504040204" pitchFamily="50" charset="-128"/>
                        </a:rPr>
                        <a:t>/kWh</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36195" marB="0" anchor="ctr"/>
                </a:tc>
                <a:tc>
                  <a:txBody>
                    <a:bodyPr/>
                    <a:lstStyle/>
                    <a:p>
                      <a:pPr algn="ctr">
                        <a:lnSpc>
                          <a:spcPts val="1800"/>
                        </a:lnSpc>
                        <a:spcAft>
                          <a:spcPts val="0"/>
                        </a:spcAft>
                      </a:pPr>
                      <a:r>
                        <a:rPr lang="en-US" sz="1200" kern="1200">
                          <a:effectLst/>
                          <a:latin typeface="Meiryo UI" panose="020B0604030504040204" pitchFamily="50" charset="-128"/>
                          <a:ea typeface="Meiryo UI" panose="020B0604030504040204" pitchFamily="50" charset="-128"/>
                        </a:rPr>
                        <a:t>0.513kg-CO</a:t>
                      </a:r>
                      <a:r>
                        <a:rPr lang="en-US" sz="1200" kern="1200" baseline="-25000">
                          <a:effectLst/>
                          <a:latin typeface="Meiryo UI" panose="020B0604030504040204" pitchFamily="50" charset="-128"/>
                          <a:ea typeface="Meiryo UI" panose="020B0604030504040204" pitchFamily="50" charset="-128"/>
                        </a:rPr>
                        <a:t>2</a:t>
                      </a:r>
                      <a:r>
                        <a:rPr lang="en-US" sz="1200" kern="1200">
                          <a:effectLst/>
                          <a:latin typeface="Meiryo UI" panose="020B0604030504040204" pitchFamily="50" charset="-128"/>
                          <a:ea typeface="Meiryo UI" panose="020B0604030504040204" pitchFamily="50" charset="-128"/>
                        </a:rPr>
                        <a:t>/kWh</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36195" marB="0" anchor="ctr"/>
                </a:tc>
                <a:tc>
                  <a:txBody>
                    <a:bodyPr/>
                    <a:lstStyle/>
                    <a:p>
                      <a:pPr algn="ctr">
                        <a:lnSpc>
                          <a:spcPts val="1800"/>
                        </a:lnSpc>
                        <a:spcAft>
                          <a:spcPts val="0"/>
                        </a:spcAft>
                      </a:pPr>
                      <a:r>
                        <a:rPr lang="ja-JP" sz="1100" kern="1200" dirty="0">
                          <a:effectLst/>
                          <a:latin typeface="Meiryo UI" panose="020B0604030504040204" pitchFamily="50" charset="-128"/>
                          <a:ea typeface="Meiryo UI" panose="020B0604030504040204" pitchFamily="50" charset="-128"/>
                        </a:rPr>
                        <a:t>▲</a:t>
                      </a:r>
                      <a:r>
                        <a:rPr lang="en-US" sz="1100" kern="1200" dirty="0">
                          <a:effectLst/>
                          <a:latin typeface="Meiryo UI" panose="020B0604030504040204" pitchFamily="50" charset="-128"/>
                          <a:ea typeface="Meiryo UI" panose="020B0604030504040204" pitchFamily="50" charset="-128"/>
                        </a:rPr>
                        <a:t>35%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757371054"/>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144127191"/>
              </p:ext>
            </p:extLst>
          </p:nvPr>
        </p:nvGraphicFramePr>
        <p:xfrm>
          <a:off x="539552" y="3110595"/>
          <a:ext cx="8136902" cy="3342744"/>
        </p:xfrm>
        <a:graphic>
          <a:graphicData uri="http://schemas.openxmlformats.org/drawingml/2006/table">
            <a:tbl>
              <a:tblPr firstRow="1" bandRow="1">
                <a:tableStyleId>{5C22544A-7EE6-4342-B048-85BDC9FD1C3A}</a:tableStyleId>
              </a:tblPr>
              <a:tblGrid>
                <a:gridCol w="885923">
                  <a:extLst>
                    <a:ext uri="{9D8B030D-6E8A-4147-A177-3AD203B41FA5}">
                      <a16:colId xmlns:a16="http://schemas.microsoft.com/office/drawing/2014/main" val="526872318"/>
                    </a:ext>
                  </a:extLst>
                </a:gridCol>
                <a:gridCol w="3650581">
                  <a:extLst>
                    <a:ext uri="{9D8B030D-6E8A-4147-A177-3AD203B41FA5}">
                      <a16:colId xmlns:a16="http://schemas.microsoft.com/office/drawing/2014/main" val="3457829493"/>
                    </a:ext>
                  </a:extLst>
                </a:gridCol>
                <a:gridCol w="1224136">
                  <a:extLst>
                    <a:ext uri="{9D8B030D-6E8A-4147-A177-3AD203B41FA5}">
                      <a16:colId xmlns:a16="http://schemas.microsoft.com/office/drawing/2014/main" val="2984648108"/>
                    </a:ext>
                  </a:extLst>
                </a:gridCol>
                <a:gridCol w="1440160">
                  <a:extLst>
                    <a:ext uri="{9D8B030D-6E8A-4147-A177-3AD203B41FA5}">
                      <a16:colId xmlns:a16="http://schemas.microsoft.com/office/drawing/2014/main" val="2167786461"/>
                    </a:ext>
                  </a:extLst>
                </a:gridCol>
                <a:gridCol w="936102">
                  <a:extLst>
                    <a:ext uri="{9D8B030D-6E8A-4147-A177-3AD203B41FA5}">
                      <a16:colId xmlns:a16="http://schemas.microsoft.com/office/drawing/2014/main" val="4203870471"/>
                    </a:ext>
                  </a:extLst>
                </a:gridCol>
              </a:tblGrid>
              <a:tr h="278562">
                <a:tc>
                  <a:txBody>
                    <a:bodyPr/>
                    <a:lstStyle/>
                    <a:p>
                      <a:pPr marL="0" marR="0" lvl="0" indent="63500" algn="ctr" defTabSz="914400" rtl="0" eaLnBrk="1" fontAlgn="auto" latinLnBrk="0" hangingPunct="1">
                        <a:lnSpc>
                          <a:spcPts val="1000"/>
                        </a:lnSpc>
                        <a:spcBef>
                          <a:spcPts val="0"/>
                        </a:spcBef>
                        <a:spcAft>
                          <a:spcPts val="0"/>
                        </a:spcAft>
                        <a:buClrTx/>
                        <a:buSzTx/>
                        <a:buFontTx/>
                        <a:buNone/>
                        <a:tabLst/>
                        <a:defRPr/>
                      </a:pPr>
                      <a:r>
                        <a:rPr lang="ja-JP" sz="1100" kern="1200" dirty="0" smtClean="0">
                          <a:effectLst/>
                          <a:latin typeface="Meiryo UI" panose="020B0604030504040204" pitchFamily="50" charset="-128"/>
                          <a:ea typeface="Meiryo UI" panose="020B0604030504040204" pitchFamily="50" charset="-128"/>
                        </a:rPr>
                        <a:t>取組</a:t>
                      </a:r>
                      <a:r>
                        <a:rPr lang="ja-JP" altLang="ja-JP" sz="1100" kern="1200" dirty="0" smtClean="0">
                          <a:effectLst/>
                          <a:latin typeface="Meiryo UI" panose="020B0604030504040204" pitchFamily="50" charset="-128"/>
                          <a:ea typeface="Meiryo UI" panose="020B0604030504040204" pitchFamily="50" charset="-128"/>
                        </a:rPr>
                        <a:t>項目</a:t>
                      </a:r>
                      <a:r>
                        <a:rPr lang="ja-JP" sz="1100" kern="1200" baseline="30000" dirty="0" smtClean="0">
                          <a:effectLst/>
                          <a:latin typeface="Meiryo UI" panose="020B0604030504040204" pitchFamily="50" charset="-128"/>
                          <a:ea typeface="Meiryo UI" panose="020B0604030504040204" pitchFamily="50" charset="-128"/>
                        </a:rPr>
                        <a:t>※</a:t>
                      </a:r>
                      <a:r>
                        <a:rPr lang="en-US" sz="1100" kern="1200" baseline="30000" dirty="0" smtClean="0">
                          <a:effectLst/>
                          <a:latin typeface="Meiryo UI" panose="020B0604030504040204" pitchFamily="50" charset="-128"/>
                          <a:ea typeface="Meiryo UI" panose="020B0604030504040204" pitchFamily="50" charset="-128"/>
                        </a:rPr>
                        <a:t>1</a:t>
                      </a:r>
                      <a:endParaRPr lang="ja-JP" sz="1200" kern="100" dirty="0">
                        <a:effectLst/>
                        <a:latin typeface="Meiryo UI" panose="020B0604030504040204" pitchFamily="50" charset="-128"/>
                        <a:ea typeface="Meiryo UI" panose="020B0604030504040204" pitchFamily="50" charset="-128"/>
                      </a:endParaRPr>
                    </a:p>
                  </a:txBody>
                  <a:tcPr marL="9003" marR="9003" marT="9003" marB="0" anchor="ctr"/>
                </a:tc>
                <a:tc>
                  <a:txBody>
                    <a:bodyPr/>
                    <a:lstStyle/>
                    <a:p>
                      <a:pPr algn="ctr">
                        <a:lnSpc>
                          <a:spcPts val="1800"/>
                        </a:lnSpc>
                        <a:spcAft>
                          <a:spcPts val="0"/>
                        </a:spcAft>
                      </a:pPr>
                      <a:r>
                        <a:rPr lang="ja-JP" sz="1200" kern="1200" dirty="0">
                          <a:effectLst/>
                          <a:latin typeface="Meiryo UI" panose="020B0604030504040204" pitchFamily="50" charset="-128"/>
                          <a:ea typeface="Meiryo UI" panose="020B0604030504040204" pitchFamily="50" charset="-128"/>
                        </a:rPr>
                        <a:t>取組指標</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ja-JP" sz="1200" kern="1200" dirty="0">
                          <a:effectLst/>
                          <a:latin typeface="Meiryo UI" panose="020B0604030504040204" pitchFamily="50" charset="-128"/>
                          <a:ea typeface="Meiryo UI" panose="020B0604030504040204" pitchFamily="50" charset="-128"/>
                        </a:rPr>
                        <a:t>指標値</a:t>
                      </a:r>
                      <a:r>
                        <a:rPr lang="en-US" sz="1200" kern="1200" dirty="0">
                          <a:effectLst/>
                          <a:latin typeface="Meiryo UI" panose="020B0604030504040204" pitchFamily="50" charset="-128"/>
                          <a:ea typeface="Meiryo UI" panose="020B0604030504040204" pitchFamily="50" charset="-128"/>
                        </a:rPr>
                        <a:t>(2030)</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ja-JP" sz="1200" kern="1200" dirty="0">
                          <a:effectLst/>
                          <a:latin typeface="Meiryo UI" panose="020B0604030504040204" pitchFamily="50" charset="-128"/>
                          <a:ea typeface="Meiryo UI" panose="020B0604030504040204" pitchFamily="50" charset="-128"/>
                        </a:rPr>
                        <a:t>参考値</a:t>
                      </a:r>
                      <a:r>
                        <a:rPr lang="en-US" sz="1200" kern="1200" dirty="0">
                          <a:effectLst/>
                          <a:latin typeface="Meiryo UI" panose="020B0604030504040204" pitchFamily="50" charset="-128"/>
                          <a:ea typeface="Meiryo UI" panose="020B0604030504040204" pitchFamily="50" charset="-128"/>
                        </a:rPr>
                        <a:t>(</a:t>
                      </a:r>
                      <a:r>
                        <a:rPr lang="ja-JP" sz="1200" kern="1200" dirty="0">
                          <a:effectLst/>
                          <a:latin typeface="Meiryo UI" panose="020B0604030504040204" pitchFamily="50" charset="-128"/>
                          <a:ea typeface="Meiryo UI" panose="020B0604030504040204" pitchFamily="50" charset="-128"/>
                        </a:rPr>
                        <a:t>年度</a:t>
                      </a:r>
                      <a:r>
                        <a:rPr lang="en-US" sz="1200" kern="12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ja-JP" sz="1200" kern="1200" dirty="0">
                          <a:effectLst/>
                          <a:latin typeface="Meiryo UI" panose="020B0604030504040204" pitchFamily="50" charset="-128"/>
                          <a:ea typeface="Meiryo UI" panose="020B0604030504040204" pitchFamily="50" charset="-128"/>
                        </a:rPr>
                        <a:t>増減割合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3378563653"/>
                  </a:ext>
                </a:extLst>
              </a:tr>
              <a:tr h="278562">
                <a:tc rowSpan="2">
                  <a:txBody>
                    <a:bodyPr/>
                    <a:lstStyle/>
                    <a:p>
                      <a:pPr algn="ctr">
                        <a:lnSpc>
                          <a:spcPts val="1800"/>
                        </a:lnSpc>
                        <a:spcAft>
                          <a:spcPts val="0"/>
                        </a:spcAft>
                      </a:pPr>
                      <a:r>
                        <a:rPr lang="ja-JP" sz="1200" kern="1200">
                          <a:effectLst/>
                          <a:latin typeface="Meiryo UI" panose="020B0604030504040204" pitchFamily="50" charset="-128"/>
                          <a:ea typeface="Meiryo UI" panose="020B0604030504040204" pitchFamily="50" charset="-128"/>
                        </a:rPr>
                        <a:t>１</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l">
                        <a:lnSpc>
                          <a:spcPts val="1800"/>
                        </a:lnSpc>
                        <a:spcAft>
                          <a:spcPts val="0"/>
                        </a:spcAft>
                      </a:pPr>
                      <a:r>
                        <a:rPr lang="ja-JP" sz="1200" kern="1200" dirty="0">
                          <a:effectLst/>
                          <a:latin typeface="Meiryo UI" panose="020B0604030504040204" pitchFamily="50" charset="-128"/>
                          <a:ea typeface="Meiryo UI" panose="020B0604030504040204" pitchFamily="50" charset="-128"/>
                        </a:rPr>
                        <a:t>１世帯あたりのエネルギー消費量</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13" marR="9003" marT="9003" marB="0" anchor="ctr"/>
                </a:tc>
                <a:tc>
                  <a:txBody>
                    <a:bodyPr/>
                    <a:lstStyle/>
                    <a:p>
                      <a:pPr algn="ctr">
                        <a:lnSpc>
                          <a:spcPts val="1800"/>
                        </a:lnSpc>
                        <a:spcAft>
                          <a:spcPts val="0"/>
                        </a:spcAft>
                      </a:pPr>
                      <a:r>
                        <a:rPr lang="en-US" sz="1200" kern="1200" dirty="0">
                          <a:effectLst/>
                          <a:latin typeface="Meiryo UI" panose="020B0604030504040204" pitchFamily="50" charset="-128"/>
                          <a:ea typeface="Meiryo UI" panose="020B0604030504040204" pitchFamily="50" charset="-128"/>
                        </a:rPr>
                        <a:t>24.2GJ/</a:t>
                      </a:r>
                      <a:r>
                        <a:rPr lang="ja-JP" sz="1200" kern="1200" dirty="0">
                          <a:effectLst/>
                          <a:latin typeface="Meiryo UI" panose="020B0604030504040204" pitchFamily="50" charset="-128"/>
                          <a:ea typeface="Meiryo UI" panose="020B0604030504040204" pitchFamily="50" charset="-128"/>
                        </a:rPr>
                        <a:t>世帯</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en-US" sz="1200" kern="1200" dirty="0">
                          <a:effectLst/>
                          <a:latin typeface="Meiryo UI" panose="020B0604030504040204" pitchFamily="50" charset="-128"/>
                          <a:ea typeface="Meiryo UI" panose="020B0604030504040204" pitchFamily="50" charset="-128"/>
                        </a:rPr>
                        <a:t>33.2GJ/</a:t>
                      </a:r>
                      <a:r>
                        <a:rPr lang="ja-JP" sz="1200" kern="1200" dirty="0">
                          <a:effectLst/>
                          <a:latin typeface="Meiryo UI" panose="020B0604030504040204" pitchFamily="50" charset="-128"/>
                          <a:ea typeface="Meiryo UI" panose="020B0604030504040204" pitchFamily="50" charset="-128"/>
                        </a:rPr>
                        <a:t>世帯</a:t>
                      </a:r>
                      <a:r>
                        <a:rPr lang="en-US" sz="1200" kern="1200" baseline="30000" dirty="0">
                          <a:effectLst/>
                          <a:latin typeface="Meiryo UI" panose="020B0604030504040204" pitchFamily="50" charset="-128"/>
                          <a:ea typeface="Meiryo UI" panose="020B0604030504040204" pitchFamily="50" charset="-128"/>
                        </a:rPr>
                        <a:t>(2013)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ja-JP" sz="1200" kern="1200" dirty="0">
                          <a:effectLst/>
                          <a:latin typeface="Meiryo UI" panose="020B0604030504040204" pitchFamily="50" charset="-128"/>
                          <a:ea typeface="Meiryo UI" panose="020B0604030504040204" pitchFamily="50" charset="-128"/>
                        </a:rPr>
                        <a:t>▲</a:t>
                      </a:r>
                      <a:r>
                        <a:rPr lang="en-US" sz="1200" kern="1200" dirty="0">
                          <a:effectLst/>
                          <a:latin typeface="Meiryo UI" panose="020B0604030504040204" pitchFamily="50" charset="-128"/>
                          <a:ea typeface="Meiryo UI" panose="020B0604030504040204" pitchFamily="50" charset="-128"/>
                        </a:rPr>
                        <a:t>27%</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397027580"/>
                  </a:ext>
                </a:extLst>
              </a:tr>
              <a:tr h="278562">
                <a:tc vMerge="1">
                  <a:txBody>
                    <a:bodyPr/>
                    <a:lstStyle/>
                    <a:p>
                      <a:endParaRPr kumimoji="1" lang="ja-JP" altLang="en-US"/>
                    </a:p>
                  </a:txBody>
                  <a:tcPr/>
                </a:tc>
                <a:tc>
                  <a:txBody>
                    <a:bodyPr/>
                    <a:lstStyle/>
                    <a:p>
                      <a:pPr algn="l">
                        <a:lnSpc>
                          <a:spcPts val="1800"/>
                        </a:lnSpc>
                        <a:spcAft>
                          <a:spcPts val="0"/>
                        </a:spcAft>
                      </a:pPr>
                      <a:r>
                        <a:rPr lang="ja-JP" sz="1200" kern="1200" dirty="0">
                          <a:effectLst/>
                          <a:latin typeface="Meiryo UI" panose="020B0604030504040204" pitchFamily="50" charset="-128"/>
                          <a:ea typeface="Meiryo UI" panose="020B0604030504040204" pitchFamily="50" charset="-128"/>
                        </a:rPr>
                        <a:t>府庁における温室効果ガス排出量</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13" marR="9003" marT="9003" marB="0" anchor="ctr"/>
                </a:tc>
                <a:tc>
                  <a:txBody>
                    <a:bodyPr/>
                    <a:lstStyle/>
                    <a:p>
                      <a:pPr algn="ctr">
                        <a:lnSpc>
                          <a:spcPts val="1800"/>
                        </a:lnSpc>
                        <a:spcAft>
                          <a:spcPts val="0"/>
                        </a:spcAft>
                      </a:pPr>
                      <a:r>
                        <a:rPr lang="en-US" sz="1200" kern="1200">
                          <a:effectLst/>
                          <a:latin typeface="Meiryo UI" panose="020B0604030504040204" pitchFamily="50" charset="-128"/>
                          <a:ea typeface="Meiryo UI" panose="020B0604030504040204" pitchFamily="50" charset="-128"/>
                        </a:rPr>
                        <a:t>29.4</a:t>
                      </a:r>
                      <a:r>
                        <a:rPr lang="ja-JP" sz="1200" kern="1200">
                          <a:effectLst/>
                          <a:latin typeface="Meiryo UI" panose="020B0604030504040204" pitchFamily="50" charset="-128"/>
                          <a:ea typeface="Meiryo UI" panose="020B0604030504040204" pitchFamily="50" charset="-128"/>
                        </a:rPr>
                        <a:t>万</a:t>
                      </a:r>
                      <a:r>
                        <a:rPr lang="en-US" sz="1200" kern="1200">
                          <a:effectLst/>
                          <a:latin typeface="Meiryo UI" panose="020B0604030504040204" pitchFamily="50" charset="-128"/>
                          <a:ea typeface="Meiryo UI" panose="020B0604030504040204" pitchFamily="50" charset="-128"/>
                        </a:rPr>
                        <a:t>t-CO</a:t>
                      </a:r>
                      <a:r>
                        <a:rPr lang="en-US" sz="1200" kern="1200" baseline="-25000">
                          <a:effectLst/>
                          <a:latin typeface="Meiryo UI" panose="020B0604030504040204" pitchFamily="50" charset="-128"/>
                          <a:ea typeface="Meiryo UI" panose="020B0604030504040204" pitchFamily="50" charset="-128"/>
                        </a:rPr>
                        <a:t>2</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en-US" sz="1200" kern="1200" dirty="0">
                          <a:effectLst/>
                          <a:latin typeface="Meiryo UI" panose="020B0604030504040204" pitchFamily="50" charset="-128"/>
                          <a:ea typeface="Meiryo UI" panose="020B0604030504040204" pitchFamily="50" charset="-128"/>
                        </a:rPr>
                        <a:t>53.4</a:t>
                      </a:r>
                      <a:r>
                        <a:rPr lang="ja-JP" sz="1200" kern="1200" dirty="0">
                          <a:effectLst/>
                          <a:latin typeface="Meiryo UI" panose="020B0604030504040204" pitchFamily="50" charset="-128"/>
                          <a:ea typeface="Meiryo UI" panose="020B0604030504040204" pitchFamily="50" charset="-128"/>
                        </a:rPr>
                        <a:t>万</a:t>
                      </a:r>
                      <a:r>
                        <a:rPr lang="en-US" sz="1200" kern="1200" dirty="0">
                          <a:effectLst/>
                          <a:latin typeface="Meiryo UI" panose="020B0604030504040204" pitchFamily="50" charset="-128"/>
                          <a:ea typeface="Meiryo UI" panose="020B0604030504040204" pitchFamily="50" charset="-128"/>
                        </a:rPr>
                        <a:t>t-CO</a:t>
                      </a:r>
                      <a:r>
                        <a:rPr lang="en-US" sz="1200" kern="1200" baseline="-25000" dirty="0">
                          <a:effectLst/>
                          <a:latin typeface="Meiryo UI" panose="020B0604030504040204" pitchFamily="50" charset="-128"/>
                          <a:ea typeface="Meiryo UI" panose="020B0604030504040204" pitchFamily="50" charset="-128"/>
                        </a:rPr>
                        <a:t>2</a:t>
                      </a:r>
                      <a:r>
                        <a:rPr lang="en-US" sz="1200" kern="1200" baseline="30000" dirty="0">
                          <a:effectLst/>
                          <a:latin typeface="Meiryo UI" panose="020B0604030504040204" pitchFamily="50" charset="-128"/>
                          <a:ea typeface="Meiryo UI" panose="020B0604030504040204" pitchFamily="50" charset="-128"/>
                        </a:rPr>
                        <a:t>(2013)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ja-JP" sz="1200" kern="1200">
                          <a:effectLst/>
                          <a:latin typeface="Meiryo UI" panose="020B0604030504040204" pitchFamily="50" charset="-128"/>
                          <a:ea typeface="Meiryo UI" panose="020B0604030504040204" pitchFamily="50" charset="-128"/>
                        </a:rPr>
                        <a:t>▲</a:t>
                      </a:r>
                      <a:r>
                        <a:rPr lang="en-US" sz="1200" kern="1200">
                          <a:effectLst/>
                          <a:latin typeface="Meiryo UI" panose="020B0604030504040204" pitchFamily="50" charset="-128"/>
                          <a:ea typeface="Meiryo UI" panose="020B0604030504040204" pitchFamily="50" charset="-128"/>
                        </a:rPr>
                        <a:t>45%</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4139277501"/>
                  </a:ext>
                </a:extLst>
              </a:tr>
              <a:tr h="278562">
                <a:tc rowSpan="2">
                  <a:txBody>
                    <a:bodyPr/>
                    <a:lstStyle/>
                    <a:p>
                      <a:pPr algn="ctr">
                        <a:lnSpc>
                          <a:spcPts val="2000"/>
                        </a:lnSpc>
                        <a:spcAft>
                          <a:spcPts val="0"/>
                        </a:spcAft>
                      </a:pPr>
                      <a:r>
                        <a:rPr lang="ja-JP" sz="1200" kern="1200">
                          <a:effectLst/>
                          <a:latin typeface="Meiryo UI" panose="020B0604030504040204" pitchFamily="50" charset="-128"/>
                          <a:ea typeface="Meiryo UI" panose="020B0604030504040204" pitchFamily="50" charset="-128"/>
                        </a:rPr>
                        <a:t>２</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l">
                        <a:lnSpc>
                          <a:spcPts val="2000"/>
                        </a:lnSpc>
                        <a:spcAft>
                          <a:spcPts val="0"/>
                        </a:spcAft>
                      </a:pPr>
                      <a:r>
                        <a:rPr lang="ja-JP" sz="1200" kern="1200" dirty="0">
                          <a:effectLst/>
                          <a:latin typeface="Meiryo UI" panose="020B0604030504040204" pitchFamily="50" charset="-128"/>
                          <a:ea typeface="Meiryo UI" panose="020B0604030504040204" pitchFamily="50" charset="-128"/>
                        </a:rPr>
                        <a:t>特定事業者の温室効果ガス排出量</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13" marR="9003" marT="9003" marB="0" anchor="ctr"/>
                </a:tc>
                <a:tc>
                  <a:txBody>
                    <a:bodyPr/>
                    <a:lstStyle/>
                    <a:p>
                      <a:pPr algn="ctr">
                        <a:lnSpc>
                          <a:spcPts val="2000"/>
                        </a:lnSpc>
                        <a:spcAft>
                          <a:spcPts val="0"/>
                        </a:spcAft>
                      </a:pPr>
                      <a:r>
                        <a:rPr lang="en-US" sz="1200" kern="1200">
                          <a:effectLst/>
                          <a:latin typeface="Meiryo UI" panose="020B0604030504040204" pitchFamily="50" charset="-128"/>
                          <a:ea typeface="Meiryo UI" panose="020B0604030504040204" pitchFamily="50" charset="-128"/>
                        </a:rPr>
                        <a:t>1,366</a:t>
                      </a:r>
                      <a:r>
                        <a:rPr lang="ja-JP" sz="1200" kern="1200">
                          <a:effectLst/>
                          <a:latin typeface="Meiryo UI" panose="020B0604030504040204" pitchFamily="50" charset="-128"/>
                          <a:ea typeface="Meiryo UI" panose="020B0604030504040204" pitchFamily="50" charset="-128"/>
                        </a:rPr>
                        <a:t>万</a:t>
                      </a:r>
                      <a:r>
                        <a:rPr lang="en-US" sz="1200" kern="1200">
                          <a:effectLst/>
                          <a:latin typeface="Meiryo UI" panose="020B0604030504040204" pitchFamily="50" charset="-128"/>
                          <a:ea typeface="Meiryo UI" panose="020B0604030504040204" pitchFamily="50" charset="-128"/>
                        </a:rPr>
                        <a:t>t-CO</a:t>
                      </a:r>
                      <a:r>
                        <a:rPr lang="en-US" sz="1200" kern="1200" baseline="-25000">
                          <a:effectLst/>
                          <a:latin typeface="Meiryo UI" panose="020B0604030504040204" pitchFamily="50" charset="-128"/>
                          <a:ea typeface="Meiryo UI" panose="020B0604030504040204" pitchFamily="50" charset="-128"/>
                        </a:rPr>
                        <a:t>2</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2000"/>
                        </a:lnSpc>
                        <a:spcAft>
                          <a:spcPts val="0"/>
                        </a:spcAft>
                      </a:pPr>
                      <a:r>
                        <a:rPr lang="en-US" sz="1200" kern="1200" dirty="0">
                          <a:effectLst/>
                          <a:latin typeface="Meiryo UI" panose="020B0604030504040204" pitchFamily="50" charset="-128"/>
                          <a:ea typeface="Meiryo UI" panose="020B0604030504040204" pitchFamily="50" charset="-128"/>
                        </a:rPr>
                        <a:t>2,032</a:t>
                      </a:r>
                      <a:r>
                        <a:rPr lang="ja-JP" sz="1200" kern="1200" dirty="0">
                          <a:effectLst/>
                          <a:latin typeface="Meiryo UI" panose="020B0604030504040204" pitchFamily="50" charset="-128"/>
                          <a:ea typeface="Meiryo UI" panose="020B0604030504040204" pitchFamily="50" charset="-128"/>
                        </a:rPr>
                        <a:t>万</a:t>
                      </a:r>
                      <a:r>
                        <a:rPr lang="en-US" sz="1200" kern="1200" dirty="0">
                          <a:effectLst/>
                          <a:latin typeface="Meiryo UI" panose="020B0604030504040204" pitchFamily="50" charset="-128"/>
                          <a:ea typeface="Meiryo UI" panose="020B0604030504040204" pitchFamily="50" charset="-128"/>
                        </a:rPr>
                        <a:t>t-CO</a:t>
                      </a:r>
                      <a:r>
                        <a:rPr lang="en-US" sz="1200" kern="1200" baseline="-25000" dirty="0">
                          <a:effectLst/>
                          <a:latin typeface="Meiryo UI" panose="020B0604030504040204" pitchFamily="50" charset="-128"/>
                          <a:ea typeface="Meiryo UI" panose="020B0604030504040204" pitchFamily="50" charset="-128"/>
                        </a:rPr>
                        <a:t>2</a:t>
                      </a:r>
                      <a:r>
                        <a:rPr lang="en-US" sz="1200" kern="1200" baseline="30000" dirty="0">
                          <a:effectLst/>
                          <a:latin typeface="Meiryo UI" panose="020B0604030504040204" pitchFamily="50" charset="-128"/>
                          <a:ea typeface="Meiryo UI" panose="020B0604030504040204" pitchFamily="50" charset="-128"/>
                        </a:rPr>
                        <a:t>(2018)</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2000"/>
                        </a:lnSpc>
                        <a:spcAft>
                          <a:spcPts val="0"/>
                        </a:spcAft>
                      </a:pPr>
                      <a:r>
                        <a:rPr lang="ja-JP" sz="1200" kern="1200">
                          <a:effectLst/>
                          <a:latin typeface="Meiryo UI" panose="020B0604030504040204" pitchFamily="50" charset="-128"/>
                          <a:ea typeface="Meiryo UI" panose="020B0604030504040204" pitchFamily="50" charset="-128"/>
                        </a:rPr>
                        <a:t>▲</a:t>
                      </a:r>
                      <a:r>
                        <a:rPr lang="en-US" sz="1200" kern="1200">
                          <a:effectLst/>
                          <a:latin typeface="Meiryo UI" panose="020B0604030504040204" pitchFamily="50" charset="-128"/>
                          <a:ea typeface="Meiryo UI" panose="020B0604030504040204" pitchFamily="50" charset="-128"/>
                        </a:rPr>
                        <a:t>33%</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2602498034"/>
                  </a:ext>
                </a:extLst>
              </a:tr>
              <a:tr h="278562">
                <a:tc vMerge="1">
                  <a:txBody>
                    <a:bodyPr/>
                    <a:lstStyle/>
                    <a:p>
                      <a:endParaRPr kumimoji="1" lang="ja-JP" altLang="en-US"/>
                    </a:p>
                  </a:txBody>
                  <a:tcPr/>
                </a:tc>
                <a:tc>
                  <a:txBody>
                    <a:bodyPr/>
                    <a:lstStyle/>
                    <a:p>
                      <a:pPr algn="l">
                        <a:lnSpc>
                          <a:spcPts val="1200"/>
                        </a:lnSpc>
                        <a:spcAft>
                          <a:spcPts val="0"/>
                        </a:spcAft>
                      </a:pPr>
                      <a:r>
                        <a:rPr lang="ja-JP" sz="1200" kern="1200" dirty="0">
                          <a:effectLst/>
                          <a:latin typeface="Meiryo UI" panose="020B0604030504040204" pitchFamily="50" charset="-128"/>
                          <a:ea typeface="Meiryo UI" panose="020B0604030504040204" pitchFamily="50" charset="-128"/>
                        </a:rPr>
                        <a:t>府内総生産</a:t>
                      </a:r>
                      <a:r>
                        <a:rPr lang="en-US" sz="1200" kern="1200" dirty="0">
                          <a:effectLst/>
                          <a:latin typeface="Meiryo UI" panose="020B0604030504040204" pitchFamily="50" charset="-128"/>
                          <a:ea typeface="Meiryo UI" panose="020B0604030504040204" pitchFamily="50" charset="-128"/>
                        </a:rPr>
                        <a:t>(</a:t>
                      </a:r>
                      <a:r>
                        <a:rPr lang="ja-JP" sz="1200" kern="1200" dirty="0">
                          <a:effectLst/>
                          <a:latin typeface="Meiryo UI" panose="020B0604030504040204" pitchFamily="50" charset="-128"/>
                          <a:ea typeface="Meiryo UI" panose="020B0604030504040204" pitchFamily="50" charset="-128"/>
                        </a:rPr>
                        <a:t>実質）あたりのエネルギー消費量</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13" marR="9003" marT="9003" marB="0" anchor="ctr"/>
                </a:tc>
                <a:tc>
                  <a:txBody>
                    <a:bodyPr/>
                    <a:lstStyle/>
                    <a:p>
                      <a:pPr algn="ctr">
                        <a:lnSpc>
                          <a:spcPts val="2000"/>
                        </a:lnSpc>
                        <a:spcAft>
                          <a:spcPts val="0"/>
                        </a:spcAft>
                      </a:pPr>
                      <a:r>
                        <a:rPr lang="en-US" sz="1200" kern="1200">
                          <a:effectLst/>
                          <a:latin typeface="Meiryo UI" panose="020B0604030504040204" pitchFamily="50" charset="-128"/>
                          <a:ea typeface="Meiryo UI" panose="020B0604030504040204" pitchFamily="50" charset="-128"/>
                        </a:rPr>
                        <a:t>10.0PJ/</a:t>
                      </a:r>
                      <a:r>
                        <a:rPr lang="ja-JP" sz="1200" kern="1200">
                          <a:effectLst/>
                          <a:latin typeface="Meiryo UI" panose="020B0604030504040204" pitchFamily="50" charset="-128"/>
                          <a:ea typeface="Meiryo UI" panose="020B0604030504040204" pitchFamily="50" charset="-128"/>
                        </a:rPr>
                        <a:t>兆円</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2000"/>
                        </a:lnSpc>
                        <a:spcAft>
                          <a:spcPts val="0"/>
                        </a:spcAft>
                      </a:pPr>
                      <a:r>
                        <a:rPr lang="en-US" sz="1200" kern="1200" dirty="0">
                          <a:effectLst/>
                          <a:latin typeface="Meiryo UI" panose="020B0604030504040204" pitchFamily="50" charset="-128"/>
                          <a:ea typeface="Meiryo UI" panose="020B0604030504040204" pitchFamily="50" charset="-128"/>
                        </a:rPr>
                        <a:t>16.7PJ/</a:t>
                      </a:r>
                      <a:r>
                        <a:rPr lang="ja-JP" sz="1200" kern="1200" dirty="0">
                          <a:effectLst/>
                          <a:latin typeface="Meiryo UI" panose="020B0604030504040204" pitchFamily="50" charset="-128"/>
                          <a:ea typeface="Meiryo UI" panose="020B0604030504040204" pitchFamily="50" charset="-128"/>
                        </a:rPr>
                        <a:t>兆円</a:t>
                      </a:r>
                      <a:r>
                        <a:rPr lang="en-US" sz="1200" kern="1200" baseline="30000" dirty="0">
                          <a:effectLst/>
                          <a:latin typeface="Meiryo UI" panose="020B0604030504040204" pitchFamily="50" charset="-128"/>
                          <a:ea typeface="Meiryo UI" panose="020B0604030504040204" pitchFamily="50" charset="-128"/>
                        </a:rPr>
                        <a:t>(2012)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2000"/>
                        </a:lnSpc>
                        <a:spcAft>
                          <a:spcPts val="0"/>
                        </a:spcAft>
                      </a:pPr>
                      <a:r>
                        <a:rPr lang="ja-JP" sz="1200" kern="1200">
                          <a:effectLst/>
                          <a:latin typeface="Meiryo UI" panose="020B0604030504040204" pitchFamily="50" charset="-128"/>
                          <a:ea typeface="Meiryo UI" panose="020B0604030504040204" pitchFamily="50" charset="-128"/>
                        </a:rPr>
                        <a:t>▲</a:t>
                      </a:r>
                      <a:r>
                        <a:rPr lang="en-US" sz="1200" kern="1200">
                          <a:effectLst/>
                          <a:latin typeface="Meiryo UI" panose="020B0604030504040204" pitchFamily="50" charset="-128"/>
                          <a:ea typeface="Meiryo UI" panose="020B0604030504040204" pitchFamily="50" charset="-128"/>
                        </a:rPr>
                        <a:t>40%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3435713352"/>
                  </a:ext>
                </a:extLst>
              </a:tr>
              <a:tr h="278562">
                <a:tc rowSpan="2">
                  <a:txBody>
                    <a:bodyPr/>
                    <a:lstStyle/>
                    <a:p>
                      <a:pPr algn="ctr">
                        <a:lnSpc>
                          <a:spcPts val="2000"/>
                        </a:lnSpc>
                        <a:spcAft>
                          <a:spcPts val="0"/>
                        </a:spcAft>
                      </a:pPr>
                      <a:r>
                        <a:rPr lang="ja-JP" sz="1200" kern="1200">
                          <a:effectLst/>
                          <a:latin typeface="Meiryo UI" panose="020B0604030504040204" pitchFamily="50" charset="-128"/>
                          <a:ea typeface="Meiryo UI" panose="020B0604030504040204" pitchFamily="50" charset="-128"/>
                        </a:rPr>
                        <a:t>３</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l">
                        <a:lnSpc>
                          <a:spcPts val="1800"/>
                        </a:lnSpc>
                        <a:spcAft>
                          <a:spcPts val="0"/>
                        </a:spcAft>
                      </a:pPr>
                      <a:r>
                        <a:rPr lang="ja-JP" sz="1200" kern="1200" dirty="0">
                          <a:effectLst/>
                          <a:latin typeface="Meiryo UI" panose="020B0604030504040204" pitchFamily="50" charset="-128"/>
                          <a:ea typeface="Meiryo UI" panose="020B0604030504040204" pitchFamily="50" charset="-128"/>
                        </a:rPr>
                        <a:t>自立・分散型エネルギー導入量</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13" marR="9003" marT="9003" marB="0" anchor="ctr"/>
                </a:tc>
                <a:tc>
                  <a:txBody>
                    <a:bodyPr/>
                    <a:lstStyle/>
                    <a:p>
                      <a:pPr algn="ctr">
                        <a:lnSpc>
                          <a:spcPts val="1800"/>
                        </a:lnSpc>
                        <a:spcAft>
                          <a:spcPts val="0"/>
                        </a:spcAft>
                      </a:pPr>
                      <a:r>
                        <a:rPr lang="en-US" sz="1200" kern="1200">
                          <a:effectLst/>
                          <a:latin typeface="Meiryo UI" panose="020B0604030504040204" pitchFamily="50" charset="-128"/>
                          <a:ea typeface="Meiryo UI" panose="020B0604030504040204" pitchFamily="50" charset="-128"/>
                        </a:rPr>
                        <a:t>250</a:t>
                      </a:r>
                      <a:r>
                        <a:rPr lang="ja-JP" sz="1200" kern="1200">
                          <a:effectLst/>
                          <a:latin typeface="Meiryo UI" panose="020B0604030504040204" pitchFamily="50" charset="-128"/>
                          <a:ea typeface="Meiryo UI" panose="020B0604030504040204" pitchFamily="50" charset="-128"/>
                        </a:rPr>
                        <a:t>万</a:t>
                      </a:r>
                      <a:r>
                        <a:rPr lang="en-US" sz="1200" kern="1200">
                          <a:effectLst/>
                          <a:latin typeface="Meiryo UI" panose="020B0604030504040204" pitchFamily="50" charset="-128"/>
                          <a:ea typeface="Meiryo UI" panose="020B0604030504040204" pitchFamily="50" charset="-128"/>
                        </a:rPr>
                        <a:t>kW</a:t>
                      </a:r>
                      <a:r>
                        <a:rPr lang="ja-JP" sz="1200" kern="1200">
                          <a:effectLst/>
                          <a:latin typeface="Meiryo UI" panose="020B0604030504040204" pitchFamily="50" charset="-128"/>
                          <a:ea typeface="Meiryo UI" panose="020B0604030504040204" pitchFamily="50" charset="-128"/>
                        </a:rPr>
                        <a:t>以上</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en-US" sz="1200" kern="1200" dirty="0">
                          <a:effectLst/>
                          <a:latin typeface="Meiryo UI" panose="020B0604030504040204" pitchFamily="50" charset="-128"/>
                          <a:ea typeface="Meiryo UI" panose="020B0604030504040204" pitchFamily="50" charset="-128"/>
                        </a:rPr>
                        <a:t>185.1</a:t>
                      </a:r>
                      <a:r>
                        <a:rPr lang="ja-JP" sz="1200" kern="1200" dirty="0">
                          <a:effectLst/>
                          <a:latin typeface="Meiryo UI" panose="020B0604030504040204" pitchFamily="50" charset="-128"/>
                          <a:ea typeface="Meiryo UI" panose="020B0604030504040204" pitchFamily="50" charset="-128"/>
                        </a:rPr>
                        <a:t>万</a:t>
                      </a:r>
                      <a:r>
                        <a:rPr lang="en-US" sz="1200" kern="1200" dirty="0">
                          <a:effectLst/>
                          <a:latin typeface="Meiryo UI" panose="020B0604030504040204" pitchFamily="50" charset="-128"/>
                          <a:ea typeface="Meiryo UI" panose="020B0604030504040204" pitchFamily="50" charset="-128"/>
                        </a:rPr>
                        <a:t>kW</a:t>
                      </a:r>
                      <a:r>
                        <a:rPr lang="en-US" sz="1200" kern="1200" baseline="30000" dirty="0">
                          <a:effectLst/>
                          <a:latin typeface="Meiryo UI" panose="020B0604030504040204" pitchFamily="50" charset="-128"/>
                          <a:ea typeface="Meiryo UI" panose="020B0604030504040204" pitchFamily="50" charset="-128"/>
                        </a:rPr>
                        <a:t>(2019)</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ja-JP" altLang="ja-JP" sz="1200" kern="1200" dirty="0" smtClean="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200" kern="1200" dirty="0" smtClean="0">
                          <a:effectLst/>
                          <a:latin typeface="Meiryo UI" panose="020B0604030504040204" pitchFamily="50" charset="-128"/>
                          <a:ea typeface="Meiryo UI" panose="020B0604030504040204" pitchFamily="50" charset="-128"/>
                        </a:rPr>
                        <a:t>35</a:t>
                      </a:r>
                      <a:r>
                        <a:rPr lang="en-US" sz="1200" kern="12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3973291586"/>
                  </a:ext>
                </a:extLst>
              </a:tr>
              <a:tr h="278562">
                <a:tc vMerge="1">
                  <a:txBody>
                    <a:bodyPr/>
                    <a:lstStyle/>
                    <a:p>
                      <a:endParaRPr kumimoji="1" lang="ja-JP" altLang="en-US"/>
                    </a:p>
                  </a:txBody>
                  <a:tcPr/>
                </a:tc>
                <a:tc>
                  <a:txBody>
                    <a:bodyPr/>
                    <a:lstStyle/>
                    <a:p>
                      <a:pPr algn="l">
                        <a:lnSpc>
                          <a:spcPts val="1200"/>
                        </a:lnSpc>
                        <a:spcAft>
                          <a:spcPts val="0"/>
                        </a:spcAft>
                      </a:pPr>
                      <a:r>
                        <a:rPr lang="ja-JP" sz="1200" kern="1200" dirty="0">
                          <a:effectLst/>
                          <a:latin typeface="Meiryo UI" panose="020B0604030504040204" pitchFamily="50" charset="-128"/>
                          <a:ea typeface="Meiryo UI" panose="020B0604030504040204" pitchFamily="50" charset="-128"/>
                        </a:rPr>
                        <a:t>電力需要量に占める再生可能エネルギー利用率</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13" marR="9003" marT="9003" marB="0" anchor="ctr"/>
                </a:tc>
                <a:tc>
                  <a:txBody>
                    <a:bodyPr/>
                    <a:lstStyle/>
                    <a:p>
                      <a:pPr algn="ctr">
                        <a:lnSpc>
                          <a:spcPts val="2000"/>
                        </a:lnSpc>
                        <a:spcAft>
                          <a:spcPts val="0"/>
                        </a:spcAft>
                      </a:pPr>
                      <a:r>
                        <a:rPr lang="en-US" sz="1200" kern="1200">
                          <a:effectLst/>
                          <a:latin typeface="Meiryo UI" panose="020B0604030504040204" pitchFamily="50" charset="-128"/>
                          <a:ea typeface="Meiryo UI" panose="020B0604030504040204" pitchFamily="50" charset="-128"/>
                        </a:rPr>
                        <a:t>35</a:t>
                      </a:r>
                      <a:r>
                        <a:rPr lang="ja-JP" sz="1200" kern="1200">
                          <a:effectLst/>
                          <a:latin typeface="Meiryo UI" panose="020B0604030504040204" pitchFamily="50" charset="-128"/>
                          <a:ea typeface="Meiryo UI" panose="020B0604030504040204" pitchFamily="50" charset="-128"/>
                        </a:rPr>
                        <a: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2000"/>
                        </a:lnSpc>
                        <a:spcAft>
                          <a:spcPts val="0"/>
                        </a:spcAft>
                      </a:pPr>
                      <a:r>
                        <a:rPr lang="en-US" sz="1200" kern="1200" dirty="0">
                          <a:effectLst/>
                          <a:latin typeface="Meiryo UI" panose="020B0604030504040204" pitchFamily="50" charset="-128"/>
                          <a:ea typeface="Meiryo UI" panose="020B0604030504040204" pitchFamily="50" charset="-128"/>
                        </a:rPr>
                        <a:t>15</a:t>
                      </a:r>
                      <a:r>
                        <a:rPr lang="ja-JP" sz="1200" kern="1200" dirty="0">
                          <a:effectLst/>
                          <a:latin typeface="Meiryo UI" panose="020B0604030504040204" pitchFamily="50" charset="-128"/>
                          <a:ea typeface="Meiryo UI" panose="020B0604030504040204" pitchFamily="50" charset="-128"/>
                        </a:rPr>
                        <a:t>～</a:t>
                      </a:r>
                      <a:r>
                        <a:rPr lang="en-US" sz="1200" kern="1200" dirty="0">
                          <a:effectLst/>
                          <a:latin typeface="Meiryo UI" panose="020B0604030504040204" pitchFamily="50" charset="-128"/>
                          <a:ea typeface="Meiryo UI" panose="020B0604030504040204" pitchFamily="50" charset="-128"/>
                        </a:rPr>
                        <a:t>20</a:t>
                      </a:r>
                      <a:r>
                        <a:rPr lang="ja-JP" sz="1200" kern="1200" dirty="0">
                          <a:effectLst/>
                          <a:latin typeface="Meiryo UI" panose="020B0604030504040204" pitchFamily="50" charset="-128"/>
                          <a:ea typeface="Meiryo UI" panose="020B0604030504040204" pitchFamily="50" charset="-128"/>
                        </a:rPr>
                        <a:t>％</a:t>
                      </a:r>
                      <a:r>
                        <a:rPr lang="en-US" sz="1200" kern="1200" baseline="30000" dirty="0">
                          <a:effectLst/>
                          <a:latin typeface="Meiryo UI" panose="020B0604030504040204" pitchFamily="50" charset="-128"/>
                          <a:ea typeface="Meiryo UI" panose="020B0604030504040204" pitchFamily="50" charset="-128"/>
                        </a:rPr>
                        <a:t>(2018)</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2000"/>
                        </a:lnSpc>
                        <a:spcAft>
                          <a:spcPts val="0"/>
                        </a:spcAft>
                      </a:pPr>
                      <a:r>
                        <a:rPr lang="ja-JP" altLang="ja-JP" sz="1200" kern="1200" dirty="0" smtClean="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200" kern="1200" dirty="0" smtClean="0">
                          <a:effectLst/>
                          <a:latin typeface="Meiryo UI" panose="020B0604030504040204" pitchFamily="50" charset="-128"/>
                          <a:ea typeface="Meiryo UI" panose="020B0604030504040204" pitchFamily="50" charset="-128"/>
                        </a:rPr>
                        <a:t>15</a:t>
                      </a:r>
                      <a:r>
                        <a:rPr lang="ja-JP" sz="1200" kern="1200" dirty="0">
                          <a:effectLst/>
                          <a:latin typeface="Meiryo UI" panose="020B0604030504040204" pitchFamily="50" charset="-128"/>
                          <a:ea typeface="Meiryo UI" panose="020B0604030504040204" pitchFamily="50" charset="-128"/>
                        </a:rPr>
                        <a:t>～</a:t>
                      </a:r>
                      <a:r>
                        <a:rPr lang="en-US" sz="1200" kern="1200" dirty="0">
                          <a:effectLst/>
                          <a:latin typeface="Meiryo UI" panose="020B0604030504040204" pitchFamily="50" charset="-128"/>
                          <a:ea typeface="Meiryo UI" panose="020B0604030504040204" pitchFamily="50" charset="-128"/>
                        </a:rPr>
                        <a:t>20pt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1690623621"/>
                  </a:ext>
                </a:extLst>
              </a:tr>
              <a:tr h="278562">
                <a:tc rowSpan="3">
                  <a:txBody>
                    <a:bodyPr/>
                    <a:lstStyle/>
                    <a:p>
                      <a:pPr algn="ctr">
                        <a:lnSpc>
                          <a:spcPts val="2000"/>
                        </a:lnSpc>
                        <a:spcAft>
                          <a:spcPts val="0"/>
                        </a:spcAft>
                      </a:pPr>
                      <a:r>
                        <a:rPr lang="ja-JP" sz="1200" kern="1200" dirty="0">
                          <a:effectLst/>
                          <a:latin typeface="Meiryo UI" panose="020B0604030504040204" pitchFamily="50" charset="-128"/>
                          <a:ea typeface="Meiryo UI" panose="020B0604030504040204" pitchFamily="50" charset="-128"/>
                        </a:rPr>
                        <a:t>４</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solidFill>
                      <a:srgbClr val="D1D1D1"/>
                    </a:solidFill>
                  </a:tcPr>
                </a:tc>
                <a:tc>
                  <a:txBody>
                    <a:bodyPr/>
                    <a:lstStyle/>
                    <a:p>
                      <a:pPr algn="l">
                        <a:lnSpc>
                          <a:spcPts val="12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軽自動車を除く乗用車の新車販売に占める電動車の割合</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9525" marT="9525" marB="0" anchor="ctr"/>
                </a:tc>
                <a:tc>
                  <a:txBody>
                    <a:bodyPr/>
                    <a:lstStyle/>
                    <a:p>
                      <a:pPr algn="ctr">
                        <a:lnSpc>
                          <a:spcPts val="2000"/>
                        </a:lnSpc>
                        <a:spcAft>
                          <a:spcPts val="0"/>
                        </a:spcAft>
                      </a:pPr>
                      <a:r>
                        <a:rPr lang="en-US" sz="1200" kern="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10</a:t>
                      </a:r>
                      <a:r>
                        <a:rPr lang="ja-JP" sz="1200" kern="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割</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9525" marB="0" anchor="ctr"/>
                </a:tc>
                <a:tc>
                  <a:txBody>
                    <a:bodyPr/>
                    <a:lstStyle/>
                    <a:p>
                      <a:pPr algn="ctr">
                        <a:lnSpc>
                          <a:spcPts val="2000"/>
                        </a:lnSpc>
                        <a:spcAft>
                          <a:spcPts val="0"/>
                        </a:spcAft>
                      </a:pPr>
                      <a:r>
                        <a:rPr lang="en-US" sz="1200" kern="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41.0</a:t>
                      </a:r>
                      <a:r>
                        <a:rPr lang="ja-JP" sz="1200" kern="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200" kern="1200" baseline="300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(2019</a:t>
                      </a:r>
                      <a:r>
                        <a:rPr lang="ja-JP" sz="1200" kern="1200" baseline="300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年</a:t>
                      </a:r>
                      <a:r>
                        <a:rPr lang="en-US" sz="1200" kern="1200" baseline="300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9525" marB="0" anchor="ctr"/>
                </a:tc>
                <a:tc>
                  <a:txBody>
                    <a:bodyPr/>
                    <a:lstStyle/>
                    <a:p>
                      <a:pPr algn="ctr">
                        <a:lnSpc>
                          <a:spcPts val="20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ja-JP" sz="1200" kern="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約</a:t>
                      </a:r>
                      <a:r>
                        <a:rPr lang="en-US" sz="1200" kern="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59pt</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525" marR="9525" marT="9525" marB="0" anchor="ctr"/>
                </a:tc>
                <a:extLst>
                  <a:ext uri="{0D108BD9-81ED-4DB2-BD59-A6C34878D82A}">
                    <a16:rowId xmlns:a16="http://schemas.microsoft.com/office/drawing/2014/main" val="229734308"/>
                  </a:ext>
                </a:extLst>
              </a:tr>
              <a:tr h="278562">
                <a:tc vMerge="1">
                  <a:txBody>
                    <a:bodyPr/>
                    <a:lstStyle/>
                    <a:p>
                      <a:pPr algn="ctr">
                        <a:lnSpc>
                          <a:spcPts val="2000"/>
                        </a:lnSpc>
                        <a:spcAft>
                          <a:spcPts val="0"/>
                        </a:spcAft>
                      </a:pP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l">
                        <a:lnSpc>
                          <a:spcPts val="1200"/>
                        </a:lnSpc>
                        <a:spcAft>
                          <a:spcPts val="0"/>
                        </a:spcAft>
                      </a:pPr>
                      <a:r>
                        <a:rPr lang="ja-JP" altLang="en-US" sz="1200" kern="1200" dirty="0" smtClean="0">
                          <a:effectLst/>
                          <a:latin typeface="Meiryo UI" panose="020B0604030504040204" pitchFamily="50" charset="-128"/>
                          <a:ea typeface="Meiryo UI" panose="020B0604030504040204" pitchFamily="50" charset="-128"/>
                        </a:rPr>
                        <a:t>すべての</a:t>
                      </a:r>
                      <a:r>
                        <a:rPr lang="ja-JP" sz="1200" kern="1200" dirty="0" smtClean="0">
                          <a:effectLst/>
                          <a:latin typeface="Meiryo UI" panose="020B0604030504040204" pitchFamily="50" charset="-128"/>
                          <a:ea typeface="Meiryo UI" panose="020B0604030504040204" pitchFamily="50" charset="-128"/>
                        </a:rPr>
                        <a:t>乗用車</a:t>
                      </a:r>
                      <a:r>
                        <a:rPr lang="ja-JP" sz="1200" kern="1200" dirty="0">
                          <a:effectLst/>
                          <a:latin typeface="Meiryo UI" panose="020B0604030504040204" pitchFamily="50" charset="-128"/>
                          <a:ea typeface="Meiryo UI" panose="020B0604030504040204" pitchFamily="50" charset="-128"/>
                        </a:rPr>
                        <a:t>の新車販売に占める電動車の割合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13" marR="9003" marT="9003" marB="0" anchor="ctr"/>
                </a:tc>
                <a:tc>
                  <a:txBody>
                    <a:bodyPr/>
                    <a:lstStyle/>
                    <a:p>
                      <a:pPr algn="ctr">
                        <a:lnSpc>
                          <a:spcPts val="2000"/>
                        </a:lnSpc>
                        <a:spcAft>
                          <a:spcPts val="0"/>
                        </a:spcAft>
                      </a:pPr>
                      <a:r>
                        <a:rPr lang="ja-JP" sz="1200" kern="1200" dirty="0">
                          <a:effectLst/>
                          <a:latin typeface="Meiryo UI" panose="020B0604030504040204" pitchFamily="50" charset="-128"/>
                          <a:ea typeface="Meiryo UI" panose="020B0604030504040204" pitchFamily="50" charset="-128"/>
                        </a:rPr>
                        <a:t>９割</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2000"/>
                        </a:lnSpc>
                        <a:spcAft>
                          <a:spcPts val="0"/>
                        </a:spcAft>
                      </a:pPr>
                      <a:r>
                        <a:rPr lang="en-US" sz="1200" kern="1200" dirty="0">
                          <a:effectLst/>
                          <a:latin typeface="Meiryo UI" panose="020B0604030504040204" pitchFamily="50" charset="-128"/>
                          <a:ea typeface="Meiryo UI" panose="020B0604030504040204" pitchFamily="50" charset="-128"/>
                        </a:rPr>
                        <a:t>36.6</a:t>
                      </a:r>
                      <a:r>
                        <a:rPr lang="ja-JP" sz="1200" kern="1200" dirty="0">
                          <a:effectLst/>
                          <a:latin typeface="Meiryo UI" panose="020B0604030504040204" pitchFamily="50" charset="-128"/>
                          <a:ea typeface="Meiryo UI" panose="020B0604030504040204" pitchFamily="50" charset="-128"/>
                        </a:rPr>
                        <a:t>％</a:t>
                      </a:r>
                      <a:r>
                        <a:rPr lang="en-US" sz="1200" kern="1200" baseline="30000" dirty="0">
                          <a:effectLst/>
                          <a:latin typeface="Meiryo UI" panose="020B0604030504040204" pitchFamily="50" charset="-128"/>
                          <a:ea typeface="Meiryo UI" panose="020B0604030504040204" pitchFamily="50" charset="-128"/>
                        </a:rPr>
                        <a:t>(2019</a:t>
                      </a:r>
                      <a:r>
                        <a:rPr lang="ja-JP" sz="1200" kern="1200" baseline="30000" dirty="0">
                          <a:effectLst/>
                          <a:latin typeface="Meiryo UI" panose="020B0604030504040204" pitchFamily="50" charset="-128"/>
                          <a:ea typeface="Meiryo UI" panose="020B0604030504040204" pitchFamily="50" charset="-128"/>
                        </a:rPr>
                        <a:t>年</a:t>
                      </a:r>
                      <a:r>
                        <a:rPr lang="en-US" sz="1200" kern="1200" baseline="300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2000"/>
                        </a:lnSpc>
                        <a:spcAft>
                          <a:spcPts val="0"/>
                        </a:spcAft>
                      </a:pPr>
                      <a:r>
                        <a:rPr lang="ja-JP" sz="1200" kern="1200" dirty="0">
                          <a:effectLst/>
                          <a:latin typeface="Meiryo UI" panose="020B0604030504040204" pitchFamily="50" charset="-128"/>
                          <a:ea typeface="Meiryo UI" panose="020B0604030504040204" pitchFamily="50" charset="-128"/>
                        </a:rPr>
                        <a:t>＋約</a:t>
                      </a:r>
                      <a:r>
                        <a:rPr lang="en-US" sz="1200" kern="1200" dirty="0">
                          <a:effectLst/>
                          <a:latin typeface="Meiryo UI" panose="020B0604030504040204" pitchFamily="50" charset="-128"/>
                          <a:ea typeface="Meiryo UI" panose="020B0604030504040204" pitchFamily="50" charset="-128"/>
                        </a:rPr>
                        <a:t>54pt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3325197094"/>
                  </a:ext>
                </a:extLst>
              </a:tr>
              <a:tr h="278562">
                <a:tc vMerge="1">
                  <a:txBody>
                    <a:bodyPr/>
                    <a:lstStyle/>
                    <a:p>
                      <a:endParaRPr kumimoji="1" lang="ja-JP" altLang="en-US"/>
                    </a:p>
                  </a:txBody>
                  <a:tcPr/>
                </a:tc>
                <a:tc>
                  <a:txBody>
                    <a:bodyPr/>
                    <a:lstStyle/>
                    <a:p>
                      <a:pPr algn="l">
                        <a:lnSpc>
                          <a:spcPts val="1200"/>
                        </a:lnSpc>
                        <a:spcAft>
                          <a:spcPts val="0"/>
                        </a:spcAft>
                      </a:pPr>
                      <a:r>
                        <a:rPr lang="ja-JP" altLang="en-US" sz="1200" kern="1200" dirty="0" smtClean="0">
                          <a:effectLst/>
                          <a:latin typeface="Meiryo UI" panose="020B0604030504040204" pitchFamily="50" charset="-128"/>
                          <a:ea typeface="Meiryo UI" panose="020B0604030504040204" pitchFamily="50" charset="-128"/>
                        </a:rPr>
                        <a:t>すべての</a:t>
                      </a:r>
                      <a:r>
                        <a:rPr lang="ja-JP" sz="1200" kern="1200" dirty="0" smtClean="0">
                          <a:effectLst/>
                          <a:latin typeface="Meiryo UI" panose="020B0604030504040204" pitchFamily="50" charset="-128"/>
                          <a:ea typeface="Meiryo UI" panose="020B0604030504040204" pitchFamily="50" charset="-128"/>
                        </a:rPr>
                        <a:t>乗用車</a:t>
                      </a:r>
                      <a:r>
                        <a:rPr lang="ja-JP" sz="1200" kern="1200" dirty="0">
                          <a:effectLst/>
                          <a:latin typeface="Meiryo UI" panose="020B0604030504040204" pitchFamily="50" charset="-128"/>
                          <a:ea typeface="Meiryo UI" panose="020B0604030504040204" pitchFamily="50" charset="-128"/>
                        </a:rPr>
                        <a:t>の新車販売に占める</a:t>
                      </a:r>
                      <a:r>
                        <a:rPr lang="en-US" sz="1200" kern="1200" dirty="0">
                          <a:effectLst/>
                          <a:latin typeface="Meiryo UI" panose="020B0604030504040204" pitchFamily="50" charset="-128"/>
                          <a:ea typeface="Meiryo UI" panose="020B0604030504040204" pitchFamily="50" charset="-128"/>
                        </a:rPr>
                        <a:t>ZEV</a:t>
                      </a:r>
                      <a:r>
                        <a:rPr lang="ja-JP" sz="1200" kern="1200" dirty="0">
                          <a:effectLst/>
                          <a:latin typeface="Meiryo UI" panose="020B0604030504040204" pitchFamily="50" charset="-128"/>
                          <a:ea typeface="Meiryo UI" panose="020B0604030504040204" pitchFamily="50" charset="-128"/>
                        </a:rPr>
                        <a:t>の割合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13" marR="9003" marT="9003" marB="0" anchor="ctr"/>
                </a:tc>
                <a:tc>
                  <a:txBody>
                    <a:bodyPr/>
                    <a:lstStyle/>
                    <a:p>
                      <a:pPr algn="ctr">
                        <a:lnSpc>
                          <a:spcPts val="2000"/>
                        </a:lnSpc>
                        <a:spcAft>
                          <a:spcPts val="0"/>
                        </a:spcAft>
                      </a:pPr>
                      <a:r>
                        <a:rPr lang="ja-JP" sz="1200" kern="0" dirty="0">
                          <a:effectLst/>
                          <a:latin typeface="Meiryo UI" panose="020B0604030504040204" pitchFamily="50" charset="-128"/>
                          <a:ea typeface="Meiryo UI" panose="020B0604030504040204" pitchFamily="50" charset="-128"/>
                        </a:rPr>
                        <a:t>４割</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2000"/>
                        </a:lnSpc>
                        <a:spcAft>
                          <a:spcPts val="0"/>
                        </a:spcAft>
                      </a:pPr>
                      <a:r>
                        <a:rPr lang="en-US" sz="1200" kern="1200" dirty="0">
                          <a:effectLst/>
                          <a:latin typeface="Meiryo UI" panose="020B0604030504040204" pitchFamily="50" charset="-128"/>
                          <a:ea typeface="Meiryo UI" panose="020B0604030504040204" pitchFamily="50" charset="-128"/>
                        </a:rPr>
                        <a:t>0.9</a:t>
                      </a:r>
                      <a:r>
                        <a:rPr lang="ja-JP" sz="1200" kern="1200" dirty="0">
                          <a:effectLst/>
                          <a:latin typeface="Meiryo UI" panose="020B0604030504040204" pitchFamily="50" charset="-128"/>
                          <a:ea typeface="Meiryo UI" panose="020B0604030504040204" pitchFamily="50" charset="-128"/>
                        </a:rPr>
                        <a:t>％</a:t>
                      </a:r>
                      <a:r>
                        <a:rPr lang="en-US" sz="1200" kern="1200" baseline="30000" dirty="0">
                          <a:effectLst/>
                          <a:latin typeface="Meiryo UI" panose="020B0604030504040204" pitchFamily="50" charset="-128"/>
                          <a:ea typeface="Meiryo UI" panose="020B0604030504040204" pitchFamily="50" charset="-128"/>
                        </a:rPr>
                        <a:t>(2019</a:t>
                      </a:r>
                      <a:r>
                        <a:rPr lang="ja-JP" sz="1200" kern="1200" baseline="30000" dirty="0">
                          <a:effectLst/>
                          <a:latin typeface="Meiryo UI" panose="020B0604030504040204" pitchFamily="50" charset="-128"/>
                          <a:ea typeface="Meiryo UI" panose="020B0604030504040204" pitchFamily="50" charset="-128"/>
                        </a:rPr>
                        <a:t>年</a:t>
                      </a:r>
                      <a:r>
                        <a:rPr lang="en-US" sz="1200" kern="1200" baseline="300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2000"/>
                        </a:lnSpc>
                        <a:spcAft>
                          <a:spcPts val="0"/>
                        </a:spcAft>
                      </a:pPr>
                      <a:r>
                        <a:rPr lang="ja-JP" sz="1200" kern="1200" dirty="0">
                          <a:effectLst/>
                          <a:latin typeface="Meiryo UI" panose="020B0604030504040204" pitchFamily="50" charset="-128"/>
                          <a:ea typeface="Meiryo UI" panose="020B0604030504040204" pitchFamily="50" charset="-128"/>
                        </a:rPr>
                        <a:t>＋約</a:t>
                      </a:r>
                      <a:r>
                        <a:rPr lang="en-US" sz="1200" kern="1200" dirty="0">
                          <a:effectLst/>
                          <a:latin typeface="Meiryo UI" panose="020B0604030504040204" pitchFamily="50" charset="-128"/>
                          <a:ea typeface="Meiryo UI" panose="020B0604030504040204" pitchFamily="50" charset="-128"/>
                        </a:rPr>
                        <a:t>40pt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2598763981"/>
                  </a:ext>
                </a:extLst>
              </a:tr>
              <a:tr h="278562">
                <a:tc rowSpan="2">
                  <a:txBody>
                    <a:bodyPr/>
                    <a:lstStyle/>
                    <a:p>
                      <a:pPr algn="ctr">
                        <a:lnSpc>
                          <a:spcPts val="2000"/>
                        </a:lnSpc>
                        <a:spcAft>
                          <a:spcPts val="0"/>
                        </a:spcAft>
                      </a:pPr>
                      <a:r>
                        <a:rPr lang="ja-JP" sz="1200" kern="1200" dirty="0">
                          <a:effectLst/>
                          <a:latin typeface="Meiryo UI" panose="020B0604030504040204" pitchFamily="50" charset="-128"/>
                          <a:ea typeface="Meiryo UI" panose="020B0604030504040204" pitchFamily="50" charset="-128"/>
                        </a:rPr>
                        <a:t>５</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solidFill>
                      <a:srgbClr val="D1D1D1"/>
                    </a:solidFill>
                  </a:tcPr>
                </a:tc>
                <a:tc>
                  <a:txBody>
                    <a:bodyPr/>
                    <a:lstStyle/>
                    <a:p>
                      <a:pPr algn="l">
                        <a:lnSpc>
                          <a:spcPts val="1800"/>
                        </a:lnSpc>
                        <a:spcAft>
                          <a:spcPts val="0"/>
                        </a:spcAft>
                      </a:pPr>
                      <a:r>
                        <a:rPr lang="ja-JP" sz="1200" kern="1200" dirty="0">
                          <a:effectLst/>
                          <a:latin typeface="Meiryo UI" panose="020B0604030504040204" pitchFamily="50" charset="-128"/>
                          <a:ea typeface="Meiryo UI" panose="020B0604030504040204" pitchFamily="50" charset="-128"/>
                        </a:rPr>
                        <a:t>一般廃棄物のプラスチック焼却量</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13" marR="9003" marT="9003" marB="0" anchor="ctr"/>
                </a:tc>
                <a:tc>
                  <a:txBody>
                    <a:bodyPr/>
                    <a:lstStyle/>
                    <a:p>
                      <a:pPr algn="ctr">
                        <a:lnSpc>
                          <a:spcPts val="1800"/>
                        </a:lnSpc>
                        <a:spcAft>
                          <a:spcPts val="0"/>
                        </a:spcAft>
                      </a:pPr>
                      <a:r>
                        <a:rPr lang="en-US" sz="1200" kern="1200">
                          <a:effectLst/>
                          <a:latin typeface="Meiryo UI" panose="020B0604030504040204" pitchFamily="50" charset="-128"/>
                          <a:ea typeface="Meiryo UI" panose="020B0604030504040204" pitchFamily="50" charset="-128"/>
                        </a:rPr>
                        <a:t>28</a:t>
                      </a:r>
                      <a:r>
                        <a:rPr lang="ja-JP" sz="1200" kern="1200">
                          <a:effectLst/>
                          <a:latin typeface="Meiryo UI" panose="020B0604030504040204" pitchFamily="50" charset="-128"/>
                          <a:ea typeface="Meiryo UI" panose="020B0604030504040204" pitchFamily="50" charset="-128"/>
                        </a:rPr>
                        <a:t>万</a:t>
                      </a:r>
                      <a:r>
                        <a:rPr lang="en-US" sz="1200" kern="1200">
                          <a:effectLst/>
                          <a:latin typeface="Meiryo UI" panose="020B0604030504040204" pitchFamily="50" charset="-128"/>
                          <a:ea typeface="Meiryo UI" panose="020B0604030504040204" pitchFamily="50" charset="-128"/>
                        </a:rPr>
                        <a:t>t</a:t>
                      </a:r>
                      <a:r>
                        <a:rPr lang="ja-JP" sz="1200" kern="1200" baseline="30000">
                          <a:effectLst/>
                          <a:latin typeface="Meiryo UI" panose="020B0604030504040204" pitchFamily="50" charset="-128"/>
                          <a:ea typeface="Meiryo UI" panose="020B0604030504040204" pitchFamily="50" charset="-128"/>
                        </a:rPr>
                        <a:t>※</a:t>
                      </a:r>
                      <a:r>
                        <a:rPr lang="en-US" sz="1200" kern="1200" baseline="30000">
                          <a:effectLst/>
                          <a:latin typeface="Meiryo UI" panose="020B0604030504040204" pitchFamily="50" charset="-128"/>
                          <a:ea typeface="Meiryo UI" panose="020B0604030504040204" pitchFamily="50" charset="-128"/>
                        </a:rPr>
                        <a:t>2</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en-US" sz="1200" kern="1200">
                          <a:effectLst/>
                          <a:latin typeface="Meiryo UI" panose="020B0604030504040204" pitchFamily="50" charset="-128"/>
                          <a:ea typeface="Meiryo UI" panose="020B0604030504040204" pitchFamily="50" charset="-128"/>
                        </a:rPr>
                        <a:t>43</a:t>
                      </a:r>
                      <a:r>
                        <a:rPr lang="ja-JP" sz="1200" kern="1200">
                          <a:effectLst/>
                          <a:latin typeface="Meiryo UI" panose="020B0604030504040204" pitchFamily="50" charset="-128"/>
                          <a:ea typeface="Meiryo UI" panose="020B0604030504040204" pitchFamily="50" charset="-128"/>
                        </a:rPr>
                        <a:t>万</a:t>
                      </a:r>
                      <a:r>
                        <a:rPr lang="en-US" sz="1200" kern="1200">
                          <a:effectLst/>
                          <a:latin typeface="Meiryo UI" panose="020B0604030504040204" pitchFamily="50" charset="-128"/>
                          <a:ea typeface="Meiryo UI" panose="020B0604030504040204" pitchFamily="50" charset="-128"/>
                        </a:rPr>
                        <a:t>t</a:t>
                      </a:r>
                      <a:r>
                        <a:rPr lang="en-US" sz="1200" kern="1200" baseline="30000">
                          <a:effectLst/>
                          <a:latin typeface="Meiryo UI" panose="020B0604030504040204" pitchFamily="50" charset="-128"/>
                          <a:ea typeface="Meiryo UI" panose="020B0604030504040204" pitchFamily="50" charset="-128"/>
                        </a:rPr>
                        <a:t>(2019)</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ja-JP" sz="1200" kern="1200" dirty="0">
                          <a:effectLst/>
                          <a:latin typeface="Meiryo UI" panose="020B0604030504040204" pitchFamily="50" charset="-128"/>
                          <a:ea typeface="Meiryo UI" panose="020B0604030504040204" pitchFamily="50" charset="-128"/>
                        </a:rPr>
                        <a:t>▲</a:t>
                      </a:r>
                      <a:r>
                        <a:rPr lang="en-US" sz="1200" kern="1200" dirty="0">
                          <a:effectLst/>
                          <a:latin typeface="Meiryo UI" panose="020B0604030504040204" pitchFamily="50" charset="-128"/>
                          <a:ea typeface="Meiryo UI" panose="020B0604030504040204" pitchFamily="50" charset="-128"/>
                        </a:rPr>
                        <a:t>33%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2735534052"/>
                  </a:ext>
                </a:extLst>
              </a:tr>
              <a:tr h="278562">
                <a:tc vMerge="1">
                  <a:txBody>
                    <a:bodyPr/>
                    <a:lstStyle/>
                    <a:p>
                      <a:endParaRPr kumimoji="1" lang="ja-JP" altLang="en-US"/>
                    </a:p>
                  </a:txBody>
                  <a:tcPr/>
                </a:tc>
                <a:tc>
                  <a:txBody>
                    <a:bodyPr/>
                    <a:lstStyle/>
                    <a:p>
                      <a:pPr algn="l">
                        <a:lnSpc>
                          <a:spcPts val="1800"/>
                        </a:lnSpc>
                        <a:spcAft>
                          <a:spcPts val="0"/>
                        </a:spcAft>
                      </a:pPr>
                      <a:r>
                        <a:rPr lang="ja-JP" sz="1200" kern="1200" dirty="0">
                          <a:effectLst/>
                          <a:latin typeface="Meiryo UI" panose="020B0604030504040204" pitchFamily="50" charset="-128"/>
                          <a:ea typeface="Meiryo UI" panose="020B0604030504040204" pitchFamily="50" charset="-128"/>
                        </a:rPr>
                        <a:t>府域の食品ロスの発生量</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13" marR="9003" marT="9003" marB="0" anchor="ctr"/>
                </a:tc>
                <a:tc>
                  <a:txBody>
                    <a:bodyPr/>
                    <a:lstStyle/>
                    <a:p>
                      <a:pPr algn="ctr">
                        <a:lnSpc>
                          <a:spcPts val="1800"/>
                        </a:lnSpc>
                        <a:spcAft>
                          <a:spcPts val="0"/>
                        </a:spcAft>
                      </a:pPr>
                      <a:r>
                        <a:rPr lang="en-US" sz="1200" kern="1200">
                          <a:effectLst/>
                          <a:latin typeface="Meiryo UI" panose="020B0604030504040204" pitchFamily="50" charset="-128"/>
                          <a:ea typeface="Meiryo UI" panose="020B0604030504040204" pitchFamily="50" charset="-128"/>
                        </a:rPr>
                        <a:t>32.7</a:t>
                      </a:r>
                      <a:r>
                        <a:rPr lang="ja-JP" sz="1200" kern="1200">
                          <a:effectLst/>
                          <a:latin typeface="Meiryo UI" panose="020B0604030504040204" pitchFamily="50" charset="-128"/>
                          <a:ea typeface="Meiryo UI" panose="020B0604030504040204" pitchFamily="50" charset="-128"/>
                        </a:rPr>
                        <a:t>万</a:t>
                      </a:r>
                      <a:r>
                        <a:rPr lang="en-US" sz="1200" kern="1200">
                          <a:effectLst/>
                          <a:latin typeface="Meiryo UI" panose="020B0604030504040204" pitchFamily="50" charset="-128"/>
                          <a:ea typeface="Meiryo UI" panose="020B0604030504040204" pitchFamily="50" charset="-128"/>
                        </a:rPr>
                        <a:t>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en-US" sz="1200" kern="1200">
                          <a:effectLst/>
                          <a:latin typeface="Meiryo UI" panose="020B0604030504040204" pitchFamily="50" charset="-128"/>
                          <a:ea typeface="Meiryo UI" panose="020B0604030504040204" pitchFamily="50" charset="-128"/>
                        </a:rPr>
                        <a:t>43.1</a:t>
                      </a:r>
                      <a:r>
                        <a:rPr lang="ja-JP" sz="1200" kern="1200">
                          <a:effectLst/>
                          <a:latin typeface="Meiryo UI" panose="020B0604030504040204" pitchFamily="50" charset="-128"/>
                          <a:ea typeface="Meiryo UI" panose="020B0604030504040204" pitchFamily="50" charset="-128"/>
                        </a:rPr>
                        <a:t>万</a:t>
                      </a:r>
                      <a:r>
                        <a:rPr lang="en-US" sz="1200" kern="1200">
                          <a:effectLst/>
                          <a:latin typeface="Meiryo UI" panose="020B0604030504040204" pitchFamily="50" charset="-128"/>
                          <a:ea typeface="Meiryo UI" panose="020B0604030504040204" pitchFamily="50" charset="-128"/>
                        </a:rPr>
                        <a:t>t</a:t>
                      </a:r>
                      <a:r>
                        <a:rPr lang="en-US" sz="1200" kern="1200" baseline="30000">
                          <a:effectLst/>
                          <a:latin typeface="Meiryo UI" panose="020B0604030504040204" pitchFamily="50" charset="-128"/>
                          <a:ea typeface="Meiryo UI" panose="020B0604030504040204" pitchFamily="50" charset="-128"/>
                        </a:rPr>
                        <a:t>(2019)</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tc>
                  <a:txBody>
                    <a:bodyPr/>
                    <a:lstStyle/>
                    <a:p>
                      <a:pPr algn="ctr">
                        <a:lnSpc>
                          <a:spcPts val="1800"/>
                        </a:lnSpc>
                        <a:spcAft>
                          <a:spcPts val="0"/>
                        </a:spcAft>
                      </a:pPr>
                      <a:r>
                        <a:rPr lang="ja-JP" sz="1200" kern="1200" dirty="0">
                          <a:effectLst/>
                          <a:latin typeface="Meiryo UI" panose="020B0604030504040204" pitchFamily="50" charset="-128"/>
                          <a:ea typeface="Meiryo UI" panose="020B0604030504040204" pitchFamily="50" charset="-128"/>
                        </a:rPr>
                        <a:t>▲</a:t>
                      </a:r>
                      <a:r>
                        <a:rPr lang="en-US" sz="1200" kern="1200" dirty="0">
                          <a:effectLst/>
                          <a:latin typeface="Meiryo UI" panose="020B0604030504040204" pitchFamily="50" charset="-128"/>
                          <a:ea typeface="Meiryo UI" panose="020B0604030504040204" pitchFamily="50" charset="-128"/>
                        </a:rPr>
                        <a:t>24%</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03" marR="9003" marT="9003" marB="0" anchor="ctr"/>
                </a:tc>
                <a:extLst>
                  <a:ext uri="{0D108BD9-81ED-4DB2-BD59-A6C34878D82A}">
                    <a16:rowId xmlns:a16="http://schemas.microsoft.com/office/drawing/2014/main" val="3870403697"/>
                  </a:ext>
                </a:extLst>
              </a:tr>
            </a:tbl>
          </a:graphicData>
        </a:graphic>
      </p:graphicFrame>
      <p:sp>
        <p:nvSpPr>
          <p:cNvPr id="7" name="正方形/長方形 6"/>
          <p:cNvSpPr/>
          <p:nvPr/>
        </p:nvSpPr>
        <p:spPr>
          <a:xfrm>
            <a:off x="-36512" y="476672"/>
            <a:ext cx="5904656" cy="759182"/>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◆計画の期間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◆温室効果ガス削減目標等</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521687" y="6427936"/>
            <a:ext cx="8136903" cy="407804"/>
          </a:xfrm>
          <a:prstGeom prst="rect">
            <a:avLst/>
          </a:prstGeom>
        </p:spPr>
        <p:txBody>
          <a:bodyPr wrap="square">
            <a:spAutoFit/>
          </a:bodyPr>
          <a:lstStyle/>
          <a:p>
            <a:pPr algn="just">
              <a:lnSpc>
                <a:spcPts val="1200"/>
              </a:lnSpc>
            </a:pPr>
            <a:r>
              <a:rPr lang="ja-JP" altLang="ja-JP" sz="105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ja-JP" sz="1050" kern="100" dirty="0">
                <a:latin typeface="Meiryo UI" panose="020B0604030504040204" pitchFamily="50" charset="-128"/>
                <a:ea typeface="Meiryo UI" panose="020B0604030504040204" pitchFamily="50" charset="-128"/>
                <a:cs typeface="Times New Roman" panose="02020603050405020304" pitchFamily="18" charset="0"/>
              </a:rPr>
              <a:t>　取組項目１～５は「第３章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ja-JP" sz="1050" kern="100" dirty="0">
                <a:latin typeface="Meiryo UI" panose="020B0604030504040204" pitchFamily="50" charset="-128"/>
                <a:ea typeface="Meiryo UI" panose="020B0604030504040204" pitchFamily="50" charset="-128"/>
                <a:cs typeface="Times New Roman" panose="02020603050405020304" pitchFamily="18" charset="0"/>
              </a:rPr>
              <a:t>年に向けて取り組む項目について」の各取組項目</a:t>
            </a:r>
          </a:p>
          <a:p>
            <a:pPr>
              <a:lnSpc>
                <a:spcPts val="1200"/>
              </a:lnSpc>
            </a:pPr>
            <a:r>
              <a:rPr lang="ja-JP" altLang="ja-JP" sz="105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2</a:t>
            </a:r>
            <a:r>
              <a:rPr lang="ja-JP" altLang="ja-JP" sz="1050" dirty="0">
                <a:latin typeface="Meiryo UI" panose="020B0604030504040204" pitchFamily="50" charset="-128"/>
                <a:ea typeface="Meiryo UI" panose="020B0604030504040204" pitchFamily="50" charset="-128"/>
                <a:cs typeface="Times New Roman" panose="02020603050405020304" pitchFamily="18" charset="0"/>
              </a:rPr>
              <a:t>　大阪府循環型社会推進計画における</a:t>
            </a: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2025</a:t>
            </a:r>
            <a:r>
              <a:rPr lang="ja-JP" altLang="ja-JP" sz="1050" dirty="0">
                <a:latin typeface="Meiryo UI" panose="020B0604030504040204" pitchFamily="50" charset="-128"/>
                <a:ea typeface="Meiryo UI" panose="020B0604030504040204" pitchFamily="50" charset="-128"/>
                <a:cs typeface="Times New Roman" panose="02020603050405020304" pitchFamily="18" charset="0"/>
              </a:rPr>
              <a:t>年度目標値</a:t>
            </a: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050" dirty="0">
                <a:latin typeface="Meiryo UI" panose="020B0604030504040204" pitchFamily="50" charset="-128"/>
                <a:ea typeface="Meiryo UI" panose="020B0604030504040204" pitchFamily="50" charset="-128"/>
                <a:cs typeface="Times New Roman" panose="02020603050405020304" pitchFamily="18" charset="0"/>
              </a:rPr>
              <a:t>一般廃棄物分のみ</a:t>
            </a:r>
            <a:r>
              <a:rPr lang="en-US" altLang="ja-JP" sz="1050" dirty="0">
                <a:latin typeface="Meiryo UI" panose="020B0604030504040204" pitchFamily="50" charset="-128"/>
                <a:ea typeface="Meiryo UI" panose="020B0604030504040204" pitchFamily="50" charset="-128"/>
                <a:cs typeface="Times New Roman" panose="02020603050405020304" pitchFamily="18" charset="0"/>
              </a:rPr>
              <a:t>)</a:t>
            </a:r>
            <a:endParaRPr lang="ja-JP" altLang="en-US" sz="1050" dirty="0">
              <a:latin typeface="Meiryo UI" panose="020B0604030504040204" pitchFamily="50" charset="-128"/>
              <a:ea typeface="Meiryo UI" panose="020B0604030504040204" pitchFamily="50" charset="-128"/>
            </a:endParaRPr>
          </a:p>
        </p:txBody>
      </p:sp>
      <p:sp>
        <p:nvSpPr>
          <p:cNvPr id="10" name="正方形/長方形 9"/>
          <p:cNvSpPr/>
          <p:nvPr/>
        </p:nvSpPr>
        <p:spPr>
          <a:xfrm>
            <a:off x="467544" y="1745778"/>
            <a:ext cx="1440162" cy="348813"/>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指標</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67544" y="2807966"/>
            <a:ext cx="1440162" cy="348813"/>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取組指標</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吹き出し 12"/>
          <p:cNvSpPr/>
          <p:nvPr/>
        </p:nvSpPr>
        <p:spPr>
          <a:xfrm>
            <a:off x="5076055" y="214060"/>
            <a:ext cx="4032449" cy="1126708"/>
          </a:xfrm>
          <a:prstGeom prst="wedgeRoundRectCallout">
            <a:avLst>
              <a:gd name="adj1" fmla="val -7595"/>
              <a:gd name="adj2" fmla="val -2736"/>
              <a:gd name="adj3" fmla="val 16667"/>
            </a:avLst>
          </a:prstGeom>
        </p:spPr>
        <p:style>
          <a:lnRef idx="2">
            <a:schemeClr val="accent6"/>
          </a:lnRef>
          <a:fillRef idx="1">
            <a:schemeClr val="lt1"/>
          </a:fillRef>
          <a:effectRef idx="0">
            <a:schemeClr val="accent6"/>
          </a:effectRef>
          <a:fontRef idx="minor">
            <a:schemeClr val="dk1"/>
          </a:fontRef>
        </p:style>
        <p:txBody>
          <a:bodyPr lIns="36000" rIns="36000" rtlCol="0" anchor="ctr"/>
          <a:lstStyle/>
          <a:p>
            <a:pPr marL="93663" indent="-93663"/>
            <a:r>
              <a:rPr kumimoji="1" lang="ja-JP" altLang="en-US" sz="1400" dirty="0" smtClean="0">
                <a:solidFill>
                  <a:schemeClr val="tx1"/>
                </a:solidFill>
                <a:latin typeface="Meiryo UI" panose="020B0604030504040204" pitchFamily="50" charset="-128"/>
                <a:ea typeface="Meiryo UI" panose="020B0604030504040204" pitchFamily="50" charset="-128"/>
              </a:rPr>
              <a:t>〇</a:t>
            </a:r>
            <a:r>
              <a:rPr lang="ja-JP" altLang="en-US" sz="1400" dirty="0">
                <a:solidFill>
                  <a:schemeClr val="tx1"/>
                </a:solidFill>
                <a:latin typeface="Meiryo UI" panose="020B0604030504040204" pitchFamily="50" charset="-128"/>
                <a:ea typeface="Meiryo UI" panose="020B0604030504040204" pitchFamily="50" charset="-128"/>
              </a:rPr>
              <a:t>昨年</a:t>
            </a:r>
            <a:r>
              <a:rPr kumimoji="1" lang="en-US" altLang="ja-JP" sz="1400" dirty="0" smtClean="0">
                <a:solidFill>
                  <a:schemeClr val="tx1"/>
                </a:solidFill>
                <a:latin typeface="Meiryo UI" panose="020B0604030504040204" pitchFamily="50" charset="-128"/>
                <a:ea typeface="Meiryo UI" panose="020B0604030504040204" pitchFamily="50" charset="-128"/>
              </a:rPr>
              <a:t>10</a:t>
            </a:r>
            <a:r>
              <a:rPr kumimoji="1" lang="ja-JP" altLang="en-US" sz="1400" dirty="0" smtClean="0">
                <a:solidFill>
                  <a:schemeClr val="tx1"/>
                </a:solidFill>
                <a:latin typeface="Meiryo UI" panose="020B0604030504040204" pitchFamily="50" charset="-128"/>
                <a:ea typeface="Meiryo UI" panose="020B0604030504040204" pitchFamily="50" charset="-128"/>
              </a:rPr>
              <a:t>月に策定された国の温暖化計画では</a:t>
            </a:r>
            <a:r>
              <a:rPr kumimoji="1" lang="en-US" altLang="ja-JP" sz="1400" dirty="0" smtClean="0">
                <a:solidFill>
                  <a:schemeClr val="tx1"/>
                </a:solidFill>
                <a:latin typeface="Meiryo UI" panose="020B0604030504040204" pitchFamily="50" charset="-128"/>
                <a:ea typeface="Meiryo UI" panose="020B0604030504040204" pitchFamily="50" charset="-128"/>
              </a:rPr>
              <a:t>46</a:t>
            </a:r>
            <a:r>
              <a:rPr kumimoji="1" lang="ja-JP" altLang="en-US" sz="1400" dirty="0" smtClean="0">
                <a:solidFill>
                  <a:schemeClr val="tx1"/>
                </a:solidFill>
                <a:latin typeface="Meiryo UI" panose="020B0604030504040204" pitchFamily="50" charset="-128"/>
                <a:ea typeface="Meiryo UI" panose="020B0604030504040204" pitchFamily="50" charset="-128"/>
              </a:rPr>
              <a:t>％削減を目標としているが、電気の排出係数は</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93663" indent="-93663"/>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rgbClr val="FF0000"/>
                </a:solidFill>
                <a:latin typeface="Meiryo UI" panose="020B0604030504040204" pitchFamily="50" charset="-128"/>
                <a:ea typeface="Meiryo UI" panose="020B0604030504040204" pitchFamily="50" charset="-128"/>
              </a:rPr>
              <a:t>0.25kg-CO</a:t>
            </a:r>
            <a:r>
              <a:rPr lang="en-US" altLang="ja-JP" sz="1400" baseline="-25000" dirty="0" smtClean="0">
                <a:solidFill>
                  <a:srgbClr val="FF0000"/>
                </a:solidFill>
                <a:latin typeface="Meiryo UI" panose="020B0604030504040204" pitchFamily="50" charset="-128"/>
                <a:ea typeface="Meiryo UI" panose="020B0604030504040204" pitchFamily="50" charset="-128"/>
              </a:rPr>
              <a:t>2</a:t>
            </a:r>
            <a:r>
              <a:rPr lang="en-US" altLang="ja-JP" sz="1400" dirty="0" smtClean="0">
                <a:solidFill>
                  <a:srgbClr val="FF0000"/>
                </a:solidFill>
                <a:latin typeface="Meiryo UI" panose="020B0604030504040204" pitchFamily="50" charset="-128"/>
                <a:ea typeface="Meiryo UI" panose="020B0604030504040204" pitchFamily="50" charset="-128"/>
              </a:rPr>
              <a:t>/kWh</a:t>
            </a:r>
            <a:r>
              <a:rPr lang="ja-JP" altLang="en-US" sz="1400" dirty="0" smtClean="0">
                <a:solidFill>
                  <a:schemeClr val="tx1"/>
                </a:solidFill>
                <a:latin typeface="Meiryo UI" panose="020B0604030504040204" pitchFamily="50" charset="-128"/>
                <a:ea typeface="Meiryo UI" panose="020B0604030504040204" pitchFamily="50" charset="-128"/>
              </a:rPr>
              <a:t>を用いて計算している。</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93663" indent="-93663"/>
            <a:r>
              <a:rPr lang="ja-JP" altLang="en-US"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〇この排出係数を用いて府の実行計画で積み上げた施策で再計算すると、府の目標値も</a:t>
            </a:r>
            <a:r>
              <a:rPr lang="en-US" altLang="ja-JP"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46</a:t>
            </a:r>
            <a:r>
              <a:rPr lang="ja-JP" altLang="en-US"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％以上となる。</a:t>
            </a:r>
            <a:endParaRPr lang="en-US" altLang="ja-JP"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4" name="直線コネクタ 13"/>
          <p:cNvCxnSpPr/>
          <p:nvPr/>
        </p:nvCxnSpPr>
        <p:spPr>
          <a:xfrm flipV="1">
            <a:off x="4860032" y="1312699"/>
            <a:ext cx="1512168" cy="1324213"/>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231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タイトル 1"/>
          <p:cNvSpPr txBox="1">
            <a:spLocks/>
          </p:cNvSpPr>
          <p:nvPr/>
        </p:nvSpPr>
        <p:spPr>
          <a:xfrm>
            <a:off x="0" y="-163468"/>
            <a:ext cx="9144000" cy="692696"/>
          </a:xfrm>
          <a:prstGeom prst="rect">
            <a:avLst/>
          </a:prstGeom>
          <a:no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eiryo UI" panose="020B0604030504040204" pitchFamily="50" charset="-128"/>
                <a:ea typeface="Meiryo UI" panose="020B0604030504040204" pitchFamily="50" charset="-128"/>
              </a:rPr>
              <a:t>府域における温室効果ガス排出量</a:t>
            </a:r>
            <a:r>
              <a:rPr lang="en-US" altLang="ja-JP" sz="2000" b="1" dirty="0">
                <a:solidFill>
                  <a:schemeClr val="bg1"/>
                </a:solidFill>
                <a:latin typeface="Meiryo UI" panose="020B0604030504040204" pitchFamily="50" charset="-128"/>
                <a:ea typeface="Meiryo UI" panose="020B0604030504040204" pitchFamily="50" charset="-128"/>
              </a:rPr>
              <a:t>(2018</a:t>
            </a:r>
            <a:r>
              <a:rPr lang="ja-JP" altLang="en-US" sz="2000" b="1" dirty="0">
                <a:solidFill>
                  <a:schemeClr val="bg1"/>
                </a:solidFill>
                <a:latin typeface="Meiryo UI" panose="020B0604030504040204" pitchFamily="50" charset="-128"/>
                <a:ea typeface="Meiryo UI" panose="020B0604030504040204" pitchFamily="50" charset="-128"/>
              </a:rPr>
              <a:t>年度</a:t>
            </a:r>
            <a:r>
              <a:rPr lang="en-US" altLang="ja-JP" sz="2000" b="1" dirty="0">
                <a:solidFill>
                  <a:schemeClr val="bg1"/>
                </a:solidFill>
                <a:latin typeface="Meiryo UI" panose="020B0604030504040204" pitchFamily="50" charset="-128"/>
                <a:ea typeface="Meiryo UI" panose="020B0604030504040204" pitchFamily="50" charset="-128"/>
              </a:rPr>
              <a:t>)</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4" name="角丸四角形 3"/>
          <p:cNvSpPr/>
          <p:nvPr/>
        </p:nvSpPr>
        <p:spPr bwMode="auto">
          <a:xfrm>
            <a:off x="107504" y="836712"/>
            <a:ext cx="8928992" cy="1151230"/>
          </a:xfrm>
          <a:prstGeom prst="roundRect">
            <a:avLst>
              <a:gd name="adj" fmla="val 0"/>
            </a:avLst>
          </a:prstGeom>
          <a:noFill/>
          <a:ln w="19050">
            <a:solidFill>
              <a:srgbClr val="000066"/>
            </a:solid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marL="457200" indent="-457200">
              <a:spcBef>
                <a:spcPts val="1800"/>
              </a:spcBef>
              <a:buFont typeface="Wingdings" panose="05000000000000000000" pitchFamily="2" charset="2"/>
              <a:buChar char="n"/>
              <a:defRPr/>
            </a:pP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府域における温室効果ガス排出量は</a:t>
            </a:r>
            <a:r>
              <a:rPr lang="en-US" altLang="ja-JP" sz="2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4,512</a:t>
            </a:r>
            <a:r>
              <a:rPr lang="ja-JP" altLang="en-US" sz="2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万</a:t>
            </a:r>
            <a:r>
              <a:rPr lang="en-US" altLang="ja-JP" sz="2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t-</a:t>
            </a:r>
            <a:r>
              <a:rPr lang="en-US" altLang="ja-JP" sz="2400" b="1" dirty="0">
                <a:solidFill>
                  <a:srgbClr val="FF0000"/>
                </a:solidFill>
                <a:latin typeface="Meiryo UI" panose="020B0604030504040204" pitchFamily="50" charset="-128"/>
                <a:ea typeface="Meiryo UI" panose="020B0604030504040204" pitchFamily="50" charset="-128"/>
              </a:rPr>
              <a:t> CO</a:t>
            </a:r>
            <a:r>
              <a:rPr lang="en-US" altLang="ja-JP" b="1" dirty="0">
                <a:solidFill>
                  <a:srgbClr val="FF0000"/>
                </a:solidFill>
                <a:latin typeface="Meiryo UI" panose="020B0604030504040204" pitchFamily="50" charset="-128"/>
                <a:ea typeface="Meiryo UI" panose="020B0604030504040204" pitchFamily="50" charset="-128"/>
              </a:rPr>
              <a:t>2</a:t>
            </a:r>
            <a:r>
              <a:rPr lang="en-US" altLang="ja-JP" sz="2400" b="1" baseline="-25000" dirty="0">
                <a:solidFill>
                  <a:srgbClr val="FF0000"/>
                </a:solidFill>
                <a:latin typeface="Meiryo UI" panose="020B0604030504040204" pitchFamily="50" charset="-128"/>
                <a:ea typeface="Meiryo UI" panose="020B0604030504040204" pitchFamily="50" charset="-128"/>
              </a:rPr>
              <a:t> </a:t>
            </a:r>
          </a:p>
          <a:p>
            <a:pPr marL="457200" indent="-457200">
              <a:spcBef>
                <a:spcPts val="1800"/>
              </a:spcBef>
              <a:buFont typeface="Wingdings" panose="05000000000000000000" pitchFamily="2" charset="2"/>
              <a:buChar char="n"/>
              <a:defRPr/>
            </a:pPr>
            <a:r>
              <a:rPr lang="ja-JP" altLang="en-US" sz="2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計画の基準年度である</a:t>
            </a:r>
            <a:r>
              <a:rPr lang="en-US" altLang="ja-JP" sz="2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2013</a:t>
            </a:r>
            <a:r>
              <a:rPr lang="ja-JP" altLang="en-US" sz="2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年度比で</a:t>
            </a:r>
            <a:r>
              <a:rPr lang="en-US" altLang="ja-JP" sz="2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19.8</a:t>
            </a:r>
            <a:r>
              <a:rPr lang="ja-JP" altLang="en-US" sz="2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％削減</a:t>
            </a:r>
          </a:p>
        </p:txBody>
      </p:sp>
      <p:sp>
        <p:nvSpPr>
          <p:cNvPr id="11" name="テキスト ボックス 1"/>
          <p:cNvSpPr txBox="1"/>
          <p:nvPr/>
        </p:nvSpPr>
        <p:spPr>
          <a:xfrm>
            <a:off x="1317917" y="6313063"/>
            <a:ext cx="6192688" cy="338554"/>
          </a:xfrm>
          <a:prstGeom prst="rect">
            <a:avLst/>
          </a:prstGeom>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基準年度（</a:t>
            </a:r>
            <a:r>
              <a:rPr lang="en-US" altLang="ja-JP" sz="1600" b="1" dirty="0">
                <a:latin typeface="Meiryo UI" panose="020B0604030504040204" pitchFamily="50" charset="-128"/>
                <a:ea typeface="Meiryo UI" panose="020B0604030504040204" pitchFamily="50" charset="-128"/>
                <a:cs typeface="Times New Roman" panose="02020603050405020304" pitchFamily="18" charset="0"/>
              </a:rPr>
              <a:t>2013</a:t>
            </a:r>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年度）との温室効果ガス排出量の比較</a:t>
            </a:r>
            <a:endParaRPr lang="ja-JP" altLang="en-US" sz="16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0BFD7D3-87B8-472A-985F-570FE245FC23}" type="slidenum">
              <a:rPr kumimoji="1" lang="ja-JP" altLang="en-US" smtClean="0"/>
              <a:t>4</a:t>
            </a:fld>
            <a:endParaRPr kumimoji="1" lang="ja-JP" altLang="en-US"/>
          </a:p>
        </p:txBody>
      </p:sp>
      <p:pic>
        <p:nvPicPr>
          <p:cNvPr id="10" name="図 9">
            <a:extLst>
              <a:ext uri="{FF2B5EF4-FFF2-40B4-BE49-F238E27FC236}">
                <a16:creationId xmlns:a16="http://schemas.microsoft.com/office/drawing/2014/main" id="{1B683ADB-C47F-4BBC-82CB-1E68EFEC03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7917" y="1987942"/>
            <a:ext cx="6508166" cy="4325121"/>
          </a:xfrm>
          <a:prstGeom prst="rect">
            <a:avLst/>
          </a:prstGeom>
          <a:noFill/>
          <a:ln>
            <a:noFill/>
          </a:ln>
        </p:spPr>
      </p:pic>
    </p:spTree>
    <p:extLst>
      <p:ext uri="{BB962C8B-B14F-4D97-AF65-F5344CB8AC3E}">
        <p14:creationId xmlns:p14="http://schemas.microsoft.com/office/powerpoint/2010/main" val="3551544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09076" y="3861048"/>
            <a:ext cx="8755412" cy="2808312"/>
          </a:xfrm>
          <a:prstGeom prst="rect">
            <a:avLst/>
          </a:prstGeom>
          <a:noFill/>
          <a:ln w="19050">
            <a:solidFill>
              <a:schemeClr val="tx1"/>
            </a:solidFill>
            <a:prstDash val="solid"/>
          </a:ln>
        </p:spPr>
        <p:txBody>
          <a:bodyPr wrap="square" rtlCol="0">
            <a:noAutofit/>
          </a:bodyPr>
          <a:lstStyle/>
          <a:p>
            <a:pPr>
              <a:spcBef>
                <a:spcPts val="60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9EB149AD-D045-47C6-9623-93D64379E8EC}"/>
              </a:ext>
            </a:extLst>
          </p:cNvPr>
          <p:cNvSpPr/>
          <p:nvPr/>
        </p:nvSpPr>
        <p:spPr>
          <a:xfrm>
            <a:off x="4586990" y="3933056"/>
            <a:ext cx="4392000" cy="2682786"/>
          </a:xfrm>
          <a:prstGeom prst="rect">
            <a:avLst/>
          </a:prstGeom>
        </p:spPr>
        <p:txBody>
          <a:bodyPr wrap="square" lIns="72000" rIns="72000">
            <a:spAutoFit/>
          </a:bodyPr>
          <a:lstStyle/>
          <a:p>
            <a:pPr marL="88900" indent="-88900">
              <a:lnSpc>
                <a:spcPts val="1800"/>
              </a:lnSpc>
            </a:pP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建築物の省エネ</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ZEB</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の好事例等の情報発信や</a:t>
            </a:r>
            <a:r>
              <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ZEB</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セミナー等の実施による積極的な啓発</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建築物</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の環境配慮義務の対象</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拡大や再エネ導入</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促進の強化</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000"/>
              </a:lnSpc>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技術</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革新</a:t>
            </a:r>
            <a:endParaRPr lang="en-US" altLang="ja-JP" sz="14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◇脱炭素技術を対象とした環境</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先進技術シーズ及び国内外のニーズ調査を活用したイノベーション促進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▽府内企業による国庫事業の活用支援</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bwMode="white"/>
        <p:txBody>
          <a:bodyPr/>
          <a:lstStyle/>
          <a:p>
            <a:fld id="{F0DA1747-7AE3-4485-B1CC-5CDDF653E874}" type="slidenum">
              <a:rPr kumimoji="1" lang="ja-JP" altLang="en-US" smtClean="0"/>
              <a:t>5</a:t>
            </a:fld>
            <a:endParaRPr kumimoji="1" lang="ja-JP" altLang="en-US" dirty="0"/>
          </a:p>
        </p:txBody>
      </p:sp>
      <p:sp>
        <p:nvSpPr>
          <p:cNvPr id="12" name="テキスト ボックス 11"/>
          <p:cNvSpPr txBox="1"/>
          <p:nvPr/>
        </p:nvSpPr>
        <p:spPr bwMode="white">
          <a:xfrm>
            <a:off x="4875" y="-8698"/>
            <a:ext cx="7921218" cy="707886"/>
          </a:xfrm>
          <a:prstGeom prst="rect">
            <a:avLst/>
          </a:prstGeom>
          <a:noFill/>
        </p:spPr>
        <p:txBody>
          <a:bodyPr wrap="square" rtlCol="0">
            <a:spAutoFit/>
          </a:bodyPr>
          <a:lstStyle/>
          <a:p>
            <a:r>
              <a:rPr lang="ja-JP" altLang="en-US" sz="2000" b="1" dirty="0" smtClean="0">
                <a:solidFill>
                  <a:schemeClr val="bg1"/>
                </a:solidFill>
                <a:latin typeface="Meiryo UI" panose="020B0604030504040204" pitchFamily="50" charset="-128"/>
                <a:ea typeface="Meiryo UI" panose="020B0604030504040204" pitchFamily="50" charset="-128"/>
              </a:rPr>
              <a:t>　</a:t>
            </a:r>
            <a:r>
              <a:rPr lang="en-US" altLang="ja-JP" sz="2000" b="1" dirty="0" smtClean="0">
                <a:solidFill>
                  <a:schemeClr val="bg1"/>
                </a:solidFill>
                <a:latin typeface="Meiryo UI" panose="020B0604030504040204" pitchFamily="50" charset="-128"/>
                <a:ea typeface="Meiryo UI" panose="020B0604030504040204" pitchFamily="50" charset="-128"/>
              </a:rPr>
              <a:t>2030</a:t>
            </a:r>
            <a:r>
              <a:rPr lang="ja-JP" altLang="en-US" sz="2000" b="1" dirty="0" smtClean="0">
                <a:solidFill>
                  <a:schemeClr val="bg1"/>
                </a:solidFill>
                <a:latin typeface="Meiryo UI" panose="020B0604030504040204" pitchFamily="50" charset="-128"/>
                <a:ea typeface="Meiryo UI" panose="020B0604030504040204" pitchFamily="50" charset="-128"/>
              </a:rPr>
              <a:t>年に向けて取り組む項目（主な取組例）</a:t>
            </a:r>
          </a:p>
          <a:p>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09076" y="692696"/>
            <a:ext cx="8755412" cy="2808312"/>
          </a:xfrm>
          <a:prstGeom prst="rect">
            <a:avLst/>
          </a:prstGeom>
          <a:noFill/>
          <a:ln w="19050">
            <a:solidFill>
              <a:schemeClr val="tx1"/>
            </a:solidFill>
            <a:prstDash val="solid"/>
          </a:ln>
        </p:spPr>
        <p:txBody>
          <a:bodyPr wrap="square" rtlCol="0">
            <a:noAutofit/>
          </a:bodyPr>
          <a:lstStyle/>
          <a:p>
            <a:pPr>
              <a:spcBef>
                <a:spcPts val="60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76610" y="410655"/>
            <a:ext cx="7865093" cy="325410"/>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取組項目１　</a:t>
            </a:r>
            <a:r>
              <a:rPr lang="ja-JP" altLang="en-US"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あらゆる主体の意識改革・行動</a:t>
            </a:r>
            <a:r>
              <a:rPr lang="ja-JP" altLang="en-US" sz="16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喚起</a:t>
            </a:r>
            <a:endParaRPr lang="ja-JP" altLang="en-US"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p:cNvSpPr/>
          <p:nvPr/>
        </p:nvSpPr>
        <p:spPr>
          <a:xfrm>
            <a:off x="179512" y="3588006"/>
            <a:ext cx="7865093" cy="325410"/>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取組項目２　</a:t>
            </a:r>
            <a:r>
              <a:rPr lang="ja-JP" altLang="en-US"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事業者における脱炭素化に向けた取組促進</a:t>
            </a:r>
          </a:p>
        </p:txBody>
      </p:sp>
      <p:sp>
        <p:nvSpPr>
          <p:cNvPr id="10" name="正方形/長方形 9">
            <a:extLst>
              <a:ext uri="{FF2B5EF4-FFF2-40B4-BE49-F238E27FC236}">
                <a16:creationId xmlns:a16="http://schemas.microsoft.com/office/drawing/2014/main" id="{9EB149AD-D045-47C6-9623-93D64379E8EC}"/>
              </a:ext>
            </a:extLst>
          </p:cNvPr>
          <p:cNvSpPr/>
          <p:nvPr/>
        </p:nvSpPr>
        <p:spPr>
          <a:xfrm>
            <a:off x="224066" y="764947"/>
            <a:ext cx="4392000" cy="2682786"/>
          </a:xfrm>
          <a:prstGeom prst="rect">
            <a:avLst/>
          </a:prstGeom>
        </p:spPr>
        <p:txBody>
          <a:bodyPr wrap="square">
            <a:spAutoFit/>
          </a:bodyPr>
          <a:lstStyle/>
          <a:p>
            <a:pPr marL="88900" indent="-88900">
              <a:lnSpc>
                <a:spcPts val="1800"/>
              </a:lnSpc>
            </a:pP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意識改革</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大阪府</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地球温暖化防止活動推進センター、市町村等と連携した家庭の取組</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支援</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○地球</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温暖化防止活動推進員や大学生・企業人材等の外部人材を活用した出前講座や省エネアドバイスの実施</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◇府民・事業者や市町村と気候危機の認識を共有し、脱炭素化に向けて取組みを推進するための新たな場の創設</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◇再生</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可能</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エネルギー電気の調達など府による率先行動</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◇府</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有施設の建て替え時における</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ZEB</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化の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検討</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◇公用車</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の電動化の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9EB149AD-D045-47C6-9623-93D64379E8EC}"/>
              </a:ext>
            </a:extLst>
          </p:cNvPr>
          <p:cNvSpPr/>
          <p:nvPr/>
        </p:nvSpPr>
        <p:spPr>
          <a:xfrm>
            <a:off x="4584048" y="770472"/>
            <a:ext cx="4392000" cy="2682786"/>
          </a:xfrm>
          <a:prstGeom prst="rect">
            <a:avLst/>
          </a:prstGeom>
        </p:spPr>
        <p:txBody>
          <a:bodyPr wrap="square" lIns="72000" rIns="72000">
            <a:spAutoFit/>
          </a:bodyPr>
          <a:lstStyle/>
          <a:p>
            <a:pPr marL="88900" indent="-88900">
              <a:lnSpc>
                <a:spcPts val="1800"/>
              </a:lnSpc>
            </a:pP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持続可能性に配慮した消費の拡大</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◇車や傘、住居、オフィスなど様々なシェアリングサービスを提供するホームページ等の情報発信</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◇生産・流通段階での</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CO</a:t>
            </a:r>
            <a:r>
              <a:rPr lang="en-US" altLang="ja-JP" sz="1400" kern="100" baseline="-10000" dirty="0" smtClean="0">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削減にも考慮した大阪産など地産地消の促進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000"/>
              </a:lnSpc>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住宅の省エネ</a:t>
            </a:r>
            <a:endParaRPr lang="en-US" altLang="ja-JP" sz="14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省エネ</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や快適性等に訴求した</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ZEH</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の普及促進</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▽住宅の環境配慮義務の対象</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拡大や再エネ導入促進の強化</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56BEE0F1-5A14-DC4D-A0D3-5828ED463403}"/>
              </a:ext>
            </a:extLst>
          </p:cNvPr>
          <p:cNvPicPr>
            <a:picLocks noChangeAspect="1"/>
          </p:cNvPicPr>
          <p:nvPr/>
        </p:nvPicPr>
        <p:blipFill>
          <a:blip r:embed="rId3"/>
          <a:stretch>
            <a:fillRect/>
          </a:stretch>
        </p:blipFill>
        <p:spPr>
          <a:xfrm>
            <a:off x="7172265" y="1844824"/>
            <a:ext cx="1720215" cy="1600200"/>
          </a:xfrm>
          <a:prstGeom prst="roundRect">
            <a:avLst>
              <a:gd name="adj" fmla="val 8594"/>
            </a:avLst>
          </a:prstGeom>
          <a:solidFill>
            <a:srgbClr val="FFFFFF">
              <a:shade val="85000"/>
            </a:srgbClr>
          </a:solidFill>
          <a:ln>
            <a:noFill/>
          </a:ln>
          <a:effectLst/>
        </p:spPr>
      </p:pic>
      <p:sp>
        <p:nvSpPr>
          <p:cNvPr id="22" name="正方形/長方形 21">
            <a:extLst>
              <a:ext uri="{FF2B5EF4-FFF2-40B4-BE49-F238E27FC236}">
                <a16:creationId xmlns:a16="http://schemas.microsoft.com/office/drawing/2014/main" id="{9EB149AD-D045-47C6-9623-93D64379E8EC}"/>
              </a:ext>
            </a:extLst>
          </p:cNvPr>
          <p:cNvSpPr/>
          <p:nvPr/>
        </p:nvSpPr>
        <p:spPr>
          <a:xfrm>
            <a:off x="224066" y="3933056"/>
            <a:ext cx="4392000" cy="2657138"/>
          </a:xfrm>
          <a:prstGeom prst="rect">
            <a:avLst/>
          </a:prstGeom>
        </p:spPr>
        <p:txBody>
          <a:bodyPr wrap="square" lIns="72000" rIns="72000">
            <a:spAutoFit/>
          </a:bodyPr>
          <a:lstStyle/>
          <a:p>
            <a:pPr marL="88900" indent="-88900">
              <a:lnSpc>
                <a:spcPts val="1800"/>
              </a:lnSpc>
            </a:pP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脱炭素</a:t>
            </a: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経営</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○おおさかスマートエネルギーセンターによる、中小事業者における省エネ・省</a:t>
            </a:r>
            <a:r>
              <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CO</a:t>
            </a:r>
            <a:r>
              <a:rPr lang="en-US" altLang="ja-JP" sz="1400" kern="100" baseline="-250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の取組みに関するワンストップ相談対応</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◇優良事例の情報発信等によるサプライチェーン全体での排出削減の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▽金融機関等と連携した</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ESG</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投資の活性化などを通じた事業者の脱炭素経営の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8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事業者による取組促進</a:t>
            </a:r>
            <a:endParaRPr lang="en-US" altLang="ja-JP" sz="14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▽温暖化防止条例に基づく大規模事業者に対する届出制度の強化による</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CO</a:t>
            </a:r>
            <a:r>
              <a:rPr lang="en-US" altLang="ja-JP" sz="1400" kern="100" baseline="-100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削減の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4" name="図 23">
            <a:extLst>
              <a:ext uri="{FF2B5EF4-FFF2-40B4-BE49-F238E27FC236}">
                <a16:creationId xmlns:a16="http://schemas.microsoft.com/office/drawing/2014/main" id="{EE6C199B-22E5-5C45-9516-867321CE06F4}"/>
              </a:ext>
            </a:extLst>
          </p:cNvPr>
          <p:cNvPicPr>
            <a:picLocks noChangeAspect="1"/>
          </p:cNvPicPr>
          <p:nvPr/>
        </p:nvPicPr>
        <p:blipFill>
          <a:blip r:embed="rId4"/>
          <a:stretch>
            <a:fillRect/>
          </a:stretch>
        </p:blipFill>
        <p:spPr>
          <a:xfrm>
            <a:off x="7106480" y="4509120"/>
            <a:ext cx="1786000" cy="1168286"/>
          </a:xfrm>
          <a:prstGeom prst="roundRect">
            <a:avLst>
              <a:gd name="adj" fmla="val 8594"/>
            </a:avLst>
          </a:prstGeom>
          <a:solidFill>
            <a:srgbClr val="FFFFFF">
              <a:shade val="85000"/>
            </a:srgbClr>
          </a:solidFill>
          <a:ln>
            <a:noFill/>
          </a:ln>
          <a:effectLst/>
        </p:spPr>
      </p:pic>
      <p:sp>
        <p:nvSpPr>
          <p:cNvPr id="16" name="正方形/長方形 15"/>
          <p:cNvSpPr/>
          <p:nvPr/>
        </p:nvSpPr>
        <p:spPr>
          <a:xfrm>
            <a:off x="7184523" y="370403"/>
            <a:ext cx="1966009" cy="338554"/>
          </a:xfrm>
          <a:prstGeom prst="rect">
            <a:avLst/>
          </a:prstGeom>
        </p:spPr>
        <p:txBody>
          <a:bodyPr wrap="square">
            <a:spAutoFit/>
          </a:bodyPr>
          <a:lstStyle/>
          <a:p>
            <a:r>
              <a:rPr lang="ja-JP" altLang="en-US" sz="800" dirty="0" smtClean="0">
                <a:latin typeface="Meiryo UI" panose="020B0604030504040204" pitchFamily="50" charset="-128"/>
                <a:ea typeface="Meiryo UI" panose="020B0604030504040204" pitchFamily="50" charset="-128"/>
              </a:rPr>
              <a:t>取組例は、「○</a:t>
            </a:r>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実施中、◇：実施予定</a:t>
            </a:r>
            <a:r>
              <a:rPr lang="zh-TW" altLang="en-US" sz="800" dirty="0" smtClean="0">
                <a:latin typeface="Meiryo UI" panose="020B0604030504040204" pitchFamily="50" charset="-128"/>
                <a:ea typeface="Meiryo UI" panose="020B0604030504040204" pitchFamily="50" charset="-128"/>
              </a:rPr>
              <a:t>、</a:t>
            </a:r>
            <a:endParaRPr lang="en-US" altLang="zh-TW" sz="800" dirty="0" smtClean="0">
              <a:latin typeface="Meiryo UI" panose="020B0604030504040204" pitchFamily="50" charset="-128"/>
              <a:ea typeface="Meiryo UI" panose="020B0604030504040204" pitchFamily="50" charset="-128"/>
            </a:endParaRPr>
          </a:p>
          <a:p>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：今後検討</a:t>
            </a:r>
            <a:r>
              <a:rPr lang="zh-TW" altLang="en-US" sz="800" dirty="0" smtClean="0">
                <a:latin typeface="Meiryo UI" panose="020B0604030504040204" pitchFamily="50" charset="-128"/>
                <a:ea typeface="Meiryo UI" panose="020B0604030504040204" pitchFamily="50" charset="-128"/>
              </a:rPr>
              <a:t>予定</a:t>
            </a:r>
            <a:r>
              <a:rPr lang="ja-JP" altLang="en-US" sz="800" dirty="0" smtClean="0">
                <a:latin typeface="Meiryo UI" panose="020B0604030504040204" pitchFamily="50" charset="-128"/>
                <a:ea typeface="Meiryo UI" panose="020B0604030504040204" pitchFamily="50" charset="-128"/>
              </a:rPr>
              <a:t>」で分類して表記</a:t>
            </a:r>
            <a:endParaRPr lang="ja-JP" altLang="en-US" sz="800" dirty="0">
              <a:latin typeface="Meiryo UI" panose="020B0604030504040204" pitchFamily="50" charset="-128"/>
              <a:ea typeface="Meiryo UI" panose="020B0604030504040204" pitchFamily="50" charset="-128"/>
            </a:endParaRPr>
          </a:p>
        </p:txBody>
      </p:sp>
      <p:sp>
        <p:nvSpPr>
          <p:cNvPr id="17" name="正方形/長方形 16"/>
          <p:cNvSpPr/>
          <p:nvPr/>
        </p:nvSpPr>
        <p:spPr>
          <a:xfrm>
            <a:off x="7184523" y="3573016"/>
            <a:ext cx="1966009" cy="338554"/>
          </a:xfrm>
          <a:prstGeom prst="rect">
            <a:avLst/>
          </a:prstGeom>
        </p:spPr>
        <p:txBody>
          <a:bodyPr wrap="square">
            <a:spAutoFit/>
          </a:bodyPr>
          <a:lstStyle/>
          <a:p>
            <a:r>
              <a:rPr lang="ja-JP" altLang="en-US" sz="800" dirty="0" smtClean="0">
                <a:latin typeface="Meiryo UI" panose="020B0604030504040204" pitchFamily="50" charset="-128"/>
                <a:ea typeface="Meiryo UI" panose="020B0604030504040204" pitchFamily="50" charset="-128"/>
              </a:rPr>
              <a:t>取組例は、「○</a:t>
            </a:r>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実施中、◇：実施予定</a:t>
            </a:r>
            <a:r>
              <a:rPr lang="zh-TW" altLang="en-US" sz="800" dirty="0" smtClean="0">
                <a:latin typeface="Meiryo UI" panose="020B0604030504040204" pitchFamily="50" charset="-128"/>
                <a:ea typeface="Meiryo UI" panose="020B0604030504040204" pitchFamily="50" charset="-128"/>
              </a:rPr>
              <a:t>、</a:t>
            </a:r>
            <a:endParaRPr lang="en-US" altLang="zh-TW" sz="800" dirty="0" smtClean="0">
              <a:latin typeface="Meiryo UI" panose="020B0604030504040204" pitchFamily="50" charset="-128"/>
              <a:ea typeface="Meiryo UI" panose="020B0604030504040204" pitchFamily="50" charset="-128"/>
            </a:endParaRPr>
          </a:p>
          <a:p>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：今後検討</a:t>
            </a:r>
            <a:r>
              <a:rPr lang="zh-TW" altLang="en-US" sz="800" dirty="0" smtClean="0">
                <a:latin typeface="Meiryo UI" panose="020B0604030504040204" pitchFamily="50" charset="-128"/>
                <a:ea typeface="Meiryo UI" panose="020B0604030504040204" pitchFamily="50" charset="-128"/>
              </a:rPr>
              <a:t>予定</a:t>
            </a:r>
            <a:r>
              <a:rPr lang="ja-JP" altLang="en-US" sz="800" dirty="0" smtClean="0">
                <a:latin typeface="Meiryo UI" panose="020B0604030504040204" pitchFamily="50" charset="-128"/>
                <a:ea typeface="Meiryo UI" panose="020B0604030504040204" pitchFamily="50" charset="-128"/>
              </a:rPr>
              <a:t>」で分類して表記</a:t>
            </a:r>
            <a:endParaRPr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74619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smtClean="0">
                <a:solidFill>
                  <a:schemeClr val="bg1"/>
                </a:solidFill>
                <a:latin typeface="Meiryo UI" panose="020B0604030504040204" pitchFamily="50" charset="-128"/>
                <a:ea typeface="Meiryo UI" panose="020B0604030504040204" pitchFamily="50" charset="-128"/>
              </a:rPr>
              <a:t>事</a:t>
            </a:r>
            <a:r>
              <a:rPr lang="ja-JP" altLang="en-US" sz="2000" b="1" dirty="0">
                <a:solidFill>
                  <a:schemeClr val="bg1"/>
                </a:solidFill>
                <a:latin typeface="Meiryo UI" panose="020B0604030504040204" pitchFamily="50" charset="-128"/>
                <a:ea typeface="Meiryo UI" panose="020B0604030504040204" pitchFamily="50" charset="-128"/>
              </a:rPr>
              <a:t>業者の取組みを促進するための</a:t>
            </a:r>
            <a:r>
              <a:rPr lang="ja-JP" altLang="en-US" sz="2000" b="1" dirty="0" smtClean="0">
                <a:solidFill>
                  <a:schemeClr val="bg1"/>
                </a:solidFill>
                <a:latin typeface="Meiryo UI" panose="020B0604030504040204" pitchFamily="50" charset="-128"/>
                <a:ea typeface="Meiryo UI" panose="020B0604030504040204" pitchFamily="50" charset="-128"/>
              </a:rPr>
              <a:t>制度</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8077200" y="14944"/>
            <a:ext cx="1066800" cy="329184"/>
          </a:xfrm>
        </p:spPr>
        <p:txBody>
          <a:bodyPr/>
          <a:lstStyle/>
          <a:p>
            <a:fld id="{F0DA1747-7AE3-4485-B1CC-5CDDF653E874}" type="slidenum">
              <a:rPr kumimoji="1" lang="ja-JP" altLang="en-US" smtClean="0"/>
              <a:t>6</a:t>
            </a:fld>
            <a:endParaRPr kumimoji="1" lang="ja-JP" altLang="en-US" dirty="0"/>
          </a:p>
        </p:txBody>
      </p:sp>
      <p:sp>
        <p:nvSpPr>
          <p:cNvPr id="11" name="テキスト ボックス 10">
            <a:extLst>
              <a:ext uri="{FF2B5EF4-FFF2-40B4-BE49-F238E27FC236}">
                <a16:creationId xmlns:a16="http://schemas.microsoft.com/office/drawing/2014/main" id="{D85538E7-BE6B-4352-89F6-B699CAA961EB}"/>
              </a:ext>
            </a:extLst>
          </p:cNvPr>
          <p:cNvSpPr txBox="1"/>
          <p:nvPr/>
        </p:nvSpPr>
        <p:spPr>
          <a:xfrm>
            <a:off x="181684" y="476999"/>
            <a:ext cx="8782804" cy="3836948"/>
          </a:xfrm>
          <a:prstGeom prst="rect">
            <a:avLst/>
          </a:prstGeom>
          <a:noFill/>
        </p:spPr>
        <p:txBody>
          <a:bodyPr wrap="square" rtlCol="0">
            <a:spAutoFit/>
          </a:bodyPr>
          <a:lstStyle/>
          <a:p>
            <a:pPr marL="365125" indent="-365125">
              <a:lnSpc>
                <a:spcPts val="3200"/>
              </a:lnSpc>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〇府域</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の排出量の多くを占める温暖化防止条例に基づく特定事業者に対する届出制度の強化による</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2400" baseline="-25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削減の推進</a:t>
            </a:r>
          </a:p>
          <a:p>
            <a:pPr marL="177800" indent="-177800">
              <a:lnSpc>
                <a:spcPts val="2400"/>
              </a:lnSpc>
            </a:pP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400"/>
              </a:lnSpc>
            </a:pP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◆大阪府温暖化防止条例に基づく対策計画書・実績報告書制度について</a:t>
            </a:r>
            <a:endParaRPr lang="en-US" altLang="ja-JP"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4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エネルギーの使用量が相当程度多い者（特定事業者）は、温室効果ガスの排出削減目標と、温室効果ガスの排出や人工排熱の抑制、電気の需要の平準化に府が指定した重点対策を盛り込んだ</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年間の計画（対策計画書）を作成し、毎年実績報告書を提出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ts val="24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の模範になる特に優れた取組みを行った特定事業者に対し、府が表彰を行い、他の事業者の見本となる優れた取組を広く</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周知</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ts val="24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400"/>
              </a:lnSpc>
            </a:pP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◆「特定事業者」について</a:t>
            </a:r>
            <a:endParaRPr lang="en-US" altLang="ja-JP"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755576" y="4419031"/>
            <a:ext cx="7622078" cy="1642214"/>
            <a:chOff x="694338" y="4126731"/>
            <a:chExt cx="7622078" cy="1642214"/>
          </a:xfrm>
        </p:grpSpPr>
        <p:sp>
          <p:nvSpPr>
            <p:cNvPr id="12" name="角丸四角形 11"/>
            <p:cNvSpPr>
              <a:spLocks noChangeArrowheads="1"/>
            </p:cNvSpPr>
            <p:nvPr/>
          </p:nvSpPr>
          <p:spPr bwMode="auto">
            <a:xfrm>
              <a:off x="694338" y="4126731"/>
              <a:ext cx="2520000" cy="1462510"/>
            </a:xfrm>
            <a:prstGeom prst="roundRect">
              <a:avLst>
                <a:gd name="adj" fmla="val 16667"/>
              </a:avLst>
            </a:prstGeom>
            <a:solidFill>
              <a:srgbClr val="FFFFFF"/>
            </a:solidFill>
            <a:ln w="12700" algn="ctr">
              <a:solidFill>
                <a:srgbClr val="000000"/>
              </a:solidFill>
              <a:round/>
              <a:headEnd/>
              <a:tailEnd/>
            </a:ln>
          </p:spPr>
          <p:txBody>
            <a:bodyPr rot="0" vert="horz" wrap="square" lIns="91440" tIns="36000" rIns="91440" bIns="36000" anchor="ctr" anchorCtr="0" upright="1">
              <a:noAutofit/>
            </a:bodyPr>
            <a:lstStyle/>
            <a:p>
              <a:pPr algn="just">
                <a:lnSpc>
                  <a:spcPts val="1500"/>
                </a:lnSpc>
                <a:spcAft>
                  <a:spcPts val="0"/>
                </a:spcAft>
              </a:pPr>
              <a:r>
                <a:rPr 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府内に設置している全ての事業所のエネルギー使用量（原油換算値）が、合計</a:t>
              </a:r>
              <a:r>
                <a:rPr 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1,500kl/</a:t>
              </a:r>
              <a:r>
                <a:rPr 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年以上である</a:t>
              </a:r>
              <a:r>
                <a:rPr lang="ja-JP" sz="1400"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事業者</a:t>
              </a:r>
              <a:r>
                <a:rPr lang="ja-JP" altLang="en-US" sz="1400"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（省エネ法と整合した設定）</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角丸四角形 12"/>
            <p:cNvSpPr>
              <a:spLocks noChangeArrowheads="1"/>
            </p:cNvSpPr>
            <p:nvPr/>
          </p:nvSpPr>
          <p:spPr bwMode="auto">
            <a:xfrm>
              <a:off x="3235719" y="4126731"/>
              <a:ext cx="2520000" cy="1451714"/>
            </a:xfrm>
            <a:prstGeom prst="roundRect">
              <a:avLst>
                <a:gd name="adj" fmla="val 16667"/>
              </a:avLst>
            </a:prstGeom>
            <a:solidFill>
              <a:srgbClr val="FFFFFF"/>
            </a:solidFill>
            <a:ln w="12700" algn="ctr">
              <a:solidFill>
                <a:srgbClr val="000000"/>
              </a:solidFill>
              <a:round/>
              <a:headEnd/>
              <a:tailEnd/>
            </a:ln>
          </p:spPr>
          <p:txBody>
            <a:bodyPr rot="0" vert="horz" wrap="square" lIns="91440" tIns="36000" rIns="91440" bIns="36000" anchor="ctr" anchorCtr="0" upright="1">
              <a:noAutofit/>
            </a:bodyPr>
            <a:lstStyle/>
            <a:p>
              <a:pPr algn="just">
                <a:lnSpc>
                  <a:spcPts val="1500"/>
                </a:lnSpc>
                <a:spcAft>
                  <a:spcPts val="0"/>
                </a:spcAft>
              </a:pPr>
              <a:r>
                <a:rPr 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連鎖化事業者のうち、府内に設置している加盟店を含む全ての事業所のエネルギー使用量（原油換算値）が、合計して</a:t>
              </a:r>
              <a:r>
                <a:rPr 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1,500kl/</a:t>
              </a:r>
              <a:r>
                <a:rPr 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年以上である事業者</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角丸四角形 13"/>
            <p:cNvSpPr>
              <a:spLocks noChangeArrowheads="1"/>
            </p:cNvSpPr>
            <p:nvPr/>
          </p:nvSpPr>
          <p:spPr bwMode="auto">
            <a:xfrm>
              <a:off x="5796416" y="4126731"/>
              <a:ext cx="2520000" cy="1451714"/>
            </a:xfrm>
            <a:prstGeom prst="roundRect">
              <a:avLst>
                <a:gd name="adj" fmla="val 16667"/>
              </a:avLst>
            </a:prstGeom>
            <a:solidFill>
              <a:srgbClr val="FFFFFF"/>
            </a:solidFill>
            <a:ln w="12700" algn="ctr">
              <a:solidFill>
                <a:srgbClr val="000000"/>
              </a:solidFill>
              <a:round/>
              <a:headEnd/>
              <a:tailEnd/>
            </a:ln>
          </p:spPr>
          <p:txBody>
            <a:bodyPr rot="0" vert="horz" wrap="square" lIns="91440" tIns="45720" rIns="91440" bIns="45720" anchor="ctr" anchorCtr="0" upright="1">
              <a:noAutofit/>
            </a:bodyPr>
            <a:lstStyle/>
            <a:p>
              <a:pPr algn="just">
                <a:lnSpc>
                  <a:spcPts val="1500"/>
                </a:lnSpc>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府内で一定規模以上の自動車（トラック</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100</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台以上等）を使用する事業者</a:t>
              </a:r>
            </a:p>
          </p:txBody>
        </p:sp>
        <p:pic>
          <p:nvPicPr>
            <p:cNvPr id="8" name="図 7" descr="説明: C:\Users\NakajimaMar\AppData\Local\Microsoft\Windows\Temporary Internet Files\Content.IE5\994MKWXL\MC900311342[1].wm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742" y="5229195"/>
              <a:ext cx="523240" cy="523240"/>
            </a:xfrm>
            <a:prstGeom prst="rect">
              <a:avLst/>
            </a:prstGeom>
            <a:noFill/>
            <a:ln>
              <a:noFill/>
            </a:ln>
          </p:spPr>
        </p:pic>
        <p:pic>
          <p:nvPicPr>
            <p:cNvPr id="9" name="図 8" descr="説明: C:\Users\NakajimaMar\AppData\Local\Microsoft\Windows\Temporary Internet Files\Content.IE5\YNR02SKU\MC900223680[2].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8959" y="5238720"/>
              <a:ext cx="542290" cy="504190"/>
            </a:xfrm>
            <a:prstGeom prst="rect">
              <a:avLst/>
            </a:prstGeom>
            <a:noFill/>
            <a:ln>
              <a:noFill/>
            </a:ln>
          </p:spPr>
        </p:pic>
        <p:pic>
          <p:nvPicPr>
            <p:cNvPr id="10" name="図 9" descr="説明: C:\Users\NakajimaMar\AppData\Local\Microsoft\Windows\Temporary Internet Files\Content.IE5\YNR02SKU\MC900434820[1].png"/>
            <p:cNvPicPr/>
            <p:nvPr/>
          </p:nvPicPr>
          <p:blipFill>
            <a:blip r:embed="rId5">
              <a:extLst>
                <a:ext uri="{28A0092B-C50C-407E-A947-70E740481C1C}">
                  <a14:useLocalDpi xmlns:a14="http://schemas.microsoft.com/office/drawing/2010/main" val="0"/>
                </a:ext>
              </a:extLst>
            </a:blip>
            <a:srcRect/>
            <a:stretch>
              <a:fillRect/>
            </a:stretch>
          </p:blipFill>
          <p:spPr bwMode="auto">
            <a:xfrm>
              <a:off x="7480428" y="5121245"/>
              <a:ext cx="647700" cy="647700"/>
            </a:xfrm>
            <a:prstGeom prst="rect">
              <a:avLst/>
            </a:prstGeom>
            <a:noFill/>
            <a:ln>
              <a:noFill/>
            </a:ln>
          </p:spPr>
        </p:pic>
      </p:grpSp>
      <p:sp>
        <p:nvSpPr>
          <p:cNvPr id="5" name="左大かっこ 4"/>
          <p:cNvSpPr/>
          <p:nvPr/>
        </p:nvSpPr>
        <p:spPr>
          <a:xfrm rot="5400000">
            <a:off x="4433318" y="1764496"/>
            <a:ext cx="215084" cy="515705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角丸四角形 14"/>
          <p:cNvSpPr/>
          <p:nvPr/>
        </p:nvSpPr>
        <p:spPr>
          <a:xfrm>
            <a:off x="3580889" y="4005064"/>
            <a:ext cx="1942733" cy="415763"/>
          </a:xfrm>
          <a:prstGeom prst="roundRect">
            <a:avLst>
              <a:gd name="adj" fmla="val 128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2400"/>
              </a:lnSpc>
            </a:pPr>
            <a:r>
              <a:rPr lang="ja-JP" altLang="en-US"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府内約</a:t>
            </a:r>
            <a:r>
              <a:rPr lang="en-US" altLang="ja-JP" sz="2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800</a:t>
            </a:r>
            <a:r>
              <a:rPr lang="ja-JP" altLang="en-US"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者</a:t>
            </a:r>
            <a:endParaRPr lang="en-US" altLang="ja-JP"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82655" y="6056093"/>
            <a:ext cx="8180861" cy="830997"/>
          </a:xfrm>
          <a:prstGeom prst="rect">
            <a:avLst/>
          </a:prstGeom>
        </p:spPr>
        <p:txBody>
          <a:bodyPr wrap="square">
            <a:spAutoFit/>
          </a:bodyPr>
          <a:lstStyle/>
          <a:p>
            <a:r>
              <a:rPr lang="ja-JP" altLang="en-US" sz="2400" kern="100" dirty="0" smtClean="0">
                <a:solidFill>
                  <a:srgbClr val="FD6C5D"/>
                </a:solidFill>
                <a:latin typeface="Meiryo UI" panose="020B0604030504040204" pitchFamily="50" charset="-128"/>
                <a:ea typeface="Meiryo UI" panose="020B0604030504040204" pitchFamily="50" charset="-128"/>
                <a:cs typeface="Times New Roman" panose="02020603050405020304" pitchFamily="18" charset="0"/>
              </a:rPr>
              <a:t>⇒再エネ</a:t>
            </a:r>
            <a:r>
              <a:rPr lang="ja-JP" altLang="en-US" sz="2400" kern="100" dirty="0">
                <a:solidFill>
                  <a:srgbClr val="FD6C5D"/>
                </a:solidFill>
                <a:latin typeface="Meiryo UI" panose="020B0604030504040204" pitchFamily="50" charset="-128"/>
                <a:ea typeface="Meiryo UI" panose="020B0604030504040204" pitchFamily="50" charset="-128"/>
                <a:cs typeface="Times New Roman" panose="02020603050405020304" pitchFamily="18" charset="0"/>
              </a:rPr>
              <a:t>導入など、特定事業者によるさらなる排出</a:t>
            </a:r>
            <a:r>
              <a:rPr lang="ja-JP" altLang="en-US" sz="2400" kern="100" dirty="0" smtClean="0">
                <a:solidFill>
                  <a:srgbClr val="FD6C5D"/>
                </a:solidFill>
                <a:latin typeface="Meiryo UI" panose="020B0604030504040204" pitchFamily="50" charset="-128"/>
                <a:ea typeface="Meiryo UI" panose="020B0604030504040204" pitchFamily="50" charset="-128"/>
                <a:cs typeface="Times New Roman" panose="02020603050405020304" pitchFamily="18" charset="0"/>
              </a:rPr>
              <a:t>削減を目指し制度の見直しを検討中</a:t>
            </a:r>
            <a:endParaRPr lang="ja-JP" altLang="en-US" sz="2400" dirty="0">
              <a:solidFill>
                <a:srgbClr val="FD6C5D"/>
              </a:solidFill>
            </a:endParaRPr>
          </a:p>
        </p:txBody>
      </p:sp>
      <p:sp>
        <p:nvSpPr>
          <p:cNvPr id="7" name="角丸四角形 6"/>
          <p:cNvSpPr/>
          <p:nvPr/>
        </p:nvSpPr>
        <p:spPr>
          <a:xfrm>
            <a:off x="181684" y="1412776"/>
            <a:ext cx="8782804" cy="2263041"/>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47428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bwMode="white"/>
        <p:txBody>
          <a:bodyPr/>
          <a:lstStyle/>
          <a:p>
            <a:fld id="{F0DA1747-7AE3-4485-B1CC-5CDDF653E874}" type="slidenum">
              <a:rPr kumimoji="1" lang="ja-JP" altLang="en-US" smtClean="0"/>
              <a:t>7</a:t>
            </a:fld>
            <a:endParaRPr kumimoji="1" lang="ja-JP" altLang="en-US" dirty="0"/>
          </a:p>
        </p:txBody>
      </p:sp>
      <p:sp>
        <p:nvSpPr>
          <p:cNvPr id="12" name="テキスト ボックス 11"/>
          <p:cNvSpPr txBox="1"/>
          <p:nvPr/>
        </p:nvSpPr>
        <p:spPr bwMode="white">
          <a:xfrm>
            <a:off x="4875" y="-8698"/>
            <a:ext cx="7591461" cy="400110"/>
          </a:xfrm>
          <a:prstGeom prst="rect">
            <a:avLst/>
          </a:prstGeom>
          <a:noFill/>
        </p:spPr>
        <p:txBody>
          <a:bodyPr wrap="square" rtlCol="0">
            <a:spAutoFit/>
          </a:bodyPr>
          <a:lstStyle/>
          <a:p>
            <a:r>
              <a:rPr lang="en-US" altLang="ja-JP" sz="2000" b="1" dirty="0" smtClean="0">
                <a:solidFill>
                  <a:schemeClr val="bg1"/>
                </a:solidFill>
                <a:latin typeface="Meiryo UI" panose="020B0604030504040204" pitchFamily="50" charset="-128"/>
                <a:ea typeface="Meiryo UI" panose="020B0604030504040204" pitchFamily="50" charset="-128"/>
              </a:rPr>
              <a:t>2030</a:t>
            </a:r>
            <a:r>
              <a:rPr lang="ja-JP" altLang="en-US" sz="2000" b="1" dirty="0">
                <a:solidFill>
                  <a:schemeClr val="bg1"/>
                </a:solidFill>
                <a:latin typeface="Meiryo UI" panose="020B0604030504040204" pitchFamily="50" charset="-128"/>
                <a:ea typeface="Meiryo UI" panose="020B0604030504040204" pitchFamily="50" charset="-128"/>
              </a:rPr>
              <a:t>年に向けて取り組む</a:t>
            </a:r>
            <a:r>
              <a:rPr lang="ja-JP" altLang="en-US" sz="2000" b="1" dirty="0" smtClean="0">
                <a:solidFill>
                  <a:schemeClr val="bg1"/>
                </a:solidFill>
                <a:latin typeface="Meiryo UI" panose="020B0604030504040204" pitchFamily="50" charset="-128"/>
                <a:ea typeface="Meiryo UI" panose="020B0604030504040204" pitchFamily="50" charset="-128"/>
              </a:rPr>
              <a:t>項目（主な取組内容）</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09076" y="692696"/>
            <a:ext cx="8755412" cy="2808312"/>
          </a:xfrm>
          <a:prstGeom prst="rect">
            <a:avLst/>
          </a:prstGeom>
          <a:noFill/>
          <a:ln w="19050">
            <a:solidFill>
              <a:schemeClr val="tx1"/>
            </a:solidFill>
            <a:prstDash val="solid"/>
          </a:ln>
        </p:spPr>
        <p:txBody>
          <a:bodyPr wrap="square" rtlCol="0">
            <a:noAutofit/>
          </a:bodyPr>
          <a:lstStyle/>
          <a:p>
            <a:pPr>
              <a:spcBef>
                <a:spcPts val="60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09076" y="3861048"/>
            <a:ext cx="8755412" cy="2808312"/>
          </a:xfrm>
          <a:prstGeom prst="rect">
            <a:avLst/>
          </a:prstGeom>
          <a:noFill/>
          <a:ln w="19050">
            <a:solidFill>
              <a:schemeClr val="tx1"/>
            </a:solidFill>
            <a:prstDash val="solid"/>
          </a:ln>
        </p:spPr>
        <p:txBody>
          <a:bodyPr wrap="square" rtlCol="0">
            <a:noAutofit/>
          </a:bodyPr>
          <a:lstStyle/>
          <a:p>
            <a:pPr>
              <a:spcBef>
                <a:spcPts val="60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76610" y="410655"/>
            <a:ext cx="7865093" cy="325410"/>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取組項目３　</a:t>
            </a:r>
            <a:r>
              <a:rPr lang="en-US" altLang="ja-JP" sz="16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CO</a:t>
            </a:r>
            <a:r>
              <a:rPr lang="en-US" altLang="ja-JP" sz="1600" b="1" kern="100" spc="-50" baseline="-120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6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排出の少ないエネルギー</a:t>
            </a:r>
            <a:r>
              <a:rPr lang="en-US" altLang="ja-JP" sz="16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再生可能エネルギーを含む</a:t>
            </a:r>
            <a:r>
              <a:rPr lang="en-US" altLang="ja-JP" sz="16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kern="100" spc="-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の利用促進</a:t>
            </a:r>
          </a:p>
        </p:txBody>
      </p:sp>
      <p:sp>
        <p:nvSpPr>
          <p:cNvPr id="9" name="正方形/長方形 8"/>
          <p:cNvSpPr/>
          <p:nvPr/>
        </p:nvSpPr>
        <p:spPr>
          <a:xfrm>
            <a:off x="179512" y="3588006"/>
            <a:ext cx="7865093" cy="325410"/>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取組項目４　</a:t>
            </a:r>
            <a:r>
              <a:rPr lang="ja-JP" altLang="en-US"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輸送・移動における脱炭素化に向けた取組</a:t>
            </a:r>
            <a:r>
              <a:rPr lang="ja-JP" altLang="en-US" sz="16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ja-JP" altLang="en-US"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9EB149AD-D045-47C6-9623-93D64379E8EC}"/>
              </a:ext>
            </a:extLst>
          </p:cNvPr>
          <p:cNvSpPr/>
          <p:nvPr/>
        </p:nvSpPr>
        <p:spPr>
          <a:xfrm>
            <a:off x="224066" y="764947"/>
            <a:ext cx="4392000" cy="2657138"/>
          </a:xfrm>
          <a:prstGeom prst="rect">
            <a:avLst/>
          </a:prstGeom>
        </p:spPr>
        <p:txBody>
          <a:bodyPr wrap="square">
            <a:spAutoFit/>
          </a:bodyPr>
          <a:lstStyle/>
          <a:p>
            <a:pPr indent="1588">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様々なアプローチによる</a:t>
            </a:r>
            <a:r>
              <a:rPr lang="en-US" altLang="ja-JP"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CO</a:t>
            </a:r>
            <a:r>
              <a:rPr lang="en-US" altLang="ja-JP" sz="1400" b="1" kern="100" baseline="-250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排出の少ないエネルギー</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indent="1588">
              <a:lnSpc>
                <a:spcPts val="1800"/>
              </a:lnSpc>
            </a:pP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利用</a:t>
            </a: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○再エネ</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電力調達マッチング事業等による府民や事業者が</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再生可能エネルギーを選択できる</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環境づくり</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◇小売電気事業者による再生可能エネルギー電気の販売メニューなどの情報</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提供</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温暖化防止条例に</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基づく事</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業者の計画書・報告書制度における再生可能エネルギーの利用状況</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等</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報告の追加</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▽小売電気事業者の電力販売量・再生可能エネルギー導入量等に関する新たな計画書・報告書制度の創設・運用</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9EB149AD-D045-47C6-9623-93D64379E8EC}"/>
              </a:ext>
            </a:extLst>
          </p:cNvPr>
          <p:cNvSpPr/>
          <p:nvPr/>
        </p:nvSpPr>
        <p:spPr>
          <a:xfrm>
            <a:off x="4584048" y="770472"/>
            <a:ext cx="4392000" cy="2580194"/>
          </a:xfrm>
          <a:prstGeom prst="rect">
            <a:avLst/>
          </a:prstGeom>
        </p:spPr>
        <p:txBody>
          <a:bodyPr wrap="square" lIns="72000" rIns="72000">
            <a:spAutoFit/>
          </a:bodyPr>
          <a:lstStyle/>
          <a:p>
            <a:pPr marL="88900" indent="-88900">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再生可能エネルギー等の設置</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○共同購入支援事業など</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に</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よる</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太陽光発電設備等</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さら</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なる設置</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○水みらい</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センター</a:t>
            </a:r>
            <a:r>
              <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下水処理</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場</a:t>
            </a:r>
            <a:r>
              <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に</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おける消化ガスを</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活用</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した</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バイオマス発電の</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活用</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○電池</a:t>
            </a:r>
            <a:r>
              <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蓄電池、水素・燃料電池等</a:t>
            </a:r>
            <a:r>
              <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の研究開発支援及び導入促進</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自家消費型の太陽光発電の導入モデルの普及</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9EB149AD-D045-47C6-9623-93D64379E8EC}"/>
              </a:ext>
            </a:extLst>
          </p:cNvPr>
          <p:cNvSpPr/>
          <p:nvPr/>
        </p:nvSpPr>
        <p:spPr>
          <a:xfrm>
            <a:off x="224066" y="3933056"/>
            <a:ext cx="4392000" cy="2682786"/>
          </a:xfrm>
          <a:prstGeom prst="rect">
            <a:avLst/>
          </a:prstGeom>
        </p:spPr>
        <p:txBody>
          <a:bodyPr wrap="square" lIns="72000" rIns="72000">
            <a:spAutoFit/>
          </a:bodyPr>
          <a:lstStyle/>
          <a:p>
            <a:pPr marL="88900" indent="-88900">
              <a:lnSpc>
                <a:spcPts val="1800"/>
              </a:lnSpc>
            </a:pPr>
            <a:r>
              <a:rPr lang="en-US" altLang="ja-JP"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ZEV</a:t>
            </a: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を中心とした電動車の普及</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○官民</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連携した組織における</a:t>
            </a:r>
            <a:r>
              <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ZEV</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を中心とした電動車の率先導入、普及啓発</a:t>
            </a:r>
          </a:p>
          <a:p>
            <a:pPr marL="88900" indent="-88900">
              <a:lnSpc>
                <a:spcPts val="4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○充電器</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、水素ステーションなどの</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インフラ</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普及</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ZEV</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を中心とする電動車の普及促進</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に</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向けた</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制度の検討</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0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新たなモビリティサービスの導入</a:t>
            </a: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○市町村</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等</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との連携による効率的</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な移動に寄与する</a:t>
            </a:r>
            <a:r>
              <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AI</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オンデマンド交通</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など新た</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なモビリティサービスの</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導入促進</a:t>
            </a:r>
            <a:endPar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9EB149AD-D045-47C6-9623-93D64379E8EC}"/>
              </a:ext>
            </a:extLst>
          </p:cNvPr>
          <p:cNvSpPr/>
          <p:nvPr/>
        </p:nvSpPr>
        <p:spPr>
          <a:xfrm>
            <a:off x="4586990" y="3933056"/>
            <a:ext cx="4392000" cy="2734082"/>
          </a:xfrm>
          <a:prstGeom prst="rect">
            <a:avLst/>
          </a:prstGeom>
        </p:spPr>
        <p:txBody>
          <a:bodyPr wrap="square" lIns="72000" rIns="72000">
            <a:spAutoFit/>
          </a:bodyPr>
          <a:lstStyle/>
          <a:p>
            <a:pPr marL="88900" indent="-88900">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公共交通機関・自転車等の利用促進</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コンパクトシティの形成に向けた取組を推進するため、市町村における立地適正化計画の策定を</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○駅前</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広場、駅へのアクセス道路の整備による歩行者や自転車利用者の安全な交通を確保</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800"/>
              </a:lnSpc>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貨物</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輸送の効率化の</a:t>
            </a: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◇宅配</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ボックスの設置や置き配、コンビニ受取など再配達削減の取組みの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000"/>
              </a:lnSpc>
            </a:pPr>
            <a:endParaRPr lang="en-US" altLang="ja-JP" sz="1400" u="sng"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環境に配慮した自動車</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利用</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○交通渋滞の緩和策やエコドライブの取組みなどの</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2030" y="4509120"/>
            <a:ext cx="1295400" cy="12954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1930" y="1142677"/>
            <a:ext cx="2019300" cy="1135856"/>
          </a:xfrm>
          <a:prstGeom prst="rect">
            <a:avLst/>
          </a:prstGeom>
        </p:spPr>
      </p:pic>
      <p:sp>
        <p:nvSpPr>
          <p:cNvPr id="14" name="正方形/長方形 13"/>
          <p:cNvSpPr/>
          <p:nvPr/>
        </p:nvSpPr>
        <p:spPr>
          <a:xfrm>
            <a:off x="7184523" y="370403"/>
            <a:ext cx="1966009" cy="338554"/>
          </a:xfrm>
          <a:prstGeom prst="rect">
            <a:avLst/>
          </a:prstGeom>
        </p:spPr>
        <p:txBody>
          <a:bodyPr wrap="square">
            <a:spAutoFit/>
          </a:bodyPr>
          <a:lstStyle/>
          <a:p>
            <a:r>
              <a:rPr lang="ja-JP" altLang="en-US" sz="800" dirty="0" smtClean="0">
                <a:latin typeface="Meiryo UI" panose="020B0604030504040204" pitchFamily="50" charset="-128"/>
                <a:ea typeface="Meiryo UI" panose="020B0604030504040204" pitchFamily="50" charset="-128"/>
              </a:rPr>
              <a:t>取組例は、「○</a:t>
            </a:r>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実施中、◇：実施予定</a:t>
            </a:r>
            <a:r>
              <a:rPr lang="zh-TW" altLang="en-US" sz="800" dirty="0" smtClean="0">
                <a:latin typeface="Meiryo UI" panose="020B0604030504040204" pitchFamily="50" charset="-128"/>
                <a:ea typeface="Meiryo UI" panose="020B0604030504040204" pitchFamily="50" charset="-128"/>
              </a:rPr>
              <a:t>、</a:t>
            </a:r>
            <a:endParaRPr lang="en-US" altLang="zh-TW" sz="800" dirty="0" smtClean="0">
              <a:latin typeface="Meiryo UI" panose="020B0604030504040204" pitchFamily="50" charset="-128"/>
              <a:ea typeface="Meiryo UI" panose="020B0604030504040204" pitchFamily="50" charset="-128"/>
            </a:endParaRPr>
          </a:p>
          <a:p>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：今後検討</a:t>
            </a:r>
            <a:r>
              <a:rPr lang="zh-TW" altLang="en-US" sz="800" dirty="0" smtClean="0">
                <a:latin typeface="Meiryo UI" panose="020B0604030504040204" pitchFamily="50" charset="-128"/>
                <a:ea typeface="Meiryo UI" panose="020B0604030504040204" pitchFamily="50" charset="-128"/>
              </a:rPr>
              <a:t>予定</a:t>
            </a:r>
            <a:r>
              <a:rPr lang="ja-JP" altLang="en-US" sz="800" dirty="0" smtClean="0">
                <a:latin typeface="Meiryo UI" panose="020B0604030504040204" pitchFamily="50" charset="-128"/>
                <a:ea typeface="Meiryo UI" panose="020B0604030504040204" pitchFamily="50" charset="-128"/>
              </a:rPr>
              <a:t>」で分類して表記</a:t>
            </a:r>
            <a:endParaRPr lang="ja-JP" altLang="en-US" sz="800" dirty="0">
              <a:latin typeface="Meiryo UI" panose="020B0604030504040204" pitchFamily="50" charset="-128"/>
              <a:ea typeface="Meiryo UI" panose="020B0604030504040204" pitchFamily="50" charset="-128"/>
            </a:endParaRPr>
          </a:p>
        </p:txBody>
      </p:sp>
      <p:sp>
        <p:nvSpPr>
          <p:cNvPr id="20" name="正方形/長方形 19"/>
          <p:cNvSpPr/>
          <p:nvPr/>
        </p:nvSpPr>
        <p:spPr>
          <a:xfrm>
            <a:off x="7184523" y="3573016"/>
            <a:ext cx="1966009" cy="338554"/>
          </a:xfrm>
          <a:prstGeom prst="rect">
            <a:avLst/>
          </a:prstGeom>
        </p:spPr>
        <p:txBody>
          <a:bodyPr wrap="square">
            <a:spAutoFit/>
          </a:bodyPr>
          <a:lstStyle/>
          <a:p>
            <a:r>
              <a:rPr lang="ja-JP" altLang="en-US" sz="800" dirty="0" smtClean="0">
                <a:latin typeface="Meiryo UI" panose="020B0604030504040204" pitchFamily="50" charset="-128"/>
                <a:ea typeface="Meiryo UI" panose="020B0604030504040204" pitchFamily="50" charset="-128"/>
              </a:rPr>
              <a:t>取組例は、「○</a:t>
            </a:r>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実施中、◇：実施予定</a:t>
            </a:r>
            <a:r>
              <a:rPr lang="zh-TW" altLang="en-US" sz="800" dirty="0" smtClean="0">
                <a:latin typeface="Meiryo UI" panose="020B0604030504040204" pitchFamily="50" charset="-128"/>
                <a:ea typeface="Meiryo UI" panose="020B0604030504040204" pitchFamily="50" charset="-128"/>
              </a:rPr>
              <a:t>、</a:t>
            </a:r>
            <a:endParaRPr lang="en-US" altLang="zh-TW" sz="800" dirty="0" smtClean="0">
              <a:latin typeface="Meiryo UI" panose="020B0604030504040204" pitchFamily="50" charset="-128"/>
              <a:ea typeface="Meiryo UI" panose="020B0604030504040204" pitchFamily="50" charset="-128"/>
            </a:endParaRPr>
          </a:p>
          <a:p>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：今後検討</a:t>
            </a:r>
            <a:r>
              <a:rPr lang="zh-TW" altLang="en-US" sz="800" dirty="0" smtClean="0">
                <a:latin typeface="Meiryo UI" panose="020B0604030504040204" pitchFamily="50" charset="-128"/>
                <a:ea typeface="Meiryo UI" panose="020B0604030504040204" pitchFamily="50" charset="-128"/>
              </a:rPr>
              <a:t>予定</a:t>
            </a:r>
            <a:r>
              <a:rPr lang="ja-JP" altLang="en-US" sz="800" dirty="0" smtClean="0">
                <a:latin typeface="Meiryo UI" panose="020B0604030504040204" pitchFamily="50" charset="-128"/>
                <a:ea typeface="Meiryo UI" panose="020B0604030504040204" pitchFamily="50" charset="-128"/>
              </a:rPr>
              <a:t>」で分類して表記</a:t>
            </a:r>
            <a:endParaRPr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55168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bwMode="white"/>
        <p:txBody>
          <a:bodyPr/>
          <a:lstStyle/>
          <a:p>
            <a:fld id="{F0DA1747-7AE3-4485-B1CC-5CDDF653E874}" type="slidenum">
              <a:rPr kumimoji="1" lang="ja-JP" altLang="en-US" smtClean="0"/>
              <a:t>8</a:t>
            </a:fld>
            <a:endParaRPr kumimoji="1" lang="ja-JP" altLang="en-US" dirty="0"/>
          </a:p>
        </p:txBody>
      </p:sp>
      <p:sp>
        <p:nvSpPr>
          <p:cNvPr id="12" name="テキスト ボックス 11"/>
          <p:cNvSpPr txBox="1"/>
          <p:nvPr/>
        </p:nvSpPr>
        <p:spPr bwMode="white">
          <a:xfrm>
            <a:off x="4875" y="-8698"/>
            <a:ext cx="8383549" cy="707886"/>
          </a:xfrm>
          <a:prstGeom prst="rect">
            <a:avLst/>
          </a:prstGeom>
          <a:noFill/>
        </p:spPr>
        <p:txBody>
          <a:bodyPr wrap="square" rtlCol="0">
            <a:spAutoFit/>
          </a:bodyPr>
          <a:lstStyle/>
          <a:p>
            <a:r>
              <a:rPr lang="ja-JP" altLang="en-US" sz="2000" b="1" dirty="0" smtClean="0">
                <a:solidFill>
                  <a:schemeClr val="bg1"/>
                </a:solidFill>
                <a:latin typeface="Meiryo UI" panose="020B0604030504040204" pitchFamily="50" charset="-128"/>
                <a:ea typeface="Meiryo UI" panose="020B0604030504040204" pitchFamily="50" charset="-128"/>
              </a:rPr>
              <a:t>　</a:t>
            </a:r>
            <a:r>
              <a:rPr lang="en-US" altLang="ja-JP" sz="2000" b="1" dirty="0">
                <a:solidFill>
                  <a:schemeClr val="bg1"/>
                </a:solidFill>
                <a:latin typeface="Meiryo UI" panose="020B0604030504040204" pitchFamily="50" charset="-128"/>
                <a:ea typeface="Meiryo UI" panose="020B0604030504040204" pitchFamily="50" charset="-128"/>
              </a:rPr>
              <a:t>2030</a:t>
            </a:r>
            <a:r>
              <a:rPr lang="ja-JP" altLang="en-US" sz="2000" b="1" dirty="0">
                <a:solidFill>
                  <a:schemeClr val="bg1"/>
                </a:solidFill>
                <a:latin typeface="Meiryo UI" panose="020B0604030504040204" pitchFamily="50" charset="-128"/>
                <a:ea typeface="Meiryo UI" panose="020B0604030504040204" pitchFamily="50" charset="-128"/>
              </a:rPr>
              <a:t>年に向けて取り組む</a:t>
            </a:r>
            <a:r>
              <a:rPr lang="ja-JP" altLang="en-US" sz="2000" b="1" dirty="0" smtClean="0">
                <a:solidFill>
                  <a:schemeClr val="bg1"/>
                </a:solidFill>
                <a:latin typeface="Meiryo UI" panose="020B0604030504040204" pitchFamily="50" charset="-128"/>
                <a:ea typeface="Meiryo UI" panose="020B0604030504040204" pitchFamily="50" charset="-128"/>
              </a:rPr>
              <a:t>項目（</a:t>
            </a:r>
            <a:r>
              <a:rPr lang="ja-JP" altLang="en-US" sz="2000" b="1" dirty="0">
                <a:solidFill>
                  <a:schemeClr val="bg1"/>
                </a:solidFill>
                <a:latin typeface="Meiryo UI" panose="020B0604030504040204" pitchFamily="50" charset="-128"/>
                <a:ea typeface="Meiryo UI" panose="020B0604030504040204" pitchFamily="50" charset="-128"/>
              </a:rPr>
              <a:t>主な取組内容）</a:t>
            </a:r>
          </a:p>
          <a:p>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09076" y="688677"/>
            <a:ext cx="8755412" cy="2808312"/>
          </a:xfrm>
          <a:prstGeom prst="rect">
            <a:avLst/>
          </a:prstGeom>
          <a:noFill/>
          <a:ln w="19050">
            <a:solidFill>
              <a:schemeClr val="tx1"/>
            </a:solidFill>
            <a:prstDash val="solid"/>
          </a:ln>
        </p:spPr>
        <p:txBody>
          <a:bodyPr wrap="square" rtlCol="0">
            <a:noAutofit/>
          </a:bodyPr>
          <a:lstStyle/>
          <a:p>
            <a:pPr>
              <a:spcBef>
                <a:spcPts val="60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09076" y="3861048"/>
            <a:ext cx="8755412" cy="2808312"/>
          </a:xfrm>
          <a:prstGeom prst="rect">
            <a:avLst/>
          </a:prstGeom>
          <a:noFill/>
          <a:ln w="19050">
            <a:solidFill>
              <a:schemeClr val="tx1"/>
            </a:solidFill>
            <a:prstDash val="solid"/>
          </a:ln>
        </p:spPr>
        <p:txBody>
          <a:bodyPr wrap="square" rtlCol="0">
            <a:noAutofit/>
          </a:bodyPr>
          <a:lstStyle/>
          <a:p>
            <a:pPr>
              <a:spcBef>
                <a:spcPts val="60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76610" y="410655"/>
            <a:ext cx="7865093" cy="348813"/>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取組項目５　</a:t>
            </a:r>
            <a:r>
              <a:rPr lang="ja-JP" altLang="en-US"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資源循環の促進</a:t>
            </a:r>
          </a:p>
        </p:txBody>
      </p:sp>
      <p:sp>
        <p:nvSpPr>
          <p:cNvPr id="9" name="正方形/長方形 8"/>
          <p:cNvSpPr/>
          <p:nvPr/>
        </p:nvSpPr>
        <p:spPr>
          <a:xfrm>
            <a:off x="179512" y="3588006"/>
            <a:ext cx="7865093" cy="348813"/>
          </a:xfrm>
          <a:prstGeom prst="rect">
            <a:avLst/>
          </a:prstGeom>
        </p:spPr>
        <p:txBody>
          <a:bodyPr wrap="square">
            <a:spAutoFit/>
          </a:bodyPr>
          <a:lstStyle/>
          <a:p>
            <a:pPr>
              <a:lnSpc>
                <a:spcPts val="20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取組項目６　</a:t>
            </a:r>
            <a:r>
              <a:rPr lang="ja-JP" altLang="en-US"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森林吸収・緑化等の推進</a:t>
            </a:r>
          </a:p>
        </p:txBody>
      </p:sp>
      <p:sp>
        <p:nvSpPr>
          <p:cNvPr id="15" name="正方形/長方形 14">
            <a:extLst>
              <a:ext uri="{FF2B5EF4-FFF2-40B4-BE49-F238E27FC236}">
                <a16:creationId xmlns:a16="http://schemas.microsoft.com/office/drawing/2014/main" id="{9EB149AD-D045-47C6-9623-93D64379E8EC}"/>
              </a:ext>
            </a:extLst>
          </p:cNvPr>
          <p:cNvSpPr/>
          <p:nvPr/>
        </p:nvSpPr>
        <p:spPr>
          <a:xfrm>
            <a:off x="224066" y="764704"/>
            <a:ext cx="4392000" cy="2734082"/>
          </a:xfrm>
          <a:prstGeom prst="rect">
            <a:avLst/>
          </a:prstGeom>
        </p:spPr>
        <p:txBody>
          <a:bodyPr wrap="square" lIns="72000" rIns="72000">
            <a:spAutoFit/>
          </a:bodyPr>
          <a:lstStyle/>
          <a:p>
            <a:pPr marL="88900" indent="-88900">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循環型社会推進計画に基づく３Ｒ等の</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様々</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な主体との連携によるマイボトルの普及</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バイオプラスチック</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への転換支援（研究開発支援、中小企業</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参入促進等</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◇おおさか３</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R</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キャンペーンの実施やマイ容器使用可能店舗の情報提供等による使い捨てプラスチックごみ等の発生抑制及び分別・リサイクルの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0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フロン対策の</a:t>
            </a: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○フロン回収抑制法に基づく適正</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な回収・処理の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業界団体への自然冷媒の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導入事例の広報・普及</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促進</a:t>
            </a:r>
          </a:p>
        </p:txBody>
      </p:sp>
      <p:sp>
        <p:nvSpPr>
          <p:cNvPr id="16" name="正方形/長方形 15">
            <a:extLst>
              <a:ext uri="{FF2B5EF4-FFF2-40B4-BE49-F238E27FC236}">
                <a16:creationId xmlns:a16="http://schemas.microsoft.com/office/drawing/2014/main" id="{9EB149AD-D045-47C6-9623-93D64379E8EC}"/>
              </a:ext>
            </a:extLst>
          </p:cNvPr>
          <p:cNvSpPr/>
          <p:nvPr/>
        </p:nvSpPr>
        <p:spPr>
          <a:xfrm>
            <a:off x="4586990" y="764704"/>
            <a:ext cx="4392000" cy="2605842"/>
          </a:xfrm>
          <a:prstGeom prst="rect">
            <a:avLst/>
          </a:prstGeom>
        </p:spPr>
        <p:txBody>
          <a:bodyPr wrap="square" lIns="72000" rIns="72000">
            <a:spAutoFit/>
          </a:bodyPr>
          <a:lstStyle/>
          <a:p>
            <a:pPr marL="88900" indent="-88900">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食品ロス対策推進計画に基づく食品ロス</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a:t>
            </a: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削減</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食品ロス削減パートナーシップ事</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業者</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や</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市町村と連携し</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、取組事例の紹介</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など</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、効果的な消費者啓発の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◇優良取組事例の周知や商慣習</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見直し</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など食品関連事業者の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取組</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誘導</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による食品ロスの削減</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800"/>
              </a:lnSpc>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熱利用の</a:t>
            </a: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○ごみ</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焼却施設の排熱を、エネルギーとして発電や暖房・給湯に有効利用</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4356" y="1258098"/>
            <a:ext cx="1409632" cy="1408141"/>
          </a:xfrm>
          <a:prstGeom prst="rect">
            <a:avLst/>
          </a:prstGeom>
        </p:spPr>
      </p:pic>
      <p:sp>
        <p:nvSpPr>
          <p:cNvPr id="18" name="正方形/長方形 17">
            <a:extLst>
              <a:ext uri="{FF2B5EF4-FFF2-40B4-BE49-F238E27FC236}">
                <a16:creationId xmlns:a16="http://schemas.microsoft.com/office/drawing/2014/main" id="{9EB149AD-D045-47C6-9623-93D64379E8EC}"/>
              </a:ext>
            </a:extLst>
          </p:cNvPr>
          <p:cNvSpPr/>
          <p:nvPr/>
        </p:nvSpPr>
        <p:spPr>
          <a:xfrm>
            <a:off x="4586990" y="3933056"/>
            <a:ext cx="4392000" cy="2477601"/>
          </a:xfrm>
          <a:prstGeom prst="rect">
            <a:avLst/>
          </a:prstGeom>
        </p:spPr>
        <p:txBody>
          <a:bodyPr wrap="square" lIns="72000" rIns="72000">
            <a:spAutoFit/>
          </a:bodyPr>
          <a:lstStyle/>
          <a:p>
            <a:pPr marL="88900" indent="-88900">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都市緑化の</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○自然</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環境保全条例に基づく建築物敷地等における緑化の</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大阪府営</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公園マスタープランに基づく、多様な自然とふれあい、都市の環境を保全する公園づくりの推進</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森林環境税の活用による「都市緑化を活用した猛暑対策事業」を通じた駅前広場などにおける植樹</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等</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000"/>
              </a:lnSpc>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海洋生態系による</a:t>
            </a:r>
            <a:r>
              <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rPr>
              <a:t>CO</a:t>
            </a:r>
            <a:r>
              <a:rPr lang="en-US" altLang="ja-JP" sz="1400" b="1" kern="100" baseline="-250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吸収</a:t>
            </a:r>
            <a:endPar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i="1" kern="100" dirty="0">
                <a:latin typeface="Meiryo UI" panose="020B0604030504040204" pitchFamily="50" charset="-128"/>
                <a:ea typeface="Meiryo UI" panose="020B0604030504040204" pitchFamily="50" charset="-128"/>
                <a:cs typeface="Times New Roman" panose="02020603050405020304" pitchFamily="18" charset="0"/>
              </a:rPr>
              <a:t>◇「大阪府海域藻場</a:t>
            </a:r>
            <a:r>
              <a:rPr lang="ja-JP" altLang="en-US" sz="1400" i="1" kern="100" dirty="0" smtClean="0">
                <a:latin typeface="Meiryo UI" panose="020B0604030504040204" pitchFamily="50" charset="-128"/>
                <a:ea typeface="Meiryo UI" panose="020B0604030504040204" pitchFamily="50" charset="-128"/>
                <a:cs typeface="Times New Roman" panose="02020603050405020304" pitchFamily="18" charset="0"/>
              </a:rPr>
              <a:t>ビジョン」（仮称）に</a:t>
            </a:r>
            <a:r>
              <a:rPr lang="ja-JP" altLang="en-US" sz="1400" i="1" kern="100" dirty="0">
                <a:latin typeface="Meiryo UI" panose="020B0604030504040204" pitchFamily="50" charset="-128"/>
                <a:ea typeface="Meiryo UI" panose="020B0604030504040204" pitchFamily="50" charset="-128"/>
                <a:cs typeface="Times New Roman" panose="02020603050405020304" pitchFamily="18" charset="0"/>
              </a:rPr>
              <a:t>基づく藻場の</a:t>
            </a:r>
            <a:r>
              <a:rPr lang="ja-JP" altLang="en-US" sz="1400" i="1" kern="100" dirty="0" smtClean="0">
                <a:latin typeface="Meiryo UI" panose="020B0604030504040204" pitchFamily="50" charset="-128"/>
                <a:ea typeface="Meiryo UI" panose="020B0604030504040204" pitchFamily="50" charset="-128"/>
                <a:cs typeface="Times New Roman" panose="02020603050405020304" pitchFamily="18" charset="0"/>
              </a:rPr>
              <a:t>造成</a:t>
            </a:r>
            <a:endParaRPr lang="en-US" altLang="ja-JP" sz="1400" i="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9EB149AD-D045-47C6-9623-93D64379E8EC}"/>
              </a:ext>
            </a:extLst>
          </p:cNvPr>
          <p:cNvSpPr/>
          <p:nvPr/>
        </p:nvSpPr>
        <p:spPr>
          <a:xfrm>
            <a:off x="224066" y="3933056"/>
            <a:ext cx="4392000" cy="2528897"/>
          </a:xfrm>
          <a:prstGeom prst="rect">
            <a:avLst/>
          </a:prstGeom>
        </p:spPr>
        <p:txBody>
          <a:bodyPr wrap="square" lIns="72000" rIns="72000">
            <a:spAutoFit/>
          </a:bodyPr>
          <a:lstStyle/>
          <a:p>
            <a:pPr marL="88900" indent="-88900">
              <a:lnSpc>
                <a:spcPts val="1800"/>
              </a:lnSpc>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森林整備・木材利用の</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2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○森林経営計画の策定等による、木材の安定供給体制の構築</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○森林</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環境譲与税等を活用した市町村による森林整備及び木材利用の促進のため</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技術的支援</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400"/>
              </a:lnSpc>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○公共</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・民間施設の内装</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木質</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化</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など、府内産木材の</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利用</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拡大</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による持続的な森林</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整</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88900" indent="-88900">
              <a:lnSpc>
                <a:spcPts val="1800"/>
              </a:lnSpc>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備</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0" name="図 19" descr="写真提供：（一財）大阪府みどり公社" title="図3-30　子育て施設における木材利用（高槻子ども未来館）"/>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5467" y="5137446"/>
            <a:ext cx="1964505" cy="1309671"/>
          </a:xfrm>
          <a:prstGeom prst="rect">
            <a:avLst/>
          </a:prstGeom>
        </p:spPr>
      </p:pic>
      <p:sp>
        <p:nvSpPr>
          <p:cNvPr id="22" name="正方形/長方形 21"/>
          <p:cNvSpPr/>
          <p:nvPr/>
        </p:nvSpPr>
        <p:spPr>
          <a:xfrm>
            <a:off x="7184523" y="370403"/>
            <a:ext cx="1966009" cy="338554"/>
          </a:xfrm>
          <a:prstGeom prst="rect">
            <a:avLst/>
          </a:prstGeom>
        </p:spPr>
        <p:txBody>
          <a:bodyPr wrap="square">
            <a:spAutoFit/>
          </a:bodyPr>
          <a:lstStyle/>
          <a:p>
            <a:r>
              <a:rPr lang="ja-JP" altLang="en-US" sz="800" dirty="0" smtClean="0">
                <a:latin typeface="Meiryo UI" panose="020B0604030504040204" pitchFamily="50" charset="-128"/>
                <a:ea typeface="Meiryo UI" panose="020B0604030504040204" pitchFamily="50" charset="-128"/>
              </a:rPr>
              <a:t>取組例は、「○</a:t>
            </a:r>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実施中、◇：実施予定</a:t>
            </a:r>
            <a:r>
              <a:rPr lang="zh-TW" altLang="en-US" sz="800" dirty="0" smtClean="0">
                <a:latin typeface="Meiryo UI" panose="020B0604030504040204" pitchFamily="50" charset="-128"/>
                <a:ea typeface="Meiryo UI" panose="020B0604030504040204" pitchFamily="50" charset="-128"/>
              </a:rPr>
              <a:t>、</a:t>
            </a:r>
            <a:endParaRPr lang="en-US" altLang="zh-TW" sz="800" dirty="0" smtClean="0">
              <a:latin typeface="Meiryo UI" panose="020B0604030504040204" pitchFamily="50" charset="-128"/>
              <a:ea typeface="Meiryo UI" panose="020B0604030504040204" pitchFamily="50" charset="-128"/>
            </a:endParaRPr>
          </a:p>
          <a:p>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：今後検討</a:t>
            </a:r>
            <a:r>
              <a:rPr lang="zh-TW" altLang="en-US" sz="800" dirty="0" smtClean="0">
                <a:latin typeface="Meiryo UI" panose="020B0604030504040204" pitchFamily="50" charset="-128"/>
                <a:ea typeface="Meiryo UI" panose="020B0604030504040204" pitchFamily="50" charset="-128"/>
              </a:rPr>
              <a:t>予定</a:t>
            </a:r>
            <a:r>
              <a:rPr lang="ja-JP" altLang="en-US" sz="800" dirty="0" smtClean="0">
                <a:latin typeface="Meiryo UI" panose="020B0604030504040204" pitchFamily="50" charset="-128"/>
                <a:ea typeface="Meiryo UI" panose="020B0604030504040204" pitchFamily="50" charset="-128"/>
              </a:rPr>
              <a:t>」で分類して表記</a:t>
            </a:r>
            <a:endParaRPr lang="ja-JP" altLang="en-US" sz="800" dirty="0">
              <a:latin typeface="Meiryo UI" panose="020B0604030504040204" pitchFamily="50" charset="-128"/>
              <a:ea typeface="Meiryo UI" panose="020B0604030504040204" pitchFamily="50" charset="-128"/>
            </a:endParaRPr>
          </a:p>
        </p:txBody>
      </p:sp>
      <p:sp>
        <p:nvSpPr>
          <p:cNvPr id="23" name="正方形/長方形 22"/>
          <p:cNvSpPr/>
          <p:nvPr/>
        </p:nvSpPr>
        <p:spPr>
          <a:xfrm>
            <a:off x="7184523" y="3573016"/>
            <a:ext cx="1966009" cy="338554"/>
          </a:xfrm>
          <a:prstGeom prst="rect">
            <a:avLst/>
          </a:prstGeom>
        </p:spPr>
        <p:txBody>
          <a:bodyPr wrap="square">
            <a:spAutoFit/>
          </a:bodyPr>
          <a:lstStyle/>
          <a:p>
            <a:r>
              <a:rPr lang="ja-JP" altLang="en-US" sz="800" dirty="0" smtClean="0">
                <a:latin typeface="Meiryo UI" panose="020B0604030504040204" pitchFamily="50" charset="-128"/>
                <a:ea typeface="Meiryo UI" panose="020B0604030504040204" pitchFamily="50" charset="-128"/>
              </a:rPr>
              <a:t>取組例は、「○</a:t>
            </a:r>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実施中、◇：実施予定</a:t>
            </a:r>
            <a:r>
              <a:rPr lang="zh-TW" altLang="en-US" sz="800" dirty="0" smtClean="0">
                <a:latin typeface="Meiryo UI" panose="020B0604030504040204" pitchFamily="50" charset="-128"/>
                <a:ea typeface="Meiryo UI" panose="020B0604030504040204" pitchFamily="50" charset="-128"/>
              </a:rPr>
              <a:t>、</a:t>
            </a:r>
            <a:endParaRPr lang="en-US" altLang="zh-TW" sz="800" dirty="0" smtClean="0">
              <a:latin typeface="Meiryo UI" panose="020B0604030504040204" pitchFamily="50" charset="-128"/>
              <a:ea typeface="Meiryo UI" panose="020B0604030504040204" pitchFamily="50" charset="-128"/>
            </a:endParaRPr>
          </a:p>
          <a:p>
            <a:r>
              <a:rPr lang="zh-TW" altLang="en-US" sz="800" dirty="0" smtClean="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：今後検討</a:t>
            </a:r>
            <a:r>
              <a:rPr lang="zh-TW" altLang="en-US" sz="800" dirty="0" smtClean="0">
                <a:latin typeface="Meiryo UI" panose="020B0604030504040204" pitchFamily="50" charset="-128"/>
                <a:ea typeface="Meiryo UI" panose="020B0604030504040204" pitchFamily="50" charset="-128"/>
              </a:rPr>
              <a:t>予定</a:t>
            </a:r>
            <a:r>
              <a:rPr lang="ja-JP" altLang="en-US" sz="800" dirty="0" smtClean="0">
                <a:latin typeface="Meiryo UI" panose="020B0604030504040204" pitchFamily="50" charset="-128"/>
                <a:ea typeface="Meiryo UI" panose="020B0604030504040204" pitchFamily="50" charset="-128"/>
              </a:rPr>
              <a:t>」で分類して表記</a:t>
            </a:r>
            <a:endParaRPr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58882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ユーザー定義 1">
      <a:dk1>
        <a:sysClr val="windowText" lastClr="000000"/>
      </a:dk1>
      <a:lt1>
        <a:sysClr val="window" lastClr="FFFFFF"/>
      </a:lt1>
      <a:dk2>
        <a:srgbClr val="444D26"/>
      </a:dk2>
      <a:lt2>
        <a:srgbClr val="FEFAC9"/>
      </a:lt2>
      <a:accent1>
        <a:srgbClr val="595959"/>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TM02900720[[fn=インテグラル]]</Template>
  <TotalTime>20306</TotalTime>
  <Words>3467</Words>
  <Application>Microsoft Office PowerPoint</Application>
  <PresentationFormat>画面に合わせる (4:3)</PresentationFormat>
  <Paragraphs>393</Paragraphs>
  <Slides>10</Slides>
  <Notes>10</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10</vt:i4>
      </vt:variant>
    </vt:vector>
  </HeadingPairs>
  <TitlesOfParts>
    <vt:vector size="22" baseType="lpstr">
      <vt:lpstr>Meiryo UI</vt:lpstr>
      <vt:lpstr>ＭＳ Ｐゴシック</vt:lpstr>
      <vt:lpstr>ＭＳ ゴシック</vt:lpstr>
      <vt:lpstr>メイリオ</vt:lpstr>
      <vt:lpstr>游明朝</vt:lpstr>
      <vt:lpstr>Arial</vt:lpstr>
      <vt:lpstr>Calibri</vt:lpstr>
      <vt:lpstr>Corbel</vt:lpstr>
      <vt:lpstr>Times New Roman</vt:lpstr>
      <vt:lpstr>Wingdings</vt:lpstr>
      <vt:lpstr>クラリティ</vt:lpstr>
      <vt:lpstr>基礎</vt:lpstr>
      <vt:lpstr>脱炭素化社会を迎える大阪の目指す姿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環境規制・法規に係る 実務研修</dc:title>
  <dc:creator>梅本　敬史</dc:creator>
  <cp:lastModifiedBy>岩井田　武志</cp:lastModifiedBy>
  <cp:revision>2292</cp:revision>
  <cp:lastPrinted>2021-03-30T10:02:32Z</cp:lastPrinted>
  <dcterms:created xsi:type="dcterms:W3CDTF">2017-05-15T09:05:21Z</dcterms:created>
  <dcterms:modified xsi:type="dcterms:W3CDTF">2022-01-24T00:30:32Z</dcterms:modified>
</cp:coreProperties>
</file>