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0" r:id="rId3"/>
    <p:sldId id="257" r:id="rId4"/>
    <p:sldId id="259" r:id="rId5"/>
    <p:sldId id="261" r:id="rId6"/>
    <p:sldId id="262" r:id="rId7"/>
    <p:sldId id="265"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197381A-D05F-4170-B7B5-567C0CCA69D3}">
          <p14:sldIdLst>
            <p14:sldId id="256"/>
            <p14:sldId id="260"/>
            <p14:sldId id="257"/>
            <p14:sldId id="259"/>
            <p14:sldId id="261"/>
            <p14:sldId id="262"/>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6E83E05E-DF86-471C-8BD3-CAB021CCDFC3}" type="datetimeFigureOut">
              <a:rPr kumimoji="1" lang="ja-JP" altLang="en-US" smtClean="0"/>
              <a:t>2017/12/22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0721B35-8952-4060-83A8-7980519A902E}" type="slidenum">
              <a:rPr kumimoji="1" lang="ja-JP" altLang="en-US" smtClean="0"/>
              <a:t>‹#›</a:t>
            </a:fld>
            <a:endParaRPr kumimoji="1" lang="ja-JP" altLang="en-US"/>
          </a:p>
        </p:txBody>
      </p:sp>
    </p:spTree>
    <p:extLst>
      <p:ext uri="{BB962C8B-B14F-4D97-AF65-F5344CB8AC3E}">
        <p14:creationId xmlns:p14="http://schemas.microsoft.com/office/powerpoint/2010/main" val="32058335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0721B35-8952-4060-83A8-7980519A902E}" type="slidenum">
              <a:rPr kumimoji="1" lang="ja-JP" altLang="en-US" smtClean="0"/>
              <a:t>2</a:t>
            </a:fld>
            <a:endParaRPr kumimoji="1" lang="ja-JP" altLang="en-US"/>
          </a:p>
        </p:txBody>
      </p:sp>
    </p:spTree>
    <p:extLst>
      <p:ext uri="{BB962C8B-B14F-4D97-AF65-F5344CB8AC3E}">
        <p14:creationId xmlns:p14="http://schemas.microsoft.com/office/powerpoint/2010/main" val="590077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0721B35-8952-4060-83A8-7980519A902E}" type="slidenum">
              <a:rPr kumimoji="1" lang="ja-JP" altLang="en-US" smtClean="0"/>
              <a:t>3</a:t>
            </a:fld>
            <a:endParaRPr kumimoji="1" lang="ja-JP" altLang="en-US"/>
          </a:p>
        </p:txBody>
      </p:sp>
    </p:spTree>
    <p:extLst>
      <p:ext uri="{BB962C8B-B14F-4D97-AF65-F5344CB8AC3E}">
        <p14:creationId xmlns:p14="http://schemas.microsoft.com/office/powerpoint/2010/main" val="3316584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0721B35-8952-4060-83A8-7980519A902E}" type="slidenum">
              <a:rPr kumimoji="1" lang="ja-JP" altLang="en-US" smtClean="0"/>
              <a:t>6</a:t>
            </a:fld>
            <a:endParaRPr kumimoji="1" lang="ja-JP" altLang="en-US"/>
          </a:p>
        </p:txBody>
      </p:sp>
    </p:spTree>
    <p:extLst>
      <p:ext uri="{BB962C8B-B14F-4D97-AF65-F5344CB8AC3E}">
        <p14:creationId xmlns:p14="http://schemas.microsoft.com/office/powerpoint/2010/main" val="3316584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7E8BDA1-0B6B-4E82-88BE-BAA2D32FEAD4}" type="datetime1">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611392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6370F0-01B5-4D19-BF8F-A53E7FEF5680}" type="datetime1">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84476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9CC391-926C-43D3-824A-B24AF2AE7972}" type="datetime1">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298069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9792EB-F836-48EE-A823-4EC1C9D66CA8}" type="datetime1">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2963586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60C1D1-955E-4396-B1BB-23A190669478}" type="datetime1">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2067306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08D95E8-1C00-4BB0-ABC7-7412ACDC5897}" type="datetime1">
              <a:rPr kumimoji="1" lang="ja-JP" altLang="en-US" smtClean="0"/>
              <a:t>2017/12/22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2133770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B7D4A25-133D-4EEF-B998-60D254AC1ED1}" type="datetime1">
              <a:rPr kumimoji="1" lang="ja-JP" altLang="en-US" smtClean="0"/>
              <a:t>2017/12/22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2048108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D02B9C4-EC9A-4F49-938D-8EFA121083D8}" type="datetime1">
              <a:rPr kumimoji="1" lang="ja-JP" altLang="en-US" smtClean="0"/>
              <a:t>2017/12/22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4071056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93DB134-38CA-48CD-AA9F-65E7ED49D1D7}" type="datetime1">
              <a:rPr kumimoji="1" lang="ja-JP" altLang="en-US" smtClean="0"/>
              <a:t>2017/12/22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1996817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5A9FAF3-0EC3-4503-B76C-929D78FA8CA8}" type="datetime1">
              <a:rPr kumimoji="1" lang="ja-JP" altLang="en-US" smtClean="0"/>
              <a:t>2017/12/22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3709587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3A9546-8A1F-463A-88E1-58734E44CB34}" type="datetime1">
              <a:rPr kumimoji="1" lang="ja-JP" altLang="en-US" smtClean="0"/>
              <a:t>2017/12/22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4283762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2D3009-B08C-4FBE-9615-A35A6FE7E0D3}" type="datetime1">
              <a:rPr kumimoji="1" lang="ja-JP" altLang="en-US" smtClean="0"/>
              <a:t>2017/12/22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B333D8-DFA7-4243-B830-32C4669012C4}" type="slidenum">
              <a:rPr kumimoji="1" lang="ja-JP" altLang="en-US" smtClean="0"/>
              <a:t>‹#›</a:t>
            </a:fld>
            <a:endParaRPr kumimoji="1" lang="ja-JP" altLang="en-US"/>
          </a:p>
        </p:txBody>
      </p:sp>
    </p:spTree>
    <p:extLst>
      <p:ext uri="{BB962C8B-B14F-4D97-AF65-F5344CB8AC3E}">
        <p14:creationId xmlns:p14="http://schemas.microsoft.com/office/powerpoint/2010/main" val="1971060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pref.osaka.lg.jp/yakumu/generic/index.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ref.osaka.lg.jp/yakumu/generic/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052736"/>
            <a:ext cx="7772400" cy="1470025"/>
          </a:xfrm>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後発医薬品安心使用促進の</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取組みについて</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827584" y="3116560"/>
            <a:ext cx="7302152" cy="1752600"/>
          </a:xfrm>
        </p:spPr>
        <p:txBody>
          <a:bodyPr>
            <a:normAutofit/>
          </a:bodyPr>
          <a:lstStyle/>
          <a:p>
            <a:pPr algn="l"/>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後発医薬品安心使用促進のための協議会（</a:t>
            </a:r>
            <a:r>
              <a:rPr lang="zh-TW"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zh-TW"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２９年２月１０日</a:t>
            </a:r>
            <a:r>
              <a:rPr lang="zh-TW"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調査結果および協議会での委員の意見から導き出された</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課題」について、</a:t>
            </a:r>
            <a:endPar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項目別（患者</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・医師・病院・薬局・後発医薬品メーカー</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）に、現在の取組み内容と今後の取組みについて記載しています。</a:t>
            </a: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E8B333D8-DFA7-4243-B830-32C4669012C4}" type="slidenum">
              <a:rPr kumimoji="1" lang="ja-JP" altLang="en-US" smtClean="0"/>
              <a:t>1</a:t>
            </a:fld>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260648"/>
            <a:ext cx="16891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3470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251520" y="620688"/>
            <a:ext cx="8712968" cy="5760640"/>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a:spLocks noGrp="1"/>
          </p:cNvSpPr>
          <p:nvPr>
            <p:ph type="title"/>
          </p:nvPr>
        </p:nvSpPr>
        <p:spPr>
          <a:xfrm>
            <a:off x="539552" y="404664"/>
            <a:ext cx="1378496" cy="562074"/>
          </a:xfrm>
          <a:solidFill>
            <a:schemeClr val="bg1"/>
          </a:solidFill>
          <a:ln w="19050">
            <a:solidFill>
              <a:schemeClr val="tx1"/>
            </a:solidFill>
          </a:ln>
        </p:spPr>
        <p:txBody>
          <a:bodyPr>
            <a:norm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患者</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611560" y="1461422"/>
            <a:ext cx="8157592" cy="1015663"/>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後発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薬品についての患者の認知度は高く、使用に関して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あまり不安をもって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いない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。しかし</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、後発医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薬品の使用が医療保険財政</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の維持</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繋がることについ</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ては</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関心が低い。</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539552" y="1092090"/>
            <a:ext cx="1338839"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≪課題≫</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下矢印 8"/>
          <p:cNvSpPr/>
          <p:nvPr/>
        </p:nvSpPr>
        <p:spPr>
          <a:xfrm>
            <a:off x="3464794" y="2913771"/>
            <a:ext cx="2160240"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539552" y="4293097"/>
            <a:ext cx="8229600" cy="12961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○市</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町村国保の後発品</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差額通知の裏面等の空きスペースを利用し、後発医薬品使用促進と医療保険財政の維持についての啓発を実施します。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39552" y="3604954"/>
            <a:ext cx="3456384"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取組み内容</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≫（実施予定）</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8B333D8-DFA7-4243-B830-32C4669012C4}" type="slidenum">
              <a:rPr kumimoji="1" lang="ja-JP" altLang="en-US" smtClean="0"/>
              <a:t>2</a:t>
            </a:fld>
            <a:endParaRPr kumimoji="1" lang="ja-JP" altLang="en-US"/>
          </a:p>
        </p:txBody>
      </p:sp>
    </p:spTree>
    <p:extLst>
      <p:ext uri="{BB962C8B-B14F-4D97-AF65-F5344CB8AC3E}">
        <p14:creationId xmlns:p14="http://schemas.microsoft.com/office/powerpoint/2010/main" val="1419214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79513" y="267643"/>
            <a:ext cx="8712968" cy="64737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323528" y="58614"/>
            <a:ext cx="2470395" cy="562074"/>
          </a:xfrm>
          <a:prstGeom prst="rect">
            <a:avLst/>
          </a:prstGeom>
          <a:solidFill>
            <a:schemeClr val="bg1"/>
          </a:solidFill>
          <a:ln w="1905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医師・歯科医師</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コンテンツ プレースホルダー 2"/>
          <p:cNvSpPr txBox="1">
            <a:spLocks/>
          </p:cNvSpPr>
          <p:nvPr/>
        </p:nvSpPr>
        <p:spPr>
          <a:xfrm>
            <a:off x="467544" y="3912808"/>
            <a:ext cx="8229600" cy="146040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○大阪府のホームページに、ＰＭＤＡや国衛研等の個別の情報を集約し掲載</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いたしました。</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dirty="0">
                <a:latin typeface="Meiryo UI" panose="020B0604030504040204" pitchFamily="50" charset="-128"/>
                <a:ea typeface="Meiryo UI" panose="020B0604030504040204" pitchFamily="50" charset="-128"/>
                <a:cs typeface="Meiryo UI" panose="020B0604030504040204" pitchFamily="50" charset="-128"/>
              </a:rPr>
              <a:t>後発医薬品（ジェネリック医薬品）について（大阪府ホームページ）」</a:t>
            </a:r>
          </a:p>
          <a:p>
            <a:pPr marL="0" indent="0">
              <a:buNone/>
            </a:pPr>
            <a:r>
              <a:rPr lang="ja-JP" altLang="en-US" sz="2000" u="sng" dirty="0" smtClean="0">
                <a:latin typeface="Meiryo UI" panose="020B0604030504040204" pitchFamily="50" charset="-128"/>
                <a:ea typeface="Meiryo UI" panose="020B0604030504040204" pitchFamily="50" charset="-128"/>
                <a:cs typeface="Meiryo UI" panose="020B0604030504040204" pitchFamily="50" charset="-128"/>
                <a:hlinkClick r:id="rId3"/>
              </a:rPr>
              <a:t>　</a:t>
            </a:r>
            <a:r>
              <a:rPr lang="en-US" altLang="ja-JP" sz="2000" u="sng" dirty="0" smtClean="0">
                <a:latin typeface="Meiryo UI" panose="020B0604030504040204" pitchFamily="50" charset="-128"/>
                <a:ea typeface="Meiryo UI" panose="020B0604030504040204" pitchFamily="50" charset="-128"/>
                <a:cs typeface="Meiryo UI" panose="020B0604030504040204" pitchFamily="50" charset="-128"/>
                <a:hlinkClick r:id="rId3"/>
              </a:rPr>
              <a:t>http</a:t>
            </a:r>
            <a:r>
              <a:rPr lang="en-US" altLang="ja-JP" sz="2000" u="sng" dirty="0">
                <a:latin typeface="Meiryo UI" panose="020B0604030504040204" pitchFamily="50" charset="-128"/>
                <a:ea typeface="Meiryo UI" panose="020B0604030504040204" pitchFamily="50" charset="-128"/>
                <a:cs typeface="Meiryo UI" panose="020B0604030504040204" pitchFamily="50" charset="-128"/>
                <a:hlinkClick r:id="rId3"/>
              </a:rPr>
              <a:t>://www.pref.osaka.lg.jp/yakumu/generic/index.html</a:t>
            </a:r>
            <a:endParaRPr lang="ja-JP" altLang="ja-JP" sz="2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コンテンツ プレースホルダー 2"/>
          <p:cNvSpPr txBox="1">
            <a:spLocks/>
          </p:cNvSpPr>
          <p:nvPr/>
        </p:nvSpPr>
        <p:spPr>
          <a:xfrm>
            <a:off x="467544" y="5373217"/>
            <a:ext cx="8229600" cy="8640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○上記、大阪府のホームページの周知や後発医薬品における現状などを各団体</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の広報誌などを活用し、周知をお願いいたします。</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2915816" y="6093296"/>
            <a:ext cx="5328592"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dirty="0">
                <a:latin typeface="Meiryo UI" panose="020B0604030504040204" pitchFamily="50" charset="-128"/>
                <a:ea typeface="Meiryo UI" panose="020B0604030504040204" pitchFamily="50" charset="-128"/>
                <a:cs typeface="Meiryo UI" panose="020B0604030504040204" pitchFamily="50" charset="-128"/>
              </a:rPr>
              <a:t>１</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大阪府ホームページ（後発医薬品）</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コンテンツ プレースホルダー 2"/>
          <p:cNvSpPr>
            <a:spLocks noGrp="1"/>
          </p:cNvSpPr>
          <p:nvPr>
            <p:ph idx="1"/>
          </p:nvPr>
        </p:nvSpPr>
        <p:spPr>
          <a:xfrm>
            <a:off x="467544" y="990784"/>
            <a:ext cx="8229600" cy="864095"/>
          </a:xfrm>
        </p:spPr>
        <p:txBody>
          <a:bodyPr>
            <a:normAutofit/>
          </a:bodyPr>
          <a:lstStyle/>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○後発医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薬品に対する不安には、承認審査の制度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の違い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に対する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理解不足が</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ある</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5" name="テキスト ボックス 14"/>
          <p:cNvSpPr txBox="1"/>
          <p:nvPr/>
        </p:nvSpPr>
        <p:spPr>
          <a:xfrm>
            <a:off x="467544" y="580618"/>
            <a:ext cx="1940055"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≪課題≫</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コンテンツ プレースホルダー 2"/>
          <p:cNvSpPr txBox="1">
            <a:spLocks/>
          </p:cNvSpPr>
          <p:nvPr/>
        </p:nvSpPr>
        <p:spPr>
          <a:xfrm>
            <a:off x="468979" y="1772816"/>
            <a:ext cx="8229600" cy="8640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後発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医薬品</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個別の情報（安全性情報等）は、ＰＭＤＡや国衛研等</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ホームページ</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に掲載されているが</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、認知度</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は低く、あまり活用されていない。</a:t>
            </a:r>
          </a:p>
        </p:txBody>
      </p:sp>
      <p:sp>
        <p:nvSpPr>
          <p:cNvPr id="17" name="コンテンツ プレースホルダー 2"/>
          <p:cNvSpPr txBox="1">
            <a:spLocks/>
          </p:cNvSpPr>
          <p:nvPr/>
        </p:nvSpPr>
        <p:spPr>
          <a:xfrm>
            <a:off x="467544" y="2492896"/>
            <a:ext cx="8229600" cy="8640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○先発医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薬品に対する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安心は得て</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いるが、使用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経験がない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後発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薬品は</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患者に自信</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を持って勧めにくい。</a:t>
            </a:r>
          </a:p>
        </p:txBody>
      </p:sp>
      <p:sp>
        <p:nvSpPr>
          <p:cNvPr id="19" name="下矢印 18"/>
          <p:cNvSpPr/>
          <p:nvPr/>
        </p:nvSpPr>
        <p:spPr>
          <a:xfrm>
            <a:off x="3464794" y="3284984"/>
            <a:ext cx="2160240"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00375" y="6088226"/>
            <a:ext cx="564182" cy="653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a:xfrm>
            <a:off x="6686872" y="6448251"/>
            <a:ext cx="2133600" cy="365125"/>
          </a:xfrm>
        </p:spPr>
        <p:txBody>
          <a:bodyPr/>
          <a:lstStyle/>
          <a:p>
            <a:fld id="{E8B333D8-DFA7-4243-B830-32C4669012C4}" type="slidenum">
              <a:rPr kumimoji="1" lang="ja-JP" altLang="en-US" smtClean="0"/>
              <a:t>3</a:t>
            </a:fld>
            <a:endParaRPr kumimoji="1" lang="ja-JP" altLang="en-US" dirty="0"/>
          </a:p>
        </p:txBody>
      </p:sp>
      <p:sp>
        <p:nvSpPr>
          <p:cNvPr id="18" name="テキスト ボックス 17"/>
          <p:cNvSpPr txBox="1"/>
          <p:nvPr/>
        </p:nvSpPr>
        <p:spPr>
          <a:xfrm>
            <a:off x="539552" y="3604954"/>
            <a:ext cx="3456384"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取組み内容</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≫（実施済）</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2915816" y="6444044"/>
            <a:ext cx="4464496"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dirty="0">
                <a:latin typeface="Meiryo UI" panose="020B0604030504040204" pitchFamily="50" charset="-128"/>
                <a:ea typeface="Meiryo UI" panose="020B0604030504040204" pitchFamily="50" charset="-128"/>
                <a:cs typeface="Meiryo UI" panose="020B0604030504040204" pitchFamily="50" charset="-128"/>
              </a:rPr>
              <a:t>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記事の掲載について</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0418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23528" y="332656"/>
            <a:ext cx="8640960" cy="6336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116632"/>
            <a:ext cx="1378496" cy="562074"/>
          </a:xfrm>
          <a:solidFill>
            <a:schemeClr val="bg1"/>
          </a:solidFill>
          <a:ln w="19050">
            <a:solidFill>
              <a:schemeClr val="tx1"/>
            </a:solidFill>
          </a:ln>
        </p:spPr>
        <p:txBody>
          <a:bodyPr>
            <a:norm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病院</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467544" y="5000644"/>
            <a:ext cx="8229600" cy="876628"/>
          </a:xfrm>
        </p:spPr>
        <p:txBody>
          <a:bodyPr>
            <a:normAutofit fontScale="92500"/>
          </a:bodyPr>
          <a:lstStyle/>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○「参考資料２　記事の掲載について」の内容を各団体の広報誌に掲載していた</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だき、病院内での情報共有体制について確認をお願いいたします。</a:t>
            </a:r>
          </a:p>
        </p:txBody>
      </p:sp>
      <p:sp>
        <p:nvSpPr>
          <p:cNvPr id="13" name="テキスト ボックス 12"/>
          <p:cNvSpPr txBox="1"/>
          <p:nvPr/>
        </p:nvSpPr>
        <p:spPr>
          <a:xfrm>
            <a:off x="2915816" y="6078569"/>
            <a:ext cx="4464496"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dirty="0">
                <a:latin typeface="Meiryo UI" panose="020B0604030504040204" pitchFamily="50" charset="-128"/>
                <a:ea typeface="Meiryo UI" panose="020B0604030504040204" pitchFamily="50" charset="-128"/>
                <a:cs typeface="Meiryo UI" panose="020B0604030504040204" pitchFamily="50" charset="-128"/>
              </a:rPr>
              <a:t>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記事の掲載について</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コンテンツ プレースホルダー 2"/>
          <p:cNvSpPr txBox="1">
            <a:spLocks/>
          </p:cNvSpPr>
          <p:nvPr/>
        </p:nvSpPr>
        <p:spPr>
          <a:xfrm>
            <a:off x="467544" y="1206808"/>
            <a:ext cx="8229600" cy="20781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○処方されて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いる薬</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の銘柄がわからないことに対する不安があるため、</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一般名処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方</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に対し</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抵抗感が</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ある。</a:t>
            </a: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○薬局</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が一般名処方で調剤した医薬品の銘柄</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情報は</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、ほとんどの薬局が病院</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診療所</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に対し情報提供を行っているにもかかわらず</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、病院</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医師・診療所医師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半数が情報を受けて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いない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7" name="テキスト ボックス 16"/>
          <p:cNvSpPr txBox="1"/>
          <p:nvPr/>
        </p:nvSpPr>
        <p:spPr>
          <a:xfrm>
            <a:off x="467544" y="764704"/>
            <a:ext cx="1940055"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≪課題≫</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下矢印 19"/>
          <p:cNvSpPr/>
          <p:nvPr/>
        </p:nvSpPr>
        <p:spPr>
          <a:xfrm>
            <a:off x="3464794" y="3140968"/>
            <a:ext cx="2160240"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736" y="5944210"/>
            <a:ext cx="564182" cy="574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471705" y="4077072"/>
            <a:ext cx="8225439" cy="784830"/>
          </a:xfrm>
          <a:prstGeom prst="rect">
            <a:avLst/>
          </a:prstGeom>
          <a:noFill/>
        </p:spPr>
        <p:txBody>
          <a:bodyPr wrap="square" rtlCol="0">
            <a:spAutoFit/>
          </a:bodyPr>
          <a:lstStyle/>
          <a:p>
            <a:pPr>
              <a:lnSpc>
                <a:spcPct val="1500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○お薬手帳には調剤した情報を掲載しているため、府は患者に対し、診察時にもお薬</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手帳と薬剤情報提供書を持参するように啓発していきます。</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5"/>
          <p:cNvSpPr>
            <a:spLocks noGrp="1"/>
          </p:cNvSpPr>
          <p:nvPr>
            <p:ph type="sldNum" sz="quarter" idx="12"/>
          </p:nvPr>
        </p:nvSpPr>
        <p:spPr>
          <a:xfrm>
            <a:off x="6614864" y="6448251"/>
            <a:ext cx="2133600" cy="365125"/>
          </a:xfrm>
        </p:spPr>
        <p:txBody>
          <a:bodyPr/>
          <a:lstStyle/>
          <a:p>
            <a:fld id="{E8B333D8-DFA7-4243-B830-32C4669012C4}" type="slidenum">
              <a:rPr kumimoji="1" lang="ja-JP" altLang="en-US" smtClean="0"/>
              <a:t>4</a:t>
            </a:fld>
            <a:endParaRPr kumimoji="1" lang="ja-JP" altLang="en-US"/>
          </a:p>
        </p:txBody>
      </p:sp>
      <p:sp>
        <p:nvSpPr>
          <p:cNvPr id="14" name="テキスト ボックス 13"/>
          <p:cNvSpPr txBox="1"/>
          <p:nvPr/>
        </p:nvSpPr>
        <p:spPr>
          <a:xfrm>
            <a:off x="539552" y="3676962"/>
            <a:ext cx="4104456"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取組み内容</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≫（実施予定）</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77578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23528" y="325661"/>
            <a:ext cx="8640960" cy="634369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517429" y="44624"/>
            <a:ext cx="1576596" cy="562074"/>
          </a:xfrm>
          <a:prstGeom prst="rect">
            <a:avLst/>
          </a:prstGeom>
          <a:solidFill>
            <a:schemeClr val="bg1"/>
          </a:solidFill>
          <a:ln w="1905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薬局</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2"/>
          <p:cNvSpPr txBox="1">
            <a:spLocks/>
          </p:cNvSpPr>
          <p:nvPr/>
        </p:nvSpPr>
        <p:spPr>
          <a:xfrm>
            <a:off x="467544" y="3284984"/>
            <a:ext cx="8229600" cy="15841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日現在後発医薬品調剤割合</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75</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％以上の薬局に対し、勧め方の好事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例の調査を実施しました。調査結果は</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参考</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資料３でお示ししています。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調査</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の結果、調剤割合が高い薬局においては、患者に後発医薬品を勧める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きっかけは処方変更以外にもありました。</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2699792" y="5651956"/>
            <a:ext cx="5904656"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参考資料３後発医薬品の勧め方の好事例調査結果</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コンテンツ プレースホルダー 2"/>
          <p:cNvSpPr txBox="1">
            <a:spLocks/>
          </p:cNvSpPr>
          <p:nvPr/>
        </p:nvSpPr>
        <p:spPr>
          <a:xfrm>
            <a:off x="465878" y="4787861"/>
            <a:ext cx="8229600" cy="8640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○また、薬局薬剤師からの働きかけが有効であるデータもあることから、薬局薬剤</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師に対し、患者への後発医薬品周知協力などの啓発を行っていきます。</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2699792" y="6084004"/>
            <a:ext cx="5256584"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dirty="0">
                <a:latin typeface="Meiryo UI" panose="020B0604030504040204" pitchFamily="50" charset="-128"/>
                <a:ea typeface="Meiryo UI" panose="020B0604030504040204" pitchFamily="50" charset="-128"/>
                <a:cs typeface="Meiryo UI" panose="020B0604030504040204" pitchFamily="50" charset="-128"/>
              </a:rPr>
              <a:t>４</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好事例集（ハンドブック）イメージ</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コンテンツ プレースホルダー 2"/>
          <p:cNvSpPr txBox="1">
            <a:spLocks/>
          </p:cNvSpPr>
          <p:nvPr/>
        </p:nvSpPr>
        <p:spPr>
          <a:xfrm>
            <a:off x="467544" y="1134800"/>
            <a:ext cx="8229600" cy="124265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○薬局では、初回来局時、患者</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後発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薬品の使用意向を確認するが</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不要」と回答している人に対して、処方変更等のきっかけがないと再度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勧める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こと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は少ない。</a:t>
            </a:r>
          </a:p>
        </p:txBody>
      </p:sp>
      <p:sp>
        <p:nvSpPr>
          <p:cNvPr id="12" name="テキスト ボックス 11"/>
          <p:cNvSpPr txBox="1"/>
          <p:nvPr/>
        </p:nvSpPr>
        <p:spPr>
          <a:xfrm>
            <a:off x="467544" y="692696"/>
            <a:ext cx="1940055"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≪課題≫</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下矢印 12"/>
          <p:cNvSpPr/>
          <p:nvPr/>
        </p:nvSpPr>
        <p:spPr>
          <a:xfrm>
            <a:off x="3464794" y="2132856"/>
            <a:ext cx="2160240"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71705" y="2924944"/>
            <a:ext cx="4073209"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≪取組み内容</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≫（実施予定）</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5733256"/>
            <a:ext cx="564182" cy="653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a:xfrm>
            <a:off x="6614864" y="6453336"/>
            <a:ext cx="2133600" cy="365125"/>
          </a:xfrm>
        </p:spPr>
        <p:txBody>
          <a:bodyPr/>
          <a:lstStyle/>
          <a:p>
            <a:fld id="{E8B333D8-DFA7-4243-B830-32C4669012C4}" type="slidenum">
              <a:rPr kumimoji="1" lang="ja-JP" altLang="en-US" smtClean="0"/>
              <a:t>5</a:t>
            </a:fld>
            <a:endParaRPr kumimoji="1" lang="ja-JP" altLang="en-US" dirty="0"/>
          </a:p>
        </p:txBody>
      </p:sp>
    </p:spTree>
    <p:extLst>
      <p:ext uri="{BB962C8B-B14F-4D97-AF65-F5344CB8AC3E}">
        <p14:creationId xmlns:p14="http://schemas.microsoft.com/office/powerpoint/2010/main" val="99991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79513" y="267643"/>
            <a:ext cx="8712968" cy="64737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323528" y="130622"/>
            <a:ext cx="3312368" cy="562074"/>
          </a:xfrm>
          <a:prstGeom prst="rect">
            <a:avLst/>
          </a:prstGeom>
          <a:solidFill>
            <a:schemeClr val="bg1"/>
          </a:solidFill>
          <a:ln w="1905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後発医薬品</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メーカー</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・医薬品卸</a:t>
            </a:r>
          </a:p>
        </p:txBody>
      </p:sp>
      <p:sp>
        <p:nvSpPr>
          <p:cNvPr id="9" name="コンテンツ プレースホルダー 2"/>
          <p:cNvSpPr txBox="1">
            <a:spLocks/>
          </p:cNvSpPr>
          <p:nvPr/>
        </p:nvSpPr>
        <p:spPr>
          <a:xfrm>
            <a:off x="518864" y="4439890"/>
            <a:ext cx="8229600" cy="20134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○日本ジェネリック製薬協会において、適応症一覧が掲載されています。</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のホームページに</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、後発医薬品に関する情報</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を集約し掲載いたしました。</a:t>
            </a: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800" dirty="0" smtClean="0">
                <a:latin typeface="Meiryo UI" panose="020B0604030504040204" pitchFamily="50" charset="-128"/>
                <a:ea typeface="Meiryo UI" panose="020B0604030504040204" pitchFamily="50" charset="-128"/>
                <a:cs typeface="Meiryo UI" panose="020B0604030504040204" pitchFamily="50" charset="-128"/>
              </a:rPr>
              <a:t>「後発医薬品（ジェネリック医薬品）について（大阪府ホームページ）」</a:t>
            </a:r>
          </a:p>
          <a:p>
            <a:pPr marL="0" indent="0">
              <a:buNone/>
            </a:pP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hlinkClick r:id="rId3"/>
              </a:rPr>
              <a:t>　</a:t>
            </a:r>
            <a:r>
              <a:rPr lang="en-US" altLang="ja-JP" sz="1800" u="sng" dirty="0" smtClean="0">
                <a:latin typeface="Meiryo UI" panose="020B0604030504040204" pitchFamily="50" charset="-128"/>
                <a:ea typeface="Meiryo UI" panose="020B0604030504040204" pitchFamily="50" charset="-128"/>
                <a:cs typeface="Meiryo UI" panose="020B0604030504040204" pitchFamily="50" charset="-128"/>
                <a:hlinkClick r:id="rId3"/>
              </a:rPr>
              <a:t>http://www.pref.osaka.lg.jp/yakumu/generic/index.html</a:t>
            </a:r>
            <a:endParaRPr lang="ja-JP"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467544" y="764704"/>
            <a:ext cx="1940055"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≪課題≫</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コンテンツ プレースホルダー 2"/>
          <p:cNvSpPr txBox="1">
            <a:spLocks/>
          </p:cNvSpPr>
          <p:nvPr/>
        </p:nvSpPr>
        <p:spPr>
          <a:xfrm>
            <a:off x="468979" y="1268760"/>
            <a:ext cx="8229600" cy="10801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後発医薬品</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メーカー</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は、薬剤師</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後発</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医</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薬品の特性（飲みやすさ、使いやすさ</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工夫</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等）を患者に説明するための資材（製剤見本）を提供する等、薬剤師への</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積極</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的</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な支援が必要。</a:t>
            </a:r>
          </a:p>
        </p:txBody>
      </p:sp>
      <p:sp>
        <p:nvSpPr>
          <p:cNvPr id="17" name="コンテンツ プレースホルダー 2"/>
          <p:cNvSpPr txBox="1">
            <a:spLocks/>
          </p:cNvSpPr>
          <p:nvPr/>
        </p:nvSpPr>
        <p:spPr>
          <a:xfrm>
            <a:off x="467544" y="2348880"/>
            <a:ext cx="8229600" cy="10400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後発</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医</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薬品の仕組みに関する情報（承認審査項目や品質管理方法等）</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が不足</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して</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。後発医薬品メーカー</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は、適応症一覧</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等の医療</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関係者が必要とする情報</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収集</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し</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、掲載</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場所について広く知らせることが必要。</a:t>
            </a:r>
          </a:p>
        </p:txBody>
      </p:sp>
      <p:sp>
        <p:nvSpPr>
          <p:cNvPr id="19" name="下矢印 18"/>
          <p:cNvSpPr/>
          <p:nvPr/>
        </p:nvSpPr>
        <p:spPr>
          <a:xfrm>
            <a:off x="3464794" y="3501008"/>
            <a:ext cx="2160240" cy="4043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830888" y="6448251"/>
            <a:ext cx="2133600" cy="365125"/>
          </a:xfrm>
        </p:spPr>
        <p:txBody>
          <a:bodyPr/>
          <a:lstStyle/>
          <a:p>
            <a:fld id="{E8B333D8-DFA7-4243-B830-32C4669012C4}" type="slidenum">
              <a:rPr kumimoji="1" lang="ja-JP" altLang="en-US" smtClean="0"/>
              <a:t>6</a:t>
            </a:fld>
            <a:endParaRPr kumimoji="1" lang="ja-JP" altLang="en-US"/>
          </a:p>
        </p:txBody>
      </p:sp>
      <p:sp>
        <p:nvSpPr>
          <p:cNvPr id="11" name="テキスト ボックス 10"/>
          <p:cNvSpPr txBox="1"/>
          <p:nvPr/>
        </p:nvSpPr>
        <p:spPr>
          <a:xfrm>
            <a:off x="539552" y="4037002"/>
            <a:ext cx="3456384"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取組み内容</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≫（実施済）</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39580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418058"/>
          </a:xfrm>
        </p:spPr>
        <p:txBody>
          <a:bodyPr>
            <a:normAutofit fontScale="90000"/>
          </a:bodyPr>
          <a:lstStyle/>
          <a:p>
            <a:r>
              <a:rPr kumimoji="1" lang="ja-JP" altLang="en-US" dirty="0" smtClean="0"/>
              <a:t>今後の取組みについて</a:t>
            </a:r>
            <a:endParaRPr kumimoji="1" lang="ja-JP" altLang="en-US" dirty="0"/>
          </a:p>
        </p:txBody>
      </p:sp>
      <p:sp>
        <p:nvSpPr>
          <p:cNvPr id="4" name="スライド番号プレースホルダー 3"/>
          <p:cNvSpPr>
            <a:spLocks noGrp="1"/>
          </p:cNvSpPr>
          <p:nvPr>
            <p:ph type="sldNum" sz="quarter" idx="12"/>
          </p:nvPr>
        </p:nvSpPr>
        <p:spPr>
          <a:xfrm>
            <a:off x="7019559" y="6492875"/>
            <a:ext cx="2133600" cy="365125"/>
          </a:xfrm>
        </p:spPr>
        <p:txBody>
          <a:bodyPr/>
          <a:lstStyle/>
          <a:p>
            <a:fld id="{E8B333D8-DFA7-4243-B830-32C4669012C4}" type="slidenum">
              <a:rPr kumimoji="1" lang="ja-JP" altLang="en-US" smtClean="0"/>
              <a:t>7</a:t>
            </a:fld>
            <a:endParaRPr kumimoji="1" lang="ja-JP" altLang="en-US"/>
          </a:p>
        </p:txBody>
      </p:sp>
      <p:sp>
        <p:nvSpPr>
          <p:cNvPr id="6" name="コンテンツ プレースホルダー 2"/>
          <p:cNvSpPr txBox="1">
            <a:spLocks/>
          </p:cNvSpPr>
          <p:nvPr/>
        </p:nvSpPr>
        <p:spPr>
          <a:xfrm>
            <a:off x="421197" y="2118622"/>
            <a:ext cx="8229600" cy="145439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i="1" dirty="0" smtClean="0">
                <a:latin typeface="Meiryo UI" panose="020B0604030504040204" pitchFamily="50" charset="-128"/>
                <a:ea typeface="Meiryo UI" panose="020B0604030504040204" pitchFamily="50" charset="-128"/>
                <a:cs typeface="Meiryo UI" panose="020B0604030504040204" pitchFamily="50" charset="-128"/>
              </a:rPr>
              <a:t>○子ども</a:t>
            </a:r>
            <a:r>
              <a:rPr lang="ja-JP" altLang="en-US" sz="1800" i="1" dirty="0">
                <a:latin typeface="Meiryo UI" panose="020B0604030504040204" pitchFamily="50" charset="-128"/>
                <a:ea typeface="Meiryo UI" panose="020B0604030504040204" pitchFamily="50" charset="-128"/>
                <a:cs typeface="Meiryo UI" panose="020B0604030504040204" pitchFamily="50" charset="-128"/>
              </a:rPr>
              <a:t>（保護者含む）に対する後発医薬品への理解を深める講座などを実施する</a:t>
            </a:r>
            <a:r>
              <a:rPr lang="ja-JP" altLang="en-US" sz="1800" i="1"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800" i="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i="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800" i="1" dirty="0">
                <a:latin typeface="Meiryo UI" panose="020B0604030504040204" pitchFamily="50" charset="-128"/>
                <a:ea typeface="Meiryo UI" panose="020B0604030504040204" pitchFamily="50" charset="-128"/>
                <a:cs typeface="Meiryo UI" panose="020B0604030504040204" pitchFamily="50" charset="-128"/>
              </a:rPr>
              <a:t>啓発を行う。</a:t>
            </a:r>
            <a:endParaRPr lang="en-US" altLang="ja-JP" sz="1800" i="1"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i="1" dirty="0">
                <a:latin typeface="Meiryo UI" panose="020B0604030504040204" pitchFamily="50" charset="-128"/>
                <a:ea typeface="Meiryo UI" panose="020B0604030504040204" pitchFamily="50" charset="-128"/>
                <a:cs typeface="Meiryo UI" panose="020B0604030504040204" pitchFamily="50" charset="-128"/>
              </a:rPr>
              <a:t>　　例：大阪府教育庁が実施している放課後子</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ども教室に講座を開設</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学校薬剤師による講習会など</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467544" y="692696"/>
            <a:ext cx="1940055"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≪課題≫</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コンテンツ プレースホルダー 2"/>
          <p:cNvSpPr txBox="1">
            <a:spLocks/>
          </p:cNvSpPr>
          <p:nvPr/>
        </p:nvSpPr>
        <p:spPr>
          <a:xfrm>
            <a:off x="468979" y="1052735"/>
            <a:ext cx="8229600" cy="64209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○年代別使用</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割合の状況（資料１</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①）から若年層（５～１５才）の</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使用</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割合が低い</a:t>
            </a:r>
          </a:p>
        </p:txBody>
      </p:sp>
      <p:sp>
        <p:nvSpPr>
          <p:cNvPr id="11" name="テキスト ボックス 10"/>
          <p:cNvSpPr txBox="1"/>
          <p:nvPr/>
        </p:nvSpPr>
        <p:spPr>
          <a:xfrm>
            <a:off x="399697" y="1694831"/>
            <a:ext cx="2876159"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≪取組み</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内容（案）≫</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227295" y="692696"/>
            <a:ext cx="8712968" cy="295830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ー 2"/>
          <p:cNvSpPr txBox="1">
            <a:spLocks/>
          </p:cNvSpPr>
          <p:nvPr/>
        </p:nvSpPr>
        <p:spPr>
          <a:xfrm>
            <a:off x="445422" y="5863038"/>
            <a:ext cx="8229600" cy="80632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○地域（市町村</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）によって使用割合に差がでる要因を様々な観点から分析調査を行う。</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○モデル地域を指定し、市町村国保等で地域における課題解決に向けた取組みを行う。</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491769" y="3927079"/>
            <a:ext cx="1940055"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≪課題≫</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コンテンツ プレースホルダー 2"/>
          <p:cNvSpPr txBox="1">
            <a:spLocks/>
          </p:cNvSpPr>
          <p:nvPr/>
        </p:nvSpPr>
        <p:spPr>
          <a:xfrm>
            <a:off x="493204" y="4314864"/>
            <a:ext cx="8229600" cy="11303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市町村別　後発医薬品の使用</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状況</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（資料１</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②）から</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府内市町村間</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で</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使用</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割合</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が最大で</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14.6</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％の差が</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あるなど、地域</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（市町村）に</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おける使用</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すすんで</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いない</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要因</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の調査</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・分析が必要。</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91769" y="5477162"/>
            <a:ext cx="2876159"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≪取組み</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内容（案）≫</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251520" y="3789040"/>
            <a:ext cx="8712968" cy="29523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59518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1371</TotalTime>
  <Words>529</Words>
  <Application>Microsoft Office PowerPoint</Application>
  <PresentationFormat>画面に合わせる (4:3)</PresentationFormat>
  <Paragraphs>94</Paragraphs>
  <Slides>7</Slides>
  <Notes>3</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後発医薬品安心使用促進の 取組みについて</vt:lpstr>
      <vt:lpstr>患者</vt:lpstr>
      <vt:lpstr>PowerPoint プレゼンテーション</vt:lpstr>
      <vt:lpstr>病院</vt:lpstr>
      <vt:lpstr>PowerPoint プレゼンテーション</vt:lpstr>
      <vt:lpstr>PowerPoint プレゼンテーション</vt:lpstr>
      <vt:lpstr>今後の取組みについて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65</cp:revision>
  <cp:lastPrinted>2017-12-11T02:06:19Z</cp:lastPrinted>
  <dcterms:created xsi:type="dcterms:W3CDTF">2017-11-16T06:37:21Z</dcterms:created>
  <dcterms:modified xsi:type="dcterms:W3CDTF">2017-12-22T05:25:34Z</dcterms:modified>
</cp:coreProperties>
</file>