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1295" r:id="rId2"/>
  </p:sldIdLst>
  <p:sldSz cx="12801600" cy="9601200" type="A3"/>
  <p:notesSz cx="9872663" cy="6797675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CC"/>
    <a:srgbClr val="FFFF99"/>
    <a:srgbClr val="CCFFFF"/>
    <a:srgbClr val="FFFFFF"/>
    <a:srgbClr val="CBE3F2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6" autoAdjust="0"/>
    <p:restoredTop sz="88489" autoAdjust="0"/>
  </p:normalViewPr>
  <p:slideViewPr>
    <p:cSldViewPr>
      <p:cViewPr varScale="1">
        <p:scale>
          <a:sx n="47" d="100"/>
          <a:sy n="47" d="100"/>
        </p:scale>
        <p:origin x="1656" y="54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7" y="1"/>
            <a:ext cx="4278155" cy="339883"/>
          </a:xfrm>
          <a:prstGeom prst="rect">
            <a:avLst/>
          </a:prstGeom>
        </p:spPr>
        <p:txBody>
          <a:bodyPr vert="horz" lIns="90526" tIns="45260" rIns="90526" bIns="4526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92240" y="1"/>
            <a:ext cx="4278155" cy="339883"/>
          </a:xfrm>
          <a:prstGeom prst="rect">
            <a:avLst/>
          </a:prstGeom>
        </p:spPr>
        <p:txBody>
          <a:bodyPr vert="horz" lIns="90526" tIns="45260" rIns="90526" bIns="45260" rtlCol="0"/>
          <a:lstStyle>
            <a:lvl1pPr algn="r">
              <a:defRPr sz="1200"/>
            </a:lvl1pPr>
          </a:lstStyle>
          <a:p>
            <a:fld id="{3F2D28A0-6F62-4A73-959C-6359E5DDD042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38500" y="509588"/>
            <a:ext cx="3395663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26" tIns="45260" rIns="90526" bIns="4526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267" y="3228896"/>
            <a:ext cx="7898130" cy="3058954"/>
          </a:xfrm>
          <a:prstGeom prst="rect">
            <a:avLst/>
          </a:prstGeom>
        </p:spPr>
        <p:txBody>
          <a:bodyPr vert="horz" lIns="90526" tIns="45260" rIns="90526" bIns="4526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7" y="6456615"/>
            <a:ext cx="4278155" cy="339883"/>
          </a:xfrm>
          <a:prstGeom prst="rect">
            <a:avLst/>
          </a:prstGeom>
        </p:spPr>
        <p:txBody>
          <a:bodyPr vert="horz" lIns="90526" tIns="45260" rIns="90526" bIns="4526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92240" y="6456615"/>
            <a:ext cx="4278155" cy="339883"/>
          </a:xfrm>
          <a:prstGeom prst="rect">
            <a:avLst/>
          </a:prstGeom>
        </p:spPr>
        <p:txBody>
          <a:bodyPr vert="horz" lIns="90526" tIns="45260" rIns="90526" bIns="45260" rtlCol="0" anchor="b"/>
          <a:lstStyle>
            <a:lvl1pPr algn="r">
              <a:defRPr sz="1200"/>
            </a:lvl1pPr>
          </a:lstStyle>
          <a:p>
            <a:fld id="{51875A66-8240-4C7B-8F63-ACC40D2513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648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75A66-8240-4C7B-8F63-ACC40D2513B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106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7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4268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047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5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5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883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304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9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9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122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856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2" y="2149159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2" y="3044826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9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6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1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431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76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9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69" y="382272"/>
            <a:ext cx="7156451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9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811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1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4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51E5E-691E-48DE-A204-CB25103CED8D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832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51E5E-691E-48DE-A204-CB25103CED8D}" type="datetimeFigureOut">
              <a:rPr kumimoji="1" lang="ja-JP" altLang="en-US" smtClean="0"/>
              <a:t>2019/2/4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1D223-6A27-4327-8087-FA06212A7E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3705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-1" y="1"/>
            <a:ext cx="12711120" cy="437726"/>
          </a:xfrm>
          <a:prstGeom prst="rect">
            <a:avLst/>
          </a:prstGeom>
          <a:noFill/>
          <a:ln>
            <a:noFill/>
          </a:ln>
        </p:spPr>
        <p:txBody>
          <a:bodyPr vert="horz" lIns="128016" tIns="64008" rIns="128016" bIns="64008" rtlCol="0" anchor="ctr">
            <a:noAutofit/>
          </a:bodyPr>
          <a:lstStyle>
            <a:lvl1pPr algn="ctr" defTabSz="1280160" rtl="0" eaLnBrk="1" latinLnBrk="0" hangingPunct="1">
              <a:spcBef>
                <a:spcPct val="0"/>
              </a:spcBef>
              <a:buNone/>
              <a:defRPr kumimoji="1" sz="6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大阪府ファシリティマネジメント基本方針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（大阪府公共施設等総合管理計画）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について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431624"/>
            <a:ext cx="12801600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コンテンツ プレースホルダー 2"/>
          <p:cNvSpPr txBox="1">
            <a:spLocks/>
          </p:cNvSpPr>
          <p:nvPr/>
        </p:nvSpPr>
        <p:spPr>
          <a:xfrm>
            <a:off x="136104" y="766543"/>
            <a:ext cx="4032448" cy="10817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36000" tIns="36000" rIns="36000" bIns="36000" rtlCol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｢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行財政改革推進プラン（案）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｣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（平成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月策定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）において「ストック　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の活用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」と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｢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公共施設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等の最適な経営管理（ファシリティマネジメント）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｣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を位置付け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◆平成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日付けで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総務省から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｢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公共施設等総合管理計画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｣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の策定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要請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コンテンツ プレースホルダー 2"/>
          <p:cNvSpPr txBox="1">
            <a:spLocks/>
          </p:cNvSpPr>
          <p:nvPr/>
        </p:nvSpPr>
        <p:spPr>
          <a:xfrm>
            <a:off x="136103" y="573298"/>
            <a:ext cx="4032447" cy="19324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128016" tIns="64008" rIns="128016" bIns="64008" rtlCol="0" anchor="ctr" anchorCtr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05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方針策定の背景</a:t>
            </a:r>
            <a:endParaRPr lang="ja-JP" altLang="en-US" sz="105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8" name="グループ化 27"/>
          <p:cNvGrpSpPr/>
          <p:nvPr/>
        </p:nvGrpSpPr>
        <p:grpSpPr>
          <a:xfrm>
            <a:off x="136800" y="5555047"/>
            <a:ext cx="4032000" cy="4009742"/>
            <a:chOff x="382520" y="2714006"/>
            <a:chExt cx="5141806" cy="2476556"/>
          </a:xfrm>
        </p:grpSpPr>
        <p:sp>
          <p:nvSpPr>
            <p:cNvPr id="29" name="コンテンツ プレースホルダー 2"/>
            <p:cNvSpPr txBox="1">
              <a:spLocks/>
            </p:cNvSpPr>
            <p:nvPr/>
          </p:nvSpPr>
          <p:spPr>
            <a:xfrm>
              <a:off x="382520" y="2876729"/>
              <a:ext cx="5141806" cy="231383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128016" tIns="64008" rIns="128016" bIns="64008" rtlCol="0">
              <a:noAutofit/>
            </a:bodyPr>
            <a:lstStyle>
              <a:lvl1pPr marL="480060" indent="-48006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40130" indent="-40005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002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402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8036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44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6052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406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endParaRPr lang="en-US" altLang="ja-JP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7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</a:t>
              </a: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〔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対象財産</a:t>
              </a: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〕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endPara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 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本府が所有するすべての公共施設等</a:t>
              </a:r>
              <a:endPara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</a:t>
              </a: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〔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取組期間</a:t>
              </a: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〕</a:t>
              </a:r>
            </a:p>
            <a:p>
              <a:pPr marL="0" indent="0">
                <a:buNone/>
              </a:pP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  平成</a:t>
              </a: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28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年度から平成</a:t>
              </a: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37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年度まで</a:t>
              </a: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(10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年間）</a:t>
              </a:r>
              <a:endPara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r>
                <a:rPr lang="ja-JP" altLang="en-US" sz="1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概ね</a:t>
              </a: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年経過時点で必要に応じ見直し</a:t>
              </a: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)</a:t>
              </a:r>
            </a:p>
            <a:p>
              <a:pPr marL="0" indent="0">
                <a:spcBef>
                  <a:spcPts val="0"/>
                </a:spcBef>
                <a:buFont typeface="Arial" panose="020B0604020202020204" pitchFamily="34" charset="0"/>
                <a:buNone/>
              </a:pPr>
              <a:endPara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0" name="コンテンツ プレースホルダー 2"/>
            <p:cNvSpPr txBox="1">
              <a:spLocks/>
            </p:cNvSpPr>
            <p:nvPr/>
          </p:nvSpPr>
          <p:spPr>
            <a:xfrm>
              <a:off x="382520" y="2714006"/>
              <a:ext cx="5141806" cy="162723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28016" tIns="64008" rIns="128016" bIns="64008" rtlCol="0" anchor="ctr" anchorCtr="0">
              <a:noAutofit/>
            </a:bodyPr>
            <a:lstStyle>
              <a:lvl1pPr marL="480060" indent="-48006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40130" indent="-40005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002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402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8036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44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6052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406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ja-JP" altLang="en-US" sz="105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基本方針の位置づけ等</a:t>
              </a:r>
              <a:endParaRPr lang="ja-JP" altLang="en-US" sz="105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61" name="コンテンツ プレースホルダー 2"/>
          <p:cNvSpPr txBox="1">
            <a:spLocks/>
          </p:cNvSpPr>
          <p:nvPr/>
        </p:nvSpPr>
        <p:spPr>
          <a:xfrm>
            <a:off x="4287600" y="8808789"/>
            <a:ext cx="8319600" cy="756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36000" tIns="36000" rIns="36000" bIns="36000" rtlCol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各施設に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関する保全情報を財産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活用課で一元的に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集約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部局横断的な協議調整の場である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｢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ファシリティマネジメント推進会議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｣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（各部総務課長等で構成、事務局は財産活用課）を設置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財産活用課が、財政・行政改革・保全担当と連携しながら総量最適化・有効活用、長寿命化に向けた全庁調整など、財産の統一的・効率的なマネジメントを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進める</a:t>
            </a: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000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000" u="sng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10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コンテンツ プレースホルダー 2"/>
          <p:cNvSpPr txBox="1">
            <a:spLocks/>
          </p:cNvSpPr>
          <p:nvPr/>
        </p:nvSpPr>
        <p:spPr>
          <a:xfrm>
            <a:off x="4287600" y="8617990"/>
            <a:ext cx="8319600" cy="1908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128016" tIns="64008" rIns="128016" bIns="64008" rtlCol="0" anchor="ctr" anchorCtr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05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推進体制</a:t>
            </a:r>
            <a:endParaRPr lang="ja-JP" altLang="en-US" sz="105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8" name="コンテンツ プレースホルダー 2"/>
          <p:cNvSpPr txBox="1">
            <a:spLocks/>
          </p:cNvSpPr>
          <p:nvPr/>
        </p:nvSpPr>
        <p:spPr>
          <a:xfrm>
            <a:off x="4281950" y="738383"/>
            <a:ext cx="8319465" cy="29370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28016" tIns="64008" rIns="128016" bIns="64008" rtlCol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endParaRPr lang="en-US" altLang="ja-JP" sz="9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9" name="コンテンツ プレースホルダー 2"/>
          <p:cNvSpPr txBox="1">
            <a:spLocks/>
          </p:cNvSpPr>
          <p:nvPr/>
        </p:nvSpPr>
        <p:spPr>
          <a:xfrm>
            <a:off x="4280400" y="556647"/>
            <a:ext cx="8322540" cy="199746"/>
          </a:xfrm>
          <a:prstGeom prst="rect">
            <a:avLst/>
          </a:prstGeom>
          <a:solidFill>
            <a:schemeClr val="accent1">
              <a:lumMod val="50000"/>
            </a:schemeClr>
          </a:solidFill>
          <a:ln w="19050"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128016" tIns="64008" rIns="128016" bIns="64008" rtlCol="0" anchor="ctr" anchorCtr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4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建物の修繕・更新費用試算</a:t>
            </a:r>
            <a:endParaRPr lang="ja-JP" altLang="en-US" sz="14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0" name="コンテンツ プレースホルダー 2"/>
          <p:cNvSpPr txBox="1">
            <a:spLocks/>
          </p:cNvSpPr>
          <p:nvPr/>
        </p:nvSpPr>
        <p:spPr>
          <a:xfrm>
            <a:off x="4191821" y="756393"/>
            <a:ext cx="3001067" cy="668438"/>
          </a:xfrm>
          <a:prstGeom prst="rect">
            <a:avLst/>
          </a:prstGeom>
          <a:noFill/>
          <a:ln w="19050">
            <a:noFill/>
          </a:ln>
          <a:effectLst/>
        </p:spPr>
        <p:txBody>
          <a:bodyPr vert="horz" lIns="128016" tIns="64008" rIns="128016" bIns="64008" rtlCol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en-US" altLang="ja-JP" sz="105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【50</a:t>
            </a:r>
            <a:r>
              <a:rPr lang="ja-JP" altLang="en-US" sz="105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年更新試算</a:t>
            </a:r>
            <a:r>
              <a:rPr lang="en-US" altLang="ja-JP" sz="105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年間（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37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）：年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平均約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1,012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年間（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47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）：年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平均約</a:t>
            </a:r>
            <a:r>
              <a:rPr lang="ja-JP" altLang="en-US" sz="10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740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endParaRPr lang="ja-JP" altLang="en-US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年間（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67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）：年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平均約</a:t>
            </a:r>
            <a:r>
              <a:rPr lang="ja-JP" altLang="en-US" sz="10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616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コンテンツ プレースホルダー 2"/>
          <p:cNvSpPr txBox="1">
            <a:spLocks/>
          </p:cNvSpPr>
          <p:nvPr/>
        </p:nvSpPr>
        <p:spPr>
          <a:xfrm>
            <a:off x="4196909" y="2044001"/>
            <a:ext cx="3001067" cy="668438"/>
          </a:xfrm>
          <a:prstGeom prst="rect">
            <a:avLst/>
          </a:prstGeom>
          <a:noFill/>
          <a:ln w="19050">
            <a:noFill/>
          </a:ln>
          <a:effectLst/>
        </p:spPr>
        <p:txBody>
          <a:bodyPr vert="horz" lIns="128016" tIns="64008" rIns="128016" bIns="64008" rtlCol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Bef>
                <a:spcPts val="0"/>
              </a:spcBef>
              <a:buNone/>
            </a:pPr>
            <a:r>
              <a:rPr lang="en-US" altLang="ja-JP" sz="1050" b="1" u="sng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105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70</a:t>
            </a:r>
            <a:r>
              <a:rPr lang="ja-JP" altLang="en-US" sz="105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年更新試算</a:t>
            </a:r>
            <a:r>
              <a:rPr lang="en-US" altLang="ja-JP" sz="1050" b="1" u="sng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en-US" altLang="ja-JP" sz="1000" b="1" u="sng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年間（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37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）：年平均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  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391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>
              <a:spcBef>
                <a:spcPts val="0"/>
              </a:spcBef>
              <a:buNone/>
            </a:pP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年間（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47</a:t>
            </a:r>
            <a:r>
              <a:rPr lang="ja-JP" altLang="en-US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）：年平均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  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320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endParaRPr lang="ja-JP" altLang="en-US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年間（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67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）：年平均約  </a:t>
            </a:r>
            <a:r>
              <a: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440</a:t>
            </a:r>
            <a:r>
              <a:rPr lang="ja-JP" altLang="en-US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endParaRPr lang="en-US" altLang="ja-JP" sz="1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2" name="フローチャート : 抜出し 71"/>
          <p:cNvSpPr/>
          <p:nvPr/>
        </p:nvSpPr>
        <p:spPr>
          <a:xfrm rot="10800000">
            <a:off x="5920550" y="2078686"/>
            <a:ext cx="360040" cy="90000"/>
          </a:xfrm>
          <a:prstGeom prst="flowChartExtract">
            <a:avLst/>
          </a:prstGeom>
          <a:solidFill>
            <a:schemeClr val="accent6">
              <a:lumMod val="50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rtlCol="0" anchor="ctr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4000" i="1" u="none" strike="noStrike" kern="0" cap="all" spc="0" normalizeH="0" baseline="0" noProof="0" dirty="0" smtClean="0">
              <a:ln/>
              <a:solidFill>
                <a:sysClr val="windowText" lastClr="000000"/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4" name="コンテンツ プレースホルダー 2"/>
          <p:cNvSpPr txBox="1">
            <a:spLocks/>
          </p:cNvSpPr>
          <p:nvPr/>
        </p:nvSpPr>
        <p:spPr>
          <a:xfrm>
            <a:off x="4631770" y="2739674"/>
            <a:ext cx="2937600" cy="439200"/>
          </a:xfrm>
          <a:prstGeom prst="rect">
            <a:avLst/>
          </a:prstGeom>
          <a:noFill/>
          <a:ln w="6350">
            <a:solidFill>
              <a:schemeClr val="tx1"/>
            </a:solidFill>
            <a:prstDash val="sysDash"/>
          </a:ln>
          <a:effectLst/>
        </p:spPr>
        <p:txBody>
          <a:bodyPr vert="horz" wrap="square" lIns="128016" tIns="64008" rIns="128016" bIns="64008" rtlCol="0" anchor="ctr" anchorCtr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年度当初予算の修繕・更新費約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億円と比べ、直近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年間では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0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131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の差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コンテンツ プレースホルダー 2"/>
          <p:cNvSpPr txBox="1">
            <a:spLocks/>
          </p:cNvSpPr>
          <p:nvPr/>
        </p:nvSpPr>
        <p:spPr>
          <a:xfrm>
            <a:off x="4631770" y="1530834"/>
            <a:ext cx="2936055" cy="438637"/>
          </a:xfrm>
          <a:prstGeom prst="rect">
            <a:avLst/>
          </a:prstGeom>
          <a:noFill/>
          <a:ln w="6350" cmpd="sng">
            <a:solidFill>
              <a:schemeClr val="tx1"/>
            </a:solidFill>
            <a:prstDash val="sysDash"/>
          </a:ln>
          <a:effectLst/>
        </p:spPr>
        <p:txBody>
          <a:bodyPr vert="horz" wrap="square" lIns="128016" tIns="64008" rIns="128016" bIns="64008" rtlCol="0" anchor="ctr" anchorCtr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年度当初予算の修繕・更新費約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億円と比べ、直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近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年間では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0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752</a:t>
            </a:r>
            <a:r>
              <a:rPr lang="ja-JP" altLang="en-US" sz="10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の差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9" name="コンテンツ プレースホルダー 2"/>
          <p:cNvSpPr txBox="1">
            <a:spLocks/>
          </p:cNvSpPr>
          <p:nvPr/>
        </p:nvSpPr>
        <p:spPr>
          <a:xfrm>
            <a:off x="4287600" y="4077747"/>
            <a:ext cx="8319600" cy="444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0" cmpd="dbl"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28016" tIns="64008" rIns="128016" bIns="64008" rtlCol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sz="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endParaRPr lang="ja-JP" altLang="en-US" sz="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altLang="ja-JP" sz="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1" name="コンテンツ プレースホルダー 2"/>
          <p:cNvSpPr txBox="1">
            <a:spLocks/>
          </p:cNvSpPr>
          <p:nvPr/>
        </p:nvSpPr>
        <p:spPr>
          <a:xfrm>
            <a:off x="4417500" y="4972521"/>
            <a:ext cx="3798000" cy="3474000"/>
          </a:xfrm>
          <a:prstGeom prst="rect">
            <a:avLst/>
          </a:prstGeom>
          <a:ln w="31750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36000" tIns="36000" rIns="36000" bIns="36000" rtlCol="0" anchor="t" anchorCtr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100" b="1" u="sng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kumimoji="0" lang="en-US" altLang="ja-JP" sz="1100" b="1" u="sng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endParaRPr kumimoji="0" lang="en-US" altLang="ja-JP" sz="1100" b="1" u="sng" kern="0" cap="all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endParaRPr kumimoji="0" lang="en-US" altLang="ja-JP" sz="1100" b="1" u="sng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endParaRPr kumimoji="0" lang="en-US" altLang="ja-JP" sz="6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（取組み）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000" b="1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kumimoji="0" lang="ja-JP" altLang="en-US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劣化度調査及び施設管理者による日常点検を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◆点検・調査等で得たデータを概ね</a:t>
            </a:r>
            <a:r>
              <a:rPr kumimoji="0" lang="en-US" altLang="ja-JP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年間で取りまとめ、耐用年数を見　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通すとともに</a:t>
            </a:r>
            <a:r>
              <a:rPr kumimoji="0" lang="ja-JP" altLang="en-US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中長期保全計画及び修繕実施計画</a:t>
            </a:r>
            <a:r>
              <a:rPr kumimoji="0" lang="ja-JP" altLang="en-US" sz="1000" kern="0" cap="all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（一定規模以上</a:t>
            </a:r>
            <a:endParaRPr kumimoji="0" lang="en-US" altLang="ja-JP" sz="1000" kern="0" cap="all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en-US" altLang="ja-JP" sz="1000" kern="0" cap="all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en-US" altLang="ja-JP" sz="1000" kern="0" cap="all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</a:t>
            </a:r>
            <a:r>
              <a:rPr kumimoji="0" lang="ja-JP" altLang="en-US" sz="1000" kern="0" cap="all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の個々の建物</a:t>
            </a:r>
            <a:r>
              <a:rPr kumimoji="0" lang="ja-JP" altLang="en-US" sz="1000" kern="0" cap="all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を対象）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を策定し、計画的な改修</a:t>
            </a:r>
            <a:r>
              <a:rPr kumimoji="0" lang="ja-JP" altLang="en-US" sz="1000" kern="0" cap="all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0" lang="ja-JP" altLang="en-US" sz="1000" kern="0" cap="all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予防保全）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を実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en-US" altLang="ja-JP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en-US" altLang="ja-JP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◆築後概ね</a:t>
            </a:r>
            <a:r>
              <a:rPr kumimoji="0" lang="en-US" altLang="ja-JP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年、</a:t>
            </a:r>
            <a:r>
              <a:rPr kumimoji="0" lang="en-US" altLang="ja-JP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0" lang="ja-JP" altLang="en-US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を目処に、施設需要を踏まえた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大規模改修の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en-US" altLang="ja-JP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en-US" altLang="ja-JP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実施を検討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◆予防保全</a:t>
            </a:r>
            <a:r>
              <a:rPr kumimoji="0" lang="ja-JP" altLang="en-US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の結果等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情報</a:t>
            </a:r>
            <a:r>
              <a:rPr kumimoji="0" lang="ja-JP" altLang="en-US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適切に管理</a:t>
            </a:r>
            <a:r>
              <a:rPr kumimoji="0" lang="ja-JP" altLang="en-US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・蓄積し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次</a:t>
            </a:r>
            <a:r>
              <a:rPr kumimoji="0" lang="ja-JP" altLang="en-US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の点検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・調査に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活用していく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ＰＤＣＡサイクルの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構築を推進</a:t>
            </a:r>
            <a:r>
              <a:rPr kumimoji="0" lang="ja-JP" altLang="en-US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して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いく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endParaRPr kumimoji="0" lang="en-US" altLang="ja-JP" sz="6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kumimoji="0" lang="ja-JP" altLang="en-US" sz="1050" kern="0" cap="all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2" name="コンテンツ プレースホルダー 2"/>
          <p:cNvSpPr txBox="1">
            <a:spLocks/>
          </p:cNvSpPr>
          <p:nvPr/>
        </p:nvSpPr>
        <p:spPr>
          <a:xfrm>
            <a:off x="8331881" y="4972522"/>
            <a:ext cx="4147655" cy="3474212"/>
          </a:xfrm>
          <a:prstGeom prst="rect">
            <a:avLst/>
          </a:prstGeom>
          <a:solidFill>
            <a:schemeClr val="bg1"/>
          </a:solidFill>
          <a:ln w="31750" cmpd="dbl">
            <a:solidFill>
              <a:schemeClr val="tx1"/>
            </a:solidFill>
            <a:prstDash val="solid"/>
          </a:ln>
          <a:effectLst/>
        </p:spPr>
        <p:txBody>
          <a:bodyPr vert="horz" wrap="square" lIns="36000" tIns="36000" rIns="36000" bIns="36000" rtlCol="0" anchor="t" anchorCtr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algn="ctr" defTabSz="914400">
              <a:spcBef>
                <a:spcPts val="0"/>
              </a:spcBef>
              <a:buNone/>
            </a:pPr>
            <a:endParaRPr kumimoji="0" lang="en-US" altLang="ja-JP" sz="600" b="1" u="sng" kern="0" cap="al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（取組み）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◆築後</a:t>
            </a:r>
            <a:r>
              <a:rPr kumimoji="0" lang="en-US" altLang="ja-JP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年目を機に、劣化状況や必要性などの点検を行い、建替え、大規模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000" kern="0" cap="all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改修による維持、廃止（売却）等、将来的な活用方針を検討する</a:t>
            </a:r>
          </a:p>
          <a:p>
            <a:pPr marL="0" lvl="0" indent="0" defTabSz="914400">
              <a:spcBef>
                <a:spcPts val="0"/>
              </a:spcBef>
              <a:buNone/>
            </a:pPr>
            <a:r>
              <a:rPr kumimoji="0" lang="ja-JP" altLang="en-US" sz="1000" kern="0" cap="all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◆有効活用度評価指標を用いた有効活用方策の検討（毎年度） </a:t>
            </a:r>
            <a:endParaRPr kumimoji="0" lang="en-US" altLang="ja-JP" sz="1000" kern="0" cap="all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8" name="角丸四角形 77"/>
          <p:cNvSpPr/>
          <p:nvPr/>
        </p:nvSpPr>
        <p:spPr>
          <a:xfrm>
            <a:off x="4495308" y="5248404"/>
            <a:ext cx="3576877" cy="6316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2700" cmpd="sng">
            <a:solidFill>
              <a:schemeClr val="tx1">
                <a:lumMod val="95000"/>
                <a:lumOff val="5000"/>
              </a:schemeClr>
            </a:solidFill>
            <a:prstDash val="solid"/>
          </a:ln>
          <a:scene3d>
            <a:camera prst="obliqueBottomRight"/>
            <a:lightRig rig="threePt" dir="t"/>
          </a:scene3d>
          <a:sp3d extrusionH="254000"/>
        </p:spPr>
        <p:txBody>
          <a:bodyPr wrap="square" lIns="0" tIns="45720" rIns="0" bIns="45720" rtlCol="0" anchor="ctr">
            <a:noAutofit/>
            <a:flatTx/>
          </a:bodyPr>
          <a:lstStyle/>
          <a:p>
            <a:pPr lvl="0" defTabSz="914400"/>
            <a:r>
              <a:rPr kumimoji="0" lang="ja-JP" altLang="en-US" sz="1000" b="1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　　　　</a:t>
            </a:r>
            <a:endParaRPr kumimoji="0" lang="en-US" altLang="ja-JP" sz="1000" b="1" kern="0" dirty="0" smtClean="0">
              <a:ln w="12700">
                <a:noFill/>
                <a:prstDash val="solid"/>
              </a:ln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kumimoji="0" lang="ja-JP" altLang="en-US" sz="100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（実施方針）</a:t>
            </a:r>
            <a:endParaRPr kumimoji="0" lang="en-US" altLang="ja-JP" sz="1000" kern="0" dirty="0" smtClean="0">
              <a:ln w="12700">
                <a:noFill/>
                <a:prstDash val="solid"/>
              </a:ln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kumimoji="0" lang="ja-JP" altLang="en-US" sz="100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◆施設</a:t>
            </a:r>
            <a:r>
              <a:rPr kumimoji="0" lang="ja-JP" altLang="en-US" sz="100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の更新時期については、築後</a:t>
            </a:r>
            <a:r>
              <a:rPr kumimoji="0" lang="en-US" altLang="ja-JP" sz="100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70</a:t>
            </a:r>
            <a:r>
              <a:rPr kumimoji="0" lang="ja-JP" altLang="en-US" sz="100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年以上を目標とする</a:t>
            </a:r>
            <a:endParaRPr kumimoji="0" lang="en-US" altLang="ja-JP" sz="1000" kern="0" dirty="0">
              <a:ln w="12700">
                <a:noFill/>
                <a:prstDash val="solid"/>
              </a:ln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kumimoji="0" lang="ja-JP" altLang="en-US" sz="100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◆予防</a:t>
            </a:r>
            <a:r>
              <a:rPr kumimoji="0" lang="ja-JP" altLang="en-US" sz="100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保全型の維持</a:t>
            </a:r>
            <a:r>
              <a:rPr kumimoji="0" lang="ja-JP" altLang="en-US" sz="100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管理へ</a:t>
            </a:r>
            <a:r>
              <a:rPr kumimoji="0" lang="ja-JP" altLang="en-US" sz="100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転換を図る</a:t>
            </a:r>
            <a:endParaRPr kumimoji="0" lang="en-US" altLang="ja-JP" sz="1000" kern="0" dirty="0">
              <a:ln w="12700">
                <a:noFill/>
                <a:prstDash val="solid"/>
              </a:ln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kumimoji="0" lang="en-US" altLang="ja-JP" sz="100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</a:p>
        </p:txBody>
      </p:sp>
      <p:sp>
        <p:nvSpPr>
          <p:cNvPr id="108" name="角丸四角形 107"/>
          <p:cNvSpPr/>
          <p:nvPr/>
        </p:nvSpPr>
        <p:spPr>
          <a:xfrm>
            <a:off x="8440200" y="5248404"/>
            <a:ext cx="3935486" cy="112980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2700" cmpd="sng">
            <a:solidFill>
              <a:schemeClr val="tx1">
                <a:lumMod val="95000"/>
                <a:lumOff val="5000"/>
              </a:schemeClr>
            </a:solidFill>
            <a:prstDash val="solid"/>
          </a:ln>
          <a:scene3d>
            <a:camera prst="obliqueBottomRight"/>
            <a:lightRig rig="threePt" dir="t"/>
          </a:scene3d>
          <a:sp3d extrusionH="254000"/>
        </p:spPr>
        <p:txBody>
          <a:bodyPr wrap="square" lIns="0" tIns="45720" rIns="0" bIns="45720" rtlCol="0" anchor="ctr">
            <a:noAutofit/>
            <a:flatTx/>
          </a:bodyPr>
          <a:lstStyle/>
          <a:p>
            <a:pPr lvl="0" defTabSz="914400"/>
            <a:r>
              <a:rPr kumimoji="0" lang="ja-JP" altLang="en-US" sz="100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（実施方針）</a:t>
            </a:r>
            <a:endParaRPr kumimoji="0" lang="en-US" altLang="ja-JP" sz="1000" kern="0" dirty="0" smtClean="0">
              <a:ln w="12700">
                <a:noFill/>
                <a:prstDash val="solid"/>
              </a:ln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kumimoji="0" lang="ja-JP" altLang="en-US" sz="100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kumimoji="0" lang="ja-JP" altLang="en-US" sz="100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施設の新設は、原則行わない</a:t>
            </a:r>
            <a:r>
              <a:rPr kumimoji="0" lang="ja-JP" altLang="en-US" sz="80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kumimoji="0" lang="ja-JP" altLang="en-US" sz="78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新たなニーズに対応する場合</a:t>
            </a:r>
            <a:r>
              <a:rPr kumimoji="0" lang="ja-JP" altLang="en-US" sz="78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</a:t>
            </a:r>
            <a:r>
              <a:rPr kumimoji="0" lang="ja-JP" altLang="en-US" sz="78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kumimoji="0" lang="ja-JP" altLang="en-US" sz="78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既存施設の有効活</a:t>
            </a:r>
            <a:endParaRPr kumimoji="0" lang="en-US" altLang="ja-JP" sz="780" kern="0" dirty="0" smtClean="0">
              <a:ln w="12700">
                <a:noFill/>
                <a:prstDash val="solid"/>
              </a:ln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kumimoji="0" lang="ja-JP" altLang="en-US" sz="78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78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用、転用を検討し、これらができない場合は新設、増設を検討する）</a:t>
            </a:r>
            <a:endParaRPr kumimoji="0" lang="en-US" altLang="ja-JP" sz="780" kern="0" dirty="0" smtClean="0">
              <a:ln w="12700">
                <a:noFill/>
                <a:prstDash val="solid"/>
              </a:ln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kumimoji="0" lang="ja-JP" altLang="en-US" sz="100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kumimoji="0" lang="ja-JP" altLang="en-US" sz="100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人口動態の変化に</a:t>
            </a:r>
            <a:r>
              <a:rPr kumimoji="0" lang="ja-JP" altLang="en-US" sz="100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よる施設</a:t>
            </a:r>
            <a:r>
              <a:rPr kumimoji="0" lang="ja-JP" altLang="en-US" sz="100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需要見込みを踏まえ、減築、</a:t>
            </a:r>
            <a:r>
              <a:rPr kumimoji="0" lang="ja-JP" altLang="en-US" sz="100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集約化等により</a:t>
            </a:r>
            <a:endParaRPr kumimoji="0" lang="en-US" altLang="ja-JP" sz="1000" kern="0" dirty="0" smtClean="0">
              <a:ln w="12700">
                <a:noFill/>
                <a:prstDash val="solid"/>
              </a:ln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kumimoji="0" lang="ja-JP" altLang="en-US" sz="100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kumimoji="0" lang="ja-JP" altLang="en-US" sz="100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kumimoji="0" lang="ja-JP" altLang="en-US" sz="100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保有量の縮減を</a:t>
            </a:r>
            <a:r>
              <a:rPr kumimoji="0" lang="ja-JP" altLang="en-US" sz="100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図る</a:t>
            </a:r>
            <a:endParaRPr kumimoji="0" lang="en-US" altLang="ja-JP" sz="1000" kern="0" dirty="0" smtClean="0">
              <a:ln w="12700">
                <a:noFill/>
                <a:prstDash val="solid"/>
              </a:ln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kumimoji="0" lang="ja-JP" altLang="en-US" sz="100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</a:t>
            </a:r>
            <a:r>
              <a:rPr kumimoji="0" lang="ja-JP" altLang="en-US" sz="100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新たな行政ニーズを捉え、既存施設の有効活用を進め、より</a:t>
            </a:r>
            <a:r>
              <a:rPr kumimoji="0" lang="ja-JP" altLang="en-US" sz="100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少ない投資で</a:t>
            </a:r>
            <a:endParaRPr kumimoji="0" lang="en-US" altLang="ja-JP" sz="1000" kern="0" dirty="0" smtClean="0">
              <a:ln w="12700">
                <a:noFill/>
                <a:prstDash val="solid"/>
              </a:ln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kumimoji="0" lang="en-US" altLang="ja-JP" sz="100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en-US" altLang="ja-JP" sz="100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kumimoji="0" lang="ja-JP" altLang="en-US" sz="100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柔軟</a:t>
            </a:r>
            <a:r>
              <a:rPr kumimoji="0" lang="ja-JP" altLang="en-US" sz="1000" kern="0" dirty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に対応</a:t>
            </a:r>
            <a:r>
              <a:rPr kumimoji="0" lang="ja-JP" altLang="en-US" sz="1000" kern="0" dirty="0" smtClean="0">
                <a:ln w="12700">
                  <a:noFill/>
                  <a:prstDash val="solid"/>
                </a:ln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endParaRPr kumimoji="0" lang="ja-JP" altLang="en-US" sz="1000" kern="0" dirty="0">
              <a:ln w="12700">
                <a:noFill/>
                <a:prstDash val="solid"/>
              </a:ln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0" name="コンテンツ プレースホルダー 2"/>
          <p:cNvSpPr txBox="1">
            <a:spLocks/>
          </p:cNvSpPr>
          <p:nvPr/>
        </p:nvSpPr>
        <p:spPr>
          <a:xfrm>
            <a:off x="4280400" y="3824107"/>
            <a:ext cx="8319600" cy="25200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31750" cmpd="dbl"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128016" tIns="64008" rIns="128016" bIns="64008" rtlCol="0" anchor="ctr" anchorCtr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1800" b="1" dirty="0">
                <a:ln w="2540">
                  <a:solidFill>
                    <a:schemeClr val="tx1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基本的</a:t>
            </a:r>
            <a:r>
              <a:rPr lang="ja-JP" altLang="en-US" sz="1800" b="1" dirty="0" smtClean="0">
                <a:ln w="2540">
                  <a:solidFill>
                    <a:schemeClr val="tx1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1800" b="1" dirty="0">
                <a:ln w="2540">
                  <a:solidFill>
                    <a:schemeClr val="tx1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方針</a:t>
            </a:r>
          </a:p>
        </p:txBody>
      </p:sp>
      <p:sp>
        <p:nvSpPr>
          <p:cNvPr id="99" name="角丸四角形 98"/>
          <p:cNvSpPr/>
          <p:nvPr/>
        </p:nvSpPr>
        <p:spPr>
          <a:xfrm>
            <a:off x="4469537" y="4119358"/>
            <a:ext cx="8010000" cy="811993"/>
          </a:xfrm>
          <a:prstGeom prst="roundRect">
            <a:avLst>
              <a:gd name="adj" fmla="val 17481"/>
            </a:avLst>
          </a:prstGeom>
          <a:solidFill>
            <a:schemeClr val="accent6">
              <a:lumMod val="60000"/>
              <a:lumOff val="40000"/>
            </a:schemeClr>
          </a:solidFill>
          <a:ln w="25400" cmpd="dbl">
            <a:solidFill>
              <a:schemeClr val="tx1"/>
            </a:solidFill>
            <a:prstDash val="solid"/>
          </a:ln>
        </p:spPr>
        <p:txBody>
          <a:bodyPr wrap="square" lIns="0" tIns="45720" rIns="0" bIns="45720" rtlCol="0" anchor="ctr">
            <a:noAutofit/>
            <a:flatTx/>
          </a:bodyPr>
          <a:lstStyle/>
          <a:p>
            <a:pPr lvl="0" defTabSz="914400"/>
            <a:r>
              <a:rPr kumimoji="0" lang="ja-JP" altLang="en-US" sz="1400" b="1" u="sng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≪</a:t>
            </a:r>
            <a:r>
              <a:rPr kumimoji="0" lang="ja-JP" altLang="en-US" sz="600" b="1" u="sng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ja-JP" altLang="en-US" sz="1400" b="1" u="sng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長 　寿 　命　 化   ≫</a:t>
            </a:r>
            <a:r>
              <a:rPr kumimoji="0" lang="ja-JP" altLang="en-US" sz="105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★施設</a:t>
            </a:r>
            <a:r>
              <a:rPr kumimoji="0" lang="ja-JP" altLang="en-US" sz="1050" kern="0" dirty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の長寿命化を推進し、維持・更新経費の軽減</a:t>
            </a:r>
            <a:r>
              <a:rPr kumimoji="0" lang="ja-JP" altLang="en-US" sz="105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・平準化を図る</a:t>
            </a:r>
            <a:endParaRPr kumimoji="0" lang="en-US" altLang="ja-JP" sz="1050" kern="0" dirty="0" smtClean="0">
              <a:ln w="12700">
                <a:noFill/>
                <a:prstDash val="solid"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kumimoji="0" lang="ja-JP" altLang="en-US" sz="105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60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0" lang="ja-JP" altLang="en-US" sz="105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★点検・劣化度調査等を行い、予防保全型の施設維持管理体制を構築し、府民の安全・安心の確保に努める</a:t>
            </a:r>
            <a:endParaRPr kumimoji="0" lang="en-US" altLang="ja-JP" sz="1050" kern="0" dirty="0" smtClean="0">
              <a:ln w="12700">
                <a:noFill/>
                <a:prstDash val="solid"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endParaRPr kumimoji="0" lang="en-US" altLang="ja-JP" sz="500" kern="0" dirty="0" smtClean="0">
              <a:ln w="12700">
                <a:noFill/>
                <a:prstDash val="solid"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defTabSz="914400"/>
            <a:r>
              <a:rPr kumimoji="0" lang="ja-JP" altLang="en-US" sz="1400" b="1" u="sng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≪</a:t>
            </a:r>
            <a:r>
              <a:rPr kumimoji="0" lang="ja-JP" altLang="en-US" sz="1400" b="1" u="sng" kern="0" dirty="0">
                <a:ln w="12700">
                  <a:noFill/>
                  <a:prstDash val="solid"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総量</a:t>
            </a:r>
            <a:r>
              <a:rPr kumimoji="0" lang="ja-JP" altLang="en-US" sz="1400" b="1" u="sng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最適化・有効活用≫</a:t>
            </a:r>
            <a:r>
              <a:rPr kumimoji="0" lang="ja-JP" altLang="en-US" sz="105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</a:t>
            </a:r>
            <a:r>
              <a:rPr kumimoji="0" lang="ja-JP" altLang="en-US" sz="1050" kern="0" dirty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新規施設整備を抑制し、将来の利用需要に応じた施設</a:t>
            </a:r>
            <a:r>
              <a:rPr kumimoji="0" lang="ja-JP" altLang="en-US" sz="105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の有効</a:t>
            </a:r>
            <a:r>
              <a:rPr kumimoji="0" lang="ja-JP" altLang="en-US" sz="1050" kern="0" dirty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活用や、総量の最適化を</a:t>
            </a:r>
            <a:r>
              <a:rPr kumimoji="0" lang="ja-JP" altLang="en-US" sz="1050" kern="0" dirty="0" smtClean="0">
                <a:ln w="12700">
                  <a:noFill/>
                  <a:prstDash val="solid"/>
                </a:ln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図る</a:t>
            </a:r>
            <a:endParaRPr kumimoji="0" lang="ja-JP" altLang="en-US" sz="1050" kern="0" dirty="0">
              <a:ln w="12700">
                <a:noFill/>
                <a:prstDash val="solid"/>
              </a:ln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6" name="コンテンツ プレースホルダー 2"/>
          <p:cNvSpPr txBox="1">
            <a:spLocks/>
          </p:cNvSpPr>
          <p:nvPr/>
        </p:nvSpPr>
        <p:spPr>
          <a:xfrm>
            <a:off x="5350585" y="5013811"/>
            <a:ext cx="2224800" cy="2088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175">
            <a:solidFill>
              <a:schemeClr val="bg2">
                <a:lumMod val="10000"/>
              </a:schemeClr>
            </a:solidFill>
            <a:prstDash val="sysDash"/>
          </a:ln>
          <a:effectLst/>
        </p:spPr>
        <p:txBody>
          <a:bodyPr vert="horz" wrap="square" lIns="128016" tIns="64008" rIns="128016" bIns="64008" rtlCol="0" anchor="ctr" anchorCtr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105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≪  長  寿  命  化  ≫</a:t>
            </a:r>
            <a:endParaRPr lang="ja-JP" altLang="en-US" sz="105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7" name="コンテンツ プレースホルダー 2"/>
          <p:cNvSpPr txBox="1">
            <a:spLocks/>
          </p:cNvSpPr>
          <p:nvPr/>
        </p:nvSpPr>
        <p:spPr>
          <a:xfrm>
            <a:off x="9458165" y="5008434"/>
            <a:ext cx="2226165" cy="207959"/>
          </a:xfrm>
          <a:prstGeom prst="rect">
            <a:avLst/>
          </a:prstGeom>
          <a:solidFill>
            <a:schemeClr val="accent6">
              <a:lumMod val="50000"/>
            </a:schemeClr>
          </a:solidFill>
          <a:ln w="3175">
            <a:solidFill>
              <a:schemeClr val="bg2">
                <a:lumMod val="10000"/>
              </a:schemeClr>
            </a:solidFill>
            <a:prstDash val="sysDash"/>
          </a:ln>
          <a:effectLst/>
        </p:spPr>
        <p:txBody>
          <a:bodyPr vert="horz" wrap="square" lIns="128016" tIns="64008" rIns="128016" bIns="64008" rtlCol="0" anchor="ctr" anchorCtr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ja-JP" altLang="en-US" sz="105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≪総量最適化・有効活用≫</a:t>
            </a:r>
            <a:endParaRPr lang="ja-JP" altLang="en-US" sz="105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29" name="Picture 5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944" y="806106"/>
            <a:ext cx="4803241" cy="1256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7" name="正方形/長方形 86"/>
          <p:cNvSpPr/>
          <p:nvPr/>
        </p:nvSpPr>
        <p:spPr>
          <a:xfrm>
            <a:off x="12020151" y="1912860"/>
            <a:ext cx="690719" cy="184666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rtlCol="0" anchor="ctr">
            <a:spAutoFit/>
            <a:scene3d>
              <a:camera prst="orthographicFront"/>
              <a:lightRig rig="brightRoom" dir="t"/>
            </a:scene3d>
            <a:sp3d contourW="6350" prstMaterial="plastic"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u="none" strike="noStrike" kern="0" cap="all" spc="0" normalizeH="0" baseline="0" noProof="0" dirty="0" smtClean="0"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（年度）</a:t>
            </a:r>
          </a:p>
        </p:txBody>
      </p:sp>
      <p:sp>
        <p:nvSpPr>
          <p:cNvPr id="88" name="正方形/長方形 87"/>
          <p:cNvSpPr/>
          <p:nvPr/>
        </p:nvSpPr>
        <p:spPr>
          <a:xfrm>
            <a:off x="7509487" y="1885161"/>
            <a:ext cx="690719" cy="184666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rtlCol="0" anchor="ctr">
            <a:spAutoFit/>
            <a:scene3d>
              <a:camera prst="orthographicFront"/>
              <a:lightRig rig="brightRoom" dir="t"/>
            </a:scene3d>
            <a:sp3d contourW="6350" prstMaterial="plastic"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u="none" strike="noStrike" kern="0" cap="all" spc="0" normalizeH="0" baseline="0" noProof="0" dirty="0" smtClean="0"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（億円）</a:t>
            </a:r>
          </a:p>
        </p:txBody>
      </p:sp>
      <p:pic>
        <p:nvPicPr>
          <p:cNvPr id="1033" name="Picture 9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944" y="2329326"/>
            <a:ext cx="4811697" cy="1256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9" name="正方形/長方形 88"/>
          <p:cNvSpPr/>
          <p:nvPr/>
        </p:nvSpPr>
        <p:spPr>
          <a:xfrm>
            <a:off x="12012413" y="3386469"/>
            <a:ext cx="690719" cy="184666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rtlCol="0" anchor="ctr">
            <a:spAutoFit/>
            <a:scene3d>
              <a:camera prst="orthographicFront"/>
              <a:lightRig rig="brightRoom" dir="t"/>
            </a:scene3d>
            <a:sp3d contourW="6350" prstMaterial="plastic"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u="none" strike="noStrike" kern="0" cap="all" spc="0" normalizeH="0" baseline="0" noProof="0" dirty="0" smtClean="0"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（年度）</a:t>
            </a:r>
          </a:p>
        </p:txBody>
      </p:sp>
      <p:grpSp>
        <p:nvGrpSpPr>
          <p:cNvPr id="10" name="グループ化 9"/>
          <p:cNvGrpSpPr/>
          <p:nvPr/>
        </p:nvGrpSpPr>
        <p:grpSpPr>
          <a:xfrm>
            <a:off x="136800" y="1986315"/>
            <a:ext cx="4032000" cy="3462357"/>
            <a:chOff x="126000" y="1986315"/>
            <a:chExt cx="4032000" cy="2807301"/>
          </a:xfrm>
        </p:grpSpPr>
        <p:sp>
          <p:nvSpPr>
            <p:cNvPr id="22" name="コンテンツ プレースホルダー 2"/>
            <p:cNvSpPr txBox="1">
              <a:spLocks/>
            </p:cNvSpPr>
            <p:nvPr/>
          </p:nvSpPr>
          <p:spPr>
            <a:xfrm>
              <a:off x="126000" y="1986315"/>
              <a:ext cx="4032000" cy="1944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128016" tIns="64008" rIns="128016" bIns="64008" rtlCol="0" anchor="ctr" anchorCtr="0">
              <a:noAutofit/>
            </a:bodyPr>
            <a:lstStyle>
              <a:lvl1pPr marL="480060" indent="-48006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40130" indent="-40005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002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402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8036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44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6052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406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Font typeface="Arial" panose="020B0604020202020204" pitchFamily="34" charset="0"/>
                <a:buNone/>
              </a:pPr>
              <a:r>
                <a:rPr lang="ja-JP" altLang="en-US" sz="1050" b="1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公共施設等の現況等</a:t>
              </a:r>
              <a:endParaRPr lang="ja-JP" altLang="en-US" sz="105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1" name="コンテンツ プレースホルダー 2"/>
            <p:cNvSpPr txBox="1">
              <a:spLocks/>
            </p:cNvSpPr>
            <p:nvPr/>
          </p:nvSpPr>
          <p:spPr>
            <a:xfrm>
              <a:off x="126000" y="2180715"/>
              <a:ext cx="4032000" cy="261290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lIns="128016" tIns="64008" rIns="128016" bIns="64008" rtlCol="0">
              <a:noAutofit/>
            </a:bodyPr>
            <a:lstStyle>
              <a:lvl1pPr marL="480060" indent="-48006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4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40130" indent="-40005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39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6002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22402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88036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352044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416052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480060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5440680" indent="-320040" algn="l" defTabSz="128016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（現況）</a:t>
              </a:r>
              <a:endPara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◆施設</a:t>
              </a:r>
              <a:r>
                <a:rPr lang="ja-JP" altLang="en-US" sz="1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の総数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は</a:t>
              </a:r>
              <a:r>
                <a:rPr lang="en-US" altLang="ja-JP" sz="1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1,761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施設。延床面積</a:t>
              </a:r>
              <a:r>
                <a:rPr lang="ja-JP" altLang="en-US" sz="1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の合計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は約</a:t>
              </a: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1,322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万㎡</a:t>
              </a:r>
              <a:endPara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◆施設数</a:t>
              </a:r>
              <a:r>
                <a:rPr lang="ja-JP" altLang="en-US" sz="1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では警察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施設が</a:t>
              </a: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45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％、府営</a:t>
              </a:r>
              <a:r>
                <a:rPr lang="ja-JP" altLang="en-US" sz="1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住宅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が</a:t>
              </a:r>
              <a:r>
                <a:rPr lang="en-US" altLang="ja-JP" sz="1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18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％を占め、延床面積では</a:t>
              </a:r>
              <a:endPara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r>
                <a:rPr lang="ja-JP" altLang="en-US" sz="1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府営住宅が</a:t>
              </a:r>
              <a:r>
                <a:rPr lang="en-US" altLang="ja-JP" sz="10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63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％、学校が</a:t>
              </a:r>
              <a:r>
                <a:rPr lang="en-US" altLang="ja-JP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19</a:t>
              </a:r>
              <a:r>
                <a:rPr lang="ja-JP" altLang="en-US" sz="100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％を占める</a:t>
              </a:r>
              <a:endPara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10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marL="0" indent="0">
                <a:buNone/>
              </a:pPr>
              <a:endParaRPr lang="en-US" altLang="ja-JP" sz="1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49770" y="3155985"/>
            <a:ext cx="4126576" cy="1980079"/>
            <a:chOff x="49285" y="2239464"/>
            <a:chExt cx="4126576" cy="1662946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976" y="2239464"/>
              <a:ext cx="3888000" cy="16629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6" name="正方形/長方形 95"/>
            <p:cNvSpPr/>
            <p:nvPr/>
          </p:nvSpPr>
          <p:spPr>
            <a:xfrm>
              <a:off x="572048" y="2275194"/>
              <a:ext cx="882000" cy="1566812"/>
            </a:xfrm>
            <a:prstGeom prst="rect">
              <a:avLst/>
            </a:prstGeom>
            <a:noFill/>
            <a:ln w="19050">
              <a:solidFill>
                <a:schemeClr val="accent3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/>
            </a:p>
          </p:txBody>
        </p:sp>
        <p:sp>
          <p:nvSpPr>
            <p:cNvPr id="97" name="右矢印 96"/>
            <p:cNvSpPr/>
            <p:nvPr/>
          </p:nvSpPr>
          <p:spPr>
            <a:xfrm>
              <a:off x="586153" y="2362120"/>
              <a:ext cx="846000" cy="45719"/>
            </a:xfrm>
            <a:prstGeom prst="rightArrow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ja-JP"/>
            </a:p>
          </p:txBody>
        </p:sp>
        <p:sp>
          <p:nvSpPr>
            <p:cNvPr id="98" name="角丸四角形吹き出し 97"/>
            <p:cNvSpPr/>
            <p:nvPr/>
          </p:nvSpPr>
          <p:spPr>
            <a:xfrm>
              <a:off x="1749090" y="2295144"/>
              <a:ext cx="2221196" cy="380611"/>
            </a:xfrm>
            <a:prstGeom prst="wedgeRoundRectCallout">
              <a:avLst>
                <a:gd name="adj1" fmla="val -65964"/>
                <a:gd name="adj2" fmla="val 5229"/>
                <a:gd name="adj3" fmla="val 16667"/>
              </a:avLst>
            </a:prstGeom>
            <a:ln w="158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36000" tIns="36000" rIns="36000" bIns="36000" anchor="ctr" anchorCtr="0">
              <a:no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/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今後</a:t>
              </a:r>
              <a:r>
                <a:rPr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10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年間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で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、築後</a:t>
              </a:r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50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を経過する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施設の</a:t>
              </a:r>
              <a:endPara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just"/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延床面積は全体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の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約</a:t>
              </a:r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4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割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を占める</a:t>
              </a:r>
              <a:endParaRPr 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00" name="正方形/長方形 99"/>
            <p:cNvSpPr/>
            <p:nvPr/>
          </p:nvSpPr>
          <p:spPr>
            <a:xfrm>
              <a:off x="3671806" y="3726942"/>
              <a:ext cx="504055" cy="16801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91440" tIns="45720" rIns="91440" bIns="45720" rtlCol="0" anchor="ctr">
              <a:spAutoFit/>
              <a:scene3d>
                <a:camera prst="orthographicFront"/>
                <a:lightRig rig="brightRoom" dir="t"/>
              </a:scene3d>
              <a:sp3d contourW="6350" prstMaterial="plastic"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400" b="1" u="none" strike="noStrike" kern="0" cap="all" spc="0" normalizeH="0" baseline="0" noProof="0" dirty="0" smtClean="0"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kumimoji="0" lang="ja-JP" altLang="en-US" sz="700" b="1" u="none" strike="noStrike" kern="0" cap="all" spc="0" normalizeH="0" baseline="0" noProof="0" dirty="0" smtClean="0"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年度</a:t>
              </a:r>
              <a:r>
                <a:rPr kumimoji="0" lang="ja-JP" altLang="en-US" sz="400" b="1" u="none" strike="noStrike" kern="0" cap="all" spc="0" normalizeH="0" baseline="0" noProof="0" dirty="0" smtClean="0"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</a:p>
          </p:txBody>
        </p:sp>
        <p:sp>
          <p:nvSpPr>
            <p:cNvPr id="101" name="正方形/長方形 100"/>
            <p:cNvSpPr/>
            <p:nvPr/>
          </p:nvSpPr>
          <p:spPr>
            <a:xfrm>
              <a:off x="49285" y="3734396"/>
              <a:ext cx="587488" cy="16801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lIns="91440" tIns="45720" rIns="91440" bIns="45720" rtlCol="0" anchor="ctr">
              <a:spAutoFit/>
              <a:scene3d>
                <a:camera prst="orthographicFront"/>
                <a:lightRig rig="brightRoom" dir="t"/>
              </a:scene3d>
              <a:sp3d contourW="6350" prstMaterial="plastic"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700" b="1" u="none" strike="noStrike" kern="0" cap="all" spc="0" normalizeH="0" baseline="0" noProof="0" dirty="0" smtClean="0"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</a:t>
              </a:r>
              <a:r>
                <a:rPr kumimoji="0" lang="ja-JP" altLang="en-US" sz="700" b="1" kern="0" cap="all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㎡</a:t>
              </a:r>
              <a:r>
                <a:rPr kumimoji="0" lang="ja-JP" altLang="en-US" sz="700" b="1" u="none" strike="noStrike" kern="0" cap="all" spc="0" normalizeH="0" baseline="0" noProof="0" dirty="0" smtClean="0"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</a:p>
          </p:txBody>
        </p:sp>
      </p:grpSp>
      <p:grpSp>
        <p:nvGrpSpPr>
          <p:cNvPr id="63" name="グループ化 62"/>
          <p:cNvGrpSpPr/>
          <p:nvPr/>
        </p:nvGrpSpPr>
        <p:grpSpPr>
          <a:xfrm>
            <a:off x="202561" y="6124851"/>
            <a:ext cx="3900477" cy="2078207"/>
            <a:chOff x="165083" y="5215972"/>
            <a:chExt cx="3900477" cy="2078207"/>
          </a:xfrm>
        </p:grpSpPr>
        <p:cxnSp>
          <p:nvCxnSpPr>
            <p:cNvPr id="34" name="直線コネクタ 33"/>
            <p:cNvCxnSpPr/>
            <p:nvPr/>
          </p:nvCxnSpPr>
          <p:spPr>
            <a:xfrm>
              <a:off x="702425" y="6140354"/>
              <a:ext cx="0" cy="474783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/>
            <p:nvPr/>
          </p:nvCxnSpPr>
          <p:spPr>
            <a:xfrm flipH="1">
              <a:off x="702425" y="6140354"/>
              <a:ext cx="2954766" cy="0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>
              <a:off x="1310669" y="5310786"/>
              <a:ext cx="0" cy="829568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正方形/長方形 37"/>
            <p:cNvSpPr/>
            <p:nvPr/>
          </p:nvSpPr>
          <p:spPr>
            <a:xfrm>
              <a:off x="304940" y="5641988"/>
              <a:ext cx="2063464" cy="365091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36000" tIns="36000" rIns="36000" bIns="36000" rtlCol="0" anchor="ctr">
              <a:spAutoFit/>
            </a:bodyPr>
            <a:lstStyle/>
            <a:p>
              <a:pPr lvl="0" algn="ctr" defTabSz="914400">
                <a:defRPr/>
              </a:pPr>
              <a:endParaRPr kumimoji="0" lang="en-US" altLang="ja-JP" sz="500" b="1" u="sng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14400">
                <a:defRPr/>
              </a:pPr>
              <a:r>
                <a:rPr kumimoji="0" lang="ja-JP" altLang="en-US" sz="900" b="1" u="sng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大阪府ファシリティマネジメント基本方針</a:t>
              </a:r>
              <a:endParaRPr kumimoji="0" lang="en-US" altLang="ja-JP" sz="900" b="1" u="sng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14400">
                <a:defRPr/>
              </a:pPr>
              <a:endParaRPr kumimoji="0" lang="en-US" altLang="ja-JP" sz="500" b="1" u="sng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39" name="直線コネクタ 38"/>
            <p:cNvCxnSpPr/>
            <p:nvPr/>
          </p:nvCxnSpPr>
          <p:spPr>
            <a:xfrm>
              <a:off x="255295" y="6615137"/>
              <a:ext cx="0" cy="259358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>
              <a:off x="471295" y="6615137"/>
              <a:ext cx="0" cy="259358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>
            <a:xfrm>
              <a:off x="688268" y="6615137"/>
              <a:ext cx="0" cy="259357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/>
            <p:nvPr/>
          </p:nvCxnSpPr>
          <p:spPr>
            <a:xfrm>
              <a:off x="957156" y="6615136"/>
              <a:ext cx="0" cy="259357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/>
            <p:cNvCxnSpPr/>
            <p:nvPr/>
          </p:nvCxnSpPr>
          <p:spPr>
            <a:xfrm>
              <a:off x="1252638" y="6531820"/>
              <a:ext cx="0" cy="259358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正方形/長方形 43"/>
            <p:cNvSpPr/>
            <p:nvPr/>
          </p:nvSpPr>
          <p:spPr>
            <a:xfrm>
              <a:off x="165083" y="6236401"/>
              <a:ext cx="1181717" cy="411257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0" tIns="36000" rIns="0" bIns="36000" rtlCol="0" anchor="ctr">
              <a:spAutoFit/>
            </a:bodyPr>
            <a:lstStyle/>
            <a:p>
              <a:pPr lvl="0" algn="ctr" defTabSz="914400">
                <a:defRPr/>
              </a:pPr>
              <a:r>
                <a:rPr kumimoji="0" lang="ja-JP" altLang="en-US" sz="8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インフラ</a:t>
              </a:r>
              <a:endParaRPr kumimoji="0" lang="en-US" altLang="ja-JP" sz="7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14400">
                <a:defRPr/>
              </a:pPr>
              <a:r>
                <a:rPr kumimoji="0" lang="ja-JP" altLang="en-US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「大阪府都市基盤施設長寿命化計画」（平成</a:t>
              </a:r>
              <a:r>
                <a:rPr kumimoji="0" lang="en-US" altLang="ja-JP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27</a:t>
              </a:r>
              <a:r>
                <a:rPr kumimoji="0" lang="ja-JP" altLang="en-US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</a:t>
              </a:r>
              <a:r>
                <a:rPr kumimoji="0" lang="en-US" altLang="ja-JP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</a:t>
              </a:r>
              <a:r>
                <a:rPr kumimoji="0" lang="ja-JP" altLang="en-US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月）</a:t>
              </a:r>
              <a:endParaRPr kumimoji="0" lang="en-US" altLang="ja-JP" sz="7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165083" y="6775200"/>
              <a:ext cx="180425" cy="5184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eaVert" wrap="square" lIns="36000" tIns="36000" rIns="36000" bIns="36000" rtlCol="0" anchor="ctr">
              <a:spAutoFit/>
            </a:bodyPr>
            <a:lstStyle/>
            <a:p>
              <a:pPr lvl="0" algn="ctr" defTabSz="914400">
                <a:defRPr/>
              </a:pPr>
              <a:r>
                <a:rPr kumimoji="0" lang="ja-JP" altLang="en-US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道路</a:t>
              </a:r>
              <a:endParaRPr kumimoji="0" lang="en-US" altLang="ja-JP" sz="7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381083" y="6775199"/>
              <a:ext cx="180425" cy="5184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eaVert" wrap="square" lIns="36000" tIns="36000" rIns="36000" bIns="36000" rtlCol="0" anchor="ctr">
              <a:spAutoFit/>
            </a:bodyPr>
            <a:lstStyle/>
            <a:p>
              <a:pPr lvl="0" algn="ctr" defTabSz="914400">
                <a:defRPr/>
              </a:pPr>
              <a:r>
                <a:rPr kumimoji="0" lang="ja-JP" altLang="en-US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河川</a:t>
              </a:r>
              <a:endParaRPr kumimoji="0" lang="en-US" altLang="ja-JP" sz="7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597083" y="6775199"/>
              <a:ext cx="180425" cy="5184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eaVert" wrap="square" lIns="36000" tIns="36000" rIns="36000" bIns="36000" rtlCol="0" anchor="ctr">
              <a:spAutoFit/>
            </a:bodyPr>
            <a:lstStyle/>
            <a:p>
              <a:pPr lvl="0" algn="ctr" defTabSz="914400">
                <a:defRPr/>
              </a:pPr>
              <a:r>
                <a:rPr kumimoji="0" lang="ja-JP" altLang="en-US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公園</a:t>
              </a:r>
              <a:endParaRPr kumimoji="0" lang="en-US" altLang="ja-JP" sz="7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813083" y="6775199"/>
              <a:ext cx="288147" cy="5184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eaVert" wrap="square" lIns="36000" tIns="36000" rIns="36000" bIns="36000" rtlCol="0" anchor="ctr">
              <a:spAutoFit/>
            </a:bodyPr>
            <a:lstStyle/>
            <a:p>
              <a:pPr lvl="0" algn="ctr" defTabSz="914400">
                <a:defRPr/>
              </a:pPr>
              <a:r>
                <a:rPr kumimoji="0" lang="ja-JP" altLang="en-US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港湾</a:t>
              </a:r>
              <a:r>
                <a:rPr kumimoji="0" lang="ja-JP" altLang="en-US" sz="4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●</a:t>
              </a:r>
              <a:endParaRPr kumimoji="0" lang="en-US" altLang="ja-JP" sz="4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14400">
                <a:defRPr/>
              </a:pPr>
              <a:r>
                <a:rPr kumimoji="0" lang="ja-JP" altLang="en-US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海岸</a:t>
              </a:r>
              <a:endParaRPr kumimoji="0" lang="en-US" altLang="ja-JP" sz="7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1162426" y="6775199"/>
              <a:ext cx="180425" cy="5184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eaVert" wrap="square" lIns="36000" tIns="36000" rIns="36000" bIns="36000" rtlCol="0" anchor="ctr">
              <a:spAutoFit/>
            </a:bodyPr>
            <a:lstStyle/>
            <a:p>
              <a:pPr lvl="0" algn="ctr" defTabSz="914400">
                <a:defRPr/>
              </a:pPr>
              <a:r>
                <a:rPr kumimoji="0" lang="ja-JP" altLang="en-US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下水道</a:t>
              </a:r>
              <a:endParaRPr kumimoji="0" lang="en-US" altLang="ja-JP" sz="7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50" name="直線コネクタ 49"/>
            <p:cNvCxnSpPr/>
            <p:nvPr/>
          </p:nvCxnSpPr>
          <p:spPr>
            <a:xfrm>
              <a:off x="1888634" y="6140354"/>
              <a:ext cx="0" cy="775698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正方形/長方形 50"/>
            <p:cNvSpPr/>
            <p:nvPr/>
          </p:nvSpPr>
          <p:spPr>
            <a:xfrm>
              <a:off x="1438403" y="6775200"/>
              <a:ext cx="904491" cy="51897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36000" tIns="36000" rIns="36000" bIns="36000" rtlCol="0" anchor="ctr">
              <a:spAutoFit/>
            </a:bodyPr>
            <a:lstStyle/>
            <a:p>
              <a:pPr lvl="0" algn="ctr" defTabSz="914400">
                <a:defRPr/>
              </a:pPr>
              <a:r>
                <a:rPr kumimoji="0" lang="ja-JP" altLang="en-US" sz="8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府営住宅</a:t>
              </a:r>
              <a:endParaRPr kumimoji="0" lang="en-US" altLang="ja-JP" sz="8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14400">
                <a:defRPr/>
              </a:pPr>
              <a:r>
                <a:rPr kumimoji="0" lang="ja-JP" altLang="en-US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「大阪府営住宅ストック総合活用計画」</a:t>
              </a:r>
              <a:endParaRPr kumimoji="0" lang="en-US" altLang="ja-JP" sz="7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14400">
                <a:defRPr/>
              </a:pPr>
              <a:r>
                <a:rPr kumimoji="0" lang="ja-JP" altLang="en-US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（平成</a:t>
              </a:r>
              <a:r>
                <a:rPr kumimoji="0" lang="en-US" altLang="ja-JP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24</a:t>
              </a:r>
              <a:r>
                <a:rPr kumimoji="0" lang="ja-JP" altLang="en-US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</a:t>
              </a:r>
              <a:r>
                <a:rPr kumimoji="0" lang="en-US" altLang="ja-JP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3</a:t>
              </a:r>
              <a:r>
                <a:rPr kumimoji="0" lang="ja-JP" altLang="en-US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月）</a:t>
              </a:r>
              <a:endParaRPr kumimoji="0" lang="en-US" altLang="ja-JP" sz="7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52" name="直線コネクタ 51"/>
            <p:cNvCxnSpPr/>
            <p:nvPr/>
          </p:nvCxnSpPr>
          <p:spPr>
            <a:xfrm>
              <a:off x="2803568" y="6146379"/>
              <a:ext cx="0" cy="665334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正方形/長方形 52"/>
            <p:cNvSpPr/>
            <p:nvPr/>
          </p:nvSpPr>
          <p:spPr>
            <a:xfrm>
              <a:off x="2407581" y="6775200"/>
              <a:ext cx="769706" cy="5184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36000" tIns="36000" rIns="36000" bIns="36000" rtlCol="0" anchor="ctr">
              <a:spAutoFit/>
            </a:bodyPr>
            <a:lstStyle/>
            <a:p>
              <a:pPr lvl="0" algn="ctr" defTabSz="914400">
                <a:defRPr/>
              </a:pPr>
              <a:r>
                <a:rPr kumimoji="0" lang="ja-JP" altLang="en-US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警察施設</a:t>
              </a:r>
              <a:endParaRPr kumimoji="0" lang="en-US" altLang="ja-JP" sz="7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defTabSz="914400">
                <a:defRPr/>
              </a:pPr>
              <a:r>
                <a:rPr kumimoji="0" lang="ja-JP" altLang="en-US" sz="6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・警察署</a:t>
              </a:r>
              <a:endParaRPr kumimoji="0" lang="en-US" altLang="ja-JP" sz="6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defTabSz="914400">
                <a:defRPr/>
              </a:pPr>
              <a:r>
                <a:rPr kumimoji="0" lang="ja-JP" altLang="en-US" sz="6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・交番</a:t>
              </a:r>
              <a:endParaRPr kumimoji="0" lang="en-US" altLang="ja-JP" sz="6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defTabSz="914400">
                <a:defRPr/>
              </a:pPr>
              <a:r>
                <a:rPr kumimoji="0" lang="ja-JP" altLang="en-US" sz="6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・交通安全施設 等</a:t>
              </a:r>
              <a:endParaRPr kumimoji="0" lang="en-US" altLang="ja-JP" sz="6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54" name="直線コネクタ 53"/>
            <p:cNvCxnSpPr/>
            <p:nvPr/>
          </p:nvCxnSpPr>
          <p:spPr>
            <a:xfrm flipH="1">
              <a:off x="3437734" y="6140354"/>
              <a:ext cx="9047" cy="734141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正方形/長方形 54"/>
            <p:cNvSpPr/>
            <p:nvPr/>
          </p:nvSpPr>
          <p:spPr>
            <a:xfrm>
              <a:off x="3233954" y="6775200"/>
              <a:ext cx="527453" cy="51840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36000" tIns="36000" rIns="36000" bIns="36000" rtlCol="0" anchor="ctr">
              <a:spAutoFit/>
            </a:bodyPr>
            <a:lstStyle/>
            <a:p>
              <a:pPr lvl="0" algn="ctr" defTabSz="914400">
                <a:defRPr/>
              </a:pPr>
              <a:r>
                <a:rPr kumimoji="0" lang="ja-JP" altLang="en-US" sz="700" b="1" kern="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学校</a:t>
              </a:r>
              <a:endParaRPr kumimoji="0" lang="en-US" altLang="ja-JP" sz="7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defTabSz="914400">
                <a:defRPr/>
              </a:pPr>
              <a:r>
                <a:rPr kumimoji="0" lang="ja-JP" altLang="en-US" sz="6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・普通校</a:t>
              </a:r>
              <a:endParaRPr kumimoji="0" lang="en-US" altLang="ja-JP" sz="6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defTabSz="914400">
                <a:defRPr/>
              </a:pPr>
              <a:r>
                <a:rPr kumimoji="0" lang="ja-JP" altLang="en-US" sz="6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・支援学校</a:t>
              </a:r>
              <a:endParaRPr kumimoji="0" lang="en-US" altLang="ja-JP" sz="6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defTabSz="914400">
                <a:defRPr/>
              </a:pPr>
              <a:r>
                <a:rPr kumimoji="0" lang="ja-JP" altLang="en-US" sz="6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・工科高校</a:t>
              </a:r>
              <a:endParaRPr kumimoji="0" lang="en-US" altLang="ja-JP" sz="6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56" name="直線コネクタ 55"/>
            <p:cNvCxnSpPr/>
            <p:nvPr/>
          </p:nvCxnSpPr>
          <p:spPr>
            <a:xfrm>
              <a:off x="3847802" y="6146379"/>
              <a:ext cx="0" cy="644799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正方形/長方形 58"/>
            <p:cNvSpPr/>
            <p:nvPr/>
          </p:nvSpPr>
          <p:spPr>
            <a:xfrm>
              <a:off x="2477607" y="5239054"/>
              <a:ext cx="1493179" cy="28814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36000" tIns="36000" rIns="36000" bIns="36000" rtlCol="0" anchor="ctr">
              <a:spAutoFit/>
            </a:bodyPr>
            <a:lstStyle/>
            <a:p>
              <a:pPr lvl="0" defTabSz="914400">
                <a:defRPr/>
              </a:pPr>
              <a:r>
                <a:rPr kumimoji="0" lang="ja-JP" altLang="en-US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（公共施設等の最適な経営管理</a:t>
              </a:r>
              <a:endParaRPr kumimoji="0" lang="en-US" altLang="ja-JP" sz="7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defTabSz="914400">
                <a:defRPr/>
              </a:pPr>
              <a:r>
                <a:rPr kumimoji="0" lang="ja-JP" altLang="en-US" sz="7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（ファシリティマネジメント）の推進）</a:t>
              </a:r>
              <a:endParaRPr kumimoji="0" lang="en-US" altLang="ja-JP" sz="7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2450477" y="5717585"/>
              <a:ext cx="1615083" cy="21120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6350"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36000" tIns="36000" rIns="36000" bIns="36000" rtlCol="0" anchor="ctr">
              <a:spAutoFit/>
            </a:bodyPr>
            <a:lstStyle/>
            <a:p>
              <a:pPr lvl="0" defTabSz="914400">
                <a:defRPr/>
              </a:pPr>
              <a:r>
                <a:rPr kumimoji="0" lang="ja-JP" altLang="en-US" sz="9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（公共施設等総合管理計画）</a:t>
              </a:r>
              <a:endParaRPr kumimoji="0" lang="en-US" altLang="ja-JP" sz="9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95" name="直線コネクタ 94"/>
            <p:cNvCxnSpPr/>
            <p:nvPr/>
          </p:nvCxnSpPr>
          <p:spPr>
            <a:xfrm flipH="1">
              <a:off x="3648067" y="6137572"/>
              <a:ext cx="346016" cy="2782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正方形/長方形 32"/>
            <p:cNvSpPr/>
            <p:nvPr/>
          </p:nvSpPr>
          <p:spPr>
            <a:xfrm>
              <a:off x="306036" y="5215972"/>
              <a:ext cx="2071992" cy="334313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36000" tIns="36000" rIns="36000" bIns="36000" rtlCol="0" anchor="ctr">
              <a:spAutoFit/>
            </a:bodyPr>
            <a:lstStyle/>
            <a:p>
              <a:pPr lvl="0" algn="ctr" defTabSz="914400">
                <a:defRPr/>
              </a:pPr>
              <a:r>
                <a:rPr kumimoji="0" lang="ja-JP" altLang="en-US" sz="9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行財政改革推進プラン（案）</a:t>
              </a:r>
              <a:endParaRPr kumimoji="0" lang="en-US" altLang="ja-JP" sz="9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lvl="0" algn="ctr" defTabSz="914400">
                <a:defRPr/>
              </a:pPr>
              <a:r>
                <a:rPr kumimoji="0" lang="ja-JP" altLang="en-US" sz="8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（平成</a:t>
              </a:r>
              <a:r>
                <a:rPr kumimoji="0" lang="en-US" altLang="ja-JP" sz="8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27</a:t>
              </a:r>
              <a:r>
                <a:rPr kumimoji="0" lang="ja-JP" altLang="en-US" sz="8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年</a:t>
              </a:r>
              <a:r>
                <a:rPr kumimoji="0" lang="en-US" altLang="ja-JP" sz="8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2</a:t>
              </a:r>
              <a:r>
                <a:rPr kumimoji="0" lang="ja-JP" altLang="en-US" sz="800" b="1" kern="0" dirty="0" smtClean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月策定）</a:t>
              </a:r>
              <a:endParaRPr kumimoji="0" lang="en-US" altLang="ja-JP" sz="800" b="1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102" name="直線コネクタ 101"/>
            <p:cNvCxnSpPr/>
            <p:nvPr/>
          </p:nvCxnSpPr>
          <p:spPr>
            <a:xfrm>
              <a:off x="4003207" y="6146379"/>
              <a:ext cx="0" cy="644799"/>
            </a:xfrm>
            <a:prstGeom prst="line">
              <a:avLst/>
            </a:prstGeom>
            <a:solidFill>
              <a:schemeClr val="bg1"/>
            </a:solidFill>
            <a:ln>
              <a:solidFill>
                <a:schemeClr val="bg2">
                  <a:lumMod val="2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570" y="7145280"/>
            <a:ext cx="2068358" cy="123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4" name="正方形/長方形 83"/>
          <p:cNvSpPr/>
          <p:nvPr/>
        </p:nvSpPr>
        <p:spPr>
          <a:xfrm>
            <a:off x="8424000" y="868900"/>
            <a:ext cx="3934002" cy="150978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公共施設等（建物）修繕・更新費の</a:t>
            </a:r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推計（</a:t>
            </a:r>
            <a:r>
              <a:rPr kumimoji="1"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</a:t>
            </a:r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更新・一般会計）</a:t>
            </a:r>
          </a:p>
        </p:txBody>
      </p:sp>
      <p:sp>
        <p:nvSpPr>
          <p:cNvPr id="85" name="正方形/長方形 84"/>
          <p:cNvSpPr/>
          <p:nvPr/>
        </p:nvSpPr>
        <p:spPr>
          <a:xfrm>
            <a:off x="8423770" y="2378220"/>
            <a:ext cx="3934002" cy="150978"/>
          </a:xfrm>
          <a:prstGeom prst="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tIns="0" rIns="36000" bIns="0" rtlCol="0" anchor="ctr" anchorCtr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公共施設等（建物）修繕・更新費の</a:t>
            </a:r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推計（</a:t>
            </a:r>
            <a:r>
              <a:rPr kumimoji="1"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70</a:t>
            </a:r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更新・一般会計）</a:t>
            </a:r>
          </a:p>
        </p:txBody>
      </p:sp>
      <p:sp>
        <p:nvSpPr>
          <p:cNvPr id="91" name="フローチャート : 抜出し 90"/>
          <p:cNvSpPr/>
          <p:nvPr/>
        </p:nvSpPr>
        <p:spPr>
          <a:xfrm rot="10800000">
            <a:off x="10156549" y="2161932"/>
            <a:ext cx="360040" cy="90000"/>
          </a:xfrm>
          <a:prstGeom prst="flowChartExtract">
            <a:avLst/>
          </a:prstGeom>
          <a:solidFill>
            <a:schemeClr val="accent6">
              <a:lumMod val="50000"/>
            </a:schemeClr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rtlCol="0" anchor="ctr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4000" i="1" u="none" strike="noStrike" kern="0" cap="all" spc="0" normalizeH="0" baseline="0" noProof="0" dirty="0" smtClean="0">
              <a:ln/>
              <a:solidFill>
                <a:sysClr val="windowText" lastClr="000000"/>
              </a:solidFill>
              <a:effectLst>
                <a:outerShdw blurRad="19685" dist="12700" dir="5400000" algn="tl" rotWithShape="0">
                  <a:srgbClr val="4F81BD">
                    <a:satMod val="130000"/>
                    <a:alpha val="60000"/>
                  </a:srgb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2" name="コンテンツ プレースホルダー 2"/>
          <p:cNvSpPr txBox="1">
            <a:spLocks/>
          </p:cNvSpPr>
          <p:nvPr/>
        </p:nvSpPr>
        <p:spPr>
          <a:xfrm>
            <a:off x="4329970" y="3222283"/>
            <a:ext cx="3245415" cy="451814"/>
          </a:xfrm>
          <a:prstGeom prst="rect">
            <a:avLst/>
          </a:prstGeom>
          <a:noFill/>
          <a:ln w="6350">
            <a:noFill/>
            <a:prstDash val="sysDash"/>
          </a:ln>
          <a:effectLst/>
        </p:spPr>
        <p:txBody>
          <a:bodyPr vert="horz" wrap="square" lIns="36000" tIns="36000" rIns="36000" bIns="36000" rtlCol="0" anchor="ctr" anchorCtr="0">
            <a:noAutofit/>
          </a:bodyPr>
          <a:lstStyle>
            <a:lvl1pPr marL="480060" indent="-48006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4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40130" indent="-40005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【(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：建物価格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億円の施設の場合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marL="0" indent="0">
              <a:buNone/>
            </a:pP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年更新試算・・・総コスト</a:t>
            </a:r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(50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</a:t>
            </a:r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 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：約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172.5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億円、年平均：約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3.5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endParaRPr lang="en-US" altLang="ja-JP" sz="7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70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更新試算・・・総コスト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(70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</a:t>
            </a:r>
            <a:r>
              <a:rPr lang="en-US" altLang="ja-JP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 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：約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211.5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億円、年平均：約</a:t>
            </a:r>
            <a:r>
              <a:rPr lang="en-US" altLang="ja-JP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3.0</a:t>
            </a:r>
            <a:r>
              <a:rPr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億円</a:t>
            </a:r>
            <a:endParaRPr lang="ja-JP" altLang="en-US" sz="7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7478209" y="3401060"/>
            <a:ext cx="690719" cy="184666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rtlCol="0" anchor="ctr">
            <a:spAutoFit/>
            <a:scene3d>
              <a:camera prst="orthographicFront"/>
              <a:lightRig rig="brightRoom" dir="t"/>
            </a:scene3d>
            <a:sp3d contourW="6350" prstMaterial="plastic"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u="none" strike="noStrike" kern="0" cap="all" spc="0" normalizeH="0" baseline="0" noProof="0" dirty="0" smtClean="0"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（億円）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4459" y="7145281"/>
            <a:ext cx="3948860" cy="125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984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tx1"/>
          </a:solidFill>
        </a:ln>
      </a:spPr>
      <a:bodyPr wrap="square" lIns="91440" tIns="45720" rIns="91440" bIns="45720">
        <a:spAutoFit/>
        <a:scene3d>
          <a:camera prst="orthographicFront"/>
          <a:lightRig rig="brightRoom" dir="t"/>
        </a:scene3d>
        <a:sp3d contourW="6350" prstMaterial="plastic">
          <a:bevelT w="20320" h="20320" prst="angle"/>
          <a:contourClr>
            <a:schemeClr val="accent1">
              <a:tint val="100000"/>
              <a:shade val="100000"/>
              <a:hueMod val="100000"/>
              <a:satMod val="100000"/>
            </a:schemeClr>
          </a:contourClr>
        </a:sp3d>
      </a:bodyPr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i="1" u="none" strike="noStrike" kern="0" cap="all" spc="0" normalizeH="0" baseline="0" noProof="0" dirty="0" smtClean="0">
            <a:ln/>
            <a:solidFill>
              <a:sysClr val="windowText" lastClr="000000"/>
            </a:solidFill>
            <a:effectLst>
              <a:outerShdw blurRad="19685" dist="12700" dir="5400000" algn="tl" rotWithShape="0">
                <a:srgbClr val="4F81BD">
                  <a:satMod val="130000"/>
                  <a:alpha val="60000"/>
                </a:srgbClr>
              </a:outerShdw>
              <a:reflection blurRad="10000" stA="55000" endPos="48000" dist="500" dir="5400000" sy="-100000" algn="bl" rotWithShape="0"/>
            </a:effectLst>
            <a:uLnTx/>
            <a:uFillTx/>
            <a:latin typeface="HG丸ｺﾞｼｯｸM-PRO" panose="020F0600000000000000" pitchFamily="50" charset="-128"/>
            <a:ea typeface="HG丸ｺﾞｼｯｸM-PRO" panose="020F0600000000000000" pitchFamily="50" charset="-128"/>
          </a:defRPr>
        </a:defPPr>
      </a:lstStyle>
    </a:spDef>
    <a:txDef>
      <a:spPr>
        <a:solidFill>
          <a:schemeClr val="bg2">
            <a:lumMod val="50000"/>
          </a:schemeClr>
        </a:solidFill>
        <a:ln w="19050">
          <a:solidFill>
            <a:schemeClr val="bg2">
              <a:lumMod val="10000"/>
            </a:schemeClr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vert="horz" wrap="square" lIns="128016" tIns="64008" rIns="128016" bIns="64008" rtlCol="0" anchor="ctr" anchorCtr="0">
        <a:noAutofit/>
      </a:bodyPr>
      <a:lstStyle>
        <a:defPPr marL="0" indent="0">
          <a:buNone/>
          <a:defRPr sz="1200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575</Words>
  <Application>Microsoft Office PowerPoint</Application>
  <PresentationFormat>A3 297x420 mm</PresentationFormat>
  <Paragraphs>170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大阪府庁</dc:creator>
  <cp:lastModifiedBy/>
  <cp:revision>1</cp:revision>
  <dcterms:created xsi:type="dcterms:W3CDTF">2019-02-04T05:01:48Z</dcterms:created>
  <dcterms:modified xsi:type="dcterms:W3CDTF">2019-02-04T05:01:55Z</dcterms:modified>
</cp:coreProperties>
</file>