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21" autoAdjust="0"/>
    <p:restoredTop sz="86396" autoAdjust="0"/>
  </p:normalViewPr>
  <p:slideViewPr>
    <p:cSldViewPr>
      <p:cViewPr varScale="1">
        <p:scale>
          <a:sx n="86" d="100"/>
          <a:sy n="86" d="100"/>
        </p:scale>
        <p:origin x="3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E8BB-CB46-47EB-B2F3-87DB97AE40B0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C2FE2-14BD-4487-BA63-0879F4B795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5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F8664-8F7A-48D6-9361-91D09411A4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5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45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87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14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34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033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63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305C-8315-40FF-8118-13AB7FEBC5C3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5784-43C7-4AB5-B4B9-7D5F3201FC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12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03387" y="532601"/>
            <a:ext cx="8958950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資金運用</a:t>
            </a:r>
            <a:r>
              <a:rPr lang="ja-JP" altLang="en-US" sz="12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の実績について</a:t>
            </a:r>
            <a:endParaRPr lang="ja-JP" altLang="en-US" sz="1200" b="1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3388" y="872763"/>
            <a:ext cx="8958950" cy="5652000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0813" y="972909"/>
            <a:ext cx="882793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n-ea"/>
              </a:rPr>
              <a:t>○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/>
              <a:t>新型コロナウイルス感染症への</a:t>
            </a:r>
            <a:r>
              <a:rPr lang="ja-JP" altLang="en-US" sz="1400" dirty="0" smtClean="0"/>
              <a:t>対応</a:t>
            </a:r>
            <a:r>
              <a:rPr lang="ja-JP" altLang="en-US" sz="1400" dirty="0"/>
              <a:t>等</a:t>
            </a:r>
            <a:r>
              <a:rPr lang="ja-JP" altLang="en-US" sz="1400" dirty="0" smtClean="0"/>
              <a:t>で資金状況が流動的であることを踏まえ、令和２年度から新たな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資金運用を一旦全面的に休止し、</a:t>
            </a:r>
            <a:r>
              <a:rPr lang="ja-JP" altLang="en-US" sz="1400" dirty="0" smtClean="0">
                <a:latin typeface="+mn-ea"/>
              </a:rPr>
              <a:t>令和３年６月からは資金</a:t>
            </a:r>
            <a:r>
              <a:rPr lang="ja-JP" altLang="en-US" sz="1400" dirty="0">
                <a:latin typeface="+mn-ea"/>
              </a:rPr>
              <a:t>に比較的余裕が見込まれる期間に</a:t>
            </a:r>
            <a:r>
              <a:rPr lang="ja-JP" altLang="en-US" sz="1400" dirty="0" smtClean="0">
                <a:latin typeface="+mn-ea"/>
              </a:rPr>
              <a:t>おいての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     短期運用のみを再開していたところ。</a:t>
            </a:r>
            <a:endParaRPr lang="en-US" altLang="ja-JP" sz="1400" dirty="0" smtClean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○　</a:t>
            </a:r>
            <a:r>
              <a:rPr lang="ja-JP" altLang="en-US" sz="1400" dirty="0" smtClean="0">
                <a:latin typeface="+mn-ea"/>
              </a:rPr>
              <a:t>その後も、資金</a:t>
            </a:r>
            <a:r>
              <a:rPr lang="ja-JP" altLang="en-US" sz="1400" dirty="0">
                <a:latin typeface="+mn-ea"/>
              </a:rPr>
              <a:t>を長期に渡って固定化する長期運用について</a:t>
            </a:r>
            <a:r>
              <a:rPr lang="ja-JP" altLang="en-US" sz="1400" dirty="0" smtClean="0">
                <a:latin typeface="+mn-ea"/>
              </a:rPr>
              <a:t>は引き続き見送ってきたが、新型コロナウイルス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 感染症関連の</a:t>
            </a:r>
            <a:r>
              <a:rPr lang="ja-JP" altLang="en-US" sz="1400" dirty="0">
                <a:latin typeface="+mn-ea"/>
              </a:rPr>
              <a:t>大型</a:t>
            </a:r>
            <a:r>
              <a:rPr lang="ja-JP" altLang="en-US" sz="1400" dirty="0" smtClean="0">
                <a:latin typeface="+mn-ea"/>
              </a:rPr>
              <a:t>支出が徐々に安定する傾向となり、運用可能な資金量を比較的見通しやすくなったこと等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 を踏まえ、令和４年９月から長期運用についても一定は再開することとした。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ただし、</a:t>
            </a:r>
            <a:r>
              <a:rPr lang="ja-JP" altLang="en-US" sz="1400" dirty="0" smtClean="0">
                <a:latin typeface="+mn-ea"/>
              </a:rPr>
              <a:t>新型</a:t>
            </a:r>
            <a:r>
              <a:rPr lang="ja-JP" altLang="en-US" sz="1400" dirty="0">
                <a:latin typeface="+mn-ea"/>
              </a:rPr>
              <a:t>コロナウイルス感染症へ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>
                <a:latin typeface="+mn-ea"/>
              </a:rPr>
              <a:t>対応</a:t>
            </a:r>
            <a:r>
              <a:rPr lang="ja-JP" altLang="en-US" sz="1400" dirty="0" smtClean="0">
                <a:latin typeface="+mn-ea"/>
              </a:rPr>
              <a:t>は今後も継続されるとともに、物価高騰への対策等の新たな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 課題も生じてきていることから、当面は過去の運用の満期到来額相当の範囲でのみ、あくまで段階的な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 位置付けにおいて再開しているもの。</a:t>
            </a:r>
            <a:endParaRPr lang="en-US" altLang="ja-JP" sz="1400" dirty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r>
              <a:rPr lang="ja-JP" altLang="en-US" sz="1400" dirty="0" smtClean="0"/>
              <a:t>○　</a:t>
            </a:r>
            <a:r>
              <a:rPr lang="ja-JP" altLang="en-US" sz="1400" dirty="0">
                <a:latin typeface="+mn-ea"/>
              </a:rPr>
              <a:t>新型コロナウイルス</a:t>
            </a:r>
            <a:r>
              <a:rPr lang="ja-JP" altLang="en-US" sz="1400" dirty="0" smtClean="0">
                <a:latin typeface="+mn-ea"/>
              </a:rPr>
              <a:t>感染症の影響で長期運用を休止していた令和２年度と３年度も含め、</a:t>
            </a:r>
            <a:r>
              <a:rPr lang="ja-JP" altLang="en-US" sz="1400" dirty="0" smtClean="0"/>
              <a:t>令和４年度までの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満期到来額は、約１３５億円。それを９月以降の各月で平準化（約</a:t>
            </a:r>
            <a:r>
              <a:rPr lang="en-US" altLang="ja-JP" sz="1400" dirty="0" smtClean="0"/>
              <a:t>22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23</a:t>
            </a:r>
            <a:r>
              <a:rPr lang="ja-JP" altLang="en-US" sz="1400" dirty="0" smtClean="0"/>
              <a:t>億円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月）した上で、休止以前に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  行っていた従前の運用手法を踏襲しつつ、</a:t>
            </a:r>
            <a:r>
              <a:rPr lang="ja-JP" altLang="en-US" sz="1400" dirty="0"/>
              <a:t>主</a:t>
            </a:r>
            <a:r>
              <a:rPr lang="ja-JP" altLang="en-US" sz="1400" dirty="0" smtClean="0"/>
              <a:t>に地方債の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年債・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年債を購入しているところ。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今後とも、資金状況や市場環境等を慎重に見極めながら、資金運用の段階的な再開を進めていく予定。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3" name="テキスト ボックス 16"/>
          <p:cNvSpPr txBox="1">
            <a:spLocks noChangeArrowheads="1"/>
          </p:cNvSpPr>
          <p:nvPr/>
        </p:nvSpPr>
        <p:spPr bwMode="auto">
          <a:xfrm>
            <a:off x="7843936" y="279572"/>
            <a:ext cx="1134998" cy="42839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６</a:t>
            </a:r>
            <a:endParaRPr lang="en-US" altLang="ja-JP" sz="1800" b="1" dirty="0">
              <a:effectLst/>
              <a:latin typeface="ＭＳ ゴシック"/>
              <a:ea typeface="ＭＳ Ｐゴシック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4641389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　</a:t>
            </a:r>
            <a:r>
              <a:rPr kumimoji="1" lang="en-US" altLang="ja-JP" sz="1200" dirty="0" smtClean="0"/>
              <a:t>※ </a:t>
            </a:r>
            <a:r>
              <a:rPr kumimoji="1" lang="ja-JP" altLang="en-US" sz="1200" dirty="0" smtClean="0"/>
              <a:t>参考 （過去の運用の満期到来予定額）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5447547"/>
            <a:ext cx="799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 smtClean="0">
              <a:solidFill>
                <a:srgbClr val="FF0000"/>
              </a:solidFill>
              <a:latin typeface="+mn-ea"/>
            </a:endParaRPr>
          </a:p>
          <a:p>
            <a:endParaRPr lang="en-US" altLang="ja-JP" sz="1400" dirty="0">
              <a:solidFill>
                <a:srgbClr val="FF0000"/>
              </a:solidFill>
              <a:latin typeface="+mn-ea"/>
            </a:endParaRPr>
          </a:p>
          <a:p>
            <a:endParaRPr lang="en-US" altLang="ja-JP" sz="1400" dirty="0" smtClean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15" y="4947248"/>
            <a:ext cx="8360857" cy="150608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－１－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1830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175624" y="1027159"/>
          <a:ext cx="8843739" cy="4778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7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972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098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09801">
                  <a:extLst>
                    <a:ext uri="{9D8B030D-6E8A-4147-A177-3AD203B41FA5}">
                      <a16:colId xmlns:a16="http://schemas.microsoft.com/office/drawing/2014/main" val="1767091278"/>
                    </a:ext>
                  </a:extLst>
                </a:gridCol>
              </a:tblGrid>
              <a:tr h="47677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平成３０年度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令和元年度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令和２年度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令和３年度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令和４年度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（見込み）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79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運用可能な資金量</a:t>
                      </a:r>
                      <a:r>
                        <a:rPr lang="en-US" altLang="ja-JP" sz="16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億円）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７，７６８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８，５９８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６，７６１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５，５４２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９，５０３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09">
                <a:tc rowSpan="1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運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用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状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況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１，９６４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１，９２４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１，５４２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１，５０８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１，７８８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（％）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０．０７４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０．１０５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０．１３５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０．１３８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０．１２３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2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短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期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１，３６１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９１９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３８１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３６１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６６０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０．００５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０．００３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０．００１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10203"/>
                  </a:ext>
                </a:extLst>
              </a:tr>
              <a:tr h="4434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長期</a:t>
                      </a:r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6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運用額</a:t>
                      </a:r>
                      <a:r>
                        <a:rPr lang="en-US" altLang="zh-TW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億円）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６０３（８６３）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１，００５（１，１１２）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１，１６１（１，１５８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１，１４６（１，１３９）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１，１２８（１，１６８）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u="none" strike="noStrike" dirty="0">
                          <a:effectLst/>
                          <a:latin typeface="+mn-ea"/>
                          <a:ea typeface="+mn-ea"/>
                        </a:rPr>
                        <a:t>平均利回り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u="none" strike="noStrike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60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０．２２７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０．１９８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０．１７９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０．１８１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０．１９７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710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内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訳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～５年以下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１７４（２２２）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３１３（３６３）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３９４（３９１）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３７９（３７２）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３３７（３３４）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０．０３１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０．０２７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０．０２６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０．０３６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５年超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～１０年以下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３６７（５５０）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５９８（６５２）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６６３（６６３）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６６３（６６３）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６８８（７３０）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5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０．２１６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０．２０４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０．２０４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０．２１５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740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１０年超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～２０年以下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運用額（億円）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６２（９１）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９４（９７）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１０４（１０４）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１０４（１０４）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１０４（１０４）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554"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平均利回り（％）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０．６４４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０．６３２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０．６００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０．５９９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０．５９９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フローチャート : 代替処理 19"/>
          <p:cNvSpPr/>
          <p:nvPr/>
        </p:nvSpPr>
        <p:spPr bwMode="auto">
          <a:xfrm>
            <a:off x="103387" y="532601"/>
            <a:ext cx="8958950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資金</a:t>
            </a:r>
            <a:r>
              <a:rPr lang="ja-JP" altLang="en-US" sz="12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運用の実績について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18018" y="5949280"/>
            <a:ext cx="8958950" cy="600164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運用可能な資金量及び各運用額は、日々の残高を合計し、年間日数で除したもの（１日当たりの平均残高）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運用可能な資金量には、既運用額を含む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長期運用額欄の（　）内の数値は、年度末時点の運用残高（額面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－２－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407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660</Words>
  <Application>Microsoft Office PowerPoint</Application>
  <PresentationFormat>画面に合わせる (4:3)</PresentationFormat>
  <Paragraphs>129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西口　佳穂</cp:lastModifiedBy>
  <cp:revision>449</cp:revision>
  <cp:lastPrinted>2023-01-24T08:03:58Z</cp:lastPrinted>
  <dcterms:created xsi:type="dcterms:W3CDTF">2017-11-17T05:28:07Z</dcterms:created>
  <dcterms:modified xsi:type="dcterms:W3CDTF">2023-03-24T06:29:04Z</dcterms:modified>
</cp:coreProperties>
</file>