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1320" y="72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70AAA-9F7C-4CA6-87DB-223009DF1C02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5859C-8C66-4B5C-85A7-F38748BE4E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82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5859C-8C66-4B5C-85A7-F38748BE4E3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981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C38C-99E6-4D71-AEC4-78BB91A3F0B1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18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C763-15F7-475B-BE57-D48BE66CB05B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3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EA0BA-6138-4084-8243-86B836D7671F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47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7F20-1AD7-4582-AEB8-2648062D930D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6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CF1-B497-4938-B2AF-BC1C210AF352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2672-36A3-4D29-BD8C-52BEC1A17F61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84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3180-E9A9-49D4-93D3-A828C256C6D8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69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4C51-DEC2-4817-9235-DBBFC5C3D0C5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69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B831-E963-4D97-800A-F75BC792FFC8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576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5893-FFFC-4BC7-BC62-EEA0D35F0510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26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ED2E8-9FD0-4ADF-B41A-77C049EA0996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34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2C0A1-5054-4AD0-810D-4A687A44A6CA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06C84-463B-493D-B3E8-A69A23843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49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ローチャート : 代替処理 19"/>
          <p:cNvSpPr/>
          <p:nvPr/>
        </p:nvSpPr>
        <p:spPr bwMode="auto">
          <a:xfrm>
            <a:off x="54592" y="134317"/>
            <a:ext cx="9705529" cy="357539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defTabSz="449263">
              <a:spcBef>
                <a:spcPct val="50000"/>
              </a:spcBef>
              <a:buClr>
                <a:srgbClr val="000000"/>
              </a:buClr>
              <a:buSzPct val="100000"/>
              <a:defRPr/>
            </a:pPr>
            <a:r>
              <a:rPr lang="ja-JP" altLang="en-US" b="1" dirty="0" smtClean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グリーンボンド発行への取組み状況について</a:t>
            </a:r>
            <a:endParaRPr lang="ja-JP" altLang="en-US" b="1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3D00599-63EB-4E4C-B3F9-84098220B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59" y="1797769"/>
            <a:ext cx="4680000" cy="432048"/>
          </a:xfrm>
          <a:prstGeom prst="rect">
            <a:avLst/>
          </a:prstGeom>
          <a:noFill/>
          <a:ln w="127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108000" bIns="108000" anchor="t"/>
          <a:lstStyle/>
          <a:p>
            <a:pPr marL="72000" defTabSz="914400" fontAlgn="base">
              <a:lnSpc>
                <a:spcPct val="110000"/>
              </a:lnSpc>
              <a:spcBef>
                <a:spcPts val="300"/>
              </a:spcBef>
              <a:spcAft>
                <a:spcPct val="0"/>
              </a:spcAft>
              <a:buClr>
                <a:srgbClr val="003399"/>
              </a:buClr>
              <a:buFont typeface="Arial" panose="020B0604020202020204" pitchFamily="34" charset="0"/>
              <a:buChar char="▌"/>
            </a:pPr>
            <a:r>
              <a:rPr kumimoji="1" lang="ja-JP" altLang="en-US" sz="1400" b="1" dirty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 大阪府グリーンボンド・フレームワークの概要</a:t>
            </a:r>
            <a:endParaRPr kumimoji="1" lang="en-US" altLang="ja-JP" sz="1400" dirty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0E5EE25-431E-424C-92C0-8AC39DAB6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7070" y="1770402"/>
            <a:ext cx="4680000" cy="432048"/>
          </a:xfrm>
          <a:prstGeom prst="rect">
            <a:avLst/>
          </a:prstGeom>
          <a:noFill/>
          <a:ln w="127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108000" bIns="108000" anchor="t"/>
          <a:lstStyle/>
          <a:p>
            <a:pPr marL="72000" defTabSz="914400" fontAlgn="base">
              <a:lnSpc>
                <a:spcPct val="110000"/>
              </a:lnSpc>
              <a:spcBef>
                <a:spcPts val="300"/>
              </a:spcBef>
              <a:spcAft>
                <a:spcPct val="0"/>
              </a:spcAft>
              <a:buClr>
                <a:srgbClr val="003399"/>
              </a:buClr>
              <a:buFont typeface="Arial" panose="020B0604020202020204" pitchFamily="34" charset="0"/>
              <a:buChar char="▌"/>
            </a:pPr>
            <a:r>
              <a:rPr kumimoji="1" lang="ja-JP" altLang="en-US" sz="1400" b="1" dirty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 発行概要</a:t>
            </a:r>
            <a:endParaRPr kumimoji="1" lang="en-US" altLang="ja-JP" sz="1400" dirty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graphicFrame>
        <p:nvGraphicFramePr>
          <p:cNvPr id="19" name="Table 16">
            <a:extLst>
              <a:ext uri="{FF2B5EF4-FFF2-40B4-BE49-F238E27FC236}">
                <a16:creationId xmlns:a16="http://schemas.microsoft.com/office/drawing/2014/main" id="{59108347-6ED5-473D-BAB7-E7D3BD4DEC71}"/>
              </a:ext>
            </a:extLst>
          </p:cNvPr>
          <p:cNvGraphicFramePr>
            <a:graphicFrameLocks noGrp="1"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22352404"/>
              </p:ext>
            </p:extLst>
          </p:nvPr>
        </p:nvGraphicFramePr>
        <p:xfrm>
          <a:off x="5032468" y="2229817"/>
          <a:ext cx="4608000" cy="3276000"/>
        </p:xfrm>
        <a:graphic>
          <a:graphicData uri="http://schemas.openxmlformats.org/drawingml/2006/table">
            <a:tbl>
              <a:tblPr/>
              <a:tblGrid>
                <a:gridCol w="1296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1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年限</a:t>
                      </a:r>
                    </a:p>
                  </a:txBody>
                  <a:tcPr marL="6694" marR="6694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年満期一括債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発行額</a:t>
                      </a:r>
                    </a:p>
                  </a:txBody>
                  <a:tcPr marL="6694" marR="6694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億円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利率</a:t>
                      </a:r>
                    </a:p>
                  </a:txBody>
                  <a:tcPr marL="6694" marR="6694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 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0.927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％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478810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発行日</a:t>
                      </a:r>
                    </a:p>
                  </a:txBody>
                  <a:tcPr marL="6694" marR="6694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令和４年</a:t>
                      </a: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177369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主幹事</a:t>
                      </a:r>
                    </a:p>
                  </a:txBody>
                  <a:tcPr marL="6694" marR="6694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みずほ証券株式会社（事務） 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/ 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大和証券株式会社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72000" marR="72000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123180"/>
                  </a:ext>
                </a:extLst>
              </a:tr>
              <a:tr h="43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第三者評価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694" marR="6694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just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株式会社日本格付研究所（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JCR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）より、</a:t>
                      </a:r>
                      <a:r>
                        <a:rPr lang="ja-JP" altLang="en-US" sz="1100" b="1" dirty="0"/>
                        <a:t>最上位評価の「</a:t>
                      </a:r>
                      <a:r>
                        <a:rPr lang="en-US" altLang="ja-JP" sz="1100" b="1" dirty="0"/>
                        <a:t>Green1</a:t>
                      </a:r>
                      <a:r>
                        <a:rPr lang="ja-JP" altLang="en-US" sz="1100" b="1" dirty="0"/>
                        <a:t>（</a:t>
                      </a:r>
                      <a:r>
                        <a:rPr lang="en-US" altLang="ja-JP" sz="1100" b="1" dirty="0"/>
                        <a:t>F</a:t>
                      </a:r>
                      <a:r>
                        <a:rPr lang="ja-JP" altLang="en-US" sz="1100" b="1" dirty="0"/>
                        <a:t>）」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を取得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72000" marR="72000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110047"/>
                  </a:ext>
                </a:extLst>
              </a:tr>
              <a:tr h="140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対象プロジェクト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6694" marR="6694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marL="171450" marR="0" lvl="0" indent="-171450" algn="just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堤防や洪水調整施設等の整備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  <a:p>
                      <a:pPr marL="171450" marR="0" lvl="0" indent="-171450" algn="just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土砂災害防止施設（砂防堰堤等）の整備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  <a:p>
                      <a:pPr marL="171450" marR="0" lvl="0" indent="-171450" algn="just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道路の無電柱化</a:t>
                      </a:r>
                    </a:p>
                    <a:p>
                      <a:pPr marL="171450" marR="0" lvl="0" indent="-171450" algn="just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ため池等の総合的な防災・減災対策</a:t>
                      </a:r>
                    </a:p>
                    <a:p>
                      <a:pPr marL="171450" marR="0" lvl="0" indent="-171450" algn="just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公園緑地の創出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  <a:p>
                      <a:pPr marL="171450" marR="0" lvl="0" indent="-171450" algn="just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大阪モノレールの延伸</a:t>
                      </a:r>
                    </a:p>
                    <a:p>
                      <a:pPr marL="171450" marR="0" lvl="0" indent="-171450" algn="just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なにわ筋線の整備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72000" marR="72000" marT="6696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002604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21040" y="613978"/>
            <a:ext cx="9519428" cy="1154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・令和４年９月に「大阪府グリーンボンド・フレームワーク」を策定し、本府初となるグリーンボンドを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月に発行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グリーンボンド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調達した資金は、</a:t>
            </a:r>
            <a:r>
              <a:rPr kumimoji="1" lang="en-US" altLang="ja-JP" sz="12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SDGs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の実現に向けて、二酸化炭素（</a:t>
            </a:r>
            <a:r>
              <a:rPr kumimoji="1" lang="en-US" altLang="ja-JP" sz="12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CO2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）排出量を削減する緩和策や気候変動による自然災害の影響を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軽減・回避する適応策に活用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また、グリーンボンドの発行により、国際金融都市</a:t>
            </a:r>
            <a:r>
              <a:rPr kumimoji="1" lang="en-US" altLang="ja-JP" sz="12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OSAKA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の実現に向け、サステナブルファイナンスを積極的に推進するなど、金融面からも</a:t>
            </a:r>
            <a:endParaRPr kumimoji="1"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kumimoji="1" lang="en-US" altLang="ja-JP" sz="12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SDGs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を推進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07393" y="2232511"/>
            <a:ext cx="491142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2030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大阪府環境総合計画」及び「大阪府地球温暖化対策実行計画　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（区域施策編）」などを基に</a:t>
            </a:r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kumimoji="1" lang="ja-JP" altLang="en-US" sz="12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グリーンボンド・フレームワーク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を策定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第三者機関である</a:t>
            </a:r>
            <a:r>
              <a:rPr kumimoji="1" lang="en-US" altLang="ja-JP" sz="12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JCR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から</a:t>
            </a:r>
            <a:r>
              <a:rPr kumimoji="1" lang="ja-JP" altLang="en-US" sz="12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セカンド・パーティ・オピニオン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を取得、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国際資本市場協会</a:t>
            </a:r>
            <a:r>
              <a:rPr kumimoji="1" lang="ja-JP" altLang="en-US" sz="12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（</a:t>
            </a:r>
            <a:r>
              <a:rPr kumimoji="1" lang="en-US" altLang="ja-JP" sz="12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ICMA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）や環境省の原則等に適合していることを確認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 defTabSz="914400" fontAlgn="base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rgbClr val="00B0F0"/>
              </a:buClr>
            </a:pPr>
            <a:r>
              <a:rPr kumimoji="1" lang="ja-JP" altLang="en-US" sz="1400" b="1" dirty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≪調達資金の使途（グリーン適格プロジェクト分類）≫</a:t>
            </a:r>
            <a:endParaRPr kumimoji="1" lang="en-US" altLang="ja-JP" sz="1400" b="1" dirty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  <a:p>
            <a:pPr marL="171450" indent="-171450" algn="just" defTabSz="914400" fontAlgn="base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kumimoji="1" lang="ja-JP" altLang="en-US" sz="1200" dirty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気候変動への適応</a:t>
            </a:r>
            <a:endParaRPr kumimoji="1" lang="en-US" altLang="ja-JP" sz="1200" dirty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  <a:p>
            <a:pPr marL="171450" indent="-171450" algn="just" defTabSz="914400" fontAlgn="base">
              <a:lnSpc>
                <a:spcPct val="11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kumimoji="1" lang="ja-JP" altLang="en-US" sz="1200" dirty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生物自然資源及び土地利用に係る環境持続型管理</a:t>
            </a:r>
            <a:endParaRPr kumimoji="1" lang="en-US" altLang="ja-JP" sz="1200" dirty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  <a:p>
            <a:pPr marL="171450" indent="-171450" algn="just" defTabSz="914400" fontAlgn="base">
              <a:lnSpc>
                <a:spcPct val="11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kumimoji="1" lang="ja-JP" altLang="en-US" sz="1200" dirty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クリーン</a:t>
            </a:r>
            <a:r>
              <a:rPr kumimoji="1" lang="ja-JP" altLang="en-US" sz="1200" dirty="0"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t>輸送</a:t>
            </a:r>
            <a:endParaRPr kumimoji="1" lang="en-US" altLang="ja-JP" sz="1200" dirty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57928" y="5730292"/>
            <a:ext cx="9519428" cy="10002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・生保２件、都銀等１件、系統下部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件、地方公的７件、諸法人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幅広い投資家が参加し、合計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120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件（うち地元投資家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105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件）・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85.4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億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円の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88900"/>
            <a:r>
              <a:rPr kumimoji="1" lang="ja-JP" altLang="en-US" sz="120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最終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需要を獲得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グリーンボンドの充当事業並びに、</a:t>
            </a:r>
            <a:r>
              <a:rPr kumimoji="1" lang="en-US" altLang="ja-JP" sz="12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SDG</a:t>
            </a:r>
            <a:r>
              <a:rPr kumimoji="1" lang="en-US" altLang="ja-JP" sz="12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施策への理解を深めた投資家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117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件から投資表明の意向を獲得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次年度以降も継続して、グリーンボンドを発行していくことで資金調達手法の多様化を図り、投資家層の拡大、安定調達を図っていく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6" name="Picture 2" descr="SDG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36" y="4429703"/>
            <a:ext cx="1759212" cy="97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産業と技術革新の基盤をつくろう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948" y="445482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住み続けられるまちづくりを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826" y="445482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気候変動に具体的な対策を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326" y="445482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16"/>
          <p:cNvSpPr txBox="1">
            <a:spLocks noChangeArrowheads="1"/>
          </p:cNvSpPr>
          <p:nvPr/>
        </p:nvSpPr>
        <p:spPr bwMode="auto">
          <a:xfrm>
            <a:off x="8498073" y="132055"/>
            <a:ext cx="1262048" cy="30231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 defTabSz="914400" fontAlgn="base">
              <a:spcBef>
                <a:spcPct val="0"/>
              </a:spcBef>
            </a:pPr>
            <a:r>
              <a:rPr kumimoji="1" lang="ja-JP" altLang="en-US" b="1" dirty="0" smtClean="0">
                <a:solidFill>
                  <a:srgbClr val="000000"/>
                </a:solidFill>
                <a:latin typeface="ＭＳ ゴシック"/>
                <a:ea typeface="ＭＳ Ｐゴシック"/>
                <a:cs typeface="Times New Roman"/>
              </a:rPr>
              <a:t>資料５</a:t>
            </a:r>
            <a:endParaRPr kumimoji="1" lang="ja-JP" altLang="en-US" sz="1200" dirty="0">
              <a:solidFill>
                <a:srgbClr val="000000"/>
              </a:solidFill>
              <a:latin typeface="ＭＳ ゴシック"/>
              <a:ea typeface="ＭＳ Ｐゴシック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307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OXOFORSELECTIONXOXO" val="XOXOFORSELECTIONXOXO9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15612</TotalTime>
  <Words>428</Words>
  <Application>Microsoft Office PowerPoint</Application>
  <PresentationFormat>A4 210 x 297 mm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フレックス枠の主幹事選定方針について</dc:title>
  <dc:creator>河合　弘樹</dc:creator>
  <cp:lastModifiedBy>能勢　篤資</cp:lastModifiedBy>
  <cp:revision>1124</cp:revision>
  <cp:lastPrinted>2023-01-06T03:05:38Z</cp:lastPrinted>
  <dcterms:created xsi:type="dcterms:W3CDTF">2020-06-04T09:27:40Z</dcterms:created>
  <dcterms:modified xsi:type="dcterms:W3CDTF">2023-01-17T02:10:36Z</dcterms:modified>
</cp:coreProperties>
</file>