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7" r:id="rId2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  <a:srgbClr val="EAEF11"/>
    <a:srgbClr val="00FFFF"/>
    <a:srgbClr val="FB8605"/>
    <a:srgbClr val="0066FF"/>
    <a:srgbClr val="00CC00"/>
    <a:srgbClr val="FFFF66"/>
    <a:srgbClr val="FFFF99"/>
    <a:srgbClr val="FFE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18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1452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DF6FD59-C29F-41C8-97DE-04BEBB54002B}" type="datetimeFigureOut">
              <a:rPr lang="ja-JP" altLang="en-US"/>
              <a:pPr/>
              <a:t>2023/1/24</a:t>
            </a:fld>
            <a:endParaRPr lang="en-US" altLang="ja-JP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9403420-0162-444F-9F63-5691F90F5DD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1937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48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fld id="{32FB620B-A58B-4A04-8599-5E0DE77F85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0760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42F01-0121-416E-B3A4-AAAB165A6FB1}" type="datetime1">
              <a:rPr lang="ja-JP" altLang="en-US" smtClean="0"/>
              <a:pPr/>
              <a:t>2023/1/24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20E24-DC01-4EB0-9FBC-E8989ADBD6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501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80B3F-BF9A-499F-97C2-EC615CFF2F4D}" type="datetime1">
              <a:rPr lang="ja-JP" altLang="en-US" smtClean="0"/>
              <a:pPr/>
              <a:t>2023/1/24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14638-10BA-4259-973D-892BB29E46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855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261405-6E39-4A25-97F8-4583FF1D2D5E}" type="datetime1">
              <a:rPr lang="ja-JP" altLang="en-US" smtClean="0"/>
              <a:pPr/>
              <a:t>2023/1/24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836C7-7A2B-4E24-AF55-51B8B5F5E9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183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B0FA-A0F7-4983-895C-750382BD20C3}" type="datetime1">
              <a:rPr lang="ja-JP" altLang="en-US" smtClean="0"/>
              <a:pPr/>
              <a:t>2023/1/24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0AB7F-FD1D-4B22-A475-CA7B61D48F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894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A9335-FB69-4DDB-8947-76D670C61650}" type="datetime1">
              <a:rPr lang="ja-JP" altLang="en-US" smtClean="0"/>
              <a:pPr/>
              <a:t>2023/1/24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49AF-AA63-4EC0-9F87-4D7F771286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160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F220F6-5B80-4713-A16A-6DF41E96FB2D}" type="datetime1">
              <a:rPr lang="ja-JP" altLang="en-US" smtClean="0"/>
              <a:pPr/>
              <a:t>2023/1/24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FB217-424F-40B5-A571-9963A3E8F1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828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33569-5644-465C-BE84-0FAE4FBD9CC7}" type="datetime1">
              <a:rPr lang="ja-JP" altLang="en-US" smtClean="0"/>
              <a:pPr/>
              <a:t>2023/1/24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DDF47-2B06-44CD-85F3-4A0786A8F3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481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D1263-B08D-41A1-8AED-2CE4A26FA56D}" type="datetime1">
              <a:rPr lang="ja-JP" altLang="en-US" smtClean="0"/>
              <a:pPr/>
              <a:t>2023/1/24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7AE5A-1EBD-47C9-AE81-5280EF8F6B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190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06BAC-9FE9-46AE-8F62-4A78AD57968C}" type="datetime1">
              <a:rPr lang="ja-JP" altLang="en-US" smtClean="0"/>
              <a:pPr/>
              <a:t>2023/1/24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97F7B-CB52-4430-A467-F565A6C358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415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FA38D-8C8B-4D3A-92B3-27DB20D6CE91}" type="datetime1">
              <a:rPr lang="ja-JP" altLang="en-US" smtClean="0"/>
              <a:pPr/>
              <a:t>2023/1/24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B967-0B36-402B-A48C-449C530588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462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9F5538-5432-49D4-B37B-2B05044CADE9}" type="datetime1">
              <a:rPr lang="ja-JP" altLang="en-US" smtClean="0"/>
              <a:pPr/>
              <a:t>2023/1/24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12FE-6592-4CBD-8825-4FAF1A870B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20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59C05C2C-F2C1-4193-9CD4-3967EC0B901D}" type="datetime1">
              <a:rPr lang="ja-JP" altLang="en-US" smtClean="0"/>
              <a:pPr/>
              <a:t>2023/1/24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2FB27819-EE6E-4A91-9B04-7197AD2073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89942" y="682915"/>
            <a:ext cx="10183766" cy="197746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　  　</a:t>
            </a:r>
            <a:r>
              <a:rPr lang="ja-JP" altLang="en-US" sz="1600" dirty="0" smtClean="0"/>
              <a:t>　</a:t>
            </a:r>
            <a:endParaRPr lang="en-US" altLang="ja-JP" sz="1600" dirty="0" smtClean="0"/>
          </a:p>
          <a:p>
            <a:endParaRPr lang="en-US" altLang="ja-JP" sz="400" dirty="0" smtClean="0"/>
          </a:p>
          <a:p>
            <a:r>
              <a:rPr lang="ja-JP" altLang="en-US" sz="1400" dirty="0" smtClean="0"/>
              <a:t>　　　○　発行計画の減額対</a:t>
            </a:r>
            <a:r>
              <a:rPr lang="ja-JP" altLang="en-US" sz="1400" dirty="0" smtClean="0">
                <a:latin typeface="+mn-ea"/>
                <a:ea typeface="+mn-ea"/>
              </a:rPr>
              <a:t>応（</a:t>
            </a:r>
            <a:r>
              <a:rPr lang="ja-JP" altLang="en-US" sz="1400" dirty="0">
                <a:latin typeface="+mn-ea"/>
                <a:ea typeface="+mn-ea"/>
              </a:rPr>
              <a:t>４，８００</a:t>
            </a:r>
            <a:r>
              <a:rPr lang="ja-JP" altLang="en-US" sz="1400" dirty="0" smtClean="0">
                <a:latin typeface="+mn-ea"/>
                <a:ea typeface="+mn-ea"/>
              </a:rPr>
              <a:t>億円　→　</a:t>
            </a:r>
            <a:r>
              <a:rPr lang="ja-JP" altLang="en-US" sz="1400" dirty="0">
                <a:latin typeface="+mn-ea"/>
                <a:ea typeface="+mn-ea"/>
              </a:rPr>
              <a:t>４，６００</a:t>
            </a:r>
            <a:r>
              <a:rPr lang="ja-JP" altLang="en-US" sz="1400" dirty="0" smtClean="0">
                <a:latin typeface="+mn-ea"/>
                <a:ea typeface="+mn-ea"/>
              </a:rPr>
              <a:t>億円）</a:t>
            </a:r>
            <a:endParaRPr lang="en-US" altLang="ja-JP" sz="1400" dirty="0" smtClean="0">
              <a:latin typeface="+mn-ea"/>
              <a:ea typeface="+mn-ea"/>
            </a:endParaRPr>
          </a:p>
          <a:p>
            <a:endParaRPr lang="en-US" altLang="ja-JP" sz="400" dirty="0" smtClean="0">
              <a:latin typeface="+mn-ea"/>
              <a:ea typeface="+mn-ea"/>
            </a:endParaRPr>
          </a:p>
          <a:p>
            <a:r>
              <a:rPr lang="ja-JP" altLang="en-US" sz="1350" dirty="0" smtClean="0"/>
              <a:t>　　　　・  第２１回大阪府財務マネジメント委員会で示した大阪府債発行計画（案）において</a:t>
            </a:r>
            <a:r>
              <a:rPr lang="ja-JP" altLang="en-US" sz="1350" dirty="0" smtClean="0">
                <a:latin typeface="+mn-ea"/>
                <a:ea typeface="+mn-ea"/>
              </a:rPr>
              <a:t>、臨時財政対策債（</a:t>
            </a:r>
            <a:r>
              <a:rPr lang="en-US" altLang="ja-JP" sz="1350" dirty="0" smtClean="0">
                <a:latin typeface="+mn-ea"/>
                <a:ea typeface="+mn-ea"/>
              </a:rPr>
              <a:t>※</a:t>
            </a:r>
            <a:r>
              <a:rPr lang="ja-JP" altLang="en-US" sz="1350" dirty="0" smtClean="0">
                <a:latin typeface="+mn-ea"/>
                <a:ea typeface="+mn-ea"/>
              </a:rPr>
              <a:t>１）に</a:t>
            </a:r>
            <a:r>
              <a:rPr lang="ja-JP" altLang="en-US" sz="1350" dirty="0">
                <a:latin typeface="+mn-ea"/>
                <a:ea typeface="+mn-ea"/>
              </a:rPr>
              <a:t>係る</a:t>
            </a:r>
            <a:r>
              <a:rPr lang="ja-JP" altLang="en-US" sz="1350" dirty="0" smtClean="0">
                <a:latin typeface="+mn-ea"/>
                <a:ea typeface="+mn-ea"/>
              </a:rPr>
              <a:t>大阪府への</a:t>
            </a:r>
            <a:endParaRPr lang="en-US" altLang="ja-JP" sz="1350" dirty="0" smtClean="0">
              <a:latin typeface="+mn-ea"/>
              <a:ea typeface="+mn-ea"/>
            </a:endParaRPr>
          </a:p>
          <a:p>
            <a:r>
              <a:rPr lang="ja-JP" altLang="en-US" sz="1350" dirty="0">
                <a:latin typeface="+mn-ea"/>
                <a:ea typeface="+mn-ea"/>
              </a:rPr>
              <a:t>　</a:t>
            </a:r>
            <a:r>
              <a:rPr lang="ja-JP" altLang="en-US" sz="1350" dirty="0" smtClean="0">
                <a:latin typeface="+mn-ea"/>
                <a:ea typeface="+mn-ea"/>
              </a:rPr>
              <a:t>　　　 　公的資金の配分額は未確定であったため、配分額を</a:t>
            </a:r>
            <a:r>
              <a:rPr lang="en-US" altLang="ja-JP" sz="1350" dirty="0" smtClean="0">
                <a:latin typeface="+mn-ea"/>
                <a:ea typeface="+mn-ea"/>
              </a:rPr>
              <a:t>α</a:t>
            </a:r>
            <a:r>
              <a:rPr lang="ja-JP" altLang="en-US" sz="1350" dirty="0" smtClean="0">
                <a:latin typeface="+mn-ea"/>
                <a:ea typeface="+mn-ea"/>
              </a:rPr>
              <a:t>とし、確定後フレックス枠で調整することと</a:t>
            </a:r>
            <a:r>
              <a:rPr lang="ja-JP" altLang="en-US" sz="1350" dirty="0">
                <a:latin typeface="+mn-ea"/>
                <a:ea typeface="+mn-ea"/>
              </a:rPr>
              <a:t>し</a:t>
            </a:r>
            <a:r>
              <a:rPr lang="ja-JP" altLang="en-US" sz="1350" dirty="0" smtClean="0">
                <a:latin typeface="+mn-ea"/>
                <a:ea typeface="+mn-ea"/>
              </a:rPr>
              <a:t>た。</a:t>
            </a:r>
            <a:endParaRPr lang="en-US" altLang="ja-JP" sz="1350" dirty="0" smtClean="0">
              <a:latin typeface="+mn-ea"/>
              <a:ea typeface="+mn-ea"/>
            </a:endParaRPr>
          </a:p>
          <a:p>
            <a:endParaRPr lang="en-US" altLang="ja-JP" sz="400" dirty="0" smtClean="0">
              <a:latin typeface="+mn-ea"/>
              <a:ea typeface="+mn-ea"/>
            </a:endParaRPr>
          </a:p>
          <a:p>
            <a:r>
              <a:rPr lang="ja-JP" altLang="en-US" sz="1350" dirty="0"/>
              <a:t>　</a:t>
            </a:r>
            <a:r>
              <a:rPr lang="ja-JP" altLang="en-US" sz="1350" dirty="0" smtClean="0"/>
              <a:t>　　　・  その後、公的資金は</a:t>
            </a:r>
            <a:r>
              <a:rPr lang="ja-JP" altLang="en-US" sz="1350" dirty="0" smtClean="0">
                <a:latin typeface="+mn-ea"/>
                <a:ea typeface="+mn-ea"/>
              </a:rPr>
              <a:t>約</a:t>
            </a:r>
            <a:r>
              <a:rPr lang="ja-JP" altLang="en-US" sz="1350" dirty="0">
                <a:latin typeface="+mn-ea"/>
                <a:ea typeface="+mn-ea"/>
              </a:rPr>
              <a:t>２４０</a:t>
            </a:r>
            <a:r>
              <a:rPr lang="ja-JP" altLang="en-US" sz="1350" dirty="0" smtClean="0">
                <a:latin typeface="+mn-ea"/>
                <a:ea typeface="+mn-ea"/>
              </a:rPr>
              <a:t>億円配分されたことから、結果としてフレックス枠での発行額は</a:t>
            </a:r>
            <a:r>
              <a:rPr lang="ja-JP" altLang="en-US" sz="1350" dirty="0">
                <a:latin typeface="+mn-ea"/>
                <a:ea typeface="+mn-ea"/>
              </a:rPr>
              <a:t>１，１００</a:t>
            </a:r>
            <a:r>
              <a:rPr lang="ja-JP" altLang="en-US" sz="1350" dirty="0" smtClean="0">
                <a:latin typeface="+mn-ea"/>
                <a:ea typeface="+mn-ea"/>
              </a:rPr>
              <a:t>億円となった。</a:t>
            </a:r>
            <a:endParaRPr lang="en-US" altLang="ja-JP" sz="1350" dirty="0" smtClean="0">
              <a:latin typeface="+mn-ea"/>
              <a:ea typeface="+mn-ea"/>
            </a:endParaRPr>
          </a:p>
          <a:p>
            <a:endParaRPr lang="en-US" altLang="ja-JP" sz="400" dirty="0" smtClean="0"/>
          </a:p>
          <a:p>
            <a:r>
              <a:rPr lang="ja-JP" altLang="en-US" sz="1350" dirty="0"/>
              <a:t>　</a:t>
            </a:r>
            <a:r>
              <a:rPr lang="ja-JP" altLang="en-US" sz="1350" dirty="0" smtClean="0"/>
              <a:t>　　　・　今後フレックス枠を活用して発行する予定の１６０億円（</a:t>
            </a:r>
            <a:r>
              <a:rPr lang="en-US" altLang="ja-JP" sz="1350" dirty="0" smtClean="0"/>
              <a:t>※</a:t>
            </a:r>
            <a:r>
              <a:rPr lang="ja-JP" altLang="en-US" sz="1350" dirty="0" smtClean="0"/>
              <a:t>２）のうち、外貨建て国内債</a:t>
            </a:r>
            <a:r>
              <a:rPr lang="ja-JP" altLang="en-US" sz="1350" dirty="0" smtClean="0">
                <a:latin typeface="+mn-ea"/>
                <a:ea typeface="+mn-ea"/>
              </a:rPr>
              <a:t>（１００億円）</a:t>
            </a:r>
            <a:r>
              <a:rPr lang="ja-JP" altLang="en-US" sz="1350" dirty="0" smtClean="0"/>
              <a:t>は現在、市場条件が整う</a:t>
            </a:r>
            <a:endParaRPr lang="en-US" altLang="ja-JP" sz="1350" dirty="0" smtClean="0"/>
          </a:p>
          <a:p>
            <a:r>
              <a:rPr lang="ja-JP" altLang="en-US" sz="1350" dirty="0"/>
              <a:t>　</a:t>
            </a:r>
            <a:r>
              <a:rPr lang="ja-JP" altLang="en-US" sz="1350" dirty="0" smtClean="0"/>
              <a:t>　　　　　タイミングを見計らっている。なお、発行ができない場合には、円建て債への振替発行等により対応。</a:t>
            </a:r>
            <a:endParaRPr lang="en-US" altLang="ja-JP" sz="1350" dirty="0" smtClean="0"/>
          </a:p>
          <a:p>
            <a:r>
              <a:rPr lang="ja-JP" altLang="en-US" sz="900" dirty="0" smtClean="0"/>
              <a:t>　</a:t>
            </a:r>
            <a:r>
              <a:rPr lang="ja-JP" altLang="en-US" sz="900" dirty="0"/>
              <a:t>　</a:t>
            </a:r>
            <a:r>
              <a:rPr lang="ja-JP" altLang="en-US" sz="900" dirty="0" smtClean="0"/>
              <a:t>　　　　　　　（</a:t>
            </a:r>
            <a:r>
              <a:rPr lang="en-US" altLang="ja-JP" sz="900" dirty="0" smtClean="0"/>
              <a:t>※</a:t>
            </a:r>
            <a:r>
              <a:rPr lang="ja-JP" altLang="en-US" sz="900" dirty="0" smtClean="0"/>
              <a:t>１）　地方</a:t>
            </a:r>
            <a:r>
              <a:rPr lang="ja-JP" altLang="en-US" sz="900" dirty="0"/>
              <a:t>一般財源の不足に対処するため、投資的経費以外の経費にも充てられる地方財政法５条の特例として発行される地方債</a:t>
            </a:r>
            <a:endParaRPr lang="en-US" altLang="ja-JP" sz="900" dirty="0" smtClean="0"/>
          </a:p>
        </p:txBody>
      </p:sp>
      <p:sp>
        <p:nvSpPr>
          <p:cNvPr id="20" name="フローチャート : 代替処理 19"/>
          <p:cNvSpPr/>
          <p:nvPr/>
        </p:nvSpPr>
        <p:spPr bwMode="auto">
          <a:xfrm>
            <a:off x="183600" y="394329"/>
            <a:ext cx="9462678" cy="289435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令和４年度</a:t>
            </a:r>
            <a:r>
              <a:rPr lang="ja-JP" altLang="en-US" sz="14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における</a:t>
            </a:r>
            <a:r>
              <a:rPr lang="ja-JP" altLang="en-US" sz="1400" b="1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府債</a:t>
            </a:r>
            <a:r>
              <a:rPr lang="ja-JP" altLang="en-US" sz="1400" b="1" smtClean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発行につ</a:t>
            </a:r>
            <a:r>
              <a:rPr lang="ja-JP" altLang="en-US" sz="14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いて</a:t>
            </a:r>
            <a:endParaRPr lang="ja-JP" altLang="en-US" sz="1400" b="1" dirty="0" smtClean="0">
              <a:solidFill>
                <a:schemeClr val="bg1"/>
              </a:solidFill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21" name="テキスト ボックス 16"/>
          <p:cNvSpPr txBox="1">
            <a:spLocks noChangeArrowheads="1"/>
          </p:cNvSpPr>
          <p:nvPr/>
        </p:nvSpPr>
        <p:spPr bwMode="auto">
          <a:xfrm>
            <a:off x="8374012" y="357982"/>
            <a:ext cx="1262048" cy="30231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smtClean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b="1" dirty="0">
                <a:latin typeface="ＭＳ ゴシック"/>
                <a:ea typeface="ＭＳ Ｐゴシック"/>
                <a:cs typeface="Times New Roman"/>
              </a:rPr>
              <a:t>２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545957" y="2708239"/>
            <a:ext cx="8730490" cy="294458"/>
            <a:chOff x="468063" y="2722657"/>
            <a:chExt cx="8950668" cy="323532"/>
          </a:xfrm>
        </p:grpSpPr>
        <p:sp>
          <p:nvSpPr>
            <p:cNvPr id="29" name="テキスト ボックス 28"/>
            <p:cNvSpPr txBox="1"/>
            <p:nvPr/>
          </p:nvSpPr>
          <p:spPr>
            <a:xfrm>
              <a:off x="468063" y="2722657"/>
              <a:ext cx="5631325" cy="304348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ja-JP" altLang="en-US" sz="1200" dirty="0" smtClean="0"/>
                <a:t>＜　</a:t>
              </a:r>
              <a:r>
                <a:rPr lang="ja-JP" altLang="en-US" sz="1200" u="sng" dirty="0" smtClean="0"/>
                <a:t>第２１回大阪府財務マネジメント委員会（令和</a:t>
              </a:r>
              <a:r>
                <a:rPr lang="ja-JP" altLang="en-US" sz="1200" u="sng" dirty="0"/>
                <a:t>４</a:t>
              </a:r>
              <a:r>
                <a:rPr lang="ja-JP" altLang="en-US" sz="1200" u="sng" dirty="0" smtClean="0"/>
                <a:t>年２月</a:t>
              </a:r>
              <a:r>
                <a:rPr lang="ja-JP" altLang="en-US" sz="1200" u="sng" dirty="0">
                  <a:latin typeface="+mn-ea"/>
                  <a:ea typeface="+mn-ea"/>
                </a:rPr>
                <a:t>７</a:t>
              </a:r>
              <a:r>
                <a:rPr lang="ja-JP" altLang="en-US" sz="1200" u="sng" dirty="0" smtClean="0"/>
                <a:t>日）時点</a:t>
              </a:r>
              <a:r>
                <a:rPr lang="ja-JP" altLang="en-US" sz="1200" dirty="0" smtClean="0"/>
                <a:t>　＞</a:t>
              </a:r>
              <a:endParaRPr kumimoji="1" lang="ja-JP" altLang="en-US" sz="1200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8565174" y="2815356"/>
              <a:ext cx="853557" cy="2308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 smtClean="0"/>
                <a:t>（単位：億円）</a:t>
              </a:r>
              <a:endParaRPr kumimoji="1" lang="ja-JP" altLang="en-US" sz="900" dirty="0"/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545957" y="4617674"/>
            <a:ext cx="1766770" cy="259569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ja-JP" altLang="en-US" sz="1200" dirty="0" smtClean="0"/>
              <a:t>＜　</a:t>
            </a:r>
            <a:r>
              <a:rPr lang="ja-JP" altLang="en-US" sz="1200" u="sng" dirty="0" smtClean="0"/>
              <a:t>最終見込み</a:t>
            </a:r>
            <a:r>
              <a:rPr lang="ja-JP" altLang="en-US" sz="1200" dirty="0" smtClean="0"/>
              <a:t>　＞</a:t>
            </a:r>
            <a:endParaRPr kumimoji="1" lang="ja-JP" altLang="en-US" sz="1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472663" y="4661162"/>
            <a:ext cx="831187" cy="216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（単位：億円）</a:t>
            </a:r>
            <a:endParaRPr kumimoji="1" lang="ja-JP" altLang="en-US" sz="9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24446" y="6429478"/>
            <a:ext cx="71934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（</a:t>
            </a:r>
            <a:r>
              <a:rPr kumimoji="1" lang="en-US" altLang="ja-JP" sz="900" dirty="0" smtClean="0"/>
              <a:t>※</a:t>
            </a:r>
            <a:r>
              <a:rPr kumimoji="1" lang="ja-JP" altLang="en-US" sz="900" dirty="0" smtClean="0"/>
              <a:t>２）　</a:t>
            </a:r>
            <a:r>
              <a:rPr lang="ja-JP" altLang="en-US" sz="900" dirty="0"/>
              <a:t>１</a:t>
            </a:r>
            <a:r>
              <a:rPr kumimoji="1" lang="en-US" altLang="ja-JP" sz="900" dirty="0" smtClean="0"/>
              <a:t>60</a:t>
            </a:r>
            <a:r>
              <a:rPr kumimoji="1" lang="ja-JP" altLang="en-US" sz="900" dirty="0" smtClean="0"/>
              <a:t>億円</a:t>
            </a:r>
            <a:r>
              <a:rPr lang="ja-JP" altLang="en-US" sz="900" dirty="0"/>
              <a:t>の</a:t>
            </a:r>
            <a:r>
              <a:rPr lang="ja-JP" altLang="en-US" sz="900" dirty="0" smtClean="0"/>
              <a:t>うち</a:t>
            </a:r>
            <a:r>
              <a:rPr lang="en-US" altLang="ja-JP" sz="900" dirty="0"/>
              <a:t>100</a:t>
            </a:r>
            <a:r>
              <a:rPr lang="ja-JP" altLang="en-US" sz="900" dirty="0" smtClean="0"/>
              <a:t>億円は外貨建て国内債</a:t>
            </a:r>
            <a:r>
              <a:rPr lang="ja-JP" altLang="en-US" sz="900" dirty="0"/>
              <a:t>で</a:t>
            </a:r>
            <a:r>
              <a:rPr lang="ja-JP" altLang="en-US" sz="900" dirty="0" smtClean="0"/>
              <a:t>の発行を予定</a:t>
            </a:r>
            <a:endParaRPr kumimoji="1" lang="ja-JP" altLang="en-US" sz="1400" dirty="0"/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689" y="4875571"/>
            <a:ext cx="8652429" cy="1570330"/>
          </a:xfrm>
          <a:prstGeom prst="rect">
            <a:avLst/>
          </a:prstGeom>
        </p:spPr>
      </p:pic>
      <p:sp>
        <p:nvSpPr>
          <p:cNvPr id="32" name="下矢印 31"/>
          <p:cNvSpPr/>
          <p:nvPr/>
        </p:nvSpPr>
        <p:spPr>
          <a:xfrm>
            <a:off x="4406317" y="4665208"/>
            <a:ext cx="1191247" cy="182334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689" y="2997254"/>
            <a:ext cx="8652430" cy="1620419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183600" y="885371"/>
            <a:ext cx="9462678" cy="577493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8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290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ＭＳ ゴシック</vt:lpstr>
      <vt:lpstr>Arial</vt:lpstr>
      <vt:lpstr>Times New Roman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2021-01-25T02:03:40Z</dcterms:created>
  <dcterms:modified xsi:type="dcterms:W3CDTF">2023-01-24T05:46:45Z</dcterms:modified>
</cp:coreProperties>
</file>