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96" r:id="rId2"/>
    <p:sldId id="404" r:id="rId3"/>
    <p:sldId id="402" r:id="rId4"/>
    <p:sldId id="405" r:id="rId5"/>
  </p:sldIdLst>
  <p:sldSz cx="9906000" cy="6858000" type="A4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33CC"/>
    <a:srgbClr val="EAEF11"/>
    <a:srgbClr val="00FFFF"/>
    <a:srgbClr val="FB8605"/>
    <a:srgbClr val="0066FF"/>
    <a:srgbClr val="00CC00"/>
    <a:srgbClr val="FFFF66"/>
    <a:srgbClr val="FFFF99"/>
    <a:srgbClr val="FFE0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91" autoAdjust="0"/>
    <p:restoredTop sz="94434" autoAdjust="0"/>
  </p:normalViewPr>
  <p:slideViewPr>
    <p:cSldViewPr snapToGrid="0">
      <p:cViewPr>
        <p:scale>
          <a:sx n="66" d="100"/>
          <a:sy n="66" d="100"/>
        </p:scale>
        <p:origin x="1458" y="3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ja-JP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0DF6FD59-C29F-41C8-97DE-04BEBB54002B}" type="datetimeFigureOut">
              <a:rPr lang="ja-JP" altLang="en-US"/>
              <a:pPr/>
              <a:t>2023/1/18</a:t>
            </a:fld>
            <a:endParaRPr lang="en-US" altLang="ja-JP"/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ja-JP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89403420-0162-444F-9F63-5691F90F5DDE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319371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331" tIns="44166" rIns="88331" bIns="44166" numCol="1" anchor="t" anchorCtr="0" compatLnSpc="1">
            <a:prstTxWarp prst="textNoShape">
              <a:avLst/>
            </a:prstTxWarp>
          </a:bodyPr>
          <a:lstStyle>
            <a:lvl1pPr defTabSz="882650">
              <a:defRPr sz="1200"/>
            </a:lvl1pPr>
          </a:lstStyle>
          <a:p>
            <a:endParaRPr lang="en-US" altLang="ja-JP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331" tIns="44166" rIns="88331" bIns="44166" numCol="1" anchor="t" anchorCtr="0" compatLnSpc="1">
            <a:prstTxWarp prst="textNoShape">
              <a:avLst/>
            </a:prstTxWarp>
          </a:bodyPr>
          <a:lstStyle>
            <a:lvl1pPr algn="r" defTabSz="882650">
              <a:defRPr sz="1200"/>
            </a:lvl1pPr>
          </a:lstStyle>
          <a:p>
            <a:endParaRPr lang="en-US" altLang="ja-JP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1200" y="744538"/>
            <a:ext cx="538480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21225"/>
            <a:ext cx="5448300" cy="447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331" tIns="44166" rIns="88331" bIns="441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331" tIns="44166" rIns="88331" bIns="44166" numCol="1" anchor="b" anchorCtr="0" compatLnSpc="1">
            <a:prstTxWarp prst="textNoShape">
              <a:avLst/>
            </a:prstTxWarp>
          </a:bodyPr>
          <a:lstStyle>
            <a:lvl1pPr defTabSz="882650">
              <a:defRPr sz="1200"/>
            </a:lvl1pPr>
          </a:lstStyle>
          <a:p>
            <a:endParaRPr lang="en-US" altLang="ja-JP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8331" tIns="44166" rIns="88331" bIns="44166" numCol="1" anchor="b" anchorCtr="0" compatLnSpc="1">
            <a:prstTxWarp prst="textNoShape">
              <a:avLst/>
            </a:prstTxWarp>
          </a:bodyPr>
          <a:lstStyle>
            <a:lvl1pPr algn="r" defTabSz="882650">
              <a:defRPr sz="1200"/>
            </a:lvl1pPr>
          </a:lstStyle>
          <a:p>
            <a:fld id="{32FB620B-A58B-4A04-8599-5E0DE77F85F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807606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542F01-0121-416E-B3A4-AAAB165A6FB1}" type="datetime1">
              <a:rPr lang="ja-JP" altLang="en-US" smtClean="0"/>
              <a:pPr/>
              <a:t>2023/1/18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C20E24-DC01-4EB0-9FBC-E8989ADBD6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55011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280B3F-BF9A-499F-97C2-EC615CFF2F4D}" type="datetime1">
              <a:rPr lang="ja-JP" altLang="en-US" smtClean="0"/>
              <a:pPr/>
              <a:t>2023/1/18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D14638-10BA-4259-973D-892BB29E46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8553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261405-6E39-4A25-97F8-4583FF1D2D5E}" type="datetime1">
              <a:rPr lang="ja-JP" altLang="en-US" smtClean="0"/>
              <a:pPr/>
              <a:t>2023/1/18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836C7-7A2B-4E24-AF55-51B8B5F5E9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91837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80B0FA-A0F7-4983-895C-750382BD20C3}" type="datetime1">
              <a:rPr lang="ja-JP" altLang="en-US" smtClean="0"/>
              <a:pPr/>
              <a:t>2023/1/18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0AB7F-FD1D-4B22-A475-CA7B61D48F3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8948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8A9335-FB69-4DDB-8947-76D670C61650}" type="datetime1">
              <a:rPr lang="ja-JP" altLang="en-US" smtClean="0"/>
              <a:pPr/>
              <a:t>2023/1/18</a:t>
            </a:fld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F49AF-AA63-4EC0-9F87-4D7F771286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51606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F220F6-5B80-4713-A16A-6DF41E96FB2D}" type="datetime1">
              <a:rPr lang="ja-JP" altLang="en-US" smtClean="0"/>
              <a:pPr/>
              <a:t>2023/1/18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AFB217-424F-40B5-A571-9963A3E8F1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22828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F33569-5644-465C-BE84-0FAE4FBD9CC7}" type="datetime1">
              <a:rPr lang="ja-JP" altLang="en-US" smtClean="0"/>
              <a:pPr/>
              <a:t>2023/1/18</a:t>
            </a:fld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DDDF47-2B06-44CD-85F3-4A0786A8F3D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84815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CD1263-B08D-41A1-8AED-2CE4A26FA56D}" type="datetime1">
              <a:rPr lang="ja-JP" altLang="en-US" smtClean="0"/>
              <a:pPr/>
              <a:t>2023/1/18</a:t>
            </a:fld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7AE5A-1EBD-47C9-AE81-5280EF8F6BE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61903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06BAC-9FE9-46AE-8F62-4A78AD57968C}" type="datetime1">
              <a:rPr lang="ja-JP" altLang="en-US" smtClean="0"/>
              <a:pPr/>
              <a:t>2023/1/18</a:t>
            </a:fld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097F7B-CB52-4430-A467-F565A6C3586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4158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4FA38D-8C8B-4D3A-92B3-27DB20D6CE91}" type="datetime1">
              <a:rPr lang="ja-JP" altLang="en-US" smtClean="0"/>
              <a:pPr/>
              <a:t>2023/1/18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4B967-0B36-402B-A48C-449C530588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84624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9F5538-5432-49D4-B37B-2B05044CADE9}" type="datetime1">
              <a:rPr lang="ja-JP" altLang="en-US" smtClean="0"/>
              <a:pPr/>
              <a:t>2023/1/18</a:t>
            </a:fld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212FE-6592-4CBD-8825-4FAF1A870BF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8207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fld id="{59C05C2C-F2C1-4193-9CD4-3967EC0B901D}" type="datetime1">
              <a:rPr lang="ja-JP" altLang="en-US" smtClean="0"/>
              <a:pPr/>
              <a:t>2023/1/18</a:t>
            </a:fld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fld id="{2FB27819-EE6E-4A91-9B04-7197AD2073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フローチャート : 代替処理 19"/>
          <p:cNvSpPr/>
          <p:nvPr/>
        </p:nvSpPr>
        <p:spPr bwMode="auto">
          <a:xfrm>
            <a:off x="112002" y="473865"/>
            <a:ext cx="9705529" cy="255383"/>
          </a:xfrm>
          <a:prstGeom prst="flowChartAlternateProcess">
            <a:avLst/>
          </a:prstGeom>
          <a:solidFill>
            <a:srgbClr val="0033CC"/>
          </a:solidFill>
          <a:ln>
            <a:noFill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8" tIns="0" rIns="91428" bIns="45715">
            <a:spAutoFit/>
          </a:bodyPr>
          <a:lstStyle/>
          <a:p>
            <a:pPr marL="0" marR="0" indent="0" defTabSz="449263" eaLnBrk="1" latinLnBrk="0" hangingPunct="1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ja-JP" altLang="en-US" sz="1200" b="1" dirty="0">
                <a:solidFill>
                  <a:schemeClr val="bg1"/>
                </a:solidFill>
                <a:latin typeface="Arial" pitchFamily="34" charset="0"/>
                <a:ea typeface="ＭＳ Ｐゴシック" pitchFamily="50" charset="-128"/>
              </a:rPr>
              <a:t>直近の大阪府債の状況等について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696347" y="6532210"/>
            <a:ext cx="8787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－１－</a:t>
            </a:r>
            <a:endParaRPr kumimoji="1" lang="ja-JP" altLang="en-US" sz="1400" dirty="0"/>
          </a:p>
        </p:txBody>
      </p:sp>
      <p:sp>
        <p:nvSpPr>
          <p:cNvPr id="2" name="正方形/長方形 1"/>
          <p:cNvSpPr/>
          <p:nvPr/>
        </p:nvSpPr>
        <p:spPr>
          <a:xfrm>
            <a:off x="103614" y="869121"/>
            <a:ext cx="9705527" cy="5647700"/>
          </a:xfrm>
          <a:prstGeom prst="rect">
            <a:avLst/>
          </a:prstGeom>
          <a:ln>
            <a:solidFill>
              <a:schemeClr val="accent4"/>
            </a:solidFill>
          </a:ln>
        </p:spPr>
        <p:txBody>
          <a:bodyPr wrap="square">
            <a:spAutoFit/>
          </a:bodyPr>
          <a:lstStyle/>
          <a:p>
            <a:r>
              <a:rPr lang="ja-JP" altLang="ja-JP" sz="1600" dirty="0"/>
              <a:t>＜これまでの経過</a:t>
            </a:r>
            <a:r>
              <a:rPr lang="ja-JP" altLang="en-US" sz="1600" dirty="0"/>
              <a:t>＞</a:t>
            </a:r>
            <a:endParaRPr lang="en-US" altLang="ja-JP" sz="600" dirty="0"/>
          </a:p>
          <a:p>
            <a:endParaRPr lang="en-US" altLang="ja-JP" sz="600" dirty="0"/>
          </a:p>
          <a:p>
            <a:pPr marL="2246313" indent="-2246313"/>
            <a:r>
              <a:rPr lang="ja-JP" altLang="en-US" sz="1500" dirty="0"/>
              <a:t>（令和４年）</a:t>
            </a:r>
            <a:endParaRPr lang="en-US" altLang="ja-JP" sz="1500" dirty="0"/>
          </a:p>
          <a:p>
            <a:pPr marL="2246313" indent="-2246313"/>
            <a:endParaRPr lang="en-US" altLang="ja-JP" sz="400" dirty="0"/>
          </a:p>
          <a:p>
            <a:pPr marL="2246313" indent="-2246313"/>
            <a:r>
              <a:rPr lang="ja-JP" altLang="en-US" sz="1600" dirty="0"/>
              <a:t>　</a:t>
            </a:r>
            <a:r>
              <a:rPr lang="ja-JP" altLang="en-US" sz="1500" dirty="0"/>
              <a:t>・　　２月　７日　　　　第２１回　大阪府財務マネジメント委員会</a:t>
            </a:r>
            <a:r>
              <a:rPr lang="ja-JP" altLang="en-US" sz="1500" dirty="0" smtClean="0"/>
              <a:t>開催</a:t>
            </a:r>
            <a:endParaRPr lang="en-US" altLang="ja-JP" sz="1500" dirty="0" smtClean="0"/>
          </a:p>
          <a:p>
            <a:pPr marL="2246313" indent="-2246313"/>
            <a:r>
              <a:rPr lang="ja-JP" altLang="en-US" sz="1500" dirty="0"/>
              <a:t>　・　　</a:t>
            </a:r>
            <a:r>
              <a:rPr lang="ja-JP" altLang="en-US" sz="1500" dirty="0" smtClean="0"/>
              <a:t>２月２４日</a:t>
            </a:r>
            <a:r>
              <a:rPr lang="ja-JP" altLang="en-US" sz="1500" dirty="0"/>
              <a:t>　　　　ロシアによるウクライナ侵攻</a:t>
            </a:r>
            <a:endParaRPr lang="en-US" altLang="ja-JP" sz="1500" dirty="0"/>
          </a:p>
          <a:p>
            <a:pPr marL="2246313" indent="-2246313"/>
            <a:r>
              <a:rPr lang="ja-JP" altLang="en-US" sz="1500" dirty="0"/>
              <a:t>　・　　３月１６日　　　　米国　連邦準備制度理事会　連邦公開市場委員会</a:t>
            </a:r>
            <a:endParaRPr lang="en-US" altLang="ja-JP" sz="1500" dirty="0"/>
          </a:p>
          <a:p>
            <a:pPr marL="2246313" indent="-2246313"/>
            <a:r>
              <a:rPr lang="ja-JP" altLang="en-US" sz="1500" dirty="0"/>
              <a:t>　　　　　　　　　　　　　　　⇒　政策金利の</a:t>
            </a:r>
            <a:r>
              <a:rPr lang="en-US" altLang="ja-JP" sz="1500" dirty="0"/>
              <a:t>0.25</a:t>
            </a:r>
            <a:r>
              <a:rPr lang="ja-JP" altLang="en-US" sz="1500" dirty="0" smtClean="0"/>
              <a:t>％（</a:t>
            </a:r>
            <a:r>
              <a:rPr lang="en-US" altLang="ja-JP" sz="1500" dirty="0" smtClean="0"/>
              <a:t>0.25</a:t>
            </a:r>
            <a:r>
              <a:rPr lang="ja-JP" altLang="en-US" sz="1500" dirty="0" smtClean="0"/>
              <a:t>～</a:t>
            </a:r>
            <a:r>
              <a:rPr lang="en-US" altLang="ja-JP" sz="1500" dirty="0" smtClean="0"/>
              <a:t>0.50</a:t>
            </a:r>
            <a:r>
              <a:rPr lang="ja-JP" altLang="en-US" sz="1500" dirty="0" smtClean="0"/>
              <a:t>％）の</a:t>
            </a:r>
            <a:r>
              <a:rPr lang="ja-JP" altLang="en-US" sz="1500" dirty="0"/>
              <a:t>利上げを決定</a:t>
            </a:r>
            <a:endParaRPr lang="en-US" altLang="ja-JP" sz="1500" dirty="0"/>
          </a:p>
          <a:p>
            <a:pPr marL="2246313" indent="-2246313"/>
            <a:r>
              <a:rPr lang="ja-JP" altLang="en-US" sz="1500" dirty="0"/>
              <a:t>　・　　５月　４日　　　　米国　連邦準備制度理事会　連邦公開市場委員会</a:t>
            </a:r>
            <a:endParaRPr lang="en-US" altLang="ja-JP" sz="1500" dirty="0"/>
          </a:p>
          <a:p>
            <a:pPr marL="2246313" indent="-2246313"/>
            <a:r>
              <a:rPr lang="ja-JP" altLang="en-US" sz="1500" dirty="0"/>
              <a:t>　　　　　　　　　　　　　　　⇒　政策金利の</a:t>
            </a:r>
            <a:r>
              <a:rPr lang="en-US" altLang="ja-JP" sz="1500" dirty="0" smtClean="0"/>
              <a:t>0.5</a:t>
            </a:r>
            <a:r>
              <a:rPr lang="ja-JP" altLang="en-US" sz="1500" dirty="0" smtClean="0"/>
              <a:t>％ </a:t>
            </a:r>
            <a:r>
              <a:rPr lang="ja-JP" altLang="en-US" sz="1500" dirty="0"/>
              <a:t>（</a:t>
            </a:r>
            <a:r>
              <a:rPr lang="en-US" altLang="ja-JP" sz="1500" dirty="0" smtClean="0"/>
              <a:t>0.75</a:t>
            </a:r>
            <a:r>
              <a:rPr lang="ja-JP" altLang="en-US" sz="1500" dirty="0" smtClean="0"/>
              <a:t>～</a:t>
            </a:r>
            <a:r>
              <a:rPr lang="en-US" altLang="ja-JP" sz="1500" dirty="0" smtClean="0"/>
              <a:t>1.00</a:t>
            </a:r>
            <a:r>
              <a:rPr lang="ja-JP" altLang="en-US" sz="1500" dirty="0"/>
              <a:t>％）の利上げを</a:t>
            </a:r>
            <a:r>
              <a:rPr lang="ja-JP" altLang="en-US" sz="1500" dirty="0" smtClean="0"/>
              <a:t>決定</a:t>
            </a:r>
            <a:endParaRPr lang="en-US" altLang="ja-JP" sz="1500" dirty="0" smtClean="0"/>
          </a:p>
          <a:p>
            <a:pPr marL="2246313" indent="-2246313"/>
            <a:r>
              <a:rPr lang="ja-JP" altLang="en-US" sz="1500" dirty="0"/>
              <a:t>　</a:t>
            </a:r>
            <a:r>
              <a:rPr lang="ja-JP" altLang="en-US" sz="1500" dirty="0" smtClean="0"/>
              <a:t>　　　　　　　　　　　　　　　　 ６月からのバランスシート</a:t>
            </a:r>
            <a:r>
              <a:rPr lang="ja-JP" altLang="en-US" sz="1500" dirty="0"/>
              <a:t>の縮小を決定</a:t>
            </a:r>
            <a:endParaRPr lang="en-US" altLang="ja-JP" sz="1500" dirty="0"/>
          </a:p>
          <a:p>
            <a:pPr marL="2246313" indent="-2246313"/>
            <a:r>
              <a:rPr lang="ja-JP" altLang="en-US" sz="1500" dirty="0"/>
              <a:t>　・　　６月１５日　　　　米国　連邦準備制度理事会　連邦公開市場委員会</a:t>
            </a:r>
            <a:endParaRPr lang="en-US" altLang="ja-JP" sz="1500" dirty="0"/>
          </a:p>
          <a:p>
            <a:pPr marL="2246313" indent="-2246313"/>
            <a:r>
              <a:rPr lang="ja-JP" altLang="en-US" sz="1500" dirty="0"/>
              <a:t>　　　　　　　　　　　　　　　⇒　政策金利の</a:t>
            </a:r>
            <a:r>
              <a:rPr lang="en-US" altLang="ja-JP" sz="1500" dirty="0"/>
              <a:t>0.75</a:t>
            </a:r>
            <a:r>
              <a:rPr lang="ja-JP" altLang="en-US" sz="1500" dirty="0"/>
              <a:t>％ </a:t>
            </a:r>
            <a:r>
              <a:rPr lang="ja-JP" altLang="en-US" sz="1500" dirty="0" smtClean="0"/>
              <a:t>（</a:t>
            </a:r>
            <a:r>
              <a:rPr lang="en-US" altLang="ja-JP" sz="1500" dirty="0" smtClean="0"/>
              <a:t>1.50</a:t>
            </a:r>
            <a:r>
              <a:rPr lang="ja-JP" altLang="en-US" sz="1500" dirty="0" smtClean="0"/>
              <a:t>～</a:t>
            </a:r>
            <a:r>
              <a:rPr lang="en-US" altLang="ja-JP" sz="1500" dirty="0" smtClean="0"/>
              <a:t>1.75</a:t>
            </a:r>
            <a:r>
              <a:rPr lang="ja-JP" altLang="en-US" sz="1500" dirty="0" smtClean="0"/>
              <a:t>％</a:t>
            </a:r>
            <a:r>
              <a:rPr lang="ja-JP" altLang="en-US" sz="1500" dirty="0"/>
              <a:t>）の利上げを決定</a:t>
            </a:r>
            <a:endParaRPr lang="en-US" altLang="ja-JP" sz="1500" dirty="0"/>
          </a:p>
          <a:p>
            <a:pPr marL="2246313" indent="-2246313"/>
            <a:r>
              <a:rPr lang="ja-JP" altLang="en-US" sz="1500" dirty="0"/>
              <a:t>　・　　７月２１日　　　　欧州中央銀行　政策理事会</a:t>
            </a:r>
            <a:endParaRPr lang="en-US" altLang="ja-JP" sz="1500" dirty="0"/>
          </a:p>
          <a:p>
            <a:pPr marL="2246313" indent="-2246313"/>
            <a:r>
              <a:rPr lang="ja-JP" altLang="en-US" sz="1500" dirty="0"/>
              <a:t>　　　　　　　　　　　　　　　⇒　政策金利の</a:t>
            </a:r>
            <a:r>
              <a:rPr lang="en-US" altLang="ja-JP" sz="1500" dirty="0" smtClean="0"/>
              <a:t>0.5</a:t>
            </a:r>
            <a:r>
              <a:rPr lang="ja-JP" altLang="en-US" sz="1500" dirty="0" smtClean="0"/>
              <a:t>％ （</a:t>
            </a:r>
            <a:r>
              <a:rPr lang="en-US" altLang="ja-JP" sz="1500" dirty="0" smtClean="0"/>
              <a:t>0.50</a:t>
            </a:r>
            <a:r>
              <a:rPr lang="ja-JP" altLang="en-US" sz="1500" dirty="0"/>
              <a:t>％）の利上げを決定</a:t>
            </a:r>
            <a:endParaRPr lang="en-US" altLang="ja-JP" sz="1500" dirty="0"/>
          </a:p>
          <a:p>
            <a:pPr marL="2246313" indent="-2246313"/>
            <a:r>
              <a:rPr lang="ja-JP" altLang="en-US" sz="1500" dirty="0"/>
              <a:t>　・　　９月　８日　　　　欧州中央銀行　政策理事会</a:t>
            </a:r>
            <a:endParaRPr lang="en-US" altLang="ja-JP" sz="1500" dirty="0"/>
          </a:p>
          <a:p>
            <a:pPr marL="2246313" indent="-2246313"/>
            <a:r>
              <a:rPr lang="ja-JP" altLang="en-US" sz="1500" dirty="0"/>
              <a:t>　　　　　　　　　　　　　　　⇒　政策金利の</a:t>
            </a:r>
            <a:r>
              <a:rPr lang="en-US" altLang="ja-JP" sz="1500" dirty="0"/>
              <a:t>0.75</a:t>
            </a:r>
            <a:r>
              <a:rPr lang="ja-JP" altLang="en-US" sz="1500" dirty="0"/>
              <a:t>％ </a:t>
            </a:r>
            <a:r>
              <a:rPr lang="ja-JP" altLang="en-US" sz="1500" dirty="0" smtClean="0"/>
              <a:t>（</a:t>
            </a:r>
            <a:r>
              <a:rPr lang="en-US" altLang="ja-JP" sz="1500" dirty="0" smtClean="0"/>
              <a:t>1.25</a:t>
            </a:r>
            <a:r>
              <a:rPr lang="ja-JP" altLang="en-US" sz="1500" dirty="0" smtClean="0"/>
              <a:t>％</a:t>
            </a:r>
            <a:r>
              <a:rPr lang="ja-JP" altLang="en-US" sz="1500" dirty="0"/>
              <a:t>）の利上げを決定</a:t>
            </a:r>
            <a:endParaRPr lang="en-US" altLang="ja-JP" sz="1500" dirty="0"/>
          </a:p>
          <a:p>
            <a:pPr marL="2246313" indent="-2246313"/>
            <a:r>
              <a:rPr lang="ja-JP" altLang="en-US" sz="1500" dirty="0"/>
              <a:t>　・　１０月３１日　　　　大阪府初のグリーンボンド（</a:t>
            </a:r>
            <a:r>
              <a:rPr lang="en-US" altLang="ja-JP" sz="1500" dirty="0"/>
              <a:t>15</a:t>
            </a:r>
            <a:r>
              <a:rPr lang="ja-JP" altLang="en-US" sz="1500" dirty="0"/>
              <a:t>年）を発行</a:t>
            </a:r>
            <a:endParaRPr lang="en-US" altLang="ja-JP" sz="1500" dirty="0"/>
          </a:p>
          <a:p>
            <a:pPr marL="2246313" indent="-2246313"/>
            <a:r>
              <a:rPr lang="ja-JP" altLang="en-US" sz="1500" dirty="0"/>
              <a:t>　・　１２月１４日　　　　米国　連邦準備制度理事会　連邦公開市場委員会</a:t>
            </a:r>
            <a:endParaRPr lang="en-US" altLang="ja-JP" sz="1500" dirty="0"/>
          </a:p>
          <a:p>
            <a:pPr marL="2246313" indent="-2246313"/>
            <a:r>
              <a:rPr lang="ja-JP" altLang="en-US" sz="1500" dirty="0"/>
              <a:t>　　　　　　　　　　　　　　　⇒　政策金利の利上げ幅を</a:t>
            </a:r>
            <a:r>
              <a:rPr lang="en-US" altLang="ja-JP" sz="1500" dirty="0" smtClean="0"/>
              <a:t>0.5</a:t>
            </a:r>
            <a:r>
              <a:rPr lang="ja-JP" altLang="en-US" sz="1500" dirty="0" smtClean="0"/>
              <a:t>％ （</a:t>
            </a:r>
            <a:r>
              <a:rPr lang="en-US" altLang="ja-JP" sz="1500" dirty="0" smtClean="0"/>
              <a:t>4.25</a:t>
            </a:r>
            <a:r>
              <a:rPr lang="ja-JP" altLang="en-US" sz="1500" dirty="0" smtClean="0"/>
              <a:t>～</a:t>
            </a:r>
            <a:r>
              <a:rPr lang="en-US" altLang="ja-JP" sz="1500" dirty="0" smtClean="0"/>
              <a:t>4.50</a:t>
            </a:r>
            <a:r>
              <a:rPr lang="ja-JP" altLang="en-US" sz="1500" dirty="0"/>
              <a:t>％）に縮小</a:t>
            </a:r>
            <a:endParaRPr lang="en-US" altLang="ja-JP" sz="1500" dirty="0"/>
          </a:p>
          <a:p>
            <a:pPr marL="2246313" indent="-2246313"/>
            <a:r>
              <a:rPr lang="ja-JP" altLang="en-US" sz="1500" dirty="0"/>
              <a:t>　・　１２月２０日　　　　日銀　金融政策決定会合</a:t>
            </a:r>
            <a:endParaRPr lang="en-US" altLang="ja-JP" sz="1500" dirty="0"/>
          </a:p>
          <a:p>
            <a:pPr marL="2246313" indent="-2246313"/>
            <a:r>
              <a:rPr lang="ja-JP" altLang="en-US" sz="1500" dirty="0"/>
              <a:t>　　　　　　　　　　　　　　　⇒　長期金利の変動幅を</a:t>
            </a:r>
            <a:r>
              <a:rPr lang="en-US" altLang="ja-JP" sz="1500" dirty="0" smtClean="0"/>
              <a:t>±0.5</a:t>
            </a:r>
            <a:r>
              <a:rPr lang="ja-JP" altLang="en-US" sz="1500" dirty="0" smtClean="0"/>
              <a:t>％</a:t>
            </a:r>
            <a:r>
              <a:rPr lang="ja-JP" altLang="en-US" sz="1500" dirty="0"/>
              <a:t>程度に拡大</a:t>
            </a:r>
            <a:endParaRPr lang="en-US" altLang="ja-JP" sz="1500" dirty="0"/>
          </a:p>
          <a:p>
            <a:pPr marL="2246313" indent="-2246313"/>
            <a:r>
              <a:rPr lang="ja-JP" altLang="en-US" sz="1600" dirty="0"/>
              <a:t>　　　　　　　　　　　　　　</a:t>
            </a:r>
            <a:endParaRPr lang="en-US" altLang="ja-JP" sz="1600" dirty="0"/>
          </a:p>
          <a:p>
            <a:r>
              <a:rPr lang="ja-JP" altLang="en-US" sz="1500" dirty="0"/>
              <a:t>（今後の主な予定）</a:t>
            </a:r>
            <a:endParaRPr lang="en-US" altLang="ja-JP" sz="1500" dirty="0"/>
          </a:p>
          <a:p>
            <a:r>
              <a:rPr lang="ja-JP" altLang="en-US" sz="1500" dirty="0"/>
              <a:t>　・　４月　８日　　　　　　　　　日本銀行　黒田総裁の任期満了</a:t>
            </a:r>
            <a:endParaRPr lang="en-US" altLang="ja-JP" sz="1500" dirty="0"/>
          </a:p>
        </p:txBody>
      </p:sp>
      <p:sp>
        <p:nvSpPr>
          <p:cNvPr id="7" name="テキスト ボックス 16"/>
          <p:cNvSpPr txBox="1">
            <a:spLocks noChangeArrowheads="1"/>
          </p:cNvSpPr>
          <p:nvPr/>
        </p:nvSpPr>
        <p:spPr bwMode="auto">
          <a:xfrm>
            <a:off x="8638334" y="399492"/>
            <a:ext cx="1179195" cy="329756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0" tIns="8890" rIns="0" bIns="889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800" b="1" dirty="0">
                <a:effectLst/>
                <a:latin typeface="ＭＳ ゴシック"/>
                <a:ea typeface="ＭＳ Ｐゴシック"/>
                <a:cs typeface="Times New Roman"/>
              </a:rPr>
              <a:t>資料</a:t>
            </a:r>
            <a:r>
              <a:rPr lang="ja-JP" altLang="en-US" b="1" dirty="0">
                <a:latin typeface="ＭＳ ゴシック"/>
                <a:ea typeface="ＭＳ Ｐゴシック"/>
                <a:cs typeface="Times New Roman"/>
              </a:rPr>
              <a:t>１</a:t>
            </a:r>
            <a:endParaRPr lang="ja-JP" sz="1200" dirty="0">
              <a:effectLst/>
              <a:latin typeface="ＭＳ ゴシック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07229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13766" y="743410"/>
            <a:ext cx="9702000" cy="5788800"/>
          </a:xfrm>
          <a:prstGeom prst="rect">
            <a:avLst/>
          </a:prstGeom>
        </p:spPr>
      </p:pic>
      <p:sp>
        <p:nvSpPr>
          <p:cNvPr id="20" name="フローチャート : 代替処理 19"/>
          <p:cNvSpPr/>
          <p:nvPr/>
        </p:nvSpPr>
        <p:spPr bwMode="auto">
          <a:xfrm>
            <a:off x="112002" y="491747"/>
            <a:ext cx="9705529" cy="255383"/>
          </a:xfrm>
          <a:prstGeom prst="flowChartAlternateProcess">
            <a:avLst/>
          </a:prstGeom>
          <a:solidFill>
            <a:srgbClr val="0033CC"/>
          </a:solidFill>
          <a:ln>
            <a:noFill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8" tIns="0" rIns="91428" bIns="45715">
            <a:spAutoFit/>
          </a:bodyPr>
          <a:lstStyle/>
          <a:p>
            <a:pPr marL="0" marR="0" indent="0" defTabSz="449263" eaLnBrk="1" latinLnBrk="0" hangingPunct="1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ja-JP" altLang="en-US" sz="1200" b="1" dirty="0">
                <a:solidFill>
                  <a:schemeClr val="bg1"/>
                </a:solidFill>
                <a:latin typeface="Arial" pitchFamily="34" charset="0"/>
                <a:ea typeface="ＭＳ Ｐゴシック" pitchFamily="50" charset="-128"/>
              </a:rPr>
              <a:t>直近の大阪府債の状況等について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696347" y="6532210"/>
            <a:ext cx="8787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－２－</a:t>
            </a:r>
            <a:endParaRPr kumimoji="1" lang="ja-JP" altLang="en-US" sz="1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14526" y="1511974"/>
            <a:ext cx="318548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>
                <a:latin typeface="+mj-ea"/>
                <a:ea typeface="+mj-ea"/>
              </a:rPr>
              <a:t>※</a:t>
            </a:r>
            <a:r>
              <a:rPr lang="ja-JP" altLang="en-US" sz="900" dirty="0">
                <a:latin typeface="+mj-ea"/>
                <a:ea typeface="+mj-ea"/>
              </a:rPr>
              <a:t>国債（</a:t>
            </a:r>
            <a:r>
              <a:rPr lang="en-US" altLang="ja-JP" sz="900" dirty="0">
                <a:latin typeface="+mj-ea"/>
                <a:ea typeface="+mj-ea"/>
              </a:rPr>
              <a:t>10</a:t>
            </a:r>
            <a:r>
              <a:rPr lang="ja-JP" altLang="en-US" sz="900" dirty="0">
                <a:latin typeface="+mj-ea"/>
                <a:ea typeface="+mj-ea"/>
              </a:rPr>
              <a:t>年）は、各月の国債入札で決定した募入平均利回り</a:t>
            </a:r>
            <a:endParaRPr kumimoji="1" lang="ja-JP" altLang="en-US" sz="900" dirty="0">
              <a:latin typeface="+mj-ea"/>
              <a:ea typeface="+mj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208936" y="1936400"/>
            <a:ext cx="41549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>
                <a:latin typeface="+mj-ea"/>
                <a:ea typeface="+mj-ea"/>
              </a:rPr>
              <a:t>（</a:t>
            </a:r>
            <a:r>
              <a:rPr kumimoji="1" lang="en-US" altLang="ja-JP" sz="900" dirty="0">
                <a:latin typeface="+mj-ea"/>
                <a:ea typeface="+mj-ea"/>
              </a:rPr>
              <a:t>※</a:t>
            </a:r>
            <a:r>
              <a:rPr kumimoji="1" lang="ja-JP" altLang="en-US" sz="900" dirty="0">
                <a:latin typeface="+mj-ea"/>
                <a:ea typeface="+mj-ea"/>
              </a:rPr>
              <a:t>）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1876303" y="2455959"/>
            <a:ext cx="4318400" cy="3363098"/>
            <a:chOff x="4146831" y="2435275"/>
            <a:chExt cx="4318400" cy="3363098"/>
          </a:xfrm>
        </p:grpSpPr>
        <p:sp>
          <p:nvSpPr>
            <p:cNvPr id="11" name="テキスト ボックス 10"/>
            <p:cNvSpPr txBox="1"/>
            <p:nvPr/>
          </p:nvSpPr>
          <p:spPr>
            <a:xfrm flipH="1">
              <a:off x="4146831" y="2435275"/>
              <a:ext cx="1930004" cy="6463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900" dirty="0">
                  <a:latin typeface="+mn-ea"/>
                  <a:ea typeface="+mn-ea"/>
                </a:rPr>
                <a:t>令和</a:t>
              </a:r>
              <a:r>
                <a:rPr lang="en-US" altLang="ja-JP" sz="900" dirty="0">
                  <a:latin typeface="+mn-ea"/>
                  <a:ea typeface="+mn-ea"/>
                </a:rPr>
                <a:t>2</a:t>
              </a:r>
              <a:r>
                <a:rPr lang="ja-JP" altLang="en-US" sz="900" dirty="0">
                  <a:latin typeface="+mn-ea"/>
                  <a:ea typeface="+mn-ea"/>
                </a:rPr>
                <a:t>年</a:t>
              </a:r>
              <a:r>
                <a:rPr lang="en-US" altLang="ja-JP" sz="900" dirty="0">
                  <a:latin typeface="+mn-ea"/>
                  <a:ea typeface="+mn-ea"/>
                </a:rPr>
                <a:t>4</a:t>
              </a:r>
              <a:r>
                <a:rPr lang="ja-JP" altLang="en-US" sz="900" dirty="0">
                  <a:latin typeface="+mn-ea"/>
                  <a:ea typeface="+mn-ea"/>
                </a:rPr>
                <a:t>月</a:t>
              </a:r>
              <a:r>
                <a:rPr lang="en-US" altLang="ja-JP" sz="900" dirty="0">
                  <a:latin typeface="+mn-ea"/>
                  <a:ea typeface="+mn-ea"/>
                </a:rPr>
                <a:t>27</a:t>
              </a:r>
              <a:r>
                <a:rPr lang="ja-JP" altLang="en-US" sz="900" dirty="0">
                  <a:latin typeface="+mn-ea"/>
                  <a:ea typeface="+mn-ea"/>
                </a:rPr>
                <a:t>日</a:t>
              </a:r>
              <a:endParaRPr lang="en-US" altLang="ja-JP" sz="900" dirty="0">
                <a:latin typeface="+mn-ea"/>
                <a:ea typeface="+mn-ea"/>
              </a:endParaRPr>
            </a:p>
            <a:p>
              <a:pPr algn="ctr"/>
              <a:r>
                <a:rPr lang="ja-JP" altLang="en-US" sz="900" dirty="0">
                  <a:latin typeface="+mn-ea"/>
                  <a:ea typeface="+mn-ea"/>
                </a:rPr>
                <a:t>日本銀行</a:t>
              </a:r>
              <a:endParaRPr lang="en-US" altLang="ja-JP" sz="900" dirty="0">
                <a:latin typeface="+mn-ea"/>
                <a:ea typeface="+mn-ea"/>
              </a:endParaRPr>
            </a:p>
            <a:p>
              <a:pPr algn="ctr"/>
              <a:r>
                <a:rPr lang="ja-JP" altLang="en-US" sz="900" dirty="0">
                  <a:latin typeface="+mn-ea"/>
                  <a:ea typeface="+mn-ea"/>
                </a:rPr>
                <a:t>「金融緩和の強化」導入決定</a:t>
              </a:r>
              <a:endParaRPr lang="en-US" altLang="ja-JP" sz="900" dirty="0">
                <a:latin typeface="+mn-ea"/>
                <a:ea typeface="+mn-ea"/>
              </a:endParaRPr>
            </a:p>
            <a:p>
              <a:pPr algn="ctr"/>
              <a:r>
                <a:rPr lang="ja-JP" altLang="en-US" sz="900" dirty="0">
                  <a:latin typeface="+mn-ea"/>
                  <a:ea typeface="+mn-ea"/>
                </a:rPr>
                <a:t>（新型コロナウイルス感染症の拡大）</a:t>
              </a:r>
              <a:endParaRPr lang="en-US" altLang="ja-JP" sz="900" dirty="0">
                <a:latin typeface="+mn-ea"/>
                <a:ea typeface="+mn-ea"/>
              </a:endParaRPr>
            </a:p>
          </p:txBody>
        </p:sp>
        <p:cxnSp>
          <p:nvCxnSpPr>
            <p:cNvPr id="12" name="直線コネクタ 11"/>
            <p:cNvCxnSpPr/>
            <p:nvPr/>
          </p:nvCxnSpPr>
          <p:spPr>
            <a:xfrm flipH="1" flipV="1">
              <a:off x="5524500" y="3076575"/>
              <a:ext cx="1196" cy="272179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テキスト ボックス 23"/>
            <p:cNvSpPr txBox="1"/>
            <p:nvPr/>
          </p:nvSpPr>
          <p:spPr>
            <a:xfrm flipH="1">
              <a:off x="6687213" y="2454325"/>
              <a:ext cx="1778018" cy="6463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900" dirty="0">
                  <a:latin typeface="+mn-ea"/>
                  <a:ea typeface="+mn-ea"/>
                </a:rPr>
                <a:t>令和</a:t>
              </a:r>
              <a:r>
                <a:rPr lang="en-US" altLang="ja-JP" sz="900" dirty="0">
                  <a:latin typeface="+mn-ea"/>
                  <a:ea typeface="+mn-ea"/>
                </a:rPr>
                <a:t>3</a:t>
              </a:r>
              <a:r>
                <a:rPr lang="ja-JP" altLang="en-US" sz="900" dirty="0">
                  <a:latin typeface="+mn-ea"/>
                  <a:ea typeface="+mn-ea"/>
                </a:rPr>
                <a:t>年</a:t>
              </a:r>
              <a:r>
                <a:rPr lang="en-US" altLang="ja-JP" sz="900" dirty="0">
                  <a:latin typeface="+mn-ea"/>
                  <a:ea typeface="+mn-ea"/>
                </a:rPr>
                <a:t>3</a:t>
              </a:r>
              <a:r>
                <a:rPr lang="ja-JP" altLang="en-US" sz="900" dirty="0">
                  <a:latin typeface="+mn-ea"/>
                  <a:ea typeface="+mn-ea"/>
                </a:rPr>
                <a:t>月</a:t>
              </a:r>
              <a:r>
                <a:rPr lang="en-US" altLang="ja-JP" sz="900" dirty="0">
                  <a:latin typeface="+mn-ea"/>
                  <a:ea typeface="+mn-ea"/>
                </a:rPr>
                <a:t>19</a:t>
              </a:r>
              <a:r>
                <a:rPr lang="ja-JP" altLang="en-US" sz="900" dirty="0">
                  <a:latin typeface="+mn-ea"/>
                  <a:ea typeface="+mn-ea"/>
                </a:rPr>
                <a:t>日</a:t>
              </a:r>
              <a:endParaRPr lang="en-US" altLang="ja-JP" sz="900" dirty="0">
                <a:latin typeface="+mn-ea"/>
                <a:ea typeface="+mn-ea"/>
              </a:endParaRPr>
            </a:p>
            <a:p>
              <a:pPr algn="ctr"/>
              <a:r>
                <a:rPr lang="ja-JP" altLang="en-US" sz="900" dirty="0">
                  <a:latin typeface="+mn-ea"/>
                  <a:ea typeface="+mn-ea"/>
                </a:rPr>
                <a:t>日本銀行</a:t>
              </a:r>
              <a:endParaRPr lang="en-US" altLang="ja-JP" sz="900" dirty="0">
                <a:latin typeface="+mn-ea"/>
                <a:ea typeface="+mn-ea"/>
              </a:endParaRPr>
            </a:p>
            <a:p>
              <a:pPr algn="ctr"/>
              <a:r>
                <a:rPr lang="ja-JP" altLang="en-US" sz="900" dirty="0">
                  <a:latin typeface="+mn-ea"/>
                  <a:ea typeface="+mn-ea"/>
                </a:rPr>
                <a:t>「より効果的で持続的な金融緩和を実施するための点検」を実施</a:t>
              </a:r>
              <a:endParaRPr lang="en-US" altLang="ja-JP" sz="900" dirty="0">
                <a:latin typeface="+mn-ea"/>
                <a:ea typeface="+mn-ea"/>
              </a:endParaRPr>
            </a:p>
          </p:txBody>
        </p:sp>
        <p:cxnSp>
          <p:nvCxnSpPr>
            <p:cNvPr id="25" name="直線コネクタ 24"/>
            <p:cNvCxnSpPr>
              <a:endCxn id="24" idx="2"/>
            </p:cNvCxnSpPr>
            <p:nvPr/>
          </p:nvCxnSpPr>
          <p:spPr>
            <a:xfrm flipV="1">
              <a:off x="7576222" y="3100656"/>
              <a:ext cx="0" cy="269771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テキスト ボックス 14"/>
          <p:cNvSpPr txBox="1"/>
          <p:nvPr/>
        </p:nvSpPr>
        <p:spPr>
          <a:xfrm flipH="1">
            <a:off x="6602580" y="2505213"/>
            <a:ext cx="1679405" cy="5078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900" dirty="0">
                <a:latin typeface="+mn-ea"/>
                <a:ea typeface="+mn-ea"/>
              </a:rPr>
              <a:t>令和</a:t>
            </a:r>
            <a:r>
              <a:rPr lang="en-US" altLang="ja-JP" sz="900" dirty="0">
                <a:latin typeface="+mn-ea"/>
                <a:ea typeface="+mn-ea"/>
              </a:rPr>
              <a:t>4</a:t>
            </a:r>
            <a:r>
              <a:rPr lang="ja-JP" altLang="en-US" sz="900" dirty="0">
                <a:latin typeface="+mn-ea"/>
                <a:ea typeface="+mn-ea"/>
              </a:rPr>
              <a:t>年</a:t>
            </a:r>
            <a:r>
              <a:rPr lang="en-US" altLang="ja-JP" sz="900" dirty="0">
                <a:latin typeface="+mn-ea"/>
                <a:ea typeface="+mn-ea"/>
              </a:rPr>
              <a:t>2</a:t>
            </a:r>
            <a:r>
              <a:rPr lang="ja-JP" altLang="en-US" sz="900" dirty="0">
                <a:latin typeface="+mn-ea"/>
                <a:ea typeface="+mn-ea"/>
              </a:rPr>
              <a:t>月</a:t>
            </a:r>
            <a:r>
              <a:rPr lang="en-US" altLang="ja-JP" sz="900" dirty="0">
                <a:latin typeface="+mn-ea"/>
                <a:ea typeface="+mn-ea"/>
              </a:rPr>
              <a:t>24</a:t>
            </a:r>
            <a:r>
              <a:rPr lang="ja-JP" altLang="en-US" sz="900" dirty="0">
                <a:latin typeface="+mn-ea"/>
                <a:ea typeface="+mn-ea"/>
              </a:rPr>
              <a:t>日</a:t>
            </a:r>
            <a:endParaRPr lang="en-US" altLang="ja-JP" sz="900" dirty="0">
              <a:latin typeface="+mn-ea"/>
              <a:ea typeface="+mn-ea"/>
            </a:endParaRPr>
          </a:p>
          <a:p>
            <a:pPr algn="ctr"/>
            <a:r>
              <a:rPr lang="ja-JP" altLang="en-US" sz="900" dirty="0">
                <a:latin typeface="+mn-ea"/>
                <a:ea typeface="+mn-ea"/>
              </a:rPr>
              <a:t>地政学リスクの上昇</a:t>
            </a:r>
            <a:endParaRPr lang="en-US" altLang="ja-JP" sz="900" dirty="0">
              <a:latin typeface="+mn-ea"/>
              <a:ea typeface="+mn-ea"/>
            </a:endParaRPr>
          </a:p>
          <a:p>
            <a:pPr algn="ctr"/>
            <a:r>
              <a:rPr lang="ja-JP" altLang="en-US" sz="900" dirty="0">
                <a:latin typeface="+mn-ea"/>
                <a:ea typeface="+mn-ea"/>
              </a:rPr>
              <a:t>（ロシアによるウクライナ侵攻）</a:t>
            </a:r>
            <a:endParaRPr lang="en-US" altLang="ja-JP" sz="900" dirty="0">
              <a:latin typeface="+mn-ea"/>
              <a:ea typeface="+mn-ea"/>
            </a:endParaRPr>
          </a:p>
        </p:txBody>
      </p:sp>
      <p:cxnSp>
        <p:nvCxnSpPr>
          <p:cNvPr id="17" name="直線コネクタ 16"/>
          <p:cNvCxnSpPr/>
          <p:nvPr/>
        </p:nvCxnSpPr>
        <p:spPr>
          <a:xfrm flipV="1">
            <a:off x="7442283" y="3013044"/>
            <a:ext cx="0" cy="28060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グループ化 4"/>
          <p:cNvGrpSpPr/>
          <p:nvPr/>
        </p:nvGrpSpPr>
        <p:grpSpPr>
          <a:xfrm>
            <a:off x="7668862" y="4778625"/>
            <a:ext cx="1300749" cy="717601"/>
            <a:chOff x="8139036" y="4416675"/>
            <a:chExt cx="1300749" cy="717601"/>
          </a:xfrm>
        </p:grpSpPr>
        <p:sp>
          <p:nvSpPr>
            <p:cNvPr id="18" name="テキスト ボックス 17"/>
            <p:cNvSpPr txBox="1"/>
            <p:nvPr/>
          </p:nvSpPr>
          <p:spPr>
            <a:xfrm flipH="1">
              <a:off x="8139036" y="4764944"/>
              <a:ext cx="1300749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900" dirty="0">
                  <a:latin typeface="+mn-ea"/>
                  <a:ea typeface="+mn-ea"/>
                </a:rPr>
                <a:t>5</a:t>
              </a:r>
              <a:r>
                <a:rPr lang="ja-JP" altLang="en-US" sz="900" dirty="0">
                  <a:latin typeface="+mn-ea"/>
                  <a:ea typeface="+mn-ea"/>
                </a:rPr>
                <a:t>年債の金利が</a:t>
              </a:r>
              <a:endParaRPr lang="en-US" altLang="ja-JP" sz="900" dirty="0">
                <a:latin typeface="+mn-ea"/>
                <a:ea typeface="+mn-ea"/>
              </a:endParaRPr>
            </a:p>
            <a:p>
              <a:pPr algn="ctr"/>
              <a:r>
                <a:rPr lang="en-US" altLang="ja-JP" sz="900" dirty="0">
                  <a:latin typeface="+mn-ea"/>
                  <a:ea typeface="+mn-ea"/>
                </a:rPr>
                <a:t>6</a:t>
              </a:r>
              <a:r>
                <a:rPr lang="ja-JP" altLang="en-US" sz="900" dirty="0" smtClean="0">
                  <a:latin typeface="+mn-ea"/>
                  <a:ea typeface="+mn-ea"/>
                </a:rPr>
                <a:t>年</a:t>
              </a:r>
              <a:r>
                <a:rPr lang="en-US" altLang="ja-JP" sz="900" dirty="0" smtClean="0">
                  <a:latin typeface="+mn-ea"/>
                  <a:ea typeface="+mn-ea"/>
                </a:rPr>
                <a:t>2</a:t>
              </a:r>
              <a:r>
                <a:rPr lang="ja-JP" altLang="en-US" sz="900" dirty="0" smtClean="0">
                  <a:latin typeface="+mn-ea"/>
                  <a:ea typeface="+mn-ea"/>
                </a:rPr>
                <a:t>か</a:t>
              </a:r>
              <a:r>
                <a:rPr lang="ja-JP" altLang="en-US" sz="900" dirty="0">
                  <a:latin typeface="+mn-ea"/>
                  <a:ea typeface="+mn-ea"/>
                </a:rPr>
                <a:t>月ぶりに上昇</a:t>
              </a:r>
              <a:endParaRPr lang="en-US" altLang="ja-JP" sz="900" dirty="0">
                <a:latin typeface="+mn-ea"/>
                <a:ea typeface="+mn-ea"/>
              </a:endParaRPr>
            </a:p>
          </p:txBody>
        </p:sp>
        <p:cxnSp>
          <p:nvCxnSpPr>
            <p:cNvPr id="19" name="直線コネクタ 18"/>
            <p:cNvCxnSpPr>
              <a:cxnSpLocks/>
              <a:stCxn id="21" idx="1"/>
            </p:cNvCxnSpPr>
            <p:nvPr/>
          </p:nvCxnSpPr>
          <p:spPr>
            <a:xfrm>
              <a:off x="8139036" y="4464978"/>
              <a:ext cx="19972" cy="29996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角丸四角形 20"/>
            <p:cNvSpPr/>
            <p:nvPr/>
          </p:nvSpPr>
          <p:spPr>
            <a:xfrm>
              <a:off x="8139036" y="4416675"/>
              <a:ext cx="235940" cy="96606"/>
            </a:xfrm>
            <a:prstGeom prst="round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2" name="円/楕円 1"/>
          <p:cNvSpPr/>
          <p:nvPr/>
        </p:nvSpPr>
        <p:spPr>
          <a:xfrm rot="17272908">
            <a:off x="7538457" y="6049845"/>
            <a:ext cx="421175" cy="191439"/>
          </a:xfrm>
          <a:prstGeom prst="ellipse">
            <a:avLst/>
          </a:prstGeom>
          <a:noFill/>
          <a:ln w="127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C87EED7A-9C03-4232-AD26-D858DE809156}"/>
              </a:ext>
            </a:extLst>
          </p:cNvPr>
          <p:cNvSpPr txBox="1"/>
          <p:nvPr/>
        </p:nvSpPr>
        <p:spPr>
          <a:xfrm flipH="1">
            <a:off x="7052859" y="1851452"/>
            <a:ext cx="2317587" cy="5078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900" dirty="0">
                <a:latin typeface="+mn-ea"/>
                <a:ea typeface="+mn-ea"/>
              </a:rPr>
              <a:t>令和</a:t>
            </a:r>
            <a:r>
              <a:rPr lang="en-US" altLang="ja-JP" sz="900" dirty="0">
                <a:latin typeface="+mn-ea"/>
                <a:ea typeface="+mn-ea"/>
              </a:rPr>
              <a:t>4</a:t>
            </a:r>
            <a:r>
              <a:rPr lang="ja-JP" altLang="en-US" sz="900" dirty="0">
                <a:latin typeface="+mn-ea"/>
                <a:ea typeface="+mn-ea"/>
              </a:rPr>
              <a:t>年</a:t>
            </a:r>
            <a:r>
              <a:rPr lang="en-US" altLang="ja-JP" sz="900" dirty="0">
                <a:latin typeface="+mn-ea"/>
                <a:ea typeface="+mn-ea"/>
              </a:rPr>
              <a:t>12</a:t>
            </a:r>
            <a:r>
              <a:rPr lang="ja-JP" altLang="en-US" sz="900" dirty="0">
                <a:latin typeface="+mn-ea"/>
                <a:ea typeface="+mn-ea"/>
              </a:rPr>
              <a:t>月</a:t>
            </a:r>
            <a:r>
              <a:rPr lang="en-US" altLang="ja-JP" sz="900" dirty="0">
                <a:latin typeface="+mn-ea"/>
                <a:ea typeface="+mn-ea"/>
              </a:rPr>
              <a:t>20</a:t>
            </a:r>
            <a:r>
              <a:rPr lang="ja-JP" altLang="en-US" sz="900" dirty="0">
                <a:latin typeface="+mn-ea"/>
                <a:ea typeface="+mn-ea"/>
              </a:rPr>
              <a:t>日</a:t>
            </a:r>
            <a:endParaRPr lang="en-US" altLang="ja-JP" sz="900" dirty="0">
              <a:latin typeface="+mn-ea"/>
              <a:ea typeface="+mn-ea"/>
            </a:endParaRPr>
          </a:p>
          <a:p>
            <a:pPr algn="ctr"/>
            <a:r>
              <a:rPr lang="ja-JP" altLang="en-US" sz="900" dirty="0">
                <a:latin typeface="+mn-ea"/>
                <a:ea typeface="+mn-ea"/>
              </a:rPr>
              <a:t>日本銀行</a:t>
            </a:r>
            <a:endParaRPr lang="en-US" altLang="ja-JP" sz="900" dirty="0">
              <a:latin typeface="+mn-ea"/>
              <a:ea typeface="+mn-ea"/>
            </a:endParaRPr>
          </a:p>
          <a:p>
            <a:pPr algn="ctr"/>
            <a:r>
              <a:rPr lang="ja-JP" altLang="en-US" sz="900" dirty="0"/>
              <a:t>長期金利の変動幅</a:t>
            </a:r>
            <a:r>
              <a:rPr lang="ja-JP" altLang="en-US" sz="900" dirty="0" smtClean="0"/>
              <a:t>を</a:t>
            </a:r>
            <a:r>
              <a:rPr lang="en-US" altLang="ja-JP" sz="900" dirty="0" smtClean="0"/>
              <a:t>±</a:t>
            </a:r>
            <a:r>
              <a:rPr lang="en-US" altLang="ja-JP" sz="900" dirty="0"/>
              <a:t>0.50</a:t>
            </a:r>
            <a:r>
              <a:rPr lang="ja-JP" altLang="en-US" sz="900" dirty="0"/>
              <a:t>％程度に</a:t>
            </a:r>
            <a:r>
              <a:rPr lang="ja-JP" altLang="en-US" sz="900" dirty="0" smtClean="0"/>
              <a:t>拡大</a:t>
            </a:r>
            <a:endParaRPr lang="en-US" altLang="ja-JP" sz="900" dirty="0">
              <a:latin typeface="+mn-ea"/>
              <a:ea typeface="+mn-ea"/>
            </a:endParaRPr>
          </a:p>
        </p:txBody>
      </p: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D12A115C-7812-41F3-AE03-863826517B0B}"/>
              </a:ext>
            </a:extLst>
          </p:cNvPr>
          <p:cNvCxnSpPr>
            <a:cxnSpLocks/>
          </p:cNvCxnSpPr>
          <p:nvPr/>
        </p:nvCxnSpPr>
        <p:spPr>
          <a:xfrm flipV="1">
            <a:off x="9340907" y="2359284"/>
            <a:ext cx="0" cy="34597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6264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11929" y="954898"/>
            <a:ext cx="9705600" cy="5731200"/>
          </a:xfrm>
          <a:prstGeom prst="rect">
            <a:avLst/>
          </a:prstGeom>
        </p:spPr>
      </p:pic>
      <p:sp>
        <p:nvSpPr>
          <p:cNvPr id="20" name="フローチャート : 代替処理 19"/>
          <p:cNvSpPr/>
          <p:nvPr/>
        </p:nvSpPr>
        <p:spPr bwMode="auto">
          <a:xfrm>
            <a:off x="112002" y="477318"/>
            <a:ext cx="9705529" cy="255383"/>
          </a:xfrm>
          <a:prstGeom prst="flowChartAlternateProcess">
            <a:avLst/>
          </a:prstGeom>
          <a:solidFill>
            <a:srgbClr val="0033CC"/>
          </a:solidFill>
          <a:ln>
            <a:noFill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8" tIns="0" rIns="91428" bIns="45715">
            <a:spAutoFit/>
          </a:bodyPr>
          <a:lstStyle/>
          <a:p>
            <a:pPr marL="0" marR="0" indent="0" defTabSz="449263" eaLnBrk="1" latinLnBrk="0" hangingPunct="1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ja-JP" altLang="en-US" sz="1200" b="1" dirty="0">
                <a:solidFill>
                  <a:schemeClr val="bg1"/>
                </a:solidFill>
                <a:latin typeface="Arial" pitchFamily="34" charset="0"/>
                <a:ea typeface="ＭＳ Ｐゴシック" pitchFamily="50" charset="-128"/>
              </a:rPr>
              <a:t>直近の大阪府債の状況等について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696347" y="6532210"/>
            <a:ext cx="8787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－３－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553130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00400" y="807074"/>
            <a:ext cx="9705600" cy="5731200"/>
          </a:xfrm>
          <a:prstGeom prst="rect">
            <a:avLst/>
          </a:prstGeom>
        </p:spPr>
      </p:pic>
      <p:sp>
        <p:nvSpPr>
          <p:cNvPr id="20" name="フローチャート : 代替処理 19"/>
          <p:cNvSpPr/>
          <p:nvPr/>
        </p:nvSpPr>
        <p:spPr bwMode="auto">
          <a:xfrm>
            <a:off x="112002" y="477318"/>
            <a:ext cx="9705529" cy="255383"/>
          </a:xfrm>
          <a:prstGeom prst="flowChartAlternateProcess">
            <a:avLst/>
          </a:prstGeom>
          <a:solidFill>
            <a:srgbClr val="0033CC"/>
          </a:solidFill>
          <a:ln>
            <a:noFill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28" tIns="0" rIns="91428" bIns="45715">
            <a:spAutoFit/>
          </a:bodyPr>
          <a:lstStyle/>
          <a:p>
            <a:pPr marL="0" marR="0" indent="0" defTabSz="449263" eaLnBrk="1" latinLnBrk="0" hangingPunct="1">
              <a:lnSpc>
                <a:spcPct val="100000"/>
              </a:lnSpc>
              <a:spcBef>
                <a:spcPct val="500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ja-JP" altLang="en-US" sz="1200" b="1" dirty="0">
                <a:solidFill>
                  <a:schemeClr val="bg1"/>
                </a:solidFill>
                <a:latin typeface="Arial" pitchFamily="34" charset="0"/>
                <a:ea typeface="ＭＳ Ｐゴシック" pitchFamily="50" charset="-128"/>
              </a:rPr>
              <a:t>直近の大阪府債の状況等について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696347" y="6532210"/>
            <a:ext cx="8787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－４－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151622846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648</Words>
  <Application>Microsoft Office PowerPoint</Application>
  <PresentationFormat>A4 210 x 297 mm</PresentationFormat>
  <Paragraphs>51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ＭＳ Ｐゴシック</vt:lpstr>
      <vt:lpstr>ＭＳ Ｐ明朝</vt:lpstr>
      <vt:lpstr>ＭＳ ゴシック</vt:lpstr>
      <vt:lpstr>Arial</vt:lpstr>
      <vt:lpstr>Times New Roman</vt:lpstr>
      <vt:lpstr>標準デザイン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2021-01-25T02:03:13Z</dcterms:created>
  <dcterms:modified xsi:type="dcterms:W3CDTF">2023-01-18T06:23:13Z</dcterms:modified>
</cp:coreProperties>
</file>