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309" r:id="rId2"/>
    <p:sldId id="310" r:id="rId3"/>
  </p:sldIdLst>
  <p:sldSz cx="9144000" cy="6858000" type="screen4x3"/>
  <p:notesSz cx="6797675" cy="9926638"/>
  <p:defaultTextStyle>
    <a:defPPr>
      <a:defRPr lang="ja-JP"/>
    </a:defPPr>
    <a:lvl1pPr algn="l" rtl="0" eaLnBrk="0" fontAlgn="base" hangingPunct="0">
      <a:spcBef>
        <a:spcPct val="0"/>
      </a:spcBef>
      <a:spcAft>
        <a:spcPct val="0"/>
      </a:spcAft>
      <a:defRPr kumimoji="1" sz="2800"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2800"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2800"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2800"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2800"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sz="2800"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sz="2800"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sz="2800"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sz="2800"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CF4"/>
    <a:srgbClr val="DDDDDD"/>
    <a:srgbClr val="DCE6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762" y="72"/>
      </p:cViewPr>
      <p:guideLst>
        <p:guide orient="horz" pos="2160"/>
        <p:guide pos="2880"/>
      </p:guideLst>
    </p:cSldViewPr>
  </p:slideViewPr>
  <p:notesTextViewPr>
    <p:cViewPr>
      <p:scale>
        <a:sx n="1" d="1"/>
        <a:sy n="1" d="1"/>
      </p:scale>
      <p:origin x="0" y="0"/>
    </p:cViewPr>
  </p:notesTextViewPr>
  <p:notesViewPr>
    <p:cSldViewPr>
      <p:cViewPr varScale="1">
        <p:scale>
          <a:sx n="63" d="100"/>
          <a:sy n="63" d="100"/>
        </p:scale>
        <p:origin x="-2970" y="-126"/>
      </p:cViewPr>
      <p:guideLst>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448" cy="496253"/>
          </a:xfrm>
          <a:prstGeom prst="rect">
            <a:avLst/>
          </a:prstGeom>
        </p:spPr>
        <p:txBody>
          <a:bodyPr vert="horz" lIns="91358" tIns="45679" rIns="91358" bIns="45679" rtlCol="0"/>
          <a:lstStyle>
            <a:lvl1pPr algn="l" eaLnBrk="1" fontAlgn="auto" hangingPunct="1">
              <a:spcBef>
                <a:spcPts val="0"/>
              </a:spcBef>
              <a:spcAft>
                <a:spcPts val="0"/>
              </a:spcAft>
              <a:buFontTx/>
              <a:buNone/>
              <a:defRPr sz="1200">
                <a:latin typeface="+mn-lt"/>
                <a:ea typeface="+mn-ea"/>
              </a:defRPr>
            </a:lvl1pPr>
          </a:lstStyle>
          <a:p>
            <a:pPr>
              <a:defRPr/>
            </a:pPr>
            <a:endParaRPr lang="ja-JP" altLang="en-US"/>
          </a:p>
        </p:txBody>
      </p:sp>
      <p:sp>
        <p:nvSpPr>
          <p:cNvPr id="3" name="日付プレースホルダー 2"/>
          <p:cNvSpPr>
            <a:spLocks noGrp="1"/>
          </p:cNvSpPr>
          <p:nvPr>
            <p:ph type="dt" sz="quarter" idx="1"/>
          </p:nvPr>
        </p:nvSpPr>
        <p:spPr>
          <a:xfrm>
            <a:off x="3850643" y="0"/>
            <a:ext cx="2945448" cy="496253"/>
          </a:xfrm>
          <a:prstGeom prst="rect">
            <a:avLst/>
          </a:prstGeom>
        </p:spPr>
        <p:txBody>
          <a:bodyPr vert="horz" lIns="91358" tIns="45679" rIns="91358" bIns="45679" rtlCol="0"/>
          <a:lstStyle>
            <a:lvl1pPr algn="r" eaLnBrk="1" fontAlgn="auto" hangingPunct="1">
              <a:spcBef>
                <a:spcPts val="0"/>
              </a:spcBef>
              <a:spcAft>
                <a:spcPts val="0"/>
              </a:spcAft>
              <a:buFontTx/>
              <a:buNone/>
              <a:defRPr sz="1200">
                <a:latin typeface="+mn-lt"/>
                <a:ea typeface="+mn-ea"/>
              </a:defRPr>
            </a:lvl1pPr>
          </a:lstStyle>
          <a:p>
            <a:pPr>
              <a:defRPr/>
            </a:pPr>
            <a:fld id="{7E3DD260-D2BB-4240-B2BD-9FEB058C5EDB}" type="datetimeFigureOut">
              <a:rPr lang="ja-JP" altLang="en-US"/>
              <a:pPr>
                <a:defRPr/>
              </a:pPr>
              <a:t>2023/3/23</a:t>
            </a:fld>
            <a:endParaRPr lang="ja-JP" altLang="en-US"/>
          </a:p>
        </p:txBody>
      </p:sp>
      <p:sp>
        <p:nvSpPr>
          <p:cNvPr id="4" name="フッター プレースホルダー 3"/>
          <p:cNvSpPr>
            <a:spLocks noGrp="1"/>
          </p:cNvSpPr>
          <p:nvPr>
            <p:ph type="ftr" sz="quarter" idx="2"/>
          </p:nvPr>
        </p:nvSpPr>
        <p:spPr>
          <a:xfrm>
            <a:off x="0" y="9428800"/>
            <a:ext cx="2945448" cy="496252"/>
          </a:xfrm>
          <a:prstGeom prst="rect">
            <a:avLst/>
          </a:prstGeom>
        </p:spPr>
        <p:txBody>
          <a:bodyPr vert="horz" lIns="91358" tIns="45679" rIns="91358" bIns="45679" rtlCol="0" anchor="b"/>
          <a:lstStyle>
            <a:lvl1pPr algn="l" eaLnBrk="1" fontAlgn="auto" hangingPunct="1">
              <a:spcBef>
                <a:spcPts val="0"/>
              </a:spcBef>
              <a:spcAft>
                <a:spcPts val="0"/>
              </a:spcAft>
              <a:buFontTx/>
              <a:buNone/>
              <a:defRPr sz="1200">
                <a:latin typeface="+mn-lt"/>
                <a:ea typeface="+mn-ea"/>
              </a:defRPr>
            </a:lvl1pPr>
          </a:lstStyle>
          <a:p>
            <a:pPr>
              <a:defRPr/>
            </a:pPr>
            <a:endParaRPr lang="ja-JP" altLang="en-US"/>
          </a:p>
        </p:txBody>
      </p:sp>
      <p:sp>
        <p:nvSpPr>
          <p:cNvPr id="5" name="スライド番号プレースホルダー 4"/>
          <p:cNvSpPr>
            <a:spLocks noGrp="1"/>
          </p:cNvSpPr>
          <p:nvPr>
            <p:ph type="sldNum" sz="quarter" idx="3"/>
          </p:nvPr>
        </p:nvSpPr>
        <p:spPr>
          <a:xfrm>
            <a:off x="3850643" y="9428800"/>
            <a:ext cx="2945448" cy="496252"/>
          </a:xfrm>
          <a:prstGeom prst="rect">
            <a:avLst/>
          </a:prstGeom>
        </p:spPr>
        <p:txBody>
          <a:bodyPr vert="horz" wrap="square" lIns="91358" tIns="45679" rIns="91358" bIns="45679" numCol="1" anchor="b" anchorCtr="0" compatLnSpc="1">
            <a:prstTxWarp prst="textNoShape">
              <a:avLst/>
            </a:prstTxWarp>
          </a:bodyPr>
          <a:lstStyle>
            <a:lvl1pPr algn="r" eaLnBrk="1" hangingPunct="1">
              <a:defRPr sz="1200" smtClean="0"/>
            </a:lvl1pPr>
          </a:lstStyle>
          <a:p>
            <a:pPr>
              <a:defRPr/>
            </a:pPr>
            <a:fld id="{D3EE9728-77CA-484E-A33C-C496457F7E0C}"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448" cy="496253"/>
          </a:xfrm>
          <a:prstGeom prst="rect">
            <a:avLst/>
          </a:prstGeom>
        </p:spPr>
        <p:txBody>
          <a:bodyPr vert="horz" lIns="91358" tIns="45679" rIns="91358" bIns="45679" rtlCol="0"/>
          <a:lstStyle>
            <a:lvl1pPr algn="l" eaLnBrk="1" fontAlgn="auto" hangingPunct="1">
              <a:spcBef>
                <a:spcPts val="0"/>
              </a:spcBef>
              <a:spcAft>
                <a:spcPts val="0"/>
              </a:spcAft>
              <a:buFontTx/>
              <a:buNone/>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0643" y="0"/>
            <a:ext cx="2945448" cy="496253"/>
          </a:xfrm>
          <a:prstGeom prst="rect">
            <a:avLst/>
          </a:prstGeom>
        </p:spPr>
        <p:txBody>
          <a:bodyPr vert="horz" lIns="91358" tIns="45679" rIns="91358" bIns="45679" rtlCol="0"/>
          <a:lstStyle>
            <a:lvl1pPr algn="r" eaLnBrk="1" fontAlgn="auto" hangingPunct="1">
              <a:spcBef>
                <a:spcPts val="0"/>
              </a:spcBef>
              <a:spcAft>
                <a:spcPts val="0"/>
              </a:spcAft>
              <a:buFontTx/>
              <a:buNone/>
              <a:defRPr sz="1200">
                <a:latin typeface="+mn-lt"/>
                <a:ea typeface="+mn-ea"/>
              </a:defRPr>
            </a:lvl1pPr>
          </a:lstStyle>
          <a:p>
            <a:pPr>
              <a:defRPr/>
            </a:pPr>
            <a:fld id="{C9A29C90-F0E9-42B1-A313-B273FCDEFEEE}" type="datetimeFigureOut">
              <a:rPr lang="ja-JP" altLang="en-US"/>
              <a:pPr>
                <a:defRPr/>
              </a:pPr>
              <a:t>2023/3/23</a:t>
            </a:fld>
            <a:endParaRPr lang="ja-JP" altLang="en-US"/>
          </a:p>
        </p:txBody>
      </p:sp>
      <p:sp>
        <p:nvSpPr>
          <p:cNvPr id="4" name="スライド イメージ プレースホルダー 3"/>
          <p:cNvSpPr>
            <a:spLocks noGrp="1" noRot="1" noChangeAspect="1"/>
          </p:cNvSpPr>
          <p:nvPr>
            <p:ph type="sldImg" idx="2"/>
          </p:nvPr>
        </p:nvSpPr>
        <p:spPr>
          <a:xfrm>
            <a:off x="917575" y="742950"/>
            <a:ext cx="4962525" cy="3722688"/>
          </a:xfrm>
          <a:prstGeom prst="rect">
            <a:avLst/>
          </a:prstGeom>
          <a:noFill/>
          <a:ln w="12700">
            <a:solidFill>
              <a:prstClr val="black"/>
            </a:solidFill>
          </a:ln>
        </p:spPr>
        <p:txBody>
          <a:bodyPr vert="horz" lIns="91358" tIns="45679" rIns="91358" bIns="45679" rtlCol="0" anchor="ctr"/>
          <a:lstStyle/>
          <a:p>
            <a:pPr lvl="0"/>
            <a:endParaRPr lang="ja-JP" altLang="en-US" noProof="0"/>
          </a:p>
        </p:txBody>
      </p:sp>
      <p:sp>
        <p:nvSpPr>
          <p:cNvPr id="5" name="ノート プレースホルダー 4"/>
          <p:cNvSpPr>
            <a:spLocks noGrp="1"/>
          </p:cNvSpPr>
          <p:nvPr>
            <p:ph type="body" sz="quarter" idx="3"/>
          </p:nvPr>
        </p:nvSpPr>
        <p:spPr>
          <a:xfrm>
            <a:off x="680085" y="4715193"/>
            <a:ext cx="5439091" cy="4467859"/>
          </a:xfrm>
          <a:prstGeom prst="rect">
            <a:avLst/>
          </a:prstGeom>
        </p:spPr>
        <p:txBody>
          <a:bodyPr vert="horz" lIns="91358" tIns="45679" rIns="91358" bIns="45679"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0" y="9428800"/>
            <a:ext cx="2945448" cy="496252"/>
          </a:xfrm>
          <a:prstGeom prst="rect">
            <a:avLst/>
          </a:prstGeom>
        </p:spPr>
        <p:txBody>
          <a:bodyPr vert="horz" lIns="91358" tIns="45679" rIns="91358" bIns="45679" rtlCol="0" anchor="b"/>
          <a:lstStyle>
            <a:lvl1pPr algn="l" eaLnBrk="1" fontAlgn="auto" hangingPunct="1">
              <a:spcBef>
                <a:spcPts val="0"/>
              </a:spcBef>
              <a:spcAft>
                <a:spcPts val="0"/>
              </a:spcAft>
              <a:buFontTx/>
              <a:buNone/>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0643" y="9428800"/>
            <a:ext cx="2945448" cy="496252"/>
          </a:xfrm>
          <a:prstGeom prst="rect">
            <a:avLst/>
          </a:prstGeom>
        </p:spPr>
        <p:txBody>
          <a:bodyPr vert="horz" wrap="square" lIns="91358" tIns="45679" rIns="91358" bIns="45679" numCol="1" anchor="b" anchorCtr="0" compatLnSpc="1">
            <a:prstTxWarp prst="textNoShape">
              <a:avLst/>
            </a:prstTxWarp>
          </a:bodyPr>
          <a:lstStyle>
            <a:lvl1pPr algn="r" eaLnBrk="1" hangingPunct="1">
              <a:defRPr sz="1200" smtClean="0"/>
            </a:lvl1pPr>
          </a:lstStyle>
          <a:p>
            <a:pPr>
              <a:defRPr/>
            </a:pPr>
            <a:fld id="{459D4146-4EBC-4931-AC47-951AAE126FB8}"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6D3288E5-952C-4F60-BEF4-691237E9A50F}" type="datetime1">
              <a:rPr lang="ja-JP" altLang="en-US"/>
              <a:pPr>
                <a:defRPr/>
              </a:pPr>
              <a:t>2023/3/23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BD49ED82-E0FD-4E35-B754-0286C341D083}" type="slidenum">
              <a:rPr lang="ja-JP" altLang="en-US"/>
              <a:pPr>
                <a:defRPr/>
              </a:pPr>
              <a:t>‹#›</a:t>
            </a:fld>
            <a:endParaRPr lang="ja-JP" altLang="en-US"/>
          </a:p>
        </p:txBody>
      </p:sp>
    </p:spTree>
    <p:extLst>
      <p:ext uri="{BB962C8B-B14F-4D97-AF65-F5344CB8AC3E}">
        <p14:creationId xmlns:p14="http://schemas.microsoft.com/office/powerpoint/2010/main" val="914382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B90052E9-11D8-4DFB-AAD4-9F85AA09D5B1}" type="datetime1">
              <a:rPr lang="ja-JP" altLang="en-US"/>
              <a:pPr>
                <a:defRPr/>
              </a:pPr>
              <a:t>2023/3/23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D9A4F8A-16C4-4B0C-8E78-9DB951475F68}" type="slidenum">
              <a:rPr lang="ja-JP" altLang="en-US"/>
              <a:pPr>
                <a:defRPr/>
              </a:pPr>
              <a:t>‹#›</a:t>
            </a:fld>
            <a:endParaRPr lang="ja-JP" altLang="en-US"/>
          </a:p>
        </p:txBody>
      </p:sp>
    </p:spTree>
    <p:extLst>
      <p:ext uri="{BB962C8B-B14F-4D97-AF65-F5344CB8AC3E}">
        <p14:creationId xmlns:p14="http://schemas.microsoft.com/office/powerpoint/2010/main" val="189213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0EC88F22-2AFE-47E2-AAD2-76098BF44F92}" type="datetime1">
              <a:rPr lang="ja-JP" altLang="en-US"/>
              <a:pPr>
                <a:defRPr/>
              </a:pPr>
              <a:t>2023/3/23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BFE164C4-0234-416D-9619-F4B11462DF58}" type="slidenum">
              <a:rPr lang="ja-JP" altLang="en-US"/>
              <a:pPr>
                <a:defRPr/>
              </a:pPr>
              <a:t>‹#›</a:t>
            </a:fld>
            <a:endParaRPr lang="ja-JP" altLang="en-US"/>
          </a:p>
        </p:txBody>
      </p:sp>
    </p:spTree>
    <p:extLst>
      <p:ext uri="{BB962C8B-B14F-4D97-AF65-F5344CB8AC3E}">
        <p14:creationId xmlns:p14="http://schemas.microsoft.com/office/powerpoint/2010/main" val="2729231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タイトル、コンテンツ、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8229600" cy="21859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3938588"/>
            <a:ext cx="8229600" cy="21875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18978DAA-8836-4AE7-8C09-AD3FD999D11B}" type="datetime1">
              <a:rPr lang="ja-JP" altLang="en-US"/>
              <a:pPr>
                <a:defRPr/>
              </a:pPr>
              <a:t>2023/3/23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DD9C0D90-8AEE-406F-83E9-2A2FD61D1025}" type="slidenum">
              <a:rPr lang="ja-JP" altLang="en-US"/>
              <a:pPr>
                <a:defRPr/>
              </a:pPr>
              <a:t>‹#›</a:t>
            </a:fld>
            <a:endParaRPr lang="ja-JP" altLang="en-US"/>
          </a:p>
        </p:txBody>
      </p:sp>
    </p:spTree>
    <p:extLst>
      <p:ext uri="{BB962C8B-B14F-4D97-AF65-F5344CB8AC3E}">
        <p14:creationId xmlns:p14="http://schemas.microsoft.com/office/powerpoint/2010/main" val="36126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A04BA11F-8A44-4A25-834C-AF90EC39BFB5}" type="datetime1">
              <a:rPr lang="ja-JP" altLang="en-US"/>
              <a:pPr>
                <a:defRPr/>
              </a:pPr>
              <a:t>2023/3/23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8221C5A-8464-4697-BDDE-8339117A96B6}" type="slidenum">
              <a:rPr lang="ja-JP" altLang="en-US"/>
              <a:pPr>
                <a:defRPr/>
              </a:pPr>
              <a:t>‹#›</a:t>
            </a:fld>
            <a:endParaRPr lang="ja-JP" altLang="en-US"/>
          </a:p>
        </p:txBody>
      </p:sp>
    </p:spTree>
    <p:extLst>
      <p:ext uri="{BB962C8B-B14F-4D97-AF65-F5344CB8AC3E}">
        <p14:creationId xmlns:p14="http://schemas.microsoft.com/office/powerpoint/2010/main" val="3679138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370FD377-5496-4710-91EF-5AFF3113944C}" type="datetime1">
              <a:rPr lang="ja-JP" altLang="en-US"/>
              <a:pPr>
                <a:defRPr/>
              </a:pPr>
              <a:t>2023/3/23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78BF37E-B37C-4371-9C71-F721088128DF}" type="slidenum">
              <a:rPr lang="ja-JP" altLang="en-US"/>
              <a:pPr>
                <a:defRPr/>
              </a:pPr>
              <a:t>‹#›</a:t>
            </a:fld>
            <a:endParaRPr lang="ja-JP" altLang="en-US"/>
          </a:p>
        </p:txBody>
      </p:sp>
    </p:spTree>
    <p:extLst>
      <p:ext uri="{BB962C8B-B14F-4D97-AF65-F5344CB8AC3E}">
        <p14:creationId xmlns:p14="http://schemas.microsoft.com/office/powerpoint/2010/main" val="2217533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A740202E-E859-45E7-81AD-46E8E3A03F9B}" type="datetime1">
              <a:rPr lang="ja-JP" altLang="en-US"/>
              <a:pPr>
                <a:defRPr/>
              </a:pPr>
              <a:t>2023/3/23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79387BBC-DC32-4B99-BAD9-FB09451BE21C}" type="slidenum">
              <a:rPr lang="ja-JP" altLang="en-US"/>
              <a:pPr>
                <a:defRPr/>
              </a:pPr>
              <a:t>‹#›</a:t>
            </a:fld>
            <a:endParaRPr lang="ja-JP" altLang="en-US"/>
          </a:p>
        </p:txBody>
      </p:sp>
    </p:spTree>
    <p:extLst>
      <p:ext uri="{BB962C8B-B14F-4D97-AF65-F5344CB8AC3E}">
        <p14:creationId xmlns:p14="http://schemas.microsoft.com/office/powerpoint/2010/main" val="404098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87600524-43A1-4AF2-AAFB-806EF68C3C10}" type="datetime1">
              <a:rPr lang="ja-JP" altLang="en-US"/>
              <a:pPr>
                <a:defRPr/>
              </a:pPr>
              <a:t>2023/3/23</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5C7D2BF9-23A5-4C70-BAA5-97C4EFB5FFBB}" type="slidenum">
              <a:rPr lang="ja-JP" altLang="en-US"/>
              <a:pPr>
                <a:defRPr/>
              </a:pPr>
              <a:t>‹#›</a:t>
            </a:fld>
            <a:endParaRPr lang="ja-JP" altLang="en-US"/>
          </a:p>
        </p:txBody>
      </p:sp>
    </p:spTree>
    <p:extLst>
      <p:ext uri="{BB962C8B-B14F-4D97-AF65-F5344CB8AC3E}">
        <p14:creationId xmlns:p14="http://schemas.microsoft.com/office/powerpoint/2010/main" val="1576231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F1CEB29D-0F8F-4A7A-9B70-68ED8DAD3C4C}" type="datetime1">
              <a:rPr lang="ja-JP" altLang="en-US"/>
              <a:pPr>
                <a:defRPr/>
              </a:pPr>
              <a:t>2023/3/23</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654A6BF7-85C4-46CD-A885-F9337D6CC1EA}" type="slidenum">
              <a:rPr lang="ja-JP" altLang="en-US"/>
              <a:pPr>
                <a:defRPr/>
              </a:pPr>
              <a:t>‹#›</a:t>
            </a:fld>
            <a:endParaRPr lang="ja-JP" altLang="en-US"/>
          </a:p>
        </p:txBody>
      </p:sp>
    </p:spTree>
    <p:extLst>
      <p:ext uri="{BB962C8B-B14F-4D97-AF65-F5344CB8AC3E}">
        <p14:creationId xmlns:p14="http://schemas.microsoft.com/office/powerpoint/2010/main" val="3734107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AFAF0C49-82B0-41C8-B642-EAA6DDD30C39}" type="datetime1">
              <a:rPr lang="ja-JP" altLang="en-US"/>
              <a:pPr>
                <a:defRPr/>
              </a:pPr>
              <a:t>2023/3/23</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0E6E9550-E791-49E7-B7BA-8B8D070554B8}" type="slidenum">
              <a:rPr lang="ja-JP" altLang="en-US"/>
              <a:pPr>
                <a:defRPr/>
              </a:pPr>
              <a:t>‹#›</a:t>
            </a:fld>
            <a:endParaRPr lang="ja-JP" altLang="en-US"/>
          </a:p>
        </p:txBody>
      </p:sp>
    </p:spTree>
    <p:extLst>
      <p:ext uri="{BB962C8B-B14F-4D97-AF65-F5344CB8AC3E}">
        <p14:creationId xmlns:p14="http://schemas.microsoft.com/office/powerpoint/2010/main" val="3389360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48F9C7C1-B3DE-4CD5-9BB2-C7E1781085A0}" type="datetime1">
              <a:rPr lang="ja-JP" altLang="en-US"/>
              <a:pPr>
                <a:defRPr/>
              </a:pPr>
              <a:t>2023/3/23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41EAA98-9412-4B9A-B2E5-5FC80E47B9AD}" type="slidenum">
              <a:rPr lang="ja-JP" altLang="en-US"/>
              <a:pPr>
                <a:defRPr/>
              </a:pPr>
              <a:t>‹#›</a:t>
            </a:fld>
            <a:endParaRPr lang="ja-JP" altLang="en-US"/>
          </a:p>
        </p:txBody>
      </p:sp>
    </p:spTree>
    <p:extLst>
      <p:ext uri="{BB962C8B-B14F-4D97-AF65-F5344CB8AC3E}">
        <p14:creationId xmlns:p14="http://schemas.microsoft.com/office/powerpoint/2010/main" val="3949538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B3E1EF69-9DBA-4A6C-81FE-02122E4F5D7D}" type="datetime1">
              <a:rPr lang="ja-JP" altLang="en-US"/>
              <a:pPr>
                <a:defRPr/>
              </a:pPr>
              <a:t>2023/3/23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E76348C6-5E77-4CC9-9389-8122C5576838}" type="slidenum">
              <a:rPr lang="ja-JP" altLang="en-US"/>
              <a:pPr>
                <a:defRPr/>
              </a:pPr>
              <a:t>‹#›</a:t>
            </a:fld>
            <a:endParaRPr lang="ja-JP" altLang="en-US"/>
          </a:p>
        </p:txBody>
      </p:sp>
    </p:spTree>
    <p:extLst>
      <p:ext uri="{BB962C8B-B14F-4D97-AF65-F5344CB8AC3E}">
        <p14:creationId xmlns:p14="http://schemas.microsoft.com/office/powerpoint/2010/main" val="1734343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buFontTx/>
              <a:buNone/>
              <a:defRPr sz="1200">
                <a:solidFill>
                  <a:schemeClr val="tx1">
                    <a:tint val="75000"/>
                  </a:schemeClr>
                </a:solidFill>
                <a:latin typeface="+mn-lt"/>
                <a:ea typeface="+mn-ea"/>
              </a:defRPr>
            </a:lvl1pPr>
          </a:lstStyle>
          <a:p>
            <a:pPr>
              <a:defRPr/>
            </a:pPr>
            <a:fld id="{FF00E8C5-902A-4A5C-A1F2-97D46344E572}" type="datetime1">
              <a:rPr lang="ja-JP" altLang="en-US"/>
              <a:pPr>
                <a:defRPr/>
              </a:pPr>
              <a:t>2023/3/23</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buFontTx/>
              <a:buNone/>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9E504288-B728-4281-9E0F-66AE46717FB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Grp="1" noChangeArrowheads="1"/>
          </p:cNvSpPr>
          <p:nvPr>
            <p:ph type="title" idx="4294967295"/>
          </p:nvPr>
        </p:nvSpPr>
        <p:spPr>
          <a:xfrm>
            <a:off x="333375" y="182563"/>
            <a:ext cx="8496300" cy="369887"/>
          </a:xfrm>
          <a:gradFill rotWithShape="1">
            <a:gsLst>
              <a:gs pos="100000">
                <a:srgbClr val="00B0F0"/>
              </a:gs>
              <a:gs pos="0">
                <a:srgbClr val="00B0F0"/>
              </a:gs>
              <a:gs pos="50000">
                <a:schemeClr val="bg1"/>
              </a:gs>
              <a:gs pos="100000">
                <a:srgbClr val="00B0F0"/>
              </a:gs>
            </a:gsLst>
            <a:lin ang="5400000" scaled="1"/>
          </a:gradFill>
          <a:extLst/>
        </p:spPr>
        <p:txBody>
          <a:bodyPr>
            <a:spAutoFit/>
          </a:bodyPr>
          <a:lstStyle/>
          <a:p>
            <a:pPr eaLnBrk="1" hangingPunct="1">
              <a:defRPr/>
            </a:pPr>
            <a:r>
              <a:rPr lang="ja-JP" altLang="en-US" sz="1800" dirty="0" smtClean="0">
                <a:latin typeface="HG丸ｺﾞｼｯｸM-PRO" pitchFamily="50" charset="-128"/>
                <a:ea typeface="HG丸ｺﾞｼｯｸM-PRO" pitchFamily="50" charset="-128"/>
              </a:rPr>
              <a:t>総合相談事業交付金</a:t>
            </a:r>
            <a:r>
              <a:rPr lang="ja-JP" altLang="en-US" sz="1800" dirty="0">
                <a:latin typeface="HG丸ｺﾞｼｯｸM-PRO" pitchFamily="50" charset="-128"/>
                <a:ea typeface="HG丸ｺﾞｼｯｸM-PRO" pitchFamily="50" charset="-128"/>
              </a:rPr>
              <a:t> </a:t>
            </a:r>
            <a:r>
              <a:rPr lang="ja-JP" altLang="en-US" sz="1800" dirty="0" smtClean="0">
                <a:latin typeface="HG丸ｺﾞｼｯｸM-PRO" pitchFamily="50" charset="-128"/>
                <a:ea typeface="HG丸ｺﾞｼｯｸM-PRO" pitchFamily="50" charset="-128"/>
              </a:rPr>
              <a:t>制度概要 </a:t>
            </a:r>
          </a:p>
        </p:txBody>
      </p:sp>
      <p:graphicFrame>
        <p:nvGraphicFramePr>
          <p:cNvPr id="6" name="Group 66"/>
          <p:cNvGraphicFramePr>
            <a:graphicFrameLocks noGrp="1"/>
          </p:cNvGraphicFramePr>
          <p:nvPr>
            <p:ph sz="half" idx="1"/>
          </p:nvPr>
        </p:nvGraphicFramePr>
        <p:xfrm>
          <a:off x="361950" y="836613"/>
          <a:ext cx="8458200" cy="5634039"/>
        </p:xfrm>
        <a:graphic>
          <a:graphicData uri="http://schemas.openxmlformats.org/drawingml/2006/table">
            <a:tbl>
              <a:tblPr/>
              <a:tblGrid>
                <a:gridCol w="1218554">
                  <a:extLst>
                    <a:ext uri="{9D8B030D-6E8A-4147-A177-3AD203B41FA5}">
                      <a16:colId xmlns:a16="http://schemas.microsoft.com/office/drawing/2014/main" val="20000"/>
                    </a:ext>
                  </a:extLst>
                </a:gridCol>
                <a:gridCol w="1075195">
                  <a:extLst>
                    <a:ext uri="{9D8B030D-6E8A-4147-A177-3AD203B41FA5}">
                      <a16:colId xmlns:a16="http://schemas.microsoft.com/office/drawing/2014/main" val="20001"/>
                    </a:ext>
                  </a:extLst>
                </a:gridCol>
                <a:gridCol w="6164451">
                  <a:extLst>
                    <a:ext uri="{9D8B030D-6E8A-4147-A177-3AD203B41FA5}">
                      <a16:colId xmlns:a16="http://schemas.microsoft.com/office/drawing/2014/main" val="20002"/>
                    </a:ext>
                  </a:extLst>
                </a:gridCol>
              </a:tblGrid>
              <a:tr h="3033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100" b="1" i="0" u="none" strike="noStrike" cap="none" normalizeH="0" baseline="0" dirty="0" smtClean="0">
                          <a:ln>
                            <a:noFill/>
                          </a:ln>
                          <a:solidFill>
                            <a:srgbClr val="FFFFFF"/>
                          </a:solidFill>
                          <a:effectLst/>
                          <a:latin typeface="HG丸ｺﾞｼｯｸM-PRO" pitchFamily="50" charset="-128"/>
                          <a:ea typeface="HG丸ｺﾞｼｯｸM-PRO" pitchFamily="50" charset="-128"/>
                        </a:rPr>
                        <a:t> </a:t>
                      </a:r>
                      <a:r>
                        <a:rPr kumimoji="0" lang="ja-JP" altLang="en-US" sz="1100" b="1" i="0" u="none" strike="noStrike" cap="none" normalizeH="0" baseline="0" dirty="0" smtClean="0">
                          <a:ln>
                            <a:noFill/>
                          </a:ln>
                          <a:solidFill>
                            <a:srgbClr val="FFFFFF"/>
                          </a:solidFill>
                          <a:effectLst/>
                          <a:latin typeface="HG丸ｺﾞｼｯｸM-PRO" pitchFamily="50" charset="-128"/>
                          <a:ea typeface="HG丸ｺﾞｼｯｸM-PRO" pitchFamily="50" charset="-128"/>
                        </a:rPr>
                        <a:t>区　　　分</a:t>
                      </a:r>
                      <a:endParaRPr kumimoji="0" lang="ja-JP" altLang="ja-JP" sz="1100" b="1" i="0" u="none" strike="noStrike" cap="none" normalizeH="0" baseline="0" dirty="0" smtClean="0">
                        <a:ln>
                          <a:noFill/>
                        </a:ln>
                        <a:solidFill>
                          <a:srgbClr val="FFFFFF"/>
                        </a:solidFill>
                        <a:effectLst/>
                        <a:latin typeface="HG丸ｺﾞｼｯｸM-PRO" pitchFamily="50" charset="-128"/>
                        <a:ea typeface="HG丸ｺﾞｼｯｸM-PRO" pitchFamily="50" charset="-128"/>
                        <a:cs typeface="Times New Roman" pitchFamily="18" charset="0"/>
                      </a:endParaRPr>
                    </a:p>
                  </a:txBody>
                  <a:tcPr marL="68575" marR="6857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100" b="1" i="0" u="none" strike="noStrike" cap="none" normalizeH="0" baseline="0" dirty="0" smtClean="0">
                          <a:ln>
                            <a:noFill/>
                          </a:ln>
                          <a:solidFill>
                            <a:srgbClr val="FFFFFF"/>
                          </a:solidFill>
                          <a:effectLst/>
                          <a:latin typeface="HG丸ｺﾞｼｯｸM-PRO" pitchFamily="50" charset="-128"/>
                          <a:ea typeface="HG丸ｺﾞｼｯｸM-PRO" pitchFamily="50" charset="-128"/>
                          <a:cs typeface="Times New Roman" pitchFamily="18" charset="0"/>
                        </a:rPr>
                        <a:t>配分割合</a:t>
                      </a:r>
                    </a:p>
                  </a:txBody>
                  <a:tcPr marL="68575" marR="6857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100" b="1" i="0" u="none" strike="noStrike" cap="none" normalizeH="0" baseline="0" dirty="0" smtClean="0">
                          <a:ln>
                            <a:noFill/>
                          </a:ln>
                          <a:solidFill>
                            <a:srgbClr val="FFFFFF"/>
                          </a:solidFill>
                          <a:effectLst/>
                          <a:latin typeface="HG丸ｺﾞｼｯｸM-PRO" pitchFamily="50" charset="-128"/>
                          <a:ea typeface="HG丸ｺﾞｼｯｸM-PRO" pitchFamily="50" charset="-128"/>
                        </a:rPr>
                        <a:t> </a:t>
                      </a:r>
                      <a:r>
                        <a:rPr kumimoji="0" lang="ja-JP" altLang="en-US" sz="1100" b="1" i="0" u="none" strike="noStrike" cap="none" normalizeH="0" baseline="0" dirty="0" smtClean="0">
                          <a:ln>
                            <a:noFill/>
                          </a:ln>
                          <a:solidFill>
                            <a:srgbClr val="FFFFFF"/>
                          </a:solidFill>
                          <a:effectLst/>
                          <a:latin typeface="HG丸ｺﾞｼｯｸM-PRO" pitchFamily="50" charset="-128"/>
                          <a:ea typeface="HG丸ｺﾞｼｯｸM-PRO" pitchFamily="50" charset="-128"/>
                        </a:rPr>
                        <a:t>主な考え方</a:t>
                      </a:r>
                      <a:endParaRPr kumimoji="0" lang="ja-JP" altLang="ja-JP" sz="1100" b="1" i="0" u="none" strike="noStrike" cap="none" normalizeH="0" baseline="0" dirty="0" smtClean="0">
                        <a:ln>
                          <a:noFill/>
                        </a:ln>
                        <a:solidFill>
                          <a:srgbClr val="FFFFFF"/>
                        </a:solidFill>
                        <a:effectLst/>
                        <a:latin typeface="HG丸ｺﾞｼｯｸM-PRO" pitchFamily="50" charset="-128"/>
                        <a:ea typeface="HG丸ｺﾞｼｯｸM-PRO" pitchFamily="50" charset="-128"/>
                        <a:cs typeface="Times New Roman" pitchFamily="18" charset="0"/>
                      </a:endParaRPr>
                    </a:p>
                  </a:txBody>
                  <a:tcPr marL="68575" marR="6857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033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rgbClr val="000000"/>
                          </a:solidFill>
                          <a:effectLst/>
                          <a:latin typeface="HG丸ｺﾞｼｯｸM-PRO" pitchFamily="50" charset="-128"/>
                          <a:ea typeface="HG丸ｺﾞｼｯｸM-PRO" pitchFamily="50" charset="-128"/>
                        </a:rPr>
                        <a:t>財政割</a:t>
                      </a:r>
                      <a:endParaRPr kumimoji="0" lang="ja-JP" altLang="en-US" sz="12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Times New Roman" pitchFamily="18" charset="0"/>
                      </a:endParaRPr>
                    </a:p>
                  </a:txBody>
                  <a:tcPr marL="68575" marR="6857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Times New Roman" pitchFamily="18" charset="0"/>
                        </a:rPr>
                        <a:t>１０％</a:t>
                      </a:r>
                    </a:p>
                  </a:txBody>
                  <a:tcPr marL="68575" marR="6857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rgbClr val="000000"/>
                          </a:solidFill>
                          <a:effectLst/>
                          <a:latin typeface="HG丸ｺﾞｼｯｸM-PRO" pitchFamily="50" charset="-128"/>
                          <a:ea typeface="HG丸ｺﾞｼｯｸM-PRO" pitchFamily="50" charset="-128"/>
                        </a:rPr>
                        <a:t>標準財政規模及び申請年度を含む３ヵ年の財政力指数の平均による算定</a:t>
                      </a:r>
                      <a:endParaRPr kumimoji="0" lang="ja-JP" altLang="en-US" sz="12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Times New Roman" pitchFamily="18" charset="0"/>
                      </a:endParaRPr>
                    </a:p>
                  </a:txBody>
                  <a:tcPr marL="68575" marR="6857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1"/>
                  </a:ext>
                </a:extLst>
              </a:tr>
              <a:tr h="33793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Times New Roman" pitchFamily="18" charset="0"/>
                        </a:rPr>
                        <a:t>基本割</a:t>
                      </a:r>
                    </a:p>
                  </a:txBody>
                  <a:tcPr marL="68575" marR="6857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Times New Roman" pitchFamily="18" charset="0"/>
                        </a:rPr>
                        <a:t>１０％</a:t>
                      </a:r>
                    </a:p>
                  </a:txBody>
                  <a:tcPr marL="68575" marR="6857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Times New Roman" pitchFamily="18" charset="0"/>
                        </a:rPr>
                        <a:t>交付金対象の常設相談窓口における、週あたりの相談窓口開設時間数による算定</a:t>
                      </a:r>
                    </a:p>
                  </a:txBody>
                  <a:tcPr marL="68575" marR="6857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35661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rgbClr val="000000"/>
                          </a:solidFill>
                          <a:effectLst/>
                          <a:latin typeface="HG丸ｺﾞｼｯｸM-PRO" pitchFamily="50" charset="-128"/>
                          <a:ea typeface="HG丸ｺﾞｼｯｸM-PRO" pitchFamily="50" charset="-128"/>
                        </a:rPr>
                        <a:t>創意工夫割</a:t>
                      </a:r>
                      <a:endParaRPr kumimoji="0" lang="en-US" altLang="ja-JP" sz="1200" b="0" i="0" u="none" strike="noStrike" cap="none" normalizeH="0" baseline="0" dirty="0" smtClean="0">
                        <a:ln>
                          <a:noFill/>
                        </a:ln>
                        <a:solidFill>
                          <a:srgbClr val="000000"/>
                        </a:solidFill>
                        <a:effectLst/>
                        <a:latin typeface="HG丸ｺﾞｼｯｸM-PRO" pitchFamily="50" charset="-128"/>
                        <a:ea typeface="HG丸ｺﾞｼｯｸM-PRO" pitchFamily="50" charset="-128"/>
                      </a:endParaRPr>
                    </a:p>
                  </a:txBody>
                  <a:tcPr marL="68575" marR="6857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Times New Roman" pitchFamily="18" charset="0"/>
                        </a:rPr>
                        <a:t>３０％</a:t>
                      </a:r>
                    </a:p>
                  </a:txBody>
                  <a:tcPr marL="68575" marR="6857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○新たな専門相談窓口の開設</a:t>
                      </a:r>
                      <a:r>
                        <a:rPr kumimoji="0" lang="ja-JP" altLang="en-US"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（平成</a:t>
                      </a:r>
                      <a:r>
                        <a:rPr kumimoji="0" lang="en-US" altLang="ja-JP"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20</a:t>
                      </a:r>
                      <a:r>
                        <a:rPr kumimoji="0" lang="ja-JP" altLang="en-US"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年度以降設置分）</a:t>
                      </a:r>
                      <a:endParaRPr kumimoji="0" lang="en-US" altLang="ja-JP"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　　１窓口につき１０ポイント</a:t>
                      </a:r>
                      <a:endParaRPr kumimoji="0" lang="en-US" altLang="ja-JP"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○相談の質を高めるための人材養成</a:t>
                      </a:r>
                      <a:endParaRPr kumimoji="0" lang="en-US" altLang="ja-JP" sz="12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　　</a:t>
                      </a:r>
                      <a:r>
                        <a:rPr kumimoji="0" lang="ja-JP" altLang="en-US"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１つの取組みにつき５ポイント（上限５取組）</a:t>
                      </a:r>
                      <a:endParaRPr kumimoji="0" lang="en-US" altLang="ja-JP"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○専門家による相談体制の確保</a:t>
                      </a:r>
                      <a:endParaRPr kumimoji="0" lang="en-US" altLang="ja-JP" sz="12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　　</a:t>
                      </a:r>
                      <a:r>
                        <a:rPr kumimoji="0" lang="ja-JP" altLang="en-US"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１名につき５ポイント（上限５名）</a:t>
                      </a:r>
                      <a:endParaRPr kumimoji="0" lang="en-US" altLang="ja-JP"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ja-JP" altLang="en-US" sz="12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○ケーススタディ等で取り上げた事案の評価</a:t>
                      </a:r>
                      <a:endParaRPr kumimoji="0" lang="en-US" altLang="ja-JP" sz="12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ja-JP" altLang="en-US"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　　</a:t>
                      </a:r>
                      <a:r>
                        <a:rPr kumimoji="0" lang="ja-JP" altLang="en-US"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１事案につき１０ポイント（上限３事案）</a:t>
                      </a:r>
                      <a:endParaRPr kumimoji="0" lang="en-US" altLang="ja-JP"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○好事例のメニュー化</a:t>
                      </a:r>
                      <a:endParaRPr kumimoji="0" lang="en-US" altLang="ja-JP" sz="12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　　</a:t>
                      </a:r>
                      <a:r>
                        <a:rPr kumimoji="0" lang="ja-JP" altLang="en-US"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１メニュー実施につき、５ポイント</a:t>
                      </a:r>
                      <a:endParaRPr kumimoji="0" lang="en-US" altLang="ja-JP"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　　　①受付窓口の集約・ワンストップサービス化</a:t>
                      </a:r>
                      <a:endParaRPr kumimoji="0" lang="en-US" altLang="ja-JP"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　　　②ＮＰＯ等とのネットワーク</a:t>
                      </a:r>
                      <a:endParaRPr kumimoji="0" lang="en-US" altLang="ja-JP"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　　　③出張相談会・イベント等での特別相談や講座等</a:t>
                      </a:r>
                      <a:endParaRPr kumimoji="0" lang="en-US" altLang="ja-JP"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　　　④相談情報のデータベース化</a:t>
                      </a:r>
                      <a:endParaRPr kumimoji="0" lang="en-US" altLang="ja-JP"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　　　⑤休日、時間外での相談対応</a:t>
                      </a:r>
                      <a:endParaRPr kumimoji="0" lang="en-US" altLang="ja-JP"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　　　⑥既存窓口の拡充、移設</a:t>
                      </a:r>
                      <a:endParaRPr kumimoji="0" lang="en-US" altLang="ja-JP"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　　　⑦－１潜在的相談ニーズの掘り起こし（広報紙への毎月掲載及び市町村</a:t>
                      </a:r>
                      <a:r>
                        <a:rPr kumimoji="0" lang="en-US" altLang="ja-JP"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HP</a:t>
                      </a:r>
                      <a:r>
                        <a:rPr kumimoji="0" lang="ja-JP" altLang="en-US"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にわかりやすく掲載）</a:t>
                      </a:r>
                      <a:endParaRPr kumimoji="0" lang="en-US" altLang="ja-JP"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　　　⑦－２潜在的相談ニーズの掘り起こし（市町村の実情に即した取組み）</a:t>
                      </a:r>
                      <a:endParaRPr kumimoji="0" lang="en-US" altLang="ja-JP"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　　　⑧複数市町村での広域連携</a:t>
                      </a:r>
                      <a:endParaRPr kumimoji="0" lang="en-US" altLang="ja-JP"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　　　⑨その他の創意工夫による取組み</a:t>
                      </a:r>
                      <a:endParaRPr kumimoji="0" lang="en-US" altLang="ja-JP"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900" u="none" dirty="0" smtClean="0">
                          <a:solidFill>
                            <a:schemeClr val="tx1"/>
                          </a:solidFill>
                          <a:latin typeface="HG丸ｺﾞｼｯｸM-PRO" pitchFamily="50" charset="-128"/>
                          <a:ea typeface="HG丸ｺﾞｼｯｸM-PRO" pitchFamily="50" charset="-128"/>
                        </a:rPr>
                        <a:t>　</a:t>
                      </a:r>
                      <a:r>
                        <a:rPr kumimoji="1" lang="ja-JP" altLang="en-US" sz="1000" u="none" dirty="0" smtClean="0">
                          <a:solidFill>
                            <a:schemeClr val="tx1"/>
                          </a:solidFill>
                          <a:latin typeface="HG丸ｺﾞｼｯｸM-PRO" pitchFamily="50" charset="-128"/>
                          <a:ea typeface="HG丸ｺﾞｼｯｸM-PRO" pitchFamily="50" charset="-128"/>
                        </a:rPr>
                        <a:t>メニュー①～⑧については、メニュー毎に</a:t>
                      </a:r>
                      <a:r>
                        <a:rPr kumimoji="1" lang="en-US" altLang="ja-JP" sz="1000" u="none" dirty="0" smtClean="0">
                          <a:solidFill>
                            <a:schemeClr val="tx1"/>
                          </a:solidFill>
                          <a:latin typeface="HG丸ｺﾞｼｯｸM-PRO" pitchFamily="50" charset="-128"/>
                          <a:ea typeface="HG丸ｺﾞｼｯｸM-PRO" pitchFamily="50" charset="-128"/>
                        </a:rPr>
                        <a:t>1</a:t>
                      </a:r>
                      <a:r>
                        <a:rPr kumimoji="1" lang="ja-JP" altLang="en-US" sz="1000" u="none" dirty="0" smtClean="0">
                          <a:solidFill>
                            <a:schemeClr val="tx1"/>
                          </a:solidFill>
                          <a:latin typeface="HG丸ｺﾞｼｯｸM-PRO" pitchFamily="50" charset="-128"/>
                          <a:ea typeface="HG丸ｺﾞｼｯｸM-PRO" pitchFamily="50" charset="-128"/>
                        </a:rPr>
                        <a:t>取組みとして評価し、すべての分野（市町村で取り組んでいるすべての分野）において取り組んでいる場合は、ポイントを２倍（</a:t>
                      </a:r>
                      <a:r>
                        <a:rPr kumimoji="1" lang="en-US" altLang="ja-JP" sz="1000" u="none" dirty="0" smtClean="0">
                          <a:solidFill>
                            <a:schemeClr val="tx1"/>
                          </a:solidFill>
                          <a:latin typeface="HG丸ｺﾞｼｯｸM-PRO" pitchFamily="50" charset="-128"/>
                          <a:ea typeface="HG丸ｺﾞｼｯｸM-PRO" pitchFamily="50" charset="-128"/>
                        </a:rPr>
                        <a:t>10</a:t>
                      </a:r>
                      <a:r>
                        <a:rPr kumimoji="1" lang="ja-JP" altLang="en-US" sz="1000" u="none" dirty="0" smtClean="0">
                          <a:solidFill>
                            <a:schemeClr val="tx1"/>
                          </a:solidFill>
                          <a:latin typeface="HG丸ｺﾞｼｯｸM-PRO" pitchFamily="50" charset="-128"/>
                          <a:ea typeface="HG丸ｺﾞｼｯｸM-PRO" pitchFamily="50" charset="-128"/>
                        </a:rPr>
                        <a:t>ポイント）にする</a:t>
                      </a:r>
                      <a:endParaRPr kumimoji="1" lang="en-US" altLang="ja-JP" sz="1000" u="none" dirty="0" smtClean="0">
                        <a:solidFill>
                          <a:schemeClr val="tx1"/>
                        </a:solidFill>
                        <a:latin typeface="HG丸ｺﾞｼｯｸM-PRO" pitchFamily="50" charset="-128"/>
                        <a:ea typeface="HG丸ｺﾞｼｯｸM-PRO" pitchFamily="50" charset="-128"/>
                      </a:endParaRPr>
                    </a:p>
                  </a:txBody>
                  <a:tcPr marL="68575" marR="6857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112334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rgbClr val="000000"/>
                          </a:solidFill>
                          <a:effectLst/>
                          <a:latin typeface="HG丸ｺﾞｼｯｸM-PRO" pitchFamily="50" charset="-128"/>
                          <a:ea typeface="HG丸ｺﾞｼｯｸM-PRO" pitchFamily="50" charset="-128"/>
                        </a:rPr>
                        <a:t>相談件数割</a:t>
                      </a:r>
                      <a:endParaRPr kumimoji="0" lang="ja-JP" altLang="en-US" sz="12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Times New Roman" pitchFamily="18" charset="0"/>
                      </a:endParaRPr>
                    </a:p>
                  </a:txBody>
                  <a:tcPr marL="68575" marR="6857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Times New Roman" pitchFamily="18" charset="0"/>
                        </a:rPr>
                        <a:t>５０％</a:t>
                      </a:r>
                    </a:p>
                  </a:txBody>
                  <a:tcPr marL="68575" marR="6857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chemeClr val="tx1"/>
                          </a:solidFill>
                          <a:effectLst/>
                          <a:latin typeface="HG丸ｺﾞｼｯｸM-PRO" pitchFamily="50" charset="-128"/>
                          <a:ea typeface="HG丸ｺﾞｼｯｸM-PRO" pitchFamily="50" charset="-128"/>
                        </a:rPr>
                        <a:t>○相談件数</a:t>
                      </a:r>
                      <a:r>
                        <a:rPr kumimoji="0" lang="ja-JP" altLang="en-US" sz="1000" b="0" i="0" u="none" strike="noStrike" cap="none" normalizeH="0" baseline="0" dirty="0" smtClean="0">
                          <a:ln>
                            <a:noFill/>
                          </a:ln>
                          <a:solidFill>
                            <a:schemeClr val="tx1"/>
                          </a:solidFill>
                          <a:effectLst/>
                          <a:latin typeface="HG丸ｺﾞｼｯｸM-PRO" pitchFamily="50" charset="-128"/>
                          <a:ea typeface="HG丸ｺﾞｼｯｸM-PRO" pitchFamily="50" charset="-128"/>
                        </a:rPr>
                        <a:t>　</a:t>
                      </a:r>
                      <a:r>
                        <a:rPr kumimoji="0" lang="ja-JP" altLang="en-US" sz="1100" b="0" i="0" u="none" strike="noStrike" cap="none" normalizeH="0" baseline="0" dirty="0" smtClean="0">
                          <a:ln>
                            <a:noFill/>
                          </a:ln>
                          <a:solidFill>
                            <a:schemeClr val="tx1"/>
                          </a:solidFill>
                          <a:effectLst/>
                          <a:latin typeface="HG丸ｺﾞｼｯｸM-PRO" pitchFamily="50" charset="-128"/>
                          <a:ea typeface="HG丸ｺﾞｼｯｸM-PRO" pitchFamily="50" charset="-128"/>
                        </a:rPr>
                        <a:t>１ポイント</a:t>
                      </a:r>
                      <a:r>
                        <a:rPr kumimoji="0" lang="ja-JP" altLang="ja-JP" sz="1100" b="0" i="0" u="none" strike="noStrike" cap="none" normalizeH="0" baseline="0" dirty="0" smtClean="0">
                          <a:ln>
                            <a:noFill/>
                          </a:ln>
                          <a:solidFill>
                            <a:schemeClr val="tx1"/>
                          </a:solidFill>
                          <a:effectLst/>
                          <a:latin typeface="HG丸ｺﾞｼｯｸM-PRO" pitchFamily="50" charset="-128"/>
                          <a:ea typeface="HG丸ｺﾞｼｯｸM-PRO" pitchFamily="50" charset="-128"/>
                        </a:rPr>
                        <a:t>×前年度の</a:t>
                      </a:r>
                      <a:r>
                        <a:rPr kumimoji="0" lang="ja-JP" altLang="en-US" sz="1100" b="0" i="0" u="none" strike="noStrike" cap="none" normalizeH="0" baseline="0" dirty="0" smtClean="0">
                          <a:ln>
                            <a:noFill/>
                          </a:ln>
                          <a:solidFill>
                            <a:schemeClr val="tx1"/>
                          </a:solidFill>
                          <a:effectLst/>
                          <a:latin typeface="HG丸ｺﾞｼｯｸM-PRO" pitchFamily="50" charset="-128"/>
                          <a:ea typeface="HG丸ｺﾞｼｯｸM-PRO" pitchFamily="50" charset="-128"/>
                        </a:rPr>
                        <a:t>件数</a:t>
                      </a:r>
                      <a:r>
                        <a:rPr kumimoji="0" lang="ja-JP" altLang="en-US" sz="1000" b="0" i="0" u="none" strike="noStrike" cap="none" normalizeH="0" baseline="0" dirty="0" smtClean="0">
                          <a:ln>
                            <a:noFill/>
                          </a:ln>
                          <a:solidFill>
                            <a:schemeClr val="tx1"/>
                          </a:solidFill>
                          <a:effectLst/>
                          <a:latin typeface="HG丸ｺﾞｼｯｸM-PRO" pitchFamily="50" charset="-128"/>
                          <a:ea typeface="HG丸ｺﾞｼｯｸM-PRO" pitchFamily="50" charset="-128"/>
                        </a:rPr>
                        <a:t>（全体の</a:t>
                      </a:r>
                      <a:r>
                        <a:rPr kumimoji="0" lang="en-US" altLang="ja-JP" sz="1000" b="0" i="0" u="none" strike="noStrike" cap="none" normalizeH="0" baseline="0" dirty="0" smtClean="0">
                          <a:ln>
                            <a:noFill/>
                          </a:ln>
                          <a:solidFill>
                            <a:schemeClr val="tx1"/>
                          </a:solidFill>
                          <a:effectLst/>
                          <a:latin typeface="HG丸ｺﾞｼｯｸM-PRO" pitchFamily="50" charset="-128"/>
                          <a:ea typeface="HG丸ｺﾞｼｯｸM-PRO" pitchFamily="50" charset="-128"/>
                        </a:rPr>
                        <a:t>10</a:t>
                      </a:r>
                      <a:r>
                        <a:rPr kumimoji="0" lang="ja-JP" altLang="en-US" sz="1000" b="0" i="0" u="none" strike="noStrike" cap="none" normalizeH="0" baseline="0" dirty="0" smtClean="0">
                          <a:ln>
                            <a:noFill/>
                          </a:ln>
                          <a:solidFill>
                            <a:schemeClr val="tx1"/>
                          </a:solidFill>
                          <a:effectLst/>
                          <a:latin typeface="HG丸ｺﾞｼｯｸM-PRO" pitchFamily="50" charset="-128"/>
                          <a:ea typeface="HG丸ｺﾞｼｯｸM-PRO" pitchFamily="50" charset="-128"/>
                        </a:rPr>
                        <a:t>％分は人口</a:t>
                      </a:r>
                      <a:r>
                        <a:rPr kumimoji="0" lang="en-US" altLang="ja-JP" sz="1000" b="0" i="0" u="none" strike="noStrike" cap="none" normalizeH="0" baseline="0" dirty="0" smtClean="0">
                          <a:ln>
                            <a:noFill/>
                          </a:ln>
                          <a:solidFill>
                            <a:schemeClr val="tx1"/>
                          </a:solidFill>
                          <a:effectLst/>
                          <a:latin typeface="HG丸ｺﾞｼｯｸM-PRO" pitchFamily="50" charset="-128"/>
                          <a:ea typeface="HG丸ｺﾞｼｯｸM-PRO" pitchFamily="50" charset="-128"/>
                        </a:rPr>
                        <a:t>10</a:t>
                      </a:r>
                      <a:r>
                        <a:rPr kumimoji="0" lang="ja-JP" altLang="en-US" sz="1000" b="0" i="0" u="none" strike="noStrike" cap="none" normalizeH="0" baseline="0" dirty="0" smtClean="0">
                          <a:ln>
                            <a:noFill/>
                          </a:ln>
                          <a:solidFill>
                            <a:schemeClr val="tx1"/>
                          </a:solidFill>
                          <a:effectLst/>
                          <a:latin typeface="HG丸ｺﾞｼｯｸM-PRO" pitchFamily="50" charset="-128"/>
                          <a:ea typeface="HG丸ｺﾞｼｯｸM-PRO" pitchFamily="50" charset="-128"/>
                        </a:rPr>
                        <a:t>万人換算による相対評価）</a:t>
                      </a:r>
                      <a:endParaRPr kumimoji="0" lang="en-US" altLang="ja-JP" sz="1000" b="0" i="0" u="none" strike="noStrike" cap="none" normalizeH="0" baseline="0" dirty="0" smtClean="0">
                        <a:ln>
                          <a:noFill/>
                        </a:ln>
                        <a:solidFill>
                          <a:schemeClr val="tx1"/>
                        </a:solidFill>
                        <a:effectLst/>
                        <a:latin typeface="HG丸ｺﾞｼｯｸM-PRO" pitchFamily="50" charset="-128"/>
                        <a:ea typeface="HG丸ｺﾞｼｯｸM-PRO"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chemeClr val="tx1"/>
                          </a:solidFill>
                          <a:effectLst/>
                          <a:latin typeface="HG丸ｺﾞｼｯｸM-PRO" pitchFamily="50" charset="-128"/>
                          <a:ea typeface="HG丸ｺﾞｼｯｸM-PRO" pitchFamily="50" charset="-128"/>
                        </a:rPr>
                        <a:t>○アウトリーチ</a:t>
                      </a:r>
                      <a:r>
                        <a:rPr kumimoji="0" lang="ja-JP" altLang="en-US" sz="1000" b="0" i="0" u="none" strike="noStrike" cap="none" normalizeH="0" baseline="0" dirty="0" smtClean="0">
                          <a:ln>
                            <a:noFill/>
                          </a:ln>
                          <a:solidFill>
                            <a:schemeClr val="tx1"/>
                          </a:solidFill>
                          <a:effectLst/>
                          <a:latin typeface="HG丸ｺﾞｼｯｸM-PRO" pitchFamily="50" charset="-128"/>
                          <a:ea typeface="HG丸ｺﾞｼｯｸM-PRO" pitchFamily="50" charset="-128"/>
                        </a:rPr>
                        <a:t>　           </a:t>
                      </a:r>
                      <a:r>
                        <a:rPr kumimoji="0" lang="ja-JP" altLang="en-US" sz="1100" b="0" i="0" u="none" strike="noStrike" cap="none" normalizeH="0" baseline="0" dirty="0" smtClean="0">
                          <a:ln>
                            <a:noFill/>
                          </a:ln>
                          <a:solidFill>
                            <a:schemeClr val="tx1"/>
                          </a:solidFill>
                          <a:effectLst/>
                          <a:latin typeface="HG丸ｺﾞｼｯｸM-PRO" pitchFamily="50" charset="-128"/>
                          <a:ea typeface="HG丸ｺﾞｼｯｸM-PRO" pitchFamily="50" charset="-128"/>
                        </a:rPr>
                        <a:t>２０ポイント</a:t>
                      </a:r>
                      <a:r>
                        <a:rPr kumimoji="0" lang="en-US" altLang="ja-JP" sz="1100" b="0" i="0" u="none" strike="noStrike" cap="none" normalizeH="0" baseline="0" dirty="0" smtClean="0">
                          <a:ln>
                            <a:noFill/>
                          </a:ln>
                          <a:solidFill>
                            <a:schemeClr val="tx1"/>
                          </a:solidFill>
                          <a:effectLst/>
                          <a:latin typeface="HG丸ｺﾞｼｯｸM-PRO" pitchFamily="50" charset="-128"/>
                          <a:ea typeface="HG丸ｺﾞｼｯｸM-PRO" pitchFamily="50" charset="-128"/>
                        </a:rPr>
                        <a:t>×</a:t>
                      </a:r>
                      <a:r>
                        <a:rPr kumimoji="0" lang="ja-JP" altLang="en-US" sz="1100" b="0" i="0" u="none" strike="noStrike" cap="none" normalizeH="0" baseline="0" dirty="0" smtClean="0">
                          <a:ln>
                            <a:noFill/>
                          </a:ln>
                          <a:solidFill>
                            <a:schemeClr val="tx1"/>
                          </a:solidFill>
                          <a:effectLst/>
                          <a:latin typeface="HG丸ｺﾞｼｯｸM-PRO" pitchFamily="50" charset="-128"/>
                          <a:ea typeface="HG丸ｺﾞｼｯｸM-PRO" pitchFamily="50" charset="-128"/>
                        </a:rPr>
                        <a:t>前年度の事案数</a:t>
                      </a:r>
                      <a:endParaRPr kumimoji="0" lang="en-US" altLang="ja-JP" sz="1100" b="0" i="0" u="none" strike="noStrike" cap="none" normalizeH="0" baseline="0" dirty="0" smtClean="0">
                        <a:ln>
                          <a:noFill/>
                        </a:ln>
                        <a:solidFill>
                          <a:schemeClr val="tx1"/>
                        </a:solidFill>
                        <a:effectLst/>
                        <a:latin typeface="HG丸ｺﾞｼｯｸM-PRO" pitchFamily="50" charset="-128"/>
                        <a:ea typeface="HG丸ｺﾞｼｯｸM-PRO"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chemeClr val="tx1"/>
                          </a:solidFill>
                          <a:effectLst/>
                          <a:latin typeface="HG丸ｺﾞｼｯｸM-PRO" pitchFamily="50" charset="-128"/>
                          <a:ea typeface="HG丸ｺﾞｼｯｸM-PRO" pitchFamily="50" charset="-128"/>
                        </a:rPr>
                        <a:t>○ケース検討会議</a:t>
                      </a:r>
                      <a:r>
                        <a:rPr kumimoji="0" lang="ja-JP" altLang="en-US" sz="1000" b="0" i="0" u="none" strike="noStrike" cap="none" normalizeH="0" baseline="0" dirty="0" smtClean="0">
                          <a:ln>
                            <a:noFill/>
                          </a:ln>
                          <a:solidFill>
                            <a:schemeClr val="tx1"/>
                          </a:solidFill>
                          <a:effectLst/>
                          <a:latin typeface="HG丸ｺﾞｼｯｸM-PRO" pitchFamily="50" charset="-128"/>
                          <a:ea typeface="HG丸ｺﾞｼｯｸM-PRO" pitchFamily="50" charset="-128"/>
                        </a:rPr>
                        <a:t>　       </a:t>
                      </a:r>
                      <a:r>
                        <a:rPr kumimoji="0" lang="ja-JP" altLang="en-US" sz="1100" b="0" i="0" u="none" strike="noStrike" cap="none" normalizeH="0" baseline="0" dirty="0" smtClean="0">
                          <a:ln>
                            <a:noFill/>
                          </a:ln>
                          <a:solidFill>
                            <a:schemeClr val="tx1"/>
                          </a:solidFill>
                          <a:effectLst/>
                          <a:latin typeface="HG丸ｺﾞｼｯｸM-PRO" pitchFamily="50" charset="-128"/>
                          <a:ea typeface="HG丸ｺﾞｼｯｸM-PRO" pitchFamily="50" charset="-128"/>
                        </a:rPr>
                        <a:t>１０ポイント</a:t>
                      </a:r>
                      <a:r>
                        <a:rPr kumimoji="0" lang="en-US" altLang="ja-JP" sz="1100" b="0" i="0" u="none" strike="noStrike" cap="none" normalizeH="0" baseline="0" dirty="0" smtClean="0">
                          <a:ln>
                            <a:noFill/>
                          </a:ln>
                          <a:solidFill>
                            <a:schemeClr val="tx1"/>
                          </a:solidFill>
                          <a:effectLst/>
                          <a:latin typeface="HG丸ｺﾞｼｯｸM-PRO" pitchFamily="50" charset="-128"/>
                          <a:ea typeface="HG丸ｺﾞｼｯｸM-PRO" pitchFamily="50" charset="-128"/>
                        </a:rPr>
                        <a:t>×</a:t>
                      </a:r>
                      <a:r>
                        <a:rPr kumimoji="0" lang="ja-JP" altLang="en-US" sz="1100" b="0" i="0" u="none" strike="noStrike" cap="none" normalizeH="0" baseline="0" dirty="0" smtClean="0">
                          <a:ln>
                            <a:noFill/>
                          </a:ln>
                          <a:solidFill>
                            <a:schemeClr val="tx1"/>
                          </a:solidFill>
                          <a:effectLst/>
                          <a:latin typeface="HG丸ｺﾞｼｯｸM-PRO" pitchFamily="50" charset="-128"/>
                          <a:ea typeface="HG丸ｺﾞｼｯｸM-PRO" pitchFamily="50" charset="-128"/>
                        </a:rPr>
                        <a:t>前年度の回数</a:t>
                      </a:r>
                      <a:endParaRPr kumimoji="0" lang="en-US" altLang="ja-JP" sz="1100" b="0" i="0" u="none" strike="noStrike" cap="none" normalizeH="0" baseline="0" dirty="0" smtClean="0">
                        <a:ln>
                          <a:noFill/>
                        </a:ln>
                        <a:solidFill>
                          <a:schemeClr val="tx1"/>
                        </a:solidFill>
                        <a:effectLst/>
                        <a:latin typeface="HG丸ｺﾞｼｯｸM-PRO" pitchFamily="50" charset="-128"/>
                        <a:ea typeface="HG丸ｺﾞｼｯｸM-PRO"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ja-JP" altLang="en-US" sz="1200" b="0" i="0" u="none" strike="noStrike" cap="none" normalizeH="0" baseline="0" dirty="0" smtClean="0">
                          <a:ln>
                            <a:noFill/>
                          </a:ln>
                          <a:solidFill>
                            <a:schemeClr val="tx1"/>
                          </a:solidFill>
                          <a:effectLst/>
                          <a:latin typeface="HG丸ｺﾞｼｯｸM-PRO" pitchFamily="50" charset="-128"/>
                          <a:ea typeface="HG丸ｺﾞｼｯｸM-PRO" pitchFamily="50" charset="-128"/>
                        </a:rPr>
                        <a:t>○フォローアップ</a:t>
                      </a:r>
                      <a:r>
                        <a:rPr kumimoji="0" lang="ja-JP" altLang="en-US" sz="1000" b="0" i="0" u="none" strike="noStrike" cap="none" normalizeH="0" baseline="0" dirty="0" smtClean="0">
                          <a:ln>
                            <a:noFill/>
                          </a:ln>
                          <a:solidFill>
                            <a:schemeClr val="tx1"/>
                          </a:solidFill>
                          <a:effectLst/>
                          <a:latin typeface="HG丸ｺﾞｼｯｸM-PRO" pitchFamily="50" charset="-128"/>
                          <a:ea typeface="HG丸ｺﾞｼｯｸM-PRO" pitchFamily="50" charset="-128"/>
                        </a:rPr>
                        <a:t>　       </a:t>
                      </a:r>
                      <a:r>
                        <a:rPr kumimoji="0" lang="ja-JP" altLang="en-US" sz="1100" b="0" i="0" u="none" strike="noStrike" cap="none" normalizeH="0" baseline="0" dirty="0" smtClean="0">
                          <a:ln>
                            <a:noFill/>
                          </a:ln>
                          <a:solidFill>
                            <a:schemeClr val="tx1"/>
                          </a:solidFill>
                          <a:effectLst/>
                          <a:latin typeface="HG丸ｺﾞｼｯｸM-PRO" pitchFamily="50" charset="-128"/>
                          <a:ea typeface="HG丸ｺﾞｼｯｸM-PRO" pitchFamily="50" charset="-128"/>
                        </a:rPr>
                        <a:t>１０ポイント</a:t>
                      </a:r>
                      <a:r>
                        <a:rPr kumimoji="0" lang="en-US" altLang="ja-JP" sz="1100" b="0" i="0" u="none" strike="noStrike" cap="none" normalizeH="0" baseline="0" dirty="0" smtClean="0">
                          <a:ln>
                            <a:noFill/>
                          </a:ln>
                          <a:solidFill>
                            <a:schemeClr val="tx1"/>
                          </a:solidFill>
                          <a:effectLst/>
                          <a:latin typeface="HG丸ｺﾞｼｯｸM-PRO" pitchFamily="50" charset="-128"/>
                          <a:ea typeface="HG丸ｺﾞｼｯｸM-PRO" pitchFamily="50" charset="-128"/>
                        </a:rPr>
                        <a:t>×</a:t>
                      </a:r>
                      <a:r>
                        <a:rPr kumimoji="0" lang="ja-JP" altLang="en-US" sz="1100" b="0" i="0" u="none" strike="noStrike" cap="none" normalizeH="0" baseline="0" dirty="0" smtClean="0">
                          <a:ln>
                            <a:noFill/>
                          </a:ln>
                          <a:solidFill>
                            <a:schemeClr val="tx1"/>
                          </a:solidFill>
                          <a:effectLst/>
                          <a:latin typeface="HG丸ｺﾞｼｯｸM-PRO" pitchFamily="50" charset="-128"/>
                          <a:ea typeface="HG丸ｺﾞｼｯｸM-PRO" pitchFamily="50" charset="-128"/>
                        </a:rPr>
                        <a:t>前年度の回数</a:t>
                      </a:r>
                      <a:endParaRPr kumimoji="0" lang="en-US" altLang="ja-JP" sz="1100" b="0" i="0" u="none" strike="noStrike" cap="none" normalizeH="0" baseline="0" dirty="0" smtClean="0">
                        <a:ln>
                          <a:noFill/>
                        </a:ln>
                        <a:solidFill>
                          <a:schemeClr val="tx1"/>
                        </a:solidFill>
                        <a:effectLst/>
                        <a:latin typeface="HG丸ｺﾞｼｯｸM-PRO" pitchFamily="50" charset="-128"/>
                        <a:ea typeface="HG丸ｺﾞｼｯｸM-PRO"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chemeClr val="tx1"/>
                          </a:solidFill>
                          <a:effectLst/>
                          <a:latin typeface="HG丸ｺﾞｼｯｸM-PRO" pitchFamily="50" charset="-128"/>
                          <a:ea typeface="HG丸ｺﾞｼｯｸM-PRO" pitchFamily="50" charset="-128"/>
                        </a:rPr>
                        <a:t>○寄り添い相談</a:t>
                      </a:r>
                      <a:r>
                        <a:rPr kumimoji="0" lang="ja-JP" altLang="en-US" sz="1000" b="0" i="0" u="none" strike="noStrike" cap="none" normalizeH="0" baseline="0" dirty="0" smtClean="0">
                          <a:ln>
                            <a:noFill/>
                          </a:ln>
                          <a:solidFill>
                            <a:schemeClr val="tx1"/>
                          </a:solidFill>
                          <a:effectLst/>
                          <a:latin typeface="HG丸ｺﾞｼｯｸM-PRO" pitchFamily="50" charset="-128"/>
                          <a:ea typeface="HG丸ｺﾞｼｯｸM-PRO" pitchFamily="50" charset="-128"/>
                        </a:rPr>
                        <a:t>　　　　  </a:t>
                      </a:r>
                      <a:r>
                        <a:rPr kumimoji="0" lang="ja-JP" altLang="en-US" sz="1100" b="0" i="0" u="none" strike="noStrike" cap="none" normalizeH="0" baseline="0" dirty="0" smtClean="0">
                          <a:ln>
                            <a:noFill/>
                          </a:ln>
                          <a:solidFill>
                            <a:schemeClr val="tx1"/>
                          </a:solidFill>
                          <a:effectLst/>
                          <a:latin typeface="HG丸ｺﾞｼｯｸM-PRO" pitchFamily="50" charset="-128"/>
                          <a:ea typeface="HG丸ｺﾞｼｯｸM-PRO" pitchFamily="50" charset="-128"/>
                        </a:rPr>
                        <a:t>１０ポイント</a:t>
                      </a:r>
                      <a:r>
                        <a:rPr kumimoji="0" lang="en-US" altLang="ja-JP" sz="1100" b="0" i="0" u="none" strike="noStrike" cap="none" normalizeH="0" baseline="0" dirty="0" smtClean="0">
                          <a:ln>
                            <a:noFill/>
                          </a:ln>
                          <a:solidFill>
                            <a:schemeClr val="tx1"/>
                          </a:solidFill>
                          <a:effectLst/>
                          <a:latin typeface="HG丸ｺﾞｼｯｸM-PRO" pitchFamily="50" charset="-128"/>
                          <a:ea typeface="HG丸ｺﾞｼｯｸM-PRO" pitchFamily="50" charset="-128"/>
                        </a:rPr>
                        <a:t>×</a:t>
                      </a:r>
                      <a:r>
                        <a:rPr kumimoji="0" lang="ja-JP" altLang="en-US" sz="1100" b="0" i="0" u="none" strike="noStrike" cap="none" normalizeH="0" baseline="0" dirty="0" smtClean="0">
                          <a:ln>
                            <a:noFill/>
                          </a:ln>
                          <a:solidFill>
                            <a:schemeClr val="tx1"/>
                          </a:solidFill>
                          <a:effectLst/>
                          <a:latin typeface="HG丸ｺﾞｼｯｸM-PRO" pitchFamily="50" charset="-128"/>
                          <a:ea typeface="HG丸ｺﾞｼｯｸM-PRO" pitchFamily="50" charset="-128"/>
                        </a:rPr>
                        <a:t>前年度の回数</a:t>
                      </a:r>
                      <a:endParaRPr kumimoji="0" lang="en-US" altLang="ja-JP" sz="1100" b="0" i="0" u="none" strike="noStrike" cap="none" normalizeH="0" baseline="0" dirty="0" smtClean="0">
                        <a:ln>
                          <a:noFill/>
                        </a:ln>
                        <a:solidFill>
                          <a:schemeClr val="tx1"/>
                        </a:solidFill>
                        <a:effectLst/>
                        <a:latin typeface="HG丸ｺﾞｼｯｸM-PRO" pitchFamily="50" charset="-128"/>
                        <a:ea typeface="HG丸ｺﾞｼｯｸM-PRO"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ja-JP" altLang="en-US" sz="1200" b="0" i="0" u="none" strike="noStrike" cap="none" normalizeH="0" baseline="0" dirty="0" smtClean="0">
                          <a:ln>
                            <a:noFill/>
                          </a:ln>
                          <a:solidFill>
                            <a:schemeClr val="tx1"/>
                          </a:solidFill>
                          <a:effectLst/>
                          <a:latin typeface="HG丸ｺﾞｼｯｸM-PRO" pitchFamily="50" charset="-128"/>
                          <a:ea typeface="HG丸ｺﾞｼｯｸM-PRO" pitchFamily="50" charset="-128"/>
                        </a:rPr>
                        <a:t>○自宅等への出張相談　</a:t>
                      </a:r>
                      <a:r>
                        <a:rPr kumimoji="0" lang="ja-JP" altLang="en-US" sz="1100" b="0" i="0" u="none" strike="noStrike" cap="none" normalizeH="0" baseline="0" dirty="0" smtClean="0">
                          <a:ln>
                            <a:noFill/>
                          </a:ln>
                          <a:solidFill>
                            <a:schemeClr val="tx1"/>
                          </a:solidFill>
                          <a:effectLst/>
                          <a:latin typeface="HG丸ｺﾞｼｯｸM-PRO" pitchFamily="50" charset="-128"/>
                          <a:ea typeface="HG丸ｺﾞｼｯｸM-PRO" pitchFamily="50" charset="-128"/>
                        </a:rPr>
                        <a:t>１０ポイント</a:t>
                      </a:r>
                      <a:r>
                        <a:rPr kumimoji="0" lang="en-US" altLang="ja-JP" sz="1100" b="0" i="0" u="none" strike="noStrike" cap="none" normalizeH="0" baseline="0" dirty="0" smtClean="0">
                          <a:ln>
                            <a:noFill/>
                          </a:ln>
                          <a:solidFill>
                            <a:schemeClr val="tx1"/>
                          </a:solidFill>
                          <a:effectLst/>
                          <a:latin typeface="HG丸ｺﾞｼｯｸM-PRO" pitchFamily="50" charset="-128"/>
                          <a:ea typeface="HG丸ｺﾞｼｯｸM-PRO" pitchFamily="50" charset="-128"/>
                        </a:rPr>
                        <a:t>×</a:t>
                      </a:r>
                      <a:r>
                        <a:rPr kumimoji="0" lang="ja-JP" altLang="en-US" sz="1100" b="0" i="0" u="none" strike="noStrike" cap="none" normalizeH="0" baseline="0" dirty="0" smtClean="0">
                          <a:ln>
                            <a:noFill/>
                          </a:ln>
                          <a:solidFill>
                            <a:schemeClr val="tx1"/>
                          </a:solidFill>
                          <a:effectLst/>
                          <a:latin typeface="HG丸ｺﾞｼｯｸM-PRO" pitchFamily="50" charset="-128"/>
                          <a:ea typeface="HG丸ｺﾞｼｯｸM-PRO" pitchFamily="50" charset="-128"/>
                        </a:rPr>
                        <a:t>前年度の回数</a:t>
                      </a:r>
                      <a:endParaRPr kumimoji="0" lang="en-US" altLang="ja-JP" sz="1100" b="0" i="0" u="none" strike="noStrike" cap="none" normalizeH="0" baseline="0" dirty="0" smtClean="0">
                        <a:ln>
                          <a:noFill/>
                        </a:ln>
                        <a:solidFill>
                          <a:schemeClr val="tx1"/>
                        </a:solidFill>
                        <a:effectLst/>
                        <a:latin typeface="HG丸ｺﾞｼｯｸM-PRO" pitchFamily="50" charset="-128"/>
                        <a:ea typeface="HG丸ｺﾞｼｯｸM-PRO" pitchFamily="50" charset="-128"/>
                      </a:endParaRPr>
                    </a:p>
                  </a:txBody>
                  <a:tcPr marL="68575" marR="6857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bl>
          </a:graphicData>
        </a:graphic>
      </p:graphicFrame>
      <p:sp>
        <p:nvSpPr>
          <p:cNvPr id="4125" name="Rectangle 67"/>
          <p:cNvSpPr>
            <a:spLocks/>
          </p:cNvSpPr>
          <p:nvPr/>
        </p:nvSpPr>
        <p:spPr bwMode="auto">
          <a:xfrm>
            <a:off x="250825" y="549275"/>
            <a:ext cx="2665413"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buFont typeface="Arial" panose="020B0604020202020204" pitchFamily="34" charset="0"/>
              <a:buNone/>
            </a:pPr>
            <a:r>
              <a:rPr lang="ja-JP" altLang="en-US" sz="1400">
                <a:latin typeface="HG丸ｺﾞｼｯｸM-PRO" panose="020F0600000000000000" pitchFamily="50" charset="-128"/>
                <a:ea typeface="HG丸ｺﾞｼｯｸM-PRO" panose="020F0600000000000000" pitchFamily="50" charset="-128"/>
              </a:rPr>
              <a:t>■配分基準の項目と考え方</a:t>
            </a:r>
          </a:p>
        </p:txBody>
      </p:sp>
      <p:sp>
        <p:nvSpPr>
          <p:cNvPr id="4126" name="テキスト ボックス 8"/>
          <p:cNvSpPr txBox="1">
            <a:spLocks noChangeArrowheads="1"/>
          </p:cNvSpPr>
          <p:nvPr/>
        </p:nvSpPr>
        <p:spPr bwMode="auto">
          <a:xfrm>
            <a:off x="361950" y="6429375"/>
            <a:ext cx="859313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900">
                <a:latin typeface="HG丸ｺﾞｼｯｸM-PRO" panose="020F0600000000000000" pitchFamily="50" charset="-128"/>
                <a:ea typeface="HG丸ｺﾞｼｯｸM-PRO" panose="020F0600000000000000" pitchFamily="50" charset="-128"/>
              </a:rPr>
              <a:t>注：安定的な事業運営を確保するため、原則として、前年度交付金額の</a:t>
            </a:r>
            <a:r>
              <a:rPr lang="en-US" altLang="ja-JP" sz="900">
                <a:latin typeface="HG丸ｺﾞｼｯｸM-PRO" panose="020F0600000000000000" pitchFamily="50" charset="-128"/>
                <a:ea typeface="HG丸ｺﾞｼｯｸM-PRO" panose="020F0600000000000000" pitchFamily="50" charset="-128"/>
              </a:rPr>
              <a:t>70/100</a:t>
            </a:r>
            <a:r>
              <a:rPr lang="ja-JP" altLang="en-US" sz="900">
                <a:latin typeface="HG丸ｺﾞｼｯｸM-PRO" panose="020F0600000000000000" pitchFamily="50" charset="-128"/>
                <a:ea typeface="HG丸ｺﾞｼｯｸM-PRO" panose="020F0600000000000000" pitchFamily="50" charset="-128"/>
              </a:rPr>
              <a:t>を下限とする。（平成</a:t>
            </a:r>
            <a:r>
              <a:rPr lang="en-US" altLang="ja-JP" sz="900">
                <a:latin typeface="HG丸ｺﾞｼｯｸM-PRO" panose="020F0600000000000000" pitchFamily="50" charset="-128"/>
                <a:ea typeface="HG丸ｺﾞｼｯｸM-PRO" panose="020F0600000000000000" pitchFamily="50" charset="-128"/>
              </a:rPr>
              <a:t>29</a:t>
            </a:r>
            <a:r>
              <a:rPr lang="ja-JP" altLang="en-US" sz="900">
                <a:latin typeface="HG丸ｺﾞｼｯｸM-PRO" panose="020F0600000000000000" pitchFamily="50" charset="-128"/>
                <a:ea typeface="HG丸ｺﾞｼｯｸM-PRO" panose="020F0600000000000000" pitchFamily="50" charset="-128"/>
              </a:rPr>
              <a:t>年度については、激変緩和措置として</a:t>
            </a:r>
            <a:r>
              <a:rPr lang="en-US" altLang="ja-JP" sz="900">
                <a:latin typeface="HG丸ｺﾞｼｯｸM-PRO" panose="020F0600000000000000" pitchFamily="50" charset="-128"/>
                <a:ea typeface="HG丸ｺﾞｼｯｸM-PRO" panose="020F0600000000000000" pitchFamily="50" charset="-128"/>
              </a:rPr>
              <a:t>80/100</a:t>
            </a:r>
            <a:r>
              <a:rPr lang="ja-JP" altLang="en-US" sz="900">
                <a:latin typeface="HG丸ｺﾞｼｯｸM-PRO" panose="020F0600000000000000" pitchFamily="50" charset="-128"/>
                <a:ea typeface="HG丸ｺﾞｼｯｸM-PRO" panose="020F0600000000000000" pitchFamily="50" charset="-128"/>
              </a:rPr>
              <a:t>を下限）</a:t>
            </a:r>
          </a:p>
        </p:txBody>
      </p:sp>
      <p:sp>
        <p:nvSpPr>
          <p:cNvPr id="4127" name="テキスト ボックス 1"/>
          <p:cNvSpPr txBox="1">
            <a:spLocks noChangeArrowheads="1"/>
          </p:cNvSpPr>
          <p:nvPr/>
        </p:nvSpPr>
        <p:spPr bwMode="auto">
          <a:xfrm>
            <a:off x="6588125" y="5789613"/>
            <a:ext cx="18811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a:latin typeface="HG丸ｺﾞｼｯｸM-PRO" panose="020F0600000000000000" pitchFamily="50" charset="-128"/>
                <a:ea typeface="HG丸ｺﾞｼｯｸM-PRO" panose="020F0600000000000000" pitchFamily="50" charset="-128"/>
              </a:rPr>
              <a:t>合計ポイントが相談件数割の</a:t>
            </a:r>
            <a:endParaRPr lang="en-US" altLang="ja-JP" sz="900">
              <a:latin typeface="HG丸ｺﾞｼｯｸM-PRO" panose="020F0600000000000000" pitchFamily="50" charset="-128"/>
              <a:ea typeface="HG丸ｺﾞｼｯｸM-PRO" panose="020F0600000000000000" pitchFamily="50" charset="-128"/>
            </a:endParaRPr>
          </a:p>
          <a:p>
            <a:pPr eaLnBrk="1" hangingPunct="1">
              <a:spcBef>
                <a:spcPct val="0"/>
              </a:spcBef>
              <a:buFontTx/>
              <a:buNone/>
            </a:pPr>
            <a:r>
              <a:rPr lang="en-US" altLang="ja-JP" sz="900">
                <a:latin typeface="HG丸ｺﾞｼｯｸM-PRO" panose="020F0600000000000000" pitchFamily="50" charset="-128"/>
                <a:ea typeface="HG丸ｺﾞｼｯｸM-PRO" panose="020F0600000000000000" pitchFamily="50" charset="-128"/>
              </a:rPr>
              <a:t>1/2</a:t>
            </a:r>
            <a:r>
              <a:rPr lang="ja-JP" altLang="en-US" sz="900">
                <a:latin typeface="HG丸ｺﾞｼｯｸM-PRO" panose="020F0600000000000000" pitchFamily="50" charset="-128"/>
                <a:ea typeface="HG丸ｺﾞｼｯｸM-PRO" panose="020F0600000000000000" pitchFamily="50" charset="-128"/>
              </a:rPr>
              <a:t>を超えないように調整</a:t>
            </a:r>
          </a:p>
        </p:txBody>
      </p:sp>
      <p:sp>
        <p:nvSpPr>
          <p:cNvPr id="3" name="右中かっこ 2"/>
          <p:cNvSpPr/>
          <p:nvPr/>
        </p:nvSpPr>
        <p:spPr>
          <a:xfrm>
            <a:off x="6291263" y="5556250"/>
            <a:ext cx="296862" cy="836613"/>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ja-JP" altLang="en-US"/>
          </a:p>
        </p:txBody>
      </p:sp>
      <p:sp>
        <p:nvSpPr>
          <p:cNvPr id="4129" name="テキスト ボックス 6"/>
          <p:cNvSpPr txBox="1">
            <a:spLocks noChangeArrowheads="1"/>
          </p:cNvSpPr>
          <p:nvPr/>
        </p:nvSpPr>
        <p:spPr bwMode="auto">
          <a:xfrm rot="5400000">
            <a:off x="-8001" y="3256066"/>
            <a:ext cx="347789"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100" dirty="0" smtClean="0">
                <a:latin typeface="Century" panose="02040604050505020304" pitchFamily="18" charset="0"/>
              </a:rPr>
              <a:t>38</a:t>
            </a:r>
            <a:endParaRPr lang="ja-JP" altLang="en-US" sz="1100" dirty="0">
              <a:latin typeface="Century" panose="020406040505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Grp="1" noChangeArrowheads="1"/>
          </p:cNvSpPr>
          <p:nvPr>
            <p:ph type="title" idx="4294967295"/>
          </p:nvPr>
        </p:nvSpPr>
        <p:spPr>
          <a:xfrm>
            <a:off x="333375" y="182563"/>
            <a:ext cx="8496300" cy="369887"/>
          </a:xfrm>
          <a:gradFill rotWithShape="1">
            <a:gsLst>
              <a:gs pos="100000">
                <a:srgbClr val="00B0F0"/>
              </a:gs>
              <a:gs pos="0">
                <a:srgbClr val="00B0F0"/>
              </a:gs>
              <a:gs pos="50000">
                <a:schemeClr val="bg1"/>
              </a:gs>
              <a:gs pos="100000">
                <a:srgbClr val="00B0F0"/>
              </a:gs>
            </a:gsLst>
            <a:lin ang="5400000" scaled="1"/>
          </a:gradFill>
          <a:extLst/>
        </p:spPr>
        <p:txBody>
          <a:bodyPr>
            <a:spAutoFit/>
          </a:bodyPr>
          <a:lstStyle/>
          <a:p>
            <a:pPr eaLnBrk="1" hangingPunct="1">
              <a:defRPr/>
            </a:pPr>
            <a:r>
              <a:rPr lang="ja-JP" altLang="en-US" sz="1800" dirty="0" smtClean="0">
                <a:latin typeface="HG丸ｺﾞｼｯｸM-PRO" pitchFamily="50" charset="-128"/>
                <a:ea typeface="HG丸ｺﾞｼｯｸM-PRO" pitchFamily="50" charset="-128"/>
              </a:rPr>
              <a:t>総合相談事業交付金</a:t>
            </a:r>
            <a:r>
              <a:rPr lang="ja-JP" altLang="en-US" sz="1800" dirty="0">
                <a:latin typeface="HG丸ｺﾞｼｯｸM-PRO" pitchFamily="50" charset="-128"/>
                <a:ea typeface="HG丸ｺﾞｼｯｸM-PRO" pitchFamily="50" charset="-128"/>
              </a:rPr>
              <a:t> </a:t>
            </a:r>
            <a:r>
              <a:rPr lang="ja-JP" altLang="en-US" sz="1800" dirty="0" smtClean="0">
                <a:latin typeface="HG丸ｺﾞｼｯｸM-PRO" pitchFamily="50" charset="-128"/>
                <a:ea typeface="HG丸ｺﾞｼｯｸM-PRO" pitchFamily="50" charset="-128"/>
              </a:rPr>
              <a:t>対象事業</a:t>
            </a:r>
          </a:p>
        </p:txBody>
      </p:sp>
      <p:graphicFrame>
        <p:nvGraphicFramePr>
          <p:cNvPr id="5" name="Group 66"/>
          <p:cNvGraphicFramePr>
            <a:graphicFrameLocks noGrp="1"/>
          </p:cNvGraphicFramePr>
          <p:nvPr>
            <p:ph sz="half" idx="1"/>
            <p:extLst>
              <p:ext uri="{D42A27DB-BD31-4B8C-83A1-F6EECF244321}">
                <p14:modId xmlns:p14="http://schemas.microsoft.com/office/powerpoint/2010/main" val="2521223040"/>
              </p:ext>
            </p:extLst>
          </p:nvPr>
        </p:nvGraphicFramePr>
        <p:xfrm>
          <a:off x="361950" y="836613"/>
          <a:ext cx="8432800" cy="5654335"/>
        </p:xfrm>
        <a:graphic>
          <a:graphicData uri="http://schemas.openxmlformats.org/drawingml/2006/table">
            <a:tbl>
              <a:tblPr/>
              <a:tblGrid>
                <a:gridCol w="2268094">
                  <a:extLst>
                    <a:ext uri="{9D8B030D-6E8A-4147-A177-3AD203B41FA5}">
                      <a16:colId xmlns:a16="http://schemas.microsoft.com/office/drawing/2014/main" val="20000"/>
                    </a:ext>
                  </a:extLst>
                </a:gridCol>
                <a:gridCol w="6164706">
                  <a:extLst>
                    <a:ext uri="{9D8B030D-6E8A-4147-A177-3AD203B41FA5}">
                      <a16:colId xmlns:a16="http://schemas.microsoft.com/office/drawing/2014/main" val="20002"/>
                    </a:ext>
                  </a:extLst>
                </a:gridCol>
              </a:tblGrid>
              <a:tr h="3033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dirty="0" smtClean="0">
                          <a:ln>
                            <a:noFill/>
                          </a:ln>
                          <a:solidFill>
                            <a:srgbClr val="FFFFFF"/>
                          </a:solidFill>
                          <a:effectLst/>
                          <a:latin typeface="HG丸ｺﾞｼｯｸM-PRO" pitchFamily="50" charset="-128"/>
                          <a:ea typeface="HG丸ｺﾞｼｯｸM-PRO" pitchFamily="50" charset="-128"/>
                        </a:rPr>
                        <a:t> </a:t>
                      </a:r>
                      <a:r>
                        <a:rPr kumimoji="0" lang="ja-JP" altLang="en-US" sz="1200" b="1" i="0" u="none" strike="noStrike" cap="none" normalizeH="0" baseline="0" dirty="0" smtClean="0">
                          <a:ln>
                            <a:noFill/>
                          </a:ln>
                          <a:solidFill>
                            <a:srgbClr val="FFFFFF"/>
                          </a:solidFill>
                          <a:effectLst/>
                          <a:latin typeface="HG丸ｺﾞｼｯｸM-PRO" pitchFamily="50" charset="-128"/>
                          <a:ea typeface="HG丸ｺﾞｼｯｸM-PRO" pitchFamily="50" charset="-128"/>
                        </a:rPr>
                        <a:t>分野</a:t>
                      </a:r>
                      <a:endParaRPr kumimoji="0" lang="ja-JP" altLang="ja-JP" sz="1200" b="1" i="0" u="none" strike="noStrike" cap="none" normalizeH="0" baseline="0" dirty="0" smtClean="0">
                        <a:ln>
                          <a:noFill/>
                        </a:ln>
                        <a:solidFill>
                          <a:srgbClr val="FFFFFF"/>
                        </a:solidFill>
                        <a:effectLst/>
                        <a:latin typeface="HG丸ｺﾞｼｯｸM-PRO" pitchFamily="50" charset="-128"/>
                        <a:ea typeface="HG丸ｺﾞｼｯｸM-PRO" pitchFamily="50" charset="-128"/>
                        <a:cs typeface="Times New Roman" pitchFamily="18" charset="0"/>
                      </a:endParaRPr>
                    </a:p>
                  </a:txBody>
                  <a:tcPr marL="68578" marR="6857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200" b="1" i="0" u="none" strike="noStrike" cap="none" normalizeH="0" baseline="0" dirty="0" smtClean="0">
                          <a:ln>
                            <a:noFill/>
                          </a:ln>
                          <a:solidFill>
                            <a:srgbClr val="FFFFFF"/>
                          </a:solidFill>
                          <a:effectLst/>
                          <a:latin typeface="HG丸ｺﾞｼｯｸM-PRO" pitchFamily="50" charset="-128"/>
                          <a:ea typeface="HG丸ｺﾞｼｯｸM-PRO" pitchFamily="50" charset="-128"/>
                        </a:rPr>
                        <a:t>対象と</a:t>
                      </a:r>
                      <a:r>
                        <a:rPr kumimoji="0" lang="ja-JP" altLang="en-US" sz="1200" b="1" i="0" u="none" strike="noStrike" cap="none" normalizeH="0" baseline="0" smtClean="0">
                          <a:ln>
                            <a:noFill/>
                          </a:ln>
                          <a:solidFill>
                            <a:srgbClr val="FFFFFF"/>
                          </a:solidFill>
                          <a:effectLst/>
                          <a:latin typeface="HG丸ｺﾞｼｯｸM-PRO" pitchFamily="50" charset="-128"/>
                          <a:ea typeface="HG丸ｺﾞｼｯｸM-PRO" pitchFamily="50" charset="-128"/>
                        </a:rPr>
                        <a:t>なる事業</a:t>
                      </a:r>
                      <a:r>
                        <a:rPr kumimoji="0" lang="en-US" altLang="ja-JP" sz="1200" b="1" i="0" u="none" strike="noStrike" cap="none" normalizeH="0" baseline="0" dirty="0" smtClean="0">
                          <a:ln>
                            <a:noFill/>
                          </a:ln>
                          <a:solidFill>
                            <a:srgbClr val="FFFFFF"/>
                          </a:solidFill>
                          <a:effectLst/>
                          <a:latin typeface="HG丸ｺﾞｼｯｸM-PRO" pitchFamily="50" charset="-128"/>
                          <a:ea typeface="HG丸ｺﾞｼｯｸM-PRO" pitchFamily="50" charset="-128"/>
                        </a:rPr>
                        <a:t> </a:t>
                      </a:r>
                      <a:endParaRPr kumimoji="0" lang="ja-JP" altLang="ja-JP" sz="1200" b="1" i="0" u="none" strike="noStrike" cap="none" normalizeH="0" baseline="0" dirty="0" smtClean="0">
                        <a:ln>
                          <a:noFill/>
                        </a:ln>
                        <a:solidFill>
                          <a:srgbClr val="FFFFFF"/>
                        </a:solidFill>
                        <a:effectLst/>
                        <a:latin typeface="HG丸ｺﾞｼｯｸM-PRO" pitchFamily="50" charset="-128"/>
                        <a:ea typeface="HG丸ｺﾞｼｯｸM-PRO" pitchFamily="50" charset="-128"/>
                        <a:cs typeface="Times New Roman" pitchFamily="18" charset="0"/>
                      </a:endParaRPr>
                    </a:p>
                  </a:txBody>
                  <a:tcPr marL="68578" marR="6857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35298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Times New Roman" pitchFamily="18" charset="0"/>
                        </a:rPr>
                        <a:t>人権相談分野</a:t>
                      </a:r>
                    </a:p>
                  </a:txBody>
                  <a:tcPr marL="68578" marR="6857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ja-JP" altLang="en-US" sz="12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Times New Roman" pitchFamily="18" charset="0"/>
                        </a:rPr>
                        <a:t>人権侵害を受け、または受ける恐れのある府民が、自らの主体的な判断により課題を解決することができるように事案に応じた適切な助言や情報提供などを行った相談対応が該当します。</a:t>
                      </a:r>
                      <a:endParaRPr kumimoji="0" lang="en-US" altLang="ja-JP" sz="12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Times New Roman" pitchFamily="18" charset="0"/>
                      </a:endParaRPr>
                    </a:p>
                  </a:txBody>
                  <a:tcPr marL="68578" marR="6857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1"/>
                  </a:ext>
                </a:extLst>
              </a:tr>
              <a:tr h="133268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Times New Roman" pitchFamily="18" charset="0"/>
                        </a:rPr>
                        <a:t>地域就労支援分野</a:t>
                      </a:r>
                    </a:p>
                  </a:txBody>
                  <a:tcPr marL="68578" marR="6857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CF4"/>
                    </a:solidFill>
                  </a:tcPr>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ja-JP" altLang="en-US" sz="12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Times New Roman" pitchFamily="18" charset="0"/>
                        </a:rPr>
                        <a:t>働く意欲がありながらさまざまな就労阻害要因のために就労できない者に対し、雇用・就労支援の促進を図るための相談対応が該当します。</a:t>
                      </a:r>
                    </a:p>
                  </a:txBody>
                  <a:tcPr marL="68578" marR="6857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133268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rgbClr val="000000"/>
                          </a:solidFill>
                          <a:effectLst/>
                          <a:latin typeface="HG丸ｺﾞｼｯｸM-PRO" pitchFamily="50" charset="-128"/>
                          <a:ea typeface="HG丸ｺﾞｼｯｸM-PRO" pitchFamily="50" charset="-128"/>
                        </a:rPr>
                        <a:t>進路選択支援分野</a:t>
                      </a:r>
                      <a:endParaRPr kumimoji="0" lang="en-US" altLang="ja-JP" sz="1200" b="0" i="0" u="none" strike="noStrike" cap="none" normalizeH="0" baseline="0" dirty="0" smtClean="0">
                        <a:ln>
                          <a:noFill/>
                        </a:ln>
                        <a:solidFill>
                          <a:srgbClr val="000000"/>
                        </a:solidFill>
                        <a:effectLst/>
                        <a:latin typeface="HG丸ｺﾞｼｯｸM-PRO" pitchFamily="50" charset="-128"/>
                        <a:ea typeface="HG丸ｺﾞｼｯｸM-PRO" pitchFamily="50" charset="-128"/>
                      </a:endParaRPr>
                    </a:p>
                  </a:txBody>
                  <a:tcPr marL="68578" marR="6857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CF4"/>
                    </a:solidFill>
                  </a:tcPr>
                </a:tc>
                <a:tc>
                  <a:txBody>
                    <a:bodyPr/>
                    <a:lstStyle/>
                    <a:p>
                      <a:pPr marL="0" marR="0" lvl="0" indent="0" algn="just" defTabSz="914400" rtl="0" eaLnBrk="1" fontAlgn="base" latinLnBrk="0" hangingPunct="1">
                        <a:lnSpc>
                          <a:spcPct val="150000"/>
                        </a:lnSpc>
                        <a:spcBef>
                          <a:spcPct val="0"/>
                        </a:spcBef>
                        <a:spcAft>
                          <a:spcPct val="0"/>
                        </a:spcAft>
                        <a:buClrTx/>
                        <a:buSzTx/>
                        <a:buFontTx/>
                        <a:buNone/>
                        <a:tabLst/>
                        <a:defRPr/>
                      </a:pPr>
                      <a:r>
                        <a:rPr kumimoji="1" lang="ja-JP" altLang="en-US" sz="1200" u="none" dirty="0" smtClean="0">
                          <a:solidFill>
                            <a:schemeClr val="tx1"/>
                          </a:solidFill>
                          <a:latin typeface="HG丸ｺﾞｼｯｸM-PRO" pitchFamily="50" charset="-128"/>
                          <a:ea typeface="HG丸ｺﾞｼｯｸM-PRO" pitchFamily="50" charset="-128"/>
                        </a:rPr>
                        <a:t>家庭事情や経済的な理由等により就学が困難な、支援を要する生徒に対する、奨学金制度等の活用による進路選択上の課題についての相談対応が該当します。</a:t>
                      </a:r>
                      <a:endParaRPr kumimoji="1" lang="en-US" altLang="ja-JP" sz="1200" u="none" dirty="0" smtClean="0">
                        <a:solidFill>
                          <a:schemeClr val="tx1"/>
                        </a:solidFill>
                        <a:latin typeface="HG丸ｺﾞｼｯｸM-PRO" pitchFamily="50" charset="-128"/>
                        <a:ea typeface="HG丸ｺﾞｼｯｸM-PRO" pitchFamily="50" charset="-128"/>
                      </a:endParaRPr>
                    </a:p>
                  </a:txBody>
                  <a:tcPr marL="68578" marR="6857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CF4"/>
                    </a:solidFill>
                  </a:tcPr>
                </a:tc>
                <a:extLst>
                  <a:ext uri="{0D108BD9-81ED-4DB2-BD59-A6C34878D82A}">
                    <a16:rowId xmlns:a16="http://schemas.microsoft.com/office/drawing/2014/main" val="10003"/>
                  </a:ext>
                </a:extLst>
              </a:tr>
              <a:tr h="133268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Times New Roman" pitchFamily="18" charset="0"/>
                        </a:rPr>
                        <a:t>生活上のさまざまな課題等の発見又は対応分野</a:t>
                      </a:r>
                    </a:p>
                  </a:txBody>
                  <a:tcPr marL="68578" marR="6857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ja-JP" altLang="en-US" sz="1200" b="0" i="0" u="none" strike="noStrike" cap="none" normalizeH="0" baseline="0" dirty="0" smtClean="0">
                          <a:ln>
                            <a:noFill/>
                          </a:ln>
                          <a:solidFill>
                            <a:schemeClr val="tx1"/>
                          </a:solidFill>
                          <a:effectLst/>
                          <a:latin typeface="HG丸ｺﾞｼｯｸM-PRO" pitchFamily="50" charset="-128"/>
                          <a:ea typeface="HG丸ｺﾞｼｯｸM-PRO" pitchFamily="50" charset="-128"/>
                        </a:rPr>
                        <a:t>生活上のさまざまな課題や住民ニーズなどを発見・対応するための相談事業等を行うことにより、住民の自立支援及び福祉の向上等に資するための相談対応が該当します。</a:t>
                      </a:r>
                      <a:endParaRPr kumimoji="0" lang="en-US" altLang="ja-JP" sz="1200" b="0" i="0" u="none" strike="noStrike" cap="none" normalizeH="0" baseline="0" dirty="0" smtClean="0">
                        <a:ln>
                          <a:noFill/>
                        </a:ln>
                        <a:solidFill>
                          <a:schemeClr val="tx1"/>
                        </a:solidFill>
                        <a:effectLst/>
                        <a:latin typeface="HG丸ｺﾞｼｯｸM-PRO" pitchFamily="50" charset="-128"/>
                        <a:ea typeface="HG丸ｺﾞｼｯｸM-PRO" pitchFamily="50" charset="-128"/>
                      </a:endParaRPr>
                    </a:p>
                  </a:txBody>
                  <a:tcPr marL="68578" marR="6857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bl>
          </a:graphicData>
        </a:graphic>
      </p:graphicFrame>
      <p:sp>
        <p:nvSpPr>
          <p:cNvPr id="6" name="テキスト ボックス 6"/>
          <p:cNvSpPr txBox="1">
            <a:spLocks noChangeArrowheads="1"/>
          </p:cNvSpPr>
          <p:nvPr/>
        </p:nvSpPr>
        <p:spPr bwMode="auto">
          <a:xfrm rot="5400000">
            <a:off x="-8001" y="3256066"/>
            <a:ext cx="347789"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100" dirty="0" smtClean="0">
                <a:latin typeface="Century" panose="02040604050505020304" pitchFamily="18" charset="0"/>
              </a:rPr>
              <a:t>39</a:t>
            </a:r>
            <a:endParaRPr lang="ja-JP" altLang="en-US" sz="1100" dirty="0">
              <a:latin typeface="Century" panose="02040604050505020304" pitchFamily="18" charset="0"/>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4330</TotalTime>
  <Words>698</Words>
  <Application>Microsoft Office PowerPoint</Application>
  <PresentationFormat>画面に合わせる (4:3)</PresentationFormat>
  <Paragraphs>58</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HG丸ｺﾞｼｯｸM-PRO</vt:lpstr>
      <vt:lpstr>ＭＳ Ｐゴシック</vt:lpstr>
      <vt:lpstr>Arial</vt:lpstr>
      <vt:lpstr>Calibri</vt:lpstr>
      <vt:lpstr>Century</vt:lpstr>
      <vt:lpstr>Times New Roman</vt:lpstr>
      <vt:lpstr>Office ​​テーマ</vt:lpstr>
      <vt:lpstr>総合相談事業交付金 制度概要 </vt:lpstr>
      <vt:lpstr>総合相談事業交付金 対象事業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総合相談事業交付金　制度概要</dc:title>
  <dc:creator>寺本　純子</dc:creator>
  <cp:lastModifiedBy>大宅　宏幸</cp:lastModifiedBy>
  <cp:revision>271</cp:revision>
  <cp:lastPrinted>2023-03-22T07:36:07Z</cp:lastPrinted>
  <dcterms:created xsi:type="dcterms:W3CDTF">2011-08-02T01:49:53Z</dcterms:created>
  <dcterms:modified xsi:type="dcterms:W3CDTF">2023-03-23T09:51:49Z</dcterms:modified>
</cp:coreProperties>
</file>