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handoutMasterIdLst>
    <p:handoutMasterId r:id="rId18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E093"/>
    <a:srgbClr val="AEF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ChiharaY\Documents\&#26085;&#26412;&#24237;&#22290;&#20837;&#22580;&#32773;&#25968;&#12398;&#22793;&#3698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[日本庭園入場者数の変遷.xlsx]Sheet1!$A$6</c:f>
              <c:strCache>
                <c:ptCount val="1"/>
                <c:pt idx="0">
                  <c:v>自然文化園</c:v>
                </c:pt>
              </c:strCache>
            </c:strRef>
          </c:tx>
          <c:spPr>
            <a:solidFill>
              <a:srgbClr val="FFE093"/>
            </a:solidFill>
          </c:spPr>
          <c:invertIfNegative val="0"/>
          <c:cat>
            <c:strRef>
              <c:f>[日本庭園入場者数の変遷.xlsx]Sheet1!$B$4:$K$4</c:f>
              <c:strCache>
                <c:ptCount val="10"/>
                <c:pt idx="0">
                  <c:v>H15</c:v>
                </c:pt>
                <c:pt idx="1">
                  <c:v>H16</c:v>
                </c:pt>
                <c:pt idx="2">
                  <c:v>H17</c:v>
                </c:pt>
                <c:pt idx="3">
                  <c:v>H18</c:v>
                </c:pt>
                <c:pt idx="4">
                  <c:v>H19</c:v>
                </c:pt>
                <c:pt idx="5">
                  <c:v>H20</c:v>
                </c:pt>
                <c:pt idx="6">
                  <c:v>H21</c:v>
                </c:pt>
                <c:pt idx="7">
                  <c:v>H22</c:v>
                </c:pt>
                <c:pt idx="8">
                  <c:v>H23</c:v>
                </c:pt>
                <c:pt idx="9">
                  <c:v>H24</c:v>
                </c:pt>
              </c:strCache>
            </c:strRef>
          </c:cat>
          <c:val>
            <c:numRef>
              <c:f>[日本庭園入場者数の変遷.xlsx]Sheet1!$B$6:$K$6</c:f>
              <c:numCache>
                <c:formatCode>#,##0_);[Red]\(#,##0\)</c:formatCode>
                <c:ptCount val="10"/>
                <c:pt idx="0">
                  <c:v>1358962</c:v>
                </c:pt>
                <c:pt idx="1">
                  <c:v>1330831</c:v>
                </c:pt>
                <c:pt idx="2">
                  <c:v>1363846</c:v>
                </c:pt>
                <c:pt idx="3">
                  <c:v>1514113</c:v>
                </c:pt>
                <c:pt idx="4">
                  <c:v>1583692</c:v>
                </c:pt>
                <c:pt idx="5">
                  <c:v>1639204</c:v>
                </c:pt>
                <c:pt idx="6">
                  <c:v>1685132</c:v>
                </c:pt>
                <c:pt idx="7">
                  <c:v>1667557</c:v>
                </c:pt>
                <c:pt idx="8">
                  <c:v>1627896</c:v>
                </c:pt>
                <c:pt idx="9">
                  <c:v>1825165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884160"/>
        <c:axId val="47034880"/>
      </c:barChart>
      <c:lineChart>
        <c:grouping val="standard"/>
        <c:varyColors val="0"/>
        <c:ser>
          <c:idx val="0"/>
          <c:order val="0"/>
          <c:tx>
            <c:strRef>
              <c:f>[日本庭園入場者数の変遷.xlsx]Sheet1!$A$5</c:f>
              <c:strCache>
                <c:ptCount val="1"/>
                <c:pt idx="0">
                  <c:v>日本庭園</c:v>
                </c:pt>
              </c:strCache>
            </c:strRef>
          </c:tx>
          <c:spPr>
            <a:ln w="50800"/>
          </c:spPr>
          <c:marker>
            <c:spPr>
              <a:ln w="25400"/>
            </c:spPr>
          </c:marker>
          <c:cat>
            <c:strRef>
              <c:f>[日本庭園入場者数の変遷.xlsx]Sheet1!$B$4:$K$4</c:f>
              <c:strCache>
                <c:ptCount val="10"/>
                <c:pt idx="0">
                  <c:v>H15</c:v>
                </c:pt>
                <c:pt idx="1">
                  <c:v>H16</c:v>
                </c:pt>
                <c:pt idx="2">
                  <c:v>H17</c:v>
                </c:pt>
                <c:pt idx="3">
                  <c:v>H18</c:v>
                </c:pt>
                <c:pt idx="4">
                  <c:v>H19</c:v>
                </c:pt>
                <c:pt idx="5">
                  <c:v>H20</c:v>
                </c:pt>
                <c:pt idx="6">
                  <c:v>H21</c:v>
                </c:pt>
                <c:pt idx="7">
                  <c:v>H22</c:v>
                </c:pt>
                <c:pt idx="8">
                  <c:v>H23</c:v>
                </c:pt>
                <c:pt idx="9">
                  <c:v>H24</c:v>
                </c:pt>
              </c:strCache>
            </c:strRef>
          </c:cat>
          <c:val>
            <c:numRef>
              <c:f>[日本庭園入場者数の変遷.xlsx]Sheet1!$B$5:$K$5</c:f>
              <c:numCache>
                <c:formatCode>#,##0_);[Red]\(#,##0\)</c:formatCode>
                <c:ptCount val="10"/>
                <c:pt idx="0">
                  <c:v>273745</c:v>
                </c:pt>
                <c:pt idx="1">
                  <c:v>289635</c:v>
                </c:pt>
                <c:pt idx="2">
                  <c:v>269910</c:v>
                </c:pt>
                <c:pt idx="3">
                  <c:v>287891</c:v>
                </c:pt>
                <c:pt idx="4">
                  <c:v>275952</c:v>
                </c:pt>
                <c:pt idx="5">
                  <c:v>290611</c:v>
                </c:pt>
                <c:pt idx="6">
                  <c:v>296205</c:v>
                </c:pt>
                <c:pt idx="7">
                  <c:v>249018</c:v>
                </c:pt>
                <c:pt idx="8">
                  <c:v>245873</c:v>
                </c:pt>
                <c:pt idx="9">
                  <c:v>255830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884160"/>
        <c:axId val="47034880"/>
      </c:lineChart>
      <c:catAx>
        <c:axId val="201884160"/>
        <c:scaling>
          <c:orientation val="minMax"/>
        </c:scaling>
        <c:delete val="0"/>
        <c:axPos val="b"/>
        <c:majorTickMark val="out"/>
        <c:minorTickMark val="none"/>
        <c:tickLblPos val="nextTo"/>
        <c:crossAx val="47034880"/>
        <c:crosses val="autoZero"/>
        <c:auto val="1"/>
        <c:lblAlgn val="ctr"/>
        <c:lblOffset val="100"/>
        <c:noMultiLvlLbl val="0"/>
      </c:catAx>
      <c:valAx>
        <c:axId val="47034880"/>
        <c:scaling>
          <c:orientation val="minMax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crossAx val="201884160"/>
        <c:crosses val="autoZero"/>
        <c:crossBetween val="between"/>
        <c:dispUnits>
          <c:builtInUnit val="tenThousands"/>
          <c:dispUnitsLbl>
            <c:layout/>
            <c:tx>
              <c:rich>
                <a:bodyPr rot="0" vert="horz"/>
                <a:lstStyle/>
                <a:p>
                  <a:pPr>
                    <a:defRPr/>
                  </a:pPr>
                  <a:r>
                    <a:rPr lang="ja-JP" altLang="en-US"/>
                    <a:t>万人</a:t>
                  </a:r>
                </a:p>
              </c:rich>
            </c:tx>
          </c:dispUnitsLbl>
        </c:dispUnits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ja-JP"/>
          </a:p>
        </c:txPr>
      </c:legendEntry>
      <c:layout>
        <c:manualLayout>
          <c:xMode val="edge"/>
          <c:yMode val="edge"/>
          <c:x val="0.83179012345679015"/>
          <c:y val="0.45170110084901022"/>
          <c:w val="0.15895061728395063"/>
          <c:h val="0.18444933230291993"/>
        </c:manualLayout>
      </c:layout>
      <c:overlay val="0"/>
      <c:txPr>
        <a:bodyPr/>
        <a:lstStyle/>
        <a:p>
          <a:pPr>
            <a:defRPr sz="10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0.10833</cdr:x>
      <cdr:y>0.04167</cdr:y>
    </cdr:from>
    <cdr:to>
      <cdr:x>0.775</cdr:x>
      <cdr:y>0.15278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936104" y="216024"/>
          <a:ext cx="5760640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pPr algn="ctr"/>
          <a:r>
            <a:rPr lang="ja-JP" altLang="en-US" sz="18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自然文化園は増加傾向であるが、日本庭園は横這い。</a:t>
          </a:r>
          <a:endParaRPr lang="ja-JP" altLang="en-US" sz="1800" b="1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6" cy="496967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061A3F44-7B81-47EE-9952-3791F83D3638}" type="datetimeFigureOut">
              <a:rPr kumimoji="1" lang="ja-JP" altLang="en-US" smtClean="0"/>
              <a:t>2014/6/12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6" cy="496967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6" cy="496967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3505E59C-D458-400C-829D-A2163E543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758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フリーフォーム 15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9526" y="5715017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5D8123-1C83-4394-9437-24364C272B9D}" type="datetimeFigureOut">
              <a:rPr kumimoji="1" lang="ja-JP" altLang="en-US" smtClean="0"/>
              <a:t>2014/6/12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8123-1C83-4394-9437-24364C272B9D}" type="datetimeFigureOut">
              <a:rPr kumimoji="1" lang="ja-JP" altLang="en-US" smtClean="0"/>
              <a:t>2014/6/12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 rot="5400000">
            <a:off x="3306482" y="2907281"/>
            <a:ext cx="6855280" cy="1038095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-142908" y="0"/>
            <a:ext cx="7072362" cy="6858000"/>
          </a:xfrm>
          <a:prstGeom prst="rect">
            <a:avLst/>
          </a:prstGeom>
          <a:gradFill>
            <a:gsLst>
              <a:gs pos="93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68" y="274640"/>
            <a:ext cx="1543032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90075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8123-1C83-4394-9437-24364C272B9D}" type="datetimeFigureOut">
              <a:rPr kumimoji="1" lang="ja-JP" altLang="en-US" smtClean="0"/>
              <a:t>2014/6/12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8123-1C83-4394-9437-24364C272B9D}" type="datetimeFigureOut">
              <a:rPr kumimoji="1" lang="ja-JP" altLang="en-US" smtClean="0"/>
              <a:t>2014/6/12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 flipV="1">
            <a:off x="9526" y="4295805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 flipV="1">
            <a:off x="0" y="-24"/>
            <a:ext cx="9144000" cy="514346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286388"/>
            <a:ext cx="7772400" cy="80805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286124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tint val="9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tint val="9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5D8123-1C83-4394-9437-24364C272B9D}" type="datetimeFigureOut">
              <a:rPr kumimoji="1" lang="ja-JP" altLang="en-US" smtClean="0"/>
              <a:t>2014/6/12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8123-1C83-4394-9437-24364C272B9D}" type="datetimeFigureOut">
              <a:rPr kumimoji="1" lang="ja-JP" altLang="en-US" smtClean="0"/>
              <a:t>2014/6/12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8123-1C83-4394-9437-24364C272B9D}" type="datetimeFigureOut">
              <a:rPr kumimoji="1" lang="ja-JP" altLang="en-US" smtClean="0"/>
              <a:t>2014/6/12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8123-1C83-4394-9437-24364C272B9D}" type="datetimeFigureOut">
              <a:rPr kumimoji="1" lang="ja-JP" altLang="en-US" smtClean="0"/>
              <a:t>2014/6/12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8123-1C83-4394-9437-24364C272B9D}" type="datetimeFigureOut">
              <a:rPr kumimoji="1" lang="ja-JP" altLang="en-US" smtClean="0"/>
              <a:t>2014/6/12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58202" cy="798496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554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571613"/>
            <a:ext cx="3008313" cy="4554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8123-1C83-4394-9437-24364C272B9D}" type="datetimeFigureOut">
              <a:rPr kumimoji="1" lang="ja-JP" altLang="en-US" smtClean="0"/>
              <a:t>2014/6/12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9144000" cy="14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0" y="3857628"/>
            <a:ext cx="9144000" cy="300037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gradFill>
                  <a:gsLst>
                    <a:gs pos="20000">
                      <a:schemeClr val="accent4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76200" cap="sq">
            <a:solidFill>
              <a:srgbClr val="FFFFFF"/>
            </a:solidFill>
            <a:miter lim="800000"/>
          </a:ln>
          <a:effectLst>
            <a:outerShdw blurRad="76200" dist="762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8123-1C83-4394-9437-24364C272B9D}" type="datetimeFigureOut">
              <a:rPr kumimoji="1" lang="ja-JP" altLang="en-US" smtClean="0"/>
              <a:t>2014/6/12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>
            <a:off x="2" y="714356"/>
            <a:ext cx="9143999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idx="1"/>
          </p:nvPr>
        </p:nvSpPr>
        <p:spPr>
          <a:xfrm>
            <a:off x="457200" y="1500175"/>
            <a:ext cx="8229600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E75D8123-1C83-4394-9437-24364C272B9D}" type="datetimeFigureOut">
              <a:rPr kumimoji="1" lang="ja-JP" altLang="en-US" smtClean="0"/>
              <a:t>2014/6/12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1" sz="4400" baseline="0">
          <a:ln w="3175">
            <a:noFill/>
            <a:prstDash val="solid"/>
          </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127000" algn="tl" rotWithShape="0">
              <a:schemeClr val="tx1">
                <a:alpha val="7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Wingdings"/>
        <a:buChar char="p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p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/>
        <a:buChar char="p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2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bg2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bg2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万博記念公園　日本庭園</a:t>
            </a:r>
            <a:endParaRPr kumimoji="1" lang="ja-JP" altLang="en-US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16824" cy="478904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大阪府日本万国博覧会記念公園事務所　緑地課</a:t>
            </a:r>
            <a:endParaRPr kumimoji="1" lang="ja-JP" altLang="en-US" sz="2400" dirty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740352" y="404664"/>
            <a:ext cx="923925" cy="533400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74295" tIns="0" rIns="74295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600" b="0" i="0" u="none" strike="noStrike" baseline="0" smtClean="0">
                <a:solidFill>
                  <a:srgbClr val="000000"/>
                </a:solidFill>
                <a:latin typeface="ＭＳ ゴシック"/>
                <a:ea typeface="ＭＳ ゴシック"/>
              </a:rPr>
              <a:t>資料４</a:t>
            </a:r>
            <a:endParaRPr lang="ja-JP" altLang="en-US" sz="1600" b="0" i="0" u="none" strike="noStrike" baseline="0" dirty="0">
              <a:solidFill>
                <a:srgbClr val="000000"/>
              </a:solidFill>
              <a:latin typeface="ＭＳ ゴシック"/>
              <a:ea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42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日本庭園の課題</a:t>
            </a:r>
            <a:endParaRPr kumimoji="1" lang="ja-JP" altLang="en-US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4"/>
          </a:xfrm>
        </p:spPr>
        <p:txBody>
          <a:bodyPr>
            <a:normAutofit lnSpcReduction="10000"/>
          </a:bodyPr>
          <a:lstStyle/>
          <a:p>
            <a:pPr>
              <a:lnSpc>
                <a:spcPct val="250000"/>
              </a:lnSpc>
            </a:pP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大径化・繁茂する樹木の適切な密度管理</a:t>
            </a:r>
            <a:endParaRPr kumimoji="1"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25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高い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剪定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技能をもった職人の確保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25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管理方針（思想）の一貫性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25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入場者数の増加</a:t>
            </a:r>
            <a:endParaRPr kumimoji="1"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99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solidFill>
                  <a:srgbClr val="FFFFCC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課題への対応</a:t>
            </a:r>
            <a:endParaRPr kumimoji="1" lang="ja-JP" altLang="en-US" dirty="0">
              <a:solidFill>
                <a:srgbClr val="FFFFCC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42015"/>
          </a:xfrm>
        </p:spPr>
        <p:txBody>
          <a:bodyPr wrap="none" anchor="ctr" anchorCtr="0"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Ｓ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～Ｈ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日本庭園景観修復検討会議（全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回）</a:t>
            </a:r>
            <a:endParaRPr kumimoji="1"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3311525" indent="-3311525">
              <a:lnSpc>
                <a:spcPct val="150000"/>
              </a:lnSpc>
              <a:spcBef>
                <a:spcPts val="1200"/>
              </a:spcBef>
              <a:buNone/>
            </a:pP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　⇒景観修復の指針を策定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3311525" indent="-3311525">
              <a:lnSpc>
                <a:spcPct val="150000"/>
              </a:lnSpc>
              <a:spcBef>
                <a:spcPts val="1200"/>
              </a:spcBef>
              <a:buNone/>
            </a:pP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　　　強剪定や間引きによる景観整理　　　　　　</a:t>
            </a:r>
            <a:endParaRPr kumimoji="1"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Ｈ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13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日本庭園修景管理調査報告書</a:t>
            </a:r>
            <a:endParaRPr kumimoji="1"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Ｈ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16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 修景管理指導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Ｈ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 　日本庭園修景植栽管理基準作成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Ｈ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25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 日本庭園景観管理アドバイザー会議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Ｈ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25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 　日本庭園修景植栽管理マニュアル作成</a:t>
            </a:r>
            <a:endParaRPr kumimoji="1"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Ｈ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26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～３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 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修景植栽管理年次計画</a:t>
            </a:r>
            <a:endParaRPr kumimoji="1" lang="ja-JP" altLang="en-US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91680" y="2348880"/>
            <a:ext cx="4896544" cy="93610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:\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" y="1052736"/>
            <a:ext cx="8519553" cy="42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927" y="0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FFFFCC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主要景観ポイントを決めての重点的管理</a:t>
            </a:r>
            <a:endParaRPr kumimoji="1" lang="ja-JP" altLang="en-US" sz="3200" dirty="0">
              <a:solidFill>
                <a:srgbClr val="FFFFCC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55976" y="86807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主要景観</a:t>
            </a:r>
            <a:r>
              <a:rPr lang="en-US" altLang="ja-JP" dirty="0"/>
              <a:t>16 </a:t>
            </a:r>
            <a:r>
              <a:rPr lang="ja-JP" altLang="en-US" dirty="0"/>
              <a:t>景　</a:t>
            </a:r>
            <a:r>
              <a:rPr lang="en-US" altLang="ja-JP" dirty="0"/>
              <a:t>58 </a:t>
            </a:r>
            <a:r>
              <a:rPr lang="ja-JP" altLang="en-US" dirty="0"/>
              <a:t>視点場</a:t>
            </a:r>
            <a:r>
              <a:rPr lang="en-US" altLang="ja-JP" dirty="0" smtClean="0"/>
              <a:t>】</a:t>
            </a:r>
            <a:endParaRPr lang="en-US" altLang="ja-JP" dirty="0"/>
          </a:p>
        </p:txBody>
      </p:sp>
      <p:pic>
        <p:nvPicPr>
          <p:cNvPr id="1033" name="Picture 9" descr="G:\page-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4" y="4941168"/>
            <a:ext cx="8590866" cy="187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ctr"/>
            <a:r>
              <a:rPr lang="ja-JP" altLang="en-US" dirty="0">
                <a:solidFill>
                  <a:srgbClr val="FFFFCC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今後の課題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809145"/>
          </a:xfrm>
        </p:spPr>
        <p:txBody>
          <a:bodyPr>
            <a:normAutofit/>
          </a:bodyPr>
          <a:lstStyle/>
          <a:p>
            <a:pPr fontAlgn="ctr">
              <a:lnSpc>
                <a:spcPct val="150000"/>
              </a:lnSpc>
            </a:pP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適切な景観管理</a:t>
            </a:r>
            <a:endParaRPr kumimoji="1"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fontAlgn="ctr">
              <a:buNone/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en-US" sz="2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・景観整理の継続</a:t>
            </a:r>
            <a:endParaRPr lang="en-US" altLang="ja-JP" sz="2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fontAlgn="ctr">
              <a:buNone/>
            </a:pP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・高い管理技術をもつ業者の選定</a:t>
            </a:r>
            <a:endParaRPr lang="en-US" altLang="ja-JP" sz="2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入場者数の増加、観光対象施設としてＰＲ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fontAlgn="ctr">
              <a:buNone/>
            </a:pPr>
            <a:r>
              <a:rPr lang="ja-JP" altLang="en-US" sz="1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 ・</a:t>
            </a:r>
            <a:r>
              <a:rPr lang="ja-JP" altLang="en-US" sz="1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日本の庭園技術の</a:t>
            </a:r>
            <a:r>
              <a:rPr lang="ja-JP" altLang="en-US" sz="1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紹介</a:t>
            </a:r>
            <a:endParaRPr lang="en-US" altLang="ja-JP" sz="19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fontAlgn="ctr">
              <a:buNone/>
            </a:pPr>
            <a:r>
              <a:rPr lang="en-US" altLang="ja-JP" sz="1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1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1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en-US" altLang="ja-JP" sz="1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lang="ja-JP" altLang="en-US" sz="1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景観ポイント</a:t>
            </a:r>
            <a:r>
              <a:rPr lang="en-US" altLang="ja-JP" sz="1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  <a:r>
              <a:rPr lang="ja-JP" altLang="en-US" sz="1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の分かりやすい表示・解説</a:t>
            </a:r>
          </a:p>
          <a:p>
            <a:pPr fontAlgn="ctr">
              <a:lnSpc>
                <a:spcPct val="15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建築物の活用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fontAlgn="ctr">
              <a:buNone/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・より日本を体験できる茶室</a:t>
            </a:r>
            <a:r>
              <a:rPr lang="ja-JP" altLang="en-US" sz="1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、レストラン、</a:t>
            </a:r>
            <a:r>
              <a:rPr lang="ja-JP" altLang="en-US" sz="1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休憩所</a:t>
            </a:r>
            <a:endParaRPr lang="ja-JP" altLang="en-US" sz="1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fontAlgn="ctr">
              <a:buNone/>
            </a:pPr>
            <a:r>
              <a:rPr lang="ja-JP" altLang="en-US" sz="1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・環境との調和</a:t>
            </a:r>
            <a:endParaRPr lang="en-US" altLang="ja-JP" sz="19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ctr">
              <a:lnSpc>
                <a:spcPct val="150000"/>
              </a:lnSpc>
            </a:pPr>
            <a:endParaRPr kumimoji="1"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03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日本庭園の概要</a:t>
            </a:r>
            <a:endParaRPr kumimoji="1" lang="ja-JP" altLang="en-US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25991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政府出展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面　積　：　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26ha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（最大幅　東西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1300m</a:t>
            </a:r>
            <a:r>
              <a:rPr lang="ja-JP" altLang="en-US" sz="24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南北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200m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地　形　：　西に高く、東に低い（最高標高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60m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園　路　：　全長　約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５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ｋｍ</a:t>
            </a:r>
            <a:endParaRPr kumimoji="1"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　れ　：　全長　約１ｋｍ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zh-TW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植栽樹木：</a:t>
            </a:r>
            <a:r>
              <a:rPr lang="en-US" altLang="zh-TW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123</a:t>
            </a:r>
            <a:r>
              <a:rPr lang="zh-TW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種　</a:t>
            </a:r>
            <a:r>
              <a:rPr lang="en-US" altLang="zh-TW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zh-TW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万</a:t>
            </a:r>
            <a:r>
              <a:rPr lang="en-US" altLang="zh-TW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lang="zh-TW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千本</a:t>
            </a:r>
          </a:p>
          <a:p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石　材　：　約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7600t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自然石</a:t>
            </a:r>
            <a:r>
              <a:rPr kumimoji="1" lang="ja-JP" altLang="en-US" sz="1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（岐阜、高知、徳島、鳥取、三重）</a:t>
            </a:r>
            <a:endParaRPr kumimoji="1" lang="en-US" altLang="ja-JP" sz="1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Ｓ</a:t>
            </a:r>
            <a:r>
              <a:rPr lang="en-US" altLang="zh-TW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43</a:t>
            </a:r>
            <a:r>
              <a:rPr lang="en-US" altLang="ja-JP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.</a:t>
            </a:r>
            <a:r>
              <a:rPr lang="zh-TW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２</a:t>
            </a:r>
            <a:r>
              <a:rPr lang="zh-TW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r>
              <a:rPr lang="zh-TW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粗造成開始</a:t>
            </a:r>
            <a:endParaRPr lang="en-US" altLang="zh-TW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Ｓ</a:t>
            </a:r>
            <a:r>
              <a:rPr lang="en-US" altLang="zh-TW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43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.</a:t>
            </a:r>
            <a:r>
              <a:rPr lang="zh-TW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en-US" altLang="zh-TW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zh-TW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　</a:t>
            </a:r>
            <a:r>
              <a:rPr lang="zh-TW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基本</a:t>
            </a:r>
            <a:r>
              <a:rPr lang="zh-TW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設計</a:t>
            </a:r>
            <a:r>
              <a:rPr lang="zh-TW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完成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（田治六郎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氏）</a:t>
            </a:r>
            <a:endParaRPr lang="zh-TW" altLang="en-US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Ｓ</a:t>
            </a:r>
            <a:r>
              <a:rPr lang="en-US" altLang="zh-TW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45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.</a:t>
            </a:r>
            <a:r>
              <a:rPr lang="zh-TW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en-US" altLang="zh-TW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zh-TW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r>
              <a:rPr lang="zh-TW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開園</a:t>
            </a:r>
          </a:p>
          <a:p>
            <a:endParaRPr kumimoji="1" lang="ja-JP" altLang="en-US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92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特　色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00175"/>
            <a:ext cx="8363272" cy="4625991"/>
          </a:xfrm>
        </p:spPr>
        <p:txBody>
          <a:bodyPr anchor="ctr" anchorCtr="0"/>
          <a:lstStyle/>
          <a:p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政府出展のパビリオン</a:t>
            </a:r>
            <a:endParaRPr kumimoji="1"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1"/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混雑が予想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された博覧会会場で、</a:t>
            </a:r>
            <a:r>
              <a:rPr lang="ja-JP" altLang="en-US" sz="2000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静かに安らげる空間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を提供</a:t>
            </a:r>
            <a:endParaRPr lang="en-US" altLang="ja-JP" sz="2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1"/>
            <a:r>
              <a:rPr kumimoji="1" lang="ja-JP" altLang="en-US" sz="2000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日本が誇りうる造園技術の</a:t>
            </a:r>
            <a:r>
              <a:rPr kumimoji="1" lang="ja-JP" altLang="en-US" sz="2000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展示</a:t>
            </a:r>
            <a:endParaRPr kumimoji="1" lang="en-US" altLang="ja-JP" sz="2000" u="sng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1"/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現代の代表的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な庭園として、</a:t>
            </a:r>
            <a:r>
              <a:rPr lang="ja-JP" altLang="en-US" sz="2000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計画当初から永久に残す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ことを決定</a:t>
            </a:r>
            <a:endParaRPr lang="en-US" altLang="ja-JP" sz="2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57200" lvl="1" indent="0">
              <a:buNone/>
            </a:pPr>
            <a:endParaRPr kumimoji="1" lang="en-US" altLang="ja-JP" sz="2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「流れ」を主題として構成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1"/>
            <a:r>
              <a:rPr kumimoji="1"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博覧会</a:t>
            </a:r>
            <a:r>
              <a:rPr kumimoji="1"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</a:t>
            </a:r>
            <a:r>
              <a:rPr kumimoji="1"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テーマ「人類の進歩と調和」を具体化するために、</a:t>
            </a:r>
            <a:r>
              <a:rPr kumimoji="1" lang="ja-JP" altLang="en-US" sz="2000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「流れ」に人類の進歩と時の流れを象徴させ、全体として調和のとれた作品</a:t>
            </a:r>
            <a:r>
              <a:rPr kumimoji="1"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とする。</a:t>
            </a:r>
            <a:endParaRPr kumimoji="1" lang="en-US" altLang="ja-JP" sz="2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1"/>
            <a:endParaRPr lang="en-US" altLang="ja-JP" sz="2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1"/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流れ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に沿って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、日本庭園がたどってきた時代の特徴的手法を取り入れる。</a:t>
            </a:r>
            <a:endParaRPr kumimoji="1" lang="ja-JP" altLang="en-US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8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日本庭園の構成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1844824"/>
            <a:ext cx="8229600" cy="2185289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539552" y="141277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日本庭園の地区割り</a:t>
            </a:r>
            <a:endParaRPr kumimoji="1" lang="ja-JP" altLang="en-US" sz="20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408099"/>
              </p:ext>
            </p:extLst>
          </p:nvPr>
        </p:nvGraphicFramePr>
        <p:xfrm>
          <a:off x="683568" y="4077072"/>
          <a:ext cx="7920882" cy="243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5"/>
                <a:gridCol w="1944216"/>
                <a:gridCol w="4320481"/>
              </a:tblGrid>
              <a:tr h="4872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地区</a:t>
                      </a:r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時代</a:t>
                      </a:r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時代を代表する庭園</a:t>
                      </a:r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</a:tr>
              <a:tr h="48728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上代地区</a:t>
                      </a:r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平安時代</a:t>
                      </a:r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平等院、神泉苑、毛越寺庭園</a:t>
                      </a:r>
                    </a:p>
                  </a:txBody>
                  <a:tcPr/>
                </a:tc>
              </a:tr>
              <a:tr h="48728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中世地区</a:t>
                      </a:r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鎌倉、室町時代</a:t>
                      </a:r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西芳寺、龍安寺、天龍寺、大仙院</a:t>
                      </a:r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</a:tr>
              <a:tr h="48728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近世地区</a:t>
                      </a:r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江戸時代</a:t>
                      </a:r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後楽園、兼六園、栗林公園</a:t>
                      </a:r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</a:tr>
              <a:tr h="48728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現代地区</a:t>
                      </a:r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これからの日本庭園のありざまを模索しつつ作庭</a:t>
                      </a:r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7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3581607" y="3456891"/>
            <a:ext cx="792088" cy="2560930"/>
          </a:xfrm>
          <a:prstGeom prst="ellipse">
            <a:avLst/>
          </a:prstGeom>
          <a:solidFill>
            <a:srgbClr val="AEF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3981226" y="2693579"/>
            <a:ext cx="4813517" cy="2132125"/>
          </a:xfrm>
          <a:custGeom>
            <a:avLst/>
            <a:gdLst>
              <a:gd name="connsiteX0" fmla="*/ 94033 w 4813517"/>
              <a:gd name="connsiteY0" fmla="*/ 2132125 h 2132125"/>
              <a:gd name="connsiteX1" fmla="*/ 35040 w 4813517"/>
              <a:gd name="connsiteY1" fmla="*/ 819519 h 2132125"/>
              <a:gd name="connsiteX2" fmla="*/ 565982 w 4813517"/>
              <a:gd name="connsiteY2" fmla="*/ 377067 h 2132125"/>
              <a:gd name="connsiteX3" fmla="*/ 2748743 w 4813517"/>
              <a:gd name="connsiteY3" fmla="*/ 37854 h 2132125"/>
              <a:gd name="connsiteX4" fmla="*/ 4813517 w 4813517"/>
              <a:gd name="connsiteY4" fmla="*/ 23106 h 213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517" h="2132125">
                <a:moveTo>
                  <a:pt x="94033" y="2132125"/>
                </a:moveTo>
                <a:cubicBezTo>
                  <a:pt x="25207" y="1622077"/>
                  <a:pt x="-43618" y="1112029"/>
                  <a:pt x="35040" y="819519"/>
                </a:cubicBezTo>
                <a:cubicBezTo>
                  <a:pt x="113698" y="527009"/>
                  <a:pt x="113698" y="507344"/>
                  <a:pt x="565982" y="377067"/>
                </a:cubicBezTo>
                <a:cubicBezTo>
                  <a:pt x="1018266" y="246790"/>
                  <a:pt x="2040821" y="96847"/>
                  <a:pt x="2748743" y="37854"/>
                </a:cubicBezTo>
                <a:cubicBezTo>
                  <a:pt x="3456665" y="-21139"/>
                  <a:pt x="4135091" y="983"/>
                  <a:pt x="4813517" y="23106"/>
                </a:cubicBezTo>
              </a:path>
            </a:pathLst>
          </a:custGeom>
          <a:noFill/>
          <a:ln w="381000">
            <a:solidFill>
              <a:srgbClr val="AEF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 rot="10429291" flipH="1">
            <a:off x="4013865" y="4648867"/>
            <a:ext cx="4608512" cy="1434839"/>
          </a:xfrm>
          <a:custGeom>
            <a:avLst/>
            <a:gdLst>
              <a:gd name="connsiteX0" fmla="*/ 94033 w 4813517"/>
              <a:gd name="connsiteY0" fmla="*/ 2132125 h 2132125"/>
              <a:gd name="connsiteX1" fmla="*/ 35040 w 4813517"/>
              <a:gd name="connsiteY1" fmla="*/ 819519 h 2132125"/>
              <a:gd name="connsiteX2" fmla="*/ 565982 w 4813517"/>
              <a:gd name="connsiteY2" fmla="*/ 377067 h 2132125"/>
              <a:gd name="connsiteX3" fmla="*/ 2748743 w 4813517"/>
              <a:gd name="connsiteY3" fmla="*/ 37854 h 2132125"/>
              <a:gd name="connsiteX4" fmla="*/ 4813517 w 4813517"/>
              <a:gd name="connsiteY4" fmla="*/ 23106 h 213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517" h="2132125">
                <a:moveTo>
                  <a:pt x="94033" y="2132125"/>
                </a:moveTo>
                <a:cubicBezTo>
                  <a:pt x="25207" y="1622077"/>
                  <a:pt x="-43618" y="1112029"/>
                  <a:pt x="35040" y="819519"/>
                </a:cubicBezTo>
                <a:cubicBezTo>
                  <a:pt x="113698" y="527009"/>
                  <a:pt x="113698" y="507344"/>
                  <a:pt x="565982" y="377067"/>
                </a:cubicBezTo>
                <a:cubicBezTo>
                  <a:pt x="1018266" y="246790"/>
                  <a:pt x="2040821" y="96847"/>
                  <a:pt x="2748743" y="37854"/>
                </a:cubicBezTo>
                <a:cubicBezTo>
                  <a:pt x="3456665" y="-21139"/>
                  <a:pt x="4135091" y="983"/>
                  <a:pt x="4813517" y="23106"/>
                </a:cubicBezTo>
              </a:path>
            </a:pathLst>
          </a:custGeom>
          <a:noFill/>
          <a:ln w="381000">
            <a:solidFill>
              <a:srgbClr val="AEF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各地区の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構想（上代地区）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1027" name="Picture 3" descr="D:\ChiharaY\Documents\My Pictures\01日本庭園\2010年度管理\2010風景\100616泉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136" y="3542194"/>
            <a:ext cx="3994296" cy="29957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532603" y="341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55535" y="13221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滝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8616" y="1756954"/>
            <a:ext cx="395209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迎賓館の建物と泉を併せて</a:t>
            </a:r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『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寝殿造り</a:t>
            </a:r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』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の上代風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様式を形成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モミ、イヌマキ、スギ等の針葉樹を　　　　　密植して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、人の手の入っていない深山の景観を表現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泉や滝は日本庭園の源流を象徴</a:t>
            </a:r>
            <a:endPara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4939166" y="1876182"/>
            <a:ext cx="1599801" cy="1038794"/>
          </a:xfrm>
          <a:custGeom>
            <a:avLst/>
            <a:gdLst>
              <a:gd name="connsiteX0" fmla="*/ 0 w 1725561"/>
              <a:gd name="connsiteY0" fmla="*/ 0 h 1206133"/>
              <a:gd name="connsiteX1" fmla="*/ 722671 w 1725561"/>
              <a:gd name="connsiteY1" fmla="*/ 1120877 h 1206133"/>
              <a:gd name="connsiteX2" fmla="*/ 1120877 w 1725561"/>
              <a:gd name="connsiteY2" fmla="*/ 1120877 h 1206133"/>
              <a:gd name="connsiteX3" fmla="*/ 1725561 w 1725561"/>
              <a:gd name="connsiteY3" fmla="*/ 1061883 h 120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561" h="1206133">
                <a:moveTo>
                  <a:pt x="0" y="0"/>
                </a:moveTo>
                <a:cubicBezTo>
                  <a:pt x="267929" y="467032"/>
                  <a:pt x="535858" y="934064"/>
                  <a:pt x="722671" y="1120877"/>
                </a:cubicBezTo>
                <a:cubicBezTo>
                  <a:pt x="909484" y="1307690"/>
                  <a:pt x="953729" y="1130709"/>
                  <a:pt x="1120877" y="1120877"/>
                </a:cubicBezTo>
                <a:cubicBezTo>
                  <a:pt x="1288025" y="1111045"/>
                  <a:pt x="1506793" y="1086464"/>
                  <a:pt x="1725561" y="1061883"/>
                </a:cubicBezTo>
              </a:path>
            </a:pathLst>
          </a:custGeom>
          <a:noFill/>
          <a:ln w="381000">
            <a:solidFill>
              <a:srgbClr val="AEF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 descr="G:\滝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714" y="1206718"/>
            <a:ext cx="2419518" cy="2487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/>
          <p:nvPr/>
        </p:nvSpPr>
        <p:spPr>
          <a:xfrm>
            <a:off x="251520" y="2420888"/>
            <a:ext cx="8688288" cy="1295797"/>
          </a:xfrm>
          <a:custGeom>
            <a:avLst/>
            <a:gdLst>
              <a:gd name="connsiteX0" fmla="*/ 0 w 8412480"/>
              <a:gd name="connsiteY0" fmla="*/ 0 h 1158285"/>
              <a:gd name="connsiteX1" fmla="*/ 1066800 w 8412480"/>
              <a:gd name="connsiteY1" fmla="*/ 609600 h 1158285"/>
              <a:gd name="connsiteX2" fmla="*/ 2849880 w 8412480"/>
              <a:gd name="connsiteY2" fmla="*/ 822960 h 1158285"/>
              <a:gd name="connsiteX3" fmla="*/ 5212080 w 8412480"/>
              <a:gd name="connsiteY3" fmla="*/ 960120 h 1158285"/>
              <a:gd name="connsiteX4" fmla="*/ 7284720 w 8412480"/>
              <a:gd name="connsiteY4" fmla="*/ 1127760 h 1158285"/>
              <a:gd name="connsiteX5" fmla="*/ 8412480 w 8412480"/>
              <a:gd name="connsiteY5" fmla="*/ 1158240 h 1158285"/>
              <a:gd name="connsiteX6" fmla="*/ 8412480 w 8412480"/>
              <a:gd name="connsiteY6" fmla="*/ 1158240 h 115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2480" h="1158285">
                <a:moveTo>
                  <a:pt x="0" y="0"/>
                </a:moveTo>
                <a:cubicBezTo>
                  <a:pt x="295910" y="236220"/>
                  <a:pt x="591820" y="472440"/>
                  <a:pt x="1066800" y="609600"/>
                </a:cubicBezTo>
                <a:cubicBezTo>
                  <a:pt x="1541780" y="746760"/>
                  <a:pt x="2159000" y="764540"/>
                  <a:pt x="2849880" y="822960"/>
                </a:cubicBezTo>
                <a:cubicBezTo>
                  <a:pt x="3540760" y="881380"/>
                  <a:pt x="4472940" y="909320"/>
                  <a:pt x="5212080" y="960120"/>
                </a:cubicBezTo>
                <a:cubicBezTo>
                  <a:pt x="5951220" y="1010920"/>
                  <a:pt x="6751320" y="1094740"/>
                  <a:pt x="7284720" y="1127760"/>
                </a:cubicBezTo>
                <a:cubicBezTo>
                  <a:pt x="7818120" y="1160780"/>
                  <a:pt x="8412480" y="1158240"/>
                  <a:pt x="8412480" y="1158240"/>
                </a:cubicBezTo>
                <a:lnTo>
                  <a:pt x="8412480" y="1158240"/>
                </a:lnTo>
              </a:path>
            </a:pathLst>
          </a:custGeom>
          <a:noFill/>
          <a:ln w="381000">
            <a:solidFill>
              <a:srgbClr val="AEF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251520" y="4935381"/>
            <a:ext cx="8688288" cy="884993"/>
          </a:xfrm>
          <a:custGeom>
            <a:avLst/>
            <a:gdLst>
              <a:gd name="connsiteX0" fmla="*/ 0 w 8930640"/>
              <a:gd name="connsiteY0" fmla="*/ 884993 h 884993"/>
              <a:gd name="connsiteX1" fmla="*/ 2590800 w 8930640"/>
              <a:gd name="connsiteY1" fmla="*/ 153473 h 884993"/>
              <a:gd name="connsiteX2" fmla="*/ 5090160 w 8930640"/>
              <a:gd name="connsiteY2" fmla="*/ 168713 h 884993"/>
              <a:gd name="connsiteX3" fmla="*/ 7086600 w 8930640"/>
              <a:gd name="connsiteY3" fmla="*/ 1073 h 884993"/>
              <a:gd name="connsiteX4" fmla="*/ 8930640 w 8930640"/>
              <a:gd name="connsiteY4" fmla="*/ 92513 h 884993"/>
              <a:gd name="connsiteX5" fmla="*/ 8930640 w 8930640"/>
              <a:gd name="connsiteY5" fmla="*/ 92513 h 88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0640" h="884993">
                <a:moveTo>
                  <a:pt x="0" y="884993"/>
                </a:moveTo>
                <a:cubicBezTo>
                  <a:pt x="871220" y="578923"/>
                  <a:pt x="1742440" y="272853"/>
                  <a:pt x="2590800" y="153473"/>
                </a:cubicBezTo>
                <a:cubicBezTo>
                  <a:pt x="3439160" y="34093"/>
                  <a:pt x="4340860" y="194113"/>
                  <a:pt x="5090160" y="168713"/>
                </a:cubicBezTo>
                <a:cubicBezTo>
                  <a:pt x="5839460" y="143313"/>
                  <a:pt x="6446520" y="13773"/>
                  <a:pt x="7086600" y="1073"/>
                </a:cubicBezTo>
                <a:cubicBezTo>
                  <a:pt x="7726680" y="-11627"/>
                  <a:pt x="8930640" y="92513"/>
                  <a:pt x="8930640" y="92513"/>
                </a:cubicBezTo>
                <a:lnTo>
                  <a:pt x="8930640" y="92513"/>
                </a:lnTo>
              </a:path>
            </a:pathLst>
          </a:custGeom>
          <a:noFill/>
          <a:ln w="381000">
            <a:solidFill>
              <a:srgbClr val="AEF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各地区の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構想（中世地区）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2050" name="Picture 2" descr="D:\ChiharaY\Documents\My Pictures\01日本庭園\2010年度管理\2010風景\P10004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812" y="3231852"/>
            <a:ext cx="2437996" cy="23573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ChiharaY\Documents\My Pictures\01日本庭園\2010年度管理\2010紅葉\IMGP01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25" y="3576828"/>
            <a:ext cx="3055287" cy="23724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千里庵庭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080690"/>
            <a:ext cx="2558666" cy="26597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943631" y="582499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洲浜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kumimoji="1" lang="ja-JP" altLang="en-US" dirty="0" smtClean="0"/>
              <a:t>（枯山水）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62483" y="5830726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千里庵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kumimoji="1" lang="ja-JP" altLang="en-US" dirty="0" smtClean="0"/>
              <a:t>（茶室・枯山水）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2945" y="594928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汎庵・万里庵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kumimoji="1" lang="ja-JP" altLang="en-US" dirty="0" smtClean="0"/>
              <a:t>（茶室・茶庭）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15816" y="1578398"/>
            <a:ext cx="6023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</a:lstStyle>
          <a:p>
            <a:r>
              <a:rPr lang="ja-JP" altLang="en-US" sz="2400" dirty="0" smtClean="0"/>
              <a:t>流れ</a:t>
            </a:r>
            <a:r>
              <a:rPr lang="ja-JP" altLang="en-US" sz="2400" dirty="0"/>
              <a:t>に沿いながら</a:t>
            </a:r>
            <a:r>
              <a:rPr lang="ja-JP" altLang="en-US" sz="2400" dirty="0" smtClean="0"/>
              <a:t>、禅</a:t>
            </a:r>
            <a:r>
              <a:rPr lang="ja-JP" altLang="en-US" sz="2400" dirty="0"/>
              <a:t>と茶と自然との結びつきを主題とした</a:t>
            </a:r>
            <a:r>
              <a:rPr lang="ja-JP" altLang="en-US" sz="2400" dirty="0" smtClean="0"/>
              <a:t>鎌倉・室町の庭を配置。</a:t>
            </a:r>
            <a:endParaRPr lang="ja-JP" altLang="en-US" sz="2400" dirty="0"/>
          </a:p>
        </p:txBody>
      </p:sp>
      <p:pic>
        <p:nvPicPr>
          <p:cNvPr id="1026" name="Picture 2" descr="D:\ChiharaY\Documents\My Pictures\01日本庭園\2011年度管理\2011紅葉\IMGP35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8" y="1817307"/>
            <a:ext cx="2532504" cy="18993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28328" y="33358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紅葉谷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82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1047269" y="2583167"/>
            <a:ext cx="6074586" cy="2520280"/>
            <a:chOff x="683568" y="2924944"/>
            <a:chExt cx="6074586" cy="2520280"/>
          </a:xfrm>
          <a:solidFill>
            <a:srgbClr val="AEF8DF"/>
          </a:solidFill>
        </p:grpSpPr>
        <p:sp>
          <p:nvSpPr>
            <p:cNvPr id="6" name="円/楕円 5"/>
            <p:cNvSpPr/>
            <p:nvPr/>
          </p:nvSpPr>
          <p:spPr>
            <a:xfrm>
              <a:off x="683568" y="2924944"/>
              <a:ext cx="3960264" cy="2088232"/>
            </a:xfrm>
            <a:prstGeom prst="ellipse">
              <a:avLst/>
            </a:prstGeom>
            <a:grpFill/>
            <a:ln>
              <a:solidFill>
                <a:srgbClr val="AEF8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 rot="1076583">
              <a:off x="4165866" y="3932792"/>
              <a:ext cx="2592288" cy="1512432"/>
            </a:xfrm>
            <a:prstGeom prst="ellipse">
              <a:avLst/>
            </a:prstGeom>
            <a:grpFill/>
            <a:ln>
              <a:solidFill>
                <a:srgbClr val="AEF8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各地区の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構想（近世地区）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4098" name="Picture 2" descr="D:\ChiharaY\Documents\My Pictures\01日本庭園\つつじヶ丘\IMGP9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15" y="980728"/>
            <a:ext cx="3840426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心字池４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19359" r="19359" b="28558"/>
          <a:stretch/>
        </p:blipFill>
        <p:spPr bwMode="auto">
          <a:xfrm>
            <a:off x="4427984" y="3811023"/>
            <a:ext cx="4392488" cy="2930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093859" y="630228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心字池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97668" y="34197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つつじが丘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445292" y="3627283"/>
            <a:ext cx="1368152" cy="0"/>
          </a:xfrm>
          <a:prstGeom prst="line">
            <a:avLst/>
          </a:prstGeom>
          <a:ln w="381000">
            <a:solidFill>
              <a:srgbClr val="AEF8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67750" y="1628800"/>
            <a:ext cx="4839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江戸時代初期の池泉回遊式庭園。</a:t>
            </a:r>
            <a:endParaRPr kumimoji="1" lang="en-US" altLang="ja-JP" sz="2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広大な心字池を中心に雄大な眺めを形成。</a:t>
            </a:r>
            <a:endParaRPr kumimoji="1" lang="ja-JP" altLang="en-US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100" name="Picture 4" descr="G:\心字池５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0" y="3284984"/>
            <a:ext cx="4191888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4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979712" y="2831423"/>
            <a:ext cx="5692449" cy="2628424"/>
            <a:chOff x="1835696" y="2600776"/>
            <a:chExt cx="5692449" cy="2628424"/>
          </a:xfrm>
        </p:grpSpPr>
        <p:sp>
          <p:nvSpPr>
            <p:cNvPr id="7" name="円/楕円 6"/>
            <p:cNvSpPr/>
            <p:nvPr/>
          </p:nvSpPr>
          <p:spPr>
            <a:xfrm>
              <a:off x="1835696" y="2600776"/>
              <a:ext cx="1296144" cy="2628424"/>
            </a:xfrm>
            <a:prstGeom prst="ellipse">
              <a:avLst/>
            </a:prstGeom>
            <a:solidFill>
              <a:srgbClr val="AEF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3567705" y="3207766"/>
              <a:ext cx="3960440" cy="1908344"/>
            </a:xfrm>
            <a:prstGeom prst="ellipse">
              <a:avLst/>
            </a:prstGeom>
            <a:solidFill>
              <a:srgbClr val="AEF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各地区の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構想（現代地区）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3074" name="Picture 2" descr="D:\ChiharaY\Documents\My Pictures\01日本庭園\2011年度管理\2011風景\IMGP29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737798"/>
            <a:ext cx="3691086" cy="2768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ﾊｽ･はす池②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652" y="3474163"/>
            <a:ext cx="4041662" cy="30316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QD4M8195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941" y="1196752"/>
            <a:ext cx="3326203" cy="2277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1520" y="550611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鯉池</a:t>
            </a:r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：加工した切石による石組みなど新しい試み。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54515" y="61062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ハス池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48484" y="34741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花しょうぶ田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546" y="1481603"/>
            <a:ext cx="5679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 </a:t>
            </a:r>
            <a:r>
              <a:rPr kumimoji="1"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これからの日本庭園の有り様を模索しつつ作庭。</a:t>
            </a:r>
            <a:endParaRPr kumimoji="1" lang="en-US" altLang="ja-JP" sz="2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全体的に未来を象徴する明るく立体的なデザイン。</a:t>
            </a:r>
            <a:endParaRPr kumimoji="1" lang="ja-JP" altLang="en-US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60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日本庭園の入場者数の推移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990599"/>
              </p:ext>
            </p:extLst>
          </p:nvPr>
        </p:nvGraphicFramePr>
        <p:xfrm>
          <a:off x="251520" y="1484784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松風">
  <a:themeElements>
    <a:clrScheme name="松風">
      <a:dk1>
        <a:sysClr val="windowText" lastClr="000000"/>
      </a:dk1>
      <a:lt1>
        <a:sysClr val="window" lastClr="FFFFFF"/>
      </a:lt1>
      <a:dk2>
        <a:srgbClr val="0F2305"/>
      </a:dk2>
      <a:lt2>
        <a:srgbClr val="7DAA50"/>
      </a:lt2>
      <a:accent1>
        <a:srgbClr val="B94B2D"/>
      </a:accent1>
      <a:accent2>
        <a:srgbClr val="B95F91"/>
      </a:accent2>
      <a:accent3>
        <a:srgbClr val="C8AF3C"/>
      </a:accent3>
      <a:accent4>
        <a:srgbClr val="3C643C"/>
      </a:accent4>
      <a:accent5>
        <a:srgbClr val="8264AA"/>
      </a:accent5>
      <a:accent6>
        <a:srgbClr val="D29B46"/>
      </a:accent6>
      <a:hlink>
        <a:srgbClr val="0000FE"/>
      </a:hlink>
      <a:folHlink>
        <a:srgbClr val="800080"/>
      </a:folHlink>
    </a:clrScheme>
    <a:fontScheme name="松風">
      <a:majorFont>
        <a:latin typeface="Gill Sans MT"/>
        <a:ea typeface=""/>
        <a:cs typeface=""/>
        <a:font script="Jpan" typeface="HGｺﾞｼｯｸ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nsolas"/>
        <a:ea typeface=""/>
        <a:cs typeface=""/>
        <a:font script="Jpan" typeface="HGｺﾞｼｯｸ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松風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38000"/>
                <a:lum val="92000"/>
              </a:schemeClr>
            </a:gs>
            <a:gs pos="20000">
              <a:schemeClr val="phClr">
                <a:sat val="44000"/>
                <a:lum val="80000"/>
              </a:schemeClr>
            </a:gs>
            <a:gs pos="100000">
              <a:schemeClr val="phClr">
                <a:sat val="56000"/>
                <a:lum val="54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6350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857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50800" dist="50800" dir="54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17100000"/>
            </a:lightRig>
          </a:scene3d>
          <a:sp3d>
            <a:bevelT w="165100" h="254000"/>
            <a:bevelB w="165100" h="2540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40000"/>
              </a:schemeClr>
            </a:gs>
            <a:gs pos="53000">
              <a:schemeClr val="phClr">
                <a:shade val="5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7000"/>
                <a:satMod val="160000"/>
              </a:schemeClr>
              <a:schemeClr val="phClr">
                <a:tint val="95000"/>
                <a:satMod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AF93497F33E704B84EE572D58718B2F" ma:contentTypeVersion="0" ma:contentTypeDescription="新しいドキュメントを作成します。" ma:contentTypeScope="" ma:versionID="64e21305f25e00aad6f9532a60b4ab4e">
  <xsd:schema xmlns:xsd="http://www.w3.org/2001/XMLSchema" xmlns:p="http://schemas.microsoft.com/office/2006/metadata/properties" targetNamespace="http://schemas.microsoft.com/office/2006/metadata/properties" ma:root="true" ma:fieldsID="f4cff559f9a06213828a8956bc5bb2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DD58178-A428-4D56-B732-768D78225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6137439-27C4-425C-A87B-B5CB144708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97F987-E40A-4BCC-959A-8074D660B9BE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Wind in the Pines</Template>
  <TotalTime>1864</TotalTime>
  <Words>426</Words>
  <Application>Microsoft Office PowerPoint</Application>
  <PresentationFormat>画面に合わせる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松風</vt:lpstr>
      <vt:lpstr>万博記念公園　日本庭園</vt:lpstr>
      <vt:lpstr>日本庭園の概要</vt:lpstr>
      <vt:lpstr>特　色</vt:lpstr>
      <vt:lpstr>日本庭園の構成</vt:lpstr>
      <vt:lpstr>各地区の構想（上代地区）</vt:lpstr>
      <vt:lpstr>各地区の構想（中世地区）</vt:lpstr>
      <vt:lpstr>各地区の構想（近世地区）</vt:lpstr>
      <vt:lpstr>各地区の構想（現代地区）</vt:lpstr>
      <vt:lpstr>日本庭園の入場者数の推移</vt:lpstr>
      <vt:lpstr>日本庭園の課題</vt:lpstr>
      <vt:lpstr>課題への対応</vt:lpstr>
      <vt:lpstr>主要景観ポイントを決めての重点的管理</vt:lpstr>
      <vt:lpstr>今後の課題</vt:lpstr>
    </vt:vector>
  </TitlesOfParts>
  <Company>大阪府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</dc:creator>
  <cp:lastModifiedBy>近藤　歩</cp:lastModifiedBy>
  <cp:revision>61</cp:revision>
  <cp:lastPrinted>2014-06-07T07:47:02Z</cp:lastPrinted>
  <dcterms:created xsi:type="dcterms:W3CDTF">2014-06-03T06:46:50Z</dcterms:created>
  <dcterms:modified xsi:type="dcterms:W3CDTF">2014-06-12T09:03:53Z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0x0101006AF93497F33E704B84EE572D58718B2F</vt:lpwstr>
  </property>
</Properties>
</file>