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0"/>
  </p:notesMasterIdLst>
  <p:handoutMasterIdLst>
    <p:handoutMasterId r:id="rId21"/>
  </p:handoutMasterIdLst>
  <p:sldIdLst>
    <p:sldId id="256" r:id="rId5"/>
    <p:sldId id="257" r:id="rId6"/>
    <p:sldId id="260" r:id="rId7"/>
    <p:sldId id="261" r:id="rId8"/>
    <p:sldId id="262" r:id="rId9"/>
    <p:sldId id="266" r:id="rId10"/>
    <p:sldId id="268" r:id="rId11"/>
    <p:sldId id="271" r:id="rId12"/>
    <p:sldId id="272" r:id="rId13"/>
    <p:sldId id="274" r:id="rId14"/>
    <p:sldId id="275" r:id="rId15"/>
    <p:sldId id="282" r:id="rId16"/>
    <p:sldId id="283" r:id="rId17"/>
    <p:sldId id="280" r:id="rId18"/>
    <p:sldId id="293" r:id="rId19"/>
  </p:sldIdLst>
  <p:sldSz cx="9144000" cy="6858000" type="screen4x3"/>
  <p:notesSz cx="6738938"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306"/>
    <a:srgbClr val="F2F7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86" autoAdjust="0"/>
  </p:normalViewPr>
  <p:slideViewPr>
    <p:cSldViewPr>
      <p:cViewPr>
        <p:scale>
          <a:sx n="59" d="100"/>
          <a:sy n="59" d="100"/>
        </p:scale>
        <p:origin x="-1536" y="-3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0"/>
            <a:ext cx="2919939" cy="493713"/>
          </a:xfrm>
          <a:prstGeom prst="rect">
            <a:avLst/>
          </a:prstGeom>
        </p:spPr>
        <p:txBody>
          <a:bodyPr vert="horz" lIns="91606" tIns="45804" rIns="91606" bIns="45804" rtlCol="0"/>
          <a:lstStyle>
            <a:lvl1pPr algn="l">
              <a:defRPr sz="1200"/>
            </a:lvl1pPr>
          </a:lstStyle>
          <a:p>
            <a:endParaRPr kumimoji="1" lang="ja-JP" altLang="en-US" dirty="0"/>
          </a:p>
        </p:txBody>
      </p:sp>
      <p:sp>
        <p:nvSpPr>
          <p:cNvPr id="3" name="日付プレースホルダ 2"/>
          <p:cNvSpPr>
            <a:spLocks noGrp="1"/>
          </p:cNvSpPr>
          <p:nvPr>
            <p:ph type="dt" sz="quarter" idx="1"/>
          </p:nvPr>
        </p:nvSpPr>
        <p:spPr>
          <a:xfrm>
            <a:off x="3817397" y="0"/>
            <a:ext cx="2919939" cy="493713"/>
          </a:xfrm>
          <a:prstGeom prst="rect">
            <a:avLst/>
          </a:prstGeom>
        </p:spPr>
        <p:txBody>
          <a:bodyPr vert="horz" lIns="91606" tIns="45804" rIns="91606" bIns="45804" rtlCol="0"/>
          <a:lstStyle>
            <a:lvl1pPr algn="r">
              <a:defRPr sz="1200"/>
            </a:lvl1pPr>
          </a:lstStyle>
          <a:p>
            <a:fld id="{05704A62-B11F-4B36-886C-B341A365E2A4}" type="datetimeFigureOut">
              <a:rPr kumimoji="1" lang="ja-JP" altLang="en-US" smtClean="0"/>
              <a:pPr/>
              <a:t>2014/6/12</a:t>
            </a:fld>
            <a:endParaRPr kumimoji="1" lang="ja-JP" altLang="en-US" dirty="0"/>
          </a:p>
        </p:txBody>
      </p:sp>
      <p:sp>
        <p:nvSpPr>
          <p:cNvPr id="4" name="フッター プレースホルダ 3"/>
          <p:cNvSpPr>
            <a:spLocks noGrp="1"/>
          </p:cNvSpPr>
          <p:nvPr>
            <p:ph type="ftr" sz="quarter" idx="2"/>
          </p:nvPr>
        </p:nvSpPr>
        <p:spPr>
          <a:xfrm>
            <a:off x="2" y="9377368"/>
            <a:ext cx="2919939" cy="493713"/>
          </a:xfrm>
          <a:prstGeom prst="rect">
            <a:avLst/>
          </a:prstGeom>
        </p:spPr>
        <p:txBody>
          <a:bodyPr vert="horz" lIns="91606" tIns="45804" rIns="91606" bIns="45804" rtlCol="0" anchor="b"/>
          <a:lstStyle>
            <a:lvl1pPr algn="l">
              <a:defRPr sz="1200"/>
            </a:lvl1pPr>
          </a:lstStyle>
          <a:p>
            <a:endParaRPr kumimoji="1" lang="ja-JP" altLang="en-US" dirty="0"/>
          </a:p>
        </p:txBody>
      </p:sp>
      <p:sp>
        <p:nvSpPr>
          <p:cNvPr id="5" name="スライド番号プレースホルダ 4"/>
          <p:cNvSpPr>
            <a:spLocks noGrp="1"/>
          </p:cNvSpPr>
          <p:nvPr>
            <p:ph type="sldNum" sz="quarter" idx="3"/>
          </p:nvPr>
        </p:nvSpPr>
        <p:spPr>
          <a:xfrm>
            <a:off x="3817397" y="9377368"/>
            <a:ext cx="2919939" cy="493713"/>
          </a:xfrm>
          <a:prstGeom prst="rect">
            <a:avLst/>
          </a:prstGeom>
        </p:spPr>
        <p:txBody>
          <a:bodyPr vert="horz" lIns="91606" tIns="45804" rIns="91606" bIns="45804" rtlCol="0" anchor="b"/>
          <a:lstStyle>
            <a:lvl1pPr algn="r">
              <a:defRPr sz="1200"/>
            </a:lvl1pPr>
          </a:lstStyle>
          <a:p>
            <a:fld id="{0DC8F469-2379-4977-A6D7-BDB63DC6CB5B}" type="slidenum">
              <a:rPr kumimoji="1" lang="ja-JP" altLang="en-US" smtClean="0"/>
              <a:pPr/>
              <a:t>‹#›</a:t>
            </a:fld>
            <a:endParaRPr kumimoji="1" lang="ja-JP" altLang="en-US" dirty="0"/>
          </a:p>
        </p:txBody>
      </p:sp>
    </p:spTree>
    <p:extLst>
      <p:ext uri="{BB962C8B-B14F-4D97-AF65-F5344CB8AC3E}">
        <p14:creationId xmlns:p14="http://schemas.microsoft.com/office/powerpoint/2010/main" val="4099044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2"/>
            <a:ext cx="2920206" cy="493633"/>
          </a:xfrm>
          <a:prstGeom prst="rect">
            <a:avLst/>
          </a:prstGeom>
        </p:spPr>
        <p:txBody>
          <a:bodyPr vert="horz" lIns="91606" tIns="45804" rIns="91606" bIns="45804" rtlCol="0"/>
          <a:lstStyle>
            <a:lvl1pPr algn="l">
              <a:defRPr sz="1200"/>
            </a:lvl1pPr>
          </a:lstStyle>
          <a:p>
            <a:endParaRPr kumimoji="1" lang="ja-JP" altLang="en-US" dirty="0"/>
          </a:p>
        </p:txBody>
      </p:sp>
      <p:sp>
        <p:nvSpPr>
          <p:cNvPr id="3" name="日付プレースホルダ 2"/>
          <p:cNvSpPr>
            <a:spLocks noGrp="1"/>
          </p:cNvSpPr>
          <p:nvPr>
            <p:ph type="dt" idx="1"/>
          </p:nvPr>
        </p:nvSpPr>
        <p:spPr>
          <a:xfrm>
            <a:off x="3817173" y="2"/>
            <a:ext cx="2920206" cy="493633"/>
          </a:xfrm>
          <a:prstGeom prst="rect">
            <a:avLst/>
          </a:prstGeom>
        </p:spPr>
        <p:txBody>
          <a:bodyPr vert="horz" lIns="91606" tIns="45804" rIns="91606" bIns="45804" rtlCol="0"/>
          <a:lstStyle>
            <a:lvl1pPr algn="r">
              <a:defRPr sz="1200"/>
            </a:lvl1pPr>
          </a:lstStyle>
          <a:p>
            <a:fld id="{C698BFFB-B4FF-4F5B-8C76-70CFD67F781F}" type="datetimeFigureOut">
              <a:rPr kumimoji="1" lang="ja-JP" altLang="en-US" smtClean="0"/>
              <a:pPr/>
              <a:t>2014/6/12</a:t>
            </a:fld>
            <a:endParaRPr kumimoji="1" lang="ja-JP" altLang="en-US" dirty="0"/>
          </a:p>
        </p:txBody>
      </p:sp>
      <p:sp>
        <p:nvSpPr>
          <p:cNvPr id="4" name="スライド イメージ プレースホルダ 3"/>
          <p:cNvSpPr>
            <a:spLocks noGrp="1" noRot="1" noChangeAspect="1"/>
          </p:cNvSpPr>
          <p:nvPr>
            <p:ph type="sldImg" idx="2"/>
          </p:nvPr>
        </p:nvSpPr>
        <p:spPr>
          <a:xfrm>
            <a:off x="901700" y="741363"/>
            <a:ext cx="4935538" cy="3702050"/>
          </a:xfrm>
          <a:prstGeom prst="rect">
            <a:avLst/>
          </a:prstGeom>
          <a:noFill/>
          <a:ln w="12700">
            <a:solidFill>
              <a:prstClr val="black"/>
            </a:solidFill>
          </a:ln>
        </p:spPr>
        <p:txBody>
          <a:bodyPr vert="horz" lIns="91606" tIns="45804" rIns="91606" bIns="45804" rtlCol="0" anchor="ctr"/>
          <a:lstStyle/>
          <a:p>
            <a:endParaRPr lang="ja-JP" altLang="en-US" dirty="0"/>
          </a:p>
        </p:txBody>
      </p:sp>
      <p:sp>
        <p:nvSpPr>
          <p:cNvPr id="5" name="ノート プレースホルダ 4"/>
          <p:cNvSpPr>
            <a:spLocks noGrp="1"/>
          </p:cNvSpPr>
          <p:nvPr>
            <p:ph type="body" sz="quarter" idx="3"/>
          </p:nvPr>
        </p:nvSpPr>
        <p:spPr>
          <a:xfrm>
            <a:off x="673894" y="4689515"/>
            <a:ext cx="5391150" cy="4442698"/>
          </a:xfrm>
          <a:prstGeom prst="rect">
            <a:avLst/>
          </a:prstGeom>
        </p:spPr>
        <p:txBody>
          <a:bodyPr vert="horz" lIns="91606" tIns="45804" rIns="91606" bIns="45804"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1" y="9377317"/>
            <a:ext cx="2920206" cy="493633"/>
          </a:xfrm>
          <a:prstGeom prst="rect">
            <a:avLst/>
          </a:prstGeom>
        </p:spPr>
        <p:txBody>
          <a:bodyPr vert="horz" lIns="91606" tIns="45804" rIns="91606" bIns="45804" rtlCol="0" anchor="b"/>
          <a:lstStyle>
            <a:lvl1pPr algn="l">
              <a:defRPr sz="1200"/>
            </a:lvl1pPr>
          </a:lstStyle>
          <a:p>
            <a:endParaRPr kumimoji="1" lang="ja-JP" altLang="en-US" dirty="0"/>
          </a:p>
        </p:txBody>
      </p:sp>
      <p:sp>
        <p:nvSpPr>
          <p:cNvPr id="7" name="スライド番号プレースホルダ 6"/>
          <p:cNvSpPr>
            <a:spLocks noGrp="1"/>
          </p:cNvSpPr>
          <p:nvPr>
            <p:ph type="sldNum" sz="quarter" idx="5"/>
          </p:nvPr>
        </p:nvSpPr>
        <p:spPr>
          <a:xfrm>
            <a:off x="3817173" y="9377317"/>
            <a:ext cx="2920206" cy="493633"/>
          </a:xfrm>
          <a:prstGeom prst="rect">
            <a:avLst/>
          </a:prstGeom>
        </p:spPr>
        <p:txBody>
          <a:bodyPr vert="horz" lIns="91606" tIns="45804" rIns="91606" bIns="45804" rtlCol="0" anchor="b"/>
          <a:lstStyle>
            <a:lvl1pPr algn="r">
              <a:defRPr sz="1200"/>
            </a:lvl1pPr>
          </a:lstStyle>
          <a:p>
            <a:fld id="{522AC613-C632-4038-B8AF-1C1369531992}" type="slidenum">
              <a:rPr kumimoji="1" lang="ja-JP" altLang="en-US" smtClean="0"/>
              <a:pPr/>
              <a:t>‹#›</a:t>
            </a:fld>
            <a:endParaRPr kumimoji="1" lang="ja-JP" altLang="en-US" dirty="0"/>
          </a:p>
        </p:txBody>
      </p:sp>
    </p:spTree>
    <p:extLst>
      <p:ext uri="{BB962C8B-B14F-4D97-AF65-F5344CB8AC3E}">
        <p14:creationId xmlns:p14="http://schemas.microsoft.com/office/powerpoint/2010/main" val="422318918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22AC613-C632-4038-B8AF-1C1369531992}" type="slidenum">
              <a:rPr kumimoji="1" lang="ja-JP" altLang="en-US" smtClean="0"/>
              <a:pPr/>
              <a:t>2</a:t>
            </a:fld>
            <a:endParaRPr kumimoji="1" lang="ja-JP"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2AC613-C632-4038-B8AF-1C1369531992}" type="slidenum">
              <a:rPr kumimoji="1" lang="ja-JP" altLang="en-US" smtClean="0"/>
              <a:pPr/>
              <a:t>8</a:t>
            </a:fld>
            <a:endParaRPr kumimoji="1" lang="ja-JP" altLang="en-US" dirty="0"/>
          </a:p>
        </p:txBody>
      </p:sp>
    </p:spTree>
    <p:extLst>
      <p:ext uri="{BB962C8B-B14F-4D97-AF65-F5344CB8AC3E}">
        <p14:creationId xmlns:p14="http://schemas.microsoft.com/office/powerpoint/2010/main" val="12686856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タイトル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ja-JP" altLang="en-US" smtClean="0"/>
              <a:t>マスタ タイトルの書式設定</a:t>
            </a:r>
            <a:endParaRPr kumimoji="0" lang="en-US"/>
          </a:p>
        </p:txBody>
      </p:sp>
      <p:sp>
        <p:nvSpPr>
          <p:cNvPr id="17" name="サブタイトル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ja-JP" altLang="en-US" smtClean="0"/>
              <a:t>マスタ サブタイトルの書式設定</a:t>
            </a:r>
            <a:endParaRPr kumimoji="0" lang="en-US"/>
          </a:p>
        </p:txBody>
      </p:sp>
      <p:grpSp>
        <p:nvGrpSpPr>
          <p:cNvPr id="2" name="グループ化 1"/>
          <p:cNvGrpSpPr/>
          <p:nvPr/>
        </p:nvGrpSpPr>
        <p:grpSpPr>
          <a:xfrm>
            <a:off x="-3765" y="4953000"/>
            <a:ext cx="9147765" cy="1912088"/>
            <a:chOff x="-3765" y="4832896"/>
            <a:chExt cx="9147765" cy="2032192"/>
          </a:xfrm>
        </p:grpSpPr>
        <p:sp>
          <p:nvSpPr>
            <p:cNvPr id="7" name="フリーフォーム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フリーフォーム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フリーフォーム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直線コネクタ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付プレースホルダ 29"/>
          <p:cNvSpPr>
            <a:spLocks noGrp="1"/>
          </p:cNvSpPr>
          <p:nvPr>
            <p:ph type="dt" sz="half" idx="10"/>
          </p:nvPr>
        </p:nvSpPr>
        <p:spPr/>
        <p:txBody>
          <a:bodyPr/>
          <a:lstStyle>
            <a:lvl1pPr>
              <a:defRPr>
                <a:solidFill>
                  <a:srgbClr val="FFFFFF"/>
                </a:solidFill>
              </a:defRPr>
            </a:lvl1pPr>
            <a:extLst/>
          </a:lstStyle>
          <a:p>
            <a:fld id="{0EA210B4-D502-4117-8810-2869F2731521}" type="datetimeFigureOut">
              <a:rPr kumimoji="1" lang="ja-JP" altLang="en-US" smtClean="0"/>
              <a:pPr/>
              <a:t>2014/6/12</a:t>
            </a:fld>
            <a:endParaRPr kumimoji="1" lang="ja-JP" altLang="en-US" dirty="0"/>
          </a:p>
        </p:txBody>
      </p:sp>
      <p:sp>
        <p:nvSpPr>
          <p:cNvPr id="19" name="フッター プレースホルダ 18"/>
          <p:cNvSpPr>
            <a:spLocks noGrp="1"/>
          </p:cNvSpPr>
          <p:nvPr>
            <p:ph type="ftr" sz="quarter" idx="11"/>
          </p:nvPr>
        </p:nvSpPr>
        <p:spPr/>
        <p:txBody>
          <a:bodyPr/>
          <a:lstStyle>
            <a:lvl1pPr>
              <a:defRPr>
                <a:solidFill>
                  <a:schemeClr val="accent1">
                    <a:tint val="20000"/>
                  </a:schemeClr>
                </a:solidFill>
              </a:defRPr>
            </a:lvl1pPr>
            <a:extLst/>
          </a:lstStyle>
          <a:p>
            <a:endParaRPr kumimoji="1" lang="ja-JP" altLang="en-US" dirty="0"/>
          </a:p>
        </p:txBody>
      </p:sp>
      <p:sp>
        <p:nvSpPr>
          <p:cNvPr id="27" name="スライド番号プレースホルダ 26"/>
          <p:cNvSpPr>
            <a:spLocks noGrp="1"/>
          </p:cNvSpPr>
          <p:nvPr>
            <p:ph type="sldNum" sz="quarter" idx="12"/>
          </p:nvPr>
        </p:nvSpPr>
        <p:spPr/>
        <p:txBody>
          <a:bodyPr/>
          <a:lstStyle>
            <a:lvl1pPr>
              <a:defRPr>
                <a:solidFill>
                  <a:srgbClr val="FFFFFF"/>
                </a:solidFill>
              </a:defRPr>
            </a:lvl1pPr>
            <a:extLst/>
          </a:lstStyle>
          <a:p>
            <a:fld id="{8972E9CC-7841-40C3-95BE-E1D76D06FC48}" type="slidenum">
              <a:rPr kumimoji="1" lang="ja-JP" altLang="en-US" smtClean="0"/>
              <a:pPr/>
              <a: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extLs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1481329"/>
            <a:ext cx="8229600" cy="4386071"/>
          </a:xfrm>
        </p:spPr>
        <p:txBody>
          <a:bodyPr vert="eaVert"/>
          <a:lstStyle>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extLst/>
          </a:lstStyle>
          <a:p>
            <a:fld id="{0EA210B4-D502-4117-8810-2869F2731521}" type="datetimeFigureOut">
              <a:rPr kumimoji="1" lang="ja-JP" altLang="en-US" smtClean="0"/>
              <a:pPr/>
              <a:t>2014/6/12</a:t>
            </a:fld>
            <a:endParaRPr kumimoji="1" lang="ja-JP" altLang="en-US" dirty="0"/>
          </a:p>
        </p:txBody>
      </p:sp>
      <p:sp>
        <p:nvSpPr>
          <p:cNvPr id="5" name="フッター プレースホルダ 4"/>
          <p:cNvSpPr>
            <a:spLocks noGrp="1"/>
          </p:cNvSpPr>
          <p:nvPr>
            <p:ph type="ftr" sz="quarter" idx="11"/>
          </p:nvPr>
        </p:nvSpPr>
        <p:spPr/>
        <p:txBody>
          <a:bodyPr/>
          <a:lstStyle>
            <a:extLst/>
          </a:lstStyle>
          <a:p>
            <a:endParaRPr kumimoji="1" lang="ja-JP" altLang="en-US" dirty="0"/>
          </a:p>
        </p:txBody>
      </p:sp>
      <p:sp>
        <p:nvSpPr>
          <p:cNvPr id="6" name="スライド番号プレースホルダ 5"/>
          <p:cNvSpPr>
            <a:spLocks noGrp="1"/>
          </p:cNvSpPr>
          <p:nvPr>
            <p:ph type="sldNum" sz="quarter" idx="12"/>
          </p:nvPr>
        </p:nvSpPr>
        <p:spPr/>
        <p:txBody>
          <a:bodyPr/>
          <a:lstStyle>
            <a:extLst/>
          </a:lstStyle>
          <a:p>
            <a:fld id="{8972E9CC-7841-40C3-95BE-E1D76D06FC48}" type="slidenum">
              <a:rPr kumimoji="1" lang="ja-JP" altLang="en-US" smtClean="0"/>
              <a:pPr/>
              <a: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44013" y="274640"/>
            <a:ext cx="1777470" cy="5592761"/>
          </a:xfrm>
        </p:spPr>
        <p:txBody>
          <a:bodyPr vert="eaVert"/>
          <a:lstStyle>
            <a:extLs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274641"/>
            <a:ext cx="6324600" cy="5592760"/>
          </a:xfrm>
        </p:spPr>
        <p:txBody>
          <a:bodyPr vert="eaVert"/>
          <a:lstStyle>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extLst/>
          </a:lstStyle>
          <a:p>
            <a:fld id="{0EA210B4-D502-4117-8810-2869F2731521}" type="datetimeFigureOut">
              <a:rPr kumimoji="1" lang="ja-JP" altLang="en-US" smtClean="0"/>
              <a:pPr/>
              <a:t>2014/6/12</a:t>
            </a:fld>
            <a:endParaRPr kumimoji="1" lang="ja-JP" altLang="en-US" dirty="0"/>
          </a:p>
        </p:txBody>
      </p:sp>
      <p:sp>
        <p:nvSpPr>
          <p:cNvPr id="5" name="フッター プレースホルダ 4"/>
          <p:cNvSpPr>
            <a:spLocks noGrp="1"/>
          </p:cNvSpPr>
          <p:nvPr>
            <p:ph type="ftr" sz="quarter" idx="11"/>
          </p:nvPr>
        </p:nvSpPr>
        <p:spPr/>
        <p:txBody>
          <a:bodyPr/>
          <a:lstStyle>
            <a:extLst/>
          </a:lstStyle>
          <a:p>
            <a:endParaRPr kumimoji="1" lang="ja-JP" altLang="en-US" dirty="0"/>
          </a:p>
        </p:txBody>
      </p:sp>
      <p:sp>
        <p:nvSpPr>
          <p:cNvPr id="6" name="スライド番号プレースホルダ 5"/>
          <p:cNvSpPr>
            <a:spLocks noGrp="1"/>
          </p:cNvSpPr>
          <p:nvPr>
            <p:ph type="sldNum" sz="quarter" idx="12"/>
          </p:nvPr>
        </p:nvSpPr>
        <p:spPr/>
        <p:txBody>
          <a:bodyPr/>
          <a:lstStyle>
            <a:extLst/>
          </a:lstStyle>
          <a:p>
            <a:fld id="{8972E9CC-7841-40C3-95BE-E1D76D06FC48}" type="slidenum">
              <a:rPr kumimoji="1" lang="ja-JP" altLang="en-US" smtClean="0"/>
              <a:pPr/>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extLst/>
          </a:lstStyle>
          <a:p>
            <a:fld id="{0EA210B4-D502-4117-8810-2869F2731521}" type="datetimeFigureOut">
              <a:rPr kumimoji="1" lang="ja-JP" altLang="en-US" smtClean="0"/>
              <a:pPr/>
              <a:t>2014/6/12</a:t>
            </a:fld>
            <a:endParaRPr kumimoji="1" lang="ja-JP" altLang="en-US" dirty="0"/>
          </a:p>
        </p:txBody>
      </p:sp>
      <p:sp>
        <p:nvSpPr>
          <p:cNvPr id="5" name="フッター プレースホルダ 4"/>
          <p:cNvSpPr>
            <a:spLocks noGrp="1"/>
          </p:cNvSpPr>
          <p:nvPr>
            <p:ph type="ftr" sz="quarter" idx="11"/>
          </p:nvPr>
        </p:nvSpPr>
        <p:spPr/>
        <p:txBody>
          <a:bodyPr/>
          <a:lstStyle>
            <a:extLst/>
          </a:lstStyle>
          <a:p>
            <a:endParaRPr kumimoji="1" lang="ja-JP" altLang="en-US" dirty="0"/>
          </a:p>
        </p:txBody>
      </p:sp>
      <p:sp>
        <p:nvSpPr>
          <p:cNvPr id="6" name="スライド番号プレースホルダ 5"/>
          <p:cNvSpPr>
            <a:spLocks noGrp="1"/>
          </p:cNvSpPr>
          <p:nvPr>
            <p:ph type="sldNum" sz="quarter" idx="12"/>
          </p:nvPr>
        </p:nvSpPr>
        <p:spPr/>
        <p:txBody>
          <a:bodyPr/>
          <a:lstStyle>
            <a:extLst/>
          </a:lstStyle>
          <a:p>
            <a:fld id="{8972E9CC-7841-40C3-95BE-E1D76D06FC48}" type="slidenum">
              <a:rPr kumimoji="1" lang="ja-JP" altLang="en-US" smtClean="0"/>
              <a:pPr/>
              <a:t>‹#›</a:t>
            </a:fld>
            <a:endParaRPr kumimoji="1" lang="ja-JP" altLang="en-US" dirty="0"/>
          </a:p>
        </p:txBody>
      </p:sp>
      <p:sp>
        <p:nvSpPr>
          <p:cNvPr id="7" name="タイトル 6"/>
          <p:cNvSpPr>
            <a:spLocks noGrp="1"/>
          </p:cNvSpPr>
          <p:nvPr>
            <p:ph type="title"/>
          </p:nvPr>
        </p:nvSpPr>
        <p:spPr/>
        <p:txBody>
          <a:bodyPr rtlCol="0"/>
          <a:lstStyle>
            <a:extLst/>
          </a:lstStyle>
          <a:p>
            <a:r>
              <a:rPr kumimoji="0" lang="ja-JP" altLang="en-US" smtClean="0"/>
              <a:t>マスタ タイトルの書式設定</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2">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p:txBody>
          <a:bodyPr/>
          <a:lstStyle>
            <a:extLst/>
          </a:lstStyle>
          <a:p>
            <a:fld id="{0EA210B4-D502-4117-8810-2869F2731521}" type="datetimeFigureOut">
              <a:rPr kumimoji="1" lang="ja-JP" altLang="en-US" smtClean="0"/>
              <a:pPr/>
              <a:t>2014/6/12</a:t>
            </a:fld>
            <a:endParaRPr kumimoji="1" lang="ja-JP" altLang="en-US" dirty="0"/>
          </a:p>
        </p:txBody>
      </p:sp>
      <p:sp>
        <p:nvSpPr>
          <p:cNvPr id="5" name="フッター プレースホルダ 4"/>
          <p:cNvSpPr>
            <a:spLocks noGrp="1"/>
          </p:cNvSpPr>
          <p:nvPr>
            <p:ph type="ftr" sz="quarter" idx="11"/>
          </p:nvPr>
        </p:nvSpPr>
        <p:spPr/>
        <p:txBody>
          <a:bodyPr/>
          <a:lstStyle>
            <a:extLst/>
          </a:lstStyle>
          <a:p>
            <a:endParaRPr kumimoji="1" lang="ja-JP" altLang="en-US" dirty="0"/>
          </a:p>
        </p:txBody>
      </p:sp>
      <p:sp>
        <p:nvSpPr>
          <p:cNvPr id="6" name="スライド番号プレースホルダ 5"/>
          <p:cNvSpPr>
            <a:spLocks noGrp="1"/>
          </p:cNvSpPr>
          <p:nvPr>
            <p:ph type="sldNum" sz="quarter" idx="12"/>
          </p:nvPr>
        </p:nvSpPr>
        <p:spPr/>
        <p:txBody>
          <a:bodyPr/>
          <a:lstStyle>
            <a:extLst/>
          </a:lstStyle>
          <a:p>
            <a:fld id="{8972E9CC-7841-40C3-95BE-E1D76D06FC48}" type="slidenum">
              <a:rPr kumimoji="1" lang="ja-JP" altLang="en-US" smtClean="0"/>
              <a:pPr/>
              <a:t>‹#›</a:t>
            </a:fld>
            <a:endParaRPr kumimoji="1" lang="ja-JP" altLang="en-US" dirty="0"/>
          </a:p>
        </p:txBody>
      </p:sp>
      <p:sp>
        <p:nvSpPr>
          <p:cNvPr id="7" name="山形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山形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bg>
      <p:bgRef idx="1002">
        <a:schemeClr val="bg1"/>
      </p:bgRef>
    </p:bg>
    <p:spTree>
      <p:nvGrpSpPr>
        <p:cNvPr id="1" name=""/>
        <p:cNvGrpSpPr/>
        <p:nvPr/>
      </p:nvGrpSpPr>
      <p:grpSpPr>
        <a:xfrm>
          <a:off x="0" y="0"/>
          <a:ext cx="0" cy="0"/>
          <a:chOff x="0" y="0"/>
          <a:chExt cx="0" cy="0"/>
        </a:xfrm>
      </p:grpSpPr>
      <p:sp>
        <p:nvSpPr>
          <p:cNvPr id="3" name="コンテンツ プレースホルダ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extLst/>
          </a:lstStyle>
          <a:p>
            <a:fld id="{0EA210B4-D502-4117-8810-2869F2731521}" type="datetimeFigureOut">
              <a:rPr kumimoji="1" lang="ja-JP" altLang="en-US" smtClean="0"/>
              <a:pPr/>
              <a:t>2014/6/12</a:t>
            </a:fld>
            <a:endParaRPr kumimoji="1" lang="ja-JP" altLang="en-US" dirty="0"/>
          </a:p>
        </p:txBody>
      </p:sp>
      <p:sp>
        <p:nvSpPr>
          <p:cNvPr id="6" name="フッター プレースホルダ 5"/>
          <p:cNvSpPr>
            <a:spLocks noGrp="1"/>
          </p:cNvSpPr>
          <p:nvPr>
            <p:ph type="ftr" sz="quarter" idx="11"/>
          </p:nvPr>
        </p:nvSpPr>
        <p:spPr/>
        <p:txBody>
          <a:bodyPr/>
          <a:lstStyle>
            <a:extLst/>
          </a:lstStyle>
          <a:p>
            <a:endParaRPr kumimoji="1" lang="ja-JP" altLang="en-US" dirty="0"/>
          </a:p>
        </p:txBody>
      </p:sp>
      <p:sp>
        <p:nvSpPr>
          <p:cNvPr id="7" name="スライド番号プレースホルダ 6"/>
          <p:cNvSpPr>
            <a:spLocks noGrp="1"/>
          </p:cNvSpPr>
          <p:nvPr>
            <p:ph type="sldNum" sz="quarter" idx="12"/>
          </p:nvPr>
        </p:nvSpPr>
        <p:spPr/>
        <p:txBody>
          <a:bodyPr/>
          <a:lstStyle>
            <a:extLst/>
          </a:lstStyle>
          <a:p>
            <a:fld id="{8972E9CC-7841-40C3-95BE-E1D76D06FC48}" type="slidenum">
              <a:rPr kumimoji="1" lang="ja-JP" altLang="en-US" smtClean="0"/>
              <a:pPr/>
              <a:t>‹#›</a:t>
            </a:fld>
            <a:endParaRPr kumimoji="1" lang="ja-JP" altLang="en-US" dirty="0"/>
          </a:p>
        </p:txBody>
      </p:sp>
      <p:sp>
        <p:nvSpPr>
          <p:cNvPr id="8" name="タイトル 7"/>
          <p:cNvSpPr>
            <a:spLocks noGrp="1"/>
          </p:cNvSpPr>
          <p:nvPr>
            <p:ph type="title"/>
          </p:nvPr>
        </p:nvSpPr>
        <p:spPr/>
        <p:txBody>
          <a:bodyPr rtlCol="0"/>
          <a:lstStyle>
            <a:extLst/>
          </a:lstStyle>
          <a:p>
            <a:r>
              <a:rPr kumimoji="0" lang="ja-JP" altLang="en-US" smtClean="0"/>
              <a:t>マスタ タイトルの書式設定</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bg>
      <p:bgRef idx="1003">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8229600" cy="1143000"/>
          </a:xfrm>
        </p:spPr>
        <p:txBody>
          <a:bodyPr anchor="ctr"/>
          <a:lstStyle>
            <a:lvl1pPr>
              <a:defRPr/>
            </a:lvl1pPr>
            <a:extLst/>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 テキストの書式設定</a:t>
            </a:r>
          </a:p>
        </p:txBody>
      </p:sp>
      <p:sp>
        <p:nvSpPr>
          <p:cNvPr id="4" name="テキスト プレースホルダ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 テキストの書式設定</a:t>
            </a:r>
          </a:p>
        </p:txBody>
      </p:sp>
      <p:sp>
        <p:nvSpPr>
          <p:cNvPr id="5" name="コンテンツ プレースホルダ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 6"/>
          <p:cNvSpPr>
            <a:spLocks noGrp="1"/>
          </p:cNvSpPr>
          <p:nvPr>
            <p:ph type="dt" sz="half" idx="10"/>
          </p:nvPr>
        </p:nvSpPr>
        <p:spPr/>
        <p:txBody>
          <a:bodyPr/>
          <a:lstStyle>
            <a:extLst/>
          </a:lstStyle>
          <a:p>
            <a:fld id="{0EA210B4-D502-4117-8810-2869F2731521}" type="datetimeFigureOut">
              <a:rPr kumimoji="1" lang="ja-JP" altLang="en-US" smtClean="0"/>
              <a:pPr/>
              <a:t>2014/6/12</a:t>
            </a:fld>
            <a:endParaRPr kumimoji="1" lang="ja-JP" altLang="en-US" dirty="0"/>
          </a:p>
        </p:txBody>
      </p:sp>
      <p:sp>
        <p:nvSpPr>
          <p:cNvPr id="8" name="フッター プレースホルダ 7"/>
          <p:cNvSpPr>
            <a:spLocks noGrp="1"/>
          </p:cNvSpPr>
          <p:nvPr>
            <p:ph type="ftr" sz="quarter" idx="11"/>
          </p:nvPr>
        </p:nvSpPr>
        <p:spPr/>
        <p:txBody>
          <a:bodyPr/>
          <a:lstStyle>
            <a:extLst/>
          </a:lstStyle>
          <a:p>
            <a:endParaRPr kumimoji="1" lang="ja-JP" altLang="en-US" dirty="0"/>
          </a:p>
        </p:txBody>
      </p:sp>
      <p:sp>
        <p:nvSpPr>
          <p:cNvPr id="9" name="スライド番号プレースホルダ 8"/>
          <p:cNvSpPr>
            <a:spLocks noGrp="1"/>
          </p:cNvSpPr>
          <p:nvPr>
            <p:ph type="sldNum" sz="quarter" idx="12"/>
          </p:nvPr>
        </p:nvSpPr>
        <p:spPr/>
        <p:txBody>
          <a:bodyPr/>
          <a:lstStyle>
            <a:extLst/>
          </a:lstStyle>
          <a:p>
            <a:fld id="{8972E9CC-7841-40C3-95BE-E1D76D06FC48}" type="slidenum">
              <a:rPr kumimoji="1" lang="ja-JP" altLang="en-US" smtClean="0"/>
              <a:pPr/>
              <a:t>‹#›</a:t>
            </a:fld>
            <a:endParaRPr kumimoji="1" lang="ja-JP"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bg>
      <p:bgRef idx="1002">
        <a:schemeClr val="bg1"/>
      </p:bgRef>
    </p:bg>
    <p:spTree>
      <p:nvGrpSpPr>
        <p:cNvPr id="1" name=""/>
        <p:cNvGrpSpPr/>
        <p:nvPr/>
      </p:nvGrpSpPr>
      <p:grpSpPr>
        <a:xfrm>
          <a:off x="0" y="0"/>
          <a:ext cx="0" cy="0"/>
          <a:chOff x="0" y="0"/>
          <a:chExt cx="0" cy="0"/>
        </a:xfrm>
      </p:grpSpPr>
      <p:sp>
        <p:nvSpPr>
          <p:cNvPr id="3" name="日付プレースホルダ 2"/>
          <p:cNvSpPr>
            <a:spLocks noGrp="1"/>
          </p:cNvSpPr>
          <p:nvPr>
            <p:ph type="dt" sz="half" idx="10"/>
          </p:nvPr>
        </p:nvSpPr>
        <p:spPr/>
        <p:txBody>
          <a:bodyPr/>
          <a:lstStyle>
            <a:extLst/>
          </a:lstStyle>
          <a:p>
            <a:fld id="{0EA210B4-D502-4117-8810-2869F2731521}" type="datetimeFigureOut">
              <a:rPr kumimoji="1" lang="ja-JP" altLang="en-US" smtClean="0"/>
              <a:pPr/>
              <a:t>2014/6/12</a:t>
            </a:fld>
            <a:endParaRPr kumimoji="1" lang="ja-JP" altLang="en-US" dirty="0"/>
          </a:p>
        </p:txBody>
      </p:sp>
      <p:sp>
        <p:nvSpPr>
          <p:cNvPr id="4" name="フッター プレースホルダ 3"/>
          <p:cNvSpPr>
            <a:spLocks noGrp="1"/>
          </p:cNvSpPr>
          <p:nvPr>
            <p:ph type="ftr" sz="quarter" idx="11"/>
          </p:nvPr>
        </p:nvSpPr>
        <p:spPr/>
        <p:txBody>
          <a:bodyPr/>
          <a:lstStyle>
            <a:extLst/>
          </a:lstStyle>
          <a:p>
            <a:endParaRPr kumimoji="1" lang="ja-JP" altLang="en-US" dirty="0"/>
          </a:p>
        </p:txBody>
      </p:sp>
      <p:sp>
        <p:nvSpPr>
          <p:cNvPr id="5" name="スライド番号プレースホルダ 4"/>
          <p:cNvSpPr>
            <a:spLocks noGrp="1"/>
          </p:cNvSpPr>
          <p:nvPr>
            <p:ph type="sldNum" sz="quarter" idx="12"/>
          </p:nvPr>
        </p:nvSpPr>
        <p:spPr/>
        <p:txBody>
          <a:bodyPr/>
          <a:lstStyle>
            <a:extLst/>
          </a:lstStyle>
          <a:p>
            <a:fld id="{8972E9CC-7841-40C3-95BE-E1D76D06FC48}" type="slidenum">
              <a:rPr kumimoji="1" lang="ja-JP" altLang="en-US" smtClean="0"/>
              <a:pPr/>
              <a:t>‹#›</a:t>
            </a:fld>
            <a:endParaRPr kumimoji="1" lang="ja-JP" altLang="en-US" dirty="0"/>
          </a:p>
        </p:txBody>
      </p:sp>
      <p:sp>
        <p:nvSpPr>
          <p:cNvPr id="6" name="タイトル 5"/>
          <p:cNvSpPr>
            <a:spLocks noGrp="1"/>
          </p:cNvSpPr>
          <p:nvPr>
            <p:ph type="title"/>
          </p:nvPr>
        </p:nvSpPr>
        <p:spPr/>
        <p:txBody>
          <a:bodyPr rtlCol="0"/>
          <a:lstStyle>
            <a:extLst/>
          </a:lstStyle>
          <a:p>
            <a:r>
              <a:rPr kumimoji="0" lang="ja-JP" altLang="en-US" smtClean="0"/>
              <a:t>マスタ タイトルの書式設定</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extLst/>
          </a:lstStyle>
          <a:p>
            <a:fld id="{0EA210B4-D502-4117-8810-2869F2731521}" type="datetimeFigureOut">
              <a:rPr kumimoji="1" lang="ja-JP" altLang="en-US" smtClean="0"/>
              <a:pPr/>
              <a:t>2014/6/12</a:t>
            </a:fld>
            <a:endParaRPr kumimoji="1" lang="ja-JP" altLang="en-US" dirty="0"/>
          </a:p>
        </p:txBody>
      </p:sp>
      <p:sp>
        <p:nvSpPr>
          <p:cNvPr id="3" name="フッター プレースホルダ 2"/>
          <p:cNvSpPr>
            <a:spLocks noGrp="1"/>
          </p:cNvSpPr>
          <p:nvPr>
            <p:ph type="ftr" sz="quarter" idx="11"/>
          </p:nvPr>
        </p:nvSpPr>
        <p:spPr/>
        <p:txBody>
          <a:bodyPr/>
          <a:lstStyle>
            <a:extLst/>
          </a:lstStyle>
          <a:p>
            <a:endParaRPr kumimoji="1" lang="ja-JP" altLang="en-US" dirty="0"/>
          </a:p>
        </p:txBody>
      </p:sp>
      <p:sp>
        <p:nvSpPr>
          <p:cNvPr id="4" name="スライド番号プレースホルダ 3"/>
          <p:cNvSpPr>
            <a:spLocks noGrp="1"/>
          </p:cNvSpPr>
          <p:nvPr>
            <p:ph type="sldNum" sz="quarter" idx="12"/>
          </p:nvPr>
        </p:nvSpPr>
        <p:spPr/>
        <p:txBody>
          <a:bodyPr/>
          <a:lstStyle>
            <a:extLst/>
          </a:lstStyle>
          <a:p>
            <a:fld id="{8972E9CC-7841-40C3-95BE-E1D76D06FC48}" type="slidenum">
              <a:rPr kumimoji="1" lang="ja-JP" altLang="en-US" smtClean="0"/>
              <a:pPr/>
              <a:t>‹#›</a:t>
            </a:fld>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bg>
      <p:bgRef idx="1003">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ja-JP" altLang="en-US" smtClean="0"/>
              <a:t>マスタ テキストの書式設定</a:t>
            </a:r>
          </a:p>
        </p:txBody>
      </p:sp>
      <p:sp>
        <p:nvSpPr>
          <p:cNvPr id="4" name="コンテンツ プレースホルダ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a:xfrm>
            <a:off x="6727032" y="6407944"/>
            <a:ext cx="1920240" cy="365760"/>
          </a:xfrm>
        </p:spPr>
        <p:txBody>
          <a:bodyPr/>
          <a:lstStyle>
            <a:extLst/>
          </a:lstStyle>
          <a:p>
            <a:fld id="{0EA210B4-D502-4117-8810-2869F2731521}" type="datetimeFigureOut">
              <a:rPr kumimoji="1" lang="ja-JP" altLang="en-US" smtClean="0"/>
              <a:pPr/>
              <a:t>2014/6/12</a:t>
            </a:fld>
            <a:endParaRPr kumimoji="1" lang="ja-JP" altLang="en-US" dirty="0"/>
          </a:p>
        </p:txBody>
      </p:sp>
      <p:sp>
        <p:nvSpPr>
          <p:cNvPr id="6" name="フッター プレースホルダ 5"/>
          <p:cNvSpPr>
            <a:spLocks noGrp="1"/>
          </p:cNvSpPr>
          <p:nvPr>
            <p:ph type="ftr" sz="quarter" idx="11"/>
          </p:nvPr>
        </p:nvSpPr>
        <p:spPr/>
        <p:txBody>
          <a:bodyPr/>
          <a:lstStyle>
            <a:extLst/>
          </a:lstStyle>
          <a:p>
            <a:endParaRPr kumimoji="1" lang="ja-JP" altLang="en-US" dirty="0"/>
          </a:p>
        </p:txBody>
      </p:sp>
      <p:sp>
        <p:nvSpPr>
          <p:cNvPr id="7" name="スライド番号プレースホルダ 6"/>
          <p:cNvSpPr>
            <a:spLocks noGrp="1"/>
          </p:cNvSpPr>
          <p:nvPr>
            <p:ph type="sldNum" sz="quarter" idx="12"/>
          </p:nvPr>
        </p:nvSpPr>
        <p:spPr/>
        <p:txBody>
          <a:bodyPr/>
          <a:lstStyle>
            <a:extLst/>
          </a:lstStyle>
          <a:p>
            <a:fld id="{8972E9CC-7841-40C3-95BE-E1D76D06FC48}" type="slidenum">
              <a:rPr kumimoji="1" lang="ja-JP" altLang="en-US" smtClean="0"/>
              <a:pPr/>
              <a:t>‹#›</a:t>
            </a:fld>
            <a:endParaRPr kumimoji="1" lang="ja-JP"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2">
        <a:schemeClr val="bg1"/>
      </p:bgRef>
    </p:bg>
    <p:spTree>
      <p:nvGrpSpPr>
        <p:cNvPr id="1" name=""/>
        <p:cNvGrpSpPr/>
        <p:nvPr/>
      </p:nvGrpSpPr>
      <p:grpSpPr>
        <a:xfrm>
          <a:off x="0" y="0"/>
          <a:ext cx="0" cy="0"/>
          <a:chOff x="0" y="0"/>
          <a:chExt cx="0" cy="0"/>
        </a:xfrm>
      </p:grpSpPr>
      <p:sp>
        <p:nvSpPr>
          <p:cNvPr id="4" name="テキスト プレースホルダ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ja-JP" altLang="en-US" smtClean="0"/>
              <a:t>マスタ テキストの書式設定</a:t>
            </a:r>
          </a:p>
        </p:txBody>
      </p:sp>
      <p:sp>
        <p:nvSpPr>
          <p:cNvPr id="3" name="図プレースホルダ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ja-JP" altLang="en-US" dirty="0" smtClean="0"/>
              <a:t>アイコンをクリックして図を追加</a:t>
            </a:r>
            <a:endParaRPr kumimoji="0" lang="en-US" dirty="0"/>
          </a:p>
        </p:txBody>
      </p:sp>
      <p:sp>
        <p:nvSpPr>
          <p:cNvPr id="5" name="日付プレースホルダ 4"/>
          <p:cNvSpPr>
            <a:spLocks noGrp="1"/>
          </p:cNvSpPr>
          <p:nvPr>
            <p:ph type="dt" sz="half" idx="10"/>
          </p:nvPr>
        </p:nvSpPr>
        <p:spPr/>
        <p:txBody>
          <a:bodyPr/>
          <a:lstStyle>
            <a:lvl1pPr>
              <a:defRPr>
                <a:solidFill>
                  <a:schemeClr val="tx1"/>
                </a:solidFill>
              </a:defRPr>
            </a:lvl1pPr>
            <a:extLst/>
          </a:lstStyle>
          <a:p>
            <a:fld id="{0EA210B4-D502-4117-8810-2869F2731521}" type="datetimeFigureOut">
              <a:rPr kumimoji="1" lang="ja-JP" altLang="en-US" smtClean="0"/>
              <a:pPr/>
              <a:t>2014/6/12</a:t>
            </a:fld>
            <a:endParaRPr kumimoji="1" lang="ja-JP" altLang="en-US" dirty="0"/>
          </a:p>
        </p:txBody>
      </p:sp>
      <p:sp>
        <p:nvSpPr>
          <p:cNvPr id="6" name="フッター プレースホルダ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kumimoji="1" lang="ja-JP" altLang="en-US" dirty="0"/>
          </a:p>
        </p:txBody>
      </p:sp>
      <p:sp>
        <p:nvSpPr>
          <p:cNvPr id="7" name="スライド番号プレースホルダ 6"/>
          <p:cNvSpPr>
            <a:spLocks noGrp="1"/>
          </p:cNvSpPr>
          <p:nvPr>
            <p:ph type="sldNum" sz="quarter" idx="12"/>
          </p:nvPr>
        </p:nvSpPr>
        <p:spPr/>
        <p:txBody>
          <a:bodyPr/>
          <a:lstStyle>
            <a:lvl1pPr>
              <a:defRPr>
                <a:solidFill>
                  <a:schemeClr val="tx1"/>
                </a:solidFill>
              </a:defRPr>
            </a:lvl1pPr>
            <a:extLst/>
          </a:lstStyle>
          <a:p>
            <a:fld id="{8972E9CC-7841-40C3-95BE-E1D76D06FC48}" type="slidenum">
              <a:rPr kumimoji="1" lang="ja-JP" altLang="en-US" smtClean="0"/>
              <a:pPr/>
              <a:t>‹#›</a:t>
            </a:fld>
            <a:endParaRPr kumimoji="1" lang="ja-JP" altLang="en-US" dirty="0"/>
          </a:p>
        </p:txBody>
      </p:sp>
      <p:sp>
        <p:nvSpPr>
          <p:cNvPr id="2" name="タイトル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ja-JP" altLang="en-US" smtClean="0"/>
              <a:t>マスタ タイトルの書式設定</a:t>
            </a:r>
            <a:endParaRPr kumimoji="0" lang="en-US"/>
          </a:p>
        </p:txBody>
      </p:sp>
      <p:sp>
        <p:nvSpPr>
          <p:cNvPr id="8" name="フリーフォーム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フリーフォーム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直角三角形 9"/>
          <p:cNvSpPr>
            <a:spLocks/>
          </p:cNvSpPr>
          <p:nvPr/>
        </p:nvSpPr>
        <p:spPr bwMode="auto">
          <a:xfrm>
            <a:off x="-6042" y="5791253"/>
            <a:ext cx="3402314" cy="1080868"/>
          </a:xfrm>
          <a:prstGeom prst="rtTriangle">
            <a:avLst/>
          </a:pr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直線コネクタ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山形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山形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フリーフォーム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フリーフォーム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直角三角形 13"/>
          <p:cNvSpPr>
            <a:spLocks/>
          </p:cNvSpPr>
          <p:nvPr/>
        </p:nvSpPr>
        <p:spPr bwMode="auto">
          <a:xfrm>
            <a:off x="-6042" y="5791253"/>
            <a:ext cx="3402314" cy="1080868"/>
          </a:xfrm>
          <a:prstGeom prst="rtTriangle">
            <a:avLst/>
          </a:prstGeom>
          <a:blipFill>
            <a:blip r:embed="rId13"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直線コネクタ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タイトル プレースホルダ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ja-JP" altLang="en-US" smtClean="0"/>
              <a:t>マスタ タイトルの書式設定</a:t>
            </a:r>
            <a:endParaRPr kumimoji="0" lang="en-US"/>
          </a:p>
        </p:txBody>
      </p:sp>
      <p:sp>
        <p:nvSpPr>
          <p:cNvPr id="30" name="テキスト プレースホルダ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0" name="日付プレースホルダ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EA210B4-D502-4117-8810-2869F2731521}" type="datetimeFigureOut">
              <a:rPr kumimoji="1" lang="ja-JP" altLang="en-US" smtClean="0"/>
              <a:pPr/>
              <a:t>2014/6/12</a:t>
            </a:fld>
            <a:endParaRPr kumimoji="1" lang="ja-JP" altLang="en-US" dirty="0"/>
          </a:p>
        </p:txBody>
      </p:sp>
      <p:sp>
        <p:nvSpPr>
          <p:cNvPr id="22" name="フッター プレースホルダ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kumimoji="1" lang="ja-JP" altLang="en-US" dirty="0"/>
          </a:p>
        </p:txBody>
      </p:sp>
      <p:sp>
        <p:nvSpPr>
          <p:cNvPr id="18" name="スライド番号プレースホルダ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972E9CC-7841-40C3-95BE-E1D76D06FC48}" type="slidenum">
              <a:rPr kumimoji="1" lang="ja-JP" altLang="en-US" smtClean="0"/>
              <a:pPr/>
              <a: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1"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1"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1"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1"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1"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1"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1" sz="1600" kern="1200" baseline="0">
          <a:solidFill>
            <a:schemeClr val="tx1"/>
          </a:solidFill>
          <a:latin typeface="+mn-lt"/>
          <a:ea typeface="+mn-ea"/>
          <a:cs typeface="+mn-cs"/>
        </a:defRPr>
      </a:lvl9pPr>
      <a:extLst/>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0.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1268760"/>
            <a:ext cx="7772400" cy="1829761"/>
          </a:xfrm>
        </p:spPr>
        <p:txBody>
          <a:bodyPr/>
          <a:lstStyle/>
          <a:p>
            <a:r>
              <a:rPr kumimoji="1" lang="ja-JP" altLang="en-US" dirty="0" smtClean="0"/>
              <a:t>万国博覧会記念公園</a:t>
            </a:r>
            <a:r>
              <a:rPr kumimoji="1" lang="en-US" altLang="ja-JP" dirty="0" smtClean="0"/>
              <a:t/>
            </a:r>
            <a:br>
              <a:rPr kumimoji="1" lang="en-US" altLang="ja-JP" dirty="0" smtClean="0"/>
            </a:br>
            <a:r>
              <a:rPr lang="ja-JP" altLang="en-US" dirty="0"/>
              <a:t>自立した森づくり</a:t>
            </a:r>
            <a:endParaRPr kumimoji="1" lang="ja-JP" altLang="en-US" dirty="0"/>
          </a:p>
        </p:txBody>
      </p:sp>
      <p:sp>
        <p:nvSpPr>
          <p:cNvPr id="3" name="サブタイトル 2"/>
          <p:cNvSpPr>
            <a:spLocks noGrp="1"/>
          </p:cNvSpPr>
          <p:nvPr>
            <p:ph type="subTitle" idx="1"/>
          </p:nvPr>
        </p:nvSpPr>
        <p:spPr>
          <a:xfrm>
            <a:off x="3059832" y="4077072"/>
            <a:ext cx="5828184" cy="753497"/>
          </a:xfrm>
        </p:spPr>
        <p:txBody>
          <a:bodyPr>
            <a:normAutofit/>
          </a:bodyPr>
          <a:lstStyle/>
          <a:p>
            <a:r>
              <a:rPr lang="ja-JP" altLang="en-US" sz="2400" dirty="0"/>
              <a:t>大阪府</a:t>
            </a:r>
            <a:r>
              <a:rPr kumimoji="1" lang="ja-JP" altLang="en-US" sz="2400" dirty="0" smtClean="0"/>
              <a:t>日本万国博覧会記念公園</a:t>
            </a:r>
            <a:r>
              <a:rPr kumimoji="1" lang="ja-JP" altLang="en-US" sz="2400" dirty="0" smtClean="0"/>
              <a:t>事務所</a:t>
            </a:r>
            <a:endParaRPr kumimoji="1" lang="ja-JP" altLang="en-US" sz="2400" dirty="0"/>
          </a:p>
        </p:txBody>
      </p:sp>
      <p:sp>
        <p:nvSpPr>
          <p:cNvPr id="4" name="Rectangle 1"/>
          <p:cNvSpPr>
            <a:spLocks noChangeArrowheads="1"/>
          </p:cNvSpPr>
          <p:nvPr/>
        </p:nvSpPr>
        <p:spPr bwMode="auto">
          <a:xfrm>
            <a:off x="7740352" y="404664"/>
            <a:ext cx="923925" cy="533400"/>
          </a:xfrm>
          <a:prstGeom prst="rect">
            <a:avLst/>
          </a:prstGeom>
          <a:solidFill>
            <a:srgbClr val="FFFFFF"/>
          </a:solidFill>
          <a:ln w="317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wrap="square" lIns="74295" tIns="0" rIns="74295"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1600" b="0" i="0" u="none" strike="noStrike" baseline="0" dirty="0" smtClean="0">
                <a:solidFill>
                  <a:srgbClr val="000000"/>
                </a:solidFill>
                <a:latin typeface="ＭＳ ゴシック"/>
                <a:ea typeface="ＭＳ ゴシック"/>
              </a:rPr>
              <a:t>資料３</a:t>
            </a:r>
            <a:endParaRPr lang="ja-JP" altLang="en-US" sz="1600" b="0" i="0" u="none" strike="noStrike" baseline="0" dirty="0">
              <a:solidFill>
                <a:srgbClr val="000000"/>
              </a:solidFill>
              <a:latin typeface="ＭＳ ゴシック"/>
              <a:ea typeface="ＭＳ ゴシック"/>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514800" y="487222"/>
            <a:ext cx="8114400" cy="72720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kumimoji="1" lang="ja-JP" altLang="en-US" dirty="0" smtClean="0"/>
              <a:t>自立した森再生への取り組み③</a:t>
            </a:r>
            <a:endParaRPr kumimoji="1" lang="ja-JP" altLang="en-US" dirty="0"/>
          </a:p>
        </p:txBody>
      </p:sp>
      <p:sp>
        <p:nvSpPr>
          <p:cNvPr id="5" name="テキスト ボックス 4"/>
          <p:cNvSpPr txBox="1"/>
          <p:nvPr/>
        </p:nvSpPr>
        <p:spPr>
          <a:xfrm>
            <a:off x="500034" y="1268760"/>
            <a:ext cx="3044423" cy="461665"/>
          </a:xfrm>
          <a:prstGeom prst="rect">
            <a:avLst/>
          </a:prstGeom>
          <a:noFill/>
        </p:spPr>
        <p:txBody>
          <a:bodyPr wrap="none" rtlCol="0">
            <a:spAutoFit/>
          </a:bodyPr>
          <a:lstStyle/>
          <a:p>
            <a:r>
              <a:rPr kumimoji="1" lang="ja-JP" altLang="en-US" sz="2400" dirty="0" smtClean="0"/>
              <a:t>③巨木育成の森づくり</a:t>
            </a:r>
            <a:endParaRPr kumimoji="1" lang="ja-JP" altLang="en-US" sz="2400" dirty="0"/>
          </a:p>
        </p:txBody>
      </p:sp>
      <p:sp>
        <p:nvSpPr>
          <p:cNvPr id="6" name="テキスト ボックス 5"/>
          <p:cNvSpPr txBox="1"/>
          <p:nvPr/>
        </p:nvSpPr>
        <p:spPr>
          <a:xfrm>
            <a:off x="785786" y="1697388"/>
            <a:ext cx="7858180" cy="923330"/>
          </a:xfrm>
          <a:prstGeom prst="rect">
            <a:avLst/>
          </a:prstGeom>
          <a:noFill/>
        </p:spPr>
        <p:txBody>
          <a:bodyPr wrap="square" rtlCol="0">
            <a:spAutoFit/>
          </a:bodyPr>
          <a:lstStyle/>
          <a:p>
            <a:r>
              <a:rPr lang="ja-JP" altLang="en-US" dirty="0" smtClean="0"/>
              <a:t>巨木は哺乳類から小さな昆虫まで様々な生き物を育み、周囲の環境形成に影響を与えるこのことから比較的生長の良い高木を選定し、その周囲の木を伐採することで巨木の育成することを目指します。</a:t>
            </a:r>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97620" y="2996952"/>
            <a:ext cx="2160000" cy="21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47831" y="2980216"/>
            <a:ext cx="2160000" cy="21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9" name="テキスト ボックス 38"/>
          <p:cNvSpPr txBox="1"/>
          <p:nvPr/>
        </p:nvSpPr>
        <p:spPr>
          <a:xfrm>
            <a:off x="2519622" y="2564904"/>
            <a:ext cx="4038285" cy="553998"/>
          </a:xfrm>
          <a:prstGeom prst="rect">
            <a:avLst/>
          </a:prstGeom>
          <a:noFill/>
        </p:spPr>
        <p:txBody>
          <a:bodyPr wrap="none" rtlCol="0">
            <a:spAutoFit/>
          </a:bodyPr>
          <a:lstStyle/>
          <a:p>
            <a:pPr>
              <a:buFont typeface="Wingdings" pitchFamily="2" charset="2"/>
              <a:buChar char="Ø"/>
            </a:pPr>
            <a:r>
              <a:rPr kumimoji="1" lang="ja-JP" altLang="en-US" sz="1600" dirty="0" smtClean="0"/>
              <a:t>ほぼすべての樹木を伐採する</a:t>
            </a:r>
            <a:r>
              <a:rPr kumimoji="1" lang="ja-JP" altLang="en-US" sz="1600" b="1" dirty="0" smtClean="0"/>
              <a:t>ギャップ工法</a:t>
            </a:r>
            <a:endParaRPr kumimoji="1" lang="en-US" altLang="ja-JP" sz="1600" b="1" dirty="0" smtClean="0"/>
          </a:p>
          <a:p>
            <a:pPr>
              <a:buFont typeface="Wingdings" pitchFamily="2" charset="2"/>
              <a:buChar char="Ø"/>
            </a:pPr>
            <a:endParaRPr kumimoji="1" lang="ja-JP" altLang="en-US" sz="1400" dirty="0"/>
          </a:p>
        </p:txBody>
      </p:sp>
      <p:sp>
        <p:nvSpPr>
          <p:cNvPr id="40" name="テキスト ボックス 39"/>
          <p:cNvSpPr txBox="1"/>
          <p:nvPr/>
        </p:nvSpPr>
        <p:spPr>
          <a:xfrm>
            <a:off x="7429520" y="4863217"/>
            <a:ext cx="1322798" cy="276999"/>
          </a:xfrm>
          <a:prstGeom prst="rect">
            <a:avLst/>
          </a:prstGeom>
          <a:noFill/>
        </p:spPr>
        <p:txBody>
          <a:bodyPr wrap="none" rtlCol="0">
            <a:spAutoFit/>
          </a:bodyPr>
          <a:lstStyle/>
          <a:p>
            <a:r>
              <a:rPr kumimoji="1" lang="ja-JP" altLang="en-US" sz="1200" dirty="0" smtClean="0"/>
              <a:t>数年後のイメージ</a:t>
            </a:r>
            <a:endParaRPr kumimoji="1" lang="ja-JP" altLang="en-US" sz="1200" dirty="0"/>
          </a:p>
        </p:txBody>
      </p:sp>
      <p:sp>
        <p:nvSpPr>
          <p:cNvPr id="11" name="テキスト ボックス 10"/>
          <p:cNvSpPr txBox="1"/>
          <p:nvPr/>
        </p:nvSpPr>
        <p:spPr>
          <a:xfrm>
            <a:off x="1076762" y="5840792"/>
            <a:ext cx="7704856" cy="646331"/>
          </a:xfrm>
          <a:prstGeom prst="rect">
            <a:avLst/>
          </a:prstGeom>
          <a:noFill/>
          <a:ln w="63500" cmpd="dbl">
            <a:solidFill>
              <a:schemeClr val="accent1">
                <a:lumMod val="75000"/>
              </a:schemeClr>
            </a:solidFill>
          </a:ln>
        </p:spPr>
        <p:txBody>
          <a:bodyPr wrap="square" rtlCol="0">
            <a:spAutoFit/>
          </a:bodyPr>
          <a:lstStyle/>
          <a:p>
            <a:pPr marL="174625" indent="-174625"/>
            <a:r>
              <a:rPr kumimoji="1" lang="ja-JP" altLang="en-US" dirty="0" smtClean="0"/>
              <a:t>○実験区のクスノキと</a:t>
            </a:r>
            <a:r>
              <a:rPr lang="ja-JP" altLang="en-US" dirty="0" smtClean="0"/>
              <a:t>隣接</a:t>
            </a:r>
            <a:r>
              <a:rPr lang="ja-JP" altLang="en-US" dirty="0"/>
              <a:t>する樹林のクスノキ</a:t>
            </a:r>
            <a:r>
              <a:rPr lang="ja-JP" altLang="en-US" dirty="0" smtClean="0"/>
              <a:t>の幹半径の生長量を比べると実験区の方が大きく、間伐の効果が表れている。</a:t>
            </a:r>
            <a:endParaRPr lang="en-US" altLang="ja-JP" dirty="0" smtClean="0"/>
          </a:p>
        </p:txBody>
      </p:sp>
      <p:sp>
        <p:nvSpPr>
          <p:cNvPr id="12" name="テキスト ボックス 11"/>
          <p:cNvSpPr txBox="1"/>
          <p:nvPr/>
        </p:nvSpPr>
        <p:spPr>
          <a:xfrm>
            <a:off x="865719" y="5140216"/>
            <a:ext cx="1372492" cy="646331"/>
          </a:xfrm>
          <a:prstGeom prst="rect">
            <a:avLst/>
          </a:prstGeom>
          <a:noFill/>
        </p:spPr>
        <p:txBody>
          <a:bodyPr wrap="none" rtlCol="0">
            <a:spAutoFit/>
          </a:bodyPr>
          <a:lstStyle/>
          <a:p>
            <a:r>
              <a:rPr lang="ja-JP" altLang="en-US" dirty="0"/>
              <a:t>樹</a:t>
            </a:r>
            <a:r>
              <a:rPr lang="ja-JP" altLang="en-US" dirty="0" smtClean="0"/>
              <a:t>高</a:t>
            </a:r>
            <a:r>
              <a:rPr lang="en-US" altLang="ja-JP" dirty="0" smtClean="0"/>
              <a:t>17.3m</a:t>
            </a:r>
          </a:p>
          <a:p>
            <a:r>
              <a:rPr kumimoji="1" lang="ja-JP" altLang="en-US" dirty="0"/>
              <a:t>　</a:t>
            </a:r>
            <a:r>
              <a:rPr kumimoji="1" lang="ja-JP" altLang="en-US" dirty="0" smtClean="0"/>
              <a:t>　　</a:t>
            </a:r>
            <a:r>
              <a:rPr kumimoji="1" lang="en-US" altLang="ja-JP" dirty="0" smtClean="0"/>
              <a:t>10m</a:t>
            </a:r>
            <a:endParaRPr kumimoji="1" lang="ja-JP" altLang="en-US" dirty="0"/>
          </a:p>
        </p:txBody>
      </p:sp>
      <p:sp>
        <p:nvSpPr>
          <p:cNvPr id="13" name="テキスト ボックス 12"/>
          <p:cNvSpPr txBox="1"/>
          <p:nvPr/>
        </p:nvSpPr>
        <p:spPr>
          <a:xfrm>
            <a:off x="5185415" y="5156952"/>
            <a:ext cx="1372492" cy="646331"/>
          </a:xfrm>
          <a:prstGeom prst="rect">
            <a:avLst/>
          </a:prstGeom>
          <a:noFill/>
        </p:spPr>
        <p:txBody>
          <a:bodyPr wrap="none" rtlCol="0">
            <a:spAutoFit/>
          </a:bodyPr>
          <a:lstStyle/>
          <a:p>
            <a:r>
              <a:rPr lang="ja-JP" altLang="en-US" dirty="0"/>
              <a:t>樹</a:t>
            </a:r>
            <a:r>
              <a:rPr lang="ja-JP" altLang="en-US" dirty="0" smtClean="0"/>
              <a:t>高</a:t>
            </a:r>
            <a:r>
              <a:rPr lang="en-US" altLang="ja-JP" dirty="0" smtClean="0"/>
              <a:t>17.3m</a:t>
            </a:r>
          </a:p>
          <a:p>
            <a:r>
              <a:rPr kumimoji="1" lang="ja-JP" altLang="en-US" dirty="0"/>
              <a:t>　</a:t>
            </a:r>
            <a:r>
              <a:rPr kumimoji="1" lang="ja-JP" altLang="en-US" dirty="0" smtClean="0"/>
              <a:t>　　</a:t>
            </a:r>
            <a:r>
              <a:rPr kumimoji="1" lang="en-US" altLang="ja-JP" dirty="0" smtClean="0"/>
              <a:t>12m</a:t>
            </a:r>
            <a:endParaRPr kumimoji="1" lang="ja-JP" altLang="en-US" dirty="0"/>
          </a:p>
        </p:txBody>
      </p:sp>
      <p:sp>
        <p:nvSpPr>
          <p:cNvPr id="14" name="テキスト ボックス 13"/>
          <p:cNvSpPr txBox="1"/>
          <p:nvPr/>
        </p:nvSpPr>
        <p:spPr>
          <a:xfrm>
            <a:off x="2333469" y="5169966"/>
            <a:ext cx="1952779" cy="923330"/>
          </a:xfrm>
          <a:prstGeom prst="rect">
            <a:avLst/>
          </a:prstGeom>
          <a:noFill/>
        </p:spPr>
        <p:txBody>
          <a:bodyPr wrap="none" rtlCol="0">
            <a:spAutoFit/>
          </a:bodyPr>
          <a:lstStyle/>
          <a:p>
            <a:r>
              <a:rPr lang="ja-JP" altLang="en-US" dirty="0" smtClean="0"/>
              <a:t>胸高直径</a:t>
            </a:r>
            <a:r>
              <a:rPr lang="en-US" altLang="ja-JP" dirty="0" smtClean="0"/>
              <a:t>21.3cm</a:t>
            </a:r>
          </a:p>
          <a:p>
            <a:r>
              <a:rPr lang="ja-JP" altLang="en-US" dirty="0"/>
              <a:t>　</a:t>
            </a:r>
            <a:r>
              <a:rPr lang="ja-JP" altLang="en-US" dirty="0" smtClean="0"/>
              <a:t>　　　　　</a:t>
            </a:r>
            <a:r>
              <a:rPr lang="en-US" altLang="ja-JP" dirty="0" smtClean="0"/>
              <a:t>15.9cm</a:t>
            </a:r>
          </a:p>
          <a:p>
            <a:endParaRPr kumimoji="1" lang="ja-JP" altLang="en-US" dirty="0"/>
          </a:p>
        </p:txBody>
      </p:sp>
      <p:sp>
        <p:nvSpPr>
          <p:cNvPr id="15" name="テキスト ボックス 14"/>
          <p:cNvSpPr txBox="1"/>
          <p:nvPr/>
        </p:nvSpPr>
        <p:spPr>
          <a:xfrm>
            <a:off x="6531621" y="5210826"/>
            <a:ext cx="2112345" cy="923330"/>
          </a:xfrm>
          <a:prstGeom prst="rect">
            <a:avLst/>
          </a:prstGeom>
          <a:noFill/>
        </p:spPr>
        <p:txBody>
          <a:bodyPr wrap="square" rtlCol="0">
            <a:spAutoFit/>
          </a:bodyPr>
          <a:lstStyle/>
          <a:p>
            <a:r>
              <a:rPr lang="ja-JP" altLang="en-US" dirty="0" smtClean="0"/>
              <a:t>胸高直径</a:t>
            </a:r>
            <a:r>
              <a:rPr lang="en-US" altLang="ja-JP" dirty="0" smtClean="0"/>
              <a:t>57.6cm</a:t>
            </a:r>
          </a:p>
          <a:p>
            <a:r>
              <a:rPr lang="ja-JP" altLang="en-US" dirty="0"/>
              <a:t>　</a:t>
            </a:r>
            <a:r>
              <a:rPr lang="ja-JP" altLang="en-US" dirty="0" smtClean="0"/>
              <a:t>　　　　　</a:t>
            </a:r>
            <a:r>
              <a:rPr lang="en-US" altLang="ja-JP" dirty="0" smtClean="0"/>
              <a:t>48.4cm</a:t>
            </a:r>
          </a:p>
          <a:p>
            <a:endParaRPr kumimoji="1" lang="ja-JP" altLang="en-US" dirty="0"/>
          </a:p>
        </p:txBody>
      </p:sp>
      <p:sp>
        <p:nvSpPr>
          <p:cNvPr id="16" name="右矢印 15"/>
          <p:cNvSpPr/>
          <p:nvPr/>
        </p:nvSpPr>
        <p:spPr>
          <a:xfrm>
            <a:off x="4067944" y="3881985"/>
            <a:ext cx="1296144" cy="19508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514800" y="487222"/>
            <a:ext cx="8114400" cy="72720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kumimoji="1" lang="ja-JP" altLang="en-US" dirty="0" smtClean="0"/>
              <a:t>自立した森再生への取り組み④⑤</a:t>
            </a:r>
            <a:endParaRPr kumimoji="1" lang="ja-JP" altLang="en-US" dirty="0"/>
          </a:p>
        </p:txBody>
      </p:sp>
      <p:sp>
        <p:nvSpPr>
          <p:cNvPr id="5" name="テキスト ボックス 4"/>
          <p:cNvSpPr txBox="1"/>
          <p:nvPr/>
        </p:nvSpPr>
        <p:spPr>
          <a:xfrm>
            <a:off x="500033" y="1307742"/>
            <a:ext cx="4411785" cy="461665"/>
          </a:xfrm>
          <a:prstGeom prst="rect">
            <a:avLst/>
          </a:prstGeom>
          <a:noFill/>
        </p:spPr>
        <p:txBody>
          <a:bodyPr wrap="none" rtlCol="0">
            <a:spAutoFit/>
          </a:bodyPr>
          <a:lstStyle/>
          <a:p>
            <a:r>
              <a:rPr kumimoji="1" lang="ja-JP" altLang="en-US" sz="2400" dirty="0" smtClean="0"/>
              <a:t>④園路沿いなどの林縁植生導入</a:t>
            </a:r>
            <a:endParaRPr kumimoji="1" lang="ja-JP" altLang="en-US" sz="2400" dirty="0"/>
          </a:p>
        </p:txBody>
      </p:sp>
      <p:sp>
        <p:nvSpPr>
          <p:cNvPr id="6" name="テキスト ボックス 5"/>
          <p:cNvSpPr txBox="1"/>
          <p:nvPr/>
        </p:nvSpPr>
        <p:spPr>
          <a:xfrm>
            <a:off x="841164" y="1693531"/>
            <a:ext cx="7858180" cy="646331"/>
          </a:xfrm>
          <a:prstGeom prst="rect">
            <a:avLst/>
          </a:prstGeom>
          <a:noFill/>
        </p:spPr>
        <p:txBody>
          <a:bodyPr wrap="square" rtlCol="0">
            <a:spAutoFit/>
          </a:bodyPr>
          <a:lstStyle/>
          <a:p>
            <a:r>
              <a:rPr lang="ja-JP" altLang="en-US" dirty="0" smtClean="0"/>
              <a:t>　自然文化園の園路沿いには良好な林縁環境がほとんどないため、林縁を間伐して林縁環境を創出することで生物多様性に富んだ森を目指す。</a:t>
            </a:r>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00430" y="2636912"/>
            <a:ext cx="1800000" cy="180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12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72330" y="2636912"/>
            <a:ext cx="1800000" cy="180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0" name="右矢印 49"/>
          <p:cNvSpPr/>
          <p:nvPr/>
        </p:nvSpPr>
        <p:spPr>
          <a:xfrm>
            <a:off x="4143372" y="3480118"/>
            <a:ext cx="642942" cy="64294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テキスト ボックス 50"/>
          <p:cNvSpPr txBox="1"/>
          <p:nvPr/>
        </p:nvSpPr>
        <p:spPr>
          <a:xfrm>
            <a:off x="7000892" y="4123060"/>
            <a:ext cx="1322798" cy="276999"/>
          </a:xfrm>
          <a:prstGeom prst="rect">
            <a:avLst/>
          </a:prstGeom>
          <a:noFill/>
        </p:spPr>
        <p:txBody>
          <a:bodyPr wrap="none" rtlCol="0">
            <a:spAutoFit/>
          </a:bodyPr>
          <a:lstStyle/>
          <a:p>
            <a:r>
              <a:rPr kumimoji="1" lang="ja-JP" altLang="en-US" sz="1200" dirty="0" smtClean="0"/>
              <a:t>数年後のイメージ</a:t>
            </a:r>
            <a:endParaRPr kumimoji="1" lang="ja-JP" altLang="en-US" sz="1200" dirty="0"/>
          </a:p>
        </p:txBody>
      </p:sp>
      <p:sp>
        <p:nvSpPr>
          <p:cNvPr id="52" name="テキスト ボックス 51"/>
          <p:cNvSpPr txBox="1"/>
          <p:nvPr/>
        </p:nvSpPr>
        <p:spPr>
          <a:xfrm>
            <a:off x="2248227" y="2339862"/>
            <a:ext cx="4038285" cy="584775"/>
          </a:xfrm>
          <a:prstGeom prst="rect">
            <a:avLst/>
          </a:prstGeom>
          <a:noFill/>
        </p:spPr>
        <p:txBody>
          <a:bodyPr wrap="none" rtlCol="0">
            <a:spAutoFit/>
          </a:bodyPr>
          <a:lstStyle/>
          <a:p>
            <a:pPr>
              <a:buFont typeface="Wingdings" pitchFamily="2" charset="2"/>
              <a:buChar char="Ø"/>
            </a:pPr>
            <a:r>
              <a:rPr kumimoji="1" lang="ja-JP" altLang="en-US" sz="1600" dirty="0" smtClean="0"/>
              <a:t>ほぼすべての樹木を伐採する</a:t>
            </a:r>
            <a:r>
              <a:rPr kumimoji="1" lang="ja-JP" altLang="en-US" sz="1600" b="1" dirty="0" smtClean="0"/>
              <a:t>ギャップ工法</a:t>
            </a:r>
            <a:endParaRPr kumimoji="1" lang="en-US" altLang="ja-JP" sz="1600" b="1" dirty="0" smtClean="0"/>
          </a:p>
          <a:p>
            <a:pPr>
              <a:buFont typeface="Wingdings" pitchFamily="2" charset="2"/>
              <a:buChar char="Ø"/>
            </a:pPr>
            <a:endParaRPr kumimoji="1" lang="ja-JP" altLang="en-US" sz="1600" dirty="0"/>
          </a:p>
        </p:txBody>
      </p:sp>
      <p:sp>
        <p:nvSpPr>
          <p:cNvPr id="10" name="テキスト ボックス 9"/>
          <p:cNvSpPr txBox="1"/>
          <p:nvPr/>
        </p:nvSpPr>
        <p:spPr>
          <a:xfrm>
            <a:off x="500034" y="5357826"/>
            <a:ext cx="4174541" cy="461665"/>
          </a:xfrm>
          <a:prstGeom prst="rect">
            <a:avLst/>
          </a:prstGeom>
          <a:noFill/>
        </p:spPr>
        <p:txBody>
          <a:bodyPr wrap="none" rtlCol="0">
            <a:spAutoFit/>
          </a:bodyPr>
          <a:lstStyle/>
          <a:p>
            <a:r>
              <a:rPr kumimoji="1" lang="ja-JP" altLang="en-US" sz="2400" dirty="0" smtClean="0"/>
              <a:t>⑤間伐の多様化による森づくり</a:t>
            </a:r>
            <a:endParaRPr kumimoji="1" lang="ja-JP" altLang="en-US" sz="2400" dirty="0"/>
          </a:p>
        </p:txBody>
      </p:sp>
      <p:sp>
        <p:nvSpPr>
          <p:cNvPr id="11" name="テキスト ボックス 10"/>
          <p:cNvSpPr txBox="1"/>
          <p:nvPr/>
        </p:nvSpPr>
        <p:spPr>
          <a:xfrm>
            <a:off x="1714480" y="5786454"/>
            <a:ext cx="6500858" cy="369332"/>
          </a:xfrm>
          <a:prstGeom prst="rect">
            <a:avLst/>
          </a:prstGeom>
          <a:noFill/>
        </p:spPr>
        <p:txBody>
          <a:bodyPr wrap="square" rtlCol="0">
            <a:spAutoFit/>
          </a:bodyPr>
          <a:lstStyle/>
          <a:p>
            <a:r>
              <a:rPr lang="ja-JP" altLang="en-US" dirty="0" smtClean="0"/>
              <a:t>公園機能として必要な景観林相を維持していく上での多様な間伐</a:t>
            </a:r>
          </a:p>
        </p:txBody>
      </p:sp>
      <p:sp>
        <p:nvSpPr>
          <p:cNvPr id="12" name="テキスト ボックス 11"/>
          <p:cNvSpPr txBox="1"/>
          <p:nvPr/>
        </p:nvSpPr>
        <p:spPr>
          <a:xfrm>
            <a:off x="1116251" y="4480637"/>
            <a:ext cx="7697315" cy="738664"/>
          </a:xfrm>
          <a:prstGeom prst="rect">
            <a:avLst/>
          </a:prstGeom>
          <a:noFill/>
        </p:spPr>
        <p:txBody>
          <a:bodyPr wrap="square" rtlCol="0">
            <a:spAutoFit/>
          </a:bodyPr>
          <a:lstStyle/>
          <a:p>
            <a:pPr marL="268288" indent="-268288"/>
            <a:r>
              <a:rPr kumimoji="1" lang="ja-JP" altLang="en-US" sz="1400" dirty="0" smtClean="0"/>
              <a:t>○林内に光が入ることにより、低木類の樹勢が回復、再び開花するようになり、チョウやトンボといった昆虫類やエナガ、ウグイスなどの野鳥が訪れるようになった</a:t>
            </a:r>
            <a:endParaRPr kumimoji="1" lang="en-US" altLang="ja-JP" sz="1400" dirty="0" smtClean="0"/>
          </a:p>
          <a:p>
            <a:r>
              <a:rPr lang="ja-JP" altLang="en-US" sz="1400" dirty="0" smtClean="0"/>
              <a:t>○ササ等の侵入で、植物相が単調になる場合がある。</a:t>
            </a:r>
            <a:r>
              <a:rPr lang="ja-JP" altLang="en-US" sz="1400" dirty="0"/>
              <a:t>その</a:t>
            </a:r>
            <a:r>
              <a:rPr lang="ja-JP" altLang="en-US" sz="1400" dirty="0" smtClean="0"/>
              <a:t>ため、</a:t>
            </a:r>
            <a:r>
              <a:rPr kumimoji="1" lang="ja-JP" altLang="en-US" sz="1400" dirty="0" smtClean="0"/>
              <a:t>数年に一度は同様の処理が必要</a:t>
            </a:r>
            <a:endParaRPr kumimoji="1" lang="ja-JP" altLang="en-US"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154" name="Picture 2" descr="D:\ChiharaY\Documents\03調査関係\自立した森づくり\自立した森実験区位置図(H25).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79512" y="988367"/>
            <a:ext cx="8151762" cy="5897017"/>
          </a:xfrm>
          <a:prstGeom prst="rect">
            <a:avLst/>
          </a:prstGeom>
          <a:noFill/>
          <a:extLst>
            <a:ext uri="{909E8E84-426E-40DD-AFC4-6F175D3DCCD1}">
              <a14:hiddenFill xmlns:a14="http://schemas.microsoft.com/office/drawing/2010/main">
                <a:solidFill>
                  <a:srgbClr val="FFFFFF"/>
                </a:solidFill>
              </a14:hiddenFill>
            </a:ext>
          </a:extLst>
        </p:spPr>
      </p:pic>
      <p:sp>
        <p:nvSpPr>
          <p:cNvPr id="4" name="タイトル 1"/>
          <p:cNvSpPr txBox="1">
            <a:spLocks noGrp="1"/>
          </p:cNvSpPr>
          <p:nvPr>
            <p:ph type="title"/>
          </p:nvPr>
        </p:nvSpPr>
        <p:spPr>
          <a:xfrm>
            <a:off x="251520" y="274638"/>
            <a:ext cx="8100000"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100" b="1" i="0" u="none" strike="noStrike" kern="1200" cap="none" spc="0" normalizeH="0" baseline="0" noProof="0" dirty="0" smtClean="0">
                <a:ln>
                  <a:noFill/>
                </a:ln>
                <a:solidFill>
                  <a:schemeClr val="lt1"/>
                </a:solidFill>
                <a:effectLst>
                  <a:outerShdw blurRad="31750" dist="25400" dir="5400000" algn="tl" rotWithShape="0">
                    <a:srgbClr val="000000">
                      <a:alpha val="25000"/>
                    </a:srgbClr>
                  </a:outerShdw>
                </a:effectLst>
                <a:uLnTx/>
                <a:uFillTx/>
                <a:latin typeface="+mn-lt"/>
                <a:ea typeface="+mn-ea"/>
                <a:cs typeface="+mn-cs"/>
              </a:rPr>
              <a:t>自立した森再生への取り組み</a:t>
            </a:r>
            <a:endParaRPr kumimoji="1" lang="ja-JP" altLang="en-US" sz="4100" b="1" i="0" u="none" strike="noStrike" kern="1200" cap="none" spc="0" normalizeH="0" baseline="0" noProof="0" dirty="0">
              <a:ln>
                <a:noFill/>
              </a:ln>
              <a:solidFill>
                <a:schemeClr val="lt1"/>
              </a:solidFill>
              <a:effectLst>
                <a:outerShdw blurRad="31750" dist="25400" dir="5400000" algn="tl" rotWithShape="0">
                  <a:srgbClr val="000000">
                    <a:alpha val="25000"/>
                  </a:srgbClr>
                </a:outerShdw>
              </a:effectLst>
              <a:uLnTx/>
              <a:uFillTx/>
              <a:latin typeface="+mn-lt"/>
              <a:ea typeface="+mn-ea"/>
              <a:cs typeface="+mn-cs"/>
            </a:endParaRPr>
          </a:p>
        </p:txBody>
      </p:sp>
      <p:sp>
        <p:nvSpPr>
          <p:cNvPr id="2" name="テキスト ボックス 1"/>
          <p:cNvSpPr txBox="1"/>
          <p:nvPr/>
        </p:nvSpPr>
        <p:spPr>
          <a:xfrm>
            <a:off x="8223555" y="1556792"/>
            <a:ext cx="920445" cy="307777"/>
          </a:xfrm>
          <a:prstGeom prst="rect">
            <a:avLst/>
          </a:prstGeom>
          <a:noFill/>
        </p:spPr>
        <p:txBody>
          <a:bodyPr wrap="none" rtlCol="0">
            <a:spAutoFit/>
          </a:bodyPr>
          <a:lstStyle/>
          <a:p>
            <a:r>
              <a:rPr kumimoji="1" lang="ja-JP" altLang="en-US" sz="1400" dirty="0" smtClean="0">
                <a:latin typeface="HGPｺﾞｼｯｸM" panose="020B0600000000000000" pitchFamily="50" charset="-128"/>
                <a:ea typeface="HGPｺﾞｼｯｸM" panose="020B0600000000000000" pitchFamily="50" charset="-128"/>
              </a:rPr>
              <a:t>（</a:t>
            </a:r>
            <a:r>
              <a:rPr kumimoji="1" lang="en-US" altLang="ja-JP" sz="1400" dirty="0" smtClean="0">
                <a:latin typeface="HGPｺﾞｼｯｸM" panose="020B0600000000000000" pitchFamily="50" charset="-128"/>
                <a:ea typeface="HGPｺﾞｼｯｸM" panose="020B0600000000000000" pitchFamily="50" charset="-128"/>
              </a:rPr>
              <a:t>15</a:t>
            </a:r>
            <a:r>
              <a:rPr kumimoji="1" lang="ja-JP" altLang="en-US" sz="1400" dirty="0" smtClean="0">
                <a:latin typeface="HGPｺﾞｼｯｸM" panose="020B0600000000000000" pitchFamily="50" charset="-128"/>
                <a:ea typeface="HGPｺﾞｼｯｸM" panose="020B0600000000000000" pitchFamily="50" charset="-128"/>
              </a:rPr>
              <a:t>か所）</a:t>
            </a:r>
            <a:endParaRPr kumimoji="1" lang="ja-JP" altLang="en-US" sz="1400" dirty="0">
              <a:latin typeface="HGPｺﾞｼｯｸM" panose="020B0600000000000000" pitchFamily="50" charset="-128"/>
              <a:ea typeface="HGPｺﾞｼｯｸM" panose="020B0600000000000000" pitchFamily="50" charset="-128"/>
            </a:endParaRPr>
          </a:p>
        </p:txBody>
      </p:sp>
      <p:sp>
        <p:nvSpPr>
          <p:cNvPr id="5" name="テキスト ボックス 4"/>
          <p:cNvSpPr txBox="1"/>
          <p:nvPr/>
        </p:nvSpPr>
        <p:spPr>
          <a:xfrm>
            <a:off x="8223555" y="1790818"/>
            <a:ext cx="920445" cy="307777"/>
          </a:xfrm>
          <a:prstGeom prst="rect">
            <a:avLst/>
          </a:prstGeom>
          <a:noFill/>
        </p:spPr>
        <p:txBody>
          <a:bodyPr wrap="none" rtlCol="0">
            <a:spAutoFit/>
          </a:bodyPr>
          <a:lstStyle/>
          <a:p>
            <a:r>
              <a:rPr kumimoji="1" lang="ja-JP" altLang="en-US" sz="1400" dirty="0" smtClean="0">
                <a:latin typeface="HGPｺﾞｼｯｸM" panose="020B0600000000000000" pitchFamily="50" charset="-128"/>
                <a:ea typeface="HGPｺﾞｼｯｸM" panose="020B0600000000000000" pitchFamily="50" charset="-128"/>
              </a:rPr>
              <a:t>（</a:t>
            </a:r>
            <a:r>
              <a:rPr kumimoji="1" lang="en-US" altLang="ja-JP" sz="1400" dirty="0" smtClean="0">
                <a:latin typeface="HGPｺﾞｼｯｸM" panose="020B0600000000000000" pitchFamily="50" charset="-128"/>
                <a:ea typeface="HGPｺﾞｼｯｸM" panose="020B0600000000000000" pitchFamily="50" charset="-128"/>
              </a:rPr>
              <a:t>10</a:t>
            </a:r>
            <a:r>
              <a:rPr kumimoji="1" lang="ja-JP" altLang="en-US" sz="1400" dirty="0" smtClean="0">
                <a:latin typeface="HGPｺﾞｼｯｸM" panose="020B0600000000000000" pitchFamily="50" charset="-128"/>
                <a:ea typeface="HGPｺﾞｼｯｸM" panose="020B0600000000000000" pitchFamily="50" charset="-128"/>
              </a:rPr>
              <a:t>か所）</a:t>
            </a:r>
            <a:endParaRPr kumimoji="1" lang="ja-JP" altLang="en-US" sz="1400" dirty="0">
              <a:latin typeface="HGPｺﾞｼｯｸM" panose="020B0600000000000000" pitchFamily="50" charset="-128"/>
              <a:ea typeface="HGPｺﾞｼｯｸM" panose="020B0600000000000000" pitchFamily="50" charset="-128"/>
            </a:endParaRPr>
          </a:p>
        </p:txBody>
      </p:sp>
      <p:sp>
        <p:nvSpPr>
          <p:cNvPr id="6" name="テキスト ボックス 5"/>
          <p:cNvSpPr txBox="1"/>
          <p:nvPr/>
        </p:nvSpPr>
        <p:spPr>
          <a:xfrm>
            <a:off x="8223555" y="2024844"/>
            <a:ext cx="816249" cy="307777"/>
          </a:xfrm>
          <a:prstGeom prst="rect">
            <a:avLst/>
          </a:prstGeom>
          <a:noFill/>
        </p:spPr>
        <p:txBody>
          <a:bodyPr wrap="none" rtlCol="0">
            <a:spAutoFit/>
          </a:bodyPr>
          <a:lstStyle/>
          <a:p>
            <a:r>
              <a:rPr kumimoji="1" lang="ja-JP" altLang="en-US" sz="1400" dirty="0" smtClean="0">
                <a:latin typeface="HGPｺﾞｼｯｸM" panose="020B0600000000000000" pitchFamily="50" charset="-128"/>
                <a:ea typeface="HGPｺﾞｼｯｸM" panose="020B0600000000000000" pitchFamily="50" charset="-128"/>
              </a:rPr>
              <a:t>（</a:t>
            </a:r>
            <a:r>
              <a:rPr kumimoji="1" lang="en-US" altLang="ja-JP" sz="1400" dirty="0" smtClean="0">
                <a:latin typeface="HGPｺﾞｼｯｸM" panose="020B0600000000000000" pitchFamily="50" charset="-128"/>
                <a:ea typeface="HGPｺﾞｼｯｸM" panose="020B0600000000000000" pitchFamily="50" charset="-128"/>
              </a:rPr>
              <a:t>2</a:t>
            </a:r>
            <a:r>
              <a:rPr kumimoji="1" lang="ja-JP" altLang="en-US" sz="1400" dirty="0" smtClean="0">
                <a:latin typeface="HGPｺﾞｼｯｸM" panose="020B0600000000000000" pitchFamily="50" charset="-128"/>
                <a:ea typeface="HGPｺﾞｼｯｸM" panose="020B0600000000000000" pitchFamily="50" charset="-128"/>
              </a:rPr>
              <a:t>か所）</a:t>
            </a:r>
            <a:endParaRPr kumimoji="1" lang="ja-JP" altLang="en-US" sz="1400" dirty="0">
              <a:latin typeface="HGPｺﾞｼｯｸM" panose="020B0600000000000000" pitchFamily="50" charset="-128"/>
              <a:ea typeface="HGPｺﾞｼｯｸM" panose="020B0600000000000000" pitchFamily="50" charset="-128"/>
            </a:endParaRPr>
          </a:p>
        </p:txBody>
      </p:sp>
      <p:sp>
        <p:nvSpPr>
          <p:cNvPr id="7" name="テキスト ボックス 6"/>
          <p:cNvSpPr txBox="1"/>
          <p:nvPr/>
        </p:nvSpPr>
        <p:spPr>
          <a:xfrm>
            <a:off x="8223555" y="2258870"/>
            <a:ext cx="816249" cy="307777"/>
          </a:xfrm>
          <a:prstGeom prst="rect">
            <a:avLst/>
          </a:prstGeom>
          <a:noFill/>
        </p:spPr>
        <p:txBody>
          <a:bodyPr wrap="none" rtlCol="0">
            <a:spAutoFit/>
          </a:bodyPr>
          <a:lstStyle/>
          <a:p>
            <a:r>
              <a:rPr kumimoji="1" lang="ja-JP" altLang="en-US" sz="1400" dirty="0" smtClean="0">
                <a:latin typeface="HGPｺﾞｼｯｸM" panose="020B0600000000000000" pitchFamily="50" charset="-128"/>
                <a:ea typeface="HGPｺﾞｼｯｸM" panose="020B0600000000000000" pitchFamily="50" charset="-128"/>
              </a:rPr>
              <a:t>（</a:t>
            </a:r>
            <a:r>
              <a:rPr kumimoji="1" lang="en-US" altLang="ja-JP" sz="1400" dirty="0" smtClean="0">
                <a:latin typeface="HGPｺﾞｼｯｸM" panose="020B0600000000000000" pitchFamily="50" charset="-128"/>
                <a:ea typeface="HGPｺﾞｼｯｸM" panose="020B0600000000000000" pitchFamily="50" charset="-128"/>
              </a:rPr>
              <a:t>4</a:t>
            </a:r>
            <a:r>
              <a:rPr kumimoji="1" lang="ja-JP" altLang="en-US" sz="1400" dirty="0" smtClean="0">
                <a:latin typeface="HGPｺﾞｼｯｸM" panose="020B0600000000000000" pitchFamily="50" charset="-128"/>
                <a:ea typeface="HGPｺﾞｼｯｸM" panose="020B0600000000000000" pitchFamily="50" charset="-128"/>
              </a:rPr>
              <a:t>か所）</a:t>
            </a:r>
            <a:endParaRPr kumimoji="1" lang="ja-JP" altLang="en-US" sz="1400" dirty="0">
              <a:latin typeface="HGPｺﾞｼｯｸM" panose="020B0600000000000000" pitchFamily="50" charset="-128"/>
              <a:ea typeface="HGPｺﾞｼｯｸM" panose="020B0600000000000000" pitchFamily="50" charset="-128"/>
            </a:endParaRPr>
          </a:p>
        </p:txBody>
      </p:sp>
      <p:sp>
        <p:nvSpPr>
          <p:cNvPr id="8" name="テキスト ボックス 7"/>
          <p:cNvSpPr txBox="1"/>
          <p:nvPr/>
        </p:nvSpPr>
        <p:spPr>
          <a:xfrm>
            <a:off x="8223555" y="2492896"/>
            <a:ext cx="816249" cy="307777"/>
          </a:xfrm>
          <a:prstGeom prst="rect">
            <a:avLst/>
          </a:prstGeom>
          <a:noFill/>
        </p:spPr>
        <p:txBody>
          <a:bodyPr wrap="none" rtlCol="0">
            <a:spAutoFit/>
          </a:bodyPr>
          <a:lstStyle/>
          <a:p>
            <a:r>
              <a:rPr kumimoji="1" lang="ja-JP" altLang="en-US" sz="1400" dirty="0" smtClean="0">
                <a:latin typeface="HGPｺﾞｼｯｸM" panose="020B0600000000000000" pitchFamily="50" charset="-128"/>
                <a:ea typeface="HGPｺﾞｼｯｸM" panose="020B0600000000000000" pitchFamily="50" charset="-128"/>
              </a:rPr>
              <a:t>（</a:t>
            </a:r>
            <a:r>
              <a:rPr kumimoji="1" lang="en-US" altLang="ja-JP" sz="1400" dirty="0" smtClean="0">
                <a:latin typeface="HGPｺﾞｼｯｸM" panose="020B0600000000000000" pitchFamily="50" charset="-128"/>
                <a:ea typeface="HGPｺﾞｼｯｸM" panose="020B0600000000000000" pitchFamily="50" charset="-128"/>
              </a:rPr>
              <a:t>5</a:t>
            </a:r>
            <a:r>
              <a:rPr kumimoji="1" lang="ja-JP" altLang="en-US" sz="1400" dirty="0" smtClean="0">
                <a:latin typeface="HGPｺﾞｼｯｸM" panose="020B0600000000000000" pitchFamily="50" charset="-128"/>
                <a:ea typeface="HGPｺﾞｼｯｸM" panose="020B0600000000000000" pitchFamily="50" charset="-128"/>
              </a:rPr>
              <a:t>か所）</a:t>
            </a:r>
            <a:endParaRPr kumimoji="1" lang="ja-JP" altLang="en-US" sz="1400" dirty="0">
              <a:latin typeface="HGPｺﾞｼｯｸM" panose="020B0600000000000000" pitchFamily="50" charset="-128"/>
              <a:ea typeface="HGPｺﾞｼｯｸM" panose="020B0600000000000000" pitchFamily="50"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noGrp="1"/>
          </p:cNvSpPr>
          <p:nvPr>
            <p:ph type="title"/>
          </p:nvPr>
        </p:nvSpPr>
        <p:spPr>
          <a:xfrm>
            <a:off x="457200" y="274638"/>
            <a:ext cx="8100000"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100" b="1" i="0" u="none" strike="noStrike" kern="1200" cap="none" spc="0" normalizeH="0" baseline="0" noProof="0" dirty="0" smtClean="0">
                <a:ln>
                  <a:noFill/>
                </a:ln>
                <a:solidFill>
                  <a:schemeClr val="lt1"/>
                </a:solidFill>
                <a:effectLst>
                  <a:outerShdw blurRad="31750" dist="25400" dir="5400000" algn="tl" rotWithShape="0">
                    <a:srgbClr val="000000">
                      <a:alpha val="25000"/>
                    </a:srgbClr>
                  </a:outerShdw>
                </a:effectLst>
                <a:uLnTx/>
                <a:uFillTx/>
                <a:latin typeface="+mn-lt"/>
                <a:ea typeface="+mn-ea"/>
                <a:cs typeface="+mn-cs"/>
              </a:rPr>
              <a:t>取り組みの効果</a:t>
            </a:r>
            <a:endParaRPr kumimoji="1" lang="ja-JP" altLang="en-US" sz="4100" b="1" i="0" u="none" strike="noStrike" kern="1200" cap="none" spc="0" normalizeH="0" baseline="0" noProof="0" dirty="0">
              <a:ln>
                <a:noFill/>
              </a:ln>
              <a:solidFill>
                <a:schemeClr val="lt1"/>
              </a:solidFill>
              <a:effectLst>
                <a:outerShdw blurRad="31750" dist="25400" dir="5400000" algn="tl" rotWithShape="0">
                  <a:srgbClr val="000000">
                    <a:alpha val="25000"/>
                  </a:srgbClr>
                </a:outerShdw>
              </a:effectLst>
              <a:uLnTx/>
              <a:uFillTx/>
              <a:latin typeface="+mn-lt"/>
              <a:ea typeface="+mn-ea"/>
              <a:cs typeface="+mn-cs"/>
            </a:endParaRPr>
          </a:p>
        </p:txBody>
      </p:sp>
      <p:sp>
        <p:nvSpPr>
          <p:cNvPr id="5" name="正方形/長方形 4"/>
          <p:cNvSpPr/>
          <p:nvPr/>
        </p:nvSpPr>
        <p:spPr>
          <a:xfrm>
            <a:off x="539552" y="1124744"/>
            <a:ext cx="8064896" cy="369332"/>
          </a:xfrm>
          <a:prstGeom prst="rect">
            <a:avLst/>
          </a:prstGeom>
        </p:spPr>
        <p:txBody>
          <a:bodyPr wrap="square">
            <a:spAutoFit/>
          </a:bodyPr>
          <a:lstStyle/>
          <a:p>
            <a:pPr lvl="0"/>
            <a:r>
              <a:rPr lang="ja-JP" altLang="en-US" b="1" dirty="0"/>
              <a:t>○森の生長により、森林性の野鳥が増加。草本性の野鳥が減少。</a:t>
            </a:r>
          </a:p>
        </p:txBody>
      </p:sp>
      <p:sp>
        <p:nvSpPr>
          <p:cNvPr id="6" name="正方形/長方形 5"/>
          <p:cNvSpPr/>
          <p:nvPr/>
        </p:nvSpPr>
        <p:spPr>
          <a:xfrm>
            <a:off x="2039162" y="1535341"/>
            <a:ext cx="6258599" cy="954107"/>
          </a:xfrm>
          <a:prstGeom prst="rect">
            <a:avLst/>
          </a:prstGeom>
        </p:spPr>
        <p:txBody>
          <a:bodyPr wrap="square">
            <a:spAutoFit/>
          </a:bodyPr>
          <a:lstStyle/>
          <a:p>
            <a:pPr marL="109728" indent="0">
              <a:buNone/>
            </a:pPr>
            <a:r>
              <a:rPr lang="ja-JP" altLang="en-US" sz="1400" dirty="0"/>
              <a:t>○林縁環境の整備</a:t>
            </a:r>
            <a:endParaRPr lang="en-US" altLang="ja-JP" sz="1400" dirty="0"/>
          </a:p>
          <a:p>
            <a:pPr lvl="1">
              <a:buFont typeface="Wingdings" pitchFamily="2" charset="2"/>
              <a:buChar char="Ø"/>
            </a:pPr>
            <a:r>
              <a:rPr lang="ja-JP" altLang="en-US" sz="1400" dirty="0"/>
              <a:t>芝生地と樹林との間に粗放管理の草地</a:t>
            </a:r>
            <a:endParaRPr lang="en-US" altLang="ja-JP" sz="1400" dirty="0"/>
          </a:p>
          <a:p>
            <a:pPr lvl="1">
              <a:buFont typeface="Wingdings" pitchFamily="2" charset="2"/>
              <a:buChar char="Ø"/>
            </a:pPr>
            <a:r>
              <a:rPr lang="ja-JP" altLang="en-US" sz="1400" dirty="0"/>
              <a:t>林縁の樹木を伐採し、林縁植生を導入</a:t>
            </a:r>
            <a:endParaRPr lang="en-US" altLang="ja-JP" sz="1400" dirty="0"/>
          </a:p>
          <a:p>
            <a:pPr marL="109728" indent="0">
              <a:buNone/>
            </a:pPr>
            <a:r>
              <a:rPr lang="ja-JP" altLang="en-US" sz="1400" dirty="0"/>
              <a:t>○草地のネットワーク化</a:t>
            </a:r>
            <a:endParaRPr lang="en-US" altLang="ja-JP" sz="1400" dirty="0"/>
          </a:p>
        </p:txBody>
      </p:sp>
      <p:sp>
        <p:nvSpPr>
          <p:cNvPr id="13" name="正方形/長方形 12"/>
          <p:cNvSpPr/>
          <p:nvPr/>
        </p:nvSpPr>
        <p:spPr>
          <a:xfrm>
            <a:off x="539552" y="2636912"/>
            <a:ext cx="4479432" cy="369332"/>
          </a:xfrm>
          <a:prstGeom prst="rect">
            <a:avLst/>
          </a:prstGeom>
        </p:spPr>
        <p:txBody>
          <a:bodyPr wrap="square">
            <a:spAutoFit/>
          </a:bodyPr>
          <a:lstStyle/>
          <a:p>
            <a:pPr lvl="0"/>
            <a:r>
              <a:rPr lang="ja-JP" altLang="en-US" b="1" dirty="0" smtClean="0">
                <a:latin typeface="+mn-ea"/>
              </a:rPr>
              <a:t>○</a:t>
            </a:r>
            <a:r>
              <a:rPr lang="en-US" altLang="ja-JP" b="1" dirty="0" smtClean="0">
                <a:latin typeface="+mn-ea"/>
              </a:rPr>
              <a:t>2007</a:t>
            </a:r>
            <a:r>
              <a:rPr lang="ja-JP" altLang="en-US" b="1" dirty="0">
                <a:latin typeface="+mn-ea"/>
              </a:rPr>
              <a:t>年</a:t>
            </a:r>
            <a:r>
              <a:rPr lang="ja-JP" altLang="en-US" b="1" dirty="0" smtClean="0">
                <a:latin typeface="+mn-ea"/>
              </a:rPr>
              <a:t>より８年</a:t>
            </a:r>
            <a:r>
              <a:rPr lang="ja-JP" altLang="en-US" b="1" dirty="0">
                <a:latin typeface="+mn-ea"/>
              </a:rPr>
              <a:t>連続オオタカが</a:t>
            </a:r>
            <a:r>
              <a:rPr lang="ja-JP" altLang="en-US" b="1" dirty="0" smtClean="0">
                <a:latin typeface="+mn-ea"/>
              </a:rPr>
              <a:t>営巣</a:t>
            </a:r>
            <a:endParaRPr lang="en-US" altLang="ja-JP" b="1" dirty="0" smtClean="0">
              <a:latin typeface="+mn-ea"/>
            </a:endParaRPr>
          </a:p>
        </p:txBody>
      </p:sp>
      <p:sp>
        <p:nvSpPr>
          <p:cNvPr id="7" name="正方形/長方形 6"/>
          <p:cNvSpPr/>
          <p:nvPr/>
        </p:nvSpPr>
        <p:spPr>
          <a:xfrm>
            <a:off x="2178386" y="2967335"/>
            <a:ext cx="6426062" cy="307777"/>
          </a:xfrm>
          <a:prstGeom prst="rect">
            <a:avLst/>
          </a:prstGeom>
        </p:spPr>
        <p:txBody>
          <a:bodyPr wrap="square">
            <a:spAutoFit/>
          </a:bodyPr>
          <a:lstStyle/>
          <a:p>
            <a:r>
              <a:rPr lang="ja-JP" altLang="en-US" sz="1400" dirty="0" smtClean="0"/>
              <a:t>○里山</a:t>
            </a:r>
            <a:r>
              <a:rPr lang="ja-JP" altLang="en-US" sz="1400" dirty="0"/>
              <a:t>の生態系のシンボルであるオオタカが安定して繁殖できるまでに自然が回復</a:t>
            </a:r>
          </a:p>
        </p:txBody>
      </p:sp>
      <p:pic>
        <p:nvPicPr>
          <p:cNvPr id="14" name="Picture 20" descr="D:\ChiharaY\Documents\オオタカ関連ファイル\プレスリリース\H22(2010)営巣報道提供\No.2　オオタカ営巣開始\写真\2009親子.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24913" y="1761325"/>
            <a:ext cx="1599461" cy="111504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5" name="正方形/長方形 14"/>
          <p:cNvSpPr/>
          <p:nvPr/>
        </p:nvSpPr>
        <p:spPr>
          <a:xfrm>
            <a:off x="539552" y="3645024"/>
            <a:ext cx="7180083" cy="369332"/>
          </a:xfrm>
          <a:prstGeom prst="rect">
            <a:avLst/>
          </a:prstGeom>
        </p:spPr>
        <p:txBody>
          <a:bodyPr wrap="square">
            <a:spAutoFit/>
          </a:bodyPr>
          <a:lstStyle/>
          <a:p>
            <a:pPr lvl="0"/>
            <a:r>
              <a:rPr lang="ja-JP" altLang="en-US" b="1" dirty="0" smtClean="0"/>
              <a:t>○準絶滅危惧種（大阪府）であるモリアオガエルの良好な生息場所</a:t>
            </a:r>
            <a:endParaRPr lang="ja-JP" altLang="en-US" b="1" dirty="0"/>
          </a:p>
        </p:txBody>
      </p:sp>
      <p:sp>
        <p:nvSpPr>
          <p:cNvPr id="16" name="テキスト ボックス 15"/>
          <p:cNvSpPr txBox="1"/>
          <p:nvPr/>
        </p:nvSpPr>
        <p:spPr>
          <a:xfrm>
            <a:off x="2178387" y="4023338"/>
            <a:ext cx="6426062" cy="738664"/>
          </a:xfrm>
          <a:prstGeom prst="rect">
            <a:avLst/>
          </a:prstGeom>
          <a:noFill/>
        </p:spPr>
        <p:txBody>
          <a:bodyPr wrap="square" rtlCol="0">
            <a:spAutoFit/>
          </a:bodyPr>
          <a:lstStyle/>
          <a:p>
            <a:pPr marL="174625" indent="-174625"/>
            <a:r>
              <a:rPr lang="ja-JP" altLang="en-US" sz="1400" dirty="0" smtClean="0"/>
              <a:t>○</a:t>
            </a:r>
            <a:r>
              <a:rPr lang="ja-JP" altLang="ja-JP" sz="1400" dirty="0" smtClean="0"/>
              <a:t>昭和</a:t>
            </a:r>
            <a:r>
              <a:rPr lang="en-US" altLang="ja-JP" sz="1400" dirty="0"/>
              <a:t>63</a:t>
            </a:r>
            <a:r>
              <a:rPr lang="ja-JP" altLang="ja-JP" sz="1400" dirty="0"/>
              <a:t>年</a:t>
            </a:r>
            <a:r>
              <a:rPr lang="en-US" altLang="ja-JP" sz="1400" dirty="0"/>
              <a:t>8</a:t>
            </a:r>
            <a:r>
              <a:rPr lang="ja-JP" altLang="ja-JP" sz="1400" dirty="0" smtClean="0"/>
              <a:t>月に、</a:t>
            </a:r>
            <a:r>
              <a:rPr lang="ja-JP" altLang="en-US" sz="1400" dirty="0" smtClean="0"/>
              <a:t>茨木市の</a:t>
            </a:r>
            <a:r>
              <a:rPr lang="ja-JP" altLang="ja-JP" sz="1400" dirty="0" smtClean="0"/>
              <a:t>中学校の</a:t>
            </a:r>
            <a:r>
              <a:rPr lang="ja-JP" altLang="ja-JP" sz="1400" dirty="0"/>
              <a:t>生物クラブの生徒達が</a:t>
            </a:r>
            <a:r>
              <a:rPr lang="ja-JP" altLang="ja-JP" sz="1400" dirty="0" smtClean="0"/>
              <a:t>、卵</a:t>
            </a:r>
            <a:r>
              <a:rPr lang="ja-JP" altLang="ja-JP" sz="1400" dirty="0"/>
              <a:t>を</a:t>
            </a:r>
            <a:r>
              <a:rPr lang="ja-JP" altLang="ja-JP" sz="1400" dirty="0" smtClean="0"/>
              <a:t>孵化させて、飼育した</a:t>
            </a:r>
            <a:r>
              <a:rPr lang="ja-JP" altLang="ja-JP" sz="1400" dirty="0"/>
              <a:t>約</a:t>
            </a:r>
            <a:r>
              <a:rPr lang="en-US" altLang="ja-JP" sz="1400" dirty="0"/>
              <a:t>250</a:t>
            </a:r>
            <a:r>
              <a:rPr lang="ja-JP" altLang="ja-JP" sz="1400" dirty="0"/>
              <a:t>匹のモリアオガエル</a:t>
            </a:r>
            <a:r>
              <a:rPr lang="ja-JP" altLang="ja-JP" sz="1400" dirty="0" smtClean="0"/>
              <a:t>を園内</a:t>
            </a:r>
            <a:r>
              <a:rPr lang="ja-JP" altLang="ja-JP" sz="1400" dirty="0"/>
              <a:t>の池に放流</a:t>
            </a:r>
            <a:r>
              <a:rPr lang="ja-JP" altLang="ja-JP" sz="1400" dirty="0" smtClean="0"/>
              <a:t>した</a:t>
            </a:r>
            <a:r>
              <a:rPr lang="ja-JP" altLang="en-US" sz="1400" dirty="0"/>
              <a:t>ものが</a:t>
            </a:r>
            <a:r>
              <a:rPr lang="ja-JP" altLang="en-US" sz="1400" dirty="0" smtClean="0"/>
              <a:t>、</a:t>
            </a:r>
            <a:r>
              <a:rPr lang="en-US" altLang="ja-JP" sz="1400" dirty="0" smtClean="0"/>
              <a:t>25</a:t>
            </a:r>
            <a:r>
              <a:rPr lang="ja-JP" altLang="ja-JP" sz="1400" dirty="0" smtClean="0"/>
              <a:t>年</a:t>
            </a:r>
            <a:r>
              <a:rPr lang="ja-JP" altLang="ja-JP" sz="1400" dirty="0"/>
              <a:t>以上が経過した</a:t>
            </a:r>
            <a:r>
              <a:rPr lang="ja-JP" altLang="ja-JP" sz="1400" dirty="0" smtClean="0"/>
              <a:t>現在</a:t>
            </a:r>
            <a:r>
              <a:rPr lang="ja-JP" altLang="en-US" sz="1400" dirty="0" smtClean="0"/>
              <a:t>も</a:t>
            </a:r>
            <a:r>
              <a:rPr lang="ja-JP" altLang="ja-JP" sz="1400" dirty="0" smtClean="0"/>
              <a:t>世代</a:t>
            </a:r>
            <a:r>
              <a:rPr lang="ja-JP" altLang="ja-JP" sz="1400" dirty="0"/>
              <a:t>交代を</a:t>
            </a:r>
            <a:r>
              <a:rPr lang="ja-JP" altLang="ja-JP" sz="1400" dirty="0" smtClean="0"/>
              <a:t>繰り返し</a:t>
            </a:r>
            <a:r>
              <a:rPr lang="ja-JP" altLang="en-US" sz="1400" dirty="0" smtClean="0"/>
              <a:t>ながら</a:t>
            </a:r>
            <a:r>
              <a:rPr lang="ja-JP" altLang="ja-JP" sz="1400" dirty="0" smtClean="0"/>
              <a:t>、</a:t>
            </a:r>
            <a:r>
              <a:rPr lang="ja-JP" altLang="ja-JP" sz="1400" dirty="0"/>
              <a:t>毎年たくさんの卵を産み、育って</a:t>
            </a:r>
            <a:r>
              <a:rPr lang="ja-JP" altLang="ja-JP" sz="1400" dirty="0" smtClean="0"/>
              <a:t>い</a:t>
            </a:r>
            <a:r>
              <a:rPr lang="ja-JP" altLang="en-US" sz="1400" dirty="0" smtClean="0"/>
              <a:t>る</a:t>
            </a:r>
            <a:r>
              <a:rPr lang="ja-JP" altLang="ja-JP" sz="1400" dirty="0" smtClean="0"/>
              <a:t>。</a:t>
            </a:r>
            <a:endParaRPr kumimoji="1" lang="ja-JP" altLang="en-US" sz="1400" dirty="0"/>
          </a:p>
        </p:txBody>
      </p:sp>
      <p:pic>
        <p:nvPicPr>
          <p:cNvPr id="17" name="Picture 2" descr="D:\ChiharaY\Documents\06報道等対応\モリアオガエル\送付用\②卵塊（近接写真）.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2548" y="4152880"/>
            <a:ext cx="1339082" cy="1004312"/>
          </a:xfrm>
          <a:prstGeom prst="ellipse">
            <a:avLst/>
          </a:prstGeom>
          <a:ln>
            <a:noFill/>
          </a:ln>
          <a:effectLst>
            <a:softEdge rad="112500"/>
          </a:effectLst>
          <a:extLst/>
        </p:spPr>
      </p:pic>
      <p:sp>
        <p:nvSpPr>
          <p:cNvPr id="8" name="正方形/長方形 7"/>
          <p:cNvSpPr/>
          <p:nvPr/>
        </p:nvSpPr>
        <p:spPr>
          <a:xfrm>
            <a:off x="539552" y="5157192"/>
            <a:ext cx="8084822" cy="369332"/>
          </a:xfrm>
          <a:prstGeom prst="rect">
            <a:avLst/>
          </a:prstGeom>
        </p:spPr>
        <p:txBody>
          <a:bodyPr wrap="square">
            <a:spAutoFit/>
          </a:bodyPr>
          <a:lstStyle/>
          <a:p>
            <a:r>
              <a:rPr lang="ja-JP" altLang="en-US" b="1" dirty="0" smtClean="0">
                <a:latin typeface="+mn-ea"/>
              </a:rPr>
              <a:t>○都市化</a:t>
            </a:r>
            <a:r>
              <a:rPr lang="ja-JP" altLang="en-US" b="1" dirty="0">
                <a:latin typeface="+mn-ea"/>
              </a:rPr>
              <a:t>によって増えているクマゼミが少なく</a:t>
            </a:r>
            <a:r>
              <a:rPr lang="ja-JP" altLang="en-US" b="1" dirty="0" smtClean="0">
                <a:latin typeface="+mn-ea"/>
              </a:rPr>
              <a:t>、逆</a:t>
            </a:r>
            <a:r>
              <a:rPr lang="ja-JP" altLang="en-US" b="1" dirty="0">
                <a:latin typeface="+mn-ea"/>
              </a:rPr>
              <a:t>にアブラゼミの多い環境</a:t>
            </a:r>
          </a:p>
        </p:txBody>
      </p:sp>
      <p:graphicFrame>
        <p:nvGraphicFramePr>
          <p:cNvPr id="19" name="表 18"/>
          <p:cNvGraphicFramePr>
            <a:graphicFrameLocks noGrp="1"/>
          </p:cNvGraphicFramePr>
          <p:nvPr>
            <p:extLst>
              <p:ext uri="{D42A27DB-BD31-4B8C-83A1-F6EECF244321}">
                <p14:modId xmlns:p14="http://schemas.microsoft.com/office/powerpoint/2010/main" val="754595600"/>
              </p:ext>
            </p:extLst>
          </p:nvPr>
        </p:nvGraphicFramePr>
        <p:xfrm>
          <a:off x="3292231" y="5510083"/>
          <a:ext cx="5285740" cy="942020"/>
        </p:xfrm>
        <a:graphic>
          <a:graphicData uri="http://schemas.openxmlformats.org/drawingml/2006/table">
            <a:tbl>
              <a:tblPr firstRow="1" firstCol="1" bandRow="1">
                <a:tableStyleId>{5C22544A-7EE6-4342-B048-85BDC9FD1C3A}</a:tableStyleId>
              </a:tblPr>
              <a:tblGrid>
                <a:gridCol w="1263650"/>
                <a:gridCol w="1055370"/>
                <a:gridCol w="1076325"/>
                <a:gridCol w="989965"/>
                <a:gridCol w="900430"/>
              </a:tblGrid>
              <a:tr h="188404">
                <a:tc>
                  <a:txBody>
                    <a:bodyPr/>
                    <a:lstStyle/>
                    <a:p>
                      <a:pPr algn="just">
                        <a:spcAft>
                          <a:spcPts val="0"/>
                        </a:spcAft>
                      </a:pPr>
                      <a:r>
                        <a:rPr lang="en-US" sz="1000" kern="100" dirty="0">
                          <a:effectLst/>
                        </a:rPr>
                        <a:t> </a:t>
                      </a:r>
                      <a:endParaRPr lang="ja-JP" sz="1050" kern="100" dirty="0">
                        <a:effectLst/>
                        <a:latin typeface="Century"/>
                        <a:ea typeface="ＭＳ 明朝"/>
                        <a:cs typeface="Times New Roman"/>
                      </a:endParaRPr>
                    </a:p>
                  </a:txBody>
                  <a:tcPr marL="68580" marR="68580" marT="0" marB="0"/>
                </a:tc>
                <a:tc>
                  <a:txBody>
                    <a:bodyPr/>
                    <a:lstStyle/>
                    <a:p>
                      <a:pPr algn="ctr">
                        <a:spcAft>
                          <a:spcPts val="0"/>
                        </a:spcAft>
                      </a:pPr>
                      <a:r>
                        <a:rPr lang="ja-JP" sz="1000" kern="100" dirty="0">
                          <a:effectLst/>
                        </a:rPr>
                        <a:t>アブラゼミ</a:t>
                      </a:r>
                      <a:r>
                        <a:rPr lang="ja-JP" sz="800" kern="100" dirty="0">
                          <a:effectLst/>
                        </a:rPr>
                        <a:t>（％）</a:t>
                      </a:r>
                      <a:endParaRPr lang="ja-JP" sz="1050" kern="100" dirty="0">
                        <a:effectLst/>
                        <a:latin typeface="Century"/>
                        <a:ea typeface="ＭＳ 明朝"/>
                        <a:cs typeface="Times New Roman"/>
                      </a:endParaRPr>
                    </a:p>
                  </a:txBody>
                  <a:tcPr marL="68580" marR="68580" marT="0" marB="0" anchor="ctr"/>
                </a:tc>
                <a:tc>
                  <a:txBody>
                    <a:bodyPr/>
                    <a:lstStyle/>
                    <a:p>
                      <a:pPr algn="ctr">
                        <a:spcAft>
                          <a:spcPts val="0"/>
                        </a:spcAft>
                      </a:pPr>
                      <a:r>
                        <a:rPr lang="ja-JP" sz="1000" kern="100" dirty="0">
                          <a:effectLst/>
                        </a:rPr>
                        <a:t>クマゼミ</a:t>
                      </a:r>
                      <a:r>
                        <a:rPr lang="ja-JP" sz="800" kern="100" dirty="0">
                          <a:effectLst/>
                        </a:rPr>
                        <a:t>（％）</a:t>
                      </a:r>
                      <a:endParaRPr lang="ja-JP" sz="1050" kern="100" dirty="0">
                        <a:effectLst/>
                        <a:latin typeface="Century"/>
                        <a:ea typeface="ＭＳ 明朝"/>
                        <a:cs typeface="Times New Roman"/>
                      </a:endParaRPr>
                    </a:p>
                  </a:txBody>
                  <a:tcPr marL="68580" marR="68580" marT="0" marB="0" anchor="ctr"/>
                </a:tc>
                <a:tc>
                  <a:txBody>
                    <a:bodyPr/>
                    <a:lstStyle/>
                    <a:p>
                      <a:pPr algn="ctr">
                        <a:spcAft>
                          <a:spcPts val="0"/>
                        </a:spcAft>
                      </a:pPr>
                      <a:r>
                        <a:rPr lang="ja-JP" sz="1000" kern="100" dirty="0">
                          <a:effectLst/>
                        </a:rPr>
                        <a:t>その他</a:t>
                      </a:r>
                      <a:r>
                        <a:rPr lang="ja-JP" sz="800" kern="100" dirty="0">
                          <a:effectLst/>
                        </a:rPr>
                        <a:t>（％）</a:t>
                      </a:r>
                      <a:endParaRPr lang="ja-JP" sz="1050" kern="100" dirty="0">
                        <a:effectLst/>
                        <a:latin typeface="Century"/>
                        <a:ea typeface="ＭＳ 明朝"/>
                        <a:cs typeface="Times New Roman"/>
                      </a:endParaRPr>
                    </a:p>
                  </a:txBody>
                  <a:tcPr marL="68580" marR="68580" marT="0" marB="0" anchor="ctr"/>
                </a:tc>
                <a:tc>
                  <a:txBody>
                    <a:bodyPr/>
                    <a:lstStyle/>
                    <a:p>
                      <a:pPr algn="ctr">
                        <a:spcAft>
                          <a:spcPts val="0"/>
                        </a:spcAft>
                      </a:pPr>
                      <a:r>
                        <a:rPr lang="ja-JP" sz="1000" kern="100" dirty="0">
                          <a:effectLst/>
                        </a:rPr>
                        <a:t>発見種数</a:t>
                      </a:r>
                      <a:endParaRPr lang="ja-JP" sz="1050" kern="100" dirty="0">
                        <a:effectLst/>
                        <a:latin typeface="Century"/>
                        <a:ea typeface="ＭＳ 明朝"/>
                        <a:cs typeface="Times New Roman"/>
                      </a:endParaRPr>
                    </a:p>
                  </a:txBody>
                  <a:tcPr marL="68580" marR="68580" marT="0" marB="0" anchor="ctr"/>
                </a:tc>
              </a:tr>
              <a:tr h="188404">
                <a:tc>
                  <a:txBody>
                    <a:bodyPr/>
                    <a:lstStyle/>
                    <a:p>
                      <a:pPr algn="just">
                        <a:spcAft>
                          <a:spcPts val="0"/>
                        </a:spcAft>
                      </a:pPr>
                      <a:r>
                        <a:rPr lang="ja-JP" altLang="en-US" sz="1050" kern="100" dirty="0" smtClean="0">
                          <a:effectLst/>
                          <a:latin typeface="Century"/>
                          <a:ea typeface="ＭＳ 明朝"/>
                          <a:cs typeface="Times New Roman"/>
                        </a:rPr>
                        <a:t>万博記念公園</a:t>
                      </a:r>
                      <a:endParaRPr lang="ja-JP" sz="1050" kern="100" dirty="0">
                        <a:effectLst/>
                        <a:latin typeface="Century"/>
                        <a:ea typeface="ＭＳ 明朝"/>
                        <a:cs typeface="Times New Roman"/>
                      </a:endParaRPr>
                    </a:p>
                  </a:txBody>
                  <a:tcPr marL="68580" marR="68580" marT="0" marB="0"/>
                </a:tc>
                <a:tc>
                  <a:txBody>
                    <a:bodyPr/>
                    <a:lstStyle/>
                    <a:p>
                      <a:pPr algn="ctr">
                        <a:spcAft>
                          <a:spcPts val="0"/>
                        </a:spcAft>
                      </a:pPr>
                      <a:r>
                        <a:rPr lang="en-US" altLang="ja-JP" sz="1000" kern="100" dirty="0" smtClean="0">
                          <a:effectLst/>
                          <a:latin typeface="Lucida Sans Typewriter" panose="020B0509030504030204" pitchFamily="49" charset="0"/>
                          <a:ea typeface="ＭＳ 明朝"/>
                          <a:cs typeface="Times New Roman"/>
                        </a:rPr>
                        <a:t>77.6</a:t>
                      </a:r>
                      <a:endParaRPr lang="ja-JP" sz="1000" kern="100" dirty="0">
                        <a:effectLst/>
                        <a:latin typeface="Lucida Sans Typewriter" panose="020B0509030504030204" pitchFamily="49" charset="0"/>
                        <a:ea typeface="ＭＳ 明朝"/>
                        <a:cs typeface="Times New Roman"/>
                      </a:endParaRPr>
                    </a:p>
                  </a:txBody>
                  <a:tcPr marL="68580" marR="68580" marT="0" marB="0" anchor="ctr"/>
                </a:tc>
                <a:tc>
                  <a:txBody>
                    <a:bodyPr/>
                    <a:lstStyle/>
                    <a:p>
                      <a:pPr algn="ctr">
                        <a:spcAft>
                          <a:spcPts val="0"/>
                        </a:spcAft>
                      </a:pPr>
                      <a:r>
                        <a:rPr lang="en-US" altLang="ja-JP" sz="1000" kern="100" dirty="0" smtClean="0">
                          <a:effectLst/>
                          <a:latin typeface="Lucida Sans Typewriter" panose="020B0509030504030204" pitchFamily="49" charset="0"/>
                          <a:ea typeface="ＭＳ 明朝"/>
                          <a:cs typeface="Times New Roman"/>
                        </a:rPr>
                        <a:t>16.8</a:t>
                      </a:r>
                      <a:endParaRPr lang="ja-JP" sz="1000" kern="100" dirty="0">
                        <a:effectLst/>
                        <a:latin typeface="Lucida Sans Typewriter" panose="020B0509030504030204" pitchFamily="49" charset="0"/>
                        <a:ea typeface="ＭＳ 明朝"/>
                        <a:cs typeface="Times New Roman"/>
                      </a:endParaRPr>
                    </a:p>
                  </a:txBody>
                  <a:tcPr marL="68580" marR="68580" marT="0" marB="0" anchor="ctr"/>
                </a:tc>
                <a:tc>
                  <a:txBody>
                    <a:bodyPr/>
                    <a:lstStyle/>
                    <a:p>
                      <a:pPr algn="ctr">
                        <a:spcAft>
                          <a:spcPts val="0"/>
                        </a:spcAft>
                      </a:pPr>
                      <a:r>
                        <a:rPr lang="en-US" altLang="ja-JP" sz="1000" kern="100" dirty="0" smtClean="0">
                          <a:effectLst/>
                          <a:latin typeface="Lucida Sans Typewriter" panose="020B0509030504030204" pitchFamily="49" charset="0"/>
                          <a:ea typeface="ＭＳ 明朝"/>
                          <a:cs typeface="Times New Roman"/>
                        </a:rPr>
                        <a:t>5.6</a:t>
                      </a:r>
                      <a:endParaRPr lang="ja-JP" sz="1000" kern="100" dirty="0">
                        <a:effectLst/>
                        <a:latin typeface="Lucida Sans Typewriter" panose="020B0509030504030204" pitchFamily="49" charset="0"/>
                        <a:ea typeface="ＭＳ 明朝"/>
                        <a:cs typeface="Times New Roman"/>
                      </a:endParaRPr>
                    </a:p>
                  </a:txBody>
                  <a:tcPr marL="68580" marR="68580" marT="0" marB="0" anchor="ctr"/>
                </a:tc>
                <a:tc>
                  <a:txBody>
                    <a:bodyPr/>
                    <a:lstStyle/>
                    <a:p>
                      <a:pPr algn="ctr">
                        <a:spcAft>
                          <a:spcPts val="0"/>
                        </a:spcAft>
                      </a:pPr>
                      <a:r>
                        <a:rPr lang="en-US" altLang="ja-JP" sz="1000" kern="100" dirty="0" smtClean="0">
                          <a:effectLst/>
                          <a:latin typeface="Lucida Sans Typewriter" panose="020B0509030504030204" pitchFamily="49" charset="0"/>
                          <a:ea typeface="ＭＳ 明朝"/>
                          <a:cs typeface="Times New Roman"/>
                        </a:rPr>
                        <a:t>4.0</a:t>
                      </a:r>
                      <a:endParaRPr lang="ja-JP" sz="1000" kern="100" dirty="0">
                        <a:effectLst/>
                        <a:latin typeface="Lucida Sans Typewriter" panose="020B0509030504030204" pitchFamily="49" charset="0"/>
                        <a:ea typeface="ＭＳ 明朝"/>
                        <a:cs typeface="Times New Roman"/>
                      </a:endParaRPr>
                    </a:p>
                  </a:txBody>
                  <a:tcPr marL="68580" marR="68580" marT="0" marB="0" anchor="ctr"/>
                </a:tc>
              </a:tr>
              <a:tr h="188404">
                <a:tc>
                  <a:txBody>
                    <a:bodyPr/>
                    <a:lstStyle/>
                    <a:p>
                      <a:pPr algn="just">
                        <a:spcAft>
                          <a:spcPts val="0"/>
                        </a:spcAft>
                      </a:pPr>
                      <a:r>
                        <a:rPr lang="ja-JP" sz="1000" kern="100" dirty="0">
                          <a:effectLst/>
                        </a:rPr>
                        <a:t>大阪市内</a:t>
                      </a:r>
                      <a:endParaRPr lang="ja-JP" sz="1050" kern="100" dirty="0">
                        <a:effectLst/>
                        <a:latin typeface="Century"/>
                        <a:ea typeface="ＭＳ 明朝"/>
                        <a:cs typeface="Times New Roman"/>
                      </a:endParaRPr>
                    </a:p>
                  </a:txBody>
                  <a:tcPr marL="68580" marR="68580" marT="0" marB="0"/>
                </a:tc>
                <a:tc>
                  <a:txBody>
                    <a:bodyPr/>
                    <a:lstStyle/>
                    <a:p>
                      <a:pPr algn="ctr">
                        <a:spcAft>
                          <a:spcPts val="0"/>
                        </a:spcAft>
                      </a:pPr>
                      <a:r>
                        <a:rPr lang="en-US" sz="1000" kern="100" dirty="0">
                          <a:effectLst/>
                          <a:latin typeface="Lucida Sans Typewriter" panose="020B0509030504030204" pitchFamily="49" charset="0"/>
                        </a:rPr>
                        <a:t>4.8</a:t>
                      </a:r>
                      <a:endParaRPr lang="ja-JP" sz="1000" kern="100" dirty="0">
                        <a:effectLst/>
                        <a:latin typeface="Lucida Sans Typewriter" panose="020B0509030504030204" pitchFamily="49" charset="0"/>
                        <a:ea typeface="ＭＳ 明朝"/>
                        <a:cs typeface="Times New Roman"/>
                      </a:endParaRPr>
                    </a:p>
                  </a:txBody>
                  <a:tcPr marL="68580" marR="68580" marT="0" marB="0" anchor="ctr"/>
                </a:tc>
                <a:tc>
                  <a:txBody>
                    <a:bodyPr/>
                    <a:lstStyle/>
                    <a:p>
                      <a:pPr algn="ctr">
                        <a:spcAft>
                          <a:spcPts val="0"/>
                        </a:spcAft>
                      </a:pPr>
                      <a:r>
                        <a:rPr lang="en-US" sz="1000" kern="100" dirty="0">
                          <a:effectLst/>
                          <a:latin typeface="Lucida Sans Typewriter" panose="020B0509030504030204" pitchFamily="49" charset="0"/>
                        </a:rPr>
                        <a:t>95.2</a:t>
                      </a:r>
                      <a:endParaRPr lang="ja-JP" sz="1000" kern="100" dirty="0">
                        <a:effectLst/>
                        <a:latin typeface="Lucida Sans Typewriter" panose="020B0509030504030204" pitchFamily="49" charset="0"/>
                        <a:ea typeface="ＭＳ 明朝"/>
                        <a:cs typeface="Times New Roman"/>
                      </a:endParaRPr>
                    </a:p>
                  </a:txBody>
                  <a:tcPr marL="68580" marR="68580" marT="0" marB="0" anchor="ctr"/>
                </a:tc>
                <a:tc>
                  <a:txBody>
                    <a:bodyPr/>
                    <a:lstStyle/>
                    <a:p>
                      <a:pPr algn="ctr">
                        <a:spcAft>
                          <a:spcPts val="0"/>
                        </a:spcAft>
                      </a:pPr>
                      <a:r>
                        <a:rPr lang="en-US" sz="1000" kern="100" dirty="0">
                          <a:effectLst/>
                          <a:latin typeface="Lucida Sans Typewriter" panose="020B0509030504030204" pitchFamily="49" charset="0"/>
                        </a:rPr>
                        <a:t>0.0</a:t>
                      </a:r>
                      <a:endParaRPr lang="ja-JP" sz="1000" kern="100" dirty="0">
                        <a:effectLst/>
                        <a:latin typeface="Lucida Sans Typewriter" panose="020B0509030504030204" pitchFamily="49" charset="0"/>
                        <a:ea typeface="ＭＳ 明朝"/>
                        <a:cs typeface="Times New Roman"/>
                      </a:endParaRPr>
                    </a:p>
                  </a:txBody>
                  <a:tcPr marL="68580" marR="68580" marT="0" marB="0" anchor="ctr"/>
                </a:tc>
                <a:tc>
                  <a:txBody>
                    <a:bodyPr/>
                    <a:lstStyle/>
                    <a:p>
                      <a:pPr algn="ctr">
                        <a:spcAft>
                          <a:spcPts val="0"/>
                        </a:spcAft>
                      </a:pPr>
                      <a:r>
                        <a:rPr lang="en-US" sz="1000" kern="100" dirty="0">
                          <a:effectLst/>
                          <a:latin typeface="Lucida Sans Typewriter" panose="020B0509030504030204" pitchFamily="49" charset="0"/>
                        </a:rPr>
                        <a:t>1.8</a:t>
                      </a:r>
                      <a:endParaRPr lang="ja-JP" sz="1000" kern="100" dirty="0">
                        <a:effectLst/>
                        <a:latin typeface="Lucida Sans Typewriter" panose="020B0509030504030204" pitchFamily="49" charset="0"/>
                        <a:ea typeface="ＭＳ 明朝"/>
                        <a:cs typeface="Times New Roman"/>
                      </a:endParaRPr>
                    </a:p>
                  </a:txBody>
                  <a:tcPr marL="68580" marR="68580" marT="0" marB="0" anchor="ctr"/>
                </a:tc>
              </a:tr>
              <a:tr h="188404">
                <a:tc>
                  <a:txBody>
                    <a:bodyPr/>
                    <a:lstStyle/>
                    <a:p>
                      <a:pPr algn="just">
                        <a:spcAft>
                          <a:spcPts val="0"/>
                        </a:spcAft>
                      </a:pPr>
                      <a:r>
                        <a:rPr lang="ja-JP" sz="1000" kern="100" dirty="0">
                          <a:effectLst/>
                        </a:rPr>
                        <a:t>大阪市外</a:t>
                      </a:r>
                      <a:endParaRPr lang="ja-JP" sz="1050" kern="100" dirty="0">
                        <a:effectLst/>
                        <a:latin typeface="Century"/>
                        <a:ea typeface="ＭＳ 明朝"/>
                        <a:cs typeface="Times New Roman"/>
                      </a:endParaRPr>
                    </a:p>
                  </a:txBody>
                  <a:tcPr marL="68580" marR="68580" marT="0" marB="0"/>
                </a:tc>
                <a:tc>
                  <a:txBody>
                    <a:bodyPr/>
                    <a:lstStyle/>
                    <a:p>
                      <a:pPr algn="ctr">
                        <a:spcAft>
                          <a:spcPts val="0"/>
                        </a:spcAft>
                      </a:pPr>
                      <a:r>
                        <a:rPr lang="en-US" sz="1000" kern="100" dirty="0">
                          <a:effectLst/>
                          <a:latin typeface="Lucida Sans Typewriter" panose="020B0509030504030204" pitchFamily="49" charset="0"/>
                        </a:rPr>
                        <a:t>23.5</a:t>
                      </a:r>
                      <a:endParaRPr lang="ja-JP" sz="1000" kern="100" dirty="0">
                        <a:effectLst/>
                        <a:latin typeface="Lucida Sans Typewriter" panose="020B0509030504030204" pitchFamily="49" charset="0"/>
                        <a:ea typeface="ＭＳ 明朝"/>
                        <a:cs typeface="Times New Roman"/>
                      </a:endParaRPr>
                    </a:p>
                  </a:txBody>
                  <a:tcPr marL="68580" marR="68580" marT="0" marB="0" anchor="ctr"/>
                </a:tc>
                <a:tc>
                  <a:txBody>
                    <a:bodyPr/>
                    <a:lstStyle/>
                    <a:p>
                      <a:pPr algn="ctr">
                        <a:spcAft>
                          <a:spcPts val="0"/>
                        </a:spcAft>
                      </a:pPr>
                      <a:r>
                        <a:rPr lang="en-US" sz="1000" kern="100" dirty="0">
                          <a:effectLst/>
                          <a:latin typeface="Lucida Sans Typewriter" panose="020B0509030504030204" pitchFamily="49" charset="0"/>
                        </a:rPr>
                        <a:t>75.5</a:t>
                      </a:r>
                      <a:endParaRPr lang="ja-JP" sz="1000" kern="100" dirty="0">
                        <a:effectLst/>
                        <a:latin typeface="Lucida Sans Typewriter" panose="020B0509030504030204" pitchFamily="49" charset="0"/>
                        <a:ea typeface="ＭＳ 明朝"/>
                        <a:cs typeface="Times New Roman"/>
                      </a:endParaRPr>
                    </a:p>
                  </a:txBody>
                  <a:tcPr marL="68580" marR="68580" marT="0" marB="0" anchor="ctr"/>
                </a:tc>
                <a:tc>
                  <a:txBody>
                    <a:bodyPr/>
                    <a:lstStyle/>
                    <a:p>
                      <a:pPr algn="ctr">
                        <a:spcAft>
                          <a:spcPts val="0"/>
                        </a:spcAft>
                      </a:pPr>
                      <a:r>
                        <a:rPr lang="en-US" sz="1000" kern="100" dirty="0">
                          <a:effectLst/>
                          <a:latin typeface="Lucida Sans Typewriter" panose="020B0509030504030204" pitchFamily="49" charset="0"/>
                        </a:rPr>
                        <a:t>1.0</a:t>
                      </a:r>
                      <a:endParaRPr lang="ja-JP" sz="1000" kern="100" dirty="0">
                        <a:effectLst/>
                        <a:latin typeface="Lucida Sans Typewriter" panose="020B0509030504030204" pitchFamily="49" charset="0"/>
                        <a:ea typeface="ＭＳ 明朝"/>
                        <a:cs typeface="Times New Roman"/>
                      </a:endParaRPr>
                    </a:p>
                  </a:txBody>
                  <a:tcPr marL="68580" marR="68580" marT="0" marB="0" anchor="ctr"/>
                </a:tc>
                <a:tc>
                  <a:txBody>
                    <a:bodyPr/>
                    <a:lstStyle/>
                    <a:p>
                      <a:pPr algn="ctr">
                        <a:spcAft>
                          <a:spcPts val="0"/>
                        </a:spcAft>
                      </a:pPr>
                      <a:r>
                        <a:rPr lang="en-US" sz="1000" kern="100" dirty="0">
                          <a:effectLst/>
                          <a:latin typeface="Lucida Sans Typewriter" panose="020B0509030504030204" pitchFamily="49" charset="0"/>
                        </a:rPr>
                        <a:t>2.9</a:t>
                      </a:r>
                      <a:endParaRPr lang="ja-JP" sz="1000" kern="100" dirty="0">
                        <a:effectLst/>
                        <a:latin typeface="Lucida Sans Typewriter" panose="020B0509030504030204" pitchFamily="49" charset="0"/>
                        <a:ea typeface="ＭＳ 明朝"/>
                        <a:cs typeface="Times New Roman"/>
                      </a:endParaRPr>
                    </a:p>
                  </a:txBody>
                  <a:tcPr marL="68580" marR="68580" marT="0" marB="0" anchor="ctr"/>
                </a:tc>
              </a:tr>
              <a:tr h="188404">
                <a:tc>
                  <a:txBody>
                    <a:bodyPr/>
                    <a:lstStyle/>
                    <a:p>
                      <a:pPr algn="just">
                        <a:spcAft>
                          <a:spcPts val="0"/>
                        </a:spcAft>
                      </a:pPr>
                      <a:r>
                        <a:rPr lang="ja-JP" sz="1000" kern="100" dirty="0">
                          <a:effectLst/>
                        </a:rPr>
                        <a:t>合計</a:t>
                      </a:r>
                      <a:r>
                        <a:rPr lang="ja-JP" sz="900" kern="100" dirty="0">
                          <a:effectLst/>
                        </a:rPr>
                        <a:t>（府内全域）</a:t>
                      </a:r>
                      <a:endParaRPr lang="ja-JP" sz="1050" kern="100" dirty="0">
                        <a:effectLst/>
                        <a:latin typeface="Century"/>
                        <a:ea typeface="ＭＳ 明朝"/>
                        <a:cs typeface="Times New Roman"/>
                      </a:endParaRPr>
                    </a:p>
                  </a:txBody>
                  <a:tcPr marL="68580" marR="68580" marT="0" marB="0"/>
                </a:tc>
                <a:tc>
                  <a:txBody>
                    <a:bodyPr/>
                    <a:lstStyle/>
                    <a:p>
                      <a:pPr algn="ctr">
                        <a:spcAft>
                          <a:spcPts val="0"/>
                        </a:spcAft>
                      </a:pPr>
                      <a:r>
                        <a:rPr lang="en-US" sz="1000" kern="100" dirty="0">
                          <a:effectLst/>
                          <a:latin typeface="Lucida Sans Typewriter" panose="020B0509030504030204" pitchFamily="49" charset="0"/>
                        </a:rPr>
                        <a:t>21.2</a:t>
                      </a:r>
                      <a:endParaRPr lang="ja-JP" sz="1000" kern="100" dirty="0">
                        <a:effectLst/>
                        <a:latin typeface="Lucida Sans Typewriter" panose="020B0509030504030204" pitchFamily="49" charset="0"/>
                        <a:ea typeface="ＭＳ 明朝"/>
                        <a:cs typeface="Times New Roman"/>
                      </a:endParaRPr>
                    </a:p>
                  </a:txBody>
                  <a:tcPr marL="68580" marR="68580" marT="0" marB="0" anchor="ctr"/>
                </a:tc>
                <a:tc>
                  <a:txBody>
                    <a:bodyPr/>
                    <a:lstStyle/>
                    <a:p>
                      <a:pPr algn="ctr">
                        <a:spcAft>
                          <a:spcPts val="0"/>
                        </a:spcAft>
                      </a:pPr>
                      <a:r>
                        <a:rPr lang="en-US" sz="1000" kern="100" dirty="0">
                          <a:effectLst/>
                          <a:latin typeface="Lucida Sans Typewriter" panose="020B0509030504030204" pitchFamily="49" charset="0"/>
                        </a:rPr>
                        <a:t>77.9</a:t>
                      </a:r>
                      <a:endParaRPr lang="ja-JP" sz="1000" kern="100" dirty="0">
                        <a:effectLst/>
                        <a:latin typeface="Lucida Sans Typewriter" panose="020B0509030504030204" pitchFamily="49" charset="0"/>
                        <a:ea typeface="ＭＳ 明朝"/>
                        <a:cs typeface="Times New Roman"/>
                      </a:endParaRPr>
                    </a:p>
                  </a:txBody>
                  <a:tcPr marL="68580" marR="68580" marT="0" marB="0" anchor="ctr"/>
                </a:tc>
                <a:tc>
                  <a:txBody>
                    <a:bodyPr/>
                    <a:lstStyle/>
                    <a:p>
                      <a:pPr algn="ctr">
                        <a:spcAft>
                          <a:spcPts val="0"/>
                        </a:spcAft>
                      </a:pPr>
                      <a:r>
                        <a:rPr lang="en-US" sz="1000" kern="100" dirty="0">
                          <a:effectLst/>
                          <a:latin typeface="Lucida Sans Typewriter" panose="020B0509030504030204" pitchFamily="49" charset="0"/>
                        </a:rPr>
                        <a:t>0.9</a:t>
                      </a:r>
                      <a:endParaRPr lang="ja-JP" sz="1000" kern="100" dirty="0">
                        <a:effectLst/>
                        <a:latin typeface="Lucida Sans Typewriter" panose="020B0509030504030204" pitchFamily="49" charset="0"/>
                        <a:ea typeface="ＭＳ 明朝"/>
                        <a:cs typeface="Times New Roman"/>
                      </a:endParaRPr>
                    </a:p>
                  </a:txBody>
                  <a:tcPr marL="68580" marR="68580" marT="0" marB="0" anchor="ctr"/>
                </a:tc>
                <a:tc>
                  <a:txBody>
                    <a:bodyPr/>
                    <a:lstStyle/>
                    <a:p>
                      <a:pPr algn="ctr">
                        <a:spcAft>
                          <a:spcPts val="0"/>
                        </a:spcAft>
                      </a:pPr>
                      <a:r>
                        <a:rPr lang="en-US" sz="1000" kern="100" dirty="0">
                          <a:effectLst/>
                          <a:latin typeface="Lucida Sans Typewriter" panose="020B0509030504030204" pitchFamily="49" charset="0"/>
                        </a:rPr>
                        <a:t>2.7</a:t>
                      </a:r>
                      <a:endParaRPr lang="ja-JP" sz="1000" kern="100" dirty="0">
                        <a:effectLst/>
                        <a:latin typeface="Lucida Sans Typewriter" panose="020B0509030504030204" pitchFamily="49" charset="0"/>
                        <a:ea typeface="ＭＳ 明朝"/>
                        <a:cs typeface="Times New Roman"/>
                      </a:endParaRPr>
                    </a:p>
                  </a:txBody>
                  <a:tcPr marL="68580" marR="68580" marT="0" marB="0" anchor="ctr"/>
                </a:tc>
              </a:tr>
            </a:tbl>
          </a:graphicData>
        </a:graphic>
      </p:graphicFrame>
      <p:pic>
        <p:nvPicPr>
          <p:cNvPr id="20" name="Picture 7" descr="ケースへ投入"/>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85228" y="4696055"/>
            <a:ext cx="1119085" cy="8383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4" name="タイトル 1"/>
          <p:cNvSpPr txBox="1">
            <a:spLocks/>
          </p:cNvSpPr>
          <p:nvPr/>
        </p:nvSpPr>
        <p:spPr>
          <a:xfrm>
            <a:off x="514800" y="487222"/>
            <a:ext cx="8114400" cy="72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chor="ctr">
            <a:normAutofit fontScale="85000" lnSpcReduction="100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100" b="1" i="0" u="none" strike="noStrike" kern="1200" cap="none" spc="0" normalizeH="0" baseline="0" noProof="0" dirty="0" smtClean="0">
                <a:ln>
                  <a:noFill/>
                </a:ln>
                <a:solidFill>
                  <a:schemeClr val="lt1"/>
                </a:solidFill>
                <a:effectLst>
                  <a:outerShdw blurRad="31750" dist="25400" dir="5400000" algn="tl" rotWithShape="0">
                    <a:srgbClr val="000000">
                      <a:alpha val="25000"/>
                    </a:srgbClr>
                  </a:outerShdw>
                </a:effectLst>
                <a:uLnTx/>
                <a:uFillTx/>
                <a:latin typeface="+mn-lt"/>
                <a:ea typeface="+mn-ea"/>
                <a:cs typeface="+mn-cs"/>
              </a:rPr>
              <a:t>自立した森づくりの計画（万博機構策定）</a:t>
            </a:r>
            <a:endParaRPr kumimoji="1" lang="ja-JP" altLang="en-US" sz="4100" b="1" i="0" u="none" strike="noStrike" kern="1200" cap="none" spc="0" normalizeH="0" baseline="0" noProof="0" dirty="0">
              <a:ln>
                <a:noFill/>
              </a:ln>
              <a:solidFill>
                <a:schemeClr val="lt1"/>
              </a:solidFill>
              <a:effectLst>
                <a:outerShdw blurRad="31750" dist="25400" dir="5400000" algn="tl" rotWithShape="0">
                  <a:srgbClr val="000000">
                    <a:alpha val="25000"/>
                  </a:srgbClr>
                </a:outerShdw>
              </a:effectLst>
              <a:uLnTx/>
              <a:uFillTx/>
              <a:latin typeface="+mn-lt"/>
              <a:ea typeface="+mn-ea"/>
              <a:cs typeface="+mn-cs"/>
            </a:endParaRPr>
          </a:p>
        </p:txBody>
      </p:sp>
      <p:sp>
        <p:nvSpPr>
          <p:cNvPr id="9" name="テキスト ボックス 8"/>
          <p:cNvSpPr txBox="1"/>
          <p:nvPr/>
        </p:nvSpPr>
        <p:spPr>
          <a:xfrm>
            <a:off x="375752" y="2138923"/>
            <a:ext cx="2098651" cy="369332"/>
          </a:xfrm>
          <a:prstGeom prst="rect">
            <a:avLst/>
          </a:prstGeom>
          <a:noFill/>
          <a:ln w="6350">
            <a:solidFill>
              <a:schemeClr val="tx1"/>
            </a:solidFill>
          </a:ln>
        </p:spPr>
        <p:txBody>
          <a:bodyPr wrap="none" rtlCol="0">
            <a:spAutoFit/>
          </a:bodyPr>
          <a:lstStyle/>
          <a:p>
            <a:r>
              <a:rPr kumimoji="1" lang="ja-JP" altLang="en-US" dirty="0" smtClean="0"/>
              <a:t>第二世代の森づくり</a:t>
            </a:r>
            <a:endParaRPr kumimoji="1" lang="ja-JP" altLang="en-US" dirty="0"/>
          </a:p>
        </p:txBody>
      </p:sp>
      <p:sp>
        <p:nvSpPr>
          <p:cNvPr id="10" name="テキスト ボックス 9"/>
          <p:cNvSpPr txBox="1"/>
          <p:nvPr/>
        </p:nvSpPr>
        <p:spPr>
          <a:xfrm>
            <a:off x="375752" y="2681852"/>
            <a:ext cx="2098651" cy="369332"/>
          </a:xfrm>
          <a:prstGeom prst="rect">
            <a:avLst/>
          </a:prstGeom>
          <a:noFill/>
          <a:ln w="6350">
            <a:solidFill>
              <a:schemeClr val="tx1"/>
            </a:solidFill>
          </a:ln>
        </p:spPr>
        <p:txBody>
          <a:bodyPr wrap="none" rtlCol="0">
            <a:spAutoFit/>
          </a:bodyPr>
          <a:lstStyle/>
          <a:p>
            <a:r>
              <a:rPr kumimoji="1" lang="ja-JP" altLang="en-US" dirty="0" smtClean="0"/>
              <a:t>林相転換の森づくり</a:t>
            </a:r>
            <a:endParaRPr kumimoji="1" lang="ja-JP" altLang="en-US" dirty="0"/>
          </a:p>
        </p:txBody>
      </p:sp>
      <p:sp>
        <p:nvSpPr>
          <p:cNvPr id="13" name="テキスト ボックス 12"/>
          <p:cNvSpPr txBox="1"/>
          <p:nvPr/>
        </p:nvSpPr>
        <p:spPr>
          <a:xfrm>
            <a:off x="375752" y="3897976"/>
            <a:ext cx="2098651" cy="369332"/>
          </a:xfrm>
          <a:prstGeom prst="rect">
            <a:avLst/>
          </a:prstGeom>
          <a:noFill/>
          <a:ln w="6350">
            <a:solidFill>
              <a:schemeClr val="tx1"/>
            </a:solidFill>
          </a:ln>
        </p:spPr>
        <p:txBody>
          <a:bodyPr wrap="none" rtlCol="0">
            <a:spAutoFit/>
          </a:bodyPr>
          <a:lstStyle/>
          <a:p>
            <a:r>
              <a:rPr kumimoji="1" lang="ja-JP" altLang="en-US" dirty="0" smtClean="0"/>
              <a:t>巨木育成の森づくり</a:t>
            </a:r>
            <a:endParaRPr kumimoji="1" lang="ja-JP" altLang="en-US" dirty="0"/>
          </a:p>
        </p:txBody>
      </p:sp>
      <p:sp>
        <p:nvSpPr>
          <p:cNvPr id="14" name="テキスト ボックス 13"/>
          <p:cNvSpPr txBox="1"/>
          <p:nvPr/>
        </p:nvSpPr>
        <p:spPr>
          <a:xfrm>
            <a:off x="375752" y="5115259"/>
            <a:ext cx="3353803" cy="369332"/>
          </a:xfrm>
          <a:prstGeom prst="rect">
            <a:avLst/>
          </a:prstGeom>
          <a:noFill/>
          <a:ln w="6350">
            <a:solidFill>
              <a:schemeClr val="tx1"/>
            </a:solidFill>
          </a:ln>
        </p:spPr>
        <p:txBody>
          <a:bodyPr wrap="none" rtlCol="0">
            <a:spAutoFit/>
          </a:bodyPr>
          <a:lstStyle/>
          <a:p>
            <a:r>
              <a:rPr kumimoji="1" lang="ja-JP" altLang="en-US" dirty="0" smtClean="0"/>
              <a:t>園路沿いなどの林縁植生の導入</a:t>
            </a:r>
            <a:endParaRPr kumimoji="1" lang="ja-JP" altLang="en-US" dirty="0"/>
          </a:p>
        </p:txBody>
      </p:sp>
      <p:sp>
        <p:nvSpPr>
          <p:cNvPr id="15" name="テキスト ボックス 14"/>
          <p:cNvSpPr txBox="1"/>
          <p:nvPr/>
        </p:nvSpPr>
        <p:spPr>
          <a:xfrm>
            <a:off x="1841277" y="5733256"/>
            <a:ext cx="2945037" cy="369332"/>
          </a:xfrm>
          <a:prstGeom prst="rect">
            <a:avLst/>
          </a:prstGeom>
          <a:noFill/>
          <a:ln w="6350">
            <a:solidFill>
              <a:schemeClr val="tx1"/>
            </a:solidFill>
          </a:ln>
        </p:spPr>
        <p:txBody>
          <a:bodyPr wrap="none" rtlCol="0">
            <a:spAutoFit/>
          </a:bodyPr>
          <a:lstStyle/>
          <a:p>
            <a:r>
              <a:rPr kumimoji="1" lang="ja-JP" altLang="en-US" dirty="0" smtClean="0"/>
              <a:t>間伐の多様化による森づくり</a:t>
            </a:r>
            <a:endParaRPr kumimoji="1" lang="ja-JP" altLang="en-US" dirty="0"/>
          </a:p>
        </p:txBody>
      </p:sp>
      <p:sp>
        <p:nvSpPr>
          <p:cNvPr id="17" name="右矢印 16"/>
          <p:cNvSpPr/>
          <p:nvPr/>
        </p:nvSpPr>
        <p:spPr>
          <a:xfrm>
            <a:off x="2786050" y="2281799"/>
            <a:ext cx="444429" cy="1926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右矢印 17"/>
          <p:cNvSpPr/>
          <p:nvPr/>
        </p:nvSpPr>
        <p:spPr>
          <a:xfrm>
            <a:off x="2786051" y="2781865"/>
            <a:ext cx="444428" cy="2141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右矢印 19"/>
          <p:cNvSpPr/>
          <p:nvPr/>
        </p:nvSpPr>
        <p:spPr>
          <a:xfrm>
            <a:off x="2745981" y="4011204"/>
            <a:ext cx="449898"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テキスト ボックス 20"/>
          <p:cNvSpPr txBox="1"/>
          <p:nvPr/>
        </p:nvSpPr>
        <p:spPr>
          <a:xfrm>
            <a:off x="3445071" y="1463855"/>
            <a:ext cx="995785" cy="276999"/>
          </a:xfrm>
          <a:prstGeom prst="rect">
            <a:avLst/>
          </a:prstGeom>
          <a:noFill/>
        </p:spPr>
        <p:txBody>
          <a:bodyPr wrap="none" rtlCol="0">
            <a:spAutoFit/>
          </a:bodyPr>
          <a:lstStyle/>
          <a:p>
            <a:r>
              <a:rPr kumimoji="1" lang="ja-JP" altLang="en-US" sz="1200" dirty="0" smtClean="0"/>
              <a:t>平成</a:t>
            </a:r>
            <a:r>
              <a:rPr kumimoji="1" lang="en-US" altLang="ja-JP" sz="1200" dirty="0" smtClean="0"/>
              <a:t>31</a:t>
            </a:r>
            <a:r>
              <a:rPr kumimoji="1" lang="ja-JP" altLang="en-US" sz="1200" dirty="0" smtClean="0"/>
              <a:t>年度</a:t>
            </a:r>
            <a:endParaRPr kumimoji="1" lang="en-US" altLang="ja-JP" sz="1200" dirty="0" smtClean="0"/>
          </a:p>
        </p:txBody>
      </p:sp>
      <p:sp>
        <p:nvSpPr>
          <p:cNvPr id="22" name="テキスト ボックス 21"/>
          <p:cNvSpPr txBox="1"/>
          <p:nvPr/>
        </p:nvSpPr>
        <p:spPr>
          <a:xfrm>
            <a:off x="3445071" y="1728344"/>
            <a:ext cx="1015663" cy="1714512"/>
          </a:xfrm>
          <a:prstGeom prst="rect">
            <a:avLst/>
          </a:prstGeom>
          <a:noFill/>
          <a:ln w="3175">
            <a:solidFill>
              <a:schemeClr val="tx1"/>
            </a:solidFill>
          </a:ln>
        </p:spPr>
        <p:txBody>
          <a:bodyPr vert="eaVert" wrap="square" rtlCol="0">
            <a:spAutoFit/>
          </a:bodyPr>
          <a:lstStyle/>
          <a:p>
            <a:r>
              <a:rPr kumimoji="1" lang="ja-JP" altLang="en-US" dirty="0" smtClean="0"/>
              <a:t>調査データの取りまとめ。目標再設定</a:t>
            </a:r>
            <a:endParaRPr kumimoji="1" lang="ja-JP" altLang="en-US" dirty="0"/>
          </a:p>
        </p:txBody>
      </p:sp>
      <p:sp>
        <p:nvSpPr>
          <p:cNvPr id="23" name="右矢印 22"/>
          <p:cNvSpPr/>
          <p:nvPr/>
        </p:nvSpPr>
        <p:spPr>
          <a:xfrm>
            <a:off x="4572000" y="2481907"/>
            <a:ext cx="428628" cy="2073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テキスト ボックス 23"/>
          <p:cNvSpPr txBox="1"/>
          <p:nvPr/>
        </p:nvSpPr>
        <p:spPr>
          <a:xfrm>
            <a:off x="5295562" y="1687109"/>
            <a:ext cx="1292662" cy="1782099"/>
          </a:xfrm>
          <a:prstGeom prst="rect">
            <a:avLst/>
          </a:prstGeom>
          <a:noFill/>
          <a:ln w="3175">
            <a:solidFill>
              <a:schemeClr val="tx1"/>
            </a:solidFill>
          </a:ln>
        </p:spPr>
        <p:txBody>
          <a:bodyPr vert="eaVert" wrap="square" rtlCol="0">
            <a:spAutoFit/>
          </a:bodyPr>
          <a:lstStyle/>
          <a:p>
            <a:r>
              <a:rPr kumimoji="1" lang="ja-JP" altLang="en-US" dirty="0" smtClean="0"/>
              <a:t>検証結果を踏まえた伐採方法での施工・モニタリング調査</a:t>
            </a:r>
            <a:endParaRPr kumimoji="1" lang="ja-JP" altLang="en-US" dirty="0"/>
          </a:p>
        </p:txBody>
      </p:sp>
      <p:sp>
        <p:nvSpPr>
          <p:cNvPr id="26" name="テキスト ボックス 25"/>
          <p:cNvSpPr txBox="1"/>
          <p:nvPr/>
        </p:nvSpPr>
        <p:spPr>
          <a:xfrm>
            <a:off x="5244126" y="5697113"/>
            <a:ext cx="2393604" cy="276999"/>
          </a:xfrm>
          <a:prstGeom prst="rect">
            <a:avLst/>
          </a:prstGeom>
          <a:noFill/>
        </p:spPr>
        <p:txBody>
          <a:bodyPr wrap="none" rtlCol="0">
            <a:spAutoFit/>
          </a:bodyPr>
          <a:lstStyle/>
          <a:p>
            <a:r>
              <a:rPr kumimoji="1" lang="ja-JP" altLang="en-US" sz="1200" dirty="0" smtClean="0"/>
              <a:t>必要に応じて施工　平成</a:t>
            </a:r>
            <a:r>
              <a:rPr kumimoji="1" lang="en-US" altLang="ja-JP" sz="1200" dirty="0" smtClean="0"/>
              <a:t>35</a:t>
            </a:r>
            <a:r>
              <a:rPr kumimoji="1" lang="ja-JP" altLang="en-US" sz="1200" dirty="0" smtClean="0"/>
              <a:t>年まで</a:t>
            </a:r>
            <a:endParaRPr kumimoji="1" lang="en-US" altLang="ja-JP" sz="1200" dirty="0" smtClean="0"/>
          </a:p>
        </p:txBody>
      </p:sp>
      <p:sp>
        <p:nvSpPr>
          <p:cNvPr id="27" name="テキスト ボックス 26"/>
          <p:cNvSpPr txBox="1"/>
          <p:nvPr/>
        </p:nvSpPr>
        <p:spPr>
          <a:xfrm>
            <a:off x="3282024" y="3757466"/>
            <a:ext cx="461665" cy="650352"/>
          </a:xfrm>
          <a:prstGeom prst="rect">
            <a:avLst/>
          </a:prstGeom>
          <a:noFill/>
          <a:ln w="3175">
            <a:solidFill>
              <a:schemeClr val="tx1"/>
            </a:solidFill>
          </a:ln>
        </p:spPr>
        <p:txBody>
          <a:bodyPr vert="eaVert" wrap="square" rtlCol="0">
            <a:spAutoFit/>
          </a:bodyPr>
          <a:lstStyle/>
          <a:p>
            <a:r>
              <a:rPr kumimoji="1" lang="ja-JP" altLang="en-US" dirty="0" smtClean="0"/>
              <a:t>調査</a:t>
            </a:r>
            <a:endParaRPr kumimoji="1" lang="ja-JP" altLang="en-US" dirty="0"/>
          </a:p>
        </p:txBody>
      </p:sp>
      <p:sp>
        <p:nvSpPr>
          <p:cNvPr id="28" name="右矢印 27"/>
          <p:cNvSpPr/>
          <p:nvPr/>
        </p:nvSpPr>
        <p:spPr>
          <a:xfrm rot="16200000">
            <a:off x="3215693" y="4691049"/>
            <a:ext cx="602651" cy="1428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右矢印 28"/>
          <p:cNvSpPr/>
          <p:nvPr/>
        </p:nvSpPr>
        <p:spPr>
          <a:xfrm>
            <a:off x="4937340" y="5846484"/>
            <a:ext cx="2766036" cy="25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右矢印 31"/>
          <p:cNvSpPr/>
          <p:nvPr/>
        </p:nvSpPr>
        <p:spPr>
          <a:xfrm>
            <a:off x="6731561" y="2508255"/>
            <a:ext cx="936783" cy="181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テキスト ボックス 32"/>
          <p:cNvSpPr txBox="1"/>
          <p:nvPr/>
        </p:nvSpPr>
        <p:spPr>
          <a:xfrm>
            <a:off x="6584159" y="2145643"/>
            <a:ext cx="1119217" cy="276999"/>
          </a:xfrm>
          <a:prstGeom prst="rect">
            <a:avLst/>
          </a:prstGeom>
          <a:noFill/>
        </p:spPr>
        <p:txBody>
          <a:bodyPr wrap="none" rtlCol="0">
            <a:spAutoFit/>
          </a:bodyPr>
          <a:lstStyle/>
          <a:p>
            <a:r>
              <a:rPr kumimoji="1" lang="ja-JP" altLang="en-US" sz="1200" dirty="0" smtClean="0"/>
              <a:t>平成</a:t>
            </a:r>
            <a:r>
              <a:rPr kumimoji="1" lang="en-US" altLang="ja-JP" sz="1200" dirty="0" smtClean="0"/>
              <a:t>35</a:t>
            </a:r>
            <a:r>
              <a:rPr kumimoji="1" lang="ja-JP" altLang="en-US" sz="1200" dirty="0" smtClean="0"/>
              <a:t>年まで</a:t>
            </a:r>
            <a:endParaRPr kumimoji="1" lang="ja-JP" altLang="en-US" sz="1200" dirty="0"/>
          </a:p>
        </p:txBody>
      </p:sp>
      <p:sp>
        <p:nvSpPr>
          <p:cNvPr id="30" name="テキスト ボックス 29"/>
          <p:cNvSpPr txBox="1"/>
          <p:nvPr/>
        </p:nvSpPr>
        <p:spPr>
          <a:xfrm>
            <a:off x="3712705" y="6441268"/>
            <a:ext cx="5431295" cy="338554"/>
          </a:xfrm>
          <a:prstGeom prst="rect">
            <a:avLst/>
          </a:prstGeom>
          <a:noFill/>
        </p:spPr>
        <p:txBody>
          <a:bodyPr wrap="none" rtlCol="0">
            <a:spAutoFit/>
          </a:bodyPr>
          <a:lstStyle/>
          <a:p>
            <a:r>
              <a:rPr kumimoji="1" lang="ja-JP" altLang="en-US" sz="1600" dirty="0" smtClean="0"/>
              <a:t>平成</a:t>
            </a:r>
            <a:r>
              <a:rPr kumimoji="1" lang="en-US" altLang="ja-JP" sz="1600" dirty="0" smtClean="0"/>
              <a:t>35</a:t>
            </a:r>
            <a:r>
              <a:rPr kumimoji="1" lang="ja-JP" altLang="en-US" sz="1600" dirty="0" smtClean="0"/>
              <a:t>年までに全樹林面積の４％のギャップ造成を目指す。</a:t>
            </a:r>
            <a:endParaRPr kumimoji="1" lang="ja-JP" altLang="en-US" sz="1600" dirty="0"/>
          </a:p>
        </p:txBody>
      </p:sp>
      <p:sp>
        <p:nvSpPr>
          <p:cNvPr id="25" name="右矢印 24"/>
          <p:cNvSpPr/>
          <p:nvPr/>
        </p:nvSpPr>
        <p:spPr>
          <a:xfrm>
            <a:off x="3866410" y="4150220"/>
            <a:ext cx="1281855"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テキスト ボックス 34"/>
          <p:cNvSpPr txBox="1"/>
          <p:nvPr/>
        </p:nvSpPr>
        <p:spPr>
          <a:xfrm>
            <a:off x="5633536" y="3778007"/>
            <a:ext cx="738664" cy="1660424"/>
          </a:xfrm>
          <a:prstGeom prst="rect">
            <a:avLst/>
          </a:prstGeom>
          <a:noFill/>
          <a:ln w="3175">
            <a:solidFill>
              <a:schemeClr val="tx1"/>
            </a:solidFill>
          </a:ln>
        </p:spPr>
        <p:txBody>
          <a:bodyPr vert="eaVert" wrap="square" rtlCol="0">
            <a:spAutoFit/>
          </a:bodyPr>
          <a:lstStyle/>
          <a:p>
            <a:r>
              <a:rPr kumimoji="1" lang="ja-JP" altLang="en-US" dirty="0" smtClean="0"/>
              <a:t>調査内容を踏まえた施工</a:t>
            </a:r>
            <a:endParaRPr kumimoji="1" lang="ja-JP" altLang="en-US" dirty="0"/>
          </a:p>
        </p:txBody>
      </p:sp>
      <p:sp>
        <p:nvSpPr>
          <p:cNvPr id="37" name="右矢印 36"/>
          <p:cNvSpPr/>
          <p:nvPr/>
        </p:nvSpPr>
        <p:spPr>
          <a:xfrm>
            <a:off x="6584159" y="4608219"/>
            <a:ext cx="936783" cy="181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テキスト ボックス 37"/>
          <p:cNvSpPr txBox="1"/>
          <p:nvPr/>
        </p:nvSpPr>
        <p:spPr>
          <a:xfrm>
            <a:off x="6440928" y="4269318"/>
            <a:ext cx="1119217" cy="276999"/>
          </a:xfrm>
          <a:prstGeom prst="rect">
            <a:avLst/>
          </a:prstGeom>
          <a:noFill/>
        </p:spPr>
        <p:txBody>
          <a:bodyPr wrap="none" rtlCol="0">
            <a:spAutoFit/>
          </a:bodyPr>
          <a:lstStyle/>
          <a:p>
            <a:r>
              <a:rPr kumimoji="1" lang="ja-JP" altLang="en-US" sz="1200" dirty="0" smtClean="0"/>
              <a:t>平成</a:t>
            </a:r>
            <a:r>
              <a:rPr kumimoji="1" lang="en-US" altLang="ja-JP" sz="1200" dirty="0" smtClean="0"/>
              <a:t>35</a:t>
            </a:r>
            <a:r>
              <a:rPr kumimoji="1" lang="ja-JP" altLang="en-US" sz="1200" dirty="0" smtClean="0"/>
              <a:t>年まで</a:t>
            </a:r>
            <a:endParaRPr kumimoji="1" lang="ja-JP" altLang="en-US" sz="1200" dirty="0"/>
          </a:p>
        </p:txBody>
      </p:sp>
      <p:sp>
        <p:nvSpPr>
          <p:cNvPr id="3" name="テキスト ボックス 2"/>
          <p:cNvSpPr txBox="1"/>
          <p:nvPr/>
        </p:nvSpPr>
        <p:spPr>
          <a:xfrm>
            <a:off x="7916271" y="1950464"/>
            <a:ext cx="461665" cy="3479479"/>
          </a:xfrm>
          <a:prstGeom prst="rect">
            <a:avLst/>
          </a:prstGeom>
          <a:noFill/>
          <a:ln>
            <a:solidFill>
              <a:schemeClr val="tx1"/>
            </a:solidFill>
          </a:ln>
        </p:spPr>
        <p:txBody>
          <a:bodyPr vert="eaVert" wrap="none" rtlCol="0">
            <a:spAutoFit/>
          </a:bodyPr>
          <a:lstStyle/>
          <a:p>
            <a:r>
              <a:rPr kumimoji="1" lang="ja-JP" altLang="en-US" dirty="0" smtClean="0"/>
              <a:t>自立した森づくり管理手法の確立</a:t>
            </a:r>
            <a:endParaRPr kumimoji="1" lang="ja-JP" altLang="en-US" dirty="0"/>
          </a:p>
        </p:txBody>
      </p:sp>
      <p:sp>
        <p:nvSpPr>
          <p:cNvPr id="5" name="テキスト ボックス 4"/>
          <p:cNvSpPr txBox="1"/>
          <p:nvPr/>
        </p:nvSpPr>
        <p:spPr>
          <a:xfrm>
            <a:off x="3684137" y="3573016"/>
            <a:ext cx="1967205" cy="338554"/>
          </a:xfrm>
          <a:prstGeom prst="rect">
            <a:avLst/>
          </a:prstGeom>
          <a:noFill/>
        </p:spPr>
        <p:txBody>
          <a:bodyPr wrap="none" rtlCol="0">
            <a:spAutoFit/>
          </a:bodyPr>
          <a:lstStyle/>
          <a:p>
            <a:r>
              <a:rPr kumimoji="1" lang="en-US" altLang="ja-JP" sz="1600" dirty="0" smtClean="0"/>
              <a:t>PDCA</a:t>
            </a:r>
            <a:r>
              <a:rPr kumimoji="1" lang="ja-JP" altLang="en-US" sz="1600" dirty="0" smtClean="0"/>
              <a:t>の継続が必要</a:t>
            </a:r>
            <a:endParaRPr kumimoji="1" lang="ja-JP" altLang="en-US"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noGrp="1"/>
          </p:cNvSpPr>
          <p:nvPr>
            <p:ph type="title"/>
          </p:nvPr>
        </p:nvSpPr>
        <p:spPr>
          <a:xfrm>
            <a:off x="971600" y="332656"/>
            <a:ext cx="7139136" cy="7780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100" b="1" i="0" u="none" strike="noStrike" kern="1200" cap="none" spc="0" normalizeH="0" baseline="0" noProof="0" dirty="0" smtClean="0">
                <a:ln>
                  <a:noFill/>
                </a:ln>
                <a:solidFill>
                  <a:schemeClr val="lt1"/>
                </a:solidFill>
                <a:effectLst>
                  <a:outerShdw blurRad="31750" dist="25400" dir="5400000" algn="tl" rotWithShape="0">
                    <a:srgbClr val="000000">
                      <a:alpha val="25000"/>
                    </a:srgbClr>
                  </a:outerShdw>
                </a:effectLst>
                <a:uLnTx/>
                <a:uFillTx/>
                <a:latin typeface="+mn-lt"/>
                <a:ea typeface="+mn-ea"/>
                <a:cs typeface="+mn-cs"/>
              </a:rPr>
              <a:t>自立した森づくり今後の課題</a:t>
            </a:r>
            <a:endParaRPr kumimoji="1" lang="ja-JP" altLang="en-US" sz="4100" b="1" i="0" u="none" strike="noStrike" kern="1200" cap="none" spc="0" normalizeH="0" baseline="0" noProof="0" dirty="0">
              <a:ln>
                <a:noFill/>
              </a:ln>
              <a:solidFill>
                <a:schemeClr val="lt1"/>
              </a:solidFill>
              <a:effectLst>
                <a:outerShdw blurRad="31750" dist="25400" dir="5400000" algn="tl" rotWithShape="0">
                  <a:srgbClr val="000000">
                    <a:alpha val="25000"/>
                  </a:srgbClr>
                </a:outerShdw>
              </a:effectLst>
              <a:uLnTx/>
              <a:uFillTx/>
              <a:latin typeface="+mn-lt"/>
              <a:ea typeface="+mn-ea"/>
              <a:cs typeface="+mn-cs"/>
            </a:endParaRPr>
          </a:p>
        </p:txBody>
      </p:sp>
      <p:sp>
        <p:nvSpPr>
          <p:cNvPr id="4" name="テキスト ボックス 3"/>
          <p:cNvSpPr txBox="1"/>
          <p:nvPr/>
        </p:nvSpPr>
        <p:spPr>
          <a:xfrm>
            <a:off x="539552" y="1268760"/>
            <a:ext cx="8136904" cy="5400600"/>
          </a:xfrm>
          <a:prstGeom prst="rect">
            <a:avLst/>
          </a:prstGeom>
          <a:solidFill>
            <a:schemeClr val="bg1"/>
          </a:solidFill>
        </p:spPr>
        <p:txBody>
          <a:bodyPr wrap="square" rtlCol="0">
            <a:normAutofit/>
          </a:bodyPr>
          <a:lstStyle/>
          <a:p>
            <a:r>
              <a:rPr kumimoji="1" lang="ja-JP" altLang="en-US" sz="2400" dirty="0" smtClean="0"/>
              <a:t>○計画に基づく着実な森づくりの推進</a:t>
            </a:r>
            <a:endParaRPr kumimoji="1" lang="en-US" altLang="ja-JP" sz="2400" dirty="0" smtClean="0"/>
          </a:p>
          <a:p>
            <a:endParaRPr kumimoji="1" lang="en-US" altLang="ja-JP" sz="800" dirty="0" smtClean="0"/>
          </a:p>
          <a:p>
            <a:pPr marL="540000" indent="-342900">
              <a:buFont typeface="Lucida Sans Unicode" panose="020B0602030504020204" pitchFamily="34" charset="0"/>
              <a:buChar char="•"/>
            </a:pPr>
            <a:r>
              <a:rPr lang="ja-JP" altLang="en-US" sz="2000" dirty="0" smtClean="0">
                <a:latin typeface="HG丸ｺﾞｼｯｸM-PRO" panose="020F0600000000000000" pitchFamily="50" charset="-128"/>
                <a:ea typeface="HG丸ｺﾞｼｯｸM-PRO" panose="020F0600000000000000" pitchFamily="50" charset="-128"/>
              </a:rPr>
              <a:t>「緑に包まれた文化公園」を具現化する質の高い森づくり</a:t>
            </a:r>
            <a:endParaRPr lang="en-US" altLang="ja-JP" sz="2000" dirty="0" smtClean="0">
              <a:latin typeface="HG丸ｺﾞｼｯｸM-PRO" panose="020F0600000000000000" pitchFamily="50" charset="-128"/>
              <a:ea typeface="HG丸ｺﾞｼｯｸM-PRO" panose="020F0600000000000000" pitchFamily="50" charset="-128"/>
            </a:endParaRPr>
          </a:p>
          <a:p>
            <a:pPr marL="540000" indent="-342900">
              <a:buFont typeface="Lucida Sans Unicode" panose="020B0602030504020204" pitchFamily="34" charset="0"/>
              <a:buChar char="•"/>
            </a:pPr>
            <a:r>
              <a:rPr lang="ja-JP" altLang="en-US" sz="2000" dirty="0" smtClean="0">
                <a:latin typeface="HG丸ｺﾞｼｯｸM-PRO" panose="020F0600000000000000" pitchFamily="50" charset="-128"/>
                <a:ea typeface="HG丸ｺﾞｼｯｸM-PRO" panose="020F0600000000000000" pitchFamily="50" charset="-128"/>
              </a:rPr>
              <a:t>多様</a:t>
            </a:r>
            <a:r>
              <a:rPr lang="ja-JP" altLang="en-US" sz="2000" dirty="0">
                <a:latin typeface="HG丸ｺﾞｼｯｸM-PRO" panose="020F0600000000000000" pitchFamily="50" charset="-128"/>
                <a:ea typeface="HG丸ｺﾞｼｯｸM-PRO" panose="020F0600000000000000" pitchFamily="50" charset="-128"/>
              </a:rPr>
              <a:t>な動植物と共存し安定している森づくりの推進</a:t>
            </a:r>
            <a:endParaRPr lang="en-US" altLang="ja-JP" sz="2000" dirty="0">
              <a:latin typeface="HG丸ｺﾞｼｯｸM-PRO" panose="020F0600000000000000" pitchFamily="50" charset="-128"/>
              <a:ea typeface="HG丸ｺﾞｼｯｸM-PRO" panose="020F0600000000000000" pitchFamily="50" charset="-128"/>
            </a:endParaRPr>
          </a:p>
          <a:p>
            <a:pPr marL="540000" indent="-342900">
              <a:buFont typeface="Lucida Sans Unicode" panose="020B0602030504020204" pitchFamily="34" charset="0"/>
              <a:buChar char="•"/>
            </a:pPr>
            <a:r>
              <a:rPr lang="ja-JP" altLang="en-US" sz="2000" dirty="0" smtClean="0">
                <a:latin typeface="HG丸ｺﾞｼｯｸM-PRO" panose="020F0600000000000000" pitchFamily="50" charset="-128"/>
                <a:ea typeface="HG丸ｺﾞｼｯｸM-PRO" panose="020F0600000000000000" pitchFamily="50" charset="-128"/>
              </a:rPr>
              <a:t>学識経験者などの意見を踏まえた森づくり手法の評価検討</a:t>
            </a:r>
            <a:endParaRPr lang="en-US" altLang="ja-JP" sz="2000" dirty="0" smtClean="0">
              <a:latin typeface="HG丸ｺﾞｼｯｸM-PRO" panose="020F0600000000000000" pitchFamily="50" charset="-128"/>
              <a:ea typeface="HG丸ｺﾞｼｯｸM-PRO" panose="020F0600000000000000" pitchFamily="50" charset="-128"/>
            </a:endParaRPr>
          </a:p>
          <a:p>
            <a:pPr marL="540000" indent="-342900">
              <a:buFont typeface="Lucida Sans Unicode" panose="020B0602030504020204" pitchFamily="34" charset="0"/>
              <a:buChar char="•"/>
            </a:pPr>
            <a:endParaRPr lang="en-US" altLang="ja-JP" sz="2000" dirty="0" smtClean="0"/>
          </a:p>
          <a:p>
            <a:pPr marL="363538"/>
            <a:endParaRPr lang="en-US" altLang="ja-JP" sz="800" dirty="0" smtClean="0"/>
          </a:p>
          <a:p>
            <a:r>
              <a:rPr lang="ja-JP" altLang="en-US" sz="2400" dirty="0" smtClean="0"/>
              <a:t>○多様な世代が自然に触れる森</a:t>
            </a:r>
            <a:endParaRPr lang="en-US" altLang="ja-JP" sz="2400" dirty="0" smtClean="0"/>
          </a:p>
          <a:p>
            <a:pPr marL="540000" indent="-342900">
              <a:buFont typeface="Lucida Sans Unicode" panose="020B0602030504020204" pitchFamily="34" charset="0"/>
              <a:buChar char="•"/>
            </a:pPr>
            <a:r>
              <a:rPr lang="ja-JP" altLang="en-US" sz="2000" dirty="0" smtClean="0">
                <a:latin typeface="HG丸ｺﾞｼｯｸM-PRO" panose="020F0600000000000000" pitchFamily="50" charset="-128"/>
                <a:ea typeface="HG丸ｺﾞｼｯｸM-PRO" panose="020F0600000000000000" pitchFamily="50" charset="-128"/>
              </a:rPr>
              <a:t>森を楽しむ多様なプログラムの実施</a:t>
            </a:r>
            <a:endParaRPr lang="en-US" altLang="ja-JP" sz="2000" dirty="0" smtClean="0">
              <a:latin typeface="HG丸ｺﾞｼｯｸM-PRO" panose="020F0600000000000000" pitchFamily="50" charset="-128"/>
              <a:ea typeface="HG丸ｺﾞｼｯｸM-PRO" panose="020F0600000000000000" pitchFamily="50" charset="-128"/>
            </a:endParaRPr>
          </a:p>
          <a:p>
            <a:pPr marL="540000" indent="-342900">
              <a:buFont typeface="Lucida Sans Unicode" panose="020B0602030504020204" pitchFamily="34" charset="0"/>
              <a:buChar char="•"/>
            </a:pPr>
            <a:r>
              <a:rPr lang="ja-JP" altLang="en-US" sz="2000" dirty="0" smtClean="0">
                <a:latin typeface="HG丸ｺﾞｼｯｸM-PRO" panose="020F0600000000000000" pitchFamily="50" charset="-128"/>
                <a:ea typeface="HG丸ｺﾞｼｯｸM-PRO" panose="020F0600000000000000" pitchFamily="50" charset="-128"/>
              </a:rPr>
              <a:t>都市のなかで子どもが自然に触れる場の形成</a:t>
            </a:r>
            <a:endParaRPr lang="en-US" altLang="ja-JP" sz="2000" dirty="0" smtClean="0">
              <a:latin typeface="HG丸ｺﾞｼｯｸM-PRO" panose="020F0600000000000000" pitchFamily="50" charset="-128"/>
              <a:ea typeface="HG丸ｺﾞｼｯｸM-PRO" panose="020F0600000000000000" pitchFamily="50" charset="-128"/>
            </a:endParaRPr>
          </a:p>
          <a:p>
            <a:pPr marL="540000" indent="-342900">
              <a:buFont typeface="Lucida Sans Unicode" panose="020B0602030504020204" pitchFamily="34" charset="0"/>
              <a:buChar char="•"/>
            </a:pPr>
            <a:r>
              <a:rPr lang="ja-JP" altLang="en-US" sz="2000" dirty="0">
                <a:latin typeface="HG丸ｺﾞｼｯｸM-PRO" panose="020F0600000000000000" pitchFamily="50" charset="-128"/>
                <a:ea typeface="HG丸ｺﾞｼｯｸM-PRO" panose="020F0600000000000000" pitchFamily="50" charset="-128"/>
              </a:rPr>
              <a:t>自然観察学習館のこれまで以上の</a:t>
            </a:r>
            <a:r>
              <a:rPr lang="ja-JP" altLang="en-US" sz="2000" dirty="0" smtClean="0">
                <a:latin typeface="HG丸ｺﾞｼｯｸM-PRO" panose="020F0600000000000000" pitchFamily="50" charset="-128"/>
                <a:ea typeface="HG丸ｺﾞｼｯｸM-PRO" panose="020F0600000000000000" pitchFamily="50" charset="-128"/>
              </a:rPr>
              <a:t>活用、ボランティアとの連携</a:t>
            </a:r>
            <a:endParaRPr lang="ja-JP" altLang="en-US" sz="2000" dirty="0">
              <a:latin typeface="HG丸ｺﾞｼｯｸM-PRO" panose="020F0600000000000000" pitchFamily="50" charset="-128"/>
              <a:ea typeface="HG丸ｺﾞｼｯｸM-PRO" panose="020F0600000000000000" pitchFamily="50" charset="-128"/>
            </a:endParaRPr>
          </a:p>
          <a:p>
            <a:pPr marL="540000" indent="-342900">
              <a:buFont typeface="Lucida Sans Unicode" panose="020B0602030504020204" pitchFamily="34" charset="0"/>
              <a:buChar char="•"/>
            </a:pPr>
            <a:endParaRPr lang="en-US" altLang="ja-JP" sz="2000" dirty="0" smtClean="0"/>
          </a:p>
          <a:p>
            <a:r>
              <a:rPr kumimoji="1" lang="ja-JP" altLang="en-US" sz="2400" dirty="0" smtClean="0"/>
              <a:t>○調査のあり方</a:t>
            </a:r>
            <a:endParaRPr kumimoji="1" lang="en-US" altLang="ja-JP" sz="2400" dirty="0" smtClean="0"/>
          </a:p>
          <a:p>
            <a:pPr marL="540000" indent="-342900">
              <a:buFont typeface="Lucida Sans Unicode" panose="020B0602030504020204" pitchFamily="34" charset="0"/>
              <a:buChar char="•"/>
            </a:pPr>
            <a:r>
              <a:rPr lang="ja-JP" altLang="en-US" sz="2000" dirty="0" smtClean="0">
                <a:latin typeface="HG丸ｺﾞｼｯｸM-PRO" panose="020F0600000000000000" pitchFamily="50" charset="-128"/>
                <a:ea typeface="HG丸ｺﾞｼｯｸM-PRO" panose="020F0600000000000000" pitchFamily="50" charset="-128"/>
              </a:rPr>
              <a:t>蓄積</a:t>
            </a:r>
            <a:r>
              <a:rPr lang="ja-JP" altLang="en-US" sz="2000" dirty="0">
                <a:latin typeface="HG丸ｺﾞｼｯｸM-PRO" panose="020F0600000000000000" pitchFamily="50" charset="-128"/>
                <a:ea typeface="HG丸ｺﾞｼｯｸM-PRO" panose="020F0600000000000000" pitchFamily="50" charset="-128"/>
              </a:rPr>
              <a:t>データの有効活用、研究機関とのさらなる連携</a:t>
            </a:r>
            <a:endParaRPr lang="en-US" altLang="ja-JP" sz="2000" dirty="0">
              <a:latin typeface="HG丸ｺﾞｼｯｸM-PRO" panose="020F0600000000000000" pitchFamily="50" charset="-128"/>
              <a:ea typeface="HG丸ｺﾞｼｯｸM-PRO" panose="020F0600000000000000" pitchFamily="50" charset="-128"/>
            </a:endParaRPr>
          </a:p>
          <a:p>
            <a:pPr marL="540000" indent="-342900">
              <a:buFont typeface="Lucida Sans Unicode" panose="020B0602030504020204" pitchFamily="34" charset="0"/>
              <a:buChar char="•"/>
            </a:pPr>
            <a:r>
              <a:rPr lang="ja-JP" altLang="en-US" sz="2000" dirty="0">
                <a:latin typeface="HG丸ｺﾞｼｯｸM-PRO" panose="020F0600000000000000" pitchFamily="50" charset="-128"/>
                <a:ea typeface="HG丸ｺﾞｼｯｸM-PRO" panose="020F0600000000000000" pitchFamily="50" charset="-128"/>
              </a:rPr>
              <a:t>調査結果を森づくりにすぐに適用</a:t>
            </a:r>
            <a:r>
              <a:rPr lang="ja-JP" altLang="en-US" sz="2000" dirty="0" smtClean="0">
                <a:latin typeface="HG丸ｺﾞｼｯｸM-PRO" panose="020F0600000000000000" pitchFamily="50" charset="-128"/>
                <a:ea typeface="HG丸ｺﾞｼｯｸM-PRO" panose="020F0600000000000000" pitchFamily="50" charset="-128"/>
              </a:rPr>
              <a:t>できる順応的</a:t>
            </a:r>
            <a:r>
              <a:rPr lang="ja-JP" altLang="en-US" sz="2000" dirty="0">
                <a:latin typeface="HG丸ｺﾞｼｯｸM-PRO" panose="020F0600000000000000" pitchFamily="50" charset="-128"/>
                <a:ea typeface="HG丸ｺﾞｼｯｸM-PRO" panose="020F0600000000000000" pitchFamily="50" charset="-128"/>
              </a:rPr>
              <a:t>な</a:t>
            </a:r>
            <a:r>
              <a:rPr lang="ja-JP" altLang="en-US" sz="2000" dirty="0" smtClean="0">
                <a:latin typeface="HG丸ｺﾞｼｯｸM-PRO" panose="020F0600000000000000" pitchFamily="50" charset="-128"/>
                <a:ea typeface="HG丸ｺﾞｼｯｸM-PRO" panose="020F0600000000000000" pitchFamily="50" charset="-128"/>
              </a:rPr>
              <a:t>管理手法の確立</a:t>
            </a:r>
            <a:r>
              <a:rPr lang="ja-JP" altLang="en-US" sz="2000" dirty="0">
                <a:latin typeface="HG丸ｺﾞｼｯｸM-PRO" panose="020F0600000000000000" pitchFamily="50" charset="-128"/>
                <a:ea typeface="HG丸ｺﾞｼｯｸM-PRO" panose="020F0600000000000000" pitchFamily="50" charset="-128"/>
              </a:rPr>
              <a:t>　</a:t>
            </a:r>
            <a:endParaRPr lang="en-US" altLang="ja-JP" sz="2000" dirty="0">
              <a:latin typeface="HG丸ｺﾞｼｯｸM-PRO" panose="020F0600000000000000" pitchFamily="50" charset="-128"/>
              <a:ea typeface="HG丸ｺﾞｼｯｸM-PRO" panose="020F0600000000000000" pitchFamily="50" charset="-128"/>
            </a:endParaRPr>
          </a:p>
          <a:p>
            <a:pPr marL="540000" indent="-342900">
              <a:buFont typeface="Lucida Sans Unicode" panose="020B0602030504020204" pitchFamily="34" charset="0"/>
              <a:buChar char="•"/>
            </a:pPr>
            <a:r>
              <a:rPr lang="ja-JP" altLang="en-US" sz="2000" dirty="0" smtClean="0">
                <a:latin typeface="HG丸ｺﾞｼｯｸM-PRO" panose="020F0600000000000000" pitchFamily="50" charset="-128"/>
                <a:ea typeface="HG丸ｺﾞｼｯｸM-PRO" panose="020F0600000000000000" pitchFamily="50" charset="-128"/>
              </a:rPr>
              <a:t>森林育成の広報（</a:t>
            </a:r>
            <a:r>
              <a:rPr lang="ja-JP" altLang="en-US" sz="2000" dirty="0">
                <a:latin typeface="HG丸ｺﾞｼｯｸM-PRO" panose="020F0600000000000000" pitchFamily="50" charset="-128"/>
                <a:ea typeface="HG丸ｺﾞｼｯｸM-PRO" panose="020F0600000000000000" pitchFamily="50" charset="-128"/>
              </a:rPr>
              <a:t>自然観察学習館の活用、ＨＰの活用）</a:t>
            </a:r>
            <a:endParaRPr lang="en-US" altLang="ja-JP" sz="2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66798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 3" descr="1970年.jp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214282" y="2000240"/>
            <a:ext cx="3786214" cy="2780583"/>
          </a:xfrm>
          <a:prstGeom prst="rect">
            <a:avLst/>
          </a:prstGeom>
          <a:ln>
            <a:noFill/>
          </a:ln>
          <a:effectLst>
            <a:softEdge rad="112500"/>
          </a:effectLst>
        </p:spPr>
      </p:pic>
      <p:sp>
        <p:nvSpPr>
          <p:cNvPr id="3" name="タイトル 2"/>
          <p:cNvSpPr>
            <a:spLocks noGrp="1"/>
          </p:cNvSpPr>
          <p:nvPr>
            <p:ph type="title"/>
          </p:nvPr>
        </p:nvSpPr>
        <p:spPr>
          <a:xfrm>
            <a:off x="514336" y="488952"/>
            <a:ext cx="8115328" cy="725470"/>
          </a:xfrm>
        </p:spPr>
        <p:style>
          <a:lnRef idx="2">
            <a:schemeClr val="accent1">
              <a:shade val="50000"/>
            </a:schemeClr>
          </a:lnRef>
          <a:fillRef idx="1">
            <a:schemeClr val="accent1"/>
          </a:fillRef>
          <a:effectRef idx="0">
            <a:schemeClr val="accent1"/>
          </a:effectRef>
          <a:fontRef idx="minor">
            <a:schemeClr val="lt1"/>
          </a:fontRef>
        </p:style>
        <p:txBody>
          <a:bodyPr anchor="b" anchorCtr="1">
            <a:normAutofit fontScale="90000"/>
            <a:scene3d>
              <a:camera prst="perspectiveFront"/>
              <a:lightRig rig="soft" dir="t"/>
            </a:scene3d>
            <a:sp3d prstMaterial="softEdge">
              <a:bevelT w="25400" h="25400"/>
            </a:sp3d>
          </a:bodyPr>
          <a:lstStyle/>
          <a:p>
            <a:pPr algn="ctr"/>
            <a:r>
              <a:rPr lang="ja-JP" altLang="en-US" dirty="0" smtClean="0"/>
              <a:t/>
            </a:r>
            <a:br>
              <a:rPr lang="ja-JP" altLang="en-US" dirty="0" smtClean="0"/>
            </a:br>
            <a:r>
              <a:rPr lang="ja-JP" altLang="en-US" dirty="0" smtClean="0"/>
              <a:t>日本万国博覧会会場の原風景</a:t>
            </a:r>
            <a:endParaRPr kumimoji="1" lang="ja-JP" altLang="en-US" dirty="0"/>
          </a:p>
        </p:txBody>
      </p:sp>
      <p:sp>
        <p:nvSpPr>
          <p:cNvPr id="6" name="テキスト ボックス 5"/>
          <p:cNvSpPr txBox="1"/>
          <p:nvPr/>
        </p:nvSpPr>
        <p:spPr>
          <a:xfrm>
            <a:off x="4071934" y="1500174"/>
            <a:ext cx="4429156" cy="3785652"/>
          </a:xfrm>
          <a:prstGeom prst="rect">
            <a:avLst/>
          </a:prstGeom>
          <a:noFill/>
        </p:spPr>
        <p:txBody>
          <a:bodyPr wrap="square" rtlCol="0">
            <a:spAutoFit/>
          </a:bodyPr>
          <a:lstStyle/>
          <a:p>
            <a:pPr>
              <a:buFont typeface="Wingdings" pitchFamily="2" charset="2"/>
              <a:buChar char="Ø"/>
            </a:pPr>
            <a:r>
              <a:rPr lang="ja-JP" altLang="en-US" dirty="0" smtClean="0"/>
              <a:t>標高</a:t>
            </a:r>
            <a:r>
              <a:rPr lang="en-US" altLang="ja-JP" dirty="0" smtClean="0"/>
              <a:t>130m</a:t>
            </a:r>
            <a:r>
              <a:rPr lang="ja-JP" altLang="en-US" dirty="0" smtClean="0"/>
              <a:t>の島熊山を頂点として半球状に広がる標高</a:t>
            </a:r>
            <a:r>
              <a:rPr lang="en-US" altLang="ja-JP" dirty="0" smtClean="0"/>
              <a:t>50 </a:t>
            </a:r>
            <a:r>
              <a:rPr lang="ja-JP" altLang="en-US" dirty="0" smtClean="0"/>
              <a:t>～ </a:t>
            </a:r>
            <a:r>
              <a:rPr lang="en-US" altLang="ja-JP" dirty="0" smtClean="0"/>
              <a:t>100m</a:t>
            </a:r>
            <a:r>
              <a:rPr lang="ja-JP" altLang="en-US" dirty="0" smtClean="0"/>
              <a:t>の丘陵</a:t>
            </a:r>
            <a:endParaRPr lang="en-US" altLang="ja-JP" dirty="0" smtClean="0"/>
          </a:p>
          <a:p>
            <a:r>
              <a:rPr lang="ja-JP" altLang="en-US" sz="1200" dirty="0" smtClean="0"/>
              <a:t>　</a:t>
            </a:r>
            <a:endParaRPr lang="en-US" altLang="ja-JP" sz="1200" dirty="0" smtClean="0"/>
          </a:p>
          <a:p>
            <a:pPr>
              <a:buFont typeface="Wingdings" pitchFamily="2" charset="2"/>
              <a:buChar char="Ø"/>
            </a:pPr>
            <a:r>
              <a:rPr lang="ja-JP" altLang="en-US" dirty="0" smtClean="0"/>
              <a:t>千里川、天竺川、山田川などによる侵食谷が、放射状に発達</a:t>
            </a:r>
            <a:endParaRPr lang="en-US" altLang="ja-JP" dirty="0" smtClean="0"/>
          </a:p>
          <a:p>
            <a:r>
              <a:rPr lang="ja-JP" altLang="en-US" sz="1200" dirty="0" smtClean="0"/>
              <a:t>　</a:t>
            </a:r>
            <a:endParaRPr lang="en-US" altLang="ja-JP" sz="1200" dirty="0" smtClean="0"/>
          </a:p>
          <a:p>
            <a:pPr>
              <a:buFont typeface="Wingdings" pitchFamily="2" charset="2"/>
              <a:buChar char="Ø"/>
            </a:pPr>
            <a:r>
              <a:rPr lang="ja-JP" altLang="en-US" dirty="0" smtClean="0"/>
              <a:t>丘陵の谷部分は田、尾根部分は竹林を中心としたアカマツ林とクヌギ、コナラなどの落葉樹林が散在している状態</a:t>
            </a:r>
            <a:endParaRPr lang="en-US" altLang="ja-JP" dirty="0" smtClean="0"/>
          </a:p>
          <a:p>
            <a:r>
              <a:rPr lang="ja-JP" altLang="en-US" sz="1200" dirty="0" smtClean="0"/>
              <a:t>　</a:t>
            </a:r>
            <a:endParaRPr lang="en-US" altLang="ja-JP" sz="1200" dirty="0" smtClean="0"/>
          </a:p>
          <a:p>
            <a:pPr>
              <a:buFont typeface="Wingdings" pitchFamily="2" charset="2"/>
              <a:buChar char="Ø"/>
            </a:pPr>
            <a:r>
              <a:rPr lang="ja-JP" altLang="en-US" dirty="0" smtClean="0"/>
              <a:t>江戸末期より、竹産業の中心地で、特にタケノコの生産地として京都府向日市</a:t>
            </a:r>
            <a:endParaRPr lang="en-US" altLang="ja-JP" dirty="0" smtClean="0"/>
          </a:p>
          <a:p>
            <a:r>
              <a:rPr lang="ja-JP" altLang="en-US" dirty="0" smtClean="0"/>
              <a:t>などに次ぐ古い歴史をもつ</a:t>
            </a:r>
          </a:p>
          <a:p>
            <a:endParaRPr kumimoji="1" lang="ja-JP" altLang="en-US" dirty="0"/>
          </a:p>
        </p:txBody>
      </p:sp>
      <p:sp>
        <p:nvSpPr>
          <p:cNvPr id="7" name="テキスト ボックス 6"/>
          <p:cNvSpPr txBox="1"/>
          <p:nvPr/>
        </p:nvSpPr>
        <p:spPr>
          <a:xfrm>
            <a:off x="500034" y="1571612"/>
            <a:ext cx="3190297" cy="461665"/>
          </a:xfrm>
          <a:prstGeom prst="rect">
            <a:avLst/>
          </a:prstGeom>
          <a:noFill/>
        </p:spPr>
        <p:txBody>
          <a:bodyPr wrap="none" rtlCol="0">
            <a:spAutoFit/>
          </a:bodyPr>
          <a:lstStyle/>
          <a:p>
            <a:r>
              <a:rPr kumimoji="1" lang="ja-JP" altLang="en-US" sz="2400" dirty="0" smtClean="0"/>
              <a:t>千里丘陵の地形と植生</a:t>
            </a:r>
            <a:endParaRPr kumimoji="1" lang="ja-JP" altLang="en-US" sz="2400" dirty="0"/>
          </a:p>
        </p:txBody>
      </p:sp>
      <p:sp>
        <p:nvSpPr>
          <p:cNvPr id="8" name="フリーフォーム 7"/>
          <p:cNvSpPr/>
          <p:nvPr/>
        </p:nvSpPr>
        <p:spPr>
          <a:xfrm rot="10257007">
            <a:off x="523178" y="3335526"/>
            <a:ext cx="1914229" cy="445765"/>
          </a:xfrm>
          <a:custGeom>
            <a:avLst/>
            <a:gdLst>
              <a:gd name="connsiteX0" fmla="*/ 41275 w 3257550"/>
              <a:gd name="connsiteY0" fmla="*/ 1219200 h 1960562"/>
              <a:gd name="connsiteX1" fmla="*/ 269875 w 3257550"/>
              <a:gd name="connsiteY1" fmla="*/ 809625 h 1960562"/>
              <a:gd name="connsiteX2" fmla="*/ 793750 w 3257550"/>
              <a:gd name="connsiteY2" fmla="*/ 247650 h 1960562"/>
              <a:gd name="connsiteX3" fmla="*/ 1165225 w 3257550"/>
              <a:gd name="connsiteY3" fmla="*/ 19050 h 1960562"/>
              <a:gd name="connsiteX4" fmla="*/ 1584325 w 3257550"/>
              <a:gd name="connsiteY4" fmla="*/ 133350 h 1960562"/>
              <a:gd name="connsiteX5" fmla="*/ 2794000 w 3257550"/>
              <a:gd name="connsiteY5" fmla="*/ 590550 h 1960562"/>
              <a:gd name="connsiteX6" fmla="*/ 3194050 w 3257550"/>
              <a:gd name="connsiteY6" fmla="*/ 914400 h 1960562"/>
              <a:gd name="connsiteX7" fmla="*/ 3175000 w 3257550"/>
              <a:gd name="connsiteY7" fmla="*/ 1438275 h 1960562"/>
              <a:gd name="connsiteX8" fmla="*/ 3003550 w 3257550"/>
              <a:gd name="connsiteY8" fmla="*/ 1781175 h 1960562"/>
              <a:gd name="connsiteX9" fmla="*/ 2212975 w 3257550"/>
              <a:gd name="connsiteY9" fmla="*/ 1847850 h 1960562"/>
              <a:gd name="connsiteX10" fmla="*/ 1393825 w 3257550"/>
              <a:gd name="connsiteY10" fmla="*/ 1952625 h 1960562"/>
              <a:gd name="connsiteX11" fmla="*/ 612775 w 3257550"/>
              <a:gd name="connsiteY11" fmla="*/ 1895475 h 1960562"/>
              <a:gd name="connsiteX12" fmla="*/ 136525 w 3257550"/>
              <a:gd name="connsiteY12" fmla="*/ 1704975 h 1960562"/>
              <a:gd name="connsiteX13" fmla="*/ 22225 w 3257550"/>
              <a:gd name="connsiteY13" fmla="*/ 1314450 h 1960562"/>
              <a:gd name="connsiteX14" fmla="*/ 41275 w 3257550"/>
              <a:gd name="connsiteY14" fmla="*/ 1219200 h 1960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57550" h="1960562">
                <a:moveTo>
                  <a:pt x="41275" y="1219200"/>
                </a:moveTo>
                <a:cubicBezTo>
                  <a:pt x="82550" y="1135063"/>
                  <a:pt x="144463" y="971550"/>
                  <a:pt x="269875" y="809625"/>
                </a:cubicBezTo>
                <a:cubicBezTo>
                  <a:pt x="395287" y="647700"/>
                  <a:pt x="644525" y="379413"/>
                  <a:pt x="793750" y="247650"/>
                </a:cubicBezTo>
                <a:cubicBezTo>
                  <a:pt x="942975" y="115888"/>
                  <a:pt x="1033463" y="38100"/>
                  <a:pt x="1165225" y="19050"/>
                </a:cubicBezTo>
                <a:cubicBezTo>
                  <a:pt x="1296987" y="0"/>
                  <a:pt x="1312863" y="38100"/>
                  <a:pt x="1584325" y="133350"/>
                </a:cubicBezTo>
                <a:cubicBezTo>
                  <a:pt x="1855787" y="228600"/>
                  <a:pt x="2525713" y="460375"/>
                  <a:pt x="2794000" y="590550"/>
                </a:cubicBezTo>
                <a:cubicBezTo>
                  <a:pt x="3062288" y="720725"/>
                  <a:pt x="3130550" y="773113"/>
                  <a:pt x="3194050" y="914400"/>
                </a:cubicBezTo>
                <a:cubicBezTo>
                  <a:pt x="3257550" y="1055688"/>
                  <a:pt x="3206750" y="1293813"/>
                  <a:pt x="3175000" y="1438275"/>
                </a:cubicBezTo>
                <a:cubicBezTo>
                  <a:pt x="3143250" y="1582738"/>
                  <a:pt x="3163888" y="1712912"/>
                  <a:pt x="3003550" y="1781175"/>
                </a:cubicBezTo>
                <a:cubicBezTo>
                  <a:pt x="2843212" y="1849438"/>
                  <a:pt x="2481262" y="1819275"/>
                  <a:pt x="2212975" y="1847850"/>
                </a:cubicBezTo>
                <a:cubicBezTo>
                  <a:pt x="1944688" y="1876425"/>
                  <a:pt x="1660525" y="1944688"/>
                  <a:pt x="1393825" y="1952625"/>
                </a:cubicBezTo>
                <a:cubicBezTo>
                  <a:pt x="1127125" y="1960562"/>
                  <a:pt x="822325" y="1936750"/>
                  <a:pt x="612775" y="1895475"/>
                </a:cubicBezTo>
                <a:cubicBezTo>
                  <a:pt x="403225" y="1854200"/>
                  <a:pt x="234950" y="1801812"/>
                  <a:pt x="136525" y="1704975"/>
                </a:cubicBezTo>
                <a:cubicBezTo>
                  <a:pt x="38100" y="1608138"/>
                  <a:pt x="36512" y="1397000"/>
                  <a:pt x="22225" y="1314450"/>
                </a:cubicBezTo>
                <a:cubicBezTo>
                  <a:pt x="7938" y="1231900"/>
                  <a:pt x="0" y="1303338"/>
                  <a:pt x="41275" y="1219200"/>
                </a:cubicBez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w="12700">
                <a:solidFill>
                  <a:schemeClr val="tx1"/>
                </a:solidFill>
              </a:ln>
            </a:endParaRPr>
          </a:p>
        </p:txBody>
      </p:sp>
      <p:pic>
        <p:nvPicPr>
          <p:cNvPr id="10" name="図 9" descr="公園０１.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86644" y="4286256"/>
            <a:ext cx="1785950" cy="2524143"/>
          </a:xfrm>
          <a:prstGeom prst="ellipse">
            <a:avLst/>
          </a:prstGeom>
          <a:ln>
            <a:noFill/>
          </a:ln>
          <a:effectLst>
            <a:softEdge rad="112500"/>
          </a:effectLst>
        </p:spPr>
      </p:pic>
      <p:pic>
        <p:nvPicPr>
          <p:cNvPr id="13" name="図 12" descr="地形図.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4071934" y="4929198"/>
            <a:ext cx="2143140" cy="1800000"/>
          </a:xfrm>
          <a:prstGeom prst="rect">
            <a:avLst/>
          </a:prstGeom>
        </p:spPr>
      </p:pic>
      <p:sp>
        <p:nvSpPr>
          <p:cNvPr id="14" name="フリーフォーム 13"/>
          <p:cNvSpPr>
            <a:spLocks noChangeAspect="1"/>
          </p:cNvSpPr>
          <p:nvPr/>
        </p:nvSpPr>
        <p:spPr>
          <a:xfrm>
            <a:off x="4512325" y="5357826"/>
            <a:ext cx="1131245" cy="576000"/>
          </a:xfrm>
          <a:custGeom>
            <a:avLst/>
            <a:gdLst>
              <a:gd name="connsiteX0" fmla="*/ 41275 w 3257550"/>
              <a:gd name="connsiteY0" fmla="*/ 1219200 h 1960562"/>
              <a:gd name="connsiteX1" fmla="*/ 269875 w 3257550"/>
              <a:gd name="connsiteY1" fmla="*/ 809625 h 1960562"/>
              <a:gd name="connsiteX2" fmla="*/ 793750 w 3257550"/>
              <a:gd name="connsiteY2" fmla="*/ 247650 h 1960562"/>
              <a:gd name="connsiteX3" fmla="*/ 1165225 w 3257550"/>
              <a:gd name="connsiteY3" fmla="*/ 19050 h 1960562"/>
              <a:gd name="connsiteX4" fmla="*/ 1584325 w 3257550"/>
              <a:gd name="connsiteY4" fmla="*/ 133350 h 1960562"/>
              <a:gd name="connsiteX5" fmla="*/ 2794000 w 3257550"/>
              <a:gd name="connsiteY5" fmla="*/ 590550 h 1960562"/>
              <a:gd name="connsiteX6" fmla="*/ 3194050 w 3257550"/>
              <a:gd name="connsiteY6" fmla="*/ 914400 h 1960562"/>
              <a:gd name="connsiteX7" fmla="*/ 3175000 w 3257550"/>
              <a:gd name="connsiteY7" fmla="*/ 1438275 h 1960562"/>
              <a:gd name="connsiteX8" fmla="*/ 3003550 w 3257550"/>
              <a:gd name="connsiteY8" fmla="*/ 1781175 h 1960562"/>
              <a:gd name="connsiteX9" fmla="*/ 2212975 w 3257550"/>
              <a:gd name="connsiteY9" fmla="*/ 1847850 h 1960562"/>
              <a:gd name="connsiteX10" fmla="*/ 1393825 w 3257550"/>
              <a:gd name="connsiteY10" fmla="*/ 1952625 h 1960562"/>
              <a:gd name="connsiteX11" fmla="*/ 612775 w 3257550"/>
              <a:gd name="connsiteY11" fmla="*/ 1895475 h 1960562"/>
              <a:gd name="connsiteX12" fmla="*/ 136525 w 3257550"/>
              <a:gd name="connsiteY12" fmla="*/ 1704975 h 1960562"/>
              <a:gd name="connsiteX13" fmla="*/ 22225 w 3257550"/>
              <a:gd name="connsiteY13" fmla="*/ 1314450 h 1960562"/>
              <a:gd name="connsiteX14" fmla="*/ 41275 w 3257550"/>
              <a:gd name="connsiteY14" fmla="*/ 1219200 h 1960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57550" h="1960562">
                <a:moveTo>
                  <a:pt x="41275" y="1219200"/>
                </a:moveTo>
                <a:cubicBezTo>
                  <a:pt x="82550" y="1135063"/>
                  <a:pt x="144463" y="971550"/>
                  <a:pt x="269875" y="809625"/>
                </a:cubicBezTo>
                <a:cubicBezTo>
                  <a:pt x="395287" y="647700"/>
                  <a:pt x="644525" y="379413"/>
                  <a:pt x="793750" y="247650"/>
                </a:cubicBezTo>
                <a:cubicBezTo>
                  <a:pt x="942975" y="115888"/>
                  <a:pt x="1033463" y="38100"/>
                  <a:pt x="1165225" y="19050"/>
                </a:cubicBezTo>
                <a:cubicBezTo>
                  <a:pt x="1296987" y="0"/>
                  <a:pt x="1312863" y="38100"/>
                  <a:pt x="1584325" y="133350"/>
                </a:cubicBezTo>
                <a:cubicBezTo>
                  <a:pt x="1855787" y="228600"/>
                  <a:pt x="2525713" y="460375"/>
                  <a:pt x="2794000" y="590550"/>
                </a:cubicBezTo>
                <a:cubicBezTo>
                  <a:pt x="3062288" y="720725"/>
                  <a:pt x="3130550" y="773113"/>
                  <a:pt x="3194050" y="914400"/>
                </a:cubicBezTo>
                <a:cubicBezTo>
                  <a:pt x="3257550" y="1055688"/>
                  <a:pt x="3206750" y="1293813"/>
                  <a:pt x="3175000" y="1438275"/>
                </a:cubicBezTo>
                <a:cubicBezTo>
                  <a:pt x="3143250" y="1582738"/>
                  <a:pt x="3163888" y="1712912"/>
                  <a:pt x="3003550" y="1781175"/>
                </a:cubicBezTo>
                <a:cubicBezTo>
                  <a:pt x="2843212" y="1849438"/>
                  <a:pt x="2481262" y="1819275"/>
                  <a:pt x="2212975" y="1847850"/>
                </a:cubicBezTo>
                <a:cubicBezTo>
                  <a:pt x="1944688" y="1876425"/>
                  <a:pt x="1660525" y="1944688"/>
                  <a:pt x="1393825" y="1952625"/>
                </a:cubicBezTo>
                <a:cubicBezTo>
                  <a:pt x="1127125" y="1960562"/>
                  <a:pt x="822325" y="1936750"/>
                  <a:pt x="612775" y="1895475"/>
                </a:cubicBezTo>
                <a:cubicBezTo>
                  <a:pt x="403225" y="1854200"/>
                  <a:pt x="234950" y="1801812"/>
                  <a:pt x="136525" y="1704975"/>
                </a:cubicBezTo>
                <a:cubicBezTo>
                  <a:pt x="38100" y="1608138"/>
                  <a:pt x="36512" y="1397000"/>
                  <a:pt x="22225" y="1314450"/>
                </a:cubicBezTo>
                <a:cubicBezTo>
                  <a:pt x="7938" y="1231900"/>
                  <a:pt x="0" y="1303338"/>
                  <a:pt x="41275" y="1219200"/>
                </a:cubicBez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w="12700">
                <a:solidFill>
                  <a:schemeClr val="tx1"/>
                </a:solidFill>
              </a:ln>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514800" y="487222"/>
            <a:ext cx="8114400" cy="727200"/>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ja-JP" altLang="en-US" sz="3200" dirty="0"/>
              <a:t>「人類の進歩と調和」</a:t>
            </a:r>
            <a:r>
              <a:rPr lang="ja-JP" altLang="en-US" sz="3200" dirty="0" smtClean="0"/>
              <a:t>から「</a:t>
            </a:r>
            <a:r>
              <a:rPr lang="ja-JP" altLang="en-US" sz="3200" dirty="0"/>
              <a:t>人と自然の共生」へ</a:t>
            </a:r>
          </a:p>
        </p:txBody>
      </p:sp>
      <p:pic>
        <p:nvPicPr>
          <p:cNvPr id="5" name="図 4" descr="公園０３.jpg"/>
          <p:cNvPicPr>
            <a:picLocks noChangeAspect="1"/>
          </p:cNvPicPr>
          <p:nvPr/>
        </p:nvPicPr>
        <p:blipFill>
          <a:blip r:embed="rId2" cstate="email"/>
          <a:stretch>
            <a:fillRect/>
          </a:stretch>
        </p:blipFill>
        <p:spPr>
          <a:xfrm rot="16200000">
            <a:off x="806452" y="2908840"/>
            <a:ext cx="3135662" cy="4320000"/>
          </a:xfrm>
          <a:prstGeom prst="rect">
            <a:avLst/>
          </a:prstGeom>
          <a:ln>
            <a:noFill/>
          </a:ln>
          <a:effectLst>
            <a:softEdge rad="112500"/>
          </a:effectLst>
        </p:spPr>
      </p:pic>
      <p:sp>
        <p:nvSpPr>
          <p:cNvPr id="7" name="テキスト ボックス 6"/>
          <p:cNvSpPr txBox="1"/>
          <p:nvPr/>
        </p:nvSpPr>
        <p:spPr>
          <a:xfrm>
            <a:off x="4572000" y="1357298"/>
            <a:ext cx="4572000" cy="4616648"/>
          </a:xfrm>
          <a:prstGeom prst="rect">
            <a:avLst/>
          </a:prstGeom>
          <a:noFill/>
        </p:spPr>
        <p:txBody>
          <a:bodyPr wrap="square" rtlCol="0">
            <a:spAutoFit/>
          </a:bodyPr>
          <a:lstStyle/>
          <a:p>
            <a:pPr>
              <a:buFont typeface="Wingdings" pitchFamily="2" charset="2"/>
              <a:buChar char="Ø"/>
            </a:pPr>
            <a:endParaRPr lang="en-US" altLang="ja-JP" sz="800" dirty="0" smtClean="0"/>
          </a:p>
          <a:p>
            <a:r>
              <a:rPr lang="ja-JP" altLang="en-US" sz="800" dirty="0" smtClean="0"/>
              <a:t>　</a:t>
            </a:r>
            <a:endParaRPr lang="en-US" altLang="ja-JP" sz="800" dirty="0" smtClean="0"/>
          </a:p>
          <a:p>
            <a:pPr>
              <a:buFont typeface="Wingdings" pitchFamily="2" charset="2"/>
              <a:buChar char="Ø"/>
            </a:pPr>
            <a:r>
              <a:rPr lang="en-US" altLang="ja-JP" b="1" dirty="0" smtClean="0"/>
              <a:t>1972</a:t>
            </a:r>
            <a:r>
              <a:rPr lang="ja-JP" altLang="en-US" b="1" dirty="0" smtClean="0"/>
              <a:t>年（昭和</a:t>
            </a:r>
            <a:r>
              <a:rPr lang="en-US" altLang="ja-JP" b="1" dirty="0" smtClean="0"/>
              <a:t>47</a:t>
            </a:r>
            <a:r>
              <a:rPr lang="ja-JP" altLang="en-US" b="1" dirty="0" smtClean="0"/>
              <a:t>年）基本計画策定</a:t>
            </a:r>
            <a:endParaRPr lang="en-US" altLang="ja-JP" b="1" dirty="0" smtClean="0"/>
          </a:p>
          <a:p>
            <a:pPr lvl="1">
              <a:buFont typeface="Wingdings" pitchFamily="2" charset="2"/>
              <a:buChar char="Ø"/>
            </a:pPr>
            <a:r>
              <a:rPr lang="ja-JP" altLang="en-US" sz="1600" dirty="0" smtClean="0"/>
              <a:t>西側地区　樹林を復元→自然園</a:t>
            </a:r>
            <a:endParaRPr lang="en-US" altLang="ja-JP" sz="1600" dirty="0" smtClean="0"/>
          </a:p>
          <a:p>
            <a:pPr lvl="1">
              <a:buFont typeface="Wingdings" pitchFamily="2" charset="2"/>
              <a:buChar char="Ø"/>
            </a:pPr>
            <a:r>
              <a:rPr lang="ja-JP" altLang="en-US" sz="1600" dirty="0" smtClean="0"/>
              <a:t>東側地区　芝生広場、文化施設→文化園</a:t>
            </a:r>
            <a:endParaRPr lang="en-US" altLang="ja-JP" sz="1600" dirty="0" smtClean="0"/>
          </a:p>
          <a:p>
            <a:pPr lvl="1"/>
            <a:r>
              <a:rPr lang="ja-JP" altLang="en-US" sz="1600" dirty="0" smtClean="0"/>
              <a:t>　合わせて自然文化園</a:t>
            </a:r>
            <a:endParaRPr lang="en-US" altLang="ja-JP" sz="1600" dirty="0" smtClean="0"/>
          </a:p>
          <a:p>
            <a:pPr lvl="1"/>
            <a:r>
              <a:rPr lang="ja-JP" altLang="en-US" sz="800" dirty="0" smtClean="0"/>
              <a:t>　</a:t>
            </a:r>
            <a:endParaRPr lang="en-US" altLang="ja-JP" sz="800" dirty="0" smtClean="0"/>
          </a:p>
          <a:p>
            <a:pPr lvl="1"/>
            <a:endParaRPr lang="en-US" altLang="ja-JP" sz="800" dirty="0"/>
          </a:p>
          <a:p>
            <a:pPr lvl="1"/>
            <a:endParaRPr lang="en-US" altLang="ja-JP" sz="800" dirty="0" smtClean="0"/>
          </a:p>
          <a:p>
            <a:pPr lvl="1"/>
            <a:endParaRPr lang="en-US" altLang="ja-JP" sz="800" dirty="0" smtClean="0"/>
          </a:p>
          <a:p>
            <a:pPr>
              <a:buFont typeface="Wingdings" pitchFamily="2" charset="2"/>
              <a:buChar char="Ø"/>
            </a:pPr>
            <a:r>
              <a:rPr lang="ja-JP" altLang="en-US" b="1" dirty="0" smtClean="0"/>
              <a:t>「人と自然の共生」を念頭に置いて整備された先駆的な公園</a:t>
            </a:r>
            <a:endParaRPr lang="en-US" altLang="ja-JP" b="1" dirty="0" smtClean="0"/>
          </a:p>
          <a:p>
            <a:pPr>
              <a:buFont typeface="Wingdings" pitchFamily="2" charset="2"/>
              <a:buChar char="Ø"/>
            </a:pPr>
            <a:endParaRPr lang="en-US" altLang="ja-JP" sz="800" b="1" dirty="0"/>
          </a:p>
          <a:p>
            <a:pPr>
              <a:buFont typeface="Wingdings" pitchFamily="2" charset="2"/>
              <a:buChar char="Ø"/>
            </a:pPr>
            <a:endParaRPr lang="en-US" altLang="ja-JP" sz="800" b="1" dirty="0" smtClean="0"/>
          </a:p>
          <a:p>
            <a:pPr lvl="1" indent="-274638">
              <a:buFont typeface="Arial" pitchFamily="34" charset="0"/>
              <a:buChar char="•"/>
            </a:pPr>
            <a:r>
              <a:rPr lang="ja-JP" altLang="en-US" sz="1600" dirty="0" smtClean="0"/>
              <a:t>「今日、緑に求められるのは単に慰めではなく、人間の生活環境を維持することである。人間の活動と自然の緑の環境にはお互いに調和した共存関係が必要であり、われわれの活動が瀕死に陥れた自然生態のいくつかを、人間の知恵と技術によって復活させ維持する方法が緊急に追求されるべきである。そのためには長期の実験が必要となろう」</a:t>
            </a:r>
            <a:endParaRPr kumimoji="1" lang="ja-JP" altLang="en-US" sz="1600" dirty="0"/>
          </a:p>
        </p:txBody>
      </p:sp>
      <p:sp>
        <p:nvSpPr>
          <p:cNvPr id="2" name="テキスト ボックス 1"/>
          <p:cNvSpPr txBox="1"/>
          <p:nvPr/>
        </p:nvSpPr>
        <p:spPr>
          <a:xfrm>
            <a:off x="5868144" y="5973947"/>
            <a:ext cx="3247846" cy="523220"/>
          </a:xfrm>
          <a:prstGeom prst="rect">
            <a:avLst/>
          </a:prstGeom>
          <a:noFill/>
        </p:spPr>
        <p:txBody>
          <a:bodyPr wrap="square" rtlCol="0">
            <a:spAutoFit/>
          </a:bodyPr>
          <a:lstStyle/>
          <a:p>
            <a:r>
              <a:rPr kumimoji="1" lang="ja-JP" altLang="en-US" sz="1400" dirty="0" smtClean="0"/>
              <a:t>万国博覧会記念公園基本計画報告書　</a:t>
            </a:r>
            <a:r>
              <a:rPr kumimoji="1" lang="en-US" altLang="ja-JP" sz="1400" dirty="0" smtClean="0"/>
              <a:t>1-1</a:t>
            </a:r>
            <a:r>
              <a:rPr kumimoji="1" lang="ja-JP" altLang="en-US" sz="1400" dirty="0" smtClean="0"/>
              <a:t>基本理念より</a:t>
            </a:r>
            <a:endParaRPr kumimoji="1" lang="ja-JP" altLang="en-US" sz="1400" dirty="0"/>
          </a:p>
        </p:txBody>
      </p:sp>
      <p:sp>
        <p:nvSpPr>
          <p:cNvPr id="3" name="正方形/長方形 2"/>
          <p:cNvSpPr/>
          <p:nvPr/>
        </p:nvSpPr>
        <p:spPr>
          <a:xfrm>
            <a:off x="323528" y="1663640"/>
            <a:ext cx="4060458" cy="1477328"/>
          </a:xfrm>
          <a:prstGeom prst="rect">
            <a:avLst/>
          </a:prstGeom>
        </p:spPr>
        <p:txBody>
          <a:bodyPr wrap="square">
            <a:spAutoFit/>
          </a:bodyPr>
          <a:lstStyle/>
          <a:p>
            <a:r>
              <a:rPr lang="en-US" altLang="ja-JP" dirty="0"/>
              <a:t>1970</a:t>
            </a:r>
            <a:r>
              <a:rPr lang="ja-JP" altLang="en-US" dirty="0"/>
              <a:t>年（昭和</a:t>
            </a:r>
            <a:r>
              <a:rPr lang="en-US" altLang="ja-JP" dirty="0"/>
              <a:t>45</a:t>
            </a:r>
            <a:r>
              <a:rPr lang="ja-JP" altLang="en-US" dirty="0"/>
              <a:t>年）大蔵大臣の諮問機関「万国博覧会跡地利用懇談会」において、跡地を博覧会を記念する「緑に包まれた文化公園」にするという基本的な方向が答申</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457200" y="487222"/>
            <a:ext cx="8114400" cy="72720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kumimoji="1" lang="ja-JP" altLang="en-US" dirty="0" smtClean="0"/>
              <a:t>万博記念公園の土地造成</a:t>
            </a:r>
            <a:endParaRPr kumimoji="1" lang="ja-JP" altLang="en-US"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4282" y="2593495"/>
            <a:ext cx="5484120" cy="3643817"/>
          </a:xfrm>
          <a:prstGeom prst="rect">
            <a:avLst/>
          </a:prstGeom>
          <a:solidFill>
            <a:srgbClr val="FFFFFF">
              <a:shade val="85000"/>
            </a:srgbClr>
          </a:solidFill>
          <a:ln>
            <a:noFill/>
          </a:ln>
          <a:effectLst/>
        </p:spPr>
      </p:pic>
      <p:sp>
        <p:nvSpPr>
          <p:cNvPr id="6" name="テキスト ボックス 5"/>
          <p:cNvSpPr txBox="1"/>
          <p:nvPr/>
        </p:nvSpPr>
        <p:spPr>
          <a:xfrm>
            <a:off x="5643570" y="3071810"/>
            <a:ext cx="3357554" cy="3385542"/>
          </a:xfrm>
          <a:prstGeom prst="rect">
            <a:avLst/>
          </a:prstGeom>
          <a:noFill/>
        </p:spPr>
        <p:txBody>
          <a:bodyPr wrap="square" rtlCol="0">
            <a:spAutoFit/>
          </a:bodyPr>
          <a:lstStyle/>
          <a:p>
            <a:pPr marL="174625" indent="-174625">
              <a:buFont typeface="Wingdings" pitchFamily="2" charset="2"/>
              <a:buChar char="Ø"/>
            </a:pPr>
            <a:r>
              <a:rPr lang="ja-JP" altLang="en-US" dirty="0" smtClean="0"/>
              <a:t>日本庭園を含めて、外周部から中心部の人工の池に向かって緩やかな傾斜となる「すり鉢状」の地形造成</a:t>
            </a:r>
            <a:endParaRPr lang="en-US" altLang="ja-JP" dirty="0" smtClean="0"/>
          </a:p>
          <a:p>
            <a:pPr>
              <a:buFont typeface="Wingdings" pitchFamily="2" charset="2"/>
              <a:buChar char="Ø"/>
            </a:pPr>
            <a:endParaRPr lang="en-US" altLang="ja-JP" sz="800" dirty="0" smtClean="0"/>
          </a:p>
          <a:p>
            <a:pPr marL="174625" indent="-174625">
              <a:buFont typeface="Wingdings" pitchFamily="2" charset="2"/>
              <a:buChar char="Ø"/>
            </a:pPr>
            <a:r>
              <a:rPr lang="ja-JP" altLang="en-US" dirty="0" smtClean="0"/>
              <a:t>土砂供給地の自然破壊を伴うことがあるため、外部からの土砂の供給を最小限に抑え、瓦礫類を活用</a:t>
            </a:r>
            <a:endParaRPr lang="en-US" altLang="ja-JP" dirty="0" smtClean="0"/>
          </a:p>
          <a:p>
            <a:r>
              <a:rPr lang="ja-JP" altLang="en-US" sz="800" dirty="0" smtClean="0"/>
              <a:t>　</a:t>
            </a:r>
            <a:endParaRPr lang="en-US" altLang="ja-JP" sz="800" dirty="0" smtClean="0"/>
          </a:p>
          <a:p>
            <a:pPr marL="174625" indent="-174625">
              <a:buFont typeface="Wingdings" pitchFamily="2" charset="2"/>
              <a:buChar char="Ø"/>
            </a:pPr>
            <a:r>
              <a:rPr lang="ja-JP" altLang="en-US" dirty="0" smtClean="0"/>
              <a:t>オイルショックにより盛土高は平均１ｍ、</a:t>
            </a:r>
            <a:r>
              <a:rPr lang="en-US" altLang="ja-JP" dirty="0" smtClean="0"/>
              <a:t>30</a:t>
            </a:r>
            <a:r>
              <a:rPr lang="ja-JP" altLang="en-US" dirty="0" smtClean="0"/>
              <a:t>～</a:t>
            </a:r>
            <a:r>
              <a:rPr lang="en-US" altLang="ja-JP" dirty="0" smtClean="0"/>
              <a:t>50cm</a:t>
            </a:r>
            <a:r>
              <a:rPr lang="ja-JP" altLang="en-US" dirty="0" smtClean="0"/>
              <a:t>程度の所もあり</a:t>
            </a:r>
            <a:endParaRPr kumimoji="1" lang="ja-JP" altLang="en-US" dirty="0"/>
          </a:p>
        </p:txBody>
      </p:sp>
      <p:sp>
        <p:nvSpPr>
          <p:cNvPr id="5" name="テキスト ボックス 4"/>
          <p:cNvSpPr txBox="1"/>
          <p:nvPr/>
        </p:nvSpPr>
        <p:spPr>
          <a:xfrm>
            <a:off x="633314" y="1538575"/>
            <a:ext cx="2864887" cy="461665"/>
          </a:xfrm>
          <a:prstGeom prst="rect">
            <a:avLst/>
          </a:prstGeom>
          <a:noFill/>
        </p:spPr>
        <p:txBody>
          <a:bodyPr wrap="none" rtlCol="0">
            <a:spAutoFit/>
          </a:bodyPr>
          <a:lstStyle/>
          <a:p>
            <a:r>
              <a:rPr kumimoji="1" lang="ja-JP" altLang="en-US" sz="2400" dirty="0" smtClean="0"/>
              <a:t>すり鉢状の地形造成</a:t>
            </a:r>
            <a:endParaRPr kumimoji="1" lang="ja-JP" altLang="en-US" sz="2400" dirty="0"/>
          </a:p>
        </p:txBody>
      </p:sp>
      <p:sp>
        <p:nvSpPr>
          <p:cNvPr id="18" name="テキスト ボックス 17"/>
          <p:cNvSpPr txBox="1"/>
          <p:nvPr/>
        </p:nvSpPr>
        <p:spPr>
          <a:xfrm>
            <a:off x="5572132" y="1428736"/>
            <a:ext cx="3357586" cy="1477328"/>
          </a:xfrm>
          <a:prstGeom prst="rect">
            <a:avLst/>
          </a:prstGeom>
          <a:noFill/>
        </p:spPr>
        <p:txBody>
          <a:bodyPr wrap="square" rtlCol="0">
            <a:spAutoFit/>
          </a:bodyPr>
          <a:lstStyle/>
          <a:p>
            <a:pPr>
              <a:buFont typeface="Wingdings" pitchFamily="2" charset="2"/>
              <a:buChar char="l"/>
            </a:pPr>
            <a:r>
              <a:rPr lang="ja-JP" altLang="en-US" dirty="0" smtClean="0"/>
              <a:t>排気ガス、騒音、強風などの外部からの悪影響を遮断する</a:t>
            </a:r>
            <a:endParaRPr lang="en-US" altLang="ja-JP" dirty="0" smtClean="0"/>
          </a:p>
          <a:p>
            <a:pPr>
              <a:buFont typeface="Wingdings" pitchFamily="2" charset="2"/>
              <a:buChar char="l"/>
            </a:pPr>
            <a:r>
              <a:rPr lang="ja-JP" altLang="en-US" dirty="0" smtClean="0"/>
              <a:t>公園を訪れた人々に立体的に樹木を見せ、「緑に包まれた」という安堵感を与える</a:t>
            </a:r>
            <a:endParaRPr kumimoji="1" lang="ja-JP" altLang="en-US" dirty="0"/>
          </a:p>
        </p:txBody>
      </p:sp>
      <p:sp>
        <p:nvSpPr>
          <p:cNvPr id="7" name="右矢印 6"/>
          <p:cNvSpPr/>
          <p:nvPr/>
        </p:nvSpPr>
        <p:spPr>
          <a:xfrm>
            <a:off x="3643306" y="1643050"/>
            <a:ext cx="1643074" cy="214314"/>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p:cNvSpPr/>
          <p:nvPr/>
        </p:nvSpPr>
        <p:spPr>
          <a:xfrm>
            <a:off x="5572132" y="1428736"/>
            <a:ext cx="3357586" cy="15001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457200" y="487222"/>
            <a:ext cx="8114400" cy="72720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ctr"/>
            <a:r>
              <a:rPr lang="ja-JP" altLang="en-US" sz="4400" dirty="0"/>
              <a:t>自立した森の構成</a:t>
            </a: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2707463"/>
            <a:ext cx="3424586" cy="2673019"/>
          </a:xfrm>
          <a:prstGeom prst="rect">
            <a:avLst/>
          </a:prstGeom>
          <a:noFill/>
          <a:ln w="9525">
            <a:noFill/>
            <a:miter lim="800000"/>
            <a:headEnd/>
            <a:tailEnd/>
          </a:ln>
          <a:effectLst/>
        </p:spPr>
      </p:pic>
      <p:sp>
        <p:nvSpPr>
          <p:cNvPr id="6" name="テキスト ボックス 5"/>
          <p:cNvSpPr txBox="1"/>
          <p:nvPr/>
        </p:nvSpPr>
        <p:spPr>
          <a:xfrm>
            <a:off x="4589664" y="1268760"/>
            <a:ext cx="4356606" cy="400110"/>
          </a:xfrm>
          <a:prstGeom prst="rect">
            <a:avLst/>
          </a:prstGeom>
          <a:noFill/>
        </p:spPr>
        <p:txBody>
          <a:bodyPr wrap="square" rtlCol="0">
            <a:spAutoFit/>
          </a:bodyPr>
          <a:lstStyle/>
          <a:p>
            <a:pPr marL="0" lvl="1"/>
            <a:r>
              <a:rPr lang="ja-JP" altLang="en-US" sz="2000" dirty="0" smtClean="0"/>
              <a:t>植栽密度で３つの樹林を設定</a:t>
            </a:r>
            <a:endParaRPr lang="en-US" altLang="ja-JP" sz="2000" dirty="0" smtClean="0"/>
          </a:p>
        </p:txBody>
      </p:sp>
      <p:sp>
        <p:nvSpPr>
          <p:cNvPr id="8" name="テキスト ボックス 7"/>
          <p:cNvSpPr txBox="1"/>
          <p:nvPr/>
        </p:nvSpPr>
        <p:spPr>
          <a:xfrm>
            <a:off x="251520" y="1754232"/>
            <a:ext cx="3352578" cy="738664"/>
          </a:xfrm>
          <a:prstGeom prst="rect">
            <a:avLst/>
          </a:prstGeom>
          <a:noFill/>
          <a:ln w="50800" cmpd="tri">
            <a:solidFill>
              <a:schemeClr val="accent1">
                <a:lumMod val="75000"/>
              </a:schemeClr>
            </a:solidFill>
          </a:ln>
        </p:spPr>
        <p:txBody>
          <a:bodyPr wrap="square" rtlCol="0">
            <a:spAutoFit/>
          </a:bodyPr>
          <a:lstStyle/>
          <a:p>
            <a:r>
              <a:rPr kumimoji="1" lang="ja-JP" altLang="en-US" sz="1400" dirty="0" smtClean="0"/>
              <a:t>*自立した森とは、</a:t>
            </a:r>
            <a:r>
              <a:rPr lang="ja-JP" altLang="en-US" sz="1400" dirty="0" smtClean="0"/>
              <a:t>内外での都市化に抗しても生き生きとして、多様な動植物と共存し安定している森　　　　　（基本計画より）</a:t>
            </a:r>
            <a:endParaRPr kumimoji="1" lang="ja-JP" altLang="en-US" sz="1400" dirty="0"/>
          </a:p>
        </p:txBody>
      </p:sp>
      <p:sp>
        <p:nvSpPr>
          <p:cNvPr id="10" name="テキスト ボックス 9"/>
          <p:cNvSpPr txBox="1"/>
          <p:nvPr/>
        </p:nvSpPr>
        <p:spPr>
          <a:xfrm>
            <a:off x="5002930" y="1628800"/>
            <a:ext cx="4064744" cy="584775"/>
          </a:xfrm>
          <a:prstGeom prst="rect">
            <a:avLst/>
          </a:prstGeom>
          <a:noFill/>
          <a:ln>
            <a:solidFill>
              <a:schemeClr val="tx1"/>
            </a:solidFill>
            <a:prstDash val="sysDot"/>
          </a:ln>
        </p:spPr>
        <p:txBody>
          <a:bodyPr wrap="square" rtlCol="0">
            <a:spAutoFit/>
          </a:bodyPr>
          <a:lstStyle/>
          <a:p>
            <a:r>
              <a:rPr lang="ja-JP" altLang="en-US" sz="1600" dirty="0" smtClean="0"/>
              <a:t>　自然の再現（自立した森）を目指す常緑樹を中心とした四季を通じて密に閉鎖した樹林。</a:t>
            </a:r>
            <a:endParaRPr kumimoji="1" lang="ja-JP" altLang="en-US" sz="1600" dirty="0"/>
          </a:p>
        </p:txBody>
      </p:sp>
      <p:sp>
        <p:nvSpPr>
          <p:cNvPr id="3" name="テキスト ボックス 2"/>
          <p:cNvSpPr txBox="1"/>
          <p:nvPr/>
        </p:nvSpPr>
        <p:spPr>
          <a:xfrm>
            <a:off x="3941737" y="1677365"/>
            <a:ext cx="877163" cy="369332"/>
          </a:xfrm>
          <a:prstGeom prst="rect">
            <a:avLst/>
          </a:prstGeom>
          <a:noFill/>
        </p:spPr>
        <p:txBody>
          <a:bodyPr wrap="none" rtlCol="0">
            <a:spAutoFit/>
          </a:bodyPr>
          <a:lstStyle/>
          <a:p>
            <a:r>
              <a:rPr kumimoji="1" lang="ja-JP" altLang="en-US" b="1" dirty="0" smtClean="0"/>
              <a:t>密生林</a:t>
            </a:r>
            <a:endParaRPr kumimoji="1" lang="ja-JP" altLang="en-US" b="1" dirty="0"/>
          </a:p>
        </p:txBody>
      </p:sp>
      <p:pic>
        <p:nvPicPr>
          <p:cNvPr id="11" name="Picture 2"/>
          <p:cNvPicPr>
            <a:picLocks noChangeAspect="1" noChangeArrowheads="1"/>
          </p:cNvPicPr>
          <p:nvPr/>
        </p:nvPicPr>
        <p:blipFill>
          <a:blip r:embed="rId3" cstate="email"/>
          <a:srcRect/>
          <a:stretch>
            <a:fillRect/>
          </a:stretch>
        </p:blipFill>
        <p:spPr bwMode="auto">
          <a:xfrm>
            <a:off x="3778400" y="2045810"/>
            <a:ext cx="1234370" cy="925778"/>
          </a:xfrm>
          <a:prstGeom prst="rect">
            <a:avLst/>
          </a:prstGeom>
          <a:ln>
            <a:noFill/>
          </a:ln>
          <a:effectLst>
            <a:softEdge rad="112500"/>
          </a:effectLst>
        </p:spPr>
      </p:pic>
      <p:sp>
        <p:nvSpPr>
          <p:cNvPr id="12" name="テキスト ボックス 11"/>
          <p:cNvSpPr txBox="1"/>
          <p:nvPr/>
        </p:nvSpPr>
        <p:spPr>
          <a:xfrm>
            <a:off x="3941737" y="3212976"/>
            <a:ext cx="881973" cy="369332"/>
          </a:xfrm>
          <a:prstGeom prst="rect">
            <a:avLst/>
          </a:prstGeom>
          <a:noFill/>
        </p:spPr>
        <p:txBody>
          <a:bodyPr wrap="none" rtlCol="0">
            <a:spAutoFit/>
          </a:bodyPr>
          <a:lstStyle/>
          <a:p>
            <a:r>
              <a:rPr kumimoji="1" lang="ja-JP" altLang="en-US" b="1" dirty="0" smtClean="0"/>
              <a:t>疎生林</a:t>
            </a:r>
            <a:endParaRPr kumimoji="1" lang="ja-JP" altLang="en-US" b="1" dirty="0"/>
          </a:p>
        </p:txBody>
      </p:sp>
      <p:sp>
        <p:nvSpPr>
          <p:cNvPr id="13" name="テキスト ボックス 12"/>
          <p:cNvSpPr txBox="1"/>
          <p:nvPr/>
        </p:nvSpPr>
        <p:spPr>
          <a:xfrm>
            <a:off x="4969238" y="3212976"/>
            <a:ext cx="4098435" cy="830997"/>
          </a:xfrm>
          <a:prstGeom prst="rect">
            <a:avLst/>
          </a:prstGeom>
          <a:noFill/>
          <a:ln>
            <a:solidFill>
              <a:schemeClr val="tx1"/>
            </a:solidFill>
            <a:prstDash val="sysDot"/>
          </a:ln>
        </p:spPr>
        <p:txBody>
          <a:bodyPr wrap="square" rtlCol="0">
            <a:spAutoFit/>
          </a:bodyPr>
          <a:lstStyle/>
          <a:p>
            <a:r>
              <a:rPr lang="ja-JP" altLang="en-US" sz="1600" dirty="0" smtClean="0"/>
              <a:t>落葉樹を中心とした比較的明るい樹林の中に魅力あるスポットを配するとともに、四季の景観の変化を演出する樹林</a:t>
            </a:r>
            <a:endParaRPr kumimoji="1" lang="ja-JP" altLang="en-US" sz="1600" dirty="0"/>
          </a:p>
        </p:txBody>
      </p:sp>
      <p:pic>
        <p:nvPicPr>
          <p:cNvPr id="14" name="Picture 2"/>
          <p:cNvPicPr>
            <a:picLocks noChangeAspect="1" noChangeArrowheads="1"/>
          </p:cNvPicPr>
          <p:nvPr/>
        </p:nvPicPr>
        <p:blipFill>
          <a:blip r:embed="rId4" cstate="email"/>
          <a:srcRect/>
          <a:stretch>
            <a:fillRect/>
          </a:stretch>
        </p:blipFill>
        <p:spPr bwMode="auto">
          <a:xfrm>
            <a:off x="3778400" y="3573016"/>
            <a:ext cx="1234370" cy="925778"/>
          </a:xfrm>
          <a:prstGeom prst="rect">
            <a:avLst/>
          </a:prstGeom>
          <a:ln>
            <a:noFill/>
          </a:ln>
          <a:effectLst>
            <a:softEdge rad="112500"/>
          </a:effectLst>
        </p:spPr>
      </p:pic>
      <p:sp>
        <p:nvSpPr>
          <p:cNvPr id="15" name="テキスト ボックス 14"/>
          <p:cNvSpPr txBox="1"/>
          <p:nvPr/>
        </p:nvSpPr>
        <p:spPr>
          <a:xfrm>
            <a:off x="5126230" y="5347374"/>
            <a:ext cx="3941444" cy="584775"/>
          </a:xfrm>
          <a:prstGeom prst="rect">
            <a:avLst/>
          </a:prstGeom>
          <a:noFill/>
          <a:ln>
            <a:solidFill>
              <a:schemeClr val="tx1"/>
            </a:solidFill>
            <a:prstDash val="sysDot"/>
          </a:ln>
        </p:spPr>
        <p:txBody>
          <a:bodyPr wrap="square" rtlCol="0">
            <a:spAutoFit/>
          </a:bodyPr>
          <a:lstStyle/>
          <a:p>
            <a:r>
              <a:rPr lang="ja-JP" altLang="en-US" sz="1600" dirty="0" smtClean="0"/>
              <a:t>芝生を中心とした明るく広々とした空間に修景と緑陰を演出した林</a:t>
            </a:r>
            <a:endParaRPr kumimoji="1" lang="ja-JP" altLang="en-US" sz="1600" dirty="0"/>
          </a:p>
        </p:txBody>
      </p:sp>
      <p:sp>
        <p:nvSpPr>
          <p:cNvPr id="5" name="テキスト ボックス 4"/>
          <p:cNvSpPr txBox="1"/>
          <p:nvPr/>
        </p:nvSpPr>
        <p:spPr>
          <a:xfrm>
            <a:off x="499363" y="6186790"/>
            <a:ext cx="2818400" cy="338554"/>
          </a:xfrm>
          <a:prstGeom prst="rect">
            <a:avLst/>
          </a:prstGeom>
          <a:noFill/>
          <a:ln w="50800" cmpd="tri">
            <a:solidFill>
              <a:schemeClr val="accent1">
                <a:lumMod val="75000"/>
              </a:schemeClr>
            </a:solidFill>
          </a:ln>
        </p:spPr>
        <p:txBody>
          <a:bodyPr wrap="none" rtlCol="0">
            <a:spAutoFit/>
          </a:bodyPr>
          <a:lstStyle/>
          <a:p>
            <a:pPr marL="0" lvl="1"/>
            <a:r>
              <a:rPr lang="en-US" altLang="ja-JP" sz="1600" b="1" dirty="0">
                <a:solidFill>
                  <a:prstClr val="black"/>
                </a:solidFill>
              </a:rPr>
              <a:t>2000</a:t>
            </a:r>
            <a:r>
              <a:rPr lang="ja-JP" altLang="en-US" sz="1600" b="1" dirty="0">
                <a:solidFill>
                  <a:prstClr val="black"/>
                </a:solidFill>
              </a:rPr>
              <a:t>年</a:t>
            </a:r>
            <a:r>
              <a:rPr lang="ja-JP" altLang="en-US" sz="1600" dirty="0">
                <a:solidFill>
                  <a:prstClr val="black"/>
                </a:solidFill>
              </a:rPr>
              <a:t>を森の完成として</a:t>
            </a:r>
            <a:r>
              <a:rPr lang="ja-JP" altLang="en-US" sz="1600" dirty="0" smtClean="0">
                <a:solidFill>
                  <a:prstClr val="black"/>
                </a:solidFill>
              </a:rPr>
              <a:t>計画</a:t>
            </a:r>
            <a:endParaRPr lang="en-US" altLang="ja-JP" sz="1600" dirty="0">
              <a:solidFill>
                <a:prstClr val="black"/>
              </a:solidFill>
            </a:endParaRPr>
          </a:p>
        </p:txBody>
      </p:sp>
      <p:sp>
        <p:nvSpPr>
          <p:cNvPr id="17" name="テキスト ボックス 16"/>
          <p:cNvSpPr txBox="1"/>
          <p:nvPr/>
        </p:nvSpPr>
        <p:spPr>
          <a:xfrm>
            <a:off x="3941737" y="5365063"/>
            <a:ext cx="881973" cy="369332"/>
          </a:xfrm>
          <a:prstGeom prst="rect">
            <a:avLst/>
          </a:prstGeom>
          <a:noFill/>
        </p:spPr>
        <p:txBody>
          <a:bodyPr wrap="none" rtlCol="0">
            <a:spAutoFit/>
          </a:bodyPr>
          <a:lstStyle/>
          <a:p>
            <a:r>
              <a:rPr kumimoji="1" lang="ja-JP" altLang="en-US" b="1" dirty="0" smtClean="0"/>
              <a:t>散開林</a:t>
            </a:r>
            <a:endParaRPr kumimoji="1" lang="ja-JP" altLang="en-US" b="1" dirty="0"/>
          </a:p>
        </p:txBody>
      </p:sp>
      <p:sp>
        <p:nvSpPr>
          <p:cNvPr id="16" name="テキスト ボックス 15"/>
          <p:cNvSpPr txBox="1"/>
          <p:nvPr/>
        </p:nvSpPr>
        <p:spPr>
          <a:xfrm>
            <a:off x="5221584" y="2205148"/>
            <a:ext cx="3826207" cy="954107"/>
          </a:xfrm>
          <a:prstGeom prst="rect">
            <a:avLst/>
          </a:prstGeom>
          <a:noFill/>
        </p:spPr>
        <p:txBody>
          <a:bodyPr wrap="square" rtlCol="0">
            <a:spAutoFit/>
          </a:bodyPr>
          <a:lstStyle/>
          <a:p>
            <a:pPr marL="268288" indent="-268288">
              <a:buFont typeface="Wingdings" pitchFamily="2" charset="2"/>
              <a:buChar char="n"/>
            </a:pPr>
            <a:r>
              <a:rPr lang="ja-JP" altLang="en-US" sz="1400" dirty="0"/>
              <a:t>最外周に大気汚染に強いウバメガシ、トベラなどの海岸林タイプの</a:t>
            </a:r>
            <a:r>
              <a:rPr lang="ja-JP" altLang="en-US" sz="1400" dirty="0" smtClean="0"/>
              <a:t>樹林</a:t>
            </a:r>
            <a:endParaRPr lang="en-US" altLang="ja-JP" sz="1400" dirty="0"/>
          </a:p>
          <a:p>
            <a:pPr marL="268288" indent="-268288">
              <a:buFont typeface="Wingdings" pitchFamily="2" charset="2"/>
              <a:buChar char="n"/>
            </a:pPr>
            <a:r>
              <a:rPr lang="ja-JP" altLang="en-US" sz="1400" dirty="0"/>
              <a:t>海岸林の内側に、この地域の極相林とされるシイ、カシ、タブなどの</a:t>
            </a:r>
            <a:r>
              <a:rPr lang="ja-JP" altLang="en-US" sz="1400" dirty="0" smtClean="0"/>
              <a:t>樹林</a:t>
            </a:r>
            <a:endParaRPr lang="en-US" altLang="ja-JP" sz="1400" dirty="0"/>
          </a:p>
        </p:txBody>
      </p:sp>
      <p:sp>
        <p:nvSpPr>
          <p:cNvPr id="18" name="正方形/長方形 17"/>
          <p:cNvSpPr/>
          <p:nvPr/>
        </p:nvSpPr>
        <p:spPr>
          <a:xfrm>
            <a:off x="5221584" y="4043973"/>
            <a:ext cx="3803769" cy="1169551"/>
          </a:xfrm>
          <a:prstGeom prst="rect">
            <a:avLst/>
          </a:prstGeom>
        </p:spPr>
        <p:txBody>
          <a:bodyPr wrap="square">
            <a:spAutoFit/>
          </a:bodyPr>
          <a:lstStyle/>
          <a:p>
            <a:pPr marL="268288" indent="-268288">
              <a:buFont typeface="Wingdings" pitchFamily="2" charset="2"/>
              <a:buChar char="n"/>
            </a:pPr>
            <a:r>
              <a:rPr lang="ja-JP" altLang="en-US" sz="1400" dirty="0"/>
              <a:t>コナラ、クヌギ、ヤマザクラなどの落葉高木とガマズミ、アキグミ、ネズミモチなどの低木類を</a:t>
            </a:r>
            <a:r>
              <a:rPr lang="ja-JP" altLang="en-US" sz="1400" dirty="0" smtClean="0"/>
              <a:t>植栽</a:t>
            </a:r>
            <a:endParaRPr lang="en-US" altLang="ja-JP" sz="1400" dirty="0"/>
          </a:p>
          <a:p>
            <a:pPr marL="268288" indent="-268288">
              <a:buFont typeface="Wingdings" pitchFamily="2" charset="2"/>
              <a:buChar char="n"/>
            </a:pPr>
            <a:r>
              <a:rPr lang="ja-JP" altLang="en-US" sz="1400" dirty="0"/>
              <a:t>主に散策、自然観察、観賞に利用されることを想定</a:t>
            </a:r>
            <a:endParaRPr lang="en-US" altLang="ja-JP" sz="1400" dirty="0"/>
          </a:p>
        </p:txBody>
      </p:sp>
      <p:sp>
        <p:nvSpPr>
          <p:cNvPr id="19" name="正方形/長方形 18"/>
          <p:cNvSpPr/>
          <p:nvPr/>
        </p:nvSpPr>
        <p:spPr>
          <a:xfrm>
            <a:off x="5214211" y="5940046"/>
            <a:ext cx="3833579" cy="738664"/>
          </a:xfrm>
          <a:prstGeom prst="rect">
            <a:avLst/>
          </a:prstGeom>
        </p:spPr>
        <p:txBody>
          <a:bodyPr wrap="square">
            <a:spAutoFit/>
          </a:bodyPr>
          <a:lstStyle/>
          <a:p>
            <a:pPr marL="268288" indent="-268288">
              <a:buFont typeface="Wingdings" pitchFamily="2" charset="2"/>
              <a:buChar char="n"/>
            </a:pPr>
            <a:r>
              <a:rPr lang="ja-JP" altLang="en-US" sz="1400" dirty="0"/>
              <a:t>熱帯のサバンナの景観をモチーフとして造成</a:t>
            </a:r>
            <a:endParaRPr lang="en-US" altLang="ja-JP" sz="1400" dirty="0"/>
          </a:p>
          <a:p>
            <a:pPr marL="268288" indent="-268288">
              <a:buFont typeface="Wingdings" pitchFamily="2" charset="2"/>
              <a:buChar char="n"/>
            </a:pPr>
            <a:r>
              <a:rPr lang="ja-JP" altLang="en-US" sz="1400" dirty="0"/>
              <a:t>主に休養、軽い運動などに利用されることを想定</a:t>
            </a:r>
            <a:endParaRPr lang="en-US" altLang="ja-JP" sz="1400" dirty="0"/>
          </a:p>
        </p:txBody>
      </p:sp>
      <p:pic>
        <p:nvPicPr>
          <p:cNvPr id="1026" name="Picture 2" descr="D:\ChiharaY\Documents\No8 自然文化園.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1056" y="5787352"/>
            <a:ext cx="1215000" cy="81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514800" y="487222"/>
            <a:ext cx="8114400" cy="72720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kumimoji="1" lang="ja-JP" altLang="en-US" dirty="0" smtClean="0"/>
              <a:t>モニタリング調査</a:t>
            </a:r>
            <a:endParaRPr kumimoji="1" lang="ja-JP" altLang="en-US" dirty="0"/>
          </a:p>
        </p:txBody>
      </p:sp>
      <p:pic>
        <p:nvPicPr>
          <p:cNvPr id="1026" name="Picture 2"/>
          <p:cNvPicPr>
            <a:picLocks noChangeAspect="1" noChangeArrowheads="1"/>
          </p:cNvPicPr>
          <p:nvPr/>
        </p:nvPicPr>
        <p:blipFill>
          <a:blip r:embed="rId2" cstate="email"/>
          <a:srcRect/>
          <a:stretch>
            <a:fillRect/>
          </a:stretch>
        </p:blipFill>
        <p:spPr bwMode="auto">
          <a:xfrm>
            <a:off x="428596" y="2143116"/>
            <a:ext cx="5091106" cy="3600000"/>
          </a:xfrm>
          <a:prstGeom prst="rect">
            <a:avLst/>
          </a:prstGeom>
          <a:ln>
            <a:noFill/>
          </a:ln>
          <a:effectLst>
            <a:softEdge rad="112500"/>
          </a:effectLst>
        </p:spPr>
      </p:pic>
      <p:sp>
        <p:nvSpPr>
          <p:cNvPr id="7" name="テキスト ボックス 6"/>
          <p:cNvSpPr txBox="1"/>
          <p:nvPr/>
        </p:nvSpPr>
        <p:spPr>
          <a:xfrm>
            <a:off x="5572132" y="2157233"/>
            <a:ext cx="3214710" cy="3416320"/>
          </a:xfrm>
          <a:prstGeom prst="rect">
            <a:avLst/>
          </a:prstGeom>
          <a:noFill/>
        </p:spPr>
        <p:txBody>
          <a:bodyPr wrap="square" rtlCol="0">
            <a:spAutoFit/>
          </a:bodyPr>
          <a:lstStyle/>
          <a:p>
            <a:pPr marL="268288" indent="-268288">
              <a:buFont typeface="Wingdings" pitchFamily="2" charset="2"/>
              <a:buChar char="Ø"/>
            </a:pPr>
            <a:r>
              <a:rPr lang="ja-JP" altLang="en-US" dirty="0" smtClean="0"/>
              <a:t>　樹林地として苗木を植栽した場所のうちおよそ</a:t>
            </a:r>
            <a:r>
              <a:rPr lang="en-US" altLang="ja-JP" dirty="0" smtClean="0"/>
              <a:t>1/3 </a:t>
            </a:r>
            <a:r>
              <a:rPr lang="ja-JP" altLang="en-US" dirty="0" smtClean="0"/>
              <a:t>は樹冠の閉鎖が見られた。</a:t>
            </a:r>
            <a:endParaRPr lang="en-US" altLang="ja-JP" dirty="0" smtClean="0"/>
          </a:p>
          <a:p>
            <a:pPr>
              <a:buFont typeface="Wingdings" pitchFamily="2" charset="2"/>
              <a:buChar char="Ø"/>
            </a:pPr>
            <a:endParaRPr lang="en-US" altLang="ja-JP" dirty="0" smtClean="0"/>
          </a:p>
          <a:p>
            <a:pPr marL="268288" indent="-268288">
              <a:buFont typeface="Wingdings" pitchFamily="2" charset="2"/>
              <a:buChar char="Ø"/>
            </a:pPr>
            <a:r>
              <a:rPr lang="ja-JP" altLang="en-US" dirty="0" smtClean="0"/>
              <a:t>明らかに生育不良が見られる場所が全体の</a:t>
            </a:r>
            <a:r>
              <a:rPr lang="en-US" altLang="ja-JP" dirty="0" smtClean="0"/>
              <a:t>1/3 </a:t>
            </a:r>
            <a:r>
              <a:rPr lang="ja-JP" altLang="en-US" dirty="0" smtClean="0"/>
              <a:t>を占めていた。</a:t>
            </a:r>
            <a:endParaRPr lang="en-US" altLang="ja-JP" dirty="0" smtClean="0"/>
          </a:p>
          <a:p>
            <a:pPr>
              <a:buFont typeface="Wingdings" pitchFamily="2" charset="2"/>
              <a:buChar char="Ø"/>
            </a:pPr>
            <a:endParaRPr kumimoji="1" lang="en-US" altLang="ja-JP" dirty="0" smtClean="0"/>
          </a:p>
          <a:p>
            <a:pPr marL="176213" indent="-176213">
              <a:buFont typeface="Wingdings" pitchFamily="2" charset="2"/>
              <a:buChar char="Ø"/>
            </a:pPr>
            <a:r>
              <a:rPr lang="ja-JP" altLang="en-US" dirty="0" smtClean="0"/>
              <a:t>土壌の固結化、排水不良、排水不良、海成粘土層のパイライトが生育に影響を与えている。</a:t>
            </a:r>
            <a:endParaRPr lang="en-US" altLang="ja-JP" dirty="0" smtClean="0"/>
          </a:p>
        </p:txBody>
      </p:sp>
      <p:sp>
        <p:nvSpPr>
          <p:cNvPr id="8" name="テキスト ボックス 7"/>
          <p:cNvSpPr txBox="1"/>
          <p:nvPr/>
        </p:nvSpPr>
        <p:spPr>
          <a:xfrm>
            <a:off x="428596" y="1571612"/>
            <a:ext cx="3381054" cy="461665"/>
          </a:xfrm>
          <a:prstGeom prst="rect">
            <a:avLst/>
          </a:prstGeom>
          <a:noFill/>
        </p:spPr>
        <p:txBody>
          <a:bodyPr wrap="none" rtlCol="0">
            <a:spAutoFit/>
          </a:bodyPr>
          <a:lstStyle/>
          <a:p>
            <a:r>
              <a:rPr lang="ja-JP" altLang="en-US" sz="2400" dirty="0" smtClean="0"/>
              <a:t>植栽から</a:t>
            </a:r>
            <a:r>
              <a:rPr lang="en-US" altLang="ja-JP" sz="2400" dirty="0" smtClean="0"/>
              <a:t>10 </a:t>
            </a:r>
            <a:r>
              <a:rPr lang="ja-JP" altLang="en-US" sz="2400" dirty="0" smtClean="0"/>
              <a:t>年後の調査</a:t>
            </a:r>
            <a:endParaRPr kumimoji="1" lang="ja-JP" altLang="en-US" sz="2400" dirty="0"/>
          </a:p>
        </p:txBody>
      </p:sp>
      <p:sp>
        <p:nvSpPr>
          <p:cNvPr id="6" name="テキスト ボックス 5"/>
          <p:cNvSpPr txBox="1"/>
          <p:nvPr/>
        </p:nvSpPr>
        <p:spPr>
          <a:xfrm>
            <a:off x="4000496" y="5786454"/>
            <a:ext cx="1358064" cy="307777"/>
          </a:xfrm>
          <a:prstGeom prst="rect">
            <a:avLst/>
          </a:prstGeom>
          <a:noFill/>
        </p:spPr>
        <p:txBody>
          <a:bodyPr wrap="none" rtlCol="0">
            <a:spAutoFit/>
          </a:bodyPr>
          <a:lstStyle/>
          <a:p>
            <a:r>
              <a:rPr kumimoji="1" lang="ja-JP" altLang="en-US" sz="1400" dirty="0" smtClean="0"/>
              <a:t>写真は</a:t>
            </a:r>
            <a:r>
              <a:rPr kumimoji="1" lang="en-US" altLang="ja-JP" sz="1400" dirty="0" smtClean="0"/>
              <a:t>1985</a:t>
            </a:r>
            <a:r>
              <a:rPr kumimoji="1" lang="ja-JP" altLang="en-US" sz="1400" dirty="0" smtClean="0"/>
              <a:t>年</a:t>
            </a:r>
            <a:endParaRPr kumimoji="1" lang="ja-JP" altLang="en-US"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514800" y="487222"/>
            <a:ext cx="8114400" cy="72720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kumimoji="1" lang="ja-JP" altLang="en-US" dirty="0" smtClean="0"/>
              <a:t>森の問題点</a:t>
            </a:r>
            <a:endParaRPr kumimoji="1" lang="ja-JP" altLang="en-US" dirty="0"/>
          </a:p>
        </p:txBody>
      </p:sp>
      <p:sp>
        <p:nvSpPr>
          <p:cNvPr id="6" name="テキスト ボックス 5"/>
          <p:cNvSpPr txBox="1"/>
          <p:nvPr/>
        </p:nvSpPr>
        <p:spPr>
          <a:xfrm>
            <a:off x="1079449" y="1800089"/>
            <a:ext cx="7741023" cy="1200329"/>
          </a:xfrm>
          <a:prstGeom prst="rect">
            <a:avLst/>
          </a:prstGeom>
          <a:noFill/>
        </p:spPr>
        <p:txBody>
          <a:bodyPr wrap="square" rtlCol="0">
            <a:spAutoFit/>
          </a:bodyPr>
          <a:lstStyle/>
          <a:p>
            <a:pPr marL="174625" indent="-174625">
              <a:buFont typeface="Wingdings" pitchFamily="2" charset="2"/>
              <a:buChar char="Ø"/>
            </a:pPr>
            <a:r>
              <a:rPr lang="ja-JP" altLang="en-US" dirty="0" smtClean="0"/>
              <a:t>生育不良であったほとんどの場所で、生育が改善され、樹冠の閉鎖を確認</a:t>
            </a:r>
            <a:endParaRPr lang="en-US" altLang="ja-JP" dirty="0" smtClean="0"/>
          </a:p>
          <a:p>
            <a:pPr>
              <a:buFont typeface="Wingdings" pitchFamily="2" charset="2"/>
              <a:buChar char="Ø"/>
            </a:pPr>
            <a:endParaRPr lang="en-US" altLang="ja-JP" dirty="0" smtClean="0"/>
          </a:p>
          <a:p>
            <a:pPr marL="174625" indent="-174625">
              <a:buFont typeface="Wingdings" pitchFamily="2" charset="2"/>
              <a:buChar char="Ø"/>
            </a:pPr>
            <a:r>
              <a:rPr lang="ja-JP" altLang="en-US" dirty="0" smtClean="0"/>
              <a:t>計画達成予定の</a:t>
            </a:r>
            <a:r>
              <a:rPr lang="en-US" altLang="ja-JP" dirty="0" smtClean="0"/>
              <a:t>2000</a:t>
            </a:r>
            <a:r>
              <a:rPr lang="ja-JP" altLang="en-US" dirty="0" smtClean="0"/>
              <a:t>年には、量的に緑は充実し、当初の計画をほぼ達成したと思われた</a:t>
            </a:r>
          </a:p>
        </p:txBody>
      </p:sp>
      <p:sp>
        <p:nvSpPr>
          <p:cNvPr id="9" name="テキスト ボックス 8"/>
          <p:cNvSpPr txBox="1"/>
          <p:nvPr/>
        </p:nvSpPr>
        <p:spPr>
          <a:xfrm>
            <a:off x="397881" y="1338424"/>
            <a:ext cx="5450531" cy="461665"/>
          </a:xfrm>
          <a:prstGeom prst="rect">
            <a:avLst/>
          </a:prstGeom>
          <a:noFill/>
        </p:spPr>
        <p:txBody>
          <a:bodyPr wrap="none" rtlCol="0">
            <a:spAutoFit/>
          </a:bodyPr>
          <a:lstStyle/>
          <a:p>
            <a:r>
              <a:rPr kumimoji="1" lang="ja-JP" altLang="en-US" sz="2400" dirty="0" smtClean="0"/>
              <a:t>植栽から約</a:t>
            </a:r>
            <a:r>
              <a:rPr kumimoji="1" lang="en-US" altLang="ja-JP" sz="2400" dirty="0" smtClean="0"/>
              <a:t>20</a:t>
            </a:r>
            <a:r>
              <a:rPr kumimoji="1" lang="ja-JP" altLang="en-US" sz="2400" dirty="0" smtClean="0"/>
              <a:t>年後の調査</a:t>
            </a:r>
            <a:r>
              <a:rPr kumimoji="1" lang="ja-JP" altLang="en-US" dirty="0" smtClean="0"/>
              <a:t>（</a:t>
            </a:r>
            <a:r>
              <a:rPr kumimoji="1" lang="en-US" altLang="ja-JP" dirty="0" smtClean="0"/>
              <a:t>1995</a:t>
            </a:r>
            <a:r>
              <a:rPr kumimoji="1" lang="ja-JP" altLang="en-US" dirty="0" smtClean="0"/>
              <a:t>～</a:t>
            </a:r>
            <a:r>
              <a:rPr kumimoji="1" lang="en-US" altLang="ja-JP" dirty="0" smtClean="0"/>
              <a:t>1997</a:t>
            </a:r>
            <a:r>
              <a:rPr kumimoji="1" lang="ja-JP" altLang="en-US" dirty="0" smtClean="0"/>
              <a:t>年）</a:t>
            </a:r>
            <a:endParaRPr kumimoji="1" lang="ja-JP" altLang="en-US" dirty="0"/>
          </a:p>
        </p:txBody>
      </p:sp>
      <p:sp>
        <p:nvSpPr>
          <p:cNvPr id="2" name="下矢印 1"/>
          <p:cNvSpPr/>
          <p:nvPr/>
        </p:nvSpPr>
        <p:spPr>
          <a:xfrm>
            <a:off x="3840964" y="2708920"/>
            <a:ext cx="803044" cy="4282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666656" y="3356992"/>
            <a:ext cx="8566607" cy="1754326"/>
          </a:xfrm>
          <a:prstGeom prst="rect">
            <a:avLst/>
          </a:prstGeom>
          <a:noFill/>
        </p:spPr>
        <p:txBody>
          <a:bodyPr wrap="square" rtlCol="0">
            <a:spAutoFit/>
          </a:bodyPr>
          <a:lstStyle/>
          <a:p>
            <a:pPr marL="268288" indent="-268288"/>
            <a:r>
              <a:rPr lang="ja-JP" altLang="en-US" dirty="0" smtClean="0"/>
              <a:t>① 同年齢個体からなる</a:t>
            </a:r>
            <a:r>
              <a:rPr lang="ja-JP" altLang="en-US" b="1" dirty="0" smtClean="0"/>
              <a:t>過密林化</a:t>
            </a:r>
            <a:r>
              <a:rPr lang="ja-JP" altLang="en-US" dirty="0" smtClean="0"/>
              <a:t>。</a:t>
            </a:r>
            <a:endParaRPr lang="ja-JP" altLang="en-US" sz="1200" dirty="0" smtClean="0"/>
          </a:p>
          <a:p>
            <a:pPr marL="268288" indent="-268288"/>
            <a:r>
              <a:rPr lang="ja-JP" altLang="en-US" dirty="0" smtClean="0"/>
              <a:t>②　多くの樹種を植栽したが、シイやカシなどの常緑広葉樹以外の樹種の生長が芳しくなく、</a:t>
            </a:r>
            <a:r>
              <a:rPr lang="ja-JP" altLang="en-US" b="1" dirty="0" smtClean="0"/>
              <a:t>樹種の少ない単純林化</a:t>
            </a:r>
            <a:r>
              <a:rPr lang="ja-JP" altLang="en-US" sz="1200" dirty="0" smtClean="0"/>
              <a:t>　</a:t>
            </a:r>
          </a:p>
          <a:p>
            <a:pPr marL="268288" indent="-268288"/>
            <a:r>
              <a:rPr lang="ja-JP" altLang="en-US" dirty="0" smtClean="0"/>
              <a:t>③　林床が暗く、階層構造が未形成のため、昆虫や鳥などの</a:t>
            </a:r>
            <a:r>
              <a:rPr lang="ja-JP" altLang="en-US" b="1" dirty="0" smtClean="0"/>
              <a:t>生き物の種類が少ない</a:t>
            </a:r>
            <a:r>
              <a:rPr lang="ja-JP" altLang="en-US" sz="1200" dirty="0" smtClean="0"/>
              <a:t>　</a:t>
            </a:r>
          </a:p>
          <a:p>
            <a:r>
              <a:rPr lang="ja-JP" altLang="en-US" dirty="0" smtClean="0"/>
              <a:t>④　林内で若い木が育っていないため</a:t>
            </a:r>
            <a:r>
              <a:rPr lang="ja-JP" altLang="en-US" b="1" dirty="0" smtClean="0"/>
              <a:t>世代交代が困難</a:t>
            </a:r>
            <a:endParaRPr lang="en-US" altLang="ja-JP" sz="1200" dirty="0" smtClean="0"/>
          </a:p>
          <a:p>
            <a:r>
              <a:rPr lang="ja-JP" altLang="en-US" dirty="0" smtClean="0"/>
              <a:t>⑤孤立緑地であるため、周辺からの</a:t>
            </a:r>
            <a:r>
              <a:rPr lang="ja-JP" altLang="en-US" b="1" dirty="0" smtClean="0"/>
              <a:t>種の侵入が困難</a:t>
            </a:r>
          </a:p>
        </p:txBody>
      </p:sp>
      <p:pic>
        <p:nvPicPr>
          <p:cNvPr id="14" name="Picture 4"/>
          <p:cNvPicPr>
            <a:picLocks noChangeAspect="1" noChangeArrowheads="1"/>
          </p:cNvPicPr>
          <p:nvPr/>
        </p:nvPicPr>
        <p:blipFill>
          <a:blip r:embed="rId2" cstate="email">
            <a:lum bright="-20000"/>
          </a:blip>
          <a:srcRect/>
          <a:stretch>
            <a:fillRect/>
          </a:stretch>
        </p:blipFill>
        <p:spPr bwMode="auto">
          <a:xfrm>
            <a:off x="6406962" y="5157192"/>
            <a:ext cx="2017490" cy="1513118"/>
          </a:xfrm>
          <a:prstGeom prst="rect">
            <a:avLst/>
          </a:prstGeom>
          <a:ln>
            <a:noFill/>
          </a:ln>
          <a:effectLst>
            <a:softEdge rad="112500"/>
          </a:effectLst>
        </p:spPr>
      </p:pic>
      <p:pic>
        <p:nvPicPr>
          <p:cNvPr id="12" name="Picture 2"/>
          <p:cNvPicPr>
            <a:picLocks noChangeAspect="1" noChangeArrowheads="1"/>
          </p:cNvPicPr>
          <p:nvPr/>
        </p:nvPicPr>
        <p:blipFill>
          <a:blip r:embed="rId3" cstate="email">
            <a:lum bright="-10000"/>
          </a:blip>
          <a:srcRect/>
          <a:stretch>
            <a:fillRect/>
          </a:stretch>
        </p:blipFill>
        <p:spPr bwMode="auto">
          <a:xfrm>
            <a:off x="1145624" y="5143643"/>
            <a:ext cx="2029019" cy="1521765"/>
          </a:xfrm>
          <a:prstGeom prst="rect">
            <a:avLst/>
          </a:prstGeom>
          <a:ln>
            <a:noFill/>
          </a:ln>
          <a:effectLst>
            <a:softEdge rad="112500"/>
          </a:effectLst>
        </p:spPr>
      </p:pic>
      <p:pic>
        <p:nvPicPr>
          <p:cNvPr id="13" name="Picture 3"/>
          <p:cNvPicPr>
            <a:picLocks noChangeAspect="1" noChangeArrowheads="1"/>
          </p:cNvPicPr>
          <p:nvPr/>
        </p:nvPicPr>
        <p:blipFill>
          <a:blip r:embed="rId4" cstate="email">
            <a:lum bright="-10000" contrast="20000"/>
          </a:blip>
          <a:srcRect/>
          <a:stretch>
            <a:fillRect/>
          </a:stretch>
        </p:blipFill>
        <p:spPr bwMode="auto">
          <a:xfrm>
            <a:off x="3733193" y="5111318"/>
            <a:ext cx="2115219" cy="158641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457200" y="500042"/>
            <a:ext cx="8114400" cy="72720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kumimoji="1" lang="ja-JP" altLang="en-US" dirty="0" smtClean="0"/>
              <a:t>自立した森再生への取り組み①</a:t>
            </a:r>
            <a:endParaRPr kumimoji="1" lang="ja-JP" altLang="en-US" dirty="0"/>
          </a:p>
        </p:txBody>
      </p:sp>
      <p:sp>
        <p:nvSpPr>
          <p:cNvPr id="5" name="テキスト ボックス 4"/>
          <p:cNvSpPr txBox="1"/>
          <p:nvPr/>
        </p:nvSpPr>
        <p:spPr>
          <a:xfrm>
            <a:off x="500034" y="1296817"/>
            <a:ext cx="3044423" cy="461665"/>
          </a:xfrm>
          <a:prstGeom prst="rect">
            <a:avLst/>
          </a:prstGeom>
          <a:noFill/>
        </p:spPr>
        <p:txBody>
          <a:bodyPr wrap="none" rtlCol="0">
            <a:spAutoFit/>
          </a:bodyPr>
          <a:lstStyle/>
          <a:p>
            <a:r>
              <a:rPr kumimoji="1" lang="ja-JP" altLang="en-US" sz="2400" dirty="0" smtClean="0"/>
              <a:t>①第二世代の森づくり</a:t>
            </a:r>
            <a:endParaRPr kumimoji="1" lang="ja-JP" altLang="en-US" sz="2400" dirty="0"/>
          </a:p>
        </p:txBody>
      </p:sp>
      <p:sp>
        <p:nvSpPr>
          <p:cNvPr id="6" name="テキスト ボックス 5"/>
          <p:cNvSpPr txBox="1"/>
          <p:nvPr/>
        </p:nvSpPr>
        <p:spPr>
          <a:xfrm>
            <a:off x="785786" y="1725445"/>
            <a:ext cx="8034686" cy="646331"/>
          </a:xfrm>
          <a:prstGeom prst="rect">
            <a:avLst/>
          </a:prstGeom>
          <a:noFill/>
        </p:spPr>
        <p:txBody>
          <a:bodyPr wrap="square" rtlCol="0">
            <a:spAutoFit/>
          </a:bodyPr>
          <a:lstStyle/>
          <a:p>
            <a:r>
              <a:rPr kumimoji="1" lang="ja-JP" altLang="en-US" dirty="0" smtClean="0"/>
              <a:t>高木層の樹種転換は考えず、ある程度の数の高木を伐採し、林内を明るくすることで低木、実生の生長を促進させ、次世代の若木や低木層を育てることを目指す</a:t>
            </a:r>
            <a:endParaRPr kumimoji="1" lang="ja-JP" altLang="en-US" dirty="0"/>
          </a:p>
        </p:txBody>
      </p:sp>
      <p:sp>
        <p:nvSpPr>
          <p:cNvPr id="45" name="右矢印 44"/>
          <p:cNvSpPr/>
          <p:nvPr/>
        </p:nvSpPr>
        <p:spPr>
          <a:xfrm>
            <a:off x="4249334" y="4304256"/>
            <a:ext cx="642942" cy="64294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2" name="テキスト ボックス 51"/>
          <p:cNvSpPr txBox="1"/>
          <p:nvPr/>
        </p:nvSpPr>
        <p:spPr>
          <a:xfrm>
            <a:off x="1663662" y="2371776"/>
            <a:ext cx="6278933" cy="1292662"/>
          </a:xfrm>
          <a:prstGeom prst="rect">
            <a:avLst/>
          </a:prstGeom>
          <a:noFill/>
        </p:spPr>
        <p:txBody>
          <a:bodyPr wrap="square" rtlCol="0">
            <a:spAutoFit/>
          </a:bodyPr>
          <a:lstStyle/>
          <a:p>
            <a:pPr>
              <a:buFont typeface="Wingdings" pitchFamily="2" charset="2"/>
              <a:buChar char="Ø"/>
            </a:pPr>
            <a:r>
              <a:rPr kumimoji="1" lang="en-US" altLang="ja-JP" sz="1600" dirty="0" smtClean="0"/>
              <a:t>15m×15m</a:t>
            </a:r>
            <a:r>
              <a:rPr kumimoji="1" lang="ja-JP" altLang="en-US" sz="1600" dirty="0" smtClean="0"/>
              <a:t>の実験区のほぼすべての樹木を伐採する</a:t>
            </a:r>
            <a:r>
              <a:rPr kumimoji="1" lang="ja-JP" altLang="en-US" sz="1600" b="1" dirty="0" smtClean="0"/>
              <a:t>ギャップ工法</a:t>
            </a:r>
            <a:endParaRPr kumimoji="1" lang="en-US" altLang="ja-JP" sz="1600" b="1" dirty="0" smtClean="0"/>
          </a:p>
          <a:p>
            <a:pPr>
              <a:buFont typeface="Wingdings" pitchFamily="2" charset="2"/>
              <a:buChar char="Ø"/>
            </a:pPr>
            <a:r>
              <a:rPr lang="en-US" altLang="ja-JP" sz="1600" dirty="0" smtClean="0"/>
              <a:t>15m×15m</a:t>
            </a:r>
            <a:r>
              <a:rPr lang="ja-JP" altLang="en-US" sz="1600" dirty="0" smtClean="0"/>
              <a:t>の実験区の既存木を</a:t>
            </a:r>
            <a:r>
              <a:rPr lang="en-US" altLang="ja-JP" sz="1600" dirty="0" smtClean="0"/>
              <a:t>3/4</a:t>
            </a:r>
            <a:r>
              <a:rPr lang="ja-JP" altLang="en-US" sz="1600" dirty="0" smtClean="0"/>
              <a:t>伐採する</a:t>
            </a:r>
            <a:r>
              <a:rPr lang="ja-JP" altLang="en-US" sz="1600" b="1" dirty="0" smtClean="0"/>
              <a:t>間伐工法</a:t>
            </a:r>
            <a:endParaRPr lang="en-US" altLang="ja-JP" sz="1600" b="1" dirty="0" smtClean="0"/>
          </a:p>
          <a:p>
            <a:pPr>
              <a:buFont typeface="Wingdings" pitchFamily="2" charset="2"/>
              <a:buChar char="Ø"/>
            </a:pPr>
            <a:r>
              <a:rPr lang="en-US" altLang="ja-JP" sz="1600" dirty="0" smtClean="0"/>
              <a:t>15m×15m</a:t>
            </a:r>
            <a:r>
              <a:rPr lang="ja-JP" altLang="en-US" sz="1600" dirty="0" smtClean="0"/>
              <a:t>の実験区の既存木を</a:t>
            </a:r>
            <a:r>
              <a:rPr lang="en-US" altLang="ja-JP" sz="1600" dirty="0" smtClean="0"/>
              <a:t>3/4</a:t>
            </a:r>
            <a:r>
              <a:rPr lang="ja-JP" altLang="en-US" sz="1600" dirty="0" smtClean="0"/>
              <a:t>伐採し、</a:t>
            </a:r>
            <a:r>
              <a:rPr lang="ja-JP" altLang="en-US" sz="1600" b="1" dirty="0" smtClean="0"/>
              <a:t>萌芽更新させる工法</a:t>
            </a:r>
            <a:endParaRPr lang="en-US" altLang="ja-JP" sz="1600" b="1" dirty="0" smtClean="0"/>
          </a:p>
          <a:p>
            <a:pPr>
              <a:buFont typeface="Wingdings" pitchFamily="2" charset="2"/>
              <a:buChar char="Ø"/>
            </a:pPr>
            <a:r>
              <a:rPr lang="ja-JP" altLang="en-US" sz="1600" dirty="0" smtClean="0"/>
              <a:t>北摂の</a:t>
            </a:r>
            <a:r>
              <a:rPr lang="ja-JP" altLang="en-US" sz="1600" b="1" dirty="0" smtClean="0"/>
              <a:t>森林土壌の撒きだし</a:t>
            </a:r>
            <a:endParaRPr lang="en-US" altLang="ja-JP" sz="1600" b="1" dirty="0" smtClean="0"/>
          </a:p>
          <a:p>
            <a:pPr>
              <a:buFont typeface="Wingdings" pitchFamily="2" charset="2"/>
              <a:buChar char="Ø"/>
            </a:pPr>
            <a:endParaRPr kumimoji="1" lang="ja-JP" altLang="en-US" sz="1400" dirty="0"/>
          </a:p>
        </p:txBody>
      </p:sp>
      <p:pic>
        <p:nvPicPr>
          <p:cNvPr id="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69520" y="3573016"/>
            <a:ext cx="2160000" cy="21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77566" y="3573016"/>
            <a:ext cx="2160000" cy="21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4" name="テキスト ボックス 53"/>
          <p:cNvSpPr txBox="1"/>
          <p:nvPr/>
        </p:nvSpPr>
        <p:spPr>
          <a:xfrm>
            <a:off x="7429520" y="5301208"/>
            <a:ext cx="1322798" cy="276999"/>
          </a:xfrm>
          <a:prstGeom prst="rect">
            <a:avLst/>
          </a:prstGeom>
          <a:noFill/>
        </p:spPr>
        <p:txBody>
          <a:bodyPr wrap="none" rtlCol="0">
            <a:spAutoFit/>
          </a:bodyPr>
          <a:lstStyle/>
          <a:p>
            <a:r>
              <a:rPr kumimoji="1" lang="ja-JP" altLang="en-US" sz="1200" dirty="0" smtClean="0"/>
              <a:t>数年後のイメージ</a:t>
            </a:r>
            <a:endParaRPr kumimoji="1" lang="ja-JP" altLang="en-US" sz="1200" dirty="0"/>
          </a:p>
        </p:txBody>
      </p:sp>
      <p:sp>
        <p:nvSpPr>
          <p:cNvPr id="3" name="正方形/長方形 2"/>
          <p:cNvSpPr/>
          <p:nvPr/>
        </p:nvSpPr>
        <p:spPr>
          <a:xfrm>
            <a:off x="1309720" y="5982379"/>
            <a:ext cx="7165111" cy="830997"/>
          </a:xfrm>
          <a:prstGeom prst="rect">
            <a:avLst/>
          </a:prstGeom>
        </p:spPr>
        <p:txBody>
          <a:bodyPr wrap="square">
            <a:spAutoFit/>
          </a:bodyPr>
          <a:lstStyle/>
          <a:p>
            <a:pPr marL="174625" indent="-174625"/>
            <a:r>
              <a:rPr lang="ja-JP" altLang="en-US" sz="1600" dirty="0" smtClean="0"/>
              <a:t>○実生</a:t>
            </a:r>
            <a:r>
              <a:rPr lang="ja-JP" altLang="en-US" sz="1600" dirty="0"/>
              <a:t>出現種数は伐採後２～３年が、ピーク。その後は、実生同士の競合や残存木の生長により、減少</a:t>
            </a:r>
            <a:endParaRPr lang="en-US" altLang="ja-JP" sz="1600" dirty="0"/>
          </a:p>
          <a:p>
            <a:pPr marL="174625" indent="-174625"/>
            <a:r>
              <a:rPr lang="ja-JP" altLang="en-US" sz="1600" dirty="0"/>
              <a:t>○一部実験区では、ササ、つる植物が繁茂し、実生の成長が抑制される点が課題</a:t>
            </a:r>
            <a:endParaRPr lang="en-US" altLang="ja-JP"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514800" y="487222"/>
            <a:ext cx="8114400" cy="72720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kumimoji="1" lang="ja-JP" altLang="en-US" dirty="0" smtClean="0"/>
              <a:t>自立した森再生への取り組み②</a:t>
            </a:r>
            <a:endParaRPr kumimoji="1" lang="ja-JP" altLang="en-US" dirty="0"/>
          </a:p>
        </p:txBody>
      </p:sp>
      <p:sp>
        <p:nvSpPr>
          <p:cNvPr id="5" name="テキスト ボックス 4"/>
          <p:cNvSpPr txBox="1"/>
          <p:nvPr/>
        </p:nvSpPr>
        <p:spPr>
          <a:xfrm>
            <a:off x="500034" y="1268760"/>
            <a:ext cx="3044423" cy="461665"/>
          </a:xfrm>
          <a:prstGeom prst="rect">
            <a:avLst/>
          </a:prstGeom>
          <a:noFill/>
        </p:spPr>
        <p:txBody>
          <a:bodyPr wrap="none" rtlCol="0">
            <a:spAutoFit/>
          </a:bodyPr>
          <a:lstStyle/>
          <a:p>
            <a:r>
              <a:rPr kumimoji="1" lang="ja-JP" altLang="en-US" sz="2400" dirty="0" smtClean="0"/>
              <a:t>②林相転換の森づくり</a:t>
            </a:r>
            <a:endParaRPr kumimoji="1" lang="ja-JP" altLang="en-US" sz="2400" dirty="0"/>
          </a:p>
        </p:txBody>
      </p:sp>
      <p:sp>
        <p:nvSpPr>
          <p:cNvPr id="6" name="テキスト ボックス 5"/>
          <p:cNvSpPr txBox="1"/>
          <p:nvPr/>
        </p:nvSpPr>
        <p:spPr>
          <a:xfrm>
            <a:off x="785786" y="1628800"/>
            <a:ext cx="7786742" cy="646331"/>
          </a:xfrm>
          <a:prstGeom prst="rect">
            <a:avLst/>
          </a:prstGeom>
          <a:noFill/>
        </p:spPr>
        <p:txBody>
          <a:bodyPr wrap="square" rtlCol="0">
            <a:spAutoFit/>
          </a:bodyPr>
          <a:lstStyle/>
          <a:p>
            <a:r>
              <a:rPr lang="ja-JP" altLang="en-US" dirty="0" smtClean="0"/>
              <a:t>常緑広葉樹の単層林となっている密生林を伐採し、落葉広葉樹中心の樹林へ転換することを目標としています。</a:t>
            </a:r>
          </a:p>
        </p:txBody>
      </p:sp>
      <p:sp>
        <p:nvSpPr>
          <p:cNvPr id="18" name="右矢印 17"/>
          <p:cNvSpPr/>
          <p:nvPr/>
        </p:nvSpPr>
        <p:spPr>
          <a:xfrm>
            <a:off x="4286248" y="3863455"/>
            <a:ext cx="642942" cy="64294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97620" y="3140968"/>
            <a:ext cx="2160000" cy="21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69520" y="3140968"/>
            <a:ext cx="2160000" cy="21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1" name="テキスト ボックス 50"/>
          <p:cNvSpPr txBox="1"/>
          <p:nvPr/>
        </p:nvSpPr>
        <p:spPr>
          <a:xfrm>
            <a:off x="7391687" y="5095977"/>
            <a:ext cx="1322798" cy="276999"/>
          </a:xfrm>
          <a:prstGeom prst="rect">
            <a:avLst/>
          </a:prstGeom>
          <a:noFill/>
        </p:spPr>
        <p:txBody>
          <a:bodyPr wrap="none" rtlCol="0">
            <a:spAutoFit/>
          </a:bodyPr>
          <a:lstStyle/>
          <a:p>
            <a:r>
              <a:rPr kumimoji="1" lang="ja-JP" altLang="en-US" sz="1200" dirty="0" smtClean="0"/>
              <a:t>数年後のイメージ</a:t>
            </a:r>
            <a:endParaRPr kumimoji="1" lang="ja-JP" altLang="en-US" sz="1200" dirty="0"/>
          </a:p>
        </p:txBody>
      </p:sp>
      <p:sp>
        <p:nvSpPr>
          <p:cNvPr id="52" name="テキスト ボックス 51"/>
          <p:cNvSpPr txBox="1"/>
          <p:nvPr/>
        </p:nvSpPr>
        <p:spPr>
          <a:xfrm>
            <a:off x="1398911" y="2276872"/>
            <a:ext cx="6173485" cy="830997"/>
          </a:xfrm>
          <a:prstGeom prst="rect">
            <a:avLst/>
          </a:prstGeom>
          <a:noFill/>
        </p:spPr>
        <p:txBody>
          <a:bodyPr wrap="none" rtlCol="0">
            <a:spAutoFit/>
          </a:bodyPr>
          <a:lstStyle/>
          <a:p>
            <a:pPr>
              <a:buFont typeface="Wingdings" pitchFamily="2" charset="2"/>
              <a:buChar char="Ø"/>
            </a:pPr>
            <a:r>
              <a:rPr lang="en-US" altLang="ja-JP" sz="1600" dirty="0" smtClean="0"/>
              <a:t>15m×15m</a:t>
            </a:r>
            <a:r>
              <a:rPr lang="ja-JP" altLang="en-US" sz="1600" dirty="0" smtClean="0"/>
              <a:t>の実験区のほぼ</a:t>
            </a:r>
            <a:r>
              <a:rPr kumimoji="1" lang="ja-JP" altLang="en-US" sz="1600" dirty="0" smtClean="0"/>
              <a:t>すべての樹木を伐採する</a:t>
            </a:r>
            <a:r>
              <a:rPr kumimoji="1" lang="ja-JP" altLang="en-US" sz="1600" b="1" dirty="0" smtClean="0"/>
              <a:t>ギャップ工法</a:t>
            </a:r>
            <a:endParaRPr kumimoji="1" lang="en-US" altLang="ja-JP" sz="1600" b="1" dirty="0" smtClean="0"/>
          </a:p>
          <a:p>
            <a:pPr>
              <a:buFont typeface="Wingdings" pitchFamily="2" charset="2"/>
              <a:buChar char="Ø"/>
            </a:pPr>
            <a:r>
              <a:rPr lang="ja-JP" altLang="en-US" sz="1600" dirty="0" smtClean="0"/>
              <a:t>北摂の</a:t>
            </a:r>
            <a:r>
              <a:rPr lang="ja-JP" altLang="en-US" sz="1600" b="1" dirty="0" smtClean="0"/>
              <a:t>森林土壌の撒きだし</a:t>
            </a:r>
            <a:endParaRPr lang="en-US" altLang="ja-JP" sz="1600" b="1" dirty="0" smtClean="0"/>
          </a:p>
          <a:p>
            <a:pPr>
              <a:buFont typeface="Wingdings" pitchFamily="2" charset="2"/>
              <a:buChar char="Ø"/>
            </a:pPr>
            <a:r>
              <a:rPr lang="ja-JP" altLang="en-US" sz="1600" b="1" dirty="0" smtClean="0"/>
              <a:t>苗木の植栽</a:t>
            </a:r>
            <a:endParaRPr lang="en-US" altLang="ja-JP" sz="1600" b="1" dirty="0" smtClean="0"/>
          </a:p>
        </p:txBody>
      </p:sp>
      <p:sp>
        <p:nvSpPr>
          <p:cNvPr id="2" name="正方形/長方形 1"/>
          <p:cNvSpPr/>
          <p:nvPr/>
        </p:nvSpPr>
        <p:spPr>
          <a:xfrm>
            <a:off x="1175795" y="5417929"/>
            <a:ext cx="7538689" cy="1323439"/>
          </a:xfrm>
          <a:prstGeom prst="rect">
            <a:avLst/>
          </a:prstGeom>
        </p:spPr>
        <p:txBody>
          <a:bodyPr wrap="square">
            <a:spAutoFit/>
          </a:bodyPr>
          <a:lstStyle/>
          <a:p>
            <a:pPr marL="174625" indent="-174625"/>
            <a:r>
              <a:rPr lang="ja-JP" altLang="en-US" sz="1600" dirty="0"/>
              <a:t>○実生出現種数は伐採後２～３年が、ピーク。その後は、実生同士の競合や残存木の生長により、減少</a:t>
            </a:r>
            <a:endParaRPr lang="en-US" altLang="ja-JP" sz="1600" dirty="0"/>
          </a:p>
          <a:p>
            <a:pPr marL="174625" indent="-174625"/>
            <a:r>
              <a:rPr lang="ja-JP" altLang="en-US" sz="1600" dirty="0"/>
              <a:t>○一部実験区では、ササ、つる植物が繁茂して、実生の成長が抑制される点が課題</a:t>
            </a:r>
            <a:endParaRPr lang="en-US" altLang="ja-JP" sz="1600" dirty="0"/>
          </a:p>
          <a:p>
            <a:pPr marL="174625" indent="-174625"/>
            <a:r>
              <a:rPr lang="ja-JP" altLang="en-US" sz="1600" dirty="0"/>
              <a:t>○伐採木の萌芽生長により、実生木の生長が抑制（多様性向上のためには、萌芽枝の再伐採が必要）</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ビジネス">
  <a:themeElements>
    <a:clrScheme name="メトロ">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ビジネス">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6AF93497F33E704B84EE572D58718B2F" ma:contentTypeVersion="0" ma:contentTypeDescription="新しいドキュメントを作成します。" ma:contentTypeScope="" ma:versionID="64e21305f25e00aad6f9532a60b4ab4e">
  <xsd:schema xmlns:xsd="http://www.w3.org/2001/XMLSchema" xmlns:p="http://schemas.microsoft.com/office/2006/metadata/properties" targetNamespace="http://schemas.microsoft.com/office/2006/metadata/properties" ma:root="true" ma:fieldsID="f4cff559f9a06213828a8956bc5bb22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58099DA5-5FD1-40B0-9773-CB6161C5847D}">
  <ds:schemaRefs>
    <ds:schemaRef ds:uri="http://purl.org/dc/dcmitype/"/>
    <ds:schemaRef ds:uri="http://schemas.microsoft.com/office/2006/metadata/properties"/>
    <ds:schemaRef ds:uri="http://purl.org/dc/terms/"/>
    <ds:schemaRef ds:uri="http://purl.org/dc/elements/1.1/"/>
    <ds:schemaRef ds:uri="http://schemas.microsoft.com/office/2006/documentManagement/typ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14B834D-517E-4ACF-8773-3EB513B2A5C4}">
  <ds:schemaRefs>
    <ds:schemaRef ds:uri="http://schemas.microsoft.com/sharepoint/v3/contenttype/forms"/>
  </ds:schemaRefs>
</ds:datastoreItem>
</file>

<file path=customXml/itemProps3.xml><?xml version="1.0" encoding="utf-8"?>
<ds:datastoreItem xmlns:ds="http://schemas.openxmlformats.org/officeDocument/2006/customXml" ds:itemID="{8F462923-ECEE-4CEB-B124-D29878A90B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3311</TotalTime>
  <Words>1529</Words>
  <Application>Microsoft Office PowerPoint</Application>
  <PresentationFormat>画面に合わせる (4:3)</PresentationFormat>
  <Paragraphs>194</Paragraphs>
  <Slides>15</Slides>
  <Notes>2</Notes>
  <HiddenSlides>0</HiddenSlides>
  <MMClips>0</MMClips>
  <ScaleCrop>false</ScaleCrop>
  <HeadingPairs>
    <vt:vector size="4" baseType="variant">
      <vt:variant>
        <vt:lpstr>テーマ</vt:lpstr>
      </vt:variant>
      <vt:variant>
        <vt:i4>1</vt:i4>
      </vt:variant>
      <vt:variant>
        <vt:lpstr>スライド タイトル</vt:lpstr>
      </vt:variant>
      <vt:variant>
        <vt:i4>15</vt:i4>
      </vt:variant>
    </vt:vector>
  </HeadingPairs>
  <TitlesOfParts>
    <vt:vector size="16" baseType="lpstr">
      <vt:lpstr>ビジネス</vt:lpstr>
      <vt:lpstr>万国博覧会記念公園 自立した森づくり</vt:lpstr>
      <vt:lpstr> 日本万国博覧会会場の原風景</vt:lpstr>
      <vt:lpstr>「人類の進歩と調和」から「人と自然の共生」へ</vt:lpstr>
      <vt:lpstr>万博記念公園の土地造成</vt:lpstr>
      <vt:lpstr>自立した森の構成</vt:lpstr>
      <vt:lpstr>モニタリング調査</vt:lpstr>
      <vt:lpstr>森の問題点</vt:lpstr>
      <vt:lpstr>自立した森再生への取り組み①</vt:lpstr>
      <vt:lpstr>自立した森再生への取り組み②</vt:lpstr>
      <vt:lpstr>自立した森再生への取り組み③</vt:lpstr>
      <vt:lpstr>自立した森再生への取り組み④⑤</vt:lpstr>
      <vt:lpstr>自立した森再生への取り組み</vt:lpstr>
      <vt:lpstr>取り組みの効果</vt:lpstr>
      <vt:lpstr>PowerPoint プレゼンテーション</vt:lpstr>
      <vt:lpstr>自立した森づくり今後の課題</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万国博覧会記念公園 自立した森づくり</dc:title>
  <dc:creator>597</dc:creator>
  <cp:lastModifiedBy>近藤　歩</cp:lastModifiedBy>
  <cp:revision>263</cp:revision>
  <cp:lastPrinted>2014-05-29T12:10:11Z</cp:lastPrinted>
  <dcterms:created xsi:type="dcterms:W3CDTF">2008-04-01T02:23:57Z</dcterms:created>
  <dcterms:modified xsi:type="dcterms:W3CDTF">2014-06-12T09:03:39Z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0x0101006AF93497F33E704B84EE572D58718B2F</vt:lpwstr>
  </property>
</Properties>
</file>