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3681075" cy="9972675"/>
  <p:notesSz cx="9939338" cy="6807200"/>
  <p:defaultTextStyle>
    <a:defPPr>
      <a:defRPr lang="ja-JP"/>
    </a:defPPr>
    <a:lvl1pPr marL="0" algn="l" defTabSz="1351593" rtl="0" eaLnBrk="1" latinLnBrk="0" hangingPunct="1">
      <a:defRPr kumimoji="1" sz="2600" kern="1200">
        <a:solidFill>
          <a:schemeClr val="tx1"/>
        </a:solidFill>
        <a:latin typeface="+mn-lt"/>
        <a:ea typeface="+mn-ea"/>
        <a:cs typeface="+mn-cs"/>
      </a:defRPr>
    </a:lvl1pPr>
    <a:lvl2pPr marL="675796" algn="l" defTabSz="1351593" rtl="0" eaLnBrk="1" latinLnBrk="0" hangingPunct="1">
      <a:defRPr kumimoji="1" sz="2600" kern="1200">
        <a:solidFill>
          <a:schemeClr val="tx1"/>
        </a:solidFill>
        <a:latin typeface="+mn-lt"/>
        <a:ea typeface="+mn-ea"/>
        <a:cs typeface="+mn-cs"/>
      </a:defRPr>
    </a:lvl2pPr>
    <a:lvl3pPr marL="1351593" algn="l" defTabSz="1351593" rtl="0" eaLnBrk="1" latinLnBrk="0" hangingPunct="1">
      <a:defRPr kumimoji="1" sz="2600" kern="1200">
        <a:solidFill>
          <a:schemeClr val="tx1"/>
        </a:solidFill>
        <a:latin typeface="+mn-lt"/>
        <a:ea typeface="+mn-ea"/>
        <a:cs typeface="+mn-cs"/>
      </a:defRPr>
    </a:lvl3pPr>
    <a:lvl4pPr marL="2027389" algn="l" defTabSz="1351593" rtl="0" eaLnBrk="1" latinLnBrk="0" hangingPunct="1">
      <a:defRPr kumimoji="1" sz="2600" kern="1200">
        <a:solidFill>
          <a:schemeClr val="tx1"/>
        </a:solidFill>
        <a:latin typeface="+mn-lt"/>
        <a:ea typeface="+mn-ea"/>
        <a:cs typeface="+mn-cs"/>
      </a:defRPr>
    </a:lvl4pPr>
    <a:lvl5pPr marL="2703186" algn="l" defTabSz="1351593" rtl="0" eaLnBrk="1" latinLnBrk="0" hangingPunct="1">
      <a:defRPr kumimoji="1" sz="2600" kern="1200">
        <a:solidFill>
          <a:schemeClr val="tx1"/>
        </a:solidFill>
        <a:latin typeface="+mn-lt"/>
        <a:ea typeface="+mn-ea"/>
        <a:cs typeface="+mn-cs"/>
      </a:defRPr>
    </a:lvl5pPr>
    <a:lvl6pPr marL="3378982" algn="l" defTabSz="1351593" rtl="0" eaLnBrk="1" latinLnBrk="0" hangingPunct="1">
      <a:defRPr kumimoji="1" sz="2600" kern="1200">
        <a:solidFill>
          <a:schemeClr val="tx1"/>
        </a:solidFill>
        <a:latin typeface="+mn-lt"/>
        <a:ea typeface="+mn-ea"/>
        <a:cs typeface="+mn-cs"/>
      </a:defRPr>
    </a:lvl6pPr>
    <a:lvl7pPr marL="4054779" algn="l" defTabSz="1351593" rtl="0" eaLnBrk="1" latinLnBrk="0" hangingPunct="1">
      <a:defRPr kumimoji="1" sz="2600" kern="1200">
        <a:solidFill>
          <a:schemeClr val="tx1"/>
        </a:solidFill>
        <a:latin typeface="+mn-lt"/>
        <a:ea typeface="+mn-ea"/>
        <a:cs typeface="+mn-cs"/>
      </a:defRPr>
    </a:lvl7pPr>
    <a:lvl8pPr marL="4730575" algn="l" defTabSz="1351593" rtl="0" eaLnBrk="1" latinLnBrk="0" hangingPunct="1">
      <a:defRPr kumimoji="1" sz="2600" kern="1200">
        <a:solidFill>
          <a:schemeClr val="tx1"/>
        </a:solidFill>
        <a:latin typeface="+mn-lt"/>
        <a:ea typeface="+mn-ea"/>
        <a:cs typeface="+mn-cs"/>
      </a:defRPr>
    </a:lvl8pPr>
    <a:lvl9pPr marL="5406372" algn="l" defTabSz="1351593" rtl="0" eaLnBrk="1" latinLnBrk="0" hangingPunct="1">
      <a:defRPr kumimoji="1" sz="26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100" d="100"/>
          <a:sy n="100" d="100"/>
        </p:scale>
        <p:origin x="798" y="-78"/>
      </p:cViewPr>
      <p:guideLst>
        <p:guide orient="horz" pos="3141"/>
        <p:guide pos="430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26081" y="3097995"/>
            <a:ext cx="11628914" cy="2137661"/>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2052161" y="5651182"/>
            <a:ext cx="9576753" cy="2548573"/>
          </a:xfrm>
        </p:spPr>
        <p:txBody>
          <a:bodyPr/>
          <a:lstStyle>
            <a:lvl1pPr marL="0" indent="0" algn="ctr">
              <a:buNone/>
              <a:defRPr>
                <a:solidFill>
                  <a:schemeClr val="tx1">
                    <a:tint val="75000"/>
                  </a:schemeClr>
                </a:solidFill>
              </a:defRPr>
            </a:lvl1pPr>
            <a:lvl2pPr marL="675796" indent="0" algn="ctr">
              <a:buNone/>
              <a:defRPr>
                <a:solidFill>
                  <a:schemeClr val="tx1">
                    <a:tint val="75000"/>
                  </a:schemeClr>
                </a:solidFill>
              </a:defRPr>
            </a:lvl2pPr>
            <a:lvl3pPr marL="1351593" indent="0" algn="ctr">
              <a:buNone/>
              <a:defRPr>
                <a:solidFill>
                  <a:schemeClr val="tx1">
                    <a:tint val="75000"/>
                  </a:schemeClr>
                </a:solidFill>
              </a:defRPr>
            </a:lvl3pPr>
            <a:lvl4pPr marL="2027389" indent="0" algn="ctr">
              <a:buNone/>
              <a:defRPr>
                <a:solidFill>
                  <a:schemeClr val="tx1">
                    <a:tint val="75000"/>
                  </a:schemeClr>
                </a:solidFill>
              </a:defRPr>
            </a:lvl4pPr>
            <a:lvl5pPr marL="2703186" indent="0" algn="ctr">
              <a:buNone/>
              <a:defRPr>
                <a:solidFill>
                  <a:schemeClr val="tx1">
                    <a:tint val="75000"/>
                  </a:schemeClr>
                </a:solidFill>
              </a:defRPr>
            </a:lvl5pPr>
            <a:lvl6pPr marL="3378982" indent="0" algn="ctr">
              <a:buNone/>
              <a:defRPr>
                <a:solidFill>
                  <a:schemeClr val="tx1">
                    <a:tint val="75000"/>
                  </a:schemeClr>
                </a:solidFill>
              </a:defRPr>
            </a:lvl6pPr>
            <a:lvl7pPr marL="4054779" indent="0" algn="ctr">
              <a:buNone/>
              <a:defRPr>
                <a:solidFill>
                  <a:schemeClr val="tx1">
                    <a:tint val="75000"/>
                  </a:schemeClr>
                </a:solidFill>
              </a:defRPr>
            </a:lvl7pPr>
            <a:lvl8pPr marL="4730575" indent="0" algn="ctr">
              <a:buNone/>
              <a:defRPr>
                <a:solidFill>
                  <a:schemeClr val="tx1">
                    <a:tint val="75000"/>
                  </a:schemeClr>
                </a:solidFill>
              </a:defRPr>
            </a:lvl8pPr>
            <a:lvl9pPr marL="5406372"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4912D99-B5E8-42DB-840C-898EF39F3452}" type="datetimeFigureOut">
              <a:rPr kumimoji="1" lang="ja-JP" altLang="en-US" smtClean="0"/>
              <a:t>2016/1/18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049444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4912D99-B5E8-42DB-840C-898EF39F3452}" type="datetimeFigureOut">
              <a:rPr kumimoji="1" lang="ja-JP" altLang="en-US" smtClean="0"/>
              <a:t>2016/1/18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258815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3887718" y="558655"/>
            <a:ext cx="4308589" cy="1191411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957201" y="558655"/>
            <a:ext cx="12702498" cy="1191411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4912D99-B5E8-42DB-840C-898EF39F3452}" type="datetimeFigureOut">
              <a:rPr kumimoji="1" lang="ja-JP" altLang="en-US" smtClean="0"/>
              <a:t>2016/1/18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559396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4912D99-B5E8-42DB-840C-898EF39F3452}" type="datetimeFigureOut">
              <a:rPr kumimoji="1" lang="ja-JP" altLang="en-US" smtClean="0"/>
              <a:t>2016/1/18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046001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80710" y="6408369"/>
            <a:ext cx="11628914" cy="1980684"/>
          </a:xfrm>
        </p:spPr>
        <p:txBody>
          <a:bodyPr anchor="t"/>
          <a:lstStyle>
            <a:lvl1pPr algn="l">
              <a:defRPr sz="59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80710" y="4226846"/>
            <a:ext cx="11628914" cy="2181522"/>
          </a:xfrm>
        </p:spPr>
        <p:txBody>
          <a:bodyPr anchor="b"/>
          <a:lstStyle>
            <a:lvl1pPr marL="0" indent="0">
              <a:buNone/>
              <a:defRPr sz="3000">
                <a:solidFill>
                  <a:schemeClr val="tx1">
                    <a:tint val="75000"/>
                  </a:schemeClr>
                </a:solidFill>
              </a:defRPr>
            </a:lvl1pPr>
            <a:lvl2pPr marL="675796" indent="0">
              <a:buNone/>
              <a:defRPr sz="2600">
                <a:solidFill>
                  <a:schemeClr val="tx1">
                    <a:tint val="75000"/>
                  </a:schemeClr>
                </a:solidFill>
              </a:defRPr>
            </a:lvl2pPr>
            <a:lvl3pPr marL="1351593" indent="0">
              <a:buNone/>
              <a:defRPr sz="2300">
                <a:solidFill>
                  <a:schemeClr val="tx1">
                    <a:tint val="75000"/>
                  </a:schemeClr>
                </a:solidFill>
              </a:defRPr>
            </a:lvl3pPr>
            <a:lvl4pPr marL="2027389" indent="0">
              <a:buNone/>
              <a:defRPr sz="2100">
                <a:solidFill>
                  <a:schemeClr val="tx1">
                    <a:tint val="75000"/>
                  </a:schemeClr>
                </a:solidFill>
              </a:defRPr>
            </a:lvl4pPr>
            <a:lvl5pPr marL="2703186" indent="0">
              <a:buNone/>
              <a:defRPr sz="2100">
                <a:solidFill>
                  <a:schemeClr val="tx1">
                    <a:tint val="75000"/>
                  </a:schemeClr>
                </a:solidFill>
              </a:defRPr>
            </a:lvl5pPr>
            <a:lvl6pPr marL="3378982" indent="0">
              <a:buNone/>
              <a:defRPr sz="2100">
                <a:solidFill>
                  <a:schemeClr val="tx1">
                    <a:tint val="75000"/>
                  </a:schemeClr>
                </a:solidFill>
              </a:defRPr>
            </a:lvl6pPr>
            <a:lvl7pPr marL="4054779" indent="0">
              <a:buNone/>
              <a:defRPr sz="2100">
                <a:solidFill>
                  <a:schemeClr val="tx1">
                    <a:tint val="75000"/>
                  </a:schemeClr>
                </a:solidFill>
              </a:defRPr>
            </a:lvl7pPr>
            <a:lvl8pPr marL="4730575" indent="0">
              <a:buNone/>
              <a:defRPr sz="2100">
                <a:solidFill>
                  <a:schemeClr val="tx1">
                    <a:tint val="75000"/>
                  </a:schemeClr>
                </a:solidFill>
              </a:defRPr>
            </a:lvl8pPr>
            <a:lvl9pPr marL="5406372" indent="0">
              <a:buNone/>
              <a:defRPr sz="21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64912D99-B5E8-42DB-840C-898EF39F3452}" type="datetimeFigureOut">
              <a:rPr kumimoji="1" lang="ja-JP" altLang="en-US" smtClean="0"/>
              <a:t>2016/1/18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849023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957202" y="3257280"/>
            <a:ext cx="8505543" cy="9215490"/>
          </a:xfrm>
        </p:spPr>
        <p:txBody>
          <a:bodyPr/>
          <a:lstStyle>
            <a:lvl1pPr>
              <a:defRPr sz="4100"/>
            </a:lvl1pPr>
            <a:lvl2pPr>
              <a:defRPr sz="3600"/>
            </a:lvl2pPr>
            <a:lvl3pPr>
              <a:defRPr sz="3000"/>
            </a:lvl3pPr>
            <a:lvl4pPr>
              <a:defRPr sz="2600"/>
            </a:lvl4pPr>
            <a:lvl5pPr>
              <a:defRPr sz="2600"/>
            </a:lvl5pPr>
            <a:lvl6pPr>
              <a:defRPr sz="2600"/>
            </a:lvl6pPr>
            <a:lvl7pPr>
              <a:defRPr sz="2600"/>
            </a:lvl7pPr>
            <a:lvl8pPr>
              <a:defRPr sz="2600"/>
            </a:lvl8pPr>
            <a:lvl9pPr>
              <a:defRPr sz="2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9690762" y="3257280"/>
            <a:ext cx="8505544" cy="9215490"/>
          </a:xfrm>
        </p:spPr>
        <p:txBody>
          <a:bodyPr/>
          <a:lstStyle>
            <a:lvl1pPr>
              <a:defRPr sz="4100"/>
            </a:lvl1pPr>
            <a:lvl2pPr>
              <a:defRPr sz="3600"/>
            </a:lvl2pPr>
            <a:lvl3pPr>
              <a:defRPr sz="3000"/>
            </a:lvl3pPr>
            <a:lvl4pPr>
              <a:defRPr sz="2600"/>
            </a:lvl4pPr>
            <a:lvl5pPr>
              <a:defRPr sz="2600"/>
            </a:lvl5pPr>
            <a:lvl6pPr>
              <a:defRPr sz="2600"/>
            </a:lvl6pPr>
            <a:lvl7pPr>
              <a:defRPr sz="2600"/>
            </a:lvl7pPr>
            <a:lvl8pPr>
              <a:defRPr sz="2600"/>
            </a:lvl8pPr>
            <a:lvl9pPr>
              <a:defRPr sz="2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64912D99-B5E8-42DB-840C-898EF39F3452}" type="datetimeFigureOut">
              <a:rPr kumimoji="1" lang="ja-JP" altLang="en-US" smtClean="0"/>
              <a:t>2016/1/18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990786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4054" y="399369"/>
            <a:ext cx="12312968" cy="1662113"/>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84054" y="2232310"/>
            <a:ext cx="6044851" cy="930321"/>
          </a:xfrm>
        </p:spPr>
        <p:txBody>
          <a:bodyPr anchor="b"/>
          <a:lstStyle>
            <a:lvl1pPr marL="0" indent="0">
              <a:buNone/>
              <a:defRPr sz="3600" b="1"/>
            </a:lvl1pPr>
            <a:lvl2pPr marL="675796" indent="0">
              <a:buNone/>
              <a:defRPr sz="3000" b="1"/>
            </a:lvl2pPr>
            <a:lvl3pPr marL="1351593" indent="0">
              <a:buNone/>
              <a:defRPr sz="2600" b="1"/>
            </a:lvl3pPr>
            <a:lvl4pPr marL="2027389" indent="0">
              <a:buNone/>
              <a:defRPr sz="2300" b="1"/>
            </a:lvl4pPr>
            <a:lvl5pPr marL="2703186" indent="0">
              <a:buNone/>
              <a:defRPr sz="2300" b="1"/>
            </a:lvl5pPr>
            <a:lvl6pPr marL="3378982" indent="0">
              <a:buNone/>
              <a:defRPr sz="2300" b="1"/>
            </a:lvl6pPr>
            <a:lvl7pPr marL="4054779" indent="0">
              <a:buNone/>
              <a:defRPr sz="2300" b="1"/>
            </a:lvl7pPr>
            <a:lvl8pPr marL="4730575" indent="0">
              <a:buNone/>
              <a:defRPr sz="2300" b="1"/>
            </a:lvl8pPr>
            <a:lvl9pPr marL="5406372" indent="0">
              <a:buNone/>
              <a:defRPr sz="23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84054" y="3162631"/>
            <a:ext cx="6044851" cy="5745831"/>
          </a:xfrm>
        </p:spPr>
        <p:txBody>
          <a:bodyPr/>
          <a:lstStyle>
            <a:lvl1pPr>
              <a:defRPr sz="3600"/>
            </a:lvl1pPr>
            <a:lvl2pPr>
              <a:defRPr sz="3000"/>
            </a:lvl2pPr>
            <a:lvl3pPr>
              <a:defRPr sz="2600"/>
            </a:lvl3pPr>
            <a:lvl4pPr>
              <a:defRPr sz="2300"/>
            </a:lvl4pPr>
            <a:lvl5pPr>
              <a:defRPr sz="2300"/>
            </a:lvl5pPr>
            <a:lvl6pPr>
              <a:defRPr sz="2300"/>
            </a:lvl6pPr>
            <a:lvl7pPr>
              <a:defRPr sz="2300"/>
            </a:lvl7pPr>
            <a:lvl8pPr>
              <a:defRPr sz="2300"/>
            </a:lvl8pPr>
            <a:lvl9pPr>
              <a:defRPr sz="23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949798" y="2232310"/>
            <a:ext cx="6047225" cy="930321"/>
          </a:xfrm>
        </p:spPr>
        <p:txBody>
          <a:bodyPr anchor="b"/>
          <a:lstStyle>
            <a:lvl1pPr marL="0" indent="0">
              <a:buNone/>
              <a:defRPr sz="3600" b="1"/>
            </a:lvl1pPr>
            <a:lvl2pPr marL="675796" indent="0">
              <a:buNone/>
              <a:defRPr sz="3000" b="1"/>
            </a:lvl2pPr>
            <a:lvl3pPr marL="1351593" indent="0">
              <a:buNone/>
              <a:defRPr sz="2600" b="1"/>
            </a:lvl3pPr>
            <a:lvl4pPr marL="2027389" indent="0">
              <a:buNone/>
              <a:defRPr sz="2300" b="1"/>
            </a:lvl4pPr>
            <a:lvl5pPr marL="2703186" indent="0">
              <a:buNone/>
              <a:defRPr sz="2300" b="1"/>
            </a:lvl5pPr>
            <a:lvl6pPr marL="3378982" indent="0">
              <a:buNone/>
              <a:defRPr sz="2300" b="1"/>
            </a:lvl6pPr>
            <a:lvl7pPr marL="4054779" indent="0">
              <a:buNone/>
              <a:defRPr sz="2300" b="1"/>
            </a:lvl7pPr>
            <a:lvl8pPr marL="4730575" indent="0">
              <a:buNone/>
              <a:defRPr sz="2300" b="1"/>
            </a:lvl8pPr>
            <a:lvl9pPr marL="5406372" indent="0">
              <a:buNone/>
              <a:defRPr sz="23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949798" y="3162631"/>
            <a:ext cx="6047225" cy="5745831"/>
          </a:xfrm>
        </p:spPr>
        <p:txBody>
          <a:bodyPr/>
          <a:lstStyle>
            <a:lvl1pPr>
              <a:defRPr sz="3600"/>
            </a:lvl1pPr>
            <a:lvl2pPr>
              <a:defRPr sz="3000"/>
            </a:lvl2pPr>
            <a:lvl3pPr>
              <a:defRPr sz="2600"/>
            </a:lvl3pPr>
            <a:lvl4pPr>
              <a:defRPr sz="2300"/>
            </a:lvl4pPr>
            <a:lvl5pPr>
              <a:defRPr sz="2300"/>
            </a:lvl5pPr>
            <a:lvl6pPr>
              <a:defRPr sz="2300"/>
            </a:lvl6pPr>
            <a:lvl7pPr>
              <a:defRPr sz="2300"/>
            </a:lvl7pPr>
            <a:lvl8pPr>
              <a:defRPr sz="2300"/>
            </a:lvl8pPr>
            <a:lvl9pPr>
              <a:defRPr sz="23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64912D99-B5E8-42DB-840C-898EF39F3452}" type="datetimeFigureOut">
              <a:rPr kumimoji="1" lang="ja-JP" altLang="en-US" smtClean="0"/>
              <a:t>2016/1/18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73170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64912D99-B5E8-42DB-840C-898EF39F3452}" type="datetimeFigureOut">
              <a:rPr kumimoji="1" lang="ja-JP" altLang="en-US" smtClean="0"/>
              <a:t>2016/1/18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573080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4912D99-B5E8-42DB-840C-898EF39F3452}" type="datetimeFigureOut">
              <a:rPr kumimoji="1" lang="ja-JP" altLang="en-US" smtClean="0"/>
              <a:t>2016/1/18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835913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4055" y="397060"/>
            <a:ext cx="4500979" cy="1689814"/>
          </a:xfrm>
        </p:spPr>
        <p:txBody>
          <a:bodyPr anchor="b"/>
          <a:lstStyle>
            <a:lvl1pPr algn="l">
              <a:defRPr sz="3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348920" y="397061"/>
            <a:ext cx="7648101" cy="8511402"/>
          </a:xfrm>
        </p:spPr>
        <p:txBody>
          <a:bodyPr/>
          <a:lstStyle>
            <a:lvl1pPr>
              <a:defRPr sz="4800"/>
            </a:lvl1pPr>
            <a:lvl2pPr>
              <a:defRPr sz="4100"/>
            </a:lvl2pPr>
            <a:lvl3pPr>
              <a:defRPr sz="3600"/>
            </a:lvl3pPr>
            <a:lvl4pPr>
              <a:defRPr sz="3000"/>
            </a:lvl4pPr>
            <a:lvl5pPr>
              <a:defRPr sz="3000"/>
            </a:lvl5pPr>
            <a:lvl6pPr>
              <a:defRPr sz="3000"/>
            </a:lvl6pPr>
            <a:lvl7pPr>
              <a:defRPr sz="3000"/>
            </a:lvl7pPr>
            <a:lvl8pPr>
              <a:defRPr sz="3000"/>
            </a:lvl8pPr>
            <a:lvl9pPr>
              <a:defRPr sz="3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84055" y="2086876"/>
            <a:ext cx="4500979" cy="6821587"/>
          </a:xfrm>
        </p:spPr>
        <p:txBody>
          <a:bodyPr/>
          <a:lstStyle>
            <a:lvl1pPr marL="0" indent="0">
              <a:buNone/>
              <a:defRPr sz="2100"/>
            </a:lvl1pPr>
            <a:lvl2pPr marL="675796" indent="0">
              <a:buNone/>
              <a:defRPr sz="1800"/>
            </a:lvl2pPr>
            <a:lvl3pPr marL="1351593" indent="0">
              <a:buNone/>
              <a:defRPr sz="1500"/>
            </a:lvl3pPr>
            <a:lvl4pPr marL="2027389" indent="0">
              <a:buNone/>
              <a:defRPr sz="1400"/>
            </a:lvl4pPr>
            <a:lvl5pPr marL="2703186" indent="0">
              <a:buNone/>
              <a:defRPr sz="1400"/>
            </a:lvl5pPr>
            <a:lvl6pPr marL="3378982" indent="0">
              <a:buNone/>
              <a:defRPr sz="1400"/>
            </a:lvl6pPr>
            <a:lvl7pPr marL="4054779" indent="0">
              <a:buNone/>
              <a:defRPr sz="1400"/>
            </a:lvl7pPr>
            <a:lvl8pPr marL="4730575" indent="0">
              <a:buNone/>
              <a:defRPr sz="1400"/>
            </a:lvl8pPr>
            <a:lvl9pPr marL="5406372" indent="0">
              <a:buNone/>
              <a:defRPr sz="14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4912D99-B5E8-42DB-840C-898EF39F3452}" type="datetimeFigureOut">
              <a:rPr kumimoji="1" lang="ja-JP" altLang="en-US" smtClean="0"/>
              <a:t>2016/1/18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317157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681586" y="6980873"/>
            <a:ext cx="8208645" cy="824131"/>
          </a:xfrm>
        </p:spPr>
        <p:txBody>
          <a:bodyPr anchor="b"/>
          <a:lstStyle>
            <a:lvl1pPr algn="l">
              <a:defRPr sz="3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681586" y="891077"/>
            <a:ext cx="8208645" cy="5983605"/>
          </a:xfrm>
        </p:spPr>
        <p:txBody>
          <a:bodyPr/>
          <a:lstStyle>
            <a:lvl1pPr marL="0" indent="0">
              <a:buNone/>
              <a:defRPr sz="4800"/>
            </a:lvl1pPr>
            <a:lvl2pPr marL="675796" indent="0">
              <a:buNone/>
              <a:defRPr sz="4100"/>
            </a:lvl2pPr>
            <a:lvl3pPr marL="1351593" indent="0">
              <a:buNone/>
              <a:defRPr sz="3600"/>
            </a:lvl3pPr>
            <a:lvl4pPr marL="2027389" indent="0">
              <a:buNone/>
              <a:defRPr sz="3000"/>
            </a:lvl4pPr>
            <a:lvl5pPr marL="2703186" indent="0">
              <a:buNone/>
              <a:defRPr sz="3000"/>
            </a:lvl5pPr>
            <a:lvl6pPr marL="3378982" indent="0">
              <a:buNone/>
              <a:defRPr sz="3000"/>
            </a:lvl6pPr>
            <a:lvl7pPr marL="4054779" indent="0">
              <a:buNone/>
              <a:defRPr sz="3000"/>
            </a:lvl7pPr>
            <a:lvl8pPr marL="4730575" indent="0">
              <a:buNone/>
              <a:defRPr sz="3000"/>
            </a:lvl8pPr>
            <a:lvl9pPr marL="5406372" indent="0">
              <a:buNone/>
              <a:defRPr sz="3000"/>
            </a:lvl9pPr>
          </a:lstStyle>
          <a:p>
            <a:endParaRPr kumimoji="1" lang="ja-JP" altLang="en-US"/>
          </a:p>
        </p:txBody>
      </p:sp>
      <p:sp>
        <p:nvSpPr>
          <p:cNvPr id="4" name="テキスト プレースホルダー 3"/>
          <p:cNvSpPr>
            <a:spLocks noGrp="1"/>
          </p:cNvSpPr>
          <p:nvPr>
            <p:ph type="body" sz="half" idx="2"/>
          </p:nvPr>
        </p:nvSpPr>
        <p:spPr>
          <a:xfrm>
            <a:off x="2681586" y="7805004"/>
            <a:ext cx="8208645" cy="1170404"/>
          </a:xfrm>
        </p:spPr>
        <p:txBody>
          <a:bodyPr/>
          <a:lstStyle>
            <a:lvl1pPr marL="0" indent="0">
              <a:buNone/>
              <a:defRPr sz="2100"/>
            </a:lvl1pPr>
            <a:lvl2pPr marL="675796" indent="0">
              <a:buNone/>
              <a:defRPr sz="1800"/>
            </a:lvl2pPr>
            <a:lvl3pPr marL="1351593" indent="0">
              <a:buNone/>
              <a:defRPr sz="1500"/>
            </a:lvl3pPr>
            <a:lvl4pPr marL="2027389" indent="0">
              <a:buNone/>
              <a:defRPr sz="1400"/>
            </a:lvl4pPr>
            <a:lvl5pPr marL="2703186" indent="0">
              <a:buNone/>
              <a:defRPr sz="1400"/>
            </a:lvl5pPr>
            <a:lvl6pPr marL="3378982" indent="0">
              <a:buNone/>
              <a:defRPr sz="1400"/>
            </a:lvl6pPr>
            <a:lvl7pPr marL="4054779" indent="0">
              <a:buNone/>
              <a:defRPr sz="1400"/>
            </a:lvl7pPr>
            <a:lvl8pPr marL="4730575" indent="0">
              <a:buNone/>
              <a:defRPr sz="1400"/>
            </a:lvl8pPr>
            <a:lvl9pPr marL="5406372" indent="0">
              <a:buNone/>
              <a:defRPr sz="14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4912D99-B5E8-42DB-840C-898EF39F3452}" type="datetimeFigureOut">
              <a:rPr kumimoji="1" lang="ja-JP" altLang="en-US" smtClean="0"/>
              <a:t>2016/1/18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3614095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4054" y="399369"/>
            <a:ext cx="12312968" cy="1662113"/>
          </a:xfrm>
          <a:prstGeom prst="rect">
            <a:avLst/>
          </a:prstGeom>
        </p:spPr>
        <p:txBody>
          <a:bodyPr vert="horz" lIns="135159" tIns="67580" rIns="135159" bIns="6758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84054" y="2326959"/>
            <a:ext cx="12312968" cy="6581504"/>
          </a:xfrm>
          <a:prstGeom prst="rect">
            <a:avLst/>
          </a:prstGeom>
        </p:spPr>
        <p:txBody>
          <a:bodyPr vert="horz" lIns="135159" tIns="67580" rIns="135159" bIns="6758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84054" y="9243194"/>
            <a:ext cx="3192251" cy="530953"/>
          </a:xfrm>
          <a:prstGeom prst="rect">
            <a:avLst/>
          </a:prstGeom>
        </p:spPr>
        <p:txBody>
          <a:bodyPr vert="horz" lIns="135159" tIns="67580" rIns="135159" bIns="67580" rtlCol="0" anchor="ctr"/>
          <a:lstStyle>
            <a:lvl1pPr algn="l">
              <a:defRPr sz="1800">
                <a:solidFill>
                  <a:schemeClr val="tx1">
                    <a:tint val="75000"/>
                  </a:schemeClr>
                </a:solidFill>
              </a:defRPr>
            </a:lvl1pPr>
          </a:lstStyle>
          <a:p>
            <a:fld id="{64912D99-B5E8-42DB-840C-898EF39F3452}" type="datetimeFigureOut">
              <a:rPr kumimoji="1" lang="ja-JP" altLang="en-US" smtClean="0"/>
              <a:t>2016/1/18</a:t>
            </a:fld>
            <a:endParaRPr kumimoji="1" lang="ja-JP" altLang="en-US"/>
          </a:p>
        </p:txBody>
      </p:sp>
      <p:sp>
        <p:nvSpPr>
          <p:cNvPr id="5" name="フッター プレースホルダー 4"/>
          <p:cNvSpPr>
            <a:spLocks noGrp="1"/>
          </p:cNvSpPr>
          <p:nvPr>
            <p:ph type="ftr" sz="quarter" idx="3"/>
          </p:nvPr>
        </p:nvSpPr>
        <p:spPr>
          <a:xfrm>
            <a:off x="4674368" y="9243194"/>
            <a:ext cx="4332340" cy="530953"/>
          </a:xfrm>
          <a:prstGeom prst="rect">
            <a:avLst/>
          </a:prstGeom>
        </p:spPr>
        <p:txBody>
          <a:bodyPr vert="horz" lIns="135159" tIns="67580" rIns="135159" bIns="67580" rtlCol="0" anchor="ctr"/>
          <a:lstStyle>
            <a:lvl1pPr algn="ctr">
              <a:defRPr sz="18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804770" y="9243194"/>
            <a:ext cx="3192251" cy="530953"/>
          </a:xfrm>
          <a:prstGeom prst="rect">
            <a:avLst/>
          </a:prstGeom>
        </p:spPr>
        <p:txBody>
          <a:bodyPr vert="horz" lIns="135159" tIns="67580" rIns="135159" bIns="67580" rtlCol="0" anchor="ctr"/>
          <a:lstStyle>
            <a:lvl1pPr algn="r">
              <a:defRPr sz="1800">
                <a:solidFill>
                  <a:schemeClr val="tx1">
                    <a:tint val="75000"/>
                  </a:schemeClr>
                </a:solidFill>
              </a:defRPr>
            </a:lvl1p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2452356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351593" rtl="0" eaLnBrk="1" latinLnBrk="0" hangingPunct="1">
        <a:spcBef>
          <a:spcPct val="0"/>
        </a:spcBef>
        <a:buNone/>
        <a:defRPr kumimoji="1" sz="6500" kern="1200">
          <a:solidFill>
            <a:schemeClr val="tx1"/>
          </a:solidFill>
          <a:latin typeface="+mj-lt"/>
          <a:ea typeface="+mj-ea"/>
          <a:cs typeface="+mj-cs"/>
        </a:defRPr>
      </a:lvl1pPr>
    </p:titleStyle>
    <p:bodyStyle>
      <a:lvl1pPr marL="506847" indent="-506847" algn="l" defTabSz="1351593" rtl="0" eaLnBrk="1" latinLnBrk="0" hangingPunct="1">
        <a:spcBef>
          <a:spcPct val="20000"/>
        </a:spcBef>
        <a:buFont typeface="Arial" panose="020B0604020202020204" pitchFamily="34" charset="0"/>
        <a:buChar char="•"/>
        <a:defRPr kumimoji="1" sz="4800" kern="1200">
          <a:solidFill>
            <a:schemeClr val="tx1"/>
          </a:solidFill>
          <a:latin typeface="+mn-lt"/>
          <a:ea typeface="+mn-ea"/>
          <a:cs typeface="+mn-cs"/>
        </a:defRPr>
      </a:lvl1pPr>
      <a:lvl2pPr marL="1098169" indent="-422373" algn="l" defTabSz="1351593" rtl="0" eaLnBrk="1" latinLnBrk="0" hangingPunct="1">
        <a:spcBef>
          <a:spcPct val="20000"/>
        </a:spcBef>
        <a:buFont typeface="Arial" panose="020B0604020202020204" pitchFamily="34" charset="0"/>
        <a:buChar char="–"/>
        <a:defRPr kumimoji="1" sz="4100" kern="1200">
          <a:solidFill>
            <a:schemeClr val="tx1"/>
          </a:solidFill>
          <a:latin typeface="+mn-lt"/>
          <a:ea typeface="+mn-ea"/>
          <a:cs typeface="+mn-cs"/>
        </a:defRPr>
      </a:lvl2pPr>
      <a:lvl3pPr marL="1689491" indent="-337898" algn="l" defTabSz="1351593" rtl="0" eaLnBrk="1" latinLnBrk="0" hangingPunct="1">
        <a:spcBef>
          <a:spcPct val="20000"/>
        </a:spcBef>
        <a:buFont typeface="Arial" panose="020B0604020202020204" pitchFamily="34" charset="0"/>
        <a:buChar char="•"/>
        <a:defRPr kumimoji="1" sz="3600" kern="1200">
          <a:solidFill>
            <a:schemeClr val="tx1"/>
          </a:solidFill>
          <a:latin typeface="+mn-lt"/>
          <a:ea typeface="+mn-ea"/>
          <a:cs typeface="+mn-cs"/>
        </a:defRPr>
      </a:lvl3pPr>
      <a:lvl4pPr marL="2365288"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4pPr>
      <a:lvl5pPr marL="3041084"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5pPr>
      <a:lvl6pPr marL="3716881"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6pPr>
      <a:lvl7pPr marL="4392677"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7pPr>
      <a:lvl8pPr marL="5068473"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8pPr>
      <a:lvl9pPr marL="5744270"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9pPr>
    </p:bodyStyle>
    <p:otherStyle>
      <a:defPPr>
        <a:defRPr lang="ja-JP"/>
      </a:defPPr>
      <a:lvl1pPr marL="0" algn="l" defTabSz="1351593" rtl="0" eaLnBrk="1" latinLnBrk="0" hangingPunct="1">
        <a:defRPr kumimoji="1" sz="2600" kern="1200">
          <a:solidFill>
            <a:schemeClr val="tx1"/>
          </a:solidFill>
          <a:latin typeface="+mn-lt"/>
          <a:ea typeface="+mn-ea"/>
          <a:cs typeface="+mn-cs"/>
        </a:defRPr>
      </a:lvl1pPr>
      <a:lvl2pPr marL="675796" algn="l" defTabSz="1351593" rtl="0" eaLnBrk="1" latinLnBrk="0" hangingPunct="1">
        <a:defRPr kumimoji="1" sz="2600" kern="1200">
          <a:solidFill>
            <a:schemeClr val="tx1"/>
          </a:solidFill>
          <a:latin typeface="+mn-lt"/>
          <a:ea typeface="+mn-ea"/>
          <a:cs typeface="+mn-cs"/>
        </a:defRPr>
      </a:lvl2pPr>
      <a:lvl3pPr marL="1351593" algn="l" defTabSz="1351593" rtl="0" eaLnBrk="1" latinLnBrk="0" hangingPunct="1">
        <a:defRPr kumimoji="1" sz="2600" kern="1200">
          <a:solidFill>
            <a:schemeClr val="tx1"/>
          </a:solidFill>
          <a:latin typeface="+mn-lt"/>
          <a:ea typeface="+mn-ea"/>
          <a:cs typeface="+mn-cs"/>
        </a:defRPr>
      </a:lvl3pPr>
      <a:lvl4pPr marL="2027389" algn="l" defTabSz="1351593" rtl="0" eaLnBrk="1" latinLnBrk="0" hangingPunct="1">
        <a:defRPr kumimoji="1" sz="2600" kern="1200">
          <a:solidFill>
            <a:schemeClr val="tx1"/>
          </a:solidFill>
          <a:latin typeface="+mn-lt"/>
          <a:ea typeface="+mn-ea"/>
          <a:cs typeface="+mn-cs"/>
        </a:defRPr>
      </a:lvl4pPr>
      <a:lvl5pPr marL="2703186" algn="l" defTabSz="1351593" rtl="0" eaLnBrk="1" latinLnBrk="0" hangingPunct="1">
        <a:defRPr kumimoji="1" sz="2600" kern="1200">
          <a:solidFill>
            <a:schemeClr val="tx1"/>
          </a:solidFill>
          <a:latin typeface="+mn-lt"/>
          <a:ea typeface="+mn-ea"/>
          <a:cs typeface="+mn-cs"/>
        </a:defRPr>
      </a:lvl5pPr>
      <a:lvl6pPr marL="3378982" algn="l" defTabSz="1351593" rtl="0" eaLnBrk="1" latinLnBrk="0" hangingPunct="1">
        <a:defRPr kumimoji="1" sz="2600" kern="1200">
          <a:solidFill>
            <a:schemeClr val="tx1"/>
          </a:solidFill>
          <a:latin typeface="+mn-lt"/>
          <a:ea typeface="+mn-ea"/>
          <a:cs typeface="+mn-cs"/>
        </a:defRPr>
      </a:lvl6pPr>
      <a:lvl7pPr marL="4054779" algn="l" defTabSz="1351593" rtl="0" eaLnBrk="1" latinLnBrk="0" hangingPunct="1">
        <a:defRPr kumimoji="1" sz="2600" kern="1200">
          <a:solidFill>
            <a:schemeClr val="tx1"/>
          </a:solidFill>
          <a:latin typeface="+mn-lt"/>
          <a:ea typeface="+mn-ea"/>
          <a:cs typeface="+mn-cs"/>
        </a:defRPr>
      </a:lvl7pPr>
      <a:lvl8pPr marL="4730575" algn="l" defTabSz="1351593" rtl="0" eaLnBrk="1" latinLnBrk="0" hangingPunct="1">
        <a:defRPr kumimoji="1" sz="2600" kern="1200">
          <a:solidFill>
            <a:schemeClr val="tx1"/>
          </a:solidFill>
          <a:latin typeface="+mn-lt"/>
          <a:ea typeface="+mn-ea"/>
          <a:cs typeface="+mn-cs"/>
        </a:defRPr>
      </a:lvl8pPr>
      <a:lvl9pPr marL="5406372" algn="l" defTabSz="1351593" rtl="0" eaLnBrk="1" latinLnBrk="0" hangingPunct="1">
        <a:defRPr kumimoji="1"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74721" y="40035"/>
            <a:ext cx="13506865" cy="576000"/>
          </a:xfrm>
          <a:prstGeom prst="rect">
            <a:avLst/>
          </a:prstGeom>
          <a:solidFill>
            <a:schemeClr val="tx1">
              <a:lumMod val="75000"/>
              <a:lumOff val="25000"/>
            </a:schemeClr>
          </a:solidFill>
          <a:ln>
            <a:noFill/>
          </a:ln>
          <a:effectLst>
            <a:outerShdw blurRad="50800" dist="38100" dir="2700000" algn="tl" rotWithShape="0">
              <a:prstClr val="black">
                <a:alpha val="40000"/>
              </a:prstClr>
            </a:outerShdw>
          </a:effectLst>
          <a:scene3d>
            <a:camera prst="orthographicFront">
              <a:rot lat="0" lon="0" rev="0"/>
            </a:camera>
            <a:lightRig rig="glow" dir="t">
              <a:rot lat="0" lon="0" rev="4800000"/>
            </a:lightRig>
          </a:scene3d>
          <a:sp3d prstMaterial="matte">
            <a:bevelT w="127000" h="63500"/>
          </a:sp3d>
        </p:spPr>
        <p:style>
          <a:lnRef idx="2">
            <a:schemeClr val="dk1">
              <a:shade val="50000"/>
            </a:schemeClr>
          </a:lnRef>
          <a:fillRef idx="1">
            <a:schemeClr val="dk1"/>
          </a:fillRef>
          <a:effectRef idx="0">
            <a:schemeClr val="dk1"/>
          </a:effectRef>
          <a:fontRef idx="minor">
            <a:schemeClr val="lt1"/>
          </a:fontRef>
        </p:style>
        <p:txBody>
          <a:bodyPr rot="0" spcFirstLastPara="0" vert="horz" wrap="square" lIns="122537" tIns="61268" rIns="122537" bIns="61268" numCol="1" spcCol="0" rtlCol="0" fromWordArt="0" anchor="ctr" anchorCtr="0" forceAA="0" compatLnSpc="1">
            <a:prstTxWarp prst="textNoShape">
              <a:avLst/>
            </a:prstTxWarp>
            <a:noAutofit/>
          </a:bodyPr>
          <a:lstStyle/>
          <a:p>
            <a:r>
              <a:rPr lang="ja-JP" altLang="en-US" sz="2200" kern="100" dirty="0" smtClean="0">
                <a:latin typeface="ＭＳ Ｐゴシック" panose="020B0600070205080204" pitchFamily="50" charset="-128"/>
                <a:ea typeface="ＭＳ Ｐゴシック" panose="020B0600070205080204" pitchFamily="50" charset="-128"/>
                <a:cs typeface="Times New Roman"/>
              </a:rPr>
              <a:t>　　　日本</a:t>
            </a:r>
            <a:r>
              <a:rPr lang="ja-JP" altLang="en-US" sz="2200" kern="100" dirty="0">
                <a:latin typeface="ＭＳ Ｐゴシック" panose="020B0600070205080204" pitchFamily="50" charset="-128"/>
                <a:ea typeface="ＭＳ Ｐゴシック" panose="020B0600070205080204" pitchFamily="50" charset="-128"/>
                <a:cs typeface="Times New Roman"/>
              </a:rPr>
              <a:t>万国博覧会記念公園の活性化に向けた将来</a:t>
            </a:r>
            <a:r>
              <a:rPr lang="ja-JP" altLang="en-US" sz="2200" kern="100" dirty="0" smtClean="0">
                <a:latin typeface="ＭＳ Ｐゴシック" panose="020B0600070205080204" pitchFamily="50" charset="-128"/>
                <a:ea typeface="ＭＳ Ｐゴシック" panose="020B0600070205080204" pitchFamily="50" charset="-128"/>
                <a:cs typeface="Times New Roman"/>
              </a:rPr>
              <a:t>ビジョン</a:t>
            </a:r>
            <a:r>
              <a:rPr lang="ja-JP" altLang="en-US" sz="2200" kern="100" dirty="0">
                <a:latin typeface="ＭＳ Ｐゴシック" panose="020B0600070205080204" pitchFamily="50" charset="-128"/>
                <a:ea typeface="ＭＳ Ｐゴシック" panose="020B0600070205080204" pitchFamily="50" charset="-128"/>
                <a:cs typeface="Times New Roman"/>
              </a:rPr>
              <a:t>　　～</a:t>
            </a:r>
            <a:r>
              <a:rPr lang="ja-JP" altLang="en-US" sz="2200" kern="100" dirty="0" smtClean="0">
                <a:latin typeface="ＭＳ Ｐゴシック" panose="020B0600070205080204" pitchFamily="50" charset="-128"/>
                <a:ea typeface="ＭＳ Ｐゴシック" panose="020B0600070205080204" pitchFamily="50" charset="-128"/>
                <a:cs typeface="Times New Roman"/>
              </a:rPr>
              <a:t>概要版～</a:t>
            </a:r>
            <a:endParaRPr lang="ja-JP" altLang="en-US" sz="2200" kern="100" dirty="0">
              <a:latin typeface="ＭＳ Ｐゴシック" panose="020B0600070205080204" pitchFamily="50" charset="-128"/>
              <a:ea typeface="ＭＳ Ｐゴシック" panose="020B0600070205080204" pitchFamily="50" charset="-128"/>
              <a:cs typeface="Times New Roman"/>
            </a:endParaRPr>
          </a:p>
        </p:txBody>
      </p:sp>
      <p:sp>
        <p:nvSpPr>
          <p:cNvPr id="23" name="テキスト ボックス 22"/>
          <p:cNvSpPr txBox="1"/>
          <p:nvPr/>
        </p:nvSpPr>
        <p:spPr>
          <a:xfrm>
            <a:off x="74721" y="668131"/>
            <a:ext cx="6933888" cy="1653910"/>
          </a:xfrm>
          <a:prstGeom prst="rect">
            <a:avLst/>
          </a:prstGeom>
          <a:noFill/>
          <a:ln w="12700">
            <a:solidFill>
              <a:schemeClr val="tx1"/>
            </a:solidFill>
          </a:ln>
        </p:spPr>
        <p:txBody>
          <a:bodyPr wrap="square" rtlCol="0">
            <a:noAutofit/>
          </a:bodyPr>
          <a:lstStyle/>
          <a:p>
            <a:r>
              <a:rPr lang="ja-JP" altLang="en-US" sz="1200" dirty="0" smtClean="0">
                <a:latin typeface="+mj-ea"/>
                <a:ea typeface="+mj-ea"/>
              </a:rPr>
              <a:t>■</a:t>
            </a:r>
            <a:r>
              <a:rPr lang="ja-JP" altLang="en-US" sz="1200" dirty="0">
                <a:latin typeface="+mj-ea"/>
                <a:ea typeface="+mj-ea"/>
              </a:rPr>
              <a:t>経　</a:t>
            </a:r>
            <a:r>
              <a:rPr lang="ja-JP" altLang="en-US" sz="1200" dirty="0" smtClean="0">
                <a:latin typeface="+mj-ea"/>
                <a:ea typeface="+mj-ea"/>
              </a:rPr>
              <a:t>過</a:t>
            </a:r>
          </a:p>
          <a:p>
            <a:pPr marL="903288" indent="-903288"/>
            <a:r>
              <a:rPr lang="ja-JP" altLang="en-US" sz="1100" dirty="0" smtClean="0">
                <a:latin typeface="ＭＳ Ｐ明朝" panose="02020600040205080304" pitchFamily="18" charset="-128"/>
                <a:ea typeface="ＭＳ Ｐ明朝" panose="02020600040205080304" pitchFamily="18" charset="-128"/>
              </a:rPr>
              <a:t>○平成</a:t>
            </a:r>
            <a:r>
              <a:rPr lang="en-US" altLang="ja-JP" sz="1100" dirty="0" smtClean="0">
                <a:latin typeface="ＭＳ Ｐ明朝" panose="02020600040205080304" pitchFamily="18" charset="-128"/>
                <a:ea typeface="ＭＳ Ｐ明朝" panose="02020600040205080304" pitchFamily="18" charset="-128"/>
              </a:rPr>
              <a:t>26</a:t>
            </a:r>
            <a:r>
              <a:rPr lang="ja-JP" altLang="en-US" sz="1100" dirty="0" smtClean="0">
                <a:latin typeface="ＭＳ Ｐ明朝" panose="02020600040205080304" pitchFamily="18" charset="-128"/>
                <a:ea typeface="ＭＳ Ｐ明朝" panose="02020600040205080304" pitchFamily="18" charset="-128"/>
              </a:rPr>
              <a:t>年</a:t>
            </a:r>
            <a:r>
              <a:rPr lang="en-US" altLang="ja-JP" sz="1100" dirty="0" smtClean="0">
                <a:latin typeface="ＭＳ Ｐ明朝" panose="02020600040205080304" pitchFamily="18" charset="-128"/>
                <a:ea typeface="ＭＳ Ｐ明朝" panose="02020600040205080304" pitchFamily="18" charset="-128"/>
              </a:rPr>
              <a:t>2</a:t>
            </a:r>
            <a:r>
              <a:rPr lang="ja-JP" altLang="en-US" sz="1100" dirty="0" smtClean="0">
                <a:latin typeface="ＭＳ Ｐ明朝" panose="02020600040205080304" pitchFamily="18" charset="-128"/>
                <a:ea typeface="ＭＳ Ｐ明朝" panose="02020600040205080304" pitchFamily="18" charset="-128"/>
              </a:rPr>
              <a:t>月：万博記念公園の将来ビジョンについて、大阪府日本万国博覧会記念公園審議会に諮問</a:t>
            </a:r>
          </a:p>
          <a:p>
            <a:pPr marL="1163638" indent="-1163638"/>
            <a:r>
              <a:rPr lang="ja-JP" altLang="en-US" sz="1100" dirty="0" smtClean="0">
                <a:latin typeface="ＭＳ Ｐ明朝" panose="02020600040205080304" pitchFamily="18" charset="-128"/>
                <a:ea typeface="ＭＳ Ｐ明朝" panose="02020600040205080304" pitchFamily="18" charset="-128"/>
              </a:rPr>
              <a:t>○平成</a:t>
            </a:r>
            <a:r>
              <a:rPr lang="en-US" altLang="ja-JP" sz="1100" dirty="0" smtClean="0">
                <a:latin typeface="ＭＳ Ｐ明朝" panose="02020600040205080304" pitchFamily="18" charset="-128"/>
                <a:ea typeface="ＭＳ Ｐ明朝" panose="02020600040205080304" pitchFamily="18" charset="-128"/>
              </a:rPr>
              <a:t>26</a:t>
            </a:r>
            <a:r>
              <a:rPr lang="ja-JP" altLang="en-US" sz="1100" dirty="0" smtClean="0">
                <a:latin typeface="ＭＳ Ｐ明朝" panose="02020600040205080304" pitchFamily="18" charset="-128"/>
                <a:ea typeface="ＭＳ Ｐ明朝" panose="02020600040205080304" pitchFamily="18" charset="-128"/>
              </a:rPr>
              <a:t>年</a:t>
            </a:r>
            <a:r>
              <a:rPr lang="en-US" altLang="ja-JP" sz="1100" dirty="0" smtClean="0">
                <a:latin typeface="ＭＳ Ｐ明朝" panose="02020600040205080304" pitchFamily="18" charset="-128"/>
                <a:ea typeface="ＭＳ Ｐ明朝" panose="02020600040205080304" pitchFamily="18" charset="-128"/>
              </a:rPr>
              <a:t>4</a:t>
            </a:r>
            <a:r>
              <a:rPr lang="ja-JP" altLang="en-US" sz="1100" dirty="0" smtClean="0">
                <a:latin typeface="ＭＳ Ｐ明朝" panose="02020600040205080304" pitchFamily="18" charset="-128"/>
                <a:ea typeface="ＭＳ Ｐ明朝" panose="02020600040205080304" pitchFamily="18" charset="-128"/>
              </a:rPr>
              <a:t>月：万博記念公園が、独立行政法人日本万国博覧会記念機構から、大阪府に移管</a:t>
            </a:r>
          </a:p>
          <a:p>
            <a:pPr marL="985838" indent="-985838"/>
            <a:r>
              <a:rPr lang="ja-JP" altLang="en-US" sz="1100" dirty="0" smtClean="0">
                <a:latin typeface="ＭＳ Ｐ明朝" panose="02020600040205080304" pitchFamily="18" charset="-128"/>
                <a:ea typeface="ＭＳ Ｐ明朝" panose="02020600040205080304" pitchFamily="18" charset="-128"/>
              </a:rPr>
              <a:t>○平成</a:t>
            </a:r>
            <a:r>
              <a:rPr lang="en-US" altLang="ja-JP" sz="1100" dirty="0">
                <a:latin typeface="ＭＳ Ｐ明朝" panose="02020600040205080304" pitchFamily="18" charset="-128"/>
                <a:ea typeface="ＭＳ Ｐ明朝" panose="02020600040205080304" pitchFamily="18" charset="-128"/>
              </a:rPr>
              <a:t>27</a:t>
            </a:r>
            <a:r>
              <a:rPr lang="ja-JP" altLang="en-US" sz="1100" dirty="0">
                <a:latin typeface="ＭＳ Ｐ明朝" panose="02020600040205080304" pitchFamily="18" charset="-128"/>
                <a:ea typeface="ＭＳ Ｐ明朝" panose="02020600040205080304" pitchFamily="18" charset="-128"/>
              </a:rPr>
              <a:t>年</a:t>
            </a:r>
            <a:r>
              <a:rPr lang="en-US" altLang="ja-JP" sz="1100" dirty="0">
                <a:latin typeface="ＭＳ Ｐ明朝" panose="02020600040205080304" pitchFamily="18" charset="-128"/>
                <a:ea typeface="ＭＳ Ｐ明朝" panose="02020600040205080304" pitchFamily="18" charset="-128"/>
              </a:rPr>
              <a:t>1</a:t>
            </a:r>
            <a:r>
              <a:rPr lang="ja-JP" altLang="en-US" sz="1100" dirty="0" smtClean="0">
                <a:latin typeface="ＭＳ Ｐ明朝" panose="02020600040205080304" pitchFamily="18" charset="-128"/>
                <a:ea typeface="ＭＳ Ｐ明朝" panose="02020600040205080304" pitchFamily="18" charset="-128"/>
              </a:rPr>
              <a:t>月：万博</a:t>
            </a:r>
            <a:r>
              <a:rPr lang="ja-JP" altLang="en-US" sz="1100" dirty="0">
                <a:latin typeface="ＭＳ Ｐ明朝" panose="02020600040205080304" pitchFamily="18" charset="-128"/>
                <a:ea typeface="ＭＳ Ｐ明朝" panose="02020600040205080304" pitchFamily="18" charset="-128"/>
              </a:rPr>
              <a:t>記念公園審議会が、「日本万国博覧会記念公園の活性化に向けた将来ビジョン（施設</a:t>
            </a:r>
            <a:r>
              <a:rPr lang="ja-JP" altLang="en-US" sz="1100" dirty="0" smtClean="0">
                <a:latin typeface="ＭＳ Ｐ明朝" panose="02020600040205080304" pitchFamily="18" charset="-128"/>
                <a:ea typeface="ＭＳ Ｐ明朝" panose="02020600040205080304" pitchFamily="18" charset="-128"/>
              </a:rPr>
              <a:t>整備</a:t>
            </a:r>
            <a:endParaRPr lang="en-US" altLang="ja-JP" sz="1100" dirty="0" smtClean="0">
              <a:latin typeface="ＭＳ Ｐ明朝" panose="02020600040205080304" pitchFamily="18" charset="-128"/>
              <a:ea typeface="ＭＳ Ｐ明朝" panose="02020600040205080304" pitchFamily="18" charset="-128"/>
            </a:endParaRPr>
          </a:p>
          <a:p>
            <a:pPr marL="985838" indent="-985838"/>
            <a:r>
              <a:rPr lang="ja-JP" altLang="en-US" sz="1100" dirty="0">
                <a:latin typeface="ＭＳ Ｐ明朝" panose="02020600040205080304" pitchFamily="18" charset="-128"/>
                <a:ea typeface="ＭＳ Ｐ明朝" panose="02020600040205080304" pitchFamily="18" charset="-128"/>
              </a:rPr>
              <a:t>　</a:t>
            </a:r>
            <a:r>
              <a:rPr lang="ja-JP" altLang="en-US" sz="1100" dirty="0" smtClean="0">
                <a:latin typeface="ＭＳ Ｐ明朝" panose="02020600040205080304" pitchFamily="18" charset="-128"/>
                <a:ea typeface="ＭＳ Ｐ明朝" panose="02020600040205080304" pitchFamily="18" charset="-128"/>
              </a:rPr>
              <a:t>　　　　　　　　　　及び運営）</a:t>
            </a:r>
            <a:r>
              <a:rPr lang="ja-JP" altLang="en-US" sz="1100" dirty="0">
                <a:latin typeface="ＭＳ Ｐ明朝" panose="02020600040205080304" pitchFamily="18" charset="-128"/>
                <a:ea typeface="ＭＳ Ｐ明朝" panose="02020600040205080304" pitchFamily="18" charset="-128"/>
              </a:rPr>
              <a:t>について」</a:t>
            </a:r>
            <a:r>
              <a:rPr lang="ja-JP" altLang="en-US" sz="1100" dirty="0" smtClean="0">
                <a:latin typeface="ＭＳ Ｐ明朝" panose="02020600040205080304" pitchFamily="18" charset="-128"/>
                <a:ea typeface="ＭＳ Ｐ明朝" panose="02020600040205080304" pitchFamily="18" charset="-128"/>
              </a:rPr>
              <a:t>答申</a:t>
            </a:r>
            <a:endParaRPr lang="ja-JP" altLang="en-US" sz="1100" dirty="0">
              <a:latin typeface="ＭＳ Ｐ明朝" panose="02020600040205080304" pitchFamily="18" charset="-128"/>
              <a:ea typeface="ＭＳ Ｐ明朝" panose="02020600040205080304" pitchFamily="18" charset="-128"/>
            </a:endParaRPr>
          </a:p>
          <a:p>
            <a:pPr marL="985838" indent="-985838"/>
            <a:r>
              <a:rPr lang="ja-JP" altLang="en-US" sz="1100" dirty="0">
                <a:latin typeface="ＭＳ Ｐ明朝" panose="02020600040205080304" pitchFamily="18" charset="-128"/>
                <a:ea typeface="ＭＳ Ｐ明朝" panose="02020600040205080304" pitchFamily="18" charset="-128"/>
              </a:rPr>
              <a:t>○平成</a:t>
            </a:r>
            <a:r>
              <a:rPr lang="en-US" altLang="ja-JP" sz="1100" dirty="0">
                <a:latin typeface="ＭＳ Ｐ明朝" panose="02020600040205080304" pitchFamily="18" charset="-128"/>
                <a:ea typeface="ＭＳ Ｐ明朝" panose="02020600040205080304" pitchFamily="18" charset="-128"/>
              </a:rPr>
              <a:t>27</a:t>
            </a:r>
            <a:r>
              <a:rPr lang="ja-JP" altLang="en-US" sz="1100" dirty="0">
                <a:latin typeface="ＭＳ Ｐ明朝" panose="02020600040205080304" pitchFamily="18" charset="-128"/>
                <a:ea typeface="ＭＳ Ｐ明朝" panose="02020600040205080304" pitchFamily="18" charset="-128"/>
              </a:rPr>
              <a:t>年</a:t>
            </a:r>
            <a:r>
              <a:rPr lang="en-US" altLang="ja-JP" sz="1100" dirty="0">
                <a:latin typeface="ＭＳ Ｐ明朝" panose="02020600040205080304" pitchFamily="18" charset="-128"/>
                <a:ea typeface="ＭＳ Ｐ明朝" panose="02020600040205080304" pitchFamily="18" charset="-128"/>
              </a:rPr>
              <a:t>9</a:t>
            </a:r>
            <a:r>
              <a:rPr lang="ja-JP" altLang="en-US" sz="1100" dirty="0">
                <a:latin typeface="ＭＳ Ｐ明朝" panose="02020600040205080304" pitchFamily="18" charset="-128"/>
                <a:ea typeface="ＭＳ Ｐ明朝" panose="02020600040205080304" pitchFamily="18" charset="-128"/>
              </a:rPr>
              <a:t>月：答申の内容を具体化していくため、今後の府の取り組みの基本的な考え方や主な取組み内容を</a:t>
            </a:r>
          </a:p>
          <a:p>
            <a:pPr marL="985838" indent="-985838"/>
            <a:r>
              <a:rPr lang="ja-JP" altLang="en-US" sz="1100" dirty="0" smtClean="0">
                <a:latin typeface="ＭＳ Ｐ明朝" panose="02020600040205080304" pitchFamily="18" charset="-128"/>
                <a:ea typeface="ＭＳ Ｐ明朝" panose="02020600040205080304" pitchFamily="18" charset="-128"/>
              </a:rPr>
              <a:t>　　　　　　　　　　　「</a:t>
            </a:r>
            <a:r>
              <a:rPr lang="ja-JP" altLang="en-US" sz="1100" dirty="0">
                <a:latin typeface="ＭＳ Ｐ明朝" panose="02020600040205080304" pitchFamily="18" charset="-128"/>
                <a:ea typeface="ＭＳ Ｐ明朝" panose="02020600040205080304" pitchFamily="18" charset="-128"/>
              </a:rPr>
              <a:t>日本万国博覧会記念公園の活性化に向けた将来ビジョン（案）」として、とりまとめ</a:t>
            </a:r>
          </a:p>
          <a:p>
            <a:pPr marL="985838" indent="-985838"/>
            <a:r>
              <a:rPr lang="ja-JP" altLang="en-US" sz="1100" dirty="0" smtClean="0">
                <a:latin typeface="ＭＳ Ｐ明朝" panose="02020600040205080304" pitchFamily="18" charset="-128"/>
                <a:ea typeface="ＭＳ Ｐ明朝" panose="02020600040205080304" pitchFamily="18" charset="-128"/>
              </a:rPr>
              <a:t>○平成</a:t>
            </a:r>
            <a:r>
              <a:rPr lang="en-US" altLang="ja-JP" sz="1100" dirty="0">
                <a:latin typeface="ＭＳ Ｐ明朝" panose="02020600040205080304" pitchFamily="18" charset="-128"/>
                <a:ea typeface="ＭＳ Ｐ明朝" panose="02020600040205080304" pitchFamily="18" charset="-128"/>
              </a:rPr>
              <a:t>27</a:t>
            </a:r>
            <a:r>
              <a:rPr lang="ja-JP" altLang="en-US" sz="1100" dirty="0" smtClean="0">
                <a:latin typeface="ＭＳ Ｐ明朝" panose="02020600040205080304" pitchFamily="18" charset="-128"/>
                <a:ea typeface="ＭＳ Ｐ明朝" panose="02020600040205080304" pitchFamily="18" charset="-128"/>
              </a:rPr>
              <a:t>年</a:t>
            </a:r>
            <a:r>
              <a:rPr lang="en-US" altLang="ja-JP" sz="1100" dirty="0" smtClean="0">
                <a:latin typeface="ＭＳ Ｐ明朝" panose="02020600040205080304" pitchFamily="18" charset="-128"/>
                <a:ea typeface="ＭＳ Ｐ明朝" panose="02020600040205080304" pitchFamily="18" charset="-128"/>
              </a:rPr>
              <a:t>11</a:t>
            </a:r>
            <a:r>
              <a:rPr lang="ja-JP" altLang="en-US" sz="1100" dirty="0" smtClean="0">
                <a:latin typeface="ＭＳ Ｐ明朝" panose="02020600040205080304" pitchFamily="18" charset="-128"/>
                <a:ea typeface="ＭＳ Ｐ明朝" panose="02020600040205080304" pitchFamily="18" charset="-128"/>
              </a:rPr>
              <a:t>月</a:t>
            </a:r>
            <a:r>
              <a:rPr lang="ja-JP" altLang="en-US" sz="1100" dirty="0">
                <a:latin typeface="ＭＳ Ｐ明朝" panose="02020600040205080304" pitchFamily="18" charset="-128"/>
                <a:ea typeface="ＭＳ Ｐ明朝" panose="02020600040205080304" pitchFamily="18" charset="-128"/>
              </a:rPr>
              <a:t>：</a:t>
            </a:r>
            <a:r>
              <a:rPr lang="ja-JP" altLang="en-US" sz="1100" dirty="0" smtClean="0">
                <a:latin typeface="ＭＳ Ｐ明朝" panose="02020600040205080304" pitchFamily="18" charset="-128"/>
                <a:ea typeface="ＭＳ Ｐ明朝" panose="02020600040205080304" pitchFamily="18" charset="-128"/>
              </a:rPr>
              <a:t>パブリックコメント（３１名</a:t>
            </a:r>
            <a:r>
              <a:rPr lang="ja-JP" altLang="en-US" sz="1100" dirty="0">
                <a:latin typeface="ＭＳ Ｐ明朝" panose="02020600040205080304" pitchFamily="18" charset="-128"/>
                <a:ea typeface="ＭＳ Ｐ明朝" panose="02020600040205080304" pitchFamily="18" charset="-128"/>
              </a:rPr>
              <a:t>・</a:t>
            </a:r>
            <a:r>
              <a:rPr lang="ja-JP" altLang="en-US" sz="1100" dirty="0" smtClean="0">
                <a:latin typeface="ＭＳ Ｐ明朝" panose="02020600040205080304" pitchFamily="18" charset="-128"/>
                <a:ea typeface="ＭＳ Ｐ明朝" panose="02020600040205080304" pitchFamily="18" charset="-128"/>
              </a:rPr>
              <a:t>団体、３８件）を経て、成案化</a:t>
            </a:r>
            <a:endParaRPr lang="en-US" altLang="ja-JP" sz="1100" dirty="0">
              <a:latin typeface="ＭＳ Ｐ明朝" panose="02020600040205080304" pitchFamily="18" charset="-128"/>
              <a:ea typeface="ＭＳ Ｐ明朝" panose="02020600040205080304" pitchFamily="18" charset="-128"/>
            </a:endParaRPr>
          </a:p>
          <a:p>
            <a:pPr marL="985838"/>
            <a:endParaRPr lang="en-US" altLang="ja-JP" sz="1100" dirty="0" smtClean="0">
              <a:latin typeface="ＭＳ Ｐゴシック" panose="020B0600070205080204" pitchFamily="50" charset="-128"/>
              <a:ea typeface="ＭＳ Ｐゴシック" panose="020B0600070205080204" pitchFamily="50" charset="-128"/>
            </a:endParaRPr>
          </a:p>
        </p:txBody>
      </p:sp>
      <p:sp>
        <p:nvSpPr>
          <p:cNvPr id="22" name="テキスト ボックス 21"/>
          <p:cNvSpPr txBox="1"/>
          <p:nvPr/>
        </p:nvSpPr>
        <p:spPr>
          <a:xfrm>
            <a:off x="74721" y="2380097"/>
            <a:ext cx="6933888" cy="2160239"/>
          </a:xfrm>
          <a:prstGeom prst="rect">
            <a:avLst/>
          </a:prstGeom>
          <a:noFill/>
          <a:ln w="12700">
            <a:solidFill>
              <a:schemeClr val="tx1"/>
            </a:solidFill>
          </a:ln>
        </p:spPr>
        <p:txBody>
          <a:bodyPr wrap="square" rtlCol="0">
            <a:noAutofit/>
          </a:bodyPr>
          <a:lstStyle/>
          <a:p>
            <a:r>
              <a:rPr lang="ja-JP" altLang="en-US" sz="1200" dirty="0">
                <a:latin typeface="+mj-ea"/>
                <a:ea typeface="+mj-ea"/>
              </a:rPr>
              <a:t>■目標</a:t>
            </a:r>
            <a:r>
              <a:rPr lang="ja-JP" altLang="en-US" sz="1200" dirty="0" smtClean="0">
                <a:latin typeface="+mj-ea"/>
                <a:ea typeface="+mj-ea"/>
              </a:rPr>
              <a:t>等</a:t>
            </a:r>
            <a:endParaRPr lang="en-US" altLang="ja-JP" sz="1200" dirty="0" smtClean="0">
              <a:latin typeface="+mj-ea"/>
              <a:ea typeface="+mj-ea"/>
            </a:endParaRPr>
          </a:p>
          <a:p>
            <a:endParaRPr lang="ja-JP" altLang="en-US" sz="1200" dirty="0">
              <a:latin typeface="+mj-ea"/>
              <a:ea typeface="+mj-ea"/>
            </a:endParaRPr>
          </a:p>
          <a:p>
            <a:pPr marL="82550" indent="-82550"/>
            <a:r>
              <a:rPr lang="ja-JP" altLang="en-US" sz="1100" dirty="0" smtClean="0">
                <a:latin typeface="ＭＳ Ｐ明朝" panose="02020600040205080304" pitchFamily="18" charset="-128"/>
                <a:ea typeface="ＭＳ Ｐ明朝" panose="02020600040205080304" pitchFamily="18" charset="-128"/>
              </a:rPr>
              <a:t>　</a:t>
            </a:r>
            <a:endParaRPr lang="en-US" altLang="ja-JP" sz="1100" dirty="0" smtClean="0">
              <a:latin typeface="ＭＳ Ｐ明朝" panose="02020600040205080304" pitchFamily="18" charset="-128"/>
              <a:ea typeface="ＭＳ Ｐ明朝" panose="02020600040205080304" pitchFamily="18" charset="-128"/>
            </a:endParaRPr>
          </a:p>
          <a:p>
            <a:pPr marL="82550" indent="-82550"/>
            <a:endParaRPr lang="en-US" altLang="ja-JP" sz="1100" dirty="0">
              <a:latin typeface="ＭＳ Ｐ明朝" panose="02020600040205080304" pitchFamily="18" charset="-128"/>
              <a:ea typeface="ＭＳ Ｐ明朝" panose="02020600040205080304" pitchFamily="18" charset="-128"/>
            </a:endParaRPr>
          </a:p>
          <a:p>
            <a:pPr marL="82550" indent="-82550"/>
            <a:endParaRPr lang="en-US" altLang="ja-JP" sz="1100" dirty="0" smtClean="0">
              <a:latin typeface="ＭＳ Ｐ明朝" panose="02020600040205080304" pitchFamily="18" charset="-128"/>
              <a:ea typeface="ＭＳ Ｐ明朝" panose="02020600040205080304" pitchFamily="18" charset="-128"/>
            </a:endParaRPr>
          </a:p>
          <a:p>
            <a:pPr marL="82550" indent="-82550"/>
            <a:endParaRPr lang="en-US" altLang="ja-JP" sz="1100" dirty="0">
              <a:latin typeface="ＭＳ Ｐ明朝" panose="02020600040205080304" pitchFamily="18" charset="-128"/>
              <a:ea typeface="ＭＳ Ｐ明朝" panose="02020600040205080304" pitchFamily="18" charset="-128"/>
            </a:endParaRPr>
          </a:p>
          <a:p>
            <a:pPr marL="82550" indent="-82550"/>
            <a:endParaRPr lang="en-US" altLang="ja-JP" sz="1100" dirty="0" smtClean="0">
              <a:latin typeface="ＭＳ Ｐ明朝" panose="02020600040205080304" pitchFamily="18" charset="-128"/>
              <a:ea typeface="ＭＳ Ｐ明朝" panose="02020600040205080304" pitchFamily="18" charset="-128"/>
            </a:endParaRPr>
          </a:p>
          <a:p>
            <a:pPr marL="82550" indent="-82550"/>
            <a:endParaRPr lang="en-US" altLang="ja-JP" sz="1100" dirty="0" smtClean="0">
              <a:latin typeface="ＭＳ Ｐ明朝" panose="02020600040205080304" pitchFamily="18" charset="-128"/>
              <a:ea typeface="ＭＳ Ｐ明朝" panose="02020600040205080304" pitchFamily="18" charset="-128"/>
            </a:endParaRPr>
          </a:p>
          <a:p>
            <a:pPr marL="82550" indent="-82550"/>
            <a:endParaRPr lang="en-US" altLang="ja-JP" sz="1100" dirty="0" smtClean="0">
              <a:latin typeface="ＭＳ Ｐ明朝" panose="02020600040205080304" pitchFamily="18" charset="-128"/>
              <a:ea typeface="ＭＳ Ｐ明朝" panose="02020600040205080304" pitchFamily="18" charset="-128"/>
            </a:endParaRPr>
          </a:p>
          <a:p>
            <a:pPr marL="82550" indent="-82550"/>
            <a:endParaRPr lang="en-US" altLang="ja-JP" sz="1100" dirty="0" smtClean="0">
              <a:latin typeface="ＭＳ Ｐ明朝" panose="02020600040205080304" pitchFamily="18" charset="-128"/>
              <a:ea typeface="ＭＳ Ｐ明朝" panose="02020600040205080304" pitchFamily="18" charset="-128"/>
            </a:endParaRPr>
          </a:p>
          <a:p>
            <a:pPr marL="82550" indent="-82550"/>
            <a:r>
              <a:rPr lang="ja-JP" altLang="en-US" sz="1100" dirty="0" smtClean="0">
                <a:latin typeface="ＭＳ Ｐ明朝" panose="02020600040205080304" pitchFamily="18" charset="-128"/>
                <a:ea typeface="ＭＳ Ｐ明朝" panose="02020600040205080304" pitchFamily="18" charset="-128"/>
              </a:rPr>
              <a:t>○　計画年度：平成</a:t>
            </a:r>
            <a:r>
              <a:rPr lang="en-US" altLang="ja-JP" sz="1100" dirty="0" smtClean="0">
                <a:latin typeface="ＭＳ Ｐ明朝" panose="02020600040205080304" pitchFamily="18" charset="-128"/>
                <a:ea typeface="ＭＳ Ｐ明朝" panose="02020600040205080304" pitchFamily="18" charset="-128"/>
              </a:rPr>
              <a:t>40</a:t>
            </a:r>
            <a:r>
              <a:rPr lang="ja-JP" altLang="en-US" sz="1100" dirty="0" smtClean="0">
                <a:latin typeface="ＭＳ Ｐ明朝" panose="02020600040205080304" pitchFamily="18" charset="-128"/>
                <a:ea typeface="ＭＳ Ｐ明朝" panose="02020600040205080304" pitchFamily="18" charset="-128"/>
              </a:rPr>
              <a:t>年度まで</a:t>
            </a:r>
            <a:endParaRPr lang="en-US" altLang="ja-JP" sz="1100" dirty="0" smtClean="0">
              <a:latin typeface="ＭＳ Ｐ明朝" panose="02020600040205080304" pitchFamily="18" charset="-128"/>
              <a:ea typeface="ＭＳ Ｐ明朝" panose="02020600040205080304" pitchFamily="18" charset="-128"/>
            </a:endParaRPr>
          </a:p>
          <a:p>
            <a:pPr marL="180975" indent="-180975"/>
            <a:r>
              <a:rPr lang="ja-JP" altLang="en-US" sz="1100" dirty="0" smtClean="0">
                <a:latin typeface="ＭＳ Ｐ明朝" panose="02020600040205080304" pitchFamily="18" charset="-128"/>
                <a:ea typeface="ＭＳ Ｐ明朝" panose="02020600040205080304" pitchFamily="18" charset="-128"/>
              </a:rPr>
              <a:t>○　</a:t>
            </a:r>
            <a:r>
              <a:rPr lang="ja-JP" altLang="en-US" sz="1100" dirty="0">
                <a:latin typeface="ＭＳ Ｐ明朝" panose="02020600040205080304" pitchFamily="18" charset="-128"/>
                <a:ea typeface="ＭＳ Ｐ明朝" panose="02020600040205080304" pitchFamily="18" charset="-128"/>
              </a:rPr>
              <a:t>来園者数（自然文化園・日本庭園入場者数</a:t>
            </a:r>
            <a:r>
              <a:rPr lang="ja-JP" altLang="en-US" sz="1100" dirty="0" smtClean="0">
                <a:latin typeface="ＭＳ Ｐ明朝" panose="02020600040205080304" pitchFamily="18" charset="-128"/>
                <a:ea typeface="ＭＳ Ｐ明朝" panose="02020600040205080304" pitchFamily="18" charset="-128"/>
              </a:rPr>
              <a:t>）：大阪</a:t>
            </a:r>
            <a:r>
              <a:rPr lang="ja-JP" altLang="en-US" sz="1100" dirty="0">
                <a:latin typeface="ＭＳ Ｐ明朝" panose="02020600040205080304" pitchFamily="18" charset="-128"/>
                <a:ea typeface="ＭＳ Ｐ明朝" panose="02020600040205080304" pitchFamily="18" charset="-128"/>
              </a:rPr>
              <a:t>万博</a:t>
            </a:r>
            <a:r>
              <a:rPr lang="en-US" altLang="ja-JP" sz="1100" dirty="0">
                <a:latin typeface="ＭＳ Ｐ明朝" panose="02020600040205080304" pitchFamily="18" charset="-128"/>
                <a:ea typeface="ＭＳ Ｐ明朝" panose="02020600040205080304" pitchFamily="18" charset="-128"/>
              </a:rPr>
              <a:t>50</a:t>
            </a:r>
            <a:r>
              <a:rPr lang="ja-JP" altLang="en-US" sz="1100" dirty="0" smtClean="0">
                <a:latin typeface="ＭＳ Ｐ明朝" panose="02020600040205080304" pitchFamily="18" charset="-128"/>
                <a:ea typeface="ＭＳ Ｐ明朝" panose="02020600040205080304" pitchFamily="18" charset="-128"/>
              </a:rPr>
              <a:t>周年にあたる平成</a:t>
            </a:r>
            <a:r>
              <a:rPr lang="en-US" altLang="ja-JP" sz="1100" dirty="0">
                <a:latin typeface="ＭＳ Ｐ明朝" panose="02020600040205080304" pitchFamily="18" charset="-128"/>
                <a:ea typeface="ＭＳ Ｐ明朝" panose="02020600040205080304" pitchFamily="18" charset="-128"/>
              </a:rPr>
              <a:t>32</a:t>
            </a:r>
            <a:r>
              <a:rPr lang="ja-JP" altLang="en-US" sz="1100" dirty="0">
                <a:latin typeface="ＭＳ Ｐ明朝" panose="02020600040205080304" pitchFamily="18" charset="-128"/>
                <a:ea typeface="ＭＳ Ｐ明朝" panose="02020600040205080304" pitchFamily="18" charset="-128"/>
              </a:rPr>
              <a:t>年度に</a:t>
            </a:r>
            <a:r>
              <a:rPr lang="en-US" altLang="ja-JP" sz="1100" dirty="0">
                <a:latin typeface="ＭＳ Ｐ明朝" panose="02020600040205080304" pitchFamily="18" charset="-128"/>
                <a:ea typeface="ＭＳ Ｐ明朝" panose="02020600040205080304" pitchFamily="18" charset="-128"/>
              </a:rPr>
              <a:t>300</a:t>
            </a:r>
            <a:r>
              <a:rPr lang="ja-JP" altLang="en-US" sz="1100" dirty="0">
                <a:latin typeface="ＭＳ Ｐ明朝" panose="02020600040205080304" pitchFamily="18" charset="-128"/>
                <a:ea typeface="ＭＳ Ｐ明朝" panose="02020600040205080304" pitchFamily="18" charset="-128"/>
              </a:rPr>
              <a:t>万人</a:t>
            </a:r>
            <a:r>
              <a:rPr lang="ja-JP" altLang="en-US" sz="1100" dirty="0" smtClean="0">
                <a:latin typeface="ＭＳ Ｐ明朝" panose="02020600040205080304" pitchFamily="18" charset="-128"/>
                <a:ea typeface="ＭＳ Ｐ明朝" panose="02020600040205080304" pitchFamily="18" charset="-128"/>
              </a:rPr>
              <a:t>を目標</a:t>
            </a:r>
            <a:endParaRPr lang="en-US" altLang="ja-JP" sz="1100" strike="sngStrike" dirty="0" smtClean="0">
              <a:latin typeface="ＭＳ Ｐ明朝" panose="02020600040205080304" pitchFamily="18" charset="-128"/>
              <a:ea typeface="ＭＳ Ｐ明朝" panose="02020600040205080304" pitchFamily="18" charset="-128"/>
            </a:endParaRPr>
          </a:p>
        </p:txBody>
      </p:sp>
      <p:sp>
        <p:nvSpPr>
          <p:cNvPr id="132" name="正方形/長方形 131"/>
          <p:cNvSpPr/>
          <p:nvPr/>
        </p:nvSpPr>
        <p:spPr bwMode="gray">
          <a:xfrm>
            <a:off x="337606" y="4917803"/>
            <a:ext cx="6548330" cy="2012749"/>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200"/>
              </a:lnSpc>
            </a:pPr>
            <a:r>
              <a:rPr kumimoji="1" lang="ja-JP" altLang="en-US" sz="1100" b="1" u="sng"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（基本方針１）　シンボルゾーンを中心に文化と美を体験・創造し発信する公園</a:t>
            </a:r>
            <a:endParaRPr kumimoji="1" lang="en-US" altLang="ja-JP" sz="1100" b="1" u="sng"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a:lnSpc>
                <a:spcPts val="1200"/>
              </a:lnSpc>
            </a:pPr>
            <a:r>
              <a:rPr lang="ja-JP" altLang="en-US"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　</a:t>
            </a:r>
            <a:endParaRPr lang="en-US" altLang="ja-JP"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pPr marL="266700" indent="-266700">
              <a:lnSpc>
                <a:spcPts val="1400"/>
              </a:lnSpc>
            </a:pPr>
            <a:r>
              <a:rPr lang="ja-JP" altLang="en-US" sz="1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平成</a:t>
            </a:r>
            <a:r>
              <a:rPr lang="en-US" altLang="ja-JP" sz="1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29</a:t>
            </a:r>
            <a:r>
              <a:rPr lang="ja-JP" altLang="en-US" sz="1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年度からの</a:t>
            </a:r>
            <a:r>
              <a:rPr lang="ja-JP" altLang="en-US"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内部公開を</a:t>
            </a:r>
            <a:r>
              <a:rPr lang="ja-JP" altLang="en-US" sz="1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目指し、公園のシンボルである「太陽の塔」の耐震</a:t>
            </a:r>
            <a:r>
              <a:rPr lang="ja-JP" altLang="en-US"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改修工事を行うとともに、「生命の樹」、「地底の太陽」等の再生・展示を行う。また、そのため、ふるさと納税制度を活用し、広く寄附金を募集する。</a:t>
            </a:r>
            <a:endParaRPr lang="en-US" altLang="ja-JP"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pPr>
              <a:lnSpc>
                <a:spcPts val="1400"/>
              </a:lnSpc>
            </a:pPr>
            <a:r>
              <a:rPr lang="ja-JP" altLang="en-US" sz="1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○大阪万博</a:t>
            </a:r>
            <a:r>
              <a:rPr lang="en-US" altLang="ja-JP" sz="1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50</a:t>
            </a:r>
            <a:r>
              <a:rPr lang="ja-JP" altLang="en-US" sz="1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周年となる平成</a:t>
            </a:r>
            <a:r>
              <a:rPr lang="en-US" altLang="ja-JP" sz="1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32</a:t>
            </a:r>
            <a:r>
              <a:rPr lang="ja-JP" altLang="en-US" sz="1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年に向けて、カウントダウンイベントの</a:t>
            </a:r>
            <a:r>
              <a:rPr lang="ja-JP" altLang="en-US"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検討を行う。</a:t>
            </a:r>
            <a:endParaRPr lang="en-US" altLang="ja-JP"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pPr marL="266700" indent="-266700">
              <a:lnSpc>
                <a:spcPts val="1400"/>
              </a:lnSpc>
            </a:pPr>
            <a:r>
              <a:rPr lang="ja-JP" altLang="en-US"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国立民族学博物館や大阪日本</a:t>
            </a:r>
            <a:r>
              <a:rPr lang="ja-JP" altLang="en-US"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民芸館をはじめ、平成</a:t>
            </a:r>
            <a:r>
              <a:rPr lang="en-US" altLang="ja-JP"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27</a:t>
            </a:r>
            <a:r>
              <a:rPr lang="ja-JP" altLang="en-US"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年</a:t>
            </a:r>
            <a:r>
              <a:rPr lang="en-US" altLang="ja-JP"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11</a:t>
            </a:r>
            <a:r>
              <a:rPr lang="ja-JP" altLang="en-US"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月に開業する</a:t>
            </a:r>
            <a:r>
              <a:rPr lang="en-US" altLang="ja-JP" sz="1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EXPO CITY</a:t>
            </a:r>
            <a:r>
              <a:rPr lang="ja-JP" altLang="en-US"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など、施設間</a:t>
            </a:r>
            <a:r>
              <a:rPr lang="ja-JP" altLang="en-US" sz="1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の情報共有</a:t>
            </a:r>
            <a:r>
              <a:rPr lang="ja-JP" altLang="en-US"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と協働</a:t>
            </a:r>
            <a:r>
              <a:rPr lang="ja-JP" altLang="en-US" sz="1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を進める</a:t>
            </a:r>
            <a:r>
              <a:rPr lang="ja-JP" altLang="en-US"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ため、関係者</a:t>
            </a:r>
            <a:r>
              <a:rPr lang="ja-JP" altLang="en-US" sz="1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のプラットホーム</a:t>
            </a:r>
            <a:r>
              <a:rPr lang="ja-JP" altLang="en-US"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を平成</a:t>
            </a:r>
            <a:r>
              <a:rPr lang="en-US" altLang="ja-JP"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27</a:t>
            </a:r>
            <a:r>
              <a:rPr lang="ja-JP" altLang="en-US" sz="1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年度に設置し、コラボレーションイベントや共同セミナー等の</a:t>
            </a:r>
            <a:r>
              <a:rPr lang="ja-JP" altLang="en-US"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充実</a:t>
            </a:r>
            <a:r>
              <a:rPr lang="ja-JP" altLang="en-US" sz="1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に取り組む</a:t>
            </a:r>
            <a:r>
              <a:rPr lang="ja-JP" altLang="en-US"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a:t>
            </a:r>
            <a:endParaRPr lang="en-US" altLang="ja-JP"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pPr marL="266700" indent="-266700">
              <a:lnSpc>
                <a:spcPts val="1400"/>
              </a:lnSpc>
            </a:pPr>
            <a:r>
              <a:rPr lang="ja-JP" altLang="en-US" sz="1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　</a:t>
            </a:r>
            <a:r>
              <a:rPr lang="en-US" altLang="ja-JP"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公園の様々な場所をアートやデザインなど芸術文化の創作・発信や芸術家の育成の場として活用するため、機会</a:t>
            </a:r>
            <a:r>
              <a:rPr lang="ja-JP" altLang="en-US"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や場所</a:t>
            </a:r>
            <a:r>
              <a:rPr lang="ja-JP" altLang="en-US" sz="1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を提供していく</a:t>
            </a:r>
            <a:r>
              <a:rPr lang="ja-JP" altLang="en-US"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a:t>
            </a:r>
            <a:endParaRPr lang="ja-JP" altLang="en-US" sz="1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pPr>
              <a:lnSpc>
                <a:spcPts val="1200"/>
              </a:lnSpc>
            </a:pPr>
            <a:endParaRPr lang="ja-JP" altLang="en-US" sz="1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pPr>
              <a:lnSpc>
                <a:spcPts val="1200"/>
              </a:lnSpc>
            </a:pPr>
            <a:endParaRPr kumimoji="1" lang="ja-JP" altLang="en-US" sz="1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p:txBody>
      </p:sp>
      <p:sp>
        <p:nvSpPr>
          <p:cNvPr id="134" name="テキスト ボックス 133"/>
          <p:cNvSpPr txBox="1"/>
          <p:nvPr/>
        </p:nvSpPr>
        <p:spPr>
          <a:xfrm>
            <a:off x="46146" y="4638104"/>
            <a:ext cx="6933888" cy="276999"/>
          </a:xfrm>
          <a:prstGeom prst="rect">
            <a:avLst/>
          </a:prstGeom>
          <a:noFill/>
          <a:ln w="12700">
            <a:noFill/>
          </a:ln>
        </p:spPr>
        <p:txBody>
          <a:bodyPr wrap="square" rtlCol="0">
            <a:spAutoFit/>
          </a:bodyPr>
          <a:lstStyle/>
          <a:p>
            <a:r>
              <a:rPr lang="ja-JP" altLang="en-US" sz="1200" dirty="0" smtClean="0">
                <a:latin typeface="+mj-ea"/>
                <a:ea typeface="+mj-ea"/>
              </a:rPr>
              <a:t>■７つ</a:t>
            </a:r>
            <a:r>
              <a:rPr lang="ja-JP" altLang="en-US" sz="1200" dirty="0">
                <a:latin typeface="+mj-ea"/>
                <a:ea typeface="+mj-ea"/>
              </a:rPr>
              <a:t>の基本方針と主な</a:t>
            </a:r>
            <a:r>
              <a:rPr lang="ja-JP" altLang="en-US" sz="1200" dirty="0" smtClean="0">
                <a:latin typeface="+mj-ea"/>
                <a:ea typeface="+mj-ea"/>
              </a:rPr>
              <a:t>取り組み</a:t>
            </a:r>
            <a:endParaRPr lang="ja-JP" altLang="en-US" sz="1200" dirty="0">
              <a:latin typeface="+mj-ea"/>
              <a:ea typeface="+mj-ea"/>
            </a:endParaRPr>
          </a:p>
        </p:txBody>
      </p:sp>
      <p:sp>
        <p:nvSpPr>
          <p:cNvPr id="155" name="テキスト ボックス 154"/>
          <p:cNvSpPr txBox="1"/>
          <p:nvPr/>
        </p:nvSpPr>
        <p:spPr>
          <a:xfrm>
            <a:off x="7074062" y="6817913"/>
            <a:ext cx="6507525" cy="3000821"/>
          </a:xfrm>
          <a:prstGeom prst="rect">
            <a:avLst/>
          </a:prstGeom>
          <a:noFill/>
          <a:ln w="12700" cmpd="sng">
            <a:solidFill>
              <a:schemeClr val="tx1"/>
            </a:solidFill>
          </a:ln>
        </p:spPr>
        <p:txBody>
          <a:bodyPr wrap="square" rtlCol="0">
            <a:spAutoFit/>
          </a:bodyPr>
          <a:lstStyle/>
          <a:p>
            <a:r>
              <a:rPr lang="ja-JP" altLang="en-US" sz="1200" dirty="0" smtClean="0">
                <a:latin typeface="+mj-ea"/>
                <a:ea typeface="+mj-ea"/>
              </a:rPr>
              <a:t>■今後</a:t>
            </a:r>
            <a:r>
              <a:rPr lang="ja-JP" altLang="en-US" sz="1200" dirty="0">
                <a:latin typeface="+mj-ea"/>
                <a:ea typeface="+mj-ea"/>
              </a:rPr>
              <a:t>の運営</a:t>
            </a:r>
            <a:r>
              <a:rPr lang="ja-JP" altLang="en-US" sz="1200" dirty="0" smtClean="0">
                <a:latin typeface="+mj-ea"/>
                <a:ea typeface="+mj-ea"/>
              </a:rPr>
              <a:t>体制の方向性</a:t>
            </a:r>
            <a:endParaRPr lang="en-US" altLang="ja-JP" sz="1200" dirty="0" smtClean="0">
              <a:latin typeface="+mj-ea"/>
              <a:ea typeface="+mj-ea"/>
            </a:endParaRPr>
          </a:p>
          <a:p>
            <a:pPr marL="177800" indent="-177800"/>
            <a:r>
              <a:rPr lang="ja-JP" altLang="en-US" sz="1200" dirty="0">
                <a:latin typeface="+mj-ea"/>
                <a:ea typeface="+mj-ea"/>
              </a:rPr>
              <a:t>　</a:t>
            </a:r>
            <a:r>
              <a:rPr lang="ja-JP" altLang="en-US" sz="1200" dirty="0" smtClean="0">
                <a:latin typeface="+mj-ea"/>
                <a:ea typeface="+mj-ea"/>
              </a:rPr>
              <a:t>　　</a:t>
            </a:r>
            <a:r>
              <a:rPr lang="ja-JP" altLang="en-US" sz="1100" dirty="0" smtClean="0">
                <a:latin typeface="ＭＳ Ｐ明朝" panose="02020600040205080304" pitchFamily="18" charset="-128"/>
                <a:ea typeface="ＭＳ Ｐ明朝" panose="02020600040205080304" pitchFamily="18" charset="-128"/>
              </a:rPr>
              <a:t>自然</a:t>
            </a:r>
            <a:r>
              <a:rPr lang="ja-JP" altLang="en-US" sz="1100" dirty="0">
                <a:latin typeface="ＭＳ Ｐ明朝" panose="02020600040205080304" pitchFamily="18" charset="-128"/>
                <a:ea typeface="ＭＳ Ｐ明朝" panose="02020600040205080304" pitchFamily="18" charset="-128"/>
              </a:rPr>
              <a:t>文化園やスポーツ施設等の公園の維持</a:t>
            </a:r>
            <a:r>
              <a:rPr lang="ja-JP" altLang="en-US" sz="1100" dirty="0" smtClean="0">
                <a:latin typeface="ＭＳ Ｐ明朝" panose="02020600040205080304" pitchFamily="18" charset="-128"/>
                <a:ea typeface="ＭＳ Ｐ明朝" panose="02020600040205080304" pitchFamily="18" charset="-128"/>
              </a:rPr>
              <a:t>管理、</a:t>
            </a:r>
            <a:r>
              <a:rPr lang="ja-JP" altLang="en-US" sz="1100" dirty="0">
                <a:latin typeface="ＭＳ Ｐ明朝" panose="02020600040205080304" pitchFamily="18" charset="-128"/>
                <a:ea typeface="ＭＳ Ｐ明朝" panose="02020600040205080304" pitchFamily="18" charset="-128"/>
              </a:rPr>
              <a:t>各種イベントの実施を含めた運営に</a:t>
            </a:r>
            <a:r>
              <a:rPr lang="ja-JP" altLang="en-US" sz="1100" dirty="0" smtClean="0">
                <a:latin typeface="ＭＳ Ｐ明朝" panose="02020600040205080304" pitchFamily="18" charset="-128"/>
                <a:ea typeface="ＭＳ Ｐ明朝" panose="02020600040205080304" pitchFamily="18" charset="-128"/>
              </a:rPr>
              <a:t>ついて</a:t>
            </a:r>
            <a:r>
              <a:rPr lang="ja-JP" altLang="en-US" sz="1100" dirty="0">
                <a:latin typeface="ＭＳ Ｐ明朝" panose="02020600040205080304" pitchFamily="18" charset="-128"/>
                <a:ea typeface="ＭＳ Ｐ明朝" panose="02020600040205080304" pitchFamily="18" charset="-128"/>
              </a:rPr>
              <a:t>は</a:t>
            </a:r>
            <a:r>
              <a:rPr lang="ja-JP" altLang="en-US" sz="1100" dirty="0" smtClean="0">
                <a:latin typeface="ＭＳ Ｐ明朝" panose="02020600040205080304" pitchFamily="18" charset="-128"/>
                <a:ea typeface="ＭＳ Ｐ明朝" panose="02020600040205080304" pitchFamily="18" charset="-128"/>
              </a:rPr>
              <a:t>、民間事</a:t>
            </a:r>
            <a:r>
              <a:rPr lang="ja-JP" altLang="en-US" sz="1100" dirty="0">
                <a:latin typeface="ＭＳ Ｐ明朝" panose="02020600040205080304" pitchFamily="18" charset="-128"/>
                <a:ea typeface="ＭＳ Ｐ明朝" panose="02020600040205080304" pitchFamily="18" charset="-128"/>
              </a:rPr>
              <a:t>業者の持つ多様なノウハウを活用するため、指定管理者制度を導入する</a:t>
            </a:r>
            <a:r>
              <a:rPr lang="ja-JP" altLang="en-US" sz="1100" dirty="0" smtClean="0">
                <a:latin typeface="ＭＳ Ｐ明朝" panose="02020600040205080304" pitchFamily="18" charset="-128"/>
                <a:ea typeface="ＭＳ Ｐ明朝" panose="02020600040205080304" pitchFamily="18" charset="-128"/>
              </a:rPr>
              <a:t>。</a:t>
            </a:r>
            <a:endParaRPr lang="en-US" altLang="ja-JP" sz="1100" dirty="0" smtClean="0">
              <a:latin typeface="ＭＳ Ｐ明朝" panose="02020600040205080304" pitchFamily="18" charset="-128"/>
              <a:ea typeface="ＭＳ Ｐ明朝" panose="02020600040205080304" pitchFamily="18" charset="-128"/>
            </a:endParaRPr>
          </a:p>
          <a:p>
            <a:pPr marL="177800" indent="-177800"/>
            <a:r>
              <a:rPr lang="ja-JP" altLang="en-US" sz="1100" dirty="0">
                <a:latin typeface="ＭＳ Ｐ明朝" panose="02020600040205080304" pitchFamily="18" charset="-128"/>
                <a:ea typeface="ＭＳ Ｐ明朝" panose="02020600040205080304" pitchFamily="18" charset="-128"/>
              </a:rPr>
              <a:t>　</a:t>
            </a:r>
            <a:endParaRPr lang="en-US" altLang="ja-JP" sz="1100" dirty="0" smtClean="0">
              <a:latin typeface="ＭＳ Ｐ明朝" panose="02020600040205080304" pitchFamily="18" charset="-128"/>
              <a:ea typeface="ＭＳ Ｐ明朝" panose="02020600040205080304" pitchFamily="18" charset="-128"/>
            </a:endParaRPr>
          </a:p>
          <a:p>
            <a:pPr marL="177800" indent="-177800"/>
            <a:r>
              <a:rPr lang="ja-JP" altLang="en-US" sz="1100" dirty="0">
                <a:latin typeface="ＭＳ Ｐ明朝" panose="02020600040205080304" pitchFamily="18" charset="-128"/>
                <a:ea typeface="ＭＳ Ｐ明朝" panose="02020600040205080304" pitchFamily="18" charset="-128"/>
              </a:rPr>
              <a:t>　</a:t>
            </a:r>
            <a:r>
              <a:rPr lang="ja-JP" altLang="en-US" sz="1100" dirty="0" smtClean="0">
                <a:latin typeface="ＭＳ Ｐ明朝" panose="02020600040205080304" pitchFamily="18" charset="-128"/>
                <a:ea typeface="ＭＳ Ｐ明朝" panose="02020600040205080304" pitchFamily="18" charset="-128"/>
              </a:rPr>
              <a:t>　○指</a:t>
            </a:r>
            <a:r>
              <a:rPr lang="ja-JP" altLang="en-US" sz="1100" dirty="0">
                <a:latin typeface="ＭＳ Ｐ明朝" panose="02020600040205080304" pitchFamily="18" charset="-128"/>
                <a:ea typeface="ＭＳ Ｐ明朝" panose="02020600040205080304" pitchFamily="18" charset="-128"/>
              </a:rPr>
              <a:t>定管理の</a:t>
            </a:r>
            <a:r>
              <a:rPr lang="ja-JP" altLang="en-US" sz="1100" dirty="0" smtClean="0">
                <a:latin typeface="ＭＳ Ｐ明朝" panose="02020600040205080304" pitchFamily="18" charset="-128"/>
                <a:ea typeface="ＭＳ Ｐ明朝" panose="02020600040205080304" pitchFamily="18" charset="-128"/>
              </a:rPr>
              <a:t>範囲     ：</a:t>
            </a:r>
            <a:r>
              <a:rPr lang="ja-JP" altLang="en-US" sz="1100" dirty="0">
                <a:latin typeface="ＭＳ Ｐ明朝" panose="02020600040205080304" pitchFamily="18" charset="-128"/>
                <a:ea typeface="ＭＳ Ｐ明朝" panose="02020600040205080304" pitchFamily="18" charset="-128"/>
              </a:rPr>
              <a:t>自然文化園、日本庭園、スポーツ施設、駐車場等公の施設の運営を一括で移行</a:t>
            </a:r>
            <a:r>
              <a:rPr lang="ja-JP" altLang="en-US" sz="1100" dirty="0" smtClean="0">
                <a:latin typeface="ＭＳ Ｐ明朝" panose="02020600040205080304" pitchFamily="18" charset="-128"/>
                <a:ea typeface="ＭＳ Ｐ明朝" panose="02020600040205080304" pitchFamily="18" charset="-128"/>
              </a:rPr>
              <a:t>。</a:t>
            </a:r>
            <a:endParaRPr lang="ja-JP" altLang="en-US" sz="1100" dirty="0">
              <a:latin typeface="ＭＳ Ｐ明朝" panose="02020600040205080304" pitchFamily="18" charset="-128"/>
              <a:ea typeface="ＭＳ Ｐ明朝" panose="02020600040205080304" pitchFamily="18" charset="-128"/>
            </a:endParaRPr>
          </a:p>
          <a:p>
            <a:r>
              <a:rPr lang="ja-JP" altLang="en-US" sz="1100" dirty="0">
                <a:latin typeface="ＭＳ Ｐ明朝" panose="02020600040205080304" pitchFamily="18" charset="-128"/>
                <a:ea typeface="ＭＳ Ｐ明朝" panose="02020600040205080304" pitchFamily="18" charset="-128"/>
              </a:rPr>
              <a:t>　</a:t>
            </a:r>
            <a:endParaRPr lang="en-US" altLang="ja-JP" sz="1100" dirty="0" smtClean="0">
              <a:latin typeface="ＭＳ Ｐ明朝" panose="02020600040205080304" pitchFamily="18" charset="-128"/>
              <a:ea typeface="ＭＳ Ｐ明朝" panose="02020600040205080304" pitchFamily="18" charset="-128"/>
            </a:endParaRPr>
          </a:p>
          <a:p>
            <a:r>
              <a:rPr lang="ja-JP" altLang="en-US" sz="1100" dirty="0">
                <a:latin typeface="ＭＳ Ｐ明朝" panose="02020600040205080304" pitchFamily="18" charset="-128"/>
                <a:ea typeface="ＭＳ Ｐ明朝" panose="02020600040205080304" pitchFamily="18" charset="-128"/>
              </a:rPr>
              <a:t>　</a:t>
            </a:r>
            <a:r>
              <a:rPr lang="ja-JP" altLang="en-US" sz="1100" dirty="0" smtClean="0">
                <a:latin typeface="ＭＳ Ｐ明朝" panose="02020600040205080304" pitchFamily="18" charset="-128"/>
                <a:ea typeface="ＭＳ Ｐ明朝" panose="02020600040205080304" pitchFamily="18" charset="-128"/>
              </a:rPr>
              <a:t>　○指</a:t>
            </a:r>
            <a:r>
              <a:rPr lang="ja-JP" altLang="en-US" sz="1100" dirty="0">
                <a:latin typeface="ＭＳ Ｐ明朝" panose="02020600040205080304" pitchFamily="18" charset="-128"/>
                <a:ea typeface="ＭＳ Ｐ明朝" panose="02020600040205080304" pitchFamily="18" charset="-128"/>
              </a:rPr>
              <a:t>定管理期間　　</a:t>
            </a:r>
            <a:r>
              <a:rPr lang="ja-JP" altLang="en-US" sz="1100" dirty="0" smtClean="0">
                <a:latin typeface="ＭＳ Ｐ明朝" panose="02020600040205080304" pitchFamily="18" charset="-128"/>
                <a:ea typeface="ＭＳ Ｐ明朝" panose="02020600040205080304" pitchFamily="18" charset="-128"/>
              </a:rPr>
              <a:t>    ：</a:t>
            </a:r>
            <a:r>
              <a:rPr lang="en-US" altLang="ja-JP" sz="1100" dirty="0">
                <a:latin typeface="ＭＳ Ｐ明朝" panose="02020600040205080304" pitchFamily="18" charset="-128"/>
                <a:ea typeface="ＭＳ Ｐ明朝" panose="02020600040205080304" pitchFamily="18" charset="-128"/>
              </a:rPr>
              <a:t>10</a:t>
            </a:r>
            <a:r>
              <a:rPr lang="ja-JP" altLang="en-US" sz="1100" dirty="0">
                <a:latin typeface="ＭＳ Ｐ明朝" panose="02020600040205080304" pitchFamily="18" charset="-128"/>
                <a:ea typeface="ＭＳ Ｐ明朝" panose="02020600040205080304" pitchFamily="18" charset="-128"/>
              </a:rPr>
              <a:t>年間</a:t>
            </a:r>
          </a:p>
          <a:p>
            <a:pPr marL="1619250" indent="-1619250"/>
            <a:r>
              <a:rPr lang="ja-JP" altLang="en-US" sz="1100" dirty="0" smtClean="0">
                <a:latin typeface="ＭＳ Ｐ明朝" panose="02020600040205080304" pitchFamily="18" charset="-128"/>
                <a:ea typeface="ＭＳ Ｐ明朝" panose="02020600040205080304" pitchFamily="18" charset="-128"/>
              </a:rPr>
              <a:t>　　　　　　　　　　　　　　　    ・</a:t>
            </a:r>
            <a:r>
              <a:rPr lang="ja-JP" altLang="en-US" sz="1100" dirty="0">
                <a:latin typeface="ＭＳ Ｐ明朝" panose="02020600040205080304" pitchFamily="18" charset="-128"/>
                <a:ea typeface="ＭＳ Ｐ明朝" panose="02020600040205080304" pitchFamily="18" charset="-128"/>
              </a:rPr>
              <a:t>一般的な維持管理業務のほか、自主イベントの開催や外部</a:t>
            </a:r>
            <a:r>
              <a:rPr lang="ja-JP" altLang="en-US" sz="1100" dirty="0" smtClean="0">
                <a:latin typeface="ＭＳ Ｐ明朝" panose="02020600040205080304" pitchFamily="18" charset="-128"/>
                <a:ea typeface="ＭＳ Ｐ明朝" panose="02020600040205080304" pitchFamily="18" charset="-128"/>
              </a:rPr>
              <a:t>イベントの</a:t>
            </a:r>
            <a:r>
              <a:rPr lang="ja-JP" altLang="en-US" sz="1100" dirty="0">
                <a:latin typeface="ＭＳ Ｐ明朝" panose="02020600040205080304" pitchFamily="18" charset="-128"/>
                <a:ea typeface="ＭＳ Ｐ明朝" panose="02020600040205080304" pitchFamily="18" charset="-128"/>
              </a:rPr>
              <a:t>誘致、</a:t>
            </a:r>
            <a:r>
              <a:rPr lang="ja-JP" altLang="en-US" sz="1100" dirty="0" smtClean="0">
                <a:latin typeface="ＭＳ Ｐ明朝" panose="02020600040205080304" pitchFamily="18" charset="-128"/>
                <a:ea typeface="ＭＳ Ｐ明朝" panose="02020600040205080304" pitchFamily="18" charset="-128"/>
              </a:rPr>
              <a:t>国内外向け</a:t>
            </a:r>
            <a:r>
              <a:rPr lang="ja-JP" altLang="en-US" sz="1100" dirty="0">
                <a:latin typeface="ＭＳ Ｐ明朝" panose="02020600040205080304" pitchFamily="18" charset="-128"/>
                <a:ea typeface="ＭＳ Ｐ明朝" panose="02020600040205080304" pitchFamily="18" charset="-128"/>
              </a:rPr>
              <a:t>の広報、公園内及び周辺の事業者や大学等教育機関との連携</a:t>
            </a:r>
            <a:r>
              <a:rPr lang="ja-JP" altLang="en-US" sz="1100" dirty="0" smtClean="0">
                <a:latin typeface="ＭＳ Ｐ明朝" panose="02020600040205080304" pitchFamily="18" charset="-128"/>
                <a:ea typeface="ＭＳ Ｐ明朝" panose="02020600040205080304" pitchFamily="18" charset="-128"/>
              </a:rPr>
              <a:t>などについて、自由度</a:t>
            </a:r>
            <a:r>
              <a:rPr lang="ja-JP" altLang="en-US" sz="1100" dirty="0">
                <a:latin typeface="ＭＳ Ｐ明朝" panose="02020600040205080304" pitchFamily="18" charset="-128"/>
                <a:ea typeface="ＭＳ Ｐ明朝" panose="02020600040205080304" pitchFamily="18" charset="-128"/>
              </a:rPr>
              <a:t>の高い運営を目指す</a:t>
            </a:r>
            <a:r>
              <a:rPr lang="ja-JP" altLang="en-US" sz="1100" dirty="0" smtClean="0">
                <a:latin typeface="ＭＳ Ｐ明朝" panose="02020600040205080304" pitchFamily="18" charset="-128"/>
                <a:ea typeface="ＭＳ Ｐ明朝" panose="02020600040205080304" pitchFamily="18" charset="-128"/>
              </a:rPr>
              <a:t>。</a:t>
            </a:r>
            <a:endParaRPr lang="ja-JP" altLang="en-US" sz="1100" dirty="0">
              <a:latin typeface="ＭＳ Ｐ明朝" panose="02020600040205080304" pitchFamily="18" charset="-128"/>
              <a:ea typeface="ＭＳ Ｐ明朝" panose="02020600040205080304" pitchFamily="18" charset="-128"/>
            </a:endParaRPr>
          </a:p>
          <a:p>
            <a:r>
              <a:rPr lang="ja-JP" altLang="en-US" sz="1100" dirty="0">
                <a:latin typeface="ＭＳ Ｐ明朝" panose="02020600040205080304" pitchFamily="18" charset="-128"/>
                <a:ea typeface="ＭＳ Ｐ明朝" panose="02020600040205080304" pitchFamily="18" charset="-128"/>
              </a:rPr>
              <a:t>　</a:t>
            </a:r>
            <a:endParaRPr lang="en-US" altLang="ja-JP" sz="1100" dirty="0" smtClean="0">
              <a:latin typeface="ＭＳ Ｐ明朝" panose="02020600040205080304" pitchFamily="18" charset="-128"/>
              <a:ea typeface="ＭＳ Ｐ明朝" panose="02020600040205080304" pitchFamily="18" charset="-128"/>
            </a:endParaRPr>
          </a:p>
          <a:p>
            <a:r>
              <a:rPr lang="ja-JP" altLang="en-US" sz="1100" dirty="0">
                <a:latin typeface="ＭＳ Ｐ明朝" panose="02020600040205080304" pitchFamily="18" charset="-128"/>
                <a:ea typeface="ＭＳ Ｐ明朝" panose="02020600040205080304" pitchFamily="18" charset="-128"/>
              </a:rPr>
              <a:t>　</a:t>
            </a:r>
            <a:r>
              <a:rPr lang="ja-JP" altLang="en-US" sz="1100" dirty="0" smtClean="0">
                <a:latin typeface="ＭＳ Ｐ明朝" panose="02020600040205080304" pitchFamily="18" charset="-128"/>
                <a:ea typeface="ＭＳ Ｐ明朝" panose="02020600040205080304" pitchFamily="18" charset="-128"/>
              </a:rPr>
              <a:t>　○移行</a:t>
            </a:r>
            <a:r>
              <a:rPr lang="ja-JP" altLang="en-US" sz="1100" dirty="0">
                <a:latin typeface="ＭＳ Ｐ明朝" panose="02020600040205080304" pitchFamily="18" charset="-128"/>
                <a:ea typeface="ＭＳ Ｐ明朝" panose="02020600040205080304" pitchFamily="18" charset="-128"/>
              </a:rPr>
              <a:t>時期　　　　</a:t>
            </a:r>
            <a:r>
              <a:rPr lang="ja-JP" altLang="en-US" sz="1100" dirty="0" smtClean="0">
                <a:latin typeface="ＭＳ Ｐ明朝" panose="02020600040205080304" pitchFamily="18" charset="-128"/>
                <a:ea typeface="ＭＳ Ｐ明朝" panose="02020600040205080304" pitchFamily="18" charset="-128"/>
              </a:rPr>
              <a:t>    </a:t>
            </a:r>
            <a:r>
              <a:rPr lang="ja-JP" altLang="en-US" sz="1100" dirty="0">
                <a:latin typeface="ＭＳ Ｐ明朝" panose="02020600040205080304" pitchFamily="18" charset="-128"/>
                <a:ea typeface="ＭＳ Ｐ明朝" panose="02020600040205080304" pitchFamily="18" charset="-128"/>
              </a:rPr>
              <a:t>　</a:t>
            </a:r>
            <a:r>
              <a:rPr lang="ja-JP" altLang="en-US" sz="1100" dirty="0" smtClean="0">
                <a:latin typeface="ＭＳ Ｐ明朝" panose="02020600040205080304" pitchFamily="18" charset="-128"/>
                <a:ea typeface="ＭＳ Ｐ明朝" panose="02020600040205080304" pitchFamily="18" charset="-128"/>
              </a:rPr>
              <a:t>：</a:t>
            </a:r>
            <a:r>
              <a:rPr lang="ja-JP" altLang="en-US" sz="1100" dirty="0">
                <a:latin typeface="ＭＳ Ｐ明朝" panose="02020600040205080304" pitchFamily="18" charset="-128"/>
                <a:ea typeface="ＭＳ Ｐ明朝" panose="02020600040205080304" pitchFamily="18" charset="-128"/>
              </a:rPr>
              <a:t>平成</a:t>
            </a:r>
            <a:r>
              <a:rPr lang="en-US" altLang="ja-JP" sz="1100" dirty="0">
                <a:latin typeface="ＭＳ Ｐ明朝" panose="02020600040205080304" pitchFamily="18" charset="-128"/>
                <a:ea typeface="ＭＳ Ｐ明朝" panose="02020600040205080304" pitchFamily="18" charset="-128"/>
              </a:rPr>
              <a:t>30</a:t>
            </a:r>
            <a:r>
              <a:rPr lang="ja-JP" altLang="en-US" sz="1100" dirty="0" smtClean="0">
                <a:latin typeface="ＭＳ Ｐ明朝" panose="02020600040205080304" pitchFamily="18" charset="-128"/>
                <a:ea typeface="ＭＳ Ｐ明朝" panose="02020600040205080304" pitchFamily="18" charset="-128"/>
              </a:rPr>
              <a:t>年度</a:t>
            </a:r>
            <a:endParaRPr lang="en-US" altLang="ja-JP" sz="1100" dirty="0" smtClean="0">
              <a:latin typeface="ＭＳ Ｐ明朝" panose="02020600040205080304" pitchFamily="18" charset="-128"/>
              <a:ea typeface="ＭＳ Ｐ明朝" panose="02020600040205080304" pitchFamily="18" charset="-128"/>
            </a:endParaRPr>
          </a:p>
          <a:p>
            <a:endParaRPr lang="ja-JP" altLang="en-US" sz="1100" dirty="0">
              <a:latin typeface="ＭＳ Ｐ明朝" panose="02020600040205080304" pitchFamily="18" charset="-128"/>
              <a:ea typeface="ＭＳ Ｐ明朝" panose="02020600040205080304" pitchFamily="18" charset="-128"/>
            </a:endParaRPr>
          </a:p>
          <a:p>
            <a:pPr marL="1704975" indent="-1704975"/>
            <a:r>
              <a:rPr lang="ja-JP" altLang="en-US" sz="1100" dirty="0">
                <a:latin typeface="ＭＳ Ｐ明朝" panose="02020600040205080304" pitchFamily="18" charset="-128"/>
                <a:ea typeface="ＭＳ Ｐ明朝" panose="02020600040205080304" pitchFamily="18" charset="-128"/>
              </a:rPr>
              <a:t>　</a:t>
            </a:r>
            <a:r>
              <a:rPr lang="ja-JP" altLang="en-US" sz="1100" dirty="0" smtClean="0">
                <a:latin typeface="ＭＳ Ｐ明朝" panose="02020600040205080304" pitchFamily="18" charset="-128"/>
                <a:ea typeface="ＭＳ Ｐ明朝" panose="02020600040205080304" pitchFamily="18" charset="-128"/>
              </a:rPr>
              <a:t>　○府</a:t>
            </a:r>
            <a:r>
              <a:rPr lang="ja-JP" altLang="en-US" sz="1100" dirty="0">
                <a:latin typeface="ＭＳ Ｐ明朝" panose="02020600040205080304" pitchFamily="18" charset="-128"/>
                <a:ea typeface="ＭＳ Ｐ明朝" panose="02020600040205080304" pitchFamily="18" charset="-128"/>
              </a:rPr>
              <a:t>が引き続き</a:t>
            </a:r>
            <a:r>
              <a:rPr lang="ja-JP" altLang="en-US" sz="1100" dirty="0" smtClean="0">
                <a:latin typeface="ＭＳ Ｐ明朝" panose="02020600040205080304" pitchFamily="18" charset="-128"/>
                <a:ea typeface="ＭＳ Ｐ明朝" panose="02020600040205080304" pitchFamily="18" charset="-128"/>
              </a:rPr>
              <a:t>行う業務：・土地貸付や万博記念公園駅</a:t>
            </a:r>
            <a:r>
              <a:rPr lang="ja-JP" altLang="en-US" sz="1100" dirty="0">
                <a:latin typeface="ＭＳ Ｐ明朝" panose="02020600040205080304" pitchFamily="18" charset="-128"/>
                <a:ea typeface="ＭＳ Ｐ明朝" panose="02020600040205080304" pitchFamily="18" charset="-128"/>
              </a:rPr>
              <a:t>周辺地区及び外周部分の事業者</a:t>
            </a:r>
            <a:r>
              <a:rPr lang="ja-JP" altLang="en-US" sz="1100" dirty="0" smtClean="0">
                <a:latin typeface="ＭＳ Ｐ明朝" panose="02020600040205080304" pitchFamily="18" charset="-128"/>
                <a:ea typeface="ＭＳ Ｐ明朝" panose="02020600040205080304" pitchFamily="18" charset="-128"/>
              </a:rPr>
              <a:t>誘致など府</a:t>
            </a:r>
            <a:r>
              <a:rPr lang="ja-JP" altLang="en-US" sz="1100" dirty="0">
                <a:latin typeface="ＭＳ Ｐ明朝" panose="02020600040205080304" pitchFamily="18" charset="-128"/>
                <a:ea typeface="ＭＳ Ｐ明朝" panose="02020600040205080304" pitchFamily="18" charset="-128"/>
              </a:rPr>
              <a:t>有資産の</a:t>
            </a:r>
            <a:r>
              <a:rPr lang="ja-JP" altLang="en-US" sz="1100" dirty="0" smtClean="0">
                <a:latin typeface="ＭＳ Ｐ明朝" panose="02020600040205080304" pitchFamily="18" charset="-128"/>
                <a:ea typeface="ＭＳ Ｐ明朝" panose="02020600040205080304" pitchFamily="18" charset="-128"/>
              </a:rPr>
              <a:t>活用業務に関する</a:t>
            </a:r>
            <a:r>
              <a:rPr lang="ja-JP" altLang="en-US" sz="1100" dirty="0">
                <a:latin typeface="ＭＳ Ｐ明朝" panose="02020600040205080304" pitchFamily="18" charset="-128"/>
                <a:ea typeface="ＭＳ Ｐ明朝" panose="02020600040205080304" pitchFamily="18" charset="-128"/>
              </a:rPr>
              <a:t>ものは、府</a:t>
            </a:r>
            <a:r>
              <a:rPr lang="ja-JP" altLang="en-US" sz="1100" dirty="0" smtClean="0">
                <a:latin typeface="ＭＳ Ｐ明朝" panose="02020600040205080304" pitchFamily="18" charset="-128"/>
                <a:ea typeface="ＭＳ Ｐ明朝" panose="02020600040205080304" pitchFamily="18" charset="-128"/>
              </a:rPr>
              <a:t>が実施。</a:t>
            </a:r>
            <a:endParaRPr lang="en-US" altLang="ja-JP" sz="1100" dirty="0" smtClean="0">
              <a:latin typeface="ＭＳ Ｐ明朝" panose="02020600040205080304" pitchFamily="18" charset="-128"/>
              <a:ea typeface="ＭＳ Ｐ明朝" panose="02020600040205080304" pitchFamily="18" charset="-128"/>
            </a:endParaRPr>
          </a:p>
          <a:p>
            <a:pPr marL="1704975" indent="-1704975"/>
            <a:r>
              <a:rPr lang="ja-JP" altLang="en-US" sz="1100" dirty="0" smtClean="0">
                <a:latin typeface="ＭＳ Ｐ明朝" panose="02020600040205080304" pitchFamily="18" charset="-128"/>
                <a:ea typeface="ＭＳ Ｐ明朝" panose="02020600040205080304" pitchFamily="18" charset="-128"/>
              </a:rPr>
              <a:t>　　　　　　　　　　　　　　　　　　 ・</a:t>
            </a:r>
            <a:r>
              <a:rPr lang="ja-JP" altLang="en-US" sz="1100" dirty="0">
                <a:latin typeface="ＭＳ Ｐ明朝" panose="02020600040205080304" pitchFamily="18" charset="-128"/>
                <a:ea typeface="ＭＳ Ｐ明朝" panose="02020600040205080304" pitchFamily="18" charset="-128"/>
              </a:rPr>
              <a:t>日本庭園の景観形成</a:t>
            </a:r>
            <a:r>
              <a:rPr lang="ja-JP" altLang="en-US" sz="1100" dirty="0" smtClean="0">
                <a:latin typeface="ＭＳ Ｐ明朝" panose="02020600040205080304" pitchFamily="18" charset="-128"/>
                <a:ea typeface="ＭＳ Ｐ明朝" panose="02020600040205080304" pitchFamily="18" charset="-128"/>
              </a:rPr>
              <a:t>（植え替え</a:t>
            </a:r>
            <a:r>
              <a:rPr lang="ja-JP" altLang="en-US" sz="1100" dirty="0">
                <a:latin typeface="ＭＳ Ｐ明朝" panose="02020600040205080304" pitchFamily="18" charset="-128"/>
                <a:ea typeface="ＭＳ Ｐ明朝" panose="02020600040205080304" pitchFamily="18" charset="-128"/>
              </a:rPr>
              <a:t>等）、自然文化園の森の育成環境形成（間伐等</a:t>
            </a:r>
            <a:r>
              <a:rPr lang="ja-JP" altLang="en-US" sz="1100" dirty="0" smtClean="0">
                <a:latin typeface="ＭＳ Ｐ明朝" panose="02020600040205080304" pitchFamily="18" charset="-128"/>
                <a:ea typeface="ＭＳ Ｐ明朝" panose="02020600040205080304" pitchFamily="18" charset="-128"/>
              </a:rPr>
              <a:t>）は、貴重な公の資産を将来に引き継いでいく府の責務として、府が直接実施。</a:t>
            </a:r>
            <a:endParaRPr lang="ja-JP" altLang="en-US" sz="1100" dirty="0">
              <a:latin typeface="ＭＳ Ｐ明朝" panose="02020600040205080304" pitchFamily="18" charset="-128"/>
              <a:ea typeface="ＭＳ Ｐ明朝" panose="02020600040205080304" pitchFamily="18" charset="-128"/>
            </a:endParaRPr>
          </a:p>
        </p:txBody>
      </p:sp>
      <p:sp>
        <p:nvSpPr>
          <p:cNvPr id="159" name="テキスト ボックス 158"/>
          <p:cNvSpPr txBox="1"/>
          <p:nvPr/>
        </p:nvSpPr>
        <p:spPr>
          <a:xfrm>
            <a:off x="7074782" y="668130"/>
            <a:ext cx="6516000" cy="5977673"/>
          </a:xfrm>
          <a:prstGeom prst="rect">
            <a:avLst/>
          </a:prstGeom>
          <a:noFill/>
          <a:ln w="12700">
            <a:solidFill>
              <a:schemeClr val="tx1"/>
            </a:solidFill>
          </a:ln>
        </p:spPr>
        <p:txBody>
          <a:bodyPr wrap="square" rtlCol="0">
            <a:noAutofit/>
          </a:bodyPr>
          <a:lstStyle/>
          <a:p>
            <a:pPr marL="177800" indent="-177800"/>
            <a:endParaRPr lang="en-US" altLang="ja-JP" sz="100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marL="177800" indent="-177800"/>
            <a:endParaRPr lang="en-US" altLang="ja-JP" sz="1000" dirty="0">
              <a:latin typeface="ＭＳ Ｐ明朝" panose="02020600040205080304" pitchFamily="18" charset="-128"/>
              <a:ea typeface="ＭＳ Ｐ明朝" panose="02020600040205080304" pitchFamily="18" charset="-128"/>
              <a:cs typeface="Meiryo UI" panose="020B0604030504040204" pitchFamily="50" charset="-128"/>
            </a:endParaRPr>
          </a:p>
          <a:p>
            <a:pPr marL="177800" indent="-177800"/>
            <a:endParaRPr lang="en-US" altLang="ja-JP" sz="100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marL="177800" indent="-177800"/>
            <a:endParaRPr lang="en-US" altLang="ja-JP" sz="1000" dirty="0">
              <a:latin typeface="ＭＳ Ｐ明朝" panose="02020600040205080304" pitchFamily="18" charset="-128"/>
              <a:ea typeface="ＭＳ Ｐ明朝" panose="02020600040205080304" pitchFamily="18" charset="-128"/>
              <a:cs typeface="Meiryo UI" panose="020B0604030504040204" pitchFamily="50" charset="-128"/>
            </a:endParaRPr>
          </a:p>
          <a:p>
            <a:pPr marL="177800" indent="-177800"/>
            <a:endParaRPr lang="en-US" altLang="ja-JP" sz="100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marL="177800" indent="-177800"/>
            <a:r>
              <a:rPr lang="ja-JP" altLang="en-US" sz="1000" dirty="0" smtClean="0">
                <a:latin typeface="ＭＳ Ｐ明朝" panose="02020600040205080304" pitchFamily="18" charset="-128"/>
                <a:ea typeface="ＭＳ Ｐ明朝" panose="02020600040205080304" pitchFamily="18" charset="-128"/>
                <a:cs typeface="Meiryo UI" panose="020B0604030504040204" pitchFamily="50" charset="-128"/>
              </a:rPr>
              <a:t>　</a:t>
            </a:r>
            <a:endParaRPr lang="en-US" altLang="ja-JP" sz="1000" dirty="0">
              <a:latin typeface="ＭＳ Ｐ明朝" panose="02020600040205080304" pitchFamily="18" charset="-128"/>
              <a:ea typeface="ＭＳ Ｐ明朝" panose="02020600040205080304" pitchFamily="18" charset="-128"/>
              <a:cs typeface="Meiryo UI" panose="020B0604030504040204" pitchFamily="50" charset="-128"/>
            </a:endParaRPr>
          </a:p>
          <a:p>
            <a:pPr marL="177800" indent="-177800"/>
            <a:endParaRPr lang="en-US" altLang="ja-JP" sz="100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marL="177800" indent="-177800"/>
            <a:endParaRPr lang="en-US" altLang="ja-JP" sz="1000" dirty="0">
              <a:latin typeface="ＭＳ Ｐ明朝" panose="02020600040205080304" pitchFamily="18" charset="-128"/>
              <a:ea typeface="ＭＳ Ｐ明朝" panose="02020600040205080304" pitchFamily="18" charset="-128"/>
              <a:cs typeface="Meiryo UI" panose="020B0604030504040204" pitchFamily="50" charset="-128"/>
            </a:endParaRPr>
          </a:p>
          <a:p>
            <a:pPr marL="177800" indent="-177800"/>
            <a:endParaRPr lang="en-US" altLang="ja-JP" sz="100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marL="177800" indent="-177800"/>
            <a:endParaRPr lang="en-US" altLang="ja-JP" sz="1000" dirty="0">
              <a:latin typeface="ＭＳ Ｐ明朝" panose="02020600040205080304" pitchFamily="18" charset="-128"/>
              <a:ea typeface="ＭＳ Ｐ明朝" panose="02020600040205080304" pitchFamily="18" charset="-128"/>
              <a:cs typeface="Meiryo UI" panose="020B0604030504040204" pitchFamily="50" charset="-128"/>
            </a:endParaRPr>
          </a:p>
          <a:p>
            <a:pPr marL="177800" indent="-177800"/>
            <a:endParaRPr lang="en-US" altLang="ja-JP" sz="100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marL="177800" indent="-177800"/>
            <a:endParaRPr lang="en-US" altLang="ja-JP" sz="1000" dirty="0">
              <a:latin typeface="ＭＳ Ｐ明朝" panose="02020600040205080304" pitchFamily="18" charset="-128"/>
              <a:ea typeface="ＭＳ Ｐ明朝" panose="02020600040205080304" pitchFamily="18" charset="-128"/>
              <a:cs typeface="Meiryo UI" panose="020B0604030504040204" pitchFamily="50" charset="-128"/>
            </a:endParaRPr>
          </a:p>
          <a:p>
            <a:pPr marL="177800" indent="-177800"/>
            <a:endParaRPr lang="en-US" altLang="ja-JP" sz="100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marL="177800" indent="-177800"/>
            <a:endParaRPr lang="en-US" altLang="ja-JP" sz="1000" dirty="0">
              <a:latin typeface="ＭＳ Ｐ明朝" panose="02020600040205080304" pitchFamily="18" charset="-128"/>
              <a:ea typeface="ＭＳ Ｐ明朝" panose="02020600040205080304" pitchFamily="18" charset="-128"/>
              <a:cs typeface="Meiryo UI" panose="020B0604030504040204" pitchFamily="50" charset="-128"/>
            </a:endParaRPr>
          </a:p>
          <a:p>
            <a:pPr marL="177800" indent="-177800"/>
            <a:endParaRPr lang="en-US" altLang="ja-JP" sz="100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marL="177800" indent="-177800"/>
            <a:endParaRPr lang="en-US" altLang="ja-JP" sz="1000" dirty="0">
              <a:latin typeface="ＭＳ Ｐ明朝" panose="02020600040205080304" pitchFamily="18" charset="-128"/>
              <a:ea typeface="ＭＳ Ｐ明朝" panose="02020600040205080304" pitchFamily="18" charset="-128"/>
              <a:cs typeface="Meiryo UI" panose="020B0604030504040204" pitchFamily="50" charset="-128"/>
            </a:endParaRPr>
          </a:p>
          <a:p>
            <a:pPr marL="177800" indent="-177800"/>
            <a:endParaRPr lang="en-US" altLang="ja-JP" sz="100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marL="177800" indent="-177800"/>
            <a:endParaRPr lang="en-US" altLang="ja-JP" sz="1000" dirty="0">
              <a:latin typeface="ＭＳ Ｐ明朝" panose="02020600040205080304" pitchFamily="18" charset="-128"/>
              <a:ea typeface="ＭＳ Ｐ明朝" panose="02020600040205080304" pitchFamily="18" charset="-128"/>
              <a:cs typeface="Meiryo UI" panose="020B0604030504040204" pitchFamily="50" charset="-128"/>
            </a:endParaRPr>
          </a:p>
          <a:p>
            <a:pPr marL="177800" indent="-177800"/>
            <a:endParaRPr lang="en-US" altLang="ja-JP" sz="100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marL="177800" indent="-177800"/>
            <a:endParaRPr lang="en-US" altLang="ja-JP" sz="100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marL="177800" indent="-177800"/>
            <a:endParaRPr lang="en-US" altLang="ja-JP" sz="100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marL="177800" indent="-177800"/>
            <a:endParaRPr lang="en-US" altLang="ja-JP" sz="100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marL="82550" indent="-82550"/>
            <a:endParaRPr lang="en-US" altLang="ja-JP" sz="1000" dirty="0">
              <a:latin typeface="ＭＳ Ｐ明朝" panose="02020600040205080304" pitchFamily="18" charset="-128"/>
              <a:ea typeface="ＭＳ Ｐ明朝" panose="02020600040205080304" pitchFamily="18" charset="-128"/>
              <a:cs typeface="Meiryo UI" panose="020B0604030504040204" pitchFamily="50" charset="-128"/>
            </a:endParaRPr>
          </a:p>
          <a:p>
            <a:pPr marL="177800" indent="-177800"/>
            <a:endParaRPr lang="en-US" altLang="ja-JP" sz="100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marL="177800" indent="-177800"/>
            <a:endParaRPr lang="en-US" altLang="ja-JP" sz="1000" dirty="0">
              <a:latin typeface="ＭＳ Ｐ明朝" panose="02020600040205080304" pitchFamily="18" charset="-128"/>
              <a:ea typeface="ＭＳ Ｐ明朝" panose="02020600040205080304" pitchFamily="18" charset="-128"/>
              <a:cs typeface="Meiryo UI" panose="020B0604030504040204" pitchFamily="50" charset="-128"/>
            </a:endParaRPr>
          </a:p>
          <a:p>
            <a:pPr marL="177800" indent="-177800"/>
            <a:endParaRPr lang="en-US" altLang="ja-JP" sz="100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marL="177800" indent="-177800"/>
            <a:endParaRPr lang="en-US" altLang="ja-JP" sz="1000" dirty="0">
              <a:latin typeface="ＭＳ Ｐ明朝" panose="02020600040205080304" pitchFamily="18" charset="-128"/>
              <a:ea typeface="ＭＳ Ｐ明朝" panose="02020600040205080304" pitchFamily="18" charset="-128"/>
              <a:cs typeface="Meiryo UI" panose="020B0604030504040204" pitchFamily="50" charset="-128"/>
            </a:endParaRPr>
          </a:p>
          <a:p>
            <a:pPr marL="177800" indent="-177800"/>
            <a:endParaRPr lang="en-US" altLang="ja-JP" sz="1000"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marL="177800" indent="-177800"/>
            <a:endParaRPr lang="en-US" altLang="ja-JP" sz="1000" dirty="0">
              <a:latin typeface="ＭＳ Ｐ明朝" panose="02020600040205080304" pitchFamily="18" charset="-128"/>
              <a:ea typeface="ＭＳ Ｐ明朝" panose="02020600040205080304" pitchFamily="18" charset="-128"/>
              <a:cs typeface="Meiryo UI" panose="020B0604030504040204" pitchFamily="50" charset="-128"/>
            </a:endParaRPr>
          </a:p>
          <a:p>
            <a:pPr marL="82550" indent="-82550"/>
            <a:endParaRPr lang="en-US" altLang="ja-JP" sz="1000" dirty="0" smtClean="0">
              <a:latin typeface="ＭＳ Ｐ明朝" panose="02020600040205080304" pitchFamily="18" charset="-128"/>
              <a:ea typeface="ＭＳ Ｐ明朝" panose="02020600040205080304" pitchFamily="18" charset="-128"/>
              <a:cs typeface="Meiryo UI" panose="020B0604030504040204" pitchFamily="50" charset="-128"/>
            </a:endParaRPr>
          </a:p>
          <a:p>
            <a:endParaRPr lang="en-US" altLang="ja-JP" sz="1000" dirty="0" smtClean="0">
              <a:latin typeface="ＭＳ Ｐ明朝" panose="02020600040205080304" pitchFamily="18" charset="-128"/>
              <a:ea typeface="ＭＳ Ｐ明朝" panose="02020600040205080304" pitchFamily="18" charset="-128"/>
              <a:cs typeface="Meiryo UI" panose="020B0604030504040204" pitchFamily="50" charset="-128"/>
            </a:endParaRPr>
          </a:p>
          <a:p>
            <a:endParaRPr lang="en-US" altLang="ja-JP" sz="1000" dirty="0">
              <a:latin typeface="ＭＳ Ｐ明朝" panose="02020600040205080304" pitchFamily="18" charset="-128"/>
              <a:ea typeface="ＭＳ Ｐ明朝" panose="02020600040205080304" pitchFamily="18" charset="-128"/>
              <a:cs typeface="Meiryo UI" panose="020B0604030504040204" pitchFamily="50" charset="-128"/>
            </a:endParaRPr>
          </a:p>
          <a:p>
            <a:endParaRPr lang="en-US" altLang="ja-JP" sz="1000" dirty="0" smtClean="0">
              <a:latin typeface="ＭＳ Ｐ明朝" panose="02020600040205080304" pitchFamily="18" charset="-128"/>
              <a:ea typeface="ＭＳ Ｐ明朝" panose="02020600040205080304" pitchFamily="18" charset="-128"/>
              <a:cs typeface="Meiryo UI" panose="020B0604030504040204" pitchFamily="50" charset="-128"/>
            </a:endParaRPr>
          </a:p>
          <a:p>
            <a:endParaRPr lang="en-US" altLang="ja-JP" sz="1000" dirty="0">
              <a:latin typeface="ＭＳ Ｐ明朝" panose="02020600040205080304" pitchFamily="18" charset="-128"/>
              <a:ea typeface="ＭＳ Ｐ明朝" panose="02020600040205080304" pitchFamily="18" charset="-128"/>
              <a:cs typeface="Meiryo UI" panose="020B0604030504040204" pitchFamily="50" charset="-128"/>
            </a:endParaRPr>
          </a:p>
          <a:p>
            <a:endParaRPr lang="en-US" altLang="ja-JP" sz="1000" dirty="0" smtClean="0">
              <a:latin typeface="ＭＳ Ｐ明朝" panose="02020600040205080304" pitchFamily="18" charset="-128"/>
              <a:ea typeface="ＭＳ Ｐ明朝" panose="02020600040205080304" pitchFamily="18" charset="-128"/>
              <a:cs typeface="Meiryo UI" panose="020B0604030504040204" pitchFamily="50" charset="-128"/>
            </a:endParaRPr>
          </a:p>
          <a:p>
            <a:endParaRPr lang="en-US" altLang="ja-JP" sz="1000" dirty="0">
              <a:latin typeface="ＭＳ Ｐ明朝" panose="02020600040205080304" pitchFamily="18" charset="-128"/>
              <a:ea typeface="ＭＳ Ｐ明朝" panose="02020600040205080304" pitchFamily="18" charset="-128"/>
              <a:cs typeface="Meiryo UI" panose="020B0604030504040204" pitchFamily="50" charset="-128"/>
            </a:endParaRPr>
          </a:p>
          <a:p>
            <a:endParaRPr lang="en-US" altLang="ja-JP" sz="1000" dirty="0">
              <a:latin typeface="ＭＳ Ｐ明朝" panose="02020600040205080304" pitchFamily="18" charset="-128"/>
              <a:ea typeface="ＭＳ Ｐ明朝" panose="02020600040205080304" pitchFamily="18" charset="-128"/>
              <a:cs typeface="Meiryo UI" panose="020B0604030504040204" pitchFamily="50" charset="-128"/>
            </a:endParaRPr>
          </a:p>
        </p:txBody>
      </p:sp>
      <p:sp>
        <p:nvSpPr>
          <p:cNvPr id="198" name="正方形/長方形 197"/>
          <p:cNvSpPr/>
          <p:nvPr/>
        </p:nvSpPr>
        <p:spPr>
          <a:xfrm>
            <a:off x="74721" y="4631875"/>
            <a:ext cx="6933888" cy="517899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p:cNvSpPr/>
          <p:nvPr/>
        </p:nvSpPr>
        <p:spPr>
          <a:xfrm>
            <a:off x="31632" y="2836983"/>
            <a:ext cx="2789664" cy="261610"/>
          </a:xfrm>
          <a:prstGeom prst="rect">
            <a:avLst/>
          </a:prstGeom>
        </p:spPr>
        <p:txBody>
          <a:bodyPr wrap="square">
            <a:spAutoFit/>
          </a:bodyPr>
          <a:lstStyle/>
          <a:p>
            <a:r>
              <a:rPr lang="en-US" altLang="ja-JP" sz="1100" b="1" dirty="0">
                <a:latin typeface="ＭＳ Ｐ明朝" panose="02020600040205080304" pitchFamily="18" charset="-128"/>
                <a:ea typeface="ＭＳ Ｐ明朝" panose="02020600040205080304" pitchFamily="18" charset="-128"/>
              </a:rPr>
              <a:t>【</a:t>
            </a:r>
            <a:r>
              <a:rPr lang="ja-JP" altLang="en-US" sz="1100" b="1" dirty="0">
                <a:latin typeface="ＭＳ Ｐ明朝" panose="02020600040205080304" pitchFamily="18" charset="-128"/>
                <a:ea typeface="ＭＳ Ｐ明朝" panose="02020600040205080304" pitchFamily="18" charset="-128"/>
              </a:rPr>
              <a:t>基本理念</a:t>
            </a:r>
            <a:r>
              <a:rPr lang="en-US" altLang="ja-JP" sz="1100" b="1" dirty="0" smtClean="0">
                <a:latin typeface="ＭＳ Ｐ明朝" panose="02020600040205080304" pitchFamily="18" charset="-128"/>
                <a:ea typeface="ＭＳ Ｐ明朝" panose="02020600040205080304" pitchFamily="18" charset="-128"/>
              </a:rPr>
              <a:t>】</a:t>
            </a:r>
            <a:r>
              <a:rPr lang="ja-JP" altLang="en-US" sz="1100" b="1" dirty="0" smtClean="0">
                <a:latin typeface="ＭＳ Ｐ明朝" panose="02020600040205080304" pitchFamily="18" charset="-128"/>
                <a:ea typeface="ＭＳ Ｐ明朝" panose="02020600040205080304" pitchFamily="18" charset="-128"/>
              </a:rPr>
              <a:t>　　緑</a:t>
            </a:r>
            <a:r>
              <a:rPr lang="ja-JP" altLang="en-US" sz="1100" b="1" dirty="0">
                <a:latin typeface="ＭＳ Ｐ明朝" panose="02020600040205080304" pitchFamily="18" charset="-128"/>
                <a:ea typeface="ＭＳ Ｐ明朝" panose="02020600040205080304" pitchFamily="18" charset="-128"/>
              </a:rPr>
              <a:t>に包まれた文化公園</a:t>
            </a:r>
          </a:p>
        </p:txBody>
      </p:sp>
      <p:sp>
        <p:nvSpPr>
          <p:cNvPr id="136" name="正方形/長方形 135"/>
          <p:cNvSpPr/>
          <p:nvPr/>
        </p:nvSpPr>
        <p:spPr>
          <a:xfrm>
            <a:off x="347970" y="7003702"/>
            <a:ext cx="6387390" cy="864000"/>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200"/>
              </a:lnSpc>
            </a:pPr>
            <a:r>
              <a:rPr kumimoji="1" lang="ja-JP" altLang="en-US" sz="1100" b="1" u="sng"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（基本方針２）　地球環境保全・再生に貢献する公園</a:t>
            </a:r>
            <a:endParaRPr kumimoji="1" lang="en-US" altLang="ja-JP" sz="1100" b="1" u="sng"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a:lnSpc>
                <a:spcPts val="1200"/>
              </a:lnSpc>
            </a:pPr>
            <a:r>
              <a:rPr lang="ja-JP" altLang="en-US"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　　</a:t>
            </a:r>
            <a:endParaRPr lang="ja-JP" altLang="en-US" sz="10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pPr>
              <a:lnSpc>
                <a:spcPts val="1400"/>
              </a:lnSpc>
            </a:pPr>
            <a:r>
              <a:rPr lang="ja-JP" altLang="en-US" sz="10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○公園の骨格となる緑の承継維持及び豊かな森の</a:t>
            </a:r>
            <a:r>
              <a:rPr lang="ja-JP" altLang="en-US"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育成を進める。</a:t>
            </a:r>
            <a:endParaRPr lang="en-US" altLang="ja-JP"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pPr marL="266700" indent="-85725">
              <a:lnSpc>
                <a:spcPts val="1400"/>
              </a:lnSpc>
            </a:pPr>
            <a:r>
              <a:rPr lang="ja-JP" altLang="en-US" sz="1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○樹種の片寄りや太陽光の不足を改善するための間伐等を行い、長期的に豊かな生物生息環境</a:t>
            </a:r>
            <a:r>
              <a:rPr lang="ja-JP" altLang="en-US"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と多様</a:t>
            </a:r>
            <a:r>
              <a:rPr lang="ja-JP" altLang="en-US" sz="1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な景観を持つ森を</a:t>
            </a:r>
            <a:r>
              <a:rPr lang="ja-JP" altLang="en-US"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つくり出す。</a:t>
            </a:r>
            <a:endParaRPr lang="en-US" altLang="ja-JP"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pPr marL="266700" indent="-85725">
              <a:lnSpc>
                <a:spcPts val="1400"/>
              </a:lnSpc>
            </a:pPr>
            <a:r>
              <a:rPr lang="ja-JP" altLang="en-US"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○都</a:t>
            </a:r>
            <a:r>
              <a:rPr lang="ja-JP" altLang="en-US" sz="1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市内の生物</a:t>
            </a:r>
            <a:r>
              <a:rPr lang="ja-JP" altLang="en-US"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多様性に</a:t>
            </a:r>
            <a:r>
              <a:rPr lang="ja-JP" altLang="en-US" sz="1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ついての研究の場として、大学などの研究機関による活用を</a:t>
            </a:r>
            <a:r>
              <a:rPr lang="ja-JP" altLang="en-US"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図る。</a:t>
            </a:r>
            <a:endParaRPr lang="en-US" altLang="ja-JP"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pPr marL="266700" indent="-266700">
              <a:lnSpc>
                <a:spcPts val="1400"/>
              </a:lnSpc>
            </a:pPr>
            <a:r>
              <a:rPr lang="ja-JP" altLang="en-US"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　　○自然</a:t>
            </a:r>
            <a:r>
              <a:rPr lang="ja-JP" altLang="en-US" sz="1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観察学習館やソラード（森の空中観察路）を拠点として、ボランティア団体と協力して</a:t>
            </a:r>
            <a:r>
              <a:rPr lang="ja-JP" altLang="en-US"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家族向け</a:t>
            </a:r>
            <a:endParaRPr lang="en-US" altLang="ja-JP"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pPr marL="266700">
              <a:lnSpc>
                <a:spcPts val="1400"/>
              </a:lnSpc>
            </a:pPr>
            <a:r>
              <a:rPr lang="ja-JP" altLang="en-US"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自然</a:t>
            </a:r>
            <a:r>
              <a:rPr lang="ja-JP" altLang="en-US" sz="1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観察会</a:t>
            </a:r>
            <a:r>
              <a:rPr lang="ja-JP" altLang="en-US"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や学校</a:t>
            </a:r>
            <a:r>
              <a:rPr lang="ja-JP" altLang="en-US" sz="1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の郊外学習向け自然学習教室を開催する</a:t>
            </a:r>
            <a:r>
              <a:rPr lang="ja-JP" altLang="en-US"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a:t>
            </a:r>
            <a:endParaRPr kumimoji="1" lang="ja-JP" altLang="en-US" sz="1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p:txBody>
      </p:sp>
      <p:sp>
        <p:nvSpPr>
          <p:cNvPr id="137" name="正方形/長方形 136"/>
          <p:cNvSpPr/>
          <p:nvPr/>
        </p:nvSpPr>
        <p:spPr>
          <a:xfrm>
            <a:off x="45559" y="2565848"/>
            <a:ext cx="2789664" cy="261610"/>
          </a:xfrm>
          <a:prstGeom prst="rect">
            <a:avLst/>
          </a:prstGeom>
        </p:spPr>
        <p:txBody>
          <a:bodyPr wrap="square">
            <a:spAutoFit/>
          </a:bodyPr>
          <a:lstStyle/>
          <a:p>
            <a:r>
              <a:rPr lang="en-US" altLang="ja-JP" sz="1100" b="1" dirty="0">
                <a:latin typeface="ＭＳ Ｐ明朝" panose="02020600040205080304" pitchFamily="18" charset="-128"/>
                <a:ea typeface="ＭＳ Ｐ明朝" panose="02020600040205080304" pitchFamily="18" charset="-128"/>
              </a:rPr>
              <a:t>【</a:t>
            </a:r>
            <a:r>
              <a:rPr lang="ja-JP" altLang="en-US" sz="1100" b="1" dirty="0" smtClean="0">
                <a:latin typeface="ＭＳ Ｐ明朝" panose="02020600040205080304" pitchFamily="18" charset="-128"/>
                <a:ea typeface="ＭＳ Ｐ明朝" panose="02020600040205080304" pitchFamily="18" charset="-128"/>
              </a:rPr>
              <a:t>基本テーマ</a:t>
            </a:r>
            <a:r>
              <a:rPr lang="en-US" altLang="ja-JP" sz="1100" b="1" dirty="0" smtClean="0">
                <a:latin typeface="ＭＳ Ｐ明朝" panose="02020600040205080304" pitchFamily="18" charset="-128"/>
                <a:ea typeface="ＭＳ Ｐ明朝" panose="02020600040205080304" pitchFamily="18" charset="-128"/>
              </a:rPr>
              <a:t>】</a:t>
            </a:r>
            <a:r>
              <a:rPr lang="ja-JP" altLang="en-US" sz="1100" b="1" dirty="0" smtClean="0">
                <a:latin typeface="ＭＳ Ｐ明朝" panose="02020600040205080304" pitchFamily="18" charset="-128"/>
                <a:ea typeface="ＭＳ Ｐ明朝" panose="02020600040205080304" pitchFamily="18" charset="-128"/>
              </a:rPr>
              <a:t>　　人類の進歩と調和</a:t>
            </a:r>
            <a:endParaRPr lang="ja-JP" altLang="en-US" sz="1100" b="1" dirty="0">
              <a:latin typeface="ＭＳ Ｐ明朝" panose="02020600040205080304" pitchFamily="18" charset="-128"/>
              <a:ea typeface="ＭＳ Ｐ明朝" panose="02020600040205080304" pitchFamily="18" charset="-128"/>
            </a:endParaRPr>
          </a:p>
        </p:txBody>
      </p:sp>
      <p:sp>
        <p:nvSpPr>
          <p:cNvPr id="138" name="正方形/長方形 137"/>
          <p:cNvSpPr/>
          <p:nvPr/>
        </p:nvSpPr>
        <p:spPr>
          <a:xfrm>
            <a:off x="31632" y="3134036"/>
            <a:ext cx="4878469" cy="430887"/>
          </a:xfrm>
          <a:prstGeom prst="rect">
            <a:avLst/>
          </a:prstGeom>
        </p:spPr>
        <p:txBody>
          <a:bodyPr wrap="square">
            <a:spAutoFit/>
          </a:bodyPr>
          <a:lstStyle/>
          <a:p>
            <a:pPr marL="1436688" indent="-1436688"/>
            <a:r>
              <a:rPr lang="en-US" altLang="ja-JP" sz="1100" b="1" dirty="0" smtClean="0">
                <a:latin typeface="ＭＳ Ｐ明朝" panose="02020600040205080304" pitchFamily="18" charset="-128"/>
                <a:ea typeface="ＭＳ Ｐ明朝" panose="02020600040205080304" pitchFamily="18" charset="-128"/>
              </a:rPr>
              <a:t>【</a:t>
            </a:r>
            <a:r>
              <a:rPr lang="ja-JP" altLang="en-US" sz="1100" b="1" dirty="0" smtClean="0">
                <a:latin typeface="ＭＳ Ｐ明朝" panose="02020600040205080304" pitchFamily="18" charset="-128"/>
                <a:ea typeface="ＭＳ Ｐ明朝" panose="02020600040205080304" pitchFamily="18" charset="-128"/>
              </a:rPr>
              <a:t>目標とすべき公園像</a:t>
            </a:r>
            <a:r>
              <a:rPr lang="en-US" altLang="ja-JP" sz="1100" b="1" dirty="0" smtClean="0">
                <a:latin typeface="ＭＳ Ｐ明朝" panose="02020600040205080304" pitchFamily="18" charset="-128"/>
                <a:ea typeface="ＭＳ Ｐ明朝" panose="02020600040205080304" pitchFamily="18" charset="-128"/>
              </a:rPr>
              <a:t>】</a:t>
            </a:r>
            <a:r>
              <a:rPr lang="ja-JP" altLang="en-US" sz="1100" b="1" dirty="0" smtClean="0">
                <a:latin typeface="ＭＳ Ｐ明朝" panose="02020600040205080304" pitchFamily="18" charset="-128"/>
                <a:ea typeface="ＭＳ Ｐ明朝" panose="02020600040205080304" pitchFamily="18" charset="-128"/>
              </a:rPr>
              <a:t>　　緑と文化・スポーツを通じて人類の創造力の源泉で</a:t>
            </a:r>
            <a:endParaRPr lang="en-US" altLang="ja-JP" sz="1100" b="1" dirty="0" smtClean="0">
              <a:latin typeface="ＭＳ Ｐ明朝" panose="02020600040205080304" pitchFamily="18" charset="-128"/>
              <a:ea typeface="ＭＳ Ｐ明朝" panose="02020600040205080304" pitchFamily="18" charset="-128"/>
            </a:endParaRPr>
          </a:p>
          <a:p>
            <a:pPr marL="1436688" indent="87313"/>
            <a:r>
              <a:rPr lang="ja-JP" altLang="en-US" sz="1100" b="1" dirty="0" smtClean="0">
                <a:latin typeface="ＭＳ Ｐ明朝" panose="02020600040205080304" pitchFamily="18" charset="-128"/>
                <a:ea typeface="ＭＳ Ｐ明朝" panose="02020600040205080304" pitchFamily="18" charset="-128"/>
              </a:rPr>
              <a:t>ある生命力と感性が磨かれる公園</a:t>
            </a:r>
            <a:endParaRPr lang="ja-JP" altLang="en-US" sz="1100" b="1" dirty="0">
              <a:latin typeface="ＭＳ Ｐ明朝" panose="02020600040205080304" pitchFamily="18" charset="-128"/>
              <a:ea typeface="ＭＳ Ｐ明朝" panose="02020600040205080304" pitchFamily="18" charset="-128"/>
            </a:endParaRPr>
          </a:p>
        </p:txBody>
      </p:sp>
      <p:sp>
        <p:nvSpPr>
          <p:cNvPr id="139" name="正方形/長方形 138"/>
          <p:cNvSpPr/>
          <p:nvPr/>
        </p:nvSpPr>
        <p:spPr>
          <a:xfrm>
            <a:off x="44961" y="3597939"/>
            <a:ext cx="4865140" cy="430887"/>
          </a:xfrm>
          <a:prstGeom prst="rect">
            <a:avLst/>
          </a:prstGeom>
        </p:spPr>
        <p:txBody>
          <a:bodyPr wrap="square">
            <a:spAutoFit/>
          </a:bodyPr>
          <a:lstStyle/>
          <a:p>
            <a:pPr marL="900113" indent="-900113"/>
            <a:r>
              <a:rPr lang="en-US" altLang="ja-JP" sz="1100" b="1" dirty="0" smtClean="0">
                <a:latin typeface="ＭＳ Ｐ明朝" panose="02020600040205080304" pitchFamily="18" charset="-128"/>
                <a:ea typeface="ＭＳ Ｐ明朝" panose="02020600040205080304" pitchFamily="18" charset="-128"/>
              </a:rPr>
              <a:t>【</a:t>
            </a:r>
            <a:r>
              <a:rPr lang="ja-JP" altLang="en-US" sz="1100" b="1" dirty="0" smtClean="0">
                <a:latin typeface="ＭＳ Ｐ明朝" panose="02020600040205080304" pitchFamily="18" charset="-128"/>
                <a:ea typeface="ＭＳ Ｐ明朝" panose="02020600040205080304" pitchFamily="18" charset="-128"/>
              </a:rPr>
              <a:t>４つの目標</a:t>
            </a:r>
            <a:r>
              <a:rPr lang="en-US" altLang="ja-JP" sz="1100" b="1" dirty="0" smtClean="0">
                <a:latin typeface="ＭＳ Ｐ明朝" panose="02020600040205080304" pitchFamily="18" charset="-128"/>
                <a:ea typeface="ＭＳ Ｐ明朝" panose="02020600040205080304" pitchFamily="18" charset="-128"/>
              </a:rPr>
              <a:t>】</a:t>
            </a:r>
            <a:r>
              <a:rPr lang="ja-JP" altLang="en-US" sz="1100" dirty="0" smtClean="0">
                <a:latin typeface="ＭＳ Ｐ明朝" panose="02020600040205080304" pitchFamily="18" charset="-128"/>
                <a:ea typeface="ＭＳ Ｐ明朝" panose="02020600040205080304" pitchFamily="18" charset="-128"/>
              </a:rPr>
              <a:t>　</a:t>
            </a:r>
            <a:r>
              <a:rPr lang="ja-JP" altLang="en-US" sz="1000" dirty="0" smtClean="0">
                <a:latin typeface="ＭＳ Ｐ明朝" panose="02020600040205080304" pitchFamily="18" charset="-128"/>
                <a:ea typeface="ＭＳ Ｐ明朝" panose="02020600040205080304" pitchFamily="18" charset="-128"/>
              </a:rPr>
              <a:t>「</a:t>
            </a:r>
            <a:r>
              <a:rPr lang="ja-JP" altLang="en-US" sz="1100" b="1" dirty="0" smtClean="0">
                <a:latin typeface="ＭＳ Ｐ明朝" panose="02020600040205080304" pitchFamily="18" charset="-128"/>
                <a:ea typeface="ＭＳ Ｐ明朝" panose="02020600040205080304" pitchFamily="18" charset="-128"/>
              </a:rPr>
              <a:t>人と自然の調和</a:t>
            </a:r>
            <a:r>
              <a:rPr lang="ja-JP" altLang="en-US" sz="1000" dirty="0" smtClean="0">
                <a:latin typeface="ＭＳ Ｐ明朝" panose="02020600040205080304" pitchFamily="18" charset="-128"/>
                <a:ea typeface="ＭＳ Ｐ明朝" panose="02020600040205080304" pitchFamily="18" charset="-128"/>
              </a:rPr>
              <a:t>」</a:t>
            </a:r>
            <a:r>
              <a:rPr lang="ja-JP" altLang="en-US" sz="1100" b="1" dirty="0" smtClean="0">
                <a:latin typeface="ＭＳ Ｐ明朝" panose="02020600040205080304" pitchFamily="18" charset="-128"/>
                <a:ea typeface="ＭＳ Ｐ明朝" panose="02020600040205080304" pitchFamily="18" charset="-128"/>
              </a:rPr>
              <a:t>、</a:t>
            </a:r>
            <a:r>
              <a:rPr lang="ja-JP" altLang="en-US" sz="1000" dirty="0" smtClean="0">
                <a:latin typeface="ＭＳ Ｐ明朝" panose="02020600040205080304" pitchFamily="18" charset="-128"/>
                <a:ea typeface="ＭＳ Ｐ明朝" panose="02020600040205080304" pitchFamily="18" charset="-128"/>
              </a:rPr>
              <a:t>「</a:t>
            </a:r>
            <a:r>
              <a:rPr lang="ja-JP" altLang="en-US" sz="1100" b="1" dirty="0" smtClean="0">
                <a:latin typeface="ＭＳ Ｐ明朝" panose="02020600040205080304" pitchFamily="18" charset="-128"/>
                <a:ea typeface="ＭＳ Ｐ明朝" panose="02020600040205080304" pitchFamily="18" charset="-128"/>
              </a:rPr>
              <a:t>世界への文化と美の発信</a:t>
            </a:r>
            <a:r>
              <a:rPr lang="ja-JP" altLang="en-US" sz="1000" dirty="0" smtClean="0">
                <a:latin typeface="ＭＳ Ｐ明朝" panose="02020600040205080304" pitchFamily="18" charset="-128"/>
                <a:ea typeface="ＭＳ Ｐ明朝" panose="02020600040205080304" pitchFamily="18" charset="-128"/>
              </a:rPr>
              <a:t>」</a:t>
            </a:r>
            <a:r>
              <a:rPr lang="ja-JP" altLang="en-US" sz="1100" b="1" dirty="0" smtClean="0">
                <a:latin typeface="ＭＳ Ｐ明朝" panose="02020600040205080304" pitchFamily="18" charset="-128"/>
                <a:ea typeface="ＭＳ Ｐ明朝" panose="02020600040205080304" pitchFamily="18" charset="-128"/>
              </a:rPr>
              <a:t>、</a:t>
            </a:r>
            <a:endParaRPr lang="en-US" altLang="ja-JP" sz="1100" b="1" dirty="0" smtClean="0">
              <a:latin typeface="ＭＳ Ｐ明朝" panose="02020600040205080304" pitchFamily="18" charset="-128"/>
              <a:ea typeface="ＭＳ Ｐ明朝" panose="02020600040205080304" pitchFamily="18" charset="-128"/>
            </a:endParaRPr>
          </a:p>
          <a:p>
            <a:pPr indent="900113"/>
            <a:r>
              <a:rPr lang="ja-JP" altLang="en-US" sz="1000" dirty="0" smtClean="0">
                <a:latin typeface="ＭＳ Ｐ明朝" panose="02020600040205080304" pitchFamily="18" charset="-128"/>
                <a:ea typeface="ＭＳ Ｐ明朝" panose="02020600040205080304" pitchFamily="18" charset="-128"/>
              </a:rPr>
              <a:t>「</a:t>
            </a:r>
            <a:r>
              <a:rPr lang="ja-JP" altLang="en-US" sz="1100" b="1" dirty="0" smtClean="0">
                <a:latin typeface="ＭＳ Ｐ明朝" panose="02020600040205080304" pitchFamily="18" charset="-128"/>
                <a:ea typeface="ＭＳ Ｐ明朝" panose="02020600040205080304" pitchFamily="18" charset="-128"/>
              </a:rPr>
              <a:t>人々の交流と創造</a:t>
            </a:r>
            <a:r>
              <a:rPr lang="ja-JP" altLang="en-US" sz="1000" dirty="0" smtClean="0">
                <a:latin typeface="ＭＳ Ｐ明朝" panose="02020600040205080304" pitchFamily="18" charset="-128"/>
                <a:ea typeface="ＭＳ Ｐ明朝" panose="02020600040205080304" pitchFamily="18" charset="-128"/>
              </a:rPr>
              <a:t>」</a:t>
            </a:r>
            <a:r>
              <a:rPr lang="ja-JP" altLang="en-US" sz="1100" b="1" dirty="0" smtClean="0">
                <a:latin typeface="ＭＳ Ｐ明朝" panose="02020600040205080304" pitchFamily="18" charset="-128"/>
                <a:ea typeface="ＭＳ Ｐ明朝" panose="02020600040205080304" pitchFamily="18" charset="-128"/>
              </a:rPr>
              <a:t>、</a:t>
            </a:r>
            <a:r>
              <a:rPr lang="ja-JP" altLang="en-US" sz="1000" dirty="0" smtClean="0">
                <a:latin typeface="ＭＳ Ｐ明朝" panose="02020600040205080304" pitchFamily="18" charset="-128"/>
                <a:ea typeface="ＭＳ Ｐ明朝" panose="02020600040205080304" pitchFamily="18" charset="-128"/>
              </a:rPr>
              <a:t>「</a:t>
            </a:r>
            <a:r>
              <a:rPr lang="ja-JP" altLang="en-US" sz="1100" b="1" dirty="0" smtClean="0">
                <a:latin typeface="ＭＳ Ｐ明朝" panose="02020600040205080304" pitchFamily="18" charset="-128"/>
                <a:ea typeface="ＭＳ Ｐ明朝" panose="02020600040205080304" pitchFamily="18" charset="-128"/>
              </a:rPr>
              <a:t>持続的な魅力の創造</a:t>
            </a:r>
            <a:r>
              <a:rPr lang="ja-JP" altLang="en-US" sz="1000" dirty="0" smtClean="0">
                <a:latin typeface="ＭＳ Ｐ明朝" panose="02020600040205080304" pitchFamily="18" charset="-128"/>
                <a:ea typeface="ＭＳ Ｐ明朝" panose="02020600040205080304" pitchFamily="18" charset="-128"/>
              </a:rPr>
              <a:t>」</a:t>
            </a:r>
            <a:endParaRPr lang="ja-JP" altLang="en-US" sz="1000" dirty="0">
              <a:latin typeface="ＭＳ Ｐ明朝" panose="02020600040205080304" pitchFamily="18" charset="-128"/>
              <a:ea typeface="ＭＳ Ｐ明朝" panose="02020600040205080304" pitchFamily="18" charset="-128"/>
            </a:endParaRPr>
          </a:p>
        </p:txBody>
      </p:sp>
      <p:sp>
        <p:nvSpPr>
          <p:cNvPr id="141" name="正方形/長方形 140"/>
          <p:cNvSpPr/>
          <p:nvPr/>
        </p:nvSpPr>
        <p:spPr>
          <a:xfrm>
            <a:off x="334020" y="8549778"/>
            <a:ext cx="6524580" cy="864000"/>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200"/>
              </a:lnSpc>
            </a:pPr>
            <a:r>
              <a:rPr kumimoji="1" lang="ja-JP" altLang="en-US" sz="1100" b="1" u="sng"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（基本方針３）　緑の中で人々が憩い活動し自然の美に感動する公園</a:t>
            </a:r>
            <a:endParaRPr kumimoji="1" lang="en-US" altLang="ja-JP" sz="1100" b="1" u="sng"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a:lnSpc>
                <a:spcPts val="1200"/>
              </a:lnSpc>
            </a:pPr>
            <a:r>
              <a:rPr lang="ja-JP" altLang="en-US"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　　</a:t>
            </a:r>
            <a:endParaRPr lang="ja-JP" altLang="en-US" sz="10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pPr marL="266700" indent="-266700">
              <a:lnSpc>
                <a:spcPts val="1400"/>
              </a:lnSpc>
            </a:pPr>
            <a:r>
              <a:rPr lang="ja-JP" altLang="en-US" sz="10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0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○日本の造園技術の粋を極め整備された日本庭園の魅力を維持、向上させるため、質の高い管理を行う。</a:t>
            </a:r>
            <a:endParaRPr lang="en-US" altLang="ja-JP"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pPr marL="266700" indent="-266700">
              <a:lnSpc>
                <a:spcPts val="1400"/>
              </a:lnSpc>
            </a:pPr>
            <a:r>
              <a:rPr lang="ja-JP" altLang="en-US" sz="1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　○景観</a:t>
            </a:r>
            <a:r>
              <a:rPr lang="ja-JP" altLang="en-US" sz="1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に優れた見所を日本庭園「八景」と設定し、案内板や</a:t>
            </a:r>
            <a:r>
              <a:rPr lang="ja-JP" altLang="en-US"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解説板を</a:t>
            </a:r>
            <a:r>
              <a:rPr lang="ja-JP" altLang="en-US" sz="1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設置するなど、来園者が鑑賞</a:t>
            </a:r>
            <a:r>
              <a:rPr lang="ja-JP" altLang="en-US"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しやすい環境を整備</a:t>
            </a:r>
            <a:r>
              <a:rPr lang="ja-JP" altLang="en-US" sz="1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し、日本庭園の魅力を端的に</a:t>
            </a:r>
            <a:r>
              <a:rPr lang="ja-JP" altLang="en-US"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発信する。</a:t>
            </a:r>
            <a:endParaRPr lang="en-US" altLang="ja-JP"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pPr>
              <a:lnSpc>
                <a:spcPts val="1400"/>
              </a:lnSpc>
            </a:pPr>
            <a:r>
              <a:rPr lang="ja-JP" altLang="en-US" sz="1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　○公園</a:t>
            </a:r>
            <a:r>
              <a:rPr lang="ja-JP" altLang="en-US" sz="1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近隣の方々を中心としたボランティアや</a:t>
            </a:r>
            <a:r>
              <a:rPr lang="en-US" altLang="ja-JP" sz="1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NPO</a:t>
            </a:r>
            <a:r>
              <a:rPr lang="ja-JP" altLang="en-US"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などによる植栽</a:t>
            </a:r>
            <a:r>
              <a:rPr lang="ja-JP" altLang="en-US" sz="1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管理の</a:t>
            </a:r>
            <a:r>
              <a:rPr lang="ja-JP" altLang="en-US"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取組み</a:t>
            </a:r>
            <a:r>
              <a:rPr lang="ja-JP" altLang="en-US" sz="1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を</a:t>
            </a:r>
            <a:r>
              <a:rPr lang="ja-JP" altLang="en-US"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進める。</a:t>
            </a:r>
            <a:endParaRPr lang="ja-JP" altLang="en-US" sz="1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pPr>
              <a:lnSpc>
                <a:spcPts val="1200"/>
              </a:lnSpc>
            </a:pPr>
            <a:endParaRPr lang="ja-JP" altLang="en-US" sz="10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pPr>
              <a:lnSpc>
                <a:spcPts val="1200"/>
              </a:lnSpc>
            </a:pPr>
            <a:endParaRPr kumimoji="1" lang="ja-JP" altLang="en-US" sz="1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p:txBody>
      </p:sp>
      <p:sp>
        <p:nvSpPr>
          <p:cNvPr id="151" name="正方形/長方形 150"/>
          <p:cNvSpPr/>
          <p:nvPr/>
        </p:nvSpPr>
        <p:spPr>
          <a:xfrm>
            <a:off x="7126745" y="701892"/>
            <a:ext cx="6387390" cy="1080000"/>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200"/>
              </a:lnSpc>
            </a:pPr>
            <a:r>
              <a:rPr kumimoji="1" lang="ja-JP" altLang="en-US" sz="1100" b="1" u="sng"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（基本方針４）　国内外から多くの人が訪れる公園</a:t>
            </a:r>
            <a:endParaRPr kumimoji="1" lang="en-US" altLang="ja-JP" sz="1100" b="1" u="sng"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a:lnSpc>
                <a:spcPts val="1200"/>
              </a:lnSpc>
            </a:pPr>
            <a:r>
              <a:rPr lang="ja-JP" altLang="en-US" sz="10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0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　</a:t>
            </a:r>
            <a:endParaRPr lang="en-US" altLang="ja-JP" sz="10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pPr>
              <a:lnSpc>
                <a:spcPts val="1400"/>
              </a:lnSpc>
            </a:pPr>
            <a:r>
              <a:rPr lang="ja-JP" altLang="en-US" sz="10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0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a:t>
            </a:r>
            <a:r>
              <a:rPr lang="en-US" altLang="ja-JP"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EXPO</a:t>
            </a:r>
            <a:r>
              <a:rPr lang="ja-JP" altLang="en-US" sz="1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 </a:t>
            </a:r>
            <a:r>
              <a:rPr lang="en-US" altLang="ja-JP"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CITY</a:t>
            </a:r>
            <a:r>
              <a:rPr lang="ja-JP" altLang="en-US"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と積極的に連携を行い、相互に人が行き交う流れの形成に取り組む。</a:t>
            </a:r>
            <a:endParaRPr lang="en-US" altLang="ja-JP"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pPr>
              <a:lnSpc>
                <a:spcPts val="1400"/>
              </a:lnSpc>
            </a:pPr>
            <a:r>
              <a:rPr lang="ja-JP" altLang="en-US"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　　○</a:t>
            </a:r>
            <a:r>
              <a:rPr lang="en-US" altLang="ja-JP"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EXPO </a:t>
            </a:r>
            <a:r>
              <a:rPr lang="en-US" altLang="ja-JP" sz="1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CITY</a:t>
            </a:r>
            <a:r>
              <a:rPr lang="ja-JP" altLang="en-US"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の状況</a:t>
            </a:r>
            <a:r>
              <a:rPr lang="ja-JP" altLang="en-US" sz="1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を踏まえ、万博記念公園駅前周辺</a:t>
            </a:r>
            <a:r>
              <a:rPr lang="ja-JP" altLang="en-US"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地区及び外周道路沿いの土地活用を図る。</a:t>
            </a:r>
            <a:endParaRPr lang="ja-JP" altLang="en-US" sz="1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pPr marL="266700" indent="-266700">
              <a:lnSpc>
                <a:spcPts val="1400"/>
              </a:lnSpc>
            </a:pPr>
            <a:r>
              <a:rPr lang="ja-JP" altLang="en-US"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公園ホームページの多言語化や外国人観光客のガイドブックやフリーペーパーなど、インバウンド情報誌へ</a:t>
            </a:r>
            <a:r>
              <a:rPr lang="ja-JP" altLang="en-US"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のさら</a:t>
            </a:r>
            <a:r>
              <a:rPr lang="ja-JP" altLang="en-US" sz="1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なる広報を行い、外国人観光客の来園数増加に向けた</a:t>
            </a:r>
            <a:r>
              <a:rPr lang="ja-JP" altLang="en-US"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取組み</a:t>
            </a:r>
            <a:r>
              <a:rPr lang="ja-JP" altLang="en-US" sz="1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を行う</a:t>
            </a:r>
            <a:r>
              <a:rPr lang="ja-JP" altLang="en-US"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a:t>
            </a:r>
            <a:endParaRPr lang="ja-JP" altLang="en-US" sz="1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pPr>
              <a:lnSpc>
                <a:spcPts val="1200"/>
              </a:lnSpc>
            </a:pPr>
            <a:endParaRPr kumimoji="1" lang="ja-JP" altLang="en-US" sz="1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p:txBody>
      </p:sp>
      <p:sp>
        <p:nvSpPr>
          <p:cNvPr id="154" name="正方形/長方形 153"/>
          <p:cNvSpPr/>
          <p:nvPr/>
        </p:nvSpPr>
        <p:spPr>
          <a:xfrm>
            <a:off x="7120883" y="1830666"/>
            <a:ext cx="6387390" cy="1490447"/>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200"/>
              </a:lnSpc>
            </a:pPr>
            <a:r>
              <a:rPr kumimoji="1" lang="ja-JP" altLang="en-US" sz="1100" b="1" u="sng"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（基本方針５）　健康づくりや多様なライフスタイルを実践できる公園</a:t>
            </a:r>
            <a:endParaRPr kumimoji="1" lang="en-US" altLang="ja-JP" sz="1100" b="1" u="sng"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a:lnSpc>
                <a:spcPts val="1200"/>
              </a:lnSpc>
            </a:pPr>
            <a:r>
              <a:rPr lang="ja-JP" altLang="en-US" sz="10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　</a:t>
            </a:r>
            <a:endParaRPr lang="en-US" altLang="ja-JP" sz="10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pPr marL="266700" indent="-266700">
              <a:lnSpc>
                <a:spcPts val="1400"/>
              </a:lnSpc>
            </a:pPr>
            <a:r>
              <a:rPr lang="ja-JP" altLang="en-US" sz="10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0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○オリンピック</a:t>
            </a:r>
            <a:r>
              <a:rPr lang="ja-JP" altLang="en-US" sz="1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誘致や国際大会の実施の</a:t>
            </a:r>
            <a:r>
              <a:rPr lang="ja-JP" altLang="en-US" sz="110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ため</a:t>
            </a:r>
            <a:r>
              <a:rPr lang="ja-JP" altLang="en-US" sz="110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、市立</a:t>
            </a:r>
            <a:r>
              <a:rPr lang="ja-JP" altLang="en-US" sz="1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吹田サッカースタジアム周辺に</a:t>
            </a:r>
            <a:r>
              <a:rPr lang="ja-JP" altLang="en-US"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新たなサッカー場</a:t>
            </a:r>
            <a:r>
              <a:rPr lang="ja-JP" altLang="en-US" sz="1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の</a:t>
            </a:r>
            <a:r>
              <a:rPr lang="ja-JP" altLang="en-US"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整備に向け、取り組んでいく。</a:t>
            </a:r>
            <a:endParaRPr lang="en-US" altLang="ja-JP"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pPr marL="266700" indent="-266700">
              <a:lnSpc>
                <a:spcPts val="1400"/>
              </a:lnSpc>
            </a:pPr>
            <a:r>
              <a:rPr lang="ja-JP" altLang="en-US" sz="1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　　○自然文化園を含め豊かな緑の中</a:t>
            </a:r>
            <a:r>
              <a:rPr lang="ja-JP" altLang="en-US"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で、</a:t>
            </a:r>
            <a:r>
              <a:rPr lang="ja-JP" altLang="en-US" sz="1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ランニングやウォーキング、ヨガ等</a:t>
            </a:r>
            <a:r>
              <a:rPr lang="ja-JP" altLang="en-US"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の健康づくり</a:t>
            </a:r>
            <a:r>
              <a:rPr lang="ja-JP" altLang="en-US" sz="1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に関する</a:t>
            </a:r>
            <a:r>
              <a:rPr lang="ja-JP" altLang="en-US"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プログラム</a:t>
            </a:r>
            <a:r>
              <a:rPr lang="ja-JP" altLang="en-US" sz="1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の実施について、関係団体や</a:t>
            </a:r>
            <a:r>
              <a:rPr lang="en-US" altLang="ja-JP" sz="1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NPO</a:t>
            </a:r>
            <a:r>
              <a:rPr lang="ja-JP" altLang="en-US" sz="1100" dirty="0" err="1">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ボランティア等と連携しながら取り組んでいく。</a:t>
            </a:r>
          </a:p>
          <a:p>
            <a:pPr marL="266700" indent="-266700">
              <a:lnSpc>
                <a:spcPts val="1400"/>
              </a:lnSpc>
            </a:pPr>
            <a:r>
              <a:rPr lang="ja-JP" altLang="en-US"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　　○文化的な学習プログラムを充実させ、幼稚園から高校まで</a:t>
            </a:r>
            <a:r>
              <a:rPr lang="ja-JP" altLang="en-US" sz="1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の</a:t>
            </a:r>
            <a:r>
              <a:rPr lang="ja-JP" altLang="en-US"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校外学習の誘致、学校行事での利用促進を図る。</a:t>
            </a:r>
            <a:endParaRPr lang="en-US" altLang="ja-JP"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pPr>
              <a:lnSpc>
                <a:spcPts val="1500"/>
              </a:lnSpc>
            </a:pPr>
            <a:r>
              <a:rPr lang="ja-JP" altLang="en-US" sz="1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　○隣接する大阪大学をはじめ、近隣の大学等と連携した留学生向けのプログラムを実施する。</a:t>
            </a:r>
            <a:endParaRPr lang="en-US" altLang="ja-JP"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pPr>
              <a:lnSpc>
                <a:spcPts val="1200"/>
              </a:lnSpc>
            </a:pPr>
            <a:r>
              <a:rPr lang="ja-JP" altLang="en-US" sz="10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　</a:t>
            </a:r>
            <a:endParaRPr lang="en-US" altLang="ja-JP" sz="10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pPr>
              <a:lnSpc>
                <a:spcPts val="1200"/>
              </a:lnSpc>
            </a:pPr>
            <a:endParaRPr lang="ja-JP" altLang="en-US" sz="10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pPr>
              <a:lnSpc>
                <a:spcPts val="1200"/>
              </a:lnSpc>
            </a:pPr>
            <a:endParaRPr kumimoji="1" lang="ja-JP" altLang="en-US" sz="1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p:txBody>
      </p:sp>
      <p:sp>
        <p:nvSpPr>
          <p:cNvPr id="156" name="正方形/長方形 155"/>
          <p:cNvSpPr/>
          <p:nvPr/>
        </p:nvSpPr>
        <p:spPr>
          <a:xfrm>
            <a:off x="7139087" y="3487416"/>
            <a:ext cx="6387390" cy="1188000"/>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200"/>
              </a:lnSpc>
            </a:pPr>
            <a:r>
              <a:rPr kumimoji="1" lang="ja-JP" altLang="en-US" sz="1100" b="1" u="sng"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（基本方針６）　全ての人が安心して快適に利用できる公園</a:t>
            </a:r>
            <a:endParaRPr kumimoji="1" lang="en-US" altLang="ja-JP" sz="1100" b="1" u="sng"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a:lnSpc>
                <a:spcPts val="1200"/>
              </a:lnSpc>
            </a:pPr>
            <a:r>
              <a:rPr lang="ja-JP" altLang="en-US"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　</a:t>
            </a:r>
            <a:endParaRPr lang="en-US" altLang="ja-JP"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pPr>
              <a:lnSpc>
                <a:spcPts val="1400"/>
              </a:lnSpc>
            </a:pPr>
            <a:r>
              <a:rPr lang="ja-JP" altLang="en-US" sz="1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○公園施設の老朽化対策、耐震化、バリアフリー化など、計画的な維持補修を行う。</a:t>
            </a:r>
            <a:endParaRPr lang="en-US" altLang="ja-JP"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pPr>
              <a:lnSpc>
                <a:spcPts val="1400"/>
              </a:lnSpc>
            </a:pPr>
            <a:r>
              <a:rPr lang="ja-JP" altLang="en-US" sz="1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○ユニバーサルデザインに配慮しながら、公園利用者の安全・安心の確保に向けた取組みを進める。</a:t>
            </a:r>
            <a:endParaRPr lang="en-US" altLang="ja-JP"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pPr marL="180975" indent="-180975">
              <a:lnSpc>
                <a:spcPts val="1400"/>
              </a:lnSpc>
            </a:pPr>
            <a:r>
              <a:rPr lang="ja-JP" altLang="en-US" sz="1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○来</a:t>
            </a:r>
            <a:r>
              <a:rPr lang="ja-JP" altLang="en-US" sz="1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園者が効率的に駐車場を探せるよう、外周道路において視認性の高い満車空車の表示灯を設置するとともに</a:t>
            </a:r>
            <a:r>
              <a:rPr lang="ja-JP" altLang="en-US"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、駐車場</a:t>
            </a:r>
            <a:r>
              <a:rPr lang="ja-JP" altLang="en-US" sz="1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や駐輪場の整備など総合的な交通対策について、検討を行う</a:t>
            </a:r>
            <a:r>
              <a:rPr lang="ja-JP" altLang="en-US"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a:t>
            </a:r>
            <a:endParaRPr lang="en-US" altLang="ja-JP" sz="1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pPr>
              <a:lnSpc>
                <a:spcPts val="1400"/>
              </a:lnSpc>
            </a:pPr>
            <a:r>
              <a:rPr lang="ja-JP" altLang="en-US" sz="1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公園内における施設や案内図、誘導サインについて、</a:t>
            </a:r>
            <a:r>
              <a:rPr lang="ja-JP" altLang="en-US"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多言語化</a:t>
            </a:r>
            <a:r>
              <a:rPr lang="ja-JP" altLang="en-US" sz="1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を進める。</a:t>
            </a:r>
          </a:p>
          <a:p>
            <a:pPr>
              <a:lnSpc>
                <a:spcPts val="1200"/>
              </a:lnSpc>
            </a:pPr>
            <a:r>
              <a:rPr lang="ja-JP" altLang="en-US" sz="10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　</a:t>
            </a:r>
          </a:p>
          <a:p>
            <a:pPr>
              <a:lnSpc>
                <a:spcPts val="1200"/>
              </a:lnSpc>
            </a:pPr>
            <a:endParaRPr kumimoji="1" lang="ja-JP" altLang="en-US" sz="1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p:txBody>
      </p:sp>
      <p:sp>
        <p:nvSpPr>
          <p:cNvPr id="157" name="正方形/長方形 156"/>
          <p:cNvSpPr/>
          <p:nvPr/>
        </p:nvSpPr>
        <p:spPr>
          <a:xfrm>
            <a:off x="7157911" y="4755699"/>
            <a:ext cx="5046912" cy="1464052"/>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200"/>
              </a:lnSpc>
            </a:pPr>
            <a:r>
              <a:rPr kumimoji="1" lang="ja-JP" altLang="en-US" sz="1100" b="1" u="sng"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（基本方針７）　持続可能な運営・財務体制を有する公園</a:t>
            </a:r>
            <a:endParaRPr kumimoji="1" lang="en-US" altLang="ja-JP" sz="1100" b="1" u="sng"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a:lnSpc>
                <a:spcPts val="1200"/>
              </a:lnSpc>
            </a:pPr>
            <a:r>
              <a:rPr lang="ja-JP" altLang="en-US" sz="1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　</a:t>
            </a:r>
            <a:endParaRPr lang="ja-JP" altLang="en-US" sz="10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pPr marL="180975" indent="-180975">
              <a:lnSpc>
                <a:spcPts val="1400"/>
              </a:lnSpc>
            </a:pPr>
            <a:r>
              <a:rPr lang="ja-JP" altLang="en-US" sz="10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入園料収入や土地などの資産活用の収入を確保し、これを公園に還元していくという独立採算による</a:t>
            </a:r>
            <a:r>
              <a:rPr lang="ja-JP" altLang="en-US"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特別会計での運営を行う。</a:t>
            </a:r>
            <a:endParaRPr lang="en-US" altLang="ja-JP"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pPr>
              <a:lnSpc>
                <a:spcPts val="1400"/>
              </a:lnSpc>
            </a:pPr>
            <a:r>
              <a:rPr lang="ja-JP" altLang="en-US"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多様な主体が運営に参加できる参加型の公園運営、</a:t>
            </a:r>
            <a:r>
              <a:rPr lang="ja-JP" altLang="en-US"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広報を行う。</a:t>
            </a:r>
            <a:endParaRPr lang="ja-JP" altLang="en-US" sz="1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pPr marL="180975" indent="-180975">
              <a:lnSpc>
                <a:spcPts val="1400"/>
              </a:lnSpc>
            </a:pPr>
            <a:r>
              <a:rPr lang="ja-JP" altLang="en-US"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　○利用者</a:t>
            </a:r>
            <a:r>
              <a:rPr lang="ja-JP" altLang="en-US" sz="1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サービスの向上を図るため、駐車場料金について、時間制駐車料金</a:t>
            </a:r>
            <a:r>
              <a:rPr lang="ja-JP" altLang="en-US"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を</a:t>
            </a:r>
            <a:endParaRPr lang="en-US" altLang="ja-JP"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pPr marL="180975" indent="-6350">
              <a:lnSpc>
                <a:spcPts val="1400"/>
              </a:lnSpc>
            </a:pPr>
            <a:r>
              <a:rPr lang="ja-JP" altLang="en-US"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導入する</a:t>
            </a:r>
            <a:r>
              <a:rPr lang="ja-JP" altLang="en-US"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a:t>
            </a:r>
            <a:endParaRPr lang="en-US" altLang="ja-JP"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pPr marL="180975" indent="-6350">
              <a:lnSpc>
                <a:spcPts val="1400"/>
              </a:lnSpc>
            </a:pPr>
            <a:endParaRPr lang="en-US" altLang="ja-JP"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pPr marL="361950" indent="-361950">
              <a:lnSpc>
                <a:spcPts val="1200"/>
              </a:lnSpc>
            </a:pPr>
            <a:r>
              <a:rPr lang="ja-JP" altLang="en-US"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　　　</a:t>
            </a:r>
            <a:r>
              <a:rPr lang="en-US" altLang="ja-JP"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取組</a:t>
            </a:r>
            <a:r>
              <a:rPr lang="ja-JP" altLang="en-US" sz="1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内容の主なものについて、短期（～Ｈ２９年度）・中期（～Ｈ３２年度）</a:t>
            </a:r>
            <a:r>
              <a:rPr lang="ja-JP" altLang="en-US"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a:t>
            </a:r>
            <a:endParaRPr lang="en-US" altLang="ja-JP"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pPr marL="361950" indent="-361950">
              <a:lnSpc>
                <a:spcPts val="1200"/>
              </a:lnSpc>
            </a:pPr>
            <a:r>
              <a:rPr lang="ja-JP" altLang="en-US" sz="1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　　　長期</a:t>
            </a:r>
            <a:r>
              <a:rPr lang="ja-JP" altLang="en-US" sz="1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（～Ｈ</a:t>
            </a:r>
            <a:r>
              <a:rPr lang="ja-JP" altLang="en-US"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４０年度</a:t>
            </a:r>
            <a:r>
              <a:rPr lang="ja-JP" altLang="en-US" sz="1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）に区分し</a:t>
            </a:r>
            <a:r>
              <a:rPr lang="ja-JP" altLang="en-US" sz="1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、「将来ビジョン」の巻末に掲載</a:t>
            </a:r>
            <a:r>
              <a:rPr lang="ja-JP" altLang="en-US" sz="1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0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　</a:t>
            </a:r>
          </a:p>
          <a:p>
            <a:pPr>
              <a:lnSpc>
                <a:spcPts val="1200"/>
              </a:lnSpc>
            </a:pPr>
            <a:endParaRPr kumimoji="1" lang="ja-JP" altLang="en-US" sz="11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10101" y="2532572"/>
            <a:ext cx="2048593" cy="13639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4" name="図 3"/>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2242665" y="4775963"/>
            <a:ext cx="1132706" cy="11020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 name="テキスト ボックス 24"/>
          <p:cNvSpPr txBox="1"/>
          <p:nvPr/>
        </p:nvSpPr>
        <p:spPr>
          <a:xfrm>
            <a:off x="12140663" y="5849027"/>
            <a:ext cx="1387986" cy="230832"/>
          </a:xfrm>
          <a:prstGeom prst="rect">
            <a:avLst/>
          </a:prstGeom>
          <a:noFill/>
        </p:spPr>
        <p:txBody>
          <a:bodyPr wrap="square" rtlCol="0">
            <a:spAutoFit/>
          </a:bodyPr>
          <a:lstStyle/>
          <a:p>
            <a:r>
              <a:rPr lang="en-US" altLang="ja-JP" sz="900" dirty="0" smtClean="0"/>
              <a:t>【</a:t>
            </a:r>
            <a:r>
              <a:rPr lang="ja-JP" altLang="en-US" sz="900" dirty="0" smtClean="0"/>
              <a:t>万博記念公園のロゴ</a:t>
            </a:r>
            <a:r>
              <a:rPr lang="en-US" altLang="ja-JP" sz="900" dirty="0" smtClean="0"/>
              <a:t>】</a:t>
            </a:r>
            <a:endParaRPr kumimoji="1" lang="ja-JP" altLang="en-US" sz="900" dirty="0"/>
          </a:p>
        </p:txBody>
      </p:sp>
      <p:sp>
        <p:nvSpPr>
          <p:cNvPr id="26" name="テキスト ボックス 25"/>
          <p:cNvSpPr txBox="1"/>
          <p:nvPr/>
        </p:nvSpPr>
        <p:spPr>
          <a:xfrm>
            <a:off x="5583979" y="3925508"/>
            <a:ext cx="883128" cy="230832"/>
          </a:xfrm>
          <a:prstGeom prst="rect">
            <a:avLst/>
          </a:prstGeom>
          <a:noFill/>
        </p:spPr>
        <p:txBody>
          <a:bodyPr wrap="square" rtlCol="0">
            <a:spAutoFit/>
          </a:bodyPr>
          <a:lstStyle/>
          <a:p>
            <a:r>
              <a:rPr lang="en-US" altLang="ja-JP" sz="900" dirty="0" smtClean="0"/>
              <a:t>【</a:t>
            </a:r>
            <a:r>
              <a:rPr lang="ja-JP" altLang="en-US" sz="900" dirty="0" smtClean="0"/>
              <a:t>太陽の塔</a:t>
            </a:r>
            <a:r>
              <a:rPr lang="en-US" altLang="ja-JP" sz="900" dirty="0" smtClean="0"/>
              <a:t>】</a:t>
            </a:r>
            <a:endParaRPr kumimoji="1" lang="ja-JP" altLang="en-US" sz="900" dirty="0"/>
          </a:p>
        </p:txBody>
      </p:sp>
      <p:sp>
        <p:nvSpPr>
          <p:cNvPr id="27" name="Rectangle 2"/>
          <p:cNvSpPr>
            <a:spLocks noChangeArrowheads="1"/>
          </p:cNvSpPr>
          <p:nvPr/>
        </p:nvSpPr>
        <p:spPr bwMode="auto">
          <a:xfrm>
            <a:off x="12457161" y="42540"/>
            <a:ext cx="1124425" cy="573495"/>
          </a:xfrm>
          <a:prstGeom prst="rect">
            <a:avLst/>
          </a:prstGeom>
          <a:solidFill>
            <a:srgbClr val="FFFFFF"/>
          </a:solidFill>
          <a:ln w="3175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74295" tIns="8890" rIns="74295" bIns="889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chemeClr val="tx1"/>
                </a:solidFill>
                <a:effectLst/>
                <a:latin typeface="ＭＳ ゴシック" pitchFamily="49" charset="-128"/>
                <a:ea typeface="ＭＳ ゴシック" panose="020B0609070205080204" pitchFamily="49" charset="-128"/>
                <a:cs typeface="ＭＳ Ｐゴシック" pitchFamily="50" charset="-128"/>
              </a:rPr>
              <a:t>資料４</a:t>
            </a:r>
            <a:r>
              <a:rPr kumimoji="1" lang="en-US" altLang="ja-JP" sz="1600" b="1" i="0" u="none" strike="noStrike" cap="none" normalizeH="0" baseline="0" dirty="0" smtClean="0">
                <a:ln>
                  <a:noFill/>
                </a:ln>
                <a:solidFill>
                  <a:schemeClr val="tx1"/>
                </a:solidFill>
                <a:effectLst/>
                <a:latin typeface="ＭＳ ゴシック" pitchFamily="49" charset="-128"/>
                <a:ea typeface="ＭＳ ゴシック" panose="020B0609070205080204" pitchFamily="49" charset="-128"/>
                <a:cs typeface="ＭＳ Ｐゴシック" pitchFamily="50" charset="-128"/>
              </a:rPr>
              <a:t>-</a:t>
            </a:r>
            <a:r>
              <a:rPr kumimoji="1" lang="ja-JP" altLang="en-US" sz="1600" b="1" i="0" u="none" strike="noStrike" cap="none" normalizeH="0" baseline="0" dirty="0" smtClean="0">
                <a:ln>
                  <a:noFill/>
                </a:ln>
                <a:solidFill>
                  <a:schemeClr val="tx1"/>
                </a:solidFill>
                <a:effectLst/>
                <a:latin typeface="ＭＳ ゴシック" pitchFamily="49" charset="-128"/>
                <a:ea typeface="ＭＳ ゴシック" panose="020B0609070205080204" pitchFamily="49" charset="-128"/>
                <a:cs typeface="ＭＳ Ｐゴシック" pitchFamily="50" charset="-128"/>
              </a:rPr>
              <a:t>１</a:t>
            </a:r>
            <a:endParaRPr kumimoji="1" lang="ja-JP" altLang="ja-JP" sz="1800" b="1"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ＭＳ Ｐゴシック" pitchFamily="50" charset="-128"/>
            </a:endParaRPr>
          </a:p>
        </p:txBody>
      </p:sp>
    </p:spTree>
    <p:extLst>
      <p:ext uri="{BB962C8B-B14F-4D97-AF65-F5344CB8AC3E}">
        <p14:creationId xmlns:p14="http://schemas.microsoft.com/office/powerpoint/2010/main" val="300020482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1641</TotalTime>
  <Words>92</Words>
  <Application>Microsoft Office PowerPoint</Application>
  <PresentationFormat>ユーザー設定</PresentationFormat>
  <Paragraphs>124</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大阪府庁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石井　素子</dc:creator>
  <cp:lastModifiedBy>前田　賢司</cp:lastModifiedBy>
  <cp:revision>136</cp:revision>
  <cp:lastPrinted>2016-01-05T07:41:44Z</cp:lastPrinted>
  <dcterms:created xsi:type="dcterms:W3CDTF">2014-07-11T05:14:15Z</dcterms:created>
  <dcterms:modified xsi:type="dcterms:W3CDTF">2016-01-18T08:20:53Z</dcterms:modified>
</cp:coreProperties>
</file>