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3681075" cy="9972675"/>
  <p:notesSz cx="9939338" cy="6807200"/>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798" y="-78"/>
      </p:cViewPr>
      <p:guideLst>
        <p:guide orient="horz" pos="3141"/>
        <p:guide pos="430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2016/1/18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2016/1/18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2016/1/18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2016/1/18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2016/1/18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2016/1/18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4912D99-B5E8-42DB-840C-898EF39F3452}" type="datetimeFigureOut">
              <a:rPr kumimoji="1" lang="ja-JP" altLang="en-US" smtClean="0"/>
              <a:t>2016/1/18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4912D99-B5E8-42DB-840C-898EF39F3452}" type="datetimeFigureOut">
              <a:rPr kumimoji="1" lang="ja-JP" altLang="en-US" smtClean="0"/>
              <a:t>2016/1/18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912D99-B5E8-42DB-840C-898EF39F3452}" type="datetimeFigureOut">
              <a:rPr kumimoji="1" lang="ja-JP" altLang="en-US" smtClean="0"/>
              <a:t>2016/1/18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2016/1/18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2016/1/18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64912D99-B5E8-42DB-840C-898EF39F3452}" type="datetimeFigureOut">
              <a:rPr kumimoji="1" lang="ja-JP" altLang="en-US" smtClean="0"/>
              <a:t>2016/1/18</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804770" y="9243194"/>
            <a:ext cx="3192251" cy="530953"/>
          </a:xfrm>
          <a:prstGeom prst="rect">
            <a:avLst/>
          </a:prstGeom>
        </p:spPr>
        <p:txBody>
          <a:bodyPr vert="horz" lIns="135159" tIns="67580" rIns="135159" bIns="67580" rtlCol="0" anchor="ctr"/>
          <a:lstStyle>
            <a:lvl1pPr algn="r">
              <a:defRPr sz="1800">
                <a:solidFill>
                  <a:schemeClr val="tx1">
                    <a:tint val="75000"/>
                  </a:schemeClr>
                </a:solidFill>
              </a:defRPr>
            </a:lvl1p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4721" y="40035"/>
            <a:ext cx="13506865" cy="57600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2">
            <a:schemeClr val="dk1">
              <a:shade val="50000"/>
            </a:schemeClr>
          </a:lnRef>
          <a:fillRef idx="1">
            <a:schemeClr val="dk1"/>
          </a:fillRef>
          <a:effectRef idx="0">
            <a:schemeClr val="dk1"/>
          </a:effectRef>
          <a:fontRef idx="minor">
            <a:schemeClr val="lt1"/>
          </a:fontRef>
        </p:style>
        <p:txBody>
          <a:bodyPr rot="0" spcFirstLastPara="0" vert="horz" wrap="square" lIns="122537" tIns="61268" rIns="122537" bIns="61268" numCol="1" spcCol="0" rtlCol="0" fromWordArt="0" anchor="ctr" anchorCtr="0" forceAA="0" compatLnSpc="1">
            <a:prstTxWarp prst="textNoShape">
              <a:avLst/>
            </a:prstTxWarp>
            <a:noAutofit/>
          </a:bodyPr>
          <a:lstStyle/>
          <a:p>
            <a:r>
              <a:rPr lang="ja-JP" altLang="en-US" sz="2200" kern="100" dirty="0" smtClean="0">
                <a:latin typeface="ＭＳ Ｐゴシック" panose="020B0600070205080204" pitchFamily="50" charset="-128"/>
                <a:ea typeface="ＭＳ Ｐゴシック" panose="020B0600070205080204" pitchFamily="50" charset="-128"/>
                <a:cs typeface="Times New Roman"/>
              </a:rPr>
              <a:t>　　　日本</a:t>
            </a:r>
            <a:r>
              <a:rPr lang="ja-JP" altLang="en-US" sz="2200" kern="100" dirty="0">
                <a:latin typeface="ＭＳ Ｐゴシック" panose="020B0600070205080204" pitchFamily="50" charset="-128"/>
                <a:ea typeface="ＭＳ Ｐゴシック" panose="020B0600070205080204" pitchFamily="50" charset="-128"/>
                <a:cs typeface="Times New Roman"/>
              </a:rPr>
              <a:t>万国博覧会記念公園の活性化に向けた将来</a:t>
            </a:r>
            <a:r>
              <a:rPr lang="ja-JP" altLang="en-US" sz="2200" kern="100" dirty="0" smtClean="0">
                <a:latin typeface="ＭＳ Ｐゴシック" panose="020B0600070205080204" pitchFamily="50" charset="-128"/>
                <a:ea typeface="ＭＳ Ｐゴシック" panose="020B0600070205080204" pitchFamily="50" charset="-128"/>
                <a:cs typeface="Times New Roman"/>
              </a:rPr>
              <a:t>ビジョン</a:t>
            </a:r>
            <a:r>
              <a:rPr lang="ja-JP" altLang="en-US" sz="2200" kern="100" dirty="0">
                <a:latin typeface="ＭＳ Ｐゴシック" panose="020B0600070205080204" pitchFamily="50" charset="-128"/>
                <a:ea typeface="ＭＳ Ｐゴシック" panose="020B0600070205080204" pitchFamily="50" charset="-128"/>
                <a:cs typeface="Times New Roman"/>
              </a:rPr>
              <a:t>　　～</a:t>
            </a:r>
            <a:r>
              <a:rPr lang="ja-JP" altLang="en-US" sz="2200" kern="100" dirty="0" smtClean="0">
                <a:latin typeface="ＭＳ Ｐゴシック" panose="020B0600070205080204" pitchFamily="50" charset="-128"/>
                <a:ea typeface="ＭＳ Ｐゴシック" panose="020B0600070205080204" pitchFamily="50" charset="-128"/>
                <a:cs typeface="Times New Roman"/>
              </a:rPr>
              <a:t>概要版～</a:t>
            </a:r>
            <a:endParaRPr lang="ja-JP" altLang="en-US" sz="2200" kern="100" dirty="0">
              <a:latin typeface="ＭＳ Ｐゴシック" panose="020B0600070205080204" pitchFamily="50" charset="-128"/>
              <a:ea typeface="ＭＳ Ｐゴシック" panose="020B0600070205080204" pitchFamily="50" charset="-128"/>
              <a:cs typeface="Times New Roman"/>
            </a:endParaRPr>
          </a:p>
        </p:txBody>
      </p:sp>
      <p:sp>
        <p:nvSpPr>
          <p:cNvPr id="23" name="テキスト ボックス 22"/>
          <p:cNvSpPr txBox="1"/>
          <p:nvPr/>
        </p:nvSpPr>
        <p:spPr>
          <a:xfrm>
            <a:off x="74721" y="668131"/>
            <a:ext cx="6933888" cy="1653910"/>
          </a:xfrm>
          <a:prstGeom prst="rect">
            <a:avLst/>
          </a:prstGeom>
          <a:noFill/>
          <a:ln w="12700">
            <a:solidFill>
              <a:schemeClr val="tx1"/>
            </a:solidFill>
          </a:ln>
        </p:spPr>
        <p:txBody>
          <a:bodyPr wrap="square" rtlCol="0">
            <a:noAutofit/>
          </a:bodyPr>
          <a:lstStyle/>
          <a:p>
            <a:r>
              <a:rPr lang="ja-JP" altLang="en-US" sz="1200" dirty="0" smtClean="0">
                <a:latin typeface="+mj-ea"/>
                <a:ea typeface="+mj-ea"/>
              </a:rPr>
              <a:t>■</a:t>
            </a:r>
            <a:r>
              <a:rPr lang="ja-JP" altLang="en-US" sz="1200" dirty="0">
                <a:latin typeface="+mj-ea"/>
                <a:ea typeface="+mj-ea"/>
              </a:rPr>
              <a:t>経　</a:t>
            </a:r>
            <a:r>
              <a:rPr lang="ja-JP" altLang="en-US" sz="1200" dirty="0" smtClean="0">
                <a:latin typeface="+mj-ea"/>
                <a:ea typeface="+mj-ea"/>
              </a:rPr>
              <a:t>過</a:t>
            </a:r>
          </a:p>
          <a:p>
            <a:pPr marL="903288" indent="-903288"/>
            <a:r>
              <a:rPr lang="ja-JP" altLang="en-US" sz="1100" dirty="0" smtClean="0">
                <a:latin typeface="ＭＳ Ｐ明朝" panose="02020600040205080304" pitchFamily="18" charset="-128"/>
                <a:ea typeface="ＭＳ Ｐ明朝" panose="02020600040205080304" pitchFamily="18" charset="-128"/>
              </a:rPr>
              <a:t>○平成</a:t>
            </a:r>
            <a:r>
              <a:rPr lang="en-US" altLang="ja-JP" sz="1100" dirty="0" smtClean="0">
                <a:latin typeface="ＭＳ Ｐ明朝" panose="02020600040205080304" pitchFamily="18" charset="-128"/>
                <a:ea typeface="ＭＳ Ｐ明朝" panose="02020600040205080304" pitchFamily="18" charset="-128"/>
              </a:rPr>
              <a:t>26</a:t>
            </a:r>
            <a:r>
              <a:rPr lang="ja-JP" altLang="en-US" sz="1100" dirty="0" smtClean="0">
                <a:latin typeface="ＭＳ Ｐ明朝" panose="02020600040205080304" pitchFamily="18" charset="-128"/>
                <a:ea typeface="ＭＳ Ｐ明朝" panose="02020600040205080304" pitchFamily="18" charset="-128"/>
              </a:rPr>
              <a:t>年</a:t>
            </a:r>
            <a:r>
              <a:rPr lang="en-US" altLang="ja-JP" sz="1100" dirty="0" smtClean="0">
                <a:latin typeface="ＭＳ Ｐ明朝" panose="02020600040205080304" pitchFamily="18" charset="-128"/>
                <a:ea typeface="ＭＳ Ｐ明朝" panose="02020600040205080304" pitchFamily="18" charset="-128"/>
              </a:rPr>
              <a:t>2</a:t>
            </a:r>
            <a:r>
              <a:rPr lang="ja-JP" altLang="en-US" sz="1100" dirty="0" smtClean="0">
                <a:latin typeface="ＭＳ Ｐ明朝" panose="02020600040205080304" pitchFamily="18" charset="-128"/>
                <a:ea typeface="ＭＳ Ｐ明朝" panose="02020600040205080304" pitchFamily="18" charset="-128"/>
              </a:rPr>
              <a:t>月：万博記念公園の将来ビジョンについて、大阪府日本万国博覧会記念公園審議会に諮問</a:t>
            </a:r>
          </a:p>
          <a:p>
            <a:pPr marL="1163638" indent="-1163638"/>
            <a:r>
              <a:rPr lang="ja-JP" altLang="en-US" sz="1100" dirty="0" smtClean="0">
                <a:latin typeface="ＭＳ Ｐ明朝" panose="02020600040205080304" pitchFamily="18" charset="-128"/>
                <a:ea typeface="ＭＳ Ｐ明朝" panose="02020600040205080304" pitchFamily="18" charset="-128"/>
              </a:rPr>
              <a:t>○平成</a:t>
            </a:r>
            <a:r>
              <a:rPr lang="en-US" altLang="ja-JP" sz="1100" dirty="0" smtClean="0">
                <a:latin typeface="ＭＳ Ｐ明朝" panose="02020600040205080304" pitchFamily="18" charset="-128"/>
                <a:ea typeface="ＭＳ Ｐ明朝" panose="02020600040205080304" pitchFamily="18" charset="-128"/>
              </a:rPr>
              <a:t>26</a:t>
            </a:r>
            <a:r>
              <a:rPr lang="ja-JP" altLang="en-US" sz="1100" dirty="0" smtClean="0">
                <a:latin typeface="ＭＳ Ｐ明朝" panose="02020600040205080304" pitchFamily="18" charset="-128"/>
                <a:ea typeface="ＭＳ Ｐ明朝" panose="02020600040205080304" pitchFamily="18" charset="-128"/>
              </a:rPr>
              <a:t>年</a:t>
            </a:r>
            <a:r>
              <a:rPr lang="en-US" altLang="ja-JP" sz="1100" dirty="0" smtClean="0">
                <a:latin typeface="ＭＳ Ｐ明朝" panose="02020600040205080304" pitchFamily="18" charset="-128"/>
                <a:ea typeface="ＭＳ Ｐ明朝" panose="02020600040205080304" pitchFamily="18" charset="-128"/>
              </a:rPr>
              <a:t>4</a:t>
            </a:r>
            <a:r>
              <a:rPr lang="ja-JP" altLang="en-US" sz="1100" dirty="0" smtClean="0">
                <a:latin typeface="ＭＳ Ｐ明朝" panose="02020600040205080304" pitchFamily="18" charset="-128"/>
                <a:ea typeface="ＭＳ Ｐ明朝" panose="02020600040205080304" pitchFamily="18" charset="-128"/>
              </a:rPr>
              <a:t>月：万博記念公園が、独立行政法人日本万国博覧会記念機構から、大阪府に移管</a:t>
            </a:r>
          </a:p>
          <a:p>
            <a:pPr marL="985838" indent="-985838"/>
            <a:r>
              <a:rPr lang="ja-JP" altLang="en-US" sz="1100" dirty="0" smtClean="0">
                <a:latin typeface="ＭＳ Ｐ明朝" panose="02020600040205080304" pitchFamily="18" charset="-128"/>
                <a:ea typeface="ＭＳ Ｐ明朝" panose="02020600040205080304" pitchFamily="18" charset="-128"/>
              </a:rPr>
              <a:t>○平成</a:t>
            </a:r>
            <a:r>
              <a:rPr lang="en-US" altLang="ja-JP" sz="1100" dirty="0">
                <a:latin typeface="ＭＳ Ｐ明朝" panose="02020600040205080304" pitchFamily="18" charset="-128"/>
                <a:ea typeface="ＭＳ Ｐ明朝" panose="02020600040205080304" pitchFamily="18" charset="-128"/>
              </a:rPr>
              <a:t>27</a:t>
            </a:r>
            <a:r>
              <a:rPr lang="ja-JP" altLang="en-US" sz="1100" dirty="0">
                <a:latin typeface="ＭＳ Ｐ明朝" panose="02020600040205080304" pitchFamily="18" charset="-128"/>
                <a:ea typeface="ＭＳ Ｐ明朝" panose="02020600040205080304" pitchFamily="18" charset="-128"/>
              </a:rPr>
              <a:t>年</a:t>
            </a:r>
            <a:r>
              <a:rPr lang="en-US" altLang="ja-JP" sz="1100" dirty="0">
                <a:latin typeface="ＭＳ Ｐ明朝" panose="02020600040205080304" pitchFamily="18" charset="-128"/>
                <a:ea typeface="ＭＳ Ｐ明朝" panose="02020600040205080304" pitchFamily="18" charset="-128"/>
              </a:rPr>
              <a:t>1</a:t>
            </a:r>
            <a:r>
              <a:rPr lang="ja-JP" altLang="en-US" sz="1100" dirty="0" smtClean="0">
                <a:latin typeface="ＭＳ Ｐ明朝" panose="02020600040205080304" pitchFamily="18" charset="-128"/>
                <a:ea typeface="ＭＳ Ｐ明朝" panose="02020600040205080304" pitchFamily="18" charset="-128"/>
              </a:rPr>
              <a:t>月：万博</a:t>
            </a:r>
            <a:r>
              <a:rPr lang="ja-JP" altLang="en-US" sz="1100" dirty="0">
                <a:latin typeface="ＭＳ Ｐ明朝" panose="02020600040205080304" pitchFamily="18" charset="-128"/>
                <a:ea typeface="ＭＳ Ｐ明朝" panose="02020600040205080304" pitchFamily="18" charset="-128"/>
              </a:rPr>
              <a:t>記念公園審議会が、「日本万国博覧会記念公園の活性化に向けた将来ビジョン（施設</a:t>
            </a:r>
            <a:r>
              <a:rPr lang="ja-JP" altLang="en-US" sz="1100" dirty="0" smtClean="0">
                <a:latin typeface="ＭＳ Ｐ明朝" panose="02020600040205080304" pitchFamily="18" charset="-128"/>
                <a:ea typeface="ＭＳ Ｐ明朝" panose="02020600040205080304" pitchFamily="18" charset="-128"/>
              </a:rPr>
              <a:t>整備</a:t>
            </a:r>
            <a:endParaRPr lang="en-US" altLang="ja-JP" sz="1100" dirty="0" smtClean="0">
              <a:latin typeface="ＭＳ Ｐ明朝" panose="02020600040205080304" pitchFamily="18" charset="-128"/>
              <a:ea typeface="ＭＳ Ｐ明朝" panose="02020600040205080304" pitchFamily="18" charset="-128"/>
            </a:endParaRPr>
          </a:p>
          <a:p>
            <a:pPr marL="985838" indent="-985838"/>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及び運営）</a:t>
            </a:r>
            <a:r>
              <a:rPr lang="ja-JP" altLang="en-US" sz="1100" dirty="0">
                <a:latin typeface="ＭＳ Ｐ明朝" panose="02020600040205080304" pitchFamily="18" charset="-128"/>
                <a:ea typeface="ＭＳ Ｐ明朝" panose="02020600040205080304" pitchFamily="18" charset="-128"/>
              </a:rPr>
              <a:t>について」</a:t>
            </a:r>
            <a:r>
              <a:rPr lang="ja-JP" altLang="en-US" sz="1100" dirty="0" smtClean="0">
                <a:latin typeface="ＭＳ Ｐ明朝" panose="02020600040205080304" pitchFamily="18" charset="-128"/>
                <a:ea typeface="ＭＳ Ｐ明朝" panose="02020600040205080304" pitchFamily="18" charset="-128"/>
              </a:rPr>
              <a:t>答申</a:t>
            </a:r>
            <a:endParaRPr lang="ja-JP" altLang="en-US" sz="1100" dirty="0">
              <a:latin typeface="ＭＳ Ｐ明朝" panose="02020600040205080304" pitchFamily="18" charset="-128"/>
              <a:ea typeface="ＭＳ Ｐ明朝" panose="02020600040205080304" pitchFamily="18" charset="-128"/>
            </a:endParaRPr>
          </a:p>
          <a:p>
            <a:pPr marL="985838" indent="-985838"/>
            <a:r>
              <a:rPr lang="ja-JP" altLang="en-US" sz="1100" dirty="0">
                <a:latin typeface="ＭＳ Ｐ明朝" panose="02020600040205080304" pitchFamily="18" charset="-128"/>
                <a:ea typeface="ＭＳ Ｐ明朝" panose="02020600040205080304" pitchFamily="18" charset="-128"/>
              </a:rPr>
              <a:t>○平成</a:t>
            </a:r>
            <a:r>
              <a:rPr lang="en-US" altLang="ja-JP" sz="1100" dirty="0">
                <a:latin typeface="ＭＳ Ｐ明朝" panose="02020600040205080304" pitchFamily="18" charset="-128"/>
                <a:ea typeface="ＭＳ Ｐ明朝" panose="02020600040205080304" pitchFamily="18" charset="-128"/>
              </a:rPr>
              <a:t>27</a:t>
            </a:r>
            <a:r>
              <a:rPr lang="ja-JP" altLang="en-US" sz="1100" dirty="0">
                <a:latin typeface="ＭＳ Ｐ明朝" panose="02020600040205080304" pitchFamily="18" charset="-128"/>
                <a:ea typeface="ＭＳ Ｐ明朝" panose="02020600040205080304" pitchFamily="18" charset="-128"/>
              </a:rPr>
              <a:t>年</a:t>
            </a:r>
            <a:r>
              <a:rPr lang="en-US" altLang="ja-JP" sz="1100" dirty="0">
                <a:latin typeface="ＭＳ Ｐ明朝" panose="02020600040205080304" pitchFamily="18" charset="-128"/>
                <a:ea typeface="ＭＳ Ｐ明朝" panose="02020600040205080304" pitchFamily="18" charset="-128"/>
              </a:rPr>
              <a:t>9</a:t>
            </a:r>
            <a:r>
              <a:rPr lang="ja-JP" altLang="en-US" sz="1100" dirty="0">
                <a:latin typeface="ＭＳ Ｐ明朝" panose="02020600040205080304" pitchFamily="18" charset="-128"/>
                <a:ea typeface="ＭＳ Ｐ明朝" panose="02020600040205080304" pitchFamily="18" charset="-128"/>
              </a:rPr>
              <a:t>月：答申の内容を具体化していくため、今後の府の取り組みの基本的な考え方や主な取組み内容を</a:t>
            </a:r>
          </a:p>
          <a:p>
            <a:pPr marL="985838" indent="-985838"/>
            <a:r>
              <a:rPr lang="ja-JP" altLang="en-US" sz="1100" dirty="0" smtClean="0">
                <a:latin typeface="ＭＳ Ｐ明朝" panose="02020600040205080304" pitchFamily="18" charset="-128"/>
                <a:ea typeface="ＭＳ Ｐ明朝" panose="02020600040205080304" pitchFamily="18" charset="-128"/>
              </a:rPr>
              <a:t>　　　　　　　　　　　「</a:t>
            </a:r>
            <a:r>
              <a:rPr lang="ja-JP" altLang="en-US" sz="1100" dirty="0">
                <a:latin typeface="ＭＳ Ｐ明朝" panose="02020600040205080304" pitchFamily="18" charset="-128"/>
                <a:ea typeface="ＭＳ Ｐ明朝" panose="02020600040205080304" pitchFamily="18" charset="-128"/>
              </a:rPr>
              <a:t>日本万国博覧会記念公園の活性化に向けた将来ビジョン（案）」として、とりまとめ</a:t>
            </a:r>
          </a:p>
          <a:p>
            <a:pPr marL="985838" indent="-985838"/>
            <a:r>
              <a:rPr lang="ja-JP" altLang="en-US" sz="1100" dirty="0" smtClean="0">
                <a:latin typeface="ＭＳ Ｐ明朝" panose="02020600040205080304" pitchFamily="18" charset="-128"/>
                <a:ea typeface="ＭＳ Ｐ明朝" panose="02020600040205080304" pitchFamily="18" charset="-128"/>
              </a:rPr>
              <a:t>○平成</a:t>
            </a:r>
            <a:r>
              <a:rPr lang="en-US" altLang="ja-JP" sz="1100" dirty="0">
                <a:latin typeface="ＭＳ Ｐ明朝" panose="02020600040205080304" pitchFamily="18" charset="-128"/>
                <a:ea typeface="ＭＳ Ｐ明朝" panose="02020600040205080304" pitchFamily="18" charset="-128"/>
              </a:rPr>
              <a:t>27</a:t>
            </a:r>
            <a:r>
              <a:rPr lang="ja-JP" altLang="en-US" sz="1100" dirty="0" smtClean="0">
                <a:latin typeface="ＭＳ Ｐ明朝" panose="02020600040205080304" pitchFamily="18" charset="-128"/>
                <a:ea typeface="ＭＳ Ｐ明朝" panose="02020600040205080304" pitchFamily="18" charset="-128"/>
              </a:rPr>
              <a:t>年</a:t>
            </a:r>
            <a:r>
              <a:rPr lang="en-US" altLang="ja-JP" sz="1100" dirty="0" smtClean="0">
                <a:latin typeface="ＭＳ Ｐ明朝" panose="02020600040205080304" pitchFamily="18" charset="-128"/>
                <a:ea typeface="ＭＳ Ｐ明朝" panose="02020600040205080304" pitchFamily="18" charset="-128"/>
              </a:rPr>
              <a:t>11</a:t>
            </a:r>
            <a:r>
              <a:rPr lang="ja-JP" altLang="en-US" sz="1100" dirty="0" smtClean="0">
                <a:latin typeface="ＭＳ Ｐ明朝" panose="02020600040205080304" pitchFamily="18" charset="-128"/>
                <a:ea typeface="ＭＳ Ｐ明朝" panose="02020600040205080304" pitchFamily="18" charset="-128"/>
              </a:rPr>
              <a:t>月</a:t>
            </a:r>
            <a:r>
              <a:rPr lang="ja-JP" altLang="en-US" sz="1100" dirty="0">
                <a:latin typeface="ＭＳ Ｐ明朝" panose="02020600040205080304" pitchFamily="18" charset="-128"/>
                <a:ea typeface="ＭＳ Ｐ明朝" panose="02020600040205080304" pitchFamily="18" charset="-128"/>
              </a:rPr>
              <a:t>：</a:t>
            </a:r>
            <a:r>
              <a:rPr lang="ja-JP" altLang="en-US" sz="1100" dirty="0" smtClean="0">
                <a:latin typeface="ＭＳ Ｐ明朝" panose="02020600040205080304" pitchFamily="18" charset="-128"/>
                <a:ea typeface="ＭＳ Ｐ明朝" panose="02020600040205080304" pitchFamily="18" charset="-128"/>
              </a:rPr>
              <a:t>パブリックコメント（３１名</a:t>
            </a:r>
            <a:r>
              <a:rPr lang="ja-JP" altLang="en-US" sz="1100" dirty="0">
                <a:latin typeface="ＭＳ Ｐ明朝" panose="02020600040205080304" pitchFamily="18" charset="-128"/>
                <a:ea typeface="ＭＳ Ｐ明朝" panose="02020600040205080304" pitchFamily="18" charset="-128"/>
              </a:rPr>
              <a:t>・</a:t>
            </a:r>
            <a:r>
              <a:rPr lang="ja-JP" altLang="en-US" sz="1100" dirty="0" smtClean="0">
                <a:latin typeface="ＭＳ Ｐ明朝" panose="02020600040205080304" pitchFamily="18" charset="-128"/>
                <a:ea typeface="ＭＳ Ｐ明朝" panose="02020600040205080304" pitchFamily="18" charset="-128"/>
              </a:rPr>
              <a:t>団体、３８件）を経て、成案化</a:t>
            </a:r>
            <a:endParaRPr lang="en-US" altLang="ja-JP" sz="1100" dirty="0">
              <a:latin typeface="ＭＳ Ｐ明朝" panose="02020600040205080304" pitchFamily="18" charset="-128"/>
              <a:ea typeface="ＭＳ Ｐ明朝" panose="02020600040205080304" pitchFamily="18" charset="-128"/>
            </a:endParaRPr>
          </a:p>
          <a:p>
            <a:pPr marL="985838"/>
            <a:endParaRPr lang="en-US" altLang="ja-JP" sz="1100" dirty="0" smtClean="0">
              <a:latin typeface="ＭＳ Ｐゴシック" panose="020B0600070205080204" pitchFamily="50" charset="-128"/>
              <a:ea typeface="ＭＳ Ｐゴシック" panose="020B0600070205080204" pitchFamily="50" charset="-128"/>
            </a:endParaRPr>
          </a:p>
        </p:txBody>
      </p:sp>
      <p:sp>
        <p:nvSpPr>
          <p:cNvPr id="22" name="テキスト ボックス 21"/>
          <p:cNvSpPr txBox="1"/>
          <p:nvPr/>
        </p:nvSpPr>
        <p:spPr>
          <a:xfrm>
            <a:off x="74721" y="2380097"/>
            <a:ext cx="6933888" cy="2160239"/>
          </a:xfrm>
          <a:prstGeom prst="rect">
            <a:avLst/>
          </a:prstGeom>
          <a:noFill/>
          <a:ln w="12700">
            <a:solidFill>
              <a:schemeClr val="tx1"/>
            </a:solidFill>
          </a:ln>
        </p:spPr>
        <p:txBody>
          <a:bodyPr wrap="square" rtlCol="0">
            <a:noAutofit/>
          </a:bodyPr>
          <a:lstStyle/>
          <a:p>
            <a:r>
              <a:rPr lang="ja-JP" altLang="en-US" sz="1200" dirty="0">
                <a:latin typeface="+mj-ea"/>
                <a:ea typeface="+mj-ea"/>
              </a:rPr>
              <a:t>■目標</a:t>
            </a:r>
            <a:r>
              <a:rPr lang="ja-JP" altLang="en-US" sz="1200" dirty="0" smtClean="0">
                <a:latin typeface="+mj-ea"/>
                <a:ea typeface="+mj-ea"/>
              </a:rPr>
              <a:t>等</a:t>
            </a:r>
            <a:endParaRPr lang="en-US" altLang="ja-JP" sz="1200" dirty="0" smtClean="0">
              <a:latin typeface="+mj-ea"/>
              <a:ea typeface="+mj-ea"/>
            </a:endParaRPr>
          </a:p>
          <a:p>
            <a:endParaRPr lang="ja-JP" altLang="en-US" sz="1200" dirty="0">
              <a:latin typeface="+mj-ea"/>
              <a:ea typeface="+mj-ea"/>
            </a:endParaRPr>
          </a:p>
          <a:p>
            <a:pPr marL="82550" indent="-82550"/>
            <a:r>
              <a:rPr lang="ja-JP" altLang="en-US" sz="1100" dirty="0" smtClean="0">
                <a:latin typeface="ＭＳ Ｐ明朝" panose="02020600040205080304" pitchFamily="18" charset="-128"/>
                <a:ea typeface="ＭＳ Ｐ明朝" panose="02020600040205080304" pitchFamily="18" charset="-128"/>
              </a:rPr>
              <a:t>　</a:t>
            </a:r>
            <a:endParaRPr lang="en-US" altLang="ja-JP" sz="1100" dirty="0" smtClean="0">
              <a:latin typeface="ＭＳ Ｐ明朝" panose="02020600040205080304" pitchFamily="18" charset="-128"/>
              <a:ea typeface="ＭＳ Ｐ明朝" panose="02020600040205080304" pitchFamily="18" charset="-128"/>
            </a:endParaRPr>
          </a:p>
          <a:p>
            <a:pPr marL="82550" indent="-82550"/>
            <a:endParaRPr lang="en-US" altLang="ja-JP" sz="1100" dirty="0">
              <a:latin typeface="ＭＳ Ｐ明朝" panose="02020600040205080304" pitchFamily="18" charset="-128"/>
              <a:ea typeface="ＭＳ Ｐ明朝" panose="02020600040205080304" pitchFamily="18" charset="-128"/>
            </a:endParaRPr>
          </a:p>
          <a:p>
            <a:pPr marL="82550" indent="-82550"/>
            <a:endParaRPr lang="en-US" altLang="ja-JP" sz="1100" dirty="0" smtClean="0">
              <a:latin typeface="ＭＳ Ｐ明朝" panose="02020600040205080304" pitchFamily="18" charset="-128"/>
              <a:ea typeface="ＭＳ Ｐ明朝" panose="02020600040205080304" pitchFamily="18" charset="-128"/>
            </a:endParaRPr>
          </a:p>
          <a:p>
            <a:pPr marL="82550" indent="-82550"/>
            <a:endParaRPr lang="en-US" altLang="ja-JP" sz="1100" dirty="0">
              <a:latin typeface="ＭＳ Ｐ明朝" panose="02020600040205080304" pitchFamily="18" charset="-128"/>
              <a:ea typeface="ＭＳ Ｐ明朝" panose="02020600040205080304" pitchFamily="18" charset="-128"/>
            </a:endParaRPr>
          </a:p>
          <a:p>
            <a:pPr marL="82550" indent="-82550"/>
            <a:endParaRPr lang="en-US" altLang="ja-JP" sz="1100" dirty="0" smtClean="0">
              <a:latin typeface="ＭＳ Ｐ明朝" panose="02020600040205080304" pitchFamily="18" charset="-128"/>
              <a:ea typeface="ＭＳ Ｐ明朝" panose="02020600040205080304" pitchFamily="18" charset="-128"/>
            </a:endParaRPr>
          </a:p>
          <a:p>
            <a:pPr marL="82550" indent="-82550"/>
            <a:endParaRPr lang="en-US" altLang="ja-JP" sz="1100" dirty="0" smtClean="0">
              <a:latin typeface="ＭＳ Ｐ明朝" panose="02020600040205080304" pitchFamily="18" charset="-128"/>
              <a:ea typeface="ＭＳ Ｐ明朝" panose="02020600040205080304" pitchFamily="18" charset="-128"/>
            </a:endParaRPr>
          </a:p>
          <a:p>
            <a:pPr marL="82550" indent="-82550"/>
            <a:endParaRPr lang="en-US" altLang="ja-JP" sz="1100" dirty="0" smtClean="0">
              <a:latin typeface="ＭＳ Ｐ明朝" panose="02020600040205080304" pitchFamily="18" charset="-128"/>
              <a:ea typeface="ＭＳ Ｐ明朝" panose="02020600040205080304" pitchFamily="18" charset="-128"/>
            </a:endParaRPr>
          </a:p>
          <a:p>
            <a:pPr marL="82550" indent="-82550"/>
            <a:endParaRPr lang="en-US" altLang="ja-JP" sz="1100" dirty="0" smtClean="0">
              <a:latin typeface="ＭＳ Ｐ明朝" panose="02020600040205080304" pitchFamily="18" charset="-128"/>
              <a:ea typeface="ＭＳ Ｐ明朝" panose="02020600040205080304" pitchFamily="18" charset="-128"/>
            </a:endParaRPr>
          </a:p>
          <a:p>
            <a:pPr marL="82550" indent="-82550"/>
            <a:r>
              <a:rPr lang="ja-JP" altLang="en-US" sz="1100" dirty="0" smtClean="0">
                <a:latin typeface="ＭＳ Ｐ明朝" panose="02020600040205080304" pitchFamily="18" charset="-128"/>
                <a:ea typeface="ＭＳ Ｐ明朝" panose="02020600040205080304" pitchFamily="18" charset="-128"/>
              </a:rPr>
              <a:t>○　計画年度：平成</a:t>
            </a:r>
            <a:r>
              <a:rPr lang="en-US" altLang="ja-JP" sz="1100" dirty="0" smtClean="0">
                <a:latin typeface="ＭＳ Ｐ明朝" panose="02020600040205080304" pitchFamily="18" charset="-128"/>
                <a:ea typeface="ＭＳ Ｐ明朝" panose="02020600040205080304" pitchFamily="18" charset="-128"/>
              </a:rPr>
              <a:t>40</a:t>
            </a:r>
            <a:r>
              <a:rPr lang="ja-JP" altLang="en-US" sz="1100" dirty="0" smtClean="0">
                <a:latin typeface="ＭＳ Ｐ明朝" panose="02020600040205080304" pitchFamily="18" charset="-128"/>
                <a:ea typeface="ＭＳ Ｐ明朝" panose="02020600040205080304" pitchFamily="18" charset="-128"/>
              </a:rPr>
              <a:t>年度まで</a:t>
            </a:r>
            <a:endParaRPr lang="en-US" altLang="ja-JP" sz="1100" dirty="0" smtClean="0">
              <a:latin typeface="ＭＳ Ｐ明朝" panose="02020600040205080304" pitchFamily="18" charset="-128"/>
              <a:ea typeface="ＭＳ Ｐ明朝" panose="02020600040205080304" pitchFamily="18" charset="-128"/>
            </a:endParaRPr>
          </a:p>
          <a:p>
            <a:pPr marL="180975" indent="-180975"/>
            <a:r>
              <a:rPr lang="ja-JP" altLang="en-US" sz="1100" dirty="0" smtClean="0">
                <a:latin typeface="ＭＳ Ｐ明朝" panose="02020600040205080304" pitchFamily="18" charset="-128"/>
                <a:ea typeface="ＭＳ Ｐ明朝" panose="02020600040205080304" pitchFamily="18" charset="-128"/>
              </a:rPr>
              <a:t>○　</a:t>
            </a:r>
            <a:r>
              <a:rPr lang="ja-JP" altLang="en-US" sz="1100" dirty="0">
                <a:latin typeface="ＭＳ Ｐ明朝" panose="02020600040205080304" pitchFamily="18" charset="-128"/>
                <a:ea typeface="ＭＳ Ｐ明朝" panose="02020600040205080304" pitchFamily="18" charset="-128"/>
              </a:rPr>
              <a:t>来園者数（自然文化園・日本庭園入場者数</a:t>
            </a:r>
            <a:r>
              <a:rPr lang="ja-JP" altLang="en-US" sz="1100" dirty="0" smtClean="0">
                <a:latin typeface="ＭＳ Ｐ明朝" panose="02020600040205080304" pitchFamily="18" charset="-128"/>
                <a:ea typeface="ＭＳ Ｐ明朝" panose="02020600040205080304" pitchFamily="18" charset="-128"/>
              </a:rPr>
              <a:t>）：大阪</a:t>
            </a:r>
            <a:r>
              <a:rPr lang="ja-JP" altLang="en-US" sz="1100" dirty="0">
                <a:latin typeface="ＭＳ Ｐ明朝" panose="02020600040205080304" pitchFamily="18" charset="-128"/>
                <a:ea typeface="ＭＳ Ｐ明朝" panose="02020600040205080304" pitchFamily="18" charset="-128"/>
              </a:rPr>
              <a:t>万博</a:t>
            </a:r>
            <a:r>
              <a:rPr lang="en-US" altLang="ja-JP" sz="1100" dirty="0">
                <a:latin typeface="ＭＳ Ｐ明朝" panose="02020600040205080304" pitchFamily="18" charset="-128"/>
                <a:ea typeface="ＭＳ Ｐ明朝" panose="02020600040205080304" pitchFamily="18" charset="-128"/>
              </a:rPr>
              <a:t>50</a:t>
            </a:r>
            <a:r>
              <a:rPr lang="ja-JP" altLang="en-US" sz="1100" dirty="0" smtClean="0">
                <a:latin typeface="ＭＳ Ｐ明朝" panose="02020600040205080304" pitchFamily="18" charset="-128"/>
                <a:ea typeface="ＭＳ Ｐ明朝" panose="02020600040205080304" pitchFamily="18" charset="-128"/>
              </a:rPr>
              <a:t>周年にあたる平成</a:t>
            </a:r>
            <a:r>
              <a:rPr lang="en-US" altLang="ja-JP" sz="1100" dirty="0">
                <a:latin typeface="ＭＳ Ｐ明朝" panose="02020600040205080304" pitchFamily="18" charset="-128"/>
                <a:ea typeface="ＭＳ Ｐ明朝" panose="02020600040205080304" pitchFamily="18" charset="-128"/>
              </a:rPr>
              <a:t>32</a:t>
            </a:r>
            <a:r>
              <a:rPr lang="ja-JP" altLang="en-US" sz="1100" dirty="0">
                <a:latin typeface="ＭＳ Ｐ明朝" panose="02020600040205080304" pitchFamily="18" charset="-128"/>
                <a:ea typeface="ＭＳ Ｐ明朝" panose="02020600040205080304" pitchFamily="18" charset="-128"/>
              </a:rPr>
              <a:t>年度に</a:t>
            </a:r>
            <a:r>
              <a:rPr lang="en-US" altLang="ja-JP" sz="1100" dirty="0">
                <a:latin typeface="ＭＳ Ｐ明朝" panose="02020600040205080304" pitchFamily="18" charset="-128"/>
                <a:ea typeface="ＭＳ Ｐ明朝" panose="02020600040205080304" pitchFamily="18" charset="-128"/>
              </a:rPr>
              <a:t>300</a:t>
            </a:r>
            <a:r>
              <a:rPr lang="ja-JP" altLang="en-US" sz="1100" dirty="0">
                <a:latin typeface="ＭＳ Ｐ明朝" panose="02020600040205080304" pitchFamily="18" charset="-128"/>
                <a:ea typeface="ＭＳ Ｐ明朝" panose="02020600040205080304" pitchFamily="18" charset="-128"/>
              </a:rPr>
              <a:t>万人</a:t>
            </a:r>
            <a:r>
              <a:rPr lang="ja-JP" altLang="en-US" sz="1100" dirty="0" smtClean="0">
                <a:latin typeface="ＭＳ Ｐ明朝" panose="02020600040205080304" pitchFamily="18" charset="-128"/>
                <a:ea typeface="ＭＳ Ｐ明朝" panose="02020600040205080304" pitchFamily="18" charset="-128"/>
              </a:rPr>
              <a:t>を目標</a:t>
            </a:r>
            <a:endParaRPr lang="en-US" altLang="ja-JP" sz="1100" strike="sngStrike" dirty="0" smtClean="0">
              <a:latin typeface="ＭＳ Ｐ明朝" panose="02020600040205080304" pitchFamily="18" charset="-128"/>
              <a:ea typeface="ＭＳ Ｐ明朝" panose="02020600040205080304" pitchFamily="18" charset="-128"/>
            </a:endParaRPr>
          </a:p>
        </p:txBody>
      </p:sp>
      <p:sp>
        <p:nvSpPr>
          <p:cNvPr id="132" name="正方形/長方形 131"/>
          <p:cNvSpPr/>
          <p:nvPr/>
        </p:nvSpPr>
        <p:spPr bwMode="gray">
          <a:xfrm>
            <a:off x="337606" y="4917803"/>
            <a:ext cx="6548330" cy="2012749"/>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200"/>
              </a:lnSpc>
            </a:pPr>
            <a:r>
              <a:rPr kumimoji="1" lang="ja-JP" altLang="en-US" sz="1100" b="1" u="sng"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（基本方針１）　シンボルゾーンを中心に文化と美を体験・創造し発信する公園</a:t>
            </a:r>
            <a:endParaRPr kumimoji="1" lang="en-US" altLang="ja-JP" sz="1100" b="1" u="sng"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200"/>
              </a:lnSpc>
            </a:pP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266700" indent="-266700">
              <a:lnSpc>
                <a:spcPts val="1400"/>
              </a:lnSpc>
            </a:pP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29</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年度からの</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内部公開を</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目指し、公園のシンボルである「太陽の塔」の耐震</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改修工事を行うとともに、「生命の樹」、「地底の太陽」等の再生・展示を行う。また、そのため、ふるさと納税制度を活用し、広く寄附金を募集する。</a:t>
            </a:r>
            <a:endPar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400"/>
              </a:lnSpc>
            </a:pP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○大阪万博</a:t>
            </a:r>
            <a:r>
              <a:rPr lang="en-US" altLang="ja-JP"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50</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周年となる平成</a:t>
            </a:r>
            <a:r>
              <a:rPr lang="en-US" altLang="ja-JP"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32</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年に向けて、カウントダウンイベントの</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検討を行う。</a:t>
            </a:r>
            <a:endPar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266700" indent="-266700">
              <a:lnSpc>
                <a:spcPts val="1400"/>
              </a:lnSpc>
            </a:pP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国立民族学博物館や大阪日本</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民芸館をはじめ、平成</a:t>
            </a:r>
            <a:r>
              <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11</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月に開業する</a:t>
            </a:r>
            <a:r>
              <a:rPr lang="en-US" altLang="ja-JP"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EXPO CITY</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など、施設間</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の情報共有</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と協働</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を進める</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ため、関係者</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のプラットホーム</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を平成</a:t>
            </a:r>
            <a:r>
              <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年度に設置し、コラボレーションイベントや共同セミナー等の</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充実</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に取り組む</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266700" indent="-266700">
              <a:lnSpc>
                <a:spcPts val="1400"/>
              </a:lnSpc>
            </a:pP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公園の様々な場所をアートやデザインなど芸術文化の創作・発信や芸術家の育成の場として活用するため、機会</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や場所</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を提供していく</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a:t>
            </a:r>
            <a:endPar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endPar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endParaRPr kumimoji="1"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34" name="テキスト ボックス 133"/>
          <p:cNvSpPr txBox="1"/>
          <p:nvPr/>
        </p:nvSpPr>
        <p:spPr>
          <a:xfrm>
            <a:off x="46146" y="4638104"/>
            <a:ext cx="6933888" cy="276999"/>
          </a:xfrm>
          <a:prstGeom prst="rect">
            <a:avLst/>
          </a:prstGeom>
          <a:noFill/>
          <a:ln w="12700">
            <a:noFill/>
          </a:ln>
        </p:spPr>
        <p:txBody>
          <a:bodyPr wrap="square" rtlCol="0">
            <a:spAutoFit/>
          </a:bodyPr>
          <a:lstStyle/>
          <a:p>
            <a:r>
              <a:rPr lang="ja-JP" altLang="en-US" sz="1200" dirty="0" smtClean="0">
                <a:latin typeface="+mj-ea"/>
                <a:ea typeface="+mj-ea"/>
              </a:rPr>
              <a:t>■７つ</a:t>
            </a:r>
            <a:r>
              <a:rPr lang="ja-JP" altLang="en-US" sz="1200" dirty="0">
                <a:latin typeface="+mj-ea"/>
                <a:ea typeface="+mj-ea"/>
              </a:rPr>
              <a:t>の基本方針と主な</a:t>
            </a:r>
            <a:r>
              <a:rPr lang="ja-JP" altLang="en-US" sz="1200" dirty="0" smtClean="0">
                <a:latin typeface="+mj-ea"/>
                <a:ea typeface="+mj-ea"/>
              </a:rPr>
              <a:t>取り組み</a:t>
            </a:r>
            <a:endParaRPr lang="ja-JP" altLang="en-US" sz="1200" dirty="0">
              <a:latin typeface="+mj-ea"/>
              <a:ea typeface="+mj-ea"/>
            </a:endParaRPr>
          </a:p>
        </p:txBody>
      </p:sp>
      <p:sp>
        <p:nvSpPr>
          <p:cNvPr id="155" name="テキスト ボックス 154"/>
          <p:cNvSpPr txBox="1"/>
          <p:nvPr/>
        </p:nvSpPr>
        <p:spPr>
          <a:xfrm>
            <a:off x="7074062" y="6817913"/>
            <a:ext cx="6507525" cy="3000821"/>
          </a:xfrm>
          <a:prstGeom prst="rect">
            <a:avLst/>
          </a:prstGeom>
          <a:noFill/>
          <a:ln w="12700" cmpd="sng">
            <a:solidFill>
              <a:schemeClr val="tx1"/>
            </a:solidFill>
          </a:ln>
        </p:spPr>
        <p:txBody>
          <a:bodyPr wrap="square" rtlCol="0">
            <a:spAutoFit/>
          </a:bodyPr>
          <a:lstStyle/>
          <a:p>
            <a:r>
              <a:rPr lang="ja-JP" altLang="en-US" sz="1200" dirty="0" smtClean="0">
                <a:latin typeface="+mj-ea"/>
                <a:ea typeface="+mj-ea"/>
              </a:rPr>
              <a:t>■今後</a:t>
            </a:r>
            <a:r>
              <a:rPr lang="ja-JP" altLang="en-US" sz="1200" dirty="0">
                <a:latin typeface="+mj-ea"/>
                <a:ea typeface="+mj-ea"/>
              </a:rPr>
              <a:t>の運営</a:t>
            </a:r>
            <a:r>
              <a:rPr lang="ja-JP" altLang="en-US" sz="1200" dirty="0" smtClean="0">
                <a:latin typeface="+mj-ea"/>
                <a:ea typeface="+mj-ea"/>
              </a:rPr>
              <a:t>体制の方向性</a:t>
            </a:r>
            <a:endParaRPr lang="en-US" altLang="ja-JP" sz="1200" dirty="0" smtClean="0">
              <a:latin typeface="+mj-ea"/>
              <a:ea typeface="+mj-ea"/>
            </a:endParaRPr>
          </a:p>
          <a:p>
            <a:pPr marL="177800" indent="-177800"/>
            <a:r>
              <a:rPr lang="ja-JP" altLang="en-US" sz="1200" dirty="0">
                <a:latin typeface="+mj-ea"/>
                <a:ea typeface="+mj-ea"/>
              </a:rPr>
              <a:t>　</a:t>
            </a:r>
            <a:r>
              <a:rPr lang="ja-JP" altLang="en-US" sz="1200" dirty="0" smtClean="0">
                <a:latin typeface="+mj-ea"/>
                <a:ea typeface="+mj-ea"/>
              </a:rPr>
              <a:t>　　</a:t>
            </a:r>
            <a:r>
              <a:rPr lang="ja-JP" altLang="en-US" sz="1100" dirty="0" smtClean="0">
                <a:latin typeface="ＭＳ Ｐ明朝" panose="02020600040205080304" pitchFamily="18" charset="-128"/>
                <a:ea typeface="ＭＳ Ｐ明朝" panose="02020600040205080304" pitchFamily="18" charset="-128"/>
              </a:rPr>
              <a:t>自然</a:t>
            </a:r>
            <a:r>
              <a:rPr lang="ja-JP" altLang="en-US" sz="1100" dirty="0">
                <a:latin typeface="ＭＳ Ｐ明朝" panose="02020600040205080304" pitchFamily="18" charset="-128"/>
                <a:ea typeface="ＭＳ Ｐ明朝" panose="02020600040205080304" pitchFamily="18" charset="-128"/>
              </a:rPr>
              <a:t>文化園やスポーツ施設等の公園の維持</a:t>
            </a:r>
            <a:r>
              <a:rPr lang="ja-JP" altLang="en-US" sz="1100" dirty="0" smtClean="0">
                <a:latin typeface="ＭＳ Ｐ明朝" panose="02020600040205080304" pitchFamily="18" charset="-128"/>
                <a:ea typeface="ＭＳ Ｐ明朝" panose="02020600040205080304" pitchFamily="18" charset="-128"/>
              </a:rPr>
              <a:t>管理、</a:t>
            </a:r>
            <a:r>
              <a:rPr lang="ja-JP" altLang="en-US" sz="1100" dirty="0">
                <a:latin typeface="ＭＳ Ｐ明朝" panose="02020600040205080304" pitchFamily="18" charset="-128"/>
                <a:ea typeface="ＭＳ Ｐ明朝" panose="02020600040205080304" pitchFamily="18" charset="-128"/>
              </a:rPr>
              <a:t>各種イベントの実施を含めた運営に</a:t>
            </a:r>
            <a:r>
              <a:rPr lang="ja-JP" altLang="en-US" sz="1100" dirty="0" smtClean="0">
                <a:latin typeface="ＭＳ Ｐ明朝" panose="02020600040205080304" pitchFamily="18" charset="-128"/>
                <a:ea typeface="ＭＳ Ｐ明朝" panose="02020600040205080304" pitchFamily="18" charset="-128"/>
              </a:rPr>
              <a:t>ついて</a:t>
            </a:r>
            <a:r>
              <a:rPr lang="ja-JP" altLang="en-US" sz="1100" dirty="0">
                <a:latin typeface="ＭＳ Ｐ明朝" panose="02020600040205080304" pitchFamily="18" charset="-128"/>
                <a:ea typeface="ＭＳ Ｐ明朝" panose="02020600040205080304" pitchFamily="18" charset="-128"/>
              </a:rPr>
              <a:t>は</a:t>
            </a:r>
            <a:r>
              <a:rPr lang="ja-JP" altLang="en-US" sz="1100" dirty="0" smtClean="0">
                <a:latin typeface="ＭＳ Ｐ明朝" panose="02020600040205080304" pitchFamily="18" charset="-128"/>
                <a:ea typeface="ＭＳ Ｐ明朝" panose="02020600040205080304" pitchFamily="18" charset="-128"/>
              </a:rPr>
              <a:t>、民間事</a:t>
            </a:r>
            <a:r>
              <a:rPr lang="ja-JP" altLang="en-US" sz="1100" dirty="0">
                <a:latin typeface="ＭＳ Ｐ明朝" panose="02020600040205080304" pitchFamily="18" charset="-128"/>
                <a:ea typeface="ＭＳ Ｐ明朝" panose="02020600040205080304" pitchFamily="18" charset="-128"/>
              </a:rPr>
              <a:t>業者の持つ多様なノウハウを活用するため、指定管理者制度を導入する</a:t>
            </a:r>
            <a:r>
              <a:rPr lang="ja-JP" altLang="en-US" sz="1100" dirty="0" smtClean="0">
                <a:latin typeface="ＭＳ Ｐ明朝" panose="02020600040205080304" pitchFamily="18" charset="-128"/>
                <a:ea typeface="ＭＳ Ｐ明朝" panose="02020600040205080304" pitchFamily="18" charset="-128"/>
              </a:rPr>
              <a:t>。</a:t>
            </a:r>
            <a:endParaRPr lang="en-US" altLang="ja-JP" sz="1100" dirty="0" smtClean="0">
              <a:latin typeface="ＭＳ Ｐ明朝" panose="02020600040205080304" pitchFamily="18" charset="-128"/>
              <a:ea typeface="ＭＳ Ｐ明朝" panose="02020600040205080304" pitchFamily="18" charset="-128"/>
            </a:endParaRPr>
          </a:p>
          <a:p>
            <a:pPr marL="177800" indent="-177800"/>
            <a:r>
              <a:rPr lang="ja-JP" altLang="en-US" sz="1100" dirty="0">
                <a:latin typeface="ＭＳ Ｐ明朝" panose="02020600040205080304" pitchFamily="18" charset="-128"/>
                <a:ea typeface="ＭＳ Ｐ明朝" panose="02020600040205080304" pitchFamily="18" charset="-128"/>
              </a:rPr>
              <a:t>　</a:t>
            </a:r>
            <a:endParaRPr lang="en-US" altLang="ja-JP" sz="1100" dirty="0" smtClean="0">
              <a:latin typeface="ＭＳ Ｐ明朝" panose="02020600040205080304" pitchFamily="18" charset="-128"/>
              <a:ea typeface="ＭＳ Ｐ明朝" panose="02020600040205080304" pitchFamily="18" charset="-128"/>
            </a:endParaRPr>
          </a:p>
          <a:p>
            <a:pPr marL="177800" indent="-177800"/>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○指</a:t>
            </a:r>
            <a:r>
              <a:rPr lang="ja-JP" altLang="en-US" sz="1100" dirty="0">
                <a:latin typeface="ＭＳ Ｐ明朝" panose="02020600040205080304" pitchFamily="18" charset="-128"/>
                <a:ea typeface="ＭＳ Ｐ明朝" panose="02020600040205080304" pitchFamily="18" charset="-128"/>
              </a:rPr>
              <a:t>定管理の</a:t>
            </a:r>
            <a:r>
              <a:rPr lang="ja-JP" altLang="en-US" sz="1100" dirty="0" smtClean="0">
                <a:latin typeface="ＭＳ Ｐ明朝" panose="02020600040205080304" pitchFamily="18" charset="-128"/>
                <a:ea typeface="ＭＳ Ｐ明朝" panose="02020600040205080304" pitchFamily="18" charset="-128"/>
              </a:rPr>
              <a:t>範囲     ：</a:t>
            </a:r>
            <a:r>
              <a:rPr lang="ja-JP" altLang="en-US" sz="1100" dirty="0">
                <a:latin typeface="ＭＳ Ｐ明朝" panose="02020600040205080304" pitchFamily="18" charset="-128"/>
                <a:ea typeface="ＭＳ Ｐ明朝" panose="02020600040205080304" pitchFamily="18" charset="-128"/>
              </a:rPr>
              <a:t>自然文化園、日本庭園、スポーツ施設、駐車場等公の施設の運営を一括で移行</a:t>
            </a:r>
            <a:r>
              <a:rPr lang="ja-JP" altLang="en-US" sz="1100" dirty="0" smtClean="0">
                <a:latin typeface="ＭＳ Ｐ明朝" panose="02020600040205080304" pitchFamily="18" charset="-128"/>
                <a:ea typeface="ＭＳ Ｐ明朝" panose="02020600040205080304" pitchFamily="18" charset="-128"/>
              </a:rPr>
              <a:t>。</a:t>
            </a:r>
            <a:endParaRPr lang="ja-JP" altLang="en-US" sz="1100" dirty="0">
              <a:latin typeface="ＭＳ Ｐ明朝" panose="02020600040205080304" pitchFamily="18" charset="-128"/>
              <a:ea typeface="ＭＳ Ｐ明朝" panose="02020600040205080304" pitchFamily="18" charset="-128"/>
            </a:endParaRPr>
          </a:p>
          <a:p>
            <a:r>
              <a:rPr lang="ja-JP" altLang="en-US" sz="1100" dirty="0">
                <a:latin typeface="ＭＳ Ｐ明朝" panose="02020600040205080304" pitchFamily="18" charset="-128"/>
                <a:ea typeface="ＭＳ Ｐ明朝" panose="02020600040205080304" pitchFamily="18" charset="-128"/>
              </a:rPr>
              <a:t>　</a:t>
            </a:r>
            <a:endParaRPr lang="en-US" altLang="ja-JP" sz="1100" dirty="0" smtClean="0">
              <a:latin typeface="ＭＳ Ｐ明朝" panose="02020600040205080304" pitchFamily="18" charset="-128"/>
              <a:ea typeface="ＭＳ Ｐ明朝" panose="02020600040205080304" pitchFamily="18" charset="-128"/>
            </a:endParaRPr>
          </a:p>
          <a:p>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○指</a:t>
            </a:r>
            <a:r>
              <a:rPr lang="ja-JP" altLang="en-US" sz="1100" dirty="0">
                <a:latin typeface="ＭＳ Ｐ明朝" panose="02020600040205080304" pitchFamily="18" charset="-128"/>
                <a:ea typeface="ＭＳ Ｐ明朝" panose="02020600040205080304" pitchFamily="18" charset="-128"/>
              </a:rPr>
              <a:t>定管理期間　　</a:t>
            </a:r>
            <a:r>
              <a:rPr lang="ja-JP" altLang="en-US" sz="1100" dirty="0" smtClean="0">
                <a:latin typeface="ＭＳ Ｐ明朝" panose="02020600040205080304" pitchFamily="18" charset="-128"/>
                <a:ea typeface="ＭＳ Ｐ明朝" panose="02020600040205080304" pitchFamily="18" charset="-128"/>
              </a:rPr>
              <a:t>    ：</a:t>
            </a:r>
            <a:r>
              <a:rPr lang="en-US" altLang="ja-JP" sz="1100" dirty="0">
                <a:latin typeface="ＭＳ Ｐ明朝" panose="02020600040205080304" pitchFamily="18" charset="-128"/>
                <a:ea typeface="ＭＳ Ｐ明朝" panose="02020600040205080304" pitchFamily="18" charset="-128"/>
              </a:rPr>
              <a:t>10</a:t>
            </a:r>
            <a:r>
              <a:rPr lang="ja-JP" altLang="en-US" sz="1100" dirty="0">
                <a:latin typeface="ＭＳ Ｐ明朝" panose="02020600040205080304" pitchFamily="18" charset="-128"/>
                <a:ea typeface="ＭＳ Ｐ明朝" panose="02020600040205080304" pitchFamily="18" charset="-128"/>
              </a:rPr>
              <a:t>年間</a:t>
            </a:r>
          </a:p>
          <a:p>
            <a:pPr marL="1619250" indent="-1619250"/>
            <a:r>
              <a:rPr lang="ja-JP" altLang="en-US" sz="1100" dirty="0" smtClean="0">
                <a:latin typeface="ＭＳ Ｐ明朝" panose="02020600040205080304" pitchFamily="18" charset="-128"/>
                <a:ea typeface="ＭＳ Ｐ明朝" panose="02020600040205080304" pitchFamily="18" charset="-128"/>
              </a:rPr>
              <a:t>　　　　　　　　　　　　　　　    ・</a:t>
            </a:r>
            <a:r>
              <a:rPr lang="ja-JP" altLang="en-US" sz="1100" dirty="0">
                <a:latin typeface="ＭＳ Ｐ明朝" panose="02020600040205080304" pitchFamily="18" charset="-128"/>
                <a:ea typeface="ＭＳ Ｐ明朝" panose="02020600040205080304" pitchFamily="18" charset="-128"/>
              </a:rPr>
              <a:t>一般的な維持管理業務のほか、自主イベントの開催や外部</a:t>
            </a:r>
            <a:r>
              <a:rPr lang="ja-JP" altLang="en-US" sz="1100" dirty="0" smtClean="0">
                <a:latin typeface="ＭＳ Ｐ明朝" panose="02020600040205080304" pitchFamily="18" charset="-128"/>
                <a:ea typeface="ＭＳ Ｐ明朝" panose="02020600040205080304" pitchFamily="18" charset="-128"/>
              </a:rPr>
              <a:t>イベントの</a:t>
            </a:r>
            <a:r>
              <a:rPr lang="ja-JP" altLang="en-US" sz="1100" dirty="0">
                <a:latin typeface="ＭＳ Ｐ明朝" panose="02020600040205080304" pitchFamily="18" charset="-128"/>
                <a:ea typeface="ＭＳ Ｐ明朝" panose="02020600040205080304" pitchFamily="18" charset="-128"/>
              </a:rPr>
              <a:t>誘致、</a:t>
            </a:r>
            <a:r>
              <a:rPr lang="ja-JP" altLang="en-US" sz="1100" dirty="0" smtClean="0">
                <a:latin typeface="ＭＳ Ｐ明朝" panose="02020600040205080304" pitchFamily="18" charset="-128"/>
                <a:ea typeface="ＭＳ Ｐ明朝" panose="02020600040205080304" pitchFamily="18" charset="-128"/>
              </a:rPr>
              <a:t>国内外向け</a:t>
            </a:r>
            <a:r>
              <a:rPr lang="ja-JP" altLang="en-US" sz="1100" dirty="0">
                <a:latin typeface="ＭＳ Ｐ明朝" panose="02020600040205080304" pitchFamily="18" charset="-128"/>
                <a:ea typeface="ＭＳ Ｐ明朝" panose="02020600040205080304" pitchFamily="18" charset="-128"/>
              </a:rPr>
              <a:t>の広報、公園内及び周辺の事業者や大学等教育機関との連携</a:t>
            </a:r>
            <a:r>
              <a:rPr lang="ja-JP" altLang="en-US" sz="1100" dirty="0" smtClean="0">
                <a:latin typeface="ＭＳ Ｐ明朝" panose="02020600040205080304" pitchFamily="18" charset="-128"/>
                <a:ea typeface="ＭＳ Ｐ明朝" panose="02020600040205080304" pitchFamily="18" charset="-128"/>
              </a:rPr>
              <a:t>などについて、自由度</a:t>
            </a:r>
            <a:r>
              <a:rPr lang="ja-JP" altLang="en-US" sz="1100" dirty="0">
                <a:latin typeface="ＭＳ Ｐ明朝" panose="02020600040205080304" pitchFamily="18" charset="-128"/>
                <a:ea typeface="ＭＳ Ｐ明朝" panose="02020600040205080304" pitchFamily="18" charset="-128"/>
              </a:rPr>
              <a:t>の高い運営を目指す</a:t>
            </a:r>
            <a:r>
              <a:rPr lang="ja-JP" altLang="en-US" sz="1100" dirty="0" smtClean="0">
                <a:latin typeface="ＭＳ Ｐ明朝" panose="02020600040205080304" pitchFamily="18" charset="-128"/>
                <a:ea typeface="ＭＳ Ｐ明朝" panose="02020600040205080304" pitchFamily="18" charset="-128"/>
              </a:rPr>
              <a:t>。</a:t>
            </a:r>
            <a:endParaRPr lang="ja-JP" altLang="en-US" sz="1100" dirty="0">
              <a:latin typeface="ＭＳ Ｐ明朝" panose="02020600040205080304" pitchFamily="18" charset="-128"/>
              <a:ea typeface="ＭＳ Ｐ明朝" panose="02020600040205080304" pitchFamily="18" charset="-128"/>
            </a:endParaRPr>
          </a:p>
          <a:p>
            <a:r>
              <a:rPr lang="ja-JP" altLang="en-US" sz="1100" dirty="0">
                <a:latin typeface="ＭＳ Ｐ明朝" panose="02020600040205080304" pitchFamily="18" charset="-128"/>
                <a:ea typeface="ＭＳ Ｐ明朝" panose="02020600040205080304" pitchFamily="18" charset="-128"/>
              </a:rPr>
              <a:t>　</a:t>
            </a:r>
            <a:endParaRPr lang="en-US" altLang="ja-JP" sz="1100" dirty="0" smtClean="0">
              <a:latin typeface="ＭＳ Ｐ明朝" panose="02020600040205080304" pitchFamily="18" charset="-128"/>
              <a:ea typeface="ＭＳ Ｐ明朝" panose="02020600040205080304" pitchFamily="18" charset="-128"/>
            </a:endParaRPr>
          </a:p>
          <a:p>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○移行</a:t>
            </a:r>
            <a:r>
              <a:rPr lang="ja-JP" altLang="en-US" sz="1100" dirty="0">
                <a:latin typeface="ＭＳ Ｐ明朝" panose="02020600040205080304" pitchFamily="18" charset="-128"/>
                <a:ea typeface="ＭＳ Ｐ明朝" panose="02020600040205080304" pitchFamily="18" charset="-128"/>
              </a:rPr>
              <a:t>時期　　　　</a:t>
            </a:r>
            <a:r>
              <a:rPr lang="ja-JP" altLang="en-US" sz="1100" dirty="0" smtClean="0">
                <a:latin typeface="ＭＳ Ｐ明朝" panose="02020600040205080304" pitchFamily="18" charset="-128"/>
                <a:ea typeface="ＭＳ Ｐ明朝" panose="02020600040205080304" pitchFamily="18" charset="-128"/>
              </a:rPr>
              <a:t>    </a:t>
            </a:r>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a:t>
            </a:r>
            <a:r>
              <a:rPr lang="ja-JP" altLang="en-US" sz="1100" dirty="0">
                <a:latin typeface="ＭＳ Ｐ明朝" panose="02020600040205080304" pitchFamily="18" charset="-128"/>
                <a:ea typeface="ＭＳ Ｐ明朝" panose="02020600040205080304" pitchFamily="18" charset="-128"/>
              </a:rPr>
              <a:t>平成</a:t>
            </a:r>
            <a:r>
              <a:rPr lang="en-US" altLang="ja-JP" sz="1100" dirty="0">
                <a:latin typeface="ＭＳ Ｐ明朝" panose="02020600040205080304" pitchFamily="18" charset="-128"/>
                <a:ea typeface="ＭＳ Ｐ明朝" panose="02020600040205080304" pitchFamily="18" charset="-128"/>
              </a:rPr>
              <a:t>30</a:t>
            </a:r>
            <a:r>
              <a:rPr lang="ja-JP" altLang="en-US" sz="1100" dirty="0" smtClean="0">
                <a:latin typeface="ＭＳ Ｐ明朝" panose="02020600040205080304" pitchFamily="18" charset="-128"/>
                <a:ea typeface="ＭＳ Ｐ明朝" panose="02020600040205080304" pitchFamily="18" charset="-128"/>
              </a:rPr>
              <a:t>年度</a:t>
            </a:r>
            <a:endParaRPr lang="en-US" altLang="ja-JP" sz="1100" dirty="0" smtClean="0">
              <a:latin typeface="ＭＳ Ｐ明朝" panose="02020600040205080304" pitchFamily="18" charset="-128"/>
              <a:ea typeface="ＭＳ Ｐ明朝" panose="02020600040205080304" pitchFamily="18" charset="-128"/>
            </a:endParaRPr>
          </a:p>
          <a:p>
            <a:endParaRPr lang="ja-JP" altLang="en-US" sz="1100" dirty="0">
              <a:latin typeface="ＭＳ Ｐ明朝" panose="02020600040205080304" pitchFamily="18" charset="-128"/>
              <a:ea typeface="ＭＳ Ｐ明朝" panose="02020600040205080304" pitchFamily="18" charset="-128"/>
            </a:endParaRPr>
          </a:p>
          <a:p>
            <a:pPr marL="1704975" indent="-1704975"/>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○府</a:t>
            </a:r>
            <a:r>
              <a:rPr lang="ja-JP" altLang="en-US" sz="1100" dirty="0">
                <a:latin typeface="ＭＳ Ｐ明朝" panose="02020600040205080304" pitchFamily="18" charset="-128"/>
                <a:ea typeface="ＭＳ Ｐ明朝" panose="02020600040205080304" pitchFamily="18" charset="-128"/>
              </a:rPr>
              <a:t>が引き続き</a:t>
            </a:r>
            <a:r>
              <a:rPr lang="ja-JP" altLang="en-US" sz="1100" dirty="0" smtClean="0">
                <a:latin typeface="ＭＳ Ｐ明朝" panose="02020600040205080304" pitchFamily="18" charset="-128"/>
                <a:ea typeface="ＭＳ Ｐ明朝" panose="02020600040205080304" pitchFamily="18" charset="-128"/>
              </a:rPr>
              <a:t>行う業務：・土地貸付や万博記念公園駅</a:t>
            </a:r>
            <a:r>
              <a:rPr lang="ja-JP" altLang="en-US" sz="1100" dirty="0">
                <a:latin typeface="ＭＳ Ｐ明朝" panose="02020600040205080304" pitchFamily="18" charset="-128"/>
                <a:ea typeface="ＭＳ Ｐ明朝" panose="02020600040205080304" pitchFamily="18" charset="-128"/>
              </a:rPr>
              <a:t>周辺地区及び外周部分の事業者</a:t>
            </a:r>
            <a:r>
              <a:rPr lang="ja-JP" altLang="en-US" sz="1100" dirty="0" smtClean="0">
                <a:latin typeface="ＭＳ Ｐ明朝" panose="02020600040205080304" pitchFamily="18" charset="-128"/>
                <a:ea typeface="ＭＳ Ｐ明朝" panose="02020600040205080304" pitchFamily="18" charset="-128"/>
              </a:rPr>
              <a:t>誘致など府</a:t>
            </a:r>
            <a:r>
              <a:rPr lang="ja-JP" altLang="en-US" sz="1100" dirty="0">
                <a:latin typeface="ＭＳ Ｐ明朝" panose="02020600040205080304" pitchFamily="18" charset="-128"/>
                <a:ea typeface="ＭＳ Ｐ明朝" panose="02020600040205080304" pitchFamily="18" charset="-128"/>
              </a:rPr>
              <a:t>有資産の</a:t>
            </a:r>
            <a:r>
              <a:rPr lang="ja-JP" altLang="en-US" sz="1100" dirty="0" smtClean="0">
                <a:latin typeface="ＭＳ Ｐ明朝" panose="02020600040205080304" pitchFamily="18" charset="-128"/>
                <a:ea typeface="ＭＳ Ｐ明朝" panose="02020600040205080304" pitchFamily="18" charset="-128"/>
              </a:rPr>
              <a:t>活用業務に関する</a:t>
            </a:r>
            <a:r>
              <a:rPr lang="ja-JP" altLang="en-US" sz="1100" dirty="0">
                <a:latin typeface="ＭＳ Ｐ明朝" panose="02020600040205080304" pitchFamily="18" charset="-128"/>
                <a:ea typeface="ＭＳ Ｐ明朝" panose="02020600040205080304" pitchFamily="18" charset="-128"/>
              </a:rPr>
              <a:t>ものは、府</a:t>
            </a:r>
            <a:r>
              <a:rPr lang="ja-JP" altLang="en-US" sz="1100" dirty="0" smtClean="0">
                <a:latin typeface="ＭＳ Ｐ明朝" panose="02020600040205080304" pitchFamily="18" charset="-128"/>
                <a:ea typeface="ＭＳ Ｐ明朝" panose="02020600040205080304" pitchFamily="18" charset="-128"/>
              </a:rPr>
              <a:t>が実施。</a:t>
            </a:r>
            <a:endParaRPr lang="en-US" altLang="ja-JP" sz="1100" dirty="0" smtClean="0">
              <a:latin typeface="ＭＳ Ｐ明朝" panose="02020600040205080304" pitchFamily="18" charset="-128"/>
              <a:ea typeface="ＭＳ Ｐ明朝" panose="02020600040205080304" pitchFamily="18" charset="-128"/>
            </a:endParaRPr>
          </a:p>
          <a:p>
            <a:pPr marL="1704975" indent="-1704975"/>
            <a:r>
              <a:rPr lang="ja-JP" altLang="en-US" sz="1100" dirty="0" smtClean="0">
                <a:latin typeface="ＭＳ Ｐ明朝" panose="02020600040205080304" pitchFamily="18" charset="-128"/>
                <a:ea typeface="ＭＳ Ｐ明朝" panose="02020600040205080304" pitchFamily="18" charset="-128"/>
              </a:rPr>
              <a:t>　　　　　　　　　　　　　　　　　　 ・</a:t>
            </a:r>
            <a:r>
              <a:rPr lang="ja-JP" altLang="en-US" sz="1100" dirty="0">
                <a:latin typeface="ＭＳ Ｐ明朝" panose="02020600040205080304" pitchFamily="18" charset="-128"/>
                <a:ea typeface="ＭＳ Ｐ明朝" panose="02020600040205080304" pitchFamily="18" charset="-128"/>
              </a:rPr>
              <a:t>日本庭園の景観形成</a:t>
            </a:r>
            <a:r>
              <a:rPr lang="ja-JP" altLang="en-US" sz="1100" dirty="0" smtClean="0">
                <a:latin typeface="ＭＳ Ｐ明朝" panose="02020600040205080304" pitchFamily="18" charset="-128"/>
                <a:ea typeface="ＭＳ Ｐ明朝" panose="02020600040205080304" pitchFamily="18" charset="-128"/>
              </a:rPr>
              <a:t>（植え替え</a:t>
            </a:r>
            <a:r>
              <a:rPr lang="ja-JP" altLang="en-US" sz="1100" dirty="0">
                <a:latin typeface="ＭＳ Ｐ明朝" panose="02020600040205080304" pitchFamily="18" charset="-128"/>
                <a:ea typeface="ＭＳ Ｐ明朝" panose="02020600040205080304" pitchFamily="18" charset="-128"/>
              </a:rPr>
              <a:t>等）、自然文化園の森の育成環境形成（間伐等</a:t>
            </a:r>
            <a:r>
              <a:rPr lang="ja-JP" altLang="en-US" sz="1100" dirty="0" smtClean="0">
                <a:latin typeface="ＭＳ Ｐ明朝" panose="02020600040205080304" pitchFamily="18" charset="-128"/>
                <a:ea typeface="ＭＳ Ｐ明朝" panose="02020600040205080304" pitchFamily="18" charset="-128"/>
              </a:rPr>
              <a:t>）は、貴重な公の資産を将来に引き継いでいく府の責務として、府が直接実施。</a:t>
            </a:r>
            <a:endParaRPr lang="ja-JP" altLang="en-US" sz="1100" dirty="0">
              <a:latin typeface="ＭＳ Ｐ明朝" panose="02020600040205080304" pitchFamily="18" charset="-128"/>
              <a:ea typeface="ＭＳ Ｐ明朝" panose="02020600040205080304" pitchFamily="18" charset="-128"/>
            </a:endParaRPr>
          </a:p>
        </p:txBody>
      </p:sp>
      <p:sp>
        <p:nvSpPr>
          <p:cNvPr id="159" name="テキスト ボックス 158"/>
          <p:cNvSpPr txBox="1"/>
          <p:nvPr/>
        </p:nvSpPr>
        <p:spPr>
          <a:xfrm>
            <a:off x="7074782" y="668130"/>
            <a:ext cx="6516000" cy="5977673"/>
          </a:xfrm>
          <a:prstGeom prst="rect">
            <a:avLst/>
          </a:prstGeom>
          <a:noFill/>
          <a:ln w="12700">
            <a:solidFill>
              <a:schemeClr val="tx1"/>
            </a:solidFill>
          </a:ln>
        </p:spPr>
        <p:txBody>
          <a:bodyPr wrap="square" rtlCol="0">
            <a:noAutofit/>
          </a:bodyPr>
          <a:lstStyle/>
          <a:p>
            <a:pPr marL="177800" indent="-177800"/>
            <a:endParaRPr lang="en-US" altLang="ja-JP" sz="10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r>
              <a:rPr lang="ja-JP" altLang="en-US" sz="1000" dirty="0" smtClean="0">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1000" dirty="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82550" indent="-82550"/>
            <a:endParaRPr lang="en-US" altLang="ja-JP" sz="1000" dirty="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endParaRPr lang="en-US" altLang="ja-JP" sz="1000" dirty="0">
              <a:latin typeface="ＭＳ Ｐ明朝" panose="02020600040205080304" pitchFamily="18" charset="-128"/>
              <a:ea typeface="ＭＳ Ｐ明朝" panose="02020600040205080304" pitchFamily="18" charset="-128"/>
              <a:cs typeface="Meiryo UI" panose="020B0604030504040204" pitchFamily="50" charset="-128"/>
            </a:endParaRPr>
          </a:p>
          <a:p>
            <a:pPr marL="82550" indent="-82550"/>
            <a:endParaRPr lang="en-US" altLang="ja-JP" sz="1000" dirty="0" smtClean="0">
              <a:latin typeface="ＭＳ Ｐ明朝" panose="02020600040205080304" pitchFamily="18" charset="-128"/>
              <a:ea typeface="ＭＳ Ｐ明朝" panose="02020600040205080304" pitchFamily="18" charset="-128"/>
              <a:cs typeface="Meiryo UI" panose="020B0604030504040204" pitchFamily="50" charset="-128"/>
            </a:endParaRPr>
          </a:p>
          <a:p>
            <a:endParaRPr lang="en-US" altLang="ja-JP" sz="1000" dirty="0" smtClean="0">
              <a:latin typeface="ＭＳ Ｐ明朝" panose="02020600040205080304" pitchFamily="18" charset="-128"/>
              <a:ea typeface="ＭＳ Ｐ明朝" panose="02020600040205080304" pitchFamily="18" charset="-128"/>
              <a:cs typeface="Meiryo UI" panose="020B0604030504040204" pitchFamily="50" charset="-128"/>
            </a:endParaRPr>
          </a:p>
          <a:p>
            <a:endParaRPr lang="en-US" altLang="ja-JP" sz="1000" dirty="0">
              <a:latin typeface="ＭＳ Ｐ明朝" panose="02020600040205080304" pitchFamily="18" charset="-128"/>
              <a:ea typeface="ＭＳ Ｐ明朝" panose="02020600040205080304" pitchFamily="18" charset="-128"/>
              <a:cs typeface="Meiryo UI" panose="020B0604030504040204" pitchFamily="50" charset="-128"/>
            </a:endParaRPr>
          </a:p>
          <a:p>
            <a:endParaRPr lang="en-US" altLang="ja-JP" sz="1000" dirty="0" smtClean="0">
              <a:latin typeface="ＭＳ Ｐ明朝" panose="02020600040205080304" pitchFamily="18" charset="-128"/>
              <a:ea typeface="ＭＳ Ｐ明朝" panose="02020600040205080304" pitchFamily="18" charset="-128"/>
              <a:cs typeface="Meiryo UI" panose="020B0604030504040204" pitchFamily="50" charset="-128"/>
            </a:endParaRPr>
          </a:p>
          <a:p>
            <a:endParaRPr lang="en-US" altLang="ja-JP" sz="1000" dirty="0">
              <a:latin typeface="ＭＳ Ｐ明朝" panose="02020600040205080304" pitchFamily="18" charset="-128"/>
              <a:ea typeface="ＭＳ Ｐ明朝" panose="02020600040205080304" pitchFamily="18" charset="-128"/>
              <a:cs typeface="Meiryo UI" panose="020B0604030504040204" pitchFamily="50" charset="-128"/>
            </a:endParaRPr>
          </a:p>
          <a:p>
            <a:endParaRPr lang="en-US" altLang="ja-JP" sz="1000" dirty="0" smtClean="0">
              <a:latin typeface="ＭＳ Ｐ明朝" panose="02020600040205080304" pitchFamily="18" charset="-128"/>
              <a:ea typeface="ＭＳ Ｐ明朝" panose="02020600040205080304" pitchFamily="18" charset="-128"/>
              <a:cs typeface="Meiryo UI" panose="020B0604030504040204" pitchFamily="50" charset="-128"/>
            </a:endParaRPr>
          </a:p>
          <a:p>
            <a:endParaRPr lang="en-US" altLang="ja-JP" sz="1000" dirty="0">
              <a:latin typeface="ＭＳ Ｐ明朝" panose="02020600040205080304" pitchFamily="18" charset="-128"/>
              <a:ea typeface="ＭＳ Ｐ明朝" panose="02020600040205080304" pitchFamily="18" charset="-128"/>
              <a:cs typeface="Meiryo UI" panose="020B0604030504040204" pitchFamily="50" charset="-128"/>
            </a:endParaRPr>
          </a:p>
          <a:p>
            <a:endParaRPr lang="en-US" altLang="ja-JP" sz="100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98" name="正方形/長方形 197"/>
          <p:cNvSpPr/>
          <p:nvPr/>
        </p:nvSpPr>
        <p:spPr>
          <a:xfrm>
            <a:off x="74721" y="4631875"/>
            <a:ext cx="6933888" cy="517899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31632" y="2836983"/>
            <a:ext cx="2789664" cy="261610"/>
          </a:xfrm>
          <a:prstGeom prst="rect">
            <a:avLst/>
          </a:prstGeom>
        </p:spPr>
        <p:txBody>
          <a:bodyPr wrap="square">
            <a:spAutoFit/>
          </a:bodyPr>
          <a:lstStyle/>
          <a:p>
            <a:r>
              <a:rPr lang="en-US" altLang="ja-JP" sz="1100" b="1" dirty="0">
                <a:latin typeface="ＭＳ Ｐ明朝" panose="02020600040205080304" pitchFamily="18" charset="-128"/>
                <a:ea typeface="ＭＳ Ｐ明朝" panose="02020600040205080304" pitchFamily="18" charset="-128"/>
              </a:rPr>
              <a:t>【</a:t>
            </a:r>
            <a:r>
              <a:rPr lang="ja-JP" altLang="en-US" sz="1100" b="1" dirty="0">
                <a:latin typeface="ＭＳ Ｐ明朝" panose="02020600040205080304" pitchFamily="18" charset="-128"/>
                <a:ea typeface="ＭＳ Ｐ明朝" panose="02020600040205080304" pitchFamily="18" charset="-128"/>
              </a:rPr>
              <a:t>基本理念</a:t>
            </a:r>
            <a:r>
              <a:rPr lang="en-US" altLang="ja-JP" sz="1100" b="1" dirty="0" smtClean="0">
                <a:latin typeface="ＭＳ Ｐ明朝" panose="02020600040205080304" pitchFamily="18" charset="-128"/>
                <a:ea typeface="ＭＳ Ｐ明朝" panose="02020600040205080304" pitchFamily="18" charset="-128"/>
              </a:rPr>
              <a:t>】</a:t>
            </a:r>
            <a:r>
              <a:rPr lang="ja-JP" altLang="en-US" sz="1100" b="1" dirty="0" smtClean="0">
                <a:latin typeface="ＭＳ Ｐ明朝" panose="02020600040205080304" pitchFamily="18" charset="-128"/>
                <a:ea typeface="ＭＳ Ｐ明朝" panose="02020600040205080304" pitchFamily="18" charset="-128"/>
              </a:rPr>
              <a:t>　　緑</a:t>
            </a:r>
            <a:r>
              <a:rPr lang="ja-JP" altLang="en-US" sz="1100" b="1" dirty="0">
                <a:latin typeface="ＭＳ Ｐ明朝" panose="02020600040205080304" pitchFamily="18" charset="-128"/>
                <a:ea typeface="ＭＳ Ｐ明朝" panose="02020600040205080304" pitchFamily="18" charset="-128"/>
              </a:rPr>
              <a:t>に包まれた文化公園</a:t>
            </a:r>
          </a:p>
        </p:txBody>
      </p:sp>
      <p:sp>
        <p:nvSpPr>
          <p:cNvPr id="136" name="正方形/長方形 135"/>
          <p:cNvSpPr/>
          <p:nvPr/>
        </p:nvSpPr>
        <p:spPr>
          <a:xfrm>
            <a:off x="347970" y="7003702"/>
            <a:ext cx="6387390" cy="864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200"/>
              </a:lnSpc>
            </a:pPr>
            <a:r>
              <a:rPr kumimoji="1" lang="ja-JP" altLang="en-US" sz="1100" b="1" u="sng"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（基本方針２）　地球環境保全・再生に貢献する公園</a:t>
            </a:r>
            <a:endParaRPr kumimoji="1" lang="en-US" altLang="ja-JP" sz="1100" b="1" u="sng"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200"/>
              </a:lnSpc>
            </a:pP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endParaRPr lang="ja-JP" altLang="en-US" sz="10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400"/>
              </a:lnSpc>
            </a:pPr>
            <a:r>
              <a:rPr lang="ja-JP" altLang="en-US" sz="10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○公園の骨格となる緑の承継維持及び豊かな森の</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育成を進める。</a:t>
            </a:r>
            <a:endPar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266700" indent="-85725">
              <a:lnSpc>
                <a:spcPts val="1400"/>
              </a:lnSpc>
            </a:pP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○樹種の片寄りや太陽光の不足を改善するための間伐等を行い、長期的に豊かな生物生息環境</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と多様</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な景観を持つ森を</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つくり出す。</a:t>
            </a:r>
            <a:endPar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266700" indent="-85725">
              <a:lnSpc>
                <a:spcPts val="1400"/>
              </a:lnSpc>
            </a:pP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○都</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市内の生物</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多様性に</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ついての研究の場として、大学などの研究機関による活用を</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図る。</a:t>
            </a:r>
            <a:endPar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266700" indent="-266700">
              <a:lnSpc>
                <a:spcPts val="1400"/>
              </a:lnSpc>
            </a:pP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○自然</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観察学習館やソラード（森の空中観察路）を拠点として、ボランティア団体と協力して</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家族向け</a:t>
            </a:r>
            <a:endPar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266700">
              <a:lnSpc>
                <a:spcPts val="1400"/>
              </a:lnSpc>
            </a:pP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自然</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観察会</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や学校</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の郊外学習向け自然学習教室を開催する</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a:t>
            </a:r>
            <a:endParaRPr kumimoji="1"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37" name="正方形/長方形 136"/>
          <p:cNvSpPr/>
          <p:nvPr/>
        </p:nvSpPr>
        <p:spPr>
          <a:xfrm>
            <a:off x="45559" y="2565848"/>
            <a:ext cx="2789664" cy="261610"/>
          </a:xfrm>
          <a:prstGeom prst="rect">
            <a:avLst/>
          </a:prstGeom>
        </p:spPr>
        <p:txBody>
          <a:bodyPr wrap="square">
            <a:spAutoFit/>
          </a:bodyPr>
          <a:lstStyle/>
          <a:p>
            <a:r>
              <a:rPr lang="en-US" altLang="ja-JP" sz="1100" b="1" dirty="0">
                <a:latin typeface="ＭＳ Ｐ明朝" panose="02020600040205080304" pitchFamily="18" charset="-128"/>
                <a:ea typeface="ＭＳ Ｐ明朝" panose="02020600040205080304" pitchFamily="18" charset="-128"/>
              </a:rPr>
              <a:t>【</a:t>
            </a:r>
            <a:r>
              <a:rPr lang="ja-JP" altLang="en-US" sz="1100" b="1" dirty="0" smtClean="0">
                <a:latin typeface="ＭＳ Ｐ明朝" panose="02020600040205080304" pitchFamily="18" charset="-128"/>
                <a:ea typeface="ＭＳ Ｐ明朝" panose="02020600040205080304" pitchFamily="18" charset="-128"/>
              </a:rPr>
              <a:t>基本テーマ</a:t>
            </a:r>
            <a:r>
              <a:rPr lang="en-US" altLang="ja-JP" sz="1100" b="1" dirty="0" smtClean="0">
                <a:latin typeface="ＭＳ Ｐ明朝" panose="02020600040205080304" pitchFamily="18" charset="-128"/>
                <a:ea typeface="ＭＳ Ｐ明朝" panose="02020600040205080304" pitchFamily="18" charset="-128"/>
              </a:rPr>
              <a:t>】</a:t>
            </a:r>
            <a:r>
              <a:rPr lang="ja-JP" altLang="en-US" sz="1100" b="1" dirty="0" smtClean="0">
                <a:latin typeface="ＭＳ Ｐ明朝" panose="02020600040205080304" pitchFamily="18" charset="-128"/>
                <a:ea typeface="ＭＳ Ｐ明朝" panose="02020600040205080304" pitchFamily="18" charset="-128"/>
              </a:rPr>
              <a:t>　　人類の進歩と調和</a:t>
            </a:r>
            <a:endParaRPr lang="ja-JP" altLang="en-US" sz="1100" b="1" dirty="0">
              <a:latin typeface="ＭＳ Ｐ明朝" panose="02020600040205080304" pitchFamily="18" charset="-128"/>
              <a:ea typeface="ＭＳ Ｐ明朝" panose="02020600040205080304" pitchFamily="18" charset="-128"/>
            </a:endParaRPr>
          </a:p>
        </p:txBody>
      </p:sp>
      <p:sp>
        <p:nvSpPr>
          <p:cNvPr id="138" name="正方形/長方形 137"/>
          <p:cNvSpPr/>
          <p:nvPr/>
        </p:nvSpPr>
        <p:spPr>
          <a:xfrm>
            <a:off x="31632" y="3134036"/>
            <a:ext cx="4878469" cy="430887"/>
          </a:xfrm>
          <a:prstGeom prst="rect">
            <a:avLst/>
          </a:prstGeom>
        </p:spPr>
        <p:txBody>
          <a:bodyPr wrap="square">
            <a:spAutoFit/>
          </a:bodyPr>
          <a:lstStyle/>
          <a:p>
            <a:pPr marL="1436688" indent="-1436688"/>
            <a:r>
              <a:rPr lang="en-US" altLang="ja-JP" sz="1100" b="1" dirty="0" smtClean="0">
                <a:latin typeface="ＭＳ Ｐ明朝" panose="02020600040205080304" pitchFamily="18" charset="-128"/>
                <a:ea typeface="ＭＳ Ｐ明朝" panose="02020600040205080304" pitchFamily="18" charset="-128"/>
              </a:rPr>
              <a:t>【</a:t>
            </a:r>
            <a:r>
              <a:rPr lang="ja-JP" altLang="en-US" sz="1100" b="1" dirty="0" smtClean="0">
                <a:latin typeface="ＭＳ Ｐ明朝" panose="02020600040205080304" pitchFamily="18" charset="-128"/>
                <a:ea typeface="ＭＳ Ｐ明朝" panose="02020600040205080304" pitchFamily="18" charset="-128"/>
              </a:rPr>
              <a:t>目標とすべき公園像</a:t>
            </a:r>
            <a:r>
              <a:rPr lang="en-US" altLang="ja-JP" sz="1100" b="1" dirty="0" smtClean="0">
                <a:latin typeface="ＭＳ Ｐ明朝" panose="02020600040205080304" pitchFamily="18" charset="-128"/>
                <a:ea typeface="ＭＳ Ｐ明朝" panose="02020600040205080304" pitchFamily="18" charset="-128"/>
              </a:rPr>
              <a:t>】</a:t>
            </a:r>
            <a:r>
              <a:rPr lang="ja-JP" altLang="en-US" sz="1100" b="1" dirty="0" smtClean="0">
                <a:latin typeface="ＭＳ Ｐ明朝" panose="02020600040205080304" pitchFamily="18" charset="-128"/>
                <a:ea typeface="ＭＳ Ｐ明朝" panose="02020600040205080304" pitchFamily="18" charset="-128"/>
              </a:rPr>
              <a:t>　　緑と文化・スポーツを通じて人類の創造力の源泉で</a:t>
            </a:r>
            <a:endParaRPr lang="en-US" altLang="ja-JP" sz="1100" b="1" dirty="0" smtClean="0">
              <a:latin typeface="ＭＳ Ｐ明朝" panose="02020600040205080304" pitchFamily="18" charset="-128"/>
              <a:ea typeface="ＭＳ Ｐ明朝" panose="02020600040205080304" pitchFamily="18" charset="-128"/>
            </a:endParaRPr>
          </a:p>
          <a:p>
            <a:pPr marL="1436688" indent="87313"/>
            <a:r>
              <a:rPr lang="ja-JP" altLang="en-US" sz="1100" b="1" dirty="0" smtClean="0">
                <a:latin typeface="ＭＳ Ｐ明朝" panose="02020600040205080304" pitchFamily="18" charset="-128"/>
                <a:ea typeface="ＭＳ Ｐ明朝" panose="02020600040205080304" pitchFamily="18" charset="-128"/>
              </a:rPr>
              <a:t>ある生命力と感性が磨かれる公園</a:t>
            </a:r>
            <a:endParaRPr lang="ja-JP" altLang="en-US" sz="1100" b="1" dirty="0">
              <a:latin typeface="ＭＳ Ｐ明朝" panose="02020600040205080304" pitchFamily="18" charset="-128"/>
              <a:ea typeface="ＭＳ Ｐ明朝" panose="02020600040205080304" pitchFamily="18" charset="-128"/>
            </a:endParaRPr>
          </a:p>
        </p:txBody>
      </p:sp>
      <p:sp>
        <p:nvSpPr>
          <p:cNvPr id="139" name="正方形/長方形 138"/>
          <p:cNvSpPr/>
          <p:nvPr/>
        </p:nvSpPr>
        <p:spPr>
          <a:xfrm>
            <a:off x="44961" y="3597939"/>
            <a:ext cx="4865140" cy="430887"/>
          </a:xfrm>
          <a:prstGeom prst="rect">
            <a:avLst/>
          </a:prstGeom>
        </p:spPr>
        <p:txBody>
          <a:bodyPr wrap="square">
            <a:spAutoFit/>
          </a:bodyPr>
          <a:lstStyle/>
          <a:p>
            <a:pPr marL="900113" indent="-900113"/>
            <a:r>
              <a:rPr lang="en-US" altLang="ja-JP" sz="1100" b="1" dirty="0" smtClean="0">
                <a:latin typeface="ＭＳ Ｐ明朝" panose="02020600040205080304" pitchFamily="18" charset="-128"/>
                <a:ea typeface="ＭＳ Ｐ明朝" panose="02020600040205080304" pitchFamily="18" charset="-128"/>
              </a:rPr>
              <a:t>【</a:t>
            </a:r>
            <a:r>
              <a:rPr lang="ja-JP" altLang="en-US" sz="1100" b="1" dirty="0" smtClean="0">
                <a:latin typeface="ＭＳ Ｐ明朝" panose="02020600040205080304" pitchFamily="18" charset="-128"/>
                <a:ea typeface="ＭＳ Ｐ明朝" panose="02020600040205080304" pitchFamily="18" charset="-128"/>
              </a:rPr>
              <a:t>４つの目標</a:t>
            </a:r>
            <a:r>
              <a:rPr lang="en-US" altLang="ja-JP" sz="1100" b="1" dirty="0" smtClean="0">
                <a:latin typeface="ＭＳ Ｐ明朝" panose="02020600040205080304" pitchFamily="18" charset="-128"/>
                <a:ea typeface="ＭＳ Ｐ明朝" panose="02020600040205080304" pitchFamily="18" charset="-128"/>
              </a:rPr>
              <a:t>】</a:t>
            </a:r>
            <a:r>
              <a:rPr lang="ja-JP" altLang="en-US" sz="1100" dirty="0" smtClean="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a:t>
            </a:r>
            <a:r>
              <a:rPr lang="ja-JP" altLang="en-US" sz="1100" b="1" dirty="0" smtClean="0">
                <a:latin typeface="ＭＳ Ｐ明朝" panose="02020600040205080304" pitchFamily="18" charset="-128"/>
                <a:ea typeface="ＭＳ Ｐ明朝" panose="02020600040205080304" pitchFamily="18" charset="-128"/>
              </a:rPr>
              <a:t>人と自然の調和</a:t>
            </a:r>
            <a:r>
              <a:rPr lang="ja-JP" altLang="en-US" sz="1000" dirty="0" smtClean="0">
                <a:latin typeface="ＭＳ Ｐ明朝" panose="02020600040205080304" pitchFamily="18" charset="-128"/>
                <a:ea typeface="ＭＳ Ｐ明朝" panose="02020600040205080304" pitchFamily="18" charset="-128"/>
              </a:rPr>
              <a:t>」</a:t>
            </a:r>
            <a:r>
              <a:rPr lang="ja-JP" altLang="en-US" sz="1100" b="1" dirty="0" smtClean="0">
                <a:latin typeface="ＭＳ Ｐ明朝" panose="02020600040205080304" pitchFamily="18" charset="-128"/>
                <a:ea typeface="ＭＳ Ｐ明朝" panose="02020600040205080304" pitchFamily="18" charset="-128"/>
              </a:rPr>
              <a:t>、</a:t>
            </a:r>
            <a:r>
              <a:rPr lang="ja-JP" altLang="en-US" sz="1000" dirty="0" smtClean="0">
                <a:latin typeface="ＭＳ Ｐ明朝" panose="02020600040205080304" pitchFamily="18" charset="-128"/>
                <a:ea typeface="ＭＳ Ｐ明朝" panose="02020600040205080304" pitchFamily="18" charset="-128"/>
              </a:rPr>
              <a:t>「</a:t>
            </a:r>
            <a:r>
              <a:rPr lang="ja-JP" altLang="en-US" sz="1100" b="1" dirty="0" smtClean="0">
                <a:latin typeface="ＭＳ Ｐ明朝" panose="02020600040205080304" pitchFamily="18" charset="-128"/>
                <a:ea typeface="ＭＳ Ｐ明朝" panose="02020600040205080304" pitchFamily="18" charset="-128"/>
              </a:rPr>
              <a:t>世界への文化と美の発信</a:t>
            </a:r>
            <a:r>
              <a:rPr lang="ja-JP" altLang="en-US" sz="1000" dirty="0" smtClean="0">
                <a:latin typeface="ＭＳ Ｐ明朝" panose="02020600040205080304" pitchFamily="18" charset="-128"/>
                <a:ea typeface="ＭＳ Ｐ明朝" panose="02020600040205080304" pitchFamily="18" charset="-128"/>
              </a:rPr>
              <a:t>」</a:t>
            </a:r>
            <a:r>
              <a:rPr lang="ja-JP" altLang="en-US" sz="1100" b="1" dirty="0" smtClean="0">
                <a:latin typeface="ＭＳ Ｐ明朝" panose="02020600040205080304" pitchFamily="18" charset="-128"/>
                <a:ea typeface="ＭＳ Ｐ明朝" panose="02020600040205080304" pitchFamily="18" charset="-128"/>
              </a:rPr>
              <a:t>、</a:t>
            </a:r>
            <a:endParaRPr lang="en-US" altLang="ja-JP" sz="1100" b="1" dirty="0" smtClean="0">
              <a:latin typeface="ＭＳ Ｐ明朝" panose="02020600040205080304" pitchFamily="18" charset="-128"/>
              <a:ea typeface="ＭＳ Ｐ明朝" panose="02020600040205080304" pitchFamily="18" charset="-128"/>
            </a:endParaRPr>
          </a:p>
          <a:p>
            <a:pPr indent="900113"/>
            <a:r>
              <a:rPr lang="ja-JP" altLang="en-US" sz="1000" dirty="0" smtClean="0">
                <a:latin typeface="ＭＳ Ｐ明朝" panose="02020600040205080304" pitchFamily="18" charset="-128"/>
                <a:ea typeface="ＭＳ Ｐ明朝" panose="02020600040205080304" pitchFamily="18" charset="-128"/>
              </a:rPr>
              <a:t>「</a:t>
            </a:r>
            <a:r>
              <a:rPr lang="ja-JP" altLang="en-US" sz="1100" b="1" dirty="0" smtClean="0">
                <a:latin typeface="ＭＳ Ｐ明朝" panose="02020600040205080304" pitchFamily="18" charset="-128"/>
                <a:ea typeface="ＭＳ Ｐ明朝" panose="02020600040205080304" pitchFamily="18" charset="-128"/>
              </a:rPr>
              <a:t>人々の交流と創造</a:t>
            </a:r>
            <a:r>
              <a:rPr lang="ja-JP" altLang="en-US" sz="1000" dirty="0" smtClean="0">
                <a:latin typeface="ＭＳ Ｐ明朝" panose="02020600040205080304" pitchFamily="18" charset="-128"/>
                <a:ea typeface="ＭＳ Ｐ明朝" panose="02020600040205080304" pitchFamily="18" charset="-128"/>
              </a:rPr>
              <a:t>」</a:t>
            </a:r>
            <a:r>
              <a:rPr lang="ja-JP" altLang="en-US" sz="1100" b="1" dirty="0" smtClean="0">
                <a:latin typeface="ＭＳ Ｐ明朝" panose="02020600040205080304" pitchFamily="18" charset="-128"/>
                <a:ea typeface="ＭＳ Ｐ明朝" panose="02020600040205080304" pitchFamily="18" charset="-128"/>
              </a:rPr>
              <a:t>、</a:t>
            </a:r>
            <a:r>
              <a:rPr lang="ja-JP" altLang="en-US" sz="1000" dirty="0" smtClean="0">
                <a:latin typeface="ＭＳ Ｐ明朝" panose="02020600040205080304" pitchFamily="18" charset="-128"/>
                <a:ea typeface="ＭＳ Ｐ明朝" panose="02020600040205080304" pitchFamily="18" charset="-128"/>
              </a:rPr>
              <a:t>「</a:t>
            </a:r>
            <a:r>
              <a:rPr lang="ja-JP" altLang="en-US" sz="1100" b="1" dirty="0" smtClean="0">
                <a:latin typeface="ＭＳ Ｐ明朝" panose="02020600040205080304" pitchFamily="18" charset="-128"/>
                <a:ea typeface="ＭＳ Ｐ明朝" panose="02020600040205080304" pitchFamily="18" charset="-128"/>
              </a:rPr>
              <a:t>持続的な魅力の創造</a:t>
            </a:r>
            <a:r>
              <a:rPr lang="ja-JP" altLang="en-US" sz="1000" dirty="0" smtClean="0">
                <a:latin typeface="ＭＳ Ｐ明朝" panose="02020600040205080304" pitchFamily="18" charset="-128"/>
                <a:ea typeface="ＭＳ Ｐ明朝" panose="02020600040205080304" pitchFamily="18" charset="-128"/>
              </a:rPr>
              <a:t>」</a:t>
            </a:r>
            <a:endParaRPr lang="ja-JP" altLang="en-US" sz="1000" dirty="0">
              <a:latin typeface="ＭＳ Ｐ明朝" panose="02020600040205080304" pitchFamily="18" charset="-128"/>
              <a:ea typeface="ＭＳ Ｐ明朝" panose="02020600040205080304" pitchFamily="18" charset="-128"/>
            </a:endParaRPr>
          </a:p>
        </p:txBody>
      </p:sp>
      <p:sp>
        <p:nvSpPr>
          <p:cNvPr id="141" name="正方形/長方形 140"/>
          <p:cNvSpPr/>
          <p:nvPr/>
        </p:nvSpPr>
        <p:spPr>
          <a:xfrm>
            <a:off x="334020" y="8549778"/>
            <a:ext cx="6524580" cy="864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200"/>
              </a:lnSpc>
            </a:pPr>
            <a:r>
              <a:rPr kumimoji="1" lang="ja-JP" altLang="en-US" sz="1100" b="1" u="sng"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（基本方針３）　緑の中で人々が憩い活動し自然の美に感動する公園</a:t>
            </a:r>
            <a:endParaRPr kumimoji="1" lang="en-US" altLang="ja-JP" sz="1100" b="1" u="sng"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200"/>
              </a:lnSpc>
            </a:pP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endParaRPr lang="ja-JP" altLang="en-US" sz="10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266700" indent="-266700">
              <a:lnSpc>
                <a:spcPts val="1400"/>
              </a:lnSpc>
            </a:pPr>
            <a:r>
              <a:rPr lang="ja-JP" altLang="en-US" sz="10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0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○日本の造園技術の粋を極め整備された日本庭園の魅力を維持、向上させるため、質の高い管理を行う。</a:t>
            </a:r>
            <a:endPar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266700" indent="-266700">
              <a:lnSpc>
                <a:spcPts val="1400"/>
              </a:lnSpc>
            </a:pP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○景観</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に優れた見所を日本庭園「八景」と設定し、案内板や</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解説板を</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設置するなど、来園者が鑑賞</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しやすい環境を整備</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し、日本庭園の魅力を端的に</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発信する。</a:t>
            </a:r>
            <a:endPar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400"/>
              </a:lnSpc>
            </a:pP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○公園</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近隣の方々を中心としたボランティアや</a:t>
            </a:r>
            <a:r>
              <a:rPr lang="en-US" altLang="ja-JP"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NPO</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などによる植栽</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管理の</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取組み</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を</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進める。</a:t>
            </a:r>
            <a:endPar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endParaRPr lang="ja-JP" altLang="en-US" sz="10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endParaRPr kumimoji="1"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51" name="正方形/長方形 150"/>
          <p:cNvSpPr/>
          <p:nvPr/>
        </p:nvSpPr>
        <p:spPr>
          <a:xfrm>
            <a:off x="7126745" y="701892"/>
            <a:ext cx="6387390" cy="1080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200"/>
              </a:lnSpc>
            </a:pPr>
            <a:r>
              <a:rPr kumimoji="1" lang="ja-JP" altLang="en-US" sz="1100" b="1" u="sng"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（基本方針４）　国内外から多くの人が訪れる公園</a:t>
            </a:r>
            <a:endParaRPr kumimoji="1" lang="en-US" altLang="ja-JP" sz="1100" b="1" u="sng"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200"/>
              </a:lnSpc>
            </a:pPr>
            <a:r>
              <a:rPr lang="ja-JP" altLang="en-US" sz="10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0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10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400"/>
              </a:lnSpc>
            </a:pPr>
            <a:r>
              <a:rPr lang="ja-JP" altLang="en-US" sz="10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0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EXPO</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CITY</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と積極的に連携を行い、相互に人が行き交う流れの形成に取り組む。</a:t>
            </a:r>
            <a:endPar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400"/>
              </a:lnSpc>
            </a:pP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EXPO </a:t>
            </a:r>
            <a:r>
              <a:rPr lang="en-US" altLang="ja-JP"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CITY</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の状況</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を踏まえ、万博記念公園駅前周辺</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地区及び外周道路沿いの土地活用を図る。</a:t>
            </a:r>
            <a:endPar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266700" indent="-266700">
              <a:lnSpc>
                <a:spcPts val="1400"/>
              </a:lnSpc>
            </a:pP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公園ホームページの多言語化や外国人観光客のガイドブックやフリーペーパーなど、インバウンド情報誌へ</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のさら</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なる広報を行い、外国人観光客の来園数増加に向けた</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取組み</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を行う</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a:t>
            </a:r>
            <a:endPar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endParaRPr kumimoji="1"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54" name="正方形/長方形 153"/>
          <p:cNvSpPr/>
          <p:nvPr/>
        </p:nvSpPr>
        <p:spPr>
          <a:xfrm>
            <a:off x="7120883" y="1830666"/>
            <a:ext cx="6387390" cy="149044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200"/>
              </a:lnSpc>
            </a:pPr>
            <a:r>
              <a:rPr kumimoji="1" lang="ja-JP" altLang="en-US" sz="1100" b="1" u="sng"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（基本方針５）　健康づくりや多様なライフスタイルを実践できる公園</a:t>
            </a:r>
            <a:endParaRPr kumimoji="1" lang="en-US" altLang="ja-JP" sz="1100" b="1" u="sng"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200"/>
              </a:lnSpc>
            </a:pPr>
            <a:r>
              <a:rPr lang="ja-JP" altLang="en-US" sz="10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10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266700" indent="-266700">
              <a:lnSpc>
                <a:spcPts val="1400"/>
              </a:lnSpc>
            </a:pPr>
            <a:r>
              <a:rPr lang="ja-JP" altLang="en-US" sz="10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0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○オリンピック</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誘致や国際大会の実施の</a:t>
            </a:r>
            <a:r>
              <a:rPr lang="ja-JP" altLang="en-US" sz="110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ため</a:t>
            </a:r>
            <a:r>
              <a:rPr lang="ja-JP" altLang="en-US" sz="110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、市立</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吹田サッカースタジアム周辺に</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新たなサッカー場</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の</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整備に向け、取り組んでいく。</a:t>
            </a:r>
            <a:endPar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266700" indent="-266700">
              <a:lnSpc>
                <a:spcPts val="1400"/>
              </a:lnSpc>
            </a:pP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○自然文化園を含め豊かな緑の中</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で、</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ランニングやウォーキング、ヨガ等</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の健康づくり</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に関する</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プログラム</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の実施について、関係団体や</a:t>
            </a:r>
            <a:r>
              <a:rPr lang="en-US" altLang="ja-JP"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NPO</a:t>
            </a:r>
            <a:r>
              <a:rPr lang="ja-JP" altLang="en-US" sz="1100" dirty="0" err="1">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ボランティア等と連携しながら取り組んでいく。</a:t>
            </a:r>
          </a:p>
          <a:p>
            <a:pPr marL="266700" indent="-266700">
              <a:lnSpc>
                <a:spcPts val="1400"/>
              </a:lnSpc>
            </a:pP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○文化的な学習プログラムを充実させ、幼稚園から高校まで</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の</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校外学習の誘致、学校行事での利用促進を図る。</a:t>
            </a:r>
            <a:endPar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500"/>
              </a:lnSpc>
            </a:pP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○隣接する大阪大学をはじめ、近隣の大学等と連携した留学生向けのプログラムを実施する。</a:t>
            </a:r>
            <a:endPar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r>
              <a:rPr lang="ja-JP" altLang="en-US" sz="10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10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endParaRPr lang="ja-JP" altLang="en-US" sz="10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endParaRPr kumimoji="1"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56" name="正方形/長方形 155"/>
          <p:cNvSpPr/>
          <p:nvPr/>
        </p:nvSpPr>
        <p:spPr>
          <a:xfrm>
            <a:off x="7139087" y="3487416"/>
            <a:ext cx="6387390" cy="1188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200"/>
              </a:lnSpc>
            </a:pPr>
            <a:r>
              <a:rPr kumimoji="1" lang="ja-JP" altLang="en-US" sz="1100" b="1" u="sng"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（基本方針６）　全ての人が安心して快適に利用できる公園</a:t>
            </a:r>
            <a:endParaRPr kumimoji="1" lang="en-US" altLang="ja-JP" sz="1100" b="1" u="sng"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200"/>
              </a:lnSpc>
            </a:pP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400"/>
              </a:lnSpc>
            </a:pP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○公園施設の老朽化対策、耐震化、バリアフリー化など、計画的な維持補修を行う。</a:t>
            </a:r>
            <a:endPar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400"/>
              </a:lnSpc>
            </a:pP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○ユニバーサルデザインに配慮しながら、公園利用者の安全・安心の確保に向けた取組みを進める。</a:t>
            </a:r>
            <a:endPar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nSpc>
                <a:spcPts val="1400"/>
              </a:lnSpc>
            </a:pP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○来</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園者が効率的に駐車場を探せるよう、外周道路において視認性の高い満車空車の表示灯を設置するとともに</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、駐車場</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や駐輪場の整備など総合的な交通対策について、検討を行う</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400"/>
              </a:lnSpc>
            </a:pP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公園内における施設や案内図、誘導サインについて、</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多言語化</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を進める。</a:t>
            </a:r>
          </a:p>
          <a:p>
            <a:pPr>
              <a:lnSpc>
                <a:spcPts val="1200"/>
              </a:lnSpc>
            </a:pPr>
            <a:r>
              <a:rPr lang="ja-JP" altLang="en-US" sz="10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p>
          <a:p>
            <a:pPr>
              <a:lnSpc>
                <a:spcPts val="1200"/>
              </a:lnSpc>
            </a:pPr>
            <a:endParaRPr kumimoji="1"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57" name="正方形/長方形 156"/>
          <p:cNvSpPr/>
          <p:nvPr/>
        </p:nvSpPr>
        <p:spPr>
          <a:xfrm>
            <a:off x="7157911" y="4755699"/>
            <a:ext cx="5046912" cy="146405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200"/>
              </a:lnSpc>
            </a:pPr>
            <a:r>
              <a:rPr kumimoji="1" lang="ja-JP" altLang="en-US" sz="1100" b="1" u="sng"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（基本方針７）　持続可能な運営・財務体制を有する公園</a:t>
            </a:r>
            <a:endParaRPr kumimoji="1" lang="en-US" altLang="ja-JP" sz="1100" b="1" u="sng"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200"/>
              </a:lnSpc>
            </a:pP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endParaRPr lang="ja-JP" altLang="en-US" sz="10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nSpc>
                <a:spcPts val="1400"/>
              </a:lnSpc>
            </a:pPr>
            <a:r>
              <a:rPr lang="ja-JP" altLang="en-US" sz="10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入園料収入や土地などの資産活用の収入を確保し、これを公園に還元していくという独立採算による</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特別会計での運営を行う。</a:t>
            </a:r>
            <a:endPar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400"/>
              </a:lnSpc>
            </a:pP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多様な主体が運営に参加できる参加型の公園運営、</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広報を行う。</a:t>
            </a:r>
            <a:endPar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nSpc>
                <a:spcPts val="1400"/>
              </a:lnSpc>
            </a:pP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○利用者</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サービスの向上を図るため、駐車場料金について、時間制駐車料金</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を</a:t>
            </a:r>
            <a:endPar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6350">
              <a:lnSpc>
                <a:spcPts val="1400"/>
              </a:lnSpc>
            </a:pP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導入する</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6350">
              <a:lnSpc>
                <a:spcPts val="1400"/>
              </a:lnSpc>
            </a:pPr>
            <a:endPar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361950" indent="-361950">
              <a:lnSpc>
                <a:spcPts val="1200"/>
              </a:lnSpc>
            </a:pP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取組</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内容の主なものについて、短期（～Ｈ２９年度）・中期（～Ｈ３２年度）</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361950" indent="-361950">
              <a:lnSpc>
                <a:spcPts val="1200"/>
              </a:lnSpc>
            </a:pP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長期</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（～Ｈ</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４０年度</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）に区分し</a:t>
            </a:r>
            <a:r>
              <a:rPr lang="ja-JP" altLang="en-US" sz="1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、「将来ビジョン」の巻末に掲載</a:t>
            </a:r>
            <a:r>
              <a:rPr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p>
          <a:p>
            <a:pPr>
              <a:lnSpc>
                <a:spcPts val="1200"/>
              </a:lnSpc>
            </a:pPr>
            <a:endParaRPr kumimoji="1" lang="ja-JP" altLang="en-US" sz="1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0101" y="2532572"/>
            <a:ext cx="2048593" cy="1363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図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242665" y="4775963"/>
            <a:ext cx="1132706" cy="1102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テキスト ボックス 24"/>
          <p:cNvSpPr txBox="1"/>
          <p:nvPr/>
        </p:nvSpPr>
        <p:spPr>
          <a:xfrm>
            <a:off x="12140663" y="5849027"/>
            <a:ext cx="1387986" cy="230832"/>
          </a:xfrm>
          <a:prstGeom prst="rect">
            <a:avLst/>
          </a:prstGeom>
          <a:noFill/>
        </p:spPr>
        <p:txBody>
          <a:bodyPr wrap="square" rtlCol="0">
            <a:spAutoFit/>
          </a:bodyPr>
          <a:lstStyle/>
          <a:p>
            <a:r>
              <a:rPr lang="en-US" altLang="ja-JP" sz="900" dirty="0" smtClean="0"/>
              <a:t>【</a:t>
            </a:r>
            <a:r>
              <a:rPr lang="ja-JP" altLang="en-US" sz="900" dirty="0" smtClean="0"/>
              <a:t>万博記念公園のロゴ</a:t>
            </a:r>
            <a:r>
              <a:rPr lang="en-US" altLang="ja-JP" sz="900" dirty="0" smtClean="0"/>
              <a:t>】</a:t>
            </a:r>
            <a:endParaRPr kumimoji="1" lang="ja-JP" altLang="en-US" sz="900" dirty="0"/>
          </a:p>
        </p:txBody>
      </p:sp>
      <p:sp>
        <p:nvSpPr>
          <p:cNvPr id="26" name="テキスト ボックス 25"/>
          <p:cNvSpPr txBox="1"/>
          <p:nvPr/>
        </p:nvSpPr>
        <p:spPr>
          <a:xfrm>
            <a:off x="5583979" y="3925508"/>
            <a:ext cx="883128" cy="230832"/>
          </a:xfrm>
          <a:prstGeom prst="rect">
            <a:avLst/>
          </a:prstGeom>
          <a:noFill/>
        </p:spPr>
        <p:txBody>
          <a:bodyPr wrap="square" rtlCol="0">
            <a:spAutoFit/>
          </a:bodyPr>
          <a:lstStyle/>
          <a:p>
            <a:r>
              <a:rPr lang="en-US" altLang="ja-JP" sz="900" dirty="0" smtClean="0"/>
              <a:t>【</a:t>
            </a:r>
            <a:r>
              <a:rPr lang="ja-JP" altLang="en-US" sz="900" dirty="0" smtClean="0"/>
              <a:t>太陽の塔</a:t>
            </a:r>
            <a:r>
              <a:rPr lang="en-US" altLang="ja-JP" sz="900" dirty="0" smtClean="0"/>
              <a:t>】</a:t>
            </a:r>
            <a:endParaRPr kumimoji="1" lang="ja-JP" altLang="en-US" sz="900" dirty="0"/>
          </a:p>
        </p:txBody>
      </p:sp>
      <p:sp>
        <p:nvSpPr>
          <p:cNvPr id="27" name="Rectangle 2"/>
          <p:cNvSpPr>
            <a:spLocks noChangeArrowheads="1"/>
          </p:cNvSpPr>
          <p:nvPr/>
        </p:nvSpPr>
        <p:spPr bwMode="auto">
          <a:xfrm>
            <a:off x="12457161" y="42540"/>
            <a:ext cx="1124425" cy="573495"/>
          </a:xfrm>
          <a:prstGeom prst="rect">
            <a:avLst/>
          </a:prstGeom>
          <a:solidFill>
            <a:srgbClr val="FFFFFF"/>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74295" tIns="8890" rIns="74295" bIns="889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ＭＳ ゴシック" pitchFamily="49" charset="-128"/>
                <a:ea typeface="ＭＳ ゴシック" panose="020B0609070205080204" pitchFamily="49" charset="-128"/>
                <a:cs typeface="ＭＳ Ｐゴシック" pitchFamily="50" charset="-128"/>
              </a:rPr>
              <a:t>資料４</a:t>
            </a:r>
            <a:r>
              <a:rPr kumimoji="1" lang="en-US" altLang="ja-JP" sz="1600" b="1" i="0" u="none" strike="noStrike" cap="none" normalizeH="0" baseline="0" dirty="0" smtClean="0">
                <a:ln>
                  <a:noFill/>
                </a:ln>
                <a:solidFill>
                  <a:schemeClr val="tx1"/>
                </a:solidFill>
                <a:effectLst/>
                <a:latin typeface="ＭＳ ゴシック" pitchFamily="49" charset="-128"/>
                <a:ea typeface="ＭＳ ゴシック" panose="020B0609070205080204" pitchFamily="49" charset="-128"/>
                <a:cs typeface="ＭＳ Ｐゴシック" pitchFamily="50" charset="-128"/>
              </a:rPr>
              <a:t>-</a:t>
            </a:r>
            <a:r>
              <a:rPr kumimoji="1" lang="ja-JP" altLang="en-US" sz="1600" b="1" i="0" u="none" strike="noStrike" cap="none" normalizeH="0" baseline="0" dirty="0" smtClean="0">
                <a:ln>
                  <a:noFill/>
                </a:ln>
                <a:solidFill>
                  <a:schemeClr val="tx1"/>
                </a:solidFill>
                <a:effectLst/>
                <a:latin typeface="ＭＳ ゴシック" pitchFamily="49" charset="-128"/>
                <a:ea typeface="ＭＳ ゴシック" panose="020B0609070205080204" pitchFamily="49" charset="-128"/>
                <a:cs typeface="ＭＳ Ｐゴシック" pitchFamily="50" charset="-128"/>
              </a:rPr>
              <a:t>１</a:t>
            </a:r>
            <a:endParaRPr kumimoji="1" lang="ja-JP" altLang="ja-JP" sz="18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ＭＳ Ｐゴシック" pitchFamily="50" charset="-128"/>
            </a:endParaRPr>
          </a:p>
        </p:txBody>
      </p:sp>
    </p:spTree>
    <p:extLst>
      <p:ext uri="{BB962C8B-B14F-4D97-AF65-F5344CB8AC3E}">
        <p14:creationId xmlns:p14="http://schemas.microsoft.com/office/powerpoint/2010/main" val="30002048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1641</TotalTime>
  <Words>92</Words>
  <Application>Microsoft Office PowerPoint</Application>
  <PresentationFormat>ユーザー設定</PresentationFormat>
  <Paragraphs>124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素子</dc:creator>
  <cp:lastModifiedBy>前田　賢司</cp:lastModifiedBy>
  <cp:revision>136</cp:revision>
  <cp:lastPrinted>2016-01-05T07:41:44Z</cp:lastPrinted>
  <dcterms:created xsi:type="dcterms:W3CDTF">2014-07-11T05:14:15Z</dcterms:created>
  <dcterms:modified xsi:type="dcterms:W3CDTF">2016-01-18T08:20:53Z</dcterms:modified>
</cp:coreProperties>
</file>