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68" r:id="rId3"/>
    <p:sldId id="260" r:id="rId4"/>
    <p:sldId id="258" r:id="rId5"/>
    <p:sldId id="266" r:id="rId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6" autoAdjust="0"/>
  </p:normalViewPr>
  <p:slideViewPr>
    <p:cSldViewPr>
      <p:cViewPr>
        <p:scale>
          <a:sx n="66" d="100"/>
          <a:sy n="66" d="100"/>
        </p:scale>
        <p:origin x="-142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76DD6-D47B-412C-9B6F-56578A6CCE61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2321F-F4AA-469A-A258-80983FF17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2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30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7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75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54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16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3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14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28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02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F55B-6DBD-47D1-B88F-931D0AC6EC07}" type="datetimeFigureOut">
              <a:rPr kumimoji="1" lang="ja-JP" altLang="en-US" smtClean="0"/>
              <a:t>2016/9/1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06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55576" y="343744"/>
            <a:ext cx="784887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太陽の塔耐震改修工事等について　　　　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太陽の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69" y="2060848"/>
            <a:ext cx="3168352" cy="448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884368" y="270730"/>
            <a:ext cx="927100" cy="434628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明朝" pitchFamily="17" charset="-128"/>
                <a:cs typeface="ＭＳ Ｐゴシック" pitchFamily="50" charset="-128"/>
              </a:rPr>
              <a:t>資料４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明朝" pitchFamily="17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93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75144" y="2000628"/>
            <a:ext cx="532859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耐震改修工事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概要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75144" y="2432633"/>
            <a:ext cx="8201312" cy="38348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1200" dirty="0" smtClean="0">
              <a:latin typeface="+mn-ea"/>
              <a:ea typeface="+mn-ea"/>
            </a:endParaRP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公告日：平成</a:t>
            </a:r>
            <a:r>
              <a:rPr lang="en-US" altLang="ja-JP" sz="1200" dirty="0">
                <a:latin typeface="+mn-ea"/>
                <a:ea typeface="+mn-ea"/>
              </a:rPr>
              <a:t>28</a:t>
            </a:r>
            <a:r>
              <a:rPr lang="ja-JP" altLang="en-US" sz="1200" dirty="0">
                <a:latin typeface="+mn-ea"/>
                <a:ea typeface="+mn-ea"/>
              </a:rPr>
              <a:t>年</a:t>
            </a:r>
            <a:r>
              <a:rPr lang="en-US" altLang="ja-JP" sz="1200" dirty="0">
                <a:latin typeface="+mn-ea"/>
                <a:ea typeface="+mn-ea"/>
              </a:rPr>
              <a:t>6</a:t>
            </a:r>
            <a:r>
              <a:rPr lang="ja-JP" altLang="en-US" sz="1200" dirty="0">
                <a:latin typeface="+mn-ea"/>
                <a:ea typeface="+mn-ea"/>
              </a:rPr>
              <a:t>月</a:t>
            </a:r>
            <a:r>
              <a:rPr lang="en-US" altLang="ja-JP" sz="1200" dirty="0">
                <a:latin typeface="+mn-ea"/>
                <a:ea typeface="+mn-ea"/>
              </a:rPr>
              <a:t>9</a:t>
            </a:r>
            <a:r>
              <a:rPr lang="ja-JP" altLang="en-US" sz="1200" dirty="0">
                <a:latin typeface="+mn-ea"/>
                <a:ea typeface="+mn-ea"/>
              </a:rPr>
              <a:t>日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開札：　平成</a:t>
            </a:r>
            <a:r>
              <a:rPr lang="en-US" altLang="ja-JP" sz="1200" dirty="0">
                <a:latin typeface="+mn-ea"/>
                <a:ea typeface="+mn-ea"/>
              </a:rPr>
              <a:t>28</a:t>
            </a:r>
            <a:r>
              <a:rPr lang="ja-JP" altLang="en-US" sz="1200" dirty="0">
                <a:latin typeface="+mn-ea"/>
                <a:ea typeface="+mn-ea"/>
              </a:rPr>
              <a:t>年</a:t>
            </a:r>
            <a:r>
              <a:rPr lang="en-US" altLang="ja-JP" sz="1200" dirty="0">
                <a:latin typeface="+mn-ea"/>
                <a:ea typeface="+mn-ea"/>
              </a:rPr>
              <a:t>7</a:t>
            </a:r>
            <a:r>
              <a:rPr lang="ja-JP" altLang="en-US" sz="1200" dirty="0">
                <a:latin typeface="+mn-ea"/>
                <a:ea typeface="+mn-ea"/>
              </a:rPr>
              <a:t>月</a:t>
            </a:r>
            <a:r>
              <a:rPr lang="en-US" altLang="ja-JP" sz="1200" dirty="0">
                <a:latin typeface="+mn-ea"/>
                <a:ea typeface="+mn-ea"/>
              </a:rPr>
              <a:t>13</a:t>
            </a:r>
            <a:r>
              <a:rPr lang="ja-JP" altLang="en-US" sz="1200" dirty="0">
                <a:latin typeface="+mn-ea"/>
                <a:ea typeface="+mn-ea"/>
              </a:rPr>
              <a:t>日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工事費用</a:t>
            </a:r>
            <a:r>
              <a:rPr lang="ja-JP" altLang="en-US" sz="1200" dirty="0" smtClean="0">
                <a:latin typeface="+mn-ea"/>
                <a:ea typeface="+mn-ea"/>
              </a:rPr>
              <a:t>：</a:t>
            </a:r>
            <a:r>
              <a:rPr lang="en-US" altLang="ja-JP" sz="1200" dirty="0" smtClean="0">
                <a:latin typeface="+mn-ea"/>
                <a:ea typeface="+mn-ea"/>
              </a:rPr>
              <a:t>13</a:t>
            </a:r>
            <a:r>
              <a:rPr lang="ja-JP" altLang="en-US" sz="1200" dirty="0" smtClean="0">
                <a:latin typeface="+mn-ea"/>
                <a:ea typeface="+mn-ea"/>
              </a:rPr>
              <a:t>億</a:t>
            </a:r>
            <a:r>
              <a:rPr lang="en-US" altLang="ja-JP" sz="1200" dirty="0" smtClean="0">
                <a:latin typeface="+mn-ea"/>
                <a:ea typeface="+mn-ea"/>
              </a:rPr>
              <a:t>8,888</a:t>
            </a:r>
            <a:r>
              <a:rPr lang="ja-JP" altLang="en-US" sz="1200" dirty="0" smtClean="0">
                <a:latin typeface="+mn-ea"/>
                <a:ea typeface="+mn-ea"/>
              </a:rPr>
              <a:t>万</a:t>
            </a:r>
            <a:r>
              <a:rPr lang="ja-JP" altLang="en-US" sz="1200" dirty="0">
                <a:latin typeface="+mn-ea"/>
                <a:ea typeface="+mn-ea"/>
              </a:rPr>
              <a:t>円（</a:t>
            </a:r>
            <a:r>
              <a:rPr lang="ja-JP" altLang="en-US" sz="1200" dirty="0" smtClean="0">
                <a:latin typeface="+mn-ea"/>
                <a:ea typeface="+mn-ea"/>
              </a:rPr>
              <a:t>税込）</a:t>
            </a:r>
            <a:endParaRPr lang="ja-JP" altLang="en-US" sz="1200" dirty="0">
              <a:latin typeface="+mn-ea"/>
              <a:ea typeface="+mn-ea"/>
            </a:endParaRP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　　　　</a:t>
            </a:r>
            <a:r>
              <a:rPr lang="ja-JP" altLang="en-US" sz="1200" dirty="0" smtClean="0">
                <a:latin typeface="+mn-ea"/>
                <a:ea typeface="+mn-ea"/>
              </a:rPr>
              <a:t>　　</a:t>
            </a:r>
            <a:r>
              <a:rPr lang="ja-JP" altLang="en-US" sz="1200" dirty="0">
                <a:latin typeface="+mn-ea"/>
                <a:ea typeface="+mn-ea"/>
              </a:rPr>
              <a:t>　受注</a:t>
            </a:r>
            <a:r>
              <a:rPr lang="ja-JP" altLang="en-US" sz="1200" dirty="0" smtClean="0">
                <a:latin typeface="+mn-ea"/>
                <a:ea typeface="+mn-ea"/>
              </a:rPr>
              <a:t>者</a:t>
            </a:r>
            <a:r>
              <a:rPr lang="ja-JP" altLang="en-US" sz="1200" dirty="0">
                <a:latin typeface="+mn-ea"/>
                <a:ea typeface="+mn-ea"/>
              </a:rPr>
              <a:t>：株式会社　大林組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　　　　</a:t>
            </a:r>
            <a:r>
              <a:rPr lang="ja-JP" altLang="en-US" sz="1200" dirty="0" smtClean="0">
                <a:latin typeface="+mn-ea"/>
                <a:ea typeface="+mn-ea"/>
              </a:rPr>
              <a:t>　　　（</a:t>
            </a:r>
            <a:r>
              <a:rPr lang="ja-JP" altLang="en-US" sz="1200" dirty="0">
                <a:latin typeface="+mn-ea"/>
                <a:ea typeface="+mn-ea"/>
              </a:rPr>
              <a:t>平成</a:t>
            </a:r>
            <a:r>
              <a:rPr lang="en-US" altLang="ja-JP" sz="1200" dirty="0">
                <a:latin typeface="+mn-ea"/>
                <a:ea typeface="+mn-ea"/>
              </a:rPr>
              <a:t>28</a:t>
            </a:r>
            <a:r>
              <a:rPr lang="ja-JP" altLang="en-US" sz="1200" dirty="0">
                <a:latin typeface="+mn-ea"/>
                <a:ea typeface="+mn-ea"/>
              </a:rPr>
              <a:t>年</a:t>
            </a:r>
            <a:r>
              <a:rPr lang="en-US" altLang="ja-JP" sz="1200" dirty="0">
                <a:latin typeface="+mn-ea"/>
                <a:ea typeface="+mn-ea"/>
              </a:rPr>
              <a:t>8</a:t>
            </a:r>
            <a:r>
              <a:rPr lang="ja-JP" altLang="en-US" sz="1200" dirty="0">
                <a:latin typeface="+mn-ea"/>
                <a:ea typeface="+mn-ea"/>
              </a:rPr>
              <a:t>月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latin typeface="+mn-ea"/>
                <a:ea typeface="+mn-ea"/>
              </a:rPr>
              <a:t>日仮契約締結）</a:t>
            </a:r>
          </a:p>
          <a:p>
            <a:pPr algn="l"/>
            <a:endParaRPr lang="ja-JP" altLang="en-US" sz="1200" dirty="0">
              <a:latin typeface="+mn-ea"/>
              <a:ea typeface="+mn-ea"/>
            </a:endParaRP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工事内容：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１　塔本体の耐震補強工事。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　（太陽の塔の脇から下の部分のコンクリートの厚みを増し、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　肩から上の部分は鉄骨の数を増やす等補強工事を実施。）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２　塔内部の「生命の樹」を最下層から上層まで鑑賞するため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　　階段、エレベーターを整備。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３　地上からの地下への進入路として階段、スロープ、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　　外部エレベーターを整備。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４　地下に展示室等を増設。</a:t>
            </a:r>
          </a:p>
          <a:p>
            <a:pPr algn="l"/>
            <a:endParaRPr lang="ja-JP" altLang="en-US" sz="1200" dirty="0">
              <a:latin typeface="+mn-ea"/>
              <a:ea typeface="+mn-ea"/>
            </a:endParaRP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⇒平成</a:t>
            </a:r>
            <a:r>
              <a:rPr lang="en-US" altLang="ja-JP" sz="1200" dirty="0">
                <a:latin typeface="+mn-ea"/>
                <a:ea typeface="+mn-ea"/>
              </a:rPr>
              <a:t>28</a:t>
            </a:r>
            <a:r>
              <a:rPr lang="ja-JP" altLang="en-US" sz="1200" dirty="0">
                <a:latin typeface="+mn-ea"/>
                <a:ea typeface="+mn-ea"/>
              </a:rPr>
              <a:t>年</a:t>
            </a:r>
            <a:r>
              <a:rPr lang="en-US" altLang="ja-JP" sz="1200" dirty="0">
                <a:latin typeface="+mn-ea"/>
                <a:ea typeface="+mn-ea"/>
              </a:rPr>
              <a:t>10</a:t>
            </a:r>
            <a:r>
              <a:rPr lang="ja-JP" altLang="en-US" sz="1200" dirty="0">
                <a:latin typeface="+mn-ea"/>
                <a:ea typeface="+mn-ea"/>
              </a:rPr>
              <a:t>月下旬から平成</a:t>
            </a:r>
            <a:r>
              <a:rPr lang="en-US" altLang="ja-JP" sz="1200" dirty="0">
                <a:latin typeface="+mn-ea"/>
                <a:ea typeface="+mn-ea"/>
              </a:rPr>
              <a:t>30</a:t>
            </a:r>
            <a:r>
              <a:rPr lang="ja-JP" altLang="en-US" sz="1200" dirty="0">
                <a:latin typeface="+mn-ea"/>
                <a:ea typeface="+mn-ea"/>
              </a:rPr>
              <a:t>年</a:t>
            </a:r>
            <a:r>
              <a:rPr lang="en-US" altLang="ja-JP" sz="1200" dirty="0">
                <a:latin typeface="+mn-ea"/>
                <a:ea typeface="+mn-ea"/>
              </a:rPr>
              <a:t>2</a:t>
            </a:r>
            <a:r>
              <a:rPr lang="ja-JP" altLang="en-US" sz="1200" dirty="0">
                <a:latin typeface="+mn-ea"/>
                <a:ea typeface="+mn-ea"/>
              </a:rPr>
              <a:t>月末。</a:t>
            </a:r>
          </a:p>
          <a:p>
            <a:pPr algn="l"/>
            <a:r>
              <a:rPr lang="ja-JP" altLang="en-US" sz="1200" dirty="0" smtClean="0">
                <a:latin typeface="+mn-ea"/>
                <a:ea typeface="+mn-ea"/>
              </a:rPr>
              <a:t>　　　（</a:t>
            </a:r>
            <a:r>
              <a:rPr lang="en-US" altLang="ja-JP" sz="1200" dirty="0">
                <a:latin typeface="+mn-ea"/>
                <a:ea typeface="+mn-ea"/>
              </a:rPr>
              <a:t>9</a:t>
            </a:r>
            <a:r>
              <a:rPr lang="ja-JP" altLang="en-US" sz="1200" dirty="0">
                <a:latin typeface="+mn-ea"/>
                <a:ea typeface="+mn-ea"/>
              </a:rPr>
              <a:t>月府議会で承認が得られた後、着工。）</a:t>
            </a:r>
          </a:p>
          <a:p>
            <a:pPr algn="l"/>
            <a:endParaRPr lang="en-US" altLang="ja-JP" sz="1200" dirty="0" smtClean="0">
              <a:latin typeface="+mn-ea"/>
              <a:ea typeface="+mn-ea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6177037" y="2708920"/>
            <a:ext cx="1925652" cy="3138590"/>
            <a:chOff x="6153578" y="1035936"/>
            <a:chExt cx="1925652" cy="3138590"/>
          </a:xfrm>
        </p:grpSpPr>
        <p:sp>
          <p:nvSpPr>
            <p:cNvPr id="7" name="テキスト ボックス 1"/>
            <p:cNvSpPr txBox="1">
              <a:spLocks noChangeArrowheads="1"/>
            </p:cNvSpPr>
            <p:nvPr/>
          </p:nvSpPr>
          <p:spPr bwMode="auto">
            <a:xfrm>
              <a:off x="6473657" y="3912916"/>
              <a:ext cx="128549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100" dirty="0"/>
                <a:t>太陽</a:t>
              </a:r>
              <a:r>
                <a:rPr lang="ja-JP" altLang="en-US" sz="1100" dirty="0" smtClean="0"/>
                <a:t>の塔</a:t>
              </a:r>
              <a:r>
                <a:rPr lang="en-US" altLang="ja-JP" sz="1100" dirty="0" smtClean="0"/>
                <a:t>【</a:t>
              </a:r>
              <a:r>
                <a:rPr lang="ja-JP" altLang="en-US" sz="1100" dirty="0" smtClean="0"/>
                <a:t>外観</a:t>
              </a:r>
              <a:r>
                <a:rPr lang="en-US" altLang="ja-JP" sz="1100" dirty="0" smtClean="0"/>
                <a:t>】</a:t>
              </a:r>
              <a:endParaRPr lang="ja-JP" altLang="en-US" sz="1100" dirty="0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578" y="1035936"/>
              <a:ext cx="1925652" cy="274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472890" y="188640"/>
            <a:ext cx="532859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太陽の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塔　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概要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97640" y="647774"/>
            <a:ext cx="8201312" cy="11970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200" dirty="0" smtClean="0">
                <a:latin typeface="+mn-ea"/>
                <a:ea typeface="+mn-ea"/>
              </a:rPr>
              <a:t>地上</a:t>
            </a:r>
            <a:r>
              <a:rPr lang="ja-JP" altLang="en-US" sz="1200" dirty="0">
                <a:latin typeface="+mn-ea"/>
                <a:ea typeface="+mn-ea"/>
              </a:rPr>
              <a:t>２</a:t>
            </a:r>
            <a:r>
              <a:rPr lang="ja-JP" altLang="en-US" sz="1200" dirty="0" smtClean="0">
                <a:latin typeface="+mn-ea"/>
                <a:ea typeface="+mn-ea"/>
              </a:rPr>
              <a:t>階建地下１階　</a:t>
            </a:r>
            <a:endParaRPr lang="en-US" altLang="ja-JP" sz="1200" dirty="0" smtClean="0">
              <a:latin typeface="+mn-ea"/>
              <a:ea typeface="+mn-ea"/>
            </a:endParaRPr>
          </a:p>
          <a:p>
            <a:pPr algn="l"/>
            <a:r>
              <a:rPr lang="ja-JP" altLang="en-US" sz="1200" dirty="0" smtClean="0">
                <a:latin typeface="+mn-ea"/>
                <a:ea typeface="+mn-ea"/>
              </a:rPr>
              <a:t>建築面積  </a:t>
            </a:r>
            <a:r>
              <a:rPr lang="en-US" altLang="ja-JP" sz="1200" dirty="0" smtClean="0">
                <a:latin typeface="+mn-ea"/>
                <a:ea typeface="+mn-ea"/>
              </a:rPr>
              <a:t>491</a:t>
            </a:r>
            <a:r>
              <a:rPr lang="ja-JP" altLang="en-US" sz="1200" dirty="0" smtClean="0">
                <a:latin typeface="+mn-ea"/>
                <a:ea typeface="+mn-ea"/>
              </a:rPr>
              <a:t>㎡　  延べ面積  </a:t>
            </a:r>
            <a:r>
              <a:rPr lang="en-US" altLang="ja-JP" sz="1200" dirty="0" smtClean="0">
                <a:latin typeface="+mn-ea"/>
                <a:ea typeface="+mn-ea"/>
              </a:rPr>
              <a:t>1,304</a:t>
            </a:r>
            <a:r>
              <a:rPr lang="ja-JP" altLang="en-US" sz="1200" dirty="0" smtClean="0">
                <a:latin typeface="+mn-ea"/>
                <a:ea typeface="+mn-ea"/>
              </a:rPr>
              <a:t>㎡</a:t>
            </a:r>
            <a:endParaRPr lang="en-US" altLang="ja-JP" sz="1200" dirty="0" smtClean="0">
              <a:latin typeface="+mn-ea"/>
              <a:ea typeface="+mn-ea"/>
            </a:endParaRPr>
          </a:p>
          <a:p>
            <a:pPr algn="l"/>
            <a:r>
              <a:rPr lang="ja-JP" altLang="en-US" sz="1200" dirty="0" smtClean="0">
                <a:latin typeface="+mn-ea"/>
                <a:ea typeface="+mn-ea"/>
              </a:rPr>
              <a:t>高さ　 　　　　　　　約 </a:t>
            </a:r>
            <a:r>
              <a:rPr lang="en-US" altLang="ja-JP" sz="1200" dirty="0" smtClean="0">
                <a:latin typeface="+mn-ea"/>
                <a:ea typeface="+mn-ea"/>
              </a:rPr>
              <a:t>70</a:t>
            </a:r>
            <a:r>
              <a:rPr lang="ja-JP" altLang="en-US" sz="1200" dirty="0" smtClean="0">
                <a:latin typeface="+mn-ea"/>
                <a:ea typeface="+mn-ea"/>
              </a:rPr>
              <a:t>メートル（地階より避雷針含む）</a:t>
            </a:r>
            <a:endParaRPr lang="en-US" altLang="ja-JP" sz="1200" dirty="0" smtClean="0">
              <a:latin typeface="+mn-ea"/>
              <a:ea typeface="+mn-ea"/>
            </a:endParaRPr>
          </a:p>
          <a:p>
            <a:pPr algn="l"/>
            <a:r>
              <a:rPr lang="ja-JP" altLang="en-US" sz="1200" dirty="0" smtClean="0">
                <a:latin typeface="+mn-ea"/>
                <a:ea typeface="+mn-ea"/>
              </a:rPr>
              <a:t>基底部直径　　　  約</a:t>
            </a:r>
            <a:r>
              <a:rPr lang="en-US" altLang="ja-JP" sz="1200" dirty="0" smtClean="0">
                <a:latin typeface="+mn-ea"/>
                <a:ea typeface="+mn-ea"/>
              </a:rPr>
              <a:t>20</a:t>
            </a:r>
            <a:r>
              <a:rPr lang="ja-JP" altLang="en-US" sz="1200" dirty="0" smtClean="0">
                <a:latin typeface="+mn-ea"/>
                <a:ea typeface="+mn-ea"/>
              </a:rPr>
              <a:t>メートル</a:t>
            </a:r>
            <a:endParaRPr lang="en-US" altLang="ja-JP" sz="1200" dirty="0" smtClean="0">
              <a:latin typeface="+mn-ea"/>
              <a:ea typeface="+mn-ea"/>
            </a:endParaRPr>
          </a:p>
          <a:p>
            <a:pPr algn="l"/>
            <a:r>
              <a:rPr lang="ja-JP" altLang="en-US" sz="1200" dirty="0" smtClean="0">
                <a:latin typeface="+mn-ea"/>
                <a:ea typeface="+mn-ea"/>
              </a:rPr>
              <a:t>腕の長さ（片側）　約</a:t>
            </a:r>
            <a:r>
              <a:rPr lang="en-US" altLang="ja-JP" sz="1200" dirty="0" smtClean="0">
                <a:latin typeface="+mn-ea"/>
                <a:ea typeface="+mn-ea"/>
              </a:rPr>
              <a:t>25</a:t>
            </a:r>
            <a:r>
              <a:rPr lang="ja-JP" altLang="en-US" sz="1200" dirty="0" smtClean="0">
                <a:latin typeface="+mn-ea"/>
                <a:ea typeface="+mn-ea"/>
              </a:rPr>
              <a:t>メートル</a:t>
            </a:r>
            <a:endParaRPr lang="en-US" altLang="ja-JP" sz="1200" dirty="0" smtClean="0">
              <a:latin typeface="+mn-ea"/>
              <a:ea typeface="+mn-ea"/>
            </a:endParaRP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建設時</a:t>
            </a:r>
            <a:r>
              <a:rPr lang="ja-JP" altLang="en-US" sz="1200" dirty="0" smtClean="0">
                <a:latin typeface="+mn-ea"/>
                <a:ea typeface="+mn-ea"/>
              </a:rPr>
              <a:t>の工期　昭和</a:t>
            </a:r>
            <a:r>
              <a:rPr lang="en-US" altLang="ja-JP" sz="1200" dirty="0" smtClean="0">
                <a:latin typeface="+mn-ea"/>
                <a:ea typeface="+mn-ea"/>
              </a:rPr>
              <a:t>44</a:t>
            </a:r>
            <a:r>
              <a:rPr lang="ja-JP" altLang="en-US" sz="1200" dirty="0" smtClean="0">
                <a:latin typeface="+mn-ea"/>
                <a:ea typeface="+mn-ea"/>
              </a:rPr>
              <a:t>年</a:t>
            </a:r>
            <a:r>
              <a:rPr lang="en-US" altLang="ja-JP" sz="1200" dirty="0" smtClean="0">
                <a:latin typeface="+mn-ea"/>
                <a:ea typeface="+mn-ea"/>
              </a:rPr>
              <a:t>1</a:t>
            </a:r>
            <a:r>
              <a:rPr lang="ja-JP" altLang="en-US" sz="1200" dirty="0" smtClean="0">
                <a:latin typeface="+mn-ea"/>
                <a:ea typeface="+mn-ea"/>
              </a:rPr>
              <a:t>月から昭和</a:t>
            </a:r>
            <a:r>
              <a:rPr lang="en-US" altLang="ja-JP" sz="1200" dirty="0" smtClean="0">
                <a:latin typeface="+mn-ea"/>
                <a:ea typeface="+mn-ea"/>
              </a:rPr>
              <a:t>45</a:t>
            </a:r>
            <a:r>
              <a:rPr lang="ja-JP" altLang="en-US" sz="1200" dirty="0" smtClean="0">
                <a:latin typeface="+mn-ea"/>
                <a:ea typeface="+mn-ea"/>
              </a:rPr>
              <a:t>年</a:t>
            </a:r>
            <a:r>
              <a:rPr lang="en-US" altLang="ja-JP" sz="1200" dirty="0" smtClean="0">
                <a:latin typeface="+mn-ea"/>
                <a:ea typeface="+mn-ea"/>
              </a:rPr>
              <a:t>3</a:t>
            </a:r>
            <a:r>
              <a:rPr lang="ja-JP" altLang="en-US" sz="1200" dirty="0" smtClean="0">
                <a:latin typeface="+mn-ea"/>
                <a:ea typeface="+mn-ea"/>
              </a:rPr>
              <a:t>月（テーマ館全体では昭和</a:t>
            </a:r>
            <a:r>
              <a:rPr lang="en-US" altLang="ja-JP" sz="1200" dirty="0" smtClean="0">
                <a:latin typeface="+mn-ea"/>
                <a:ea typeface="+mn-ea"/>
              </a:rPr>
              <a:t>43</a:t>
            </a:r>
            <a:r>
              <a:rPr lang="ja-JP" altLang="en-US" sz="1200" dirty="0" smtClean="0">
                <a:latin typeface="+mn-ea"/>
                <a:ea typeface="+mn-ea"/>
              </a:rPr>
              <a:t>年</a:t>
            </a:r>
            <a:r>
              <a:rPr lang="en-US" altLang="ja-JP" sz="1200" dirty="0" smtClean="0">
                <a:latin typeface="+mn-ea"/>
                <a:ea typeface="+mn-ea"/>
              </a:rPr>
              <a:t>9</a:t>
            </a:r>
            <a:r>
              <a:rPr lang="ja-JP" altLang="en-US" sz="1200" dirty="0" smtClean="0">
                <a:latin typeface="+mn-ea"/>
                <a:ea typeface="+mn-ea"/>
              </a:rPr>
              <a:t>月からの約１年半）</a:t>
            </a:r>
            <a:endParaRPr lang="en-US" altLang="ja-JP" sz="1200" dirty="0" smtClean="0">
              <a:latin typeface="+mn-ea"/>
              <a:ea typeface="+mn-ea"/>
            </a:endParaRPr>
          </a:p>
        </p:txBody>
      </p:sp>
      <p:sp>
        <p:nvSpPr>
          <p:cNvPr id="9" name="スライド番号プレースホルダー 1"/>
          <p:cNvSpPr>
            <a:spLocks noGrp="1"/>
          </p:cNvSpPr>
          <p:nvPr/>
        </p:nvSpPr>
        <p:spPr>
          <a:xfrm>
            <a:off x="6565352" y="6381328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78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75144" y="175218"/>
            <a:ext cx="532859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内部展示制作委託の概要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75144" y="674614"/>
            <a:ext cx="8201312" cy="59227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1200" dirty="0" smtClean="0">
              <a:latin typeface="+mn-ea"/>
              <a:ea typeface="+mn-ea"/>
            </a:endParaRP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契約金額：</a:t>
            </a:r>
            <a:r>
              <a:rPr lang="en-US" altLang="ja-JP" sz="1200" dirty="0">
                <a:latin typeface="+mn-ea"/>
                <a:ea typeface="+mn-ea"/>
              </a:rPr>
              <a:t>2</a:t>
            </a:r>
            <a:r>
              <a:rPr lang="ja-JP" altLang="en-US" sz="1200" dirty="0" smtClean="0">
                <a:latin typeface="+mn-ea"/>
                <a:ea typeface="+mn-ea"/>
              </a:rPr>
              <a:t>億</a:t>
            </a:r>
            <a:r>
              <a:rPr lang="en-US" altLang="ja-JP" sz="1200" dirty="0" smtClean="0">
                <a:latin typeface="+mn-ea"/>
                <a:ea typeface="+mn-ea"/>
              </a:rPr>
              <a:t>7,540</a:t>
            </a:r>
            <a:r>
              <a:rPr lang="ja-JP" altLang="en-US" sz="1200" dirty="0">
                <a:latin typeface="+mn-ea"/>
                <a:ea typeface="+mn-ea"/>
              </a:rPr>
              <a:t>万円（</a:t>
            </a:r>
            <a:r>
              <a:rPr lang="ja-JP" altLang="en-US" sz="1200" dirty="0" smtClean="0">
                <a:latin typeface="+mn-ea"/>
                <a:ea typeface="+mn-ea"/>
              </a:rPr>
              <a:t>税込）</a:t>
            </a:r>
            <a:endParaRPr lang="ja-JP" altLang="en-US" sz="1200" dirty="0">
              <a:latin typeface="+mn-ea"/>
              <a:ea typeface="+mn-ea"/>
            </a:endParaRP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</a:t>
            </a:r>
            <a:r>
              <a:rPr lang="zh-TW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受注業者：株式会社現代芸術研究所（平成</a:t>
            </a:r>
            <a:r>
              <a:rPr lang="en-US" altLang="zh-TW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</a:t>
            </a:r>
            <a:r>
              <a:rPr lang="zh-TW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zh-TW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zh-TW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zh-TW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zh-TW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日付契約締結）</a:t>
            </a:r>
          </a:p>
          <a:p>
            <a:pPr algn="l"/>
            <a:endParaRPr lang="en-US" altLang="ja-JP" sz="1200" dirty="0" smtClean="0">
              <a:latin typeface="+mn-ea"/>
              <a:ea typeface="+mn-ea"/>
            </a:endParaRP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内容：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１　「生命の樹」（高さ約</a:t>
            </a:r>
            <a:r>
              <a:rPr lang="en-US" altLang="ja-JP" sz="1200" dirty="0">
                <a:latin typeface="+mn-ea"/>
                <a:ea typeface="+mn-ea"/>
              </a:rPr>
              <a:t>41</a:t>
            </a:r>
            <a:r>
              <a:rPr lang="ja-JP" altLang="en-US" sz="1200" dirty="0">
                <a:latin typeface="+mn-ea"/>
                <a:ea typeface="+mn-ea"/>
              </a:rPr>
              <a:t>ｍ）の展示物</a:t>
            </a:r>
            <a:r>
              <a:rPr lang="ja-JP" altLang="en-US" sz="1200" dirty="0" smtClean="0">
                <a:latin typeface="+mn-ea"/>
                <a:ea typeface="+mn-ea"/>
              </a:rPr>
              <a:t>の復元・修復</a:t>
            </a:r>
            <a:r>
              <a:rPr lang="ja-JP" altLang="en-US" sz="1200" dirty="0">
                <a:latin typeface="+mn-ea"/>
                <a:ea typeface="+mn-ea"/>
              </a:rPr>
              <a:t>　</a:t>
            </a:r>
            <a:r>
              <a:rPr lang="en-US" altLang="ja-JP" sz="1200" dirty="0">
                <a:latin typeface="+mn-ea"/>
                <a:ea typeface="+mn-ea"/>
              </a:rPr>
              <a:t>183</a:t>
            </a:r>
            <a:r>
              <a:rPr lang="ja-JP" altLang="en-US" sz="1200" dirty="0">
                <a:latin typeface="+mn-ea"/>
                <a:ea typeface="+mn-ea"/>
              </a:rPr>
              <a:t>体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２　「地底の太陽」の復元（高さ約</a:t>
            </a:r>
            <a:r>
              <a:rPr lang="en-US" altLang="ja-JP" sz="1200" dirty="0">
                <a:latin typeface="+mn-ea"/>
                <a:ea typeface="+mn-ea"/>
              </a:rPr>
              <a:t>3</a:t>
            </a:r>
            <a:r>
              <a:rPr lang="ja-JP" altLang="en-US" sz="1200" dirty="0">
                <a:latin typeface="+mn-ea"/>
                <a:ea typeface="+mn-ea"/>
              </a:rPr>
              <a:t>ｍ　全長約</a:t>
            </a:r>
            <a:r>
              <a:rPr lang="en-US" altLang="ja-JP" sz="1200" dirty="0">
                <a:latin typeface="+mn-ea"/>
                <a:ea typeface="+mn-ea"/>
              </a:rPr>
              <a:t>13</a:t>
            </a:r>
            <a:r>
              <a:rPr lang="ja-JP" altLang="en-US" sz="1200" dirty="0">
                <a:latin typeface="+mn-ea"/>
                <a:ea typeface="+mn-ea"/>
              </a:rPr>
              <a:t>ｍ）　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latin typeface="+mn-ea"/>
                <a:ea typeface="+mn-ea"/>
              </a:rPr>
              <a:t>体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３　太陽の塔内の照明・音響の</a:t>
            </a:r>
            <a:r>
              <a:rPr lang="ja-JP" altLang="en-US" sz="1200" dirty="0" smtClean="0">
                <a:latin typeface="+mn-ea"/>
                <a:ea typeface="+mn-ea"/>
              </a:rPr>
              <a:t>復元</a:t>
            </a:r>
            <a:endParaRPr lang="en-US" altLang="ja-JP" sz="1200" dirty="0" smtClean="0">
              <a:latin typeface="+mn-ea"/>
              <a:ea typeface="+mn-ea"/>
            </a:endParaRP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</a:t>
            </a:r>
            <a:r>
              <a:rPr lang="ja-JP" altLang="en-US" sz="1200" dirty="0" smtClean="0">
                <a:latin typeface="+mn-ea"/>
                <a:ea typeface="+mn-ea"/>
              </a:rPr>
              <a:t>　　・「太陽の空間」や「コロナ」、「生命の樹・生物群」への投光や「生命の賛歌」を流す等、</a:t>
            </a:r>
            <a:endParaRPr lang="en-US" altLang="ja-JP" sz="1200" dirty="0" smtClean="0">
              <a:latin typeface="+mn-ea"/>
              <a:ea typeface="+mn-ea"/>
            </a:endParaRP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</a:t>
            </a:r>
            <a:r>
              <a:rPr lang="ja-JP" altLang="en-US" sz="1200" dirty="0" smtClean="0">
                <a:latin typeface="+mn-ea"/>
                <a:ea typeface="+mn-ea"/>
              </a:rPr>
              <a:t>　　　大阪万博当時の演出を再現する。</a:t>
            </a:r>
            <a:endParaRPr lang="en-US" altLang="ja-JP" sz="1200" dirty="0">
              <a:latin typeface="+mn-ea"/>
              <a:ea typeface="+mn-ea"/>
            </a:endParaRPr>
          </a:p>
          <a:p>
            <a:pPr algn="l"/>
            <a:endParaRPr lang="ja-JP" altLang="en-US" sz="1200" dirty="0">
              <a:latin typeface="+mn-ea"/>
              <a:ea typeface="+mn-ea"/>
            </a:endParaRP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・平成</a:t>
            </a:r>
            <a:r>
              <a:rPr lang="en-US" altLang="ja-JP" sz="1200" dirty="0">
                <a:latin typeface="+mn-ea"/>
                <a:ea typeface="+mn-ea"/>
              </a:rPr>
              <a:t>28</a:t>
            </a:r>
            <a:r>
              <a:rPr lang="ja-JP" altLang="en-US" sz="1200" dirty="0">
                <a:latin typeface="+mn-ea"/>
                <a:ea typeface="+mn-ea"/>
              </a:rPr>
              <a:t>年</a:t>
            </a:r>
            <a:r>
              <a:rPr lang="en-US" altLang="ja-JP" sz="1200" dirty="0">
                <a:latin typeface="+mn-ea"/>
                <a:ea typeface="+mn-ea"/>
              </a:rPr>
              <a:t>8</a:t>
            </a:r>
            <a:r>
              <a:rPr lang="ja-JP" altLang="en-US" sz="1200" dirty="0">
                <a:latin typeface="+mn-ea"/>
                <a:ea typeface="+mn-ea"/>
              </a:rPr>
              <a:t>月より復元作業に着手。耐震改修工事と平行し</a:t>
            </a:r>
            <a:r>
              <a:rPr lang="ja-JP" altLang="en-US" sz="1200" dirty="0" smtClean="0">
                <a:latin typeface="+mn-ea"/>
                <a:ea typeface="+mn-ea"/>
              </a:rPr>
              <a:t>、</a:t>
            </a:r>
            <a:endParaRPr lang="en-US" altLang="ja-JP" sz="1200" dirty="0" smtClean="0">
              <a:latin typeface="+mn-ea"/>
              <a:ea typeface="+mn-ea"/>
            </a:endParaRPr>
          </a:p>
          <a:p>
            <a:pPr algn="l"/>
            <a:r>
              <a:rPr lang="ja-JP" altLang="en-US" sz="1200" dirty="0" smtClean="0">
                <a:latin typeface="+mn-ea"/>
                <a:ea typeface="+mn-ea"/>
              </a:rPr>
              <a:t>　　順次</a:t>
            </a:r>
            <a:r>
              <a:rPr lang="ja-JP" altLang="en-US" sz="1200" dirty="0">
                <a:latin typeface="+mn-ea"/>
                <a:ea typeface="+mn-ea"/>
              </a:rPr>
              <a:t>生命の樹の生物群等の</a:t>
            </a:r>
            <a:r>
              <a:rPr lang="ja-JP" altLang="en-US" sz="1200" dirty="0" smtClean="0">
                <a:latin typeface="+mn-ea"/>
                <a:ea typeface="+mn-ea"/>
              </a:rPr>
              <a:t>設定を</a:t>
            </a:r>
            <a:r>
              <a:rPr lang="ja-JP" altLang="en-US" sz="1200" dirty="0">
                <a:latin typeface="+mn-ea"/>
                <a:ea typeface="+mn-ea"/>
              </a:rPr>
              <a:t>行う。</a:t>
            </a:r>
          </a:p>
          <a:p>
            <a:pPr algn="l"/>
            <a:r>
              <a:rPr lang="ja-JP" altLang="en-US" sz="1200" dirty="0">
                <a:latin typeface="+mn-ea"/>
                <a:ea typeface="+mn-ea"/>
              </a:rPr>
              <a:t>　→平成</a:t>
            </a:r>
            <a:r>
              <a:rPr lang="en-US" altLang="ja-JP" sz="1200" dirty="0">
                <a:latin typeface="+mn-ea"/>
                <a:ea typeface="+mn-ea"/>
              </a:rPr>
              <a:t>30</a:t>
            </a:r>
            <a:r>
              <a:rPr lang="ja-JP" altLang="en-US" sz="1200" dirty="0">
                <a:latin typeface="+mn-ea"/>
                <a:ea typeface="+mn-ea"/>
              </a:rPr>
              <a:t>年</a:t>
            </a:r>
            <a:r>
              <a:rPr lang="en-US" altLang="ja-JP" sz="1200" dirty="0">
                <a:latin typeface="+mn-ea"/>
                <a:ea typeface="+mn-ea"/>
              </a:rPr>
              <a:t>3</a:t>
            </a:r>
            <a:r>
              <a:rPr lang="ja-JP" altLang="en-US" sz="1200" dirty="0">
                <a:latin typeface="+mn-ea"/>
                <a:ea typeface="+mn-ea"/>
              </a:rPr>
              <a:t>月完成予定</a:t>
            </a:r>
          </a:p>
        </p:txBody>
      </p:sp>
      <p:sp>
        <p:nvSpPr>
          <p:cNvPr id="8" name="テキスト ボックス 1"/>
          <p:cNvSpPr txBox="1">
            <a:spLocks noChangeArrowheads="1"/>
          </p:cNvSpPr>
          <p:nvPr/>
        </p:nvSpPr>
        <p:spPr bwMode="auto">
          <a:xfrm>
            <a:off x="1038156" y="6027038"/>
            <a:ext cx="12241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/>
              <a:t>生命</a:t>
            </a:r>
            <a:r>
              <a:rPr lang="ja-JP" altLang="en-US" sz="1100" dirty="0" smtClean="0"/>
              <a:t>の樹</a:t>
            </a:r>
            <a:r>
              <a:rPr lang="en-US" altLang="ja-JP" sz="1100" dirty="0" smtClean="0"/>
              <a:t>【</a:t>
            </a:r>
            <a:r>
              <a:rPr lang="ja-JP" altLang="en-US" sz="1100" dirty="0" smtClean="0"/>
              <a:t>現在</a:t>
            </a:r>
            <a:r>
              <a:rPr lang="en-US" altLang="ja-JP" sz="1100" dirty="0" smtClean="0"/>
              <a:t>】</a:t>
            </a:r>
            <a:endParaRPr lang="ja-JP" altLang="en-US" sz="1100" dirty="0"/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2948957" y="6027038"/>
            <a:ext cx="22154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再現する生命の樹</a:t>
            </a:r>
            <a:r>
              <a:rPr lang="en-US" altLang="ja-JP" sz="1100" dirty="0" smtClean="0"/>
              <a:t>【</a:t>
            </a:r>
            <a:r>
              <a:rPr lang="ja-JP" altLang="en-US" sz="1100" dirty="0" smtClean="0"/>
              <a:t>イメージ</a:t>
            </a:r>
            <a:r>
              <a:rPr lang="en-US" altLang="ja-JP" sz="1100" dirty="0" smtClean="0"/>
              <a:t>】</a:t>
            </a:r>
            <a:endParaRPr lang="ja-JP" altLang="en-US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3" y="3785194"/>
            <a:ext cx="1805983" cy="213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68" y="3775448"/>
            <a:ext cx="1774623" cy="213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73" y="2597304"/>
            <a:ext cx="2548045" cy="163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73" y="4649170"/>
            <a:ext cx="2520486" cy="16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6348727" y="4338925"/>
            <a:ext cx="17475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/>
              <a:t>地底の太陽</a:t>
            </a:r>
            <a:r>
              <a:rPr lang="en-US" altLang="ja-JP" sz="1100" dirty="0" smtClean="0"/>
              <a:t>【</a:t>
            </a:r>
            <a:r>
              <a:rPr lang="ja-JP" altLang="en-US" sz="1100" dirty="0" smtClean="0"/>
              <a:t>万博当時</a:t>
            </a:r>
            <a:r>
              <a:rPr lang="en-US" altLang="ja-JP" sz="1100" dirty="0" smtClean="0"/>
              <a:t>】</a:t>
            </a:r>
            <a:endParaRPr lang="ja-JP" altLang="en-US" sz="1100" dirty="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6156176" y="6285820"/>
            <a:ext cx="2088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再現する地底</a:t>
            </a:r>
            <a:r>
              <a:rPr lang="ja-JP" altLang="en-US" sz="1100" dirty="0"/>
              <a:t>の太陽</a:t>
            </a:r>
            <a:r>
              <a:rPr lang="en-US" altLang="ja-JP" sz="1100" dirty="0" smtClean="0"/>
              <a:t>【</a:t>
            </a:r>
            <a:r>
              <a:rPr lang="ja-JP" altLang="en-US" sz="1100" dirty="0" smtClean="0"/>
              <a:t>イメージ</a:t>
            </a:r>
            <a:r>
              <a:rPr lang="en-US" altLang="ja-JP" sz="1100" dirty="0" smtClean="0"/>
              <a:t>】</a:t>
            </a:r>
            <a:endParaRPr lang="ja-JP" altLang="en-US" sz="1100" dirty="0"/>
          </a:p>
        </p:txBody>
      </p:sp>
      <p:sp>
        <p:nvSpPr>
          <p:cNvPr id="13" name="スライド番号プレースホルダー 1"/>
          <p:cNvSpPr>
            <a:spLocks noGrp="1"/>
          </p:cNvSpPr>
          <p:nvPr/>
        </p:nvSpPr>
        <p:spPr>
          <a:xfrm>
            <a:off x="6565352" y="6597352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２</a:t>
            </a:r>
            <a:endParaRPr lang="en-US" altLang="ja-JP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グループ化 42"/>
          <p:cNvGrpSpPr/>
          <p:nvPr/>
        </p:nvGrpSpPr>
        <p:grpSpPr>
          <a:xfrm>
            <a:off x="395397" y="2240274"/>
            <a:ext cx="3823998" cy="4588019"/>
            <a:chOff x="793629" y="989402"/>
            <a:chExt cx="4273622" cy="5057775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793629" y="989402"/>
              <a:ext cx="4273622" cy="5057775"/>
              <a:chOff x="793629" y="989402"/>
              <a:chExt cx="4273622" cy="5057775"/>
            </a:xfrm>
          </p:grpSpPr>
          <p:grpSp>
            <p:nvGrpSpPr>
              <p:cNvPr id="39" name="グループ化 38"/>
              <p:cNvGrpSpPr/>
              <p:nvPr/>
            </p:nvGrpSpPr>
            <p:grpSpPr>
              <a:xfrm>
                <a:off x="793629" y="989402"/>
                <a:ext cx="4273622" cy="4800600"/>
                <a:chOff x="793629" y="1881260"/>
                <a:chExt cx="4273622" cy="4800600"/>
              </a:xfrm>
            </p:grpSpPr>
            <p:grpSp>
              <p:nvGrpSpPr>
                <p:cNvPr id="37" name="グループ化 36"/>
                <p:cNvGrpSpPr/>
                <p:nvPr/>
              </p:nvGrpSpPr>
              <p:grpSpPr>
                <a:xfrm>
                  <a:off x="793629" y="1881260"/>
                  <a:ext cx="4273622" cy="4800600"/>
                  <a:chOff x="793629" y="1881260"/>
                  <a:chExt cx="4273622" cy="4800600"/>
                </a:xfrm>
              </p:grpSpPr>
              <p:grpSp>
                <p:nvGrpSpPr>
                  <p:cNvPr id="35" name="グループ化 34"/>
                  <p:cNvGrpSpPr/>
                  <p:nvPr/>
                </p:nvGrpSpPr>
                <p:grpSpPr>
                  <a:xfrm>
                    <a:off x="793629" y="1881260"/>
                    <a:ext cx="4273622" cy="4800600"/>
                    <a:chOff x="793629" y="1881260"/>
                    <a:chExt cx="4273622" cy="4800600"/>
                  </a:xfrm>
                </p:grpSpPr>
                <p:grpSp>
                  <p:nvGrpSpPr>
                    <p:cNvPr id="31" name="グループ化 30"/>
                    <p:cNvGrpSpPr/>
                    <p:nvPr/>
                  </p:nvGrpSpPr>
                  <p:grpSpPr>
                    <a:xfrm>
                      <a:off x="793629" y="1881260"/>
                      <a:ext cx="4273622" cy="4800600"/>
                      <a:chOff x="793629" y="1881260"/>
                      <a:chExt cx="4273622" cy="4800600"/>
                    </a:xfrm>
                  </p:grpSpPr>
                  <p:grpSp>
                    <p:nvGrpSpPr>
                      <p:cNvPr id="27" name="グループ化 26"/>
                      <p:cNvGrpSpPr/>
                      <p:nvPr/>
                    </p:nvGrpSpPr>
                    <p:grpSpPr>
                      <a:xfrm>
                        <a:off x="793629" y="1881260"/>
                        <a:ext cx="4273622" cy="4800600"/>
                        <a:chOff x="793629" y="1881260"/>
                        <a:chExt cx="4273622" cy="4800600"/>
                      </a:xfrm>
                    </p:grpSpPr>
                    <p:grpSp>
                      <p:nvGrpSpPr>
                        <p:cNvPr id="19" name="グループ化 18"/>
                        <p:cNvGrpSpPr/>
                        <p:nvPr/>
                      </p:nvGrpSpPr>
                      <p:grpSpPr>
                        <a:xfrm>
                          <a:off x="793629" y="1881260"/>
                          <a:ext cx="4273622" cy="4800600"/>
                          <a:chOff x="793629" y="1881260"/>
                          <a:chExt cx="4273622" cy="4800600"/>
                        </a:xfrm>
                      </p:grpSpPr>
                      <p:grpSp>
                        <p:nvGrpSpPr>
                          <p:cNvPr id="17" name="グループ化 16"/>
                          <p:cNvGrpSpPr/>
                          <p:nvPr/>
                        </p:nvGrpSpPr>
                        <p:grpSpPr>
                          <a:xfrm>
                            <a:off x="793629" y="1881260"/>
                            <a:ext cx="4273622" cy="4800600"/>
                            <a:chOff x="4759750" y="1995118"/>
                            <a:chExt cx="4273622" cy="4800600"/>
                          </a:xfrm>
                        </p:grpSpPr>
                        <p:grpSp>
                          <p:nvGrpSpPr>
                            <p:cNvPr id="16" name="グループ化 15"/>
                            <p:cNvGrpSpPr/>
                            <p:nvPr/>
                          </p:nvGrpSpPr>
                          <p:grpSpPr>
                            <a:xfrm>
                              <a:off x="4759750" y="1995118"/>
                              <a:ext cx="4273622" cy="4800600"/>
                              <a:chOff x="1292153" y="1972894"/>
                              <a:chExt cx="4273622" cy="4800600"/>
                            </a:xfrm>
                          </p:grpSpPr>
                          <p:grpSp>
                            <p:nvGrpSpPr>
                              <p:cNvPr id="12" name="グループ化 11"/>
                              <p:cNvGrpSpPr/>
                              <p:nvPr/>
                            </p:nvGrpSpPr>
                            <p:grpSpPr>
                              <a:xfrm>
                                <a:off x="1292153" y="1972894"/>
                                <a:ext cx="4273622" cy="4800600"/>
                                <a:chOff x="1292153" y="1972894"/>
                                <a:chExt cx="4273622" cy="4800600"/>
                              </a:xfrm>
                            </p:grpSpPr>
                            <p:grpSp>
                              <p:nvGrpSpPr>
                                <p:cNvPr id="11" name="グループ化 10"/>
                                <p:cNvGrpSpPr/>
                                <p:nvPr/>
                              </p:nvGrpSpPr>
                              <p:grpSpPr>
                                <a:xfrm>
                                  <a:off x="1292153" y="1972894"/>
                                  <a:ext cx="4273622" cy="4800600"/>
                                  <a:chOff x="1292153" y="1972894"/>
                                  <a:chExt cx="4273622" cy="4800600"/>
                                </a:xfrm>
                              </p:grpSpPr>
                              <p:grpSp>
                                <p:nvGrpSpPr>
                                  <p:cNvPr id="8" name="グループ化 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292153" y="1972894"/>
                                    <a:ext cx="4273622" cy="4800600"/>
                                    <a:chOff x="3076503" y="2080844"/>
                                    <a:chExt cx="4273622" cy="4800600"/>
                                  </a:xfrm>
                                </p:grpSpPr>
                                <p:pic>
                                  <p:nvPicPr>
                                    <p:cNvPr id="1026" name="Picture 2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" cstate="email">
                                      <a:extLst>
                                        <a:ext uri="{28A0092B-C50C-407E-A947-70E740481C1C}">
                                          <a14:useLocalDpi xmlns:a14="http://schemas.microsoft.com/office/drawing/2010/main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228975" y="2080844"/>
                                      <a:ext cx="4121150" cy="480060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</p:pic>
                                <p:cxnSp>
                                  <p:nvCxnSpPr>
                                    <p:cNvPr id="1031" name="AutoShape 7"/>
                                    <p:cNvCxnSpPr>
                                      <a:cxnSpLocks noChangeShapeType="1"/>
                                    </p:cNvCxnSpPr>
                                    <p:nvPr/>
                                  </p:nvCxnSpPr>
                                  <p:spPr bwMode="auto">
                                    <a:xfrm flipH="1">
                                      <a:off x="4622486" y="3654218"/>
                                      <a:ext cx="185406" cy="1140866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 type="oval" w="med" len="med"/>
                                      <a:tailEnd type="oval" w="med" len="med"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cxnSp>
                                <p:sp>
                                  <p:nvSpPr>
                                    <p:cNvPr id="2" name="Text Box 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076503" y="6130987"/>
                                      <a:ext cx="858838" cy="40005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A5EFF9"/>
                                    </a:solidFill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1240B29-F687-4F45-9708-019B960494DF}">
                                        <a14:hiddenLine xmlns:a14="http://schemas.microsoft.com/office/drawing/2010/main" w="9525" algn="ctr">
                                          <a:solidFill>
                                            <a:srgbClr val="FFFFFF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vert="horz" wrap="square" lIns="0" tIns="0" rIns="0" bIns="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r>
                                        <a:rPr kumimoji="1" lang="ja-JP" altLang="en-US" sz="1000" b="0" i="0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HG丸ｺﾞｼｯｸM-PRO" pitchFamily="50" charset="-128"/>
                                          <a:ea typeface="HG丸ｺﾞｼｯｸM-PRO" pitchFamily="50" charset="-128"/>
                                          <a:cs typeface="ＭＳ Ｐゴシック" pitchFamily="50" charset="-128"/>
                                        </a:rPr>
                                        <a:t>ミュージアム</a:t>
                                      </a:r>
                                    </a:p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r>
                                        <a:rPr kumimoji="1" lang="ja-JP" altLang="en-US" sz="1000" b="0" i="0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HG丸ｺﾞｼｯｸM-PRO" pitchFamily="50" charset="-128"/>
                                          <a:ea typeface="HG丸ｺﾞｼｯｸM-PRO" pitchFamily="50" charset="-128"/>
                                          <a:cs typeface="ＭＳ Ｐゴシック" pitchFamily="50" charset="-128"/>
                                        </a:rPr>
                                        <a:t>ショップ</a:t>
                                      </a:r>
                                      <a:endParaRPr kumimoji="1" lang="ja-JP" altLang="ja-JP" sz="18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  <a:ea typeface="ＭＳ Ｐゴシック" pitchFamily="50" charset="-128"/>
                                        <a:cs typeface="ＭＳ Ｐゴシック" pitchFamily="50" charset="-128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" name="Oval 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676005" y="4133850"/>
                                    <a:ext cx="215900" cy="2159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FF99"/>
                                  </a:solidFill>
                                  <a:ln w="2857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74295" tIns="8890" rIns="74295" bIns="889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ja-JP" altLang="en-US"/>
                                  </a:p>
                                </p:txBody>
                              </p:sp>
                              <p:sp>
                                <p:nvSpPr>
                                  <p:cNvPr id="6" name="Rectangle 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425187" y="4459288"/>
                                    <a:ext cx="730250" cy="36512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AEF2B0"/>
                                  </a:solidFill>
                                  <a:ln>
                                    <a:noFill/>
                                  </a:ln>
                                  <a:effectLst/>
                                  <a:extLst>
                                    <a:ext uri="{91240B29-F687-4F45-9708-019B960494DF}">
                                      <a14:hiddenLine xmlns:a14="http://schemas.microsoft.com/office/drawing/2010/main" w="9525" algn="ctr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74295" tIns="8890" rIns="74295" bIns="889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algn="ctr" defTabSz="9144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</a:pPr>
                                    <a:r>
                                      <a:rPr kumimoji="1" lang="ja-JP" altLang="en-US" sz="10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HG丸ｺﾞｼｯｸM-PRO" pitchFamily="50" charset="-128"/>
                                        <a:ea typeface="HG丸ｺﾞｼｯｸM-PRO" pitchFamily="50" charset="-128"/>
                                        <a:cs typeface="ＭＳ Ｐゴシック" pitchFamily="50" charset="-128"/>
                                      </a:rPr>
                                      <a:t>生命の樹</a:t>
                                    </a:r>
                                    <a:endParaRPr kumimoji="1" lang="ja-JP" altLang="ja-JP" sz="18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Arial" pitchFamily="34" charset="0"/>
                                      <a:ea typeface="ＭＳ Ｐゴシック" pitchFamily="50" charset="-128"/>
                                      <a:cs typeface="ＭＳ Ｐゴシック" pitchFamily="50" charset="-128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" name="Text Box 6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091984" y="2415635"/>
                                  <a:ext cx="750736" cy="186609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18000" tIns="0" rIns="18000" bIns="0" numCol="1" anchor="t" anchorCtr="0" compatLnSpc="1">
                                  <a:prstTxWarp prst="textNoShape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1" lang="ja-JP" altLang="en-US" sz="11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ＭＳ Ｐゴシック" pitchFamily="50" charset="-128"/>
                                      <a:ea typeface="ＭＳ Ｐゴシック" pitchFamily="50" charset="-128"/>
                                      <a:cs typeface="ＭＳ Ｐゴシック" pitchFamily="50" charset="-128"/>
                                    </a:rPr>
                                    <a:t>太陽の塔</a:t>
                                  </a:r>
                                  <a:endParaRPr kumimoji="1" lang="ja-JP" altLang="ja-JP" sz="18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  <a:ea typeface="ＭＳ Ｐゴシック" pitchFamily="50" charset="-128"/>
                                    <a:cs typeface="ＭＳ Ｐゴシック" pitchFamily="50" charset="-128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3" name="Freeform 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00042" y="3883819"/>
                                <a:ext cx="625475" cy="954087"/>
                              </a:xfrm>
                              <a:custGeom>
                                <a:avLst/>
                                <a:gdLst>
                                  <a:gd name="T0" fmla="*/ 0 w 985"/>
                                  <a:gd name="T1" fmla="*/ 0 h 1503"/>
                                  <a:gd name="T2" fmla="*/ 248 w 985"/>
                                  <a:gd name="T3" fmla="*/ 79 h 1503"/>
                                  <a:gd name="T4" fmla="*/ 437 w 985"/>
                                  <a:gd name="T5" fmla="*/ 165 h 1503"/>
                                  <a:gd name="T6" fmla="*/ 591 w 985"/>
                                  <a:gd name="T7" fmla="*/ 268 h 1503"/>
                                  <a:gd name="T8" fmla="*/ 738 w 985"/>
                                  <a:gd name="T9" fmla="*/ 455 h 1503"/>
                                  <a:gd name="T10" fmla="*/ 848 w 985"/>
                                  <a:gd name="T11" fmla="*/ 594 h 1503"/>
                                  <a:gd name="T12" fmla="*/ 945 w 985"/>
                                  <a:gd name="T13" fmla="*/ 857 h 1503"/>
                                  <a:gd name="T14" fmla="*/ 968 w 985"/>
                                  <a:gd name="T15" fmla="*/ 1091 h 1503"/>
                                  <a:gd name="T16" fmla="*/ 985 w 985"/>
                                  <a:gd name="T17" fmla="*/ 1331 h 1503"/>
                                  <a:gd name="T18" fmla="*/ 945 w 985"/>
                                  <a:gd name="T19" fmla="*/ 1503 h 1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</a:cxnLst>
                                <a:rect l="0" t="0" r="r" b="b"/>
                                <a:pathLst>
                                  <a:path w="985" h="1503">
                                    <a:moveTo>
                                      <a:pt x="0" y="0"/>
                                    </a:moveTo>
                                    <a:lnTo>
                                      <a:pt x="248" y="79"/>
                                    </a:lnTo>
                                    <a:lnTo>
                                      <a:pt x="437" y="165"/>
                                    </a:lnTo>
                                    <a:lnTo>
                                      <a:pt x="591" y="268"/>
                                    </a:lnTo>
                                    <a:lnTo>
                                      <a:pt x="738" y="455"/>
                                    </a:lnTo>
                                    <a:lnTo>
                                      <a:pt x="848" y="594"/>
                                    </a:lnTo>
                                    <a:lnTo>
                                      <a:pt x="945" y="857"/>
                                    </a:lnTo>
                                    <a:lnTo>
                                      <a:pt x="968" y="1091"/>
                                    </a:lnTo>
                                    <a:lnTo>
                                      <a:pt x="985" y="1331"/>
                                    </a:lnTo>
                                    <a:lnTo>
                                      <a:pt x="945" y="1503"/>
                                    </a:lnTo>
                                  </a:path>
                                </a:pathLst>
                              </a:custGeom>
                              <a:noFill/>
                              <a:ln w="38100" cap="flat" cmpd="sng">
                                <a:solidFill>
                                  <a:srgbClr val="FF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74295" tIns="8890" rIns="74295" bIns="889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" name="Freeform 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23543" y="3856831"/>
                                <a:ext cx="652462" cy="985837"/>
                              </a:xfrm>
                              <a:custGeom>
                                <a:avLst/>
                                <a:gdLst>
                                  <a:gd name="T0" fmla="*/ 1028 w 1028"/>
                                  <a:gd name="T1" fmla="*/ 0 h 1554"/>
                                  <a:gd name="T2" fmla="*/ 600 w 1028"/>
                                  <a:gd name="T3" fmla="*/ 182 h 1554"/>
                                  <a:gd name="T4" fmla="*/ 308 w 1028"/>
                                  <a:gd name="T5" fmla="*/ 439 h 1554"/>
                                  <a:gd name="T6" fmla="*/ 137 w 1028"/>
                                  <a:gd name="T7" fmla="*/ 714 h 1554"/>
                                  <a:gd name="T8" fmla="*/ 34 w 1028"/>
                                  <a:gd name="T9" fmla="*/ 988 h 1554"/>
                                  <a:gd name="T10" fmla="*/ 0 w 1028"/>
                                  <a:gd name="T11" fmla="*/ 1279 h 1554"/>
                                  <a:gd name="T12" fmla="*/ 51 w 1028"/>
                                  <a:gd name="T13" fmla="*/ 1554 h 155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1028" h="1554">
                                    <a:moveTo>
                                      <a:pt x="1028" y="0"/>
                                    </a:moveTo>
                                    <a:lnTo>
                                      <a:pt x="600" y="182"/>
                                    </a:lnTo>
                                    <a:lnTo>
                                      <a:pt x="308" y="439"/>
                                    </a:lnTo>
                                    <a:lnTo>
                                      <a:pt x="137" y="714"/>
                                    </a:lnTo>
                                    <a:lnTo>
                                      <a:pt x="34" y="988"/>
                                    </a:lnTo>
                                    <a:lnTo>
                                      <a:pt x="0" y="1279"/>
                                    </a:lnTo>
                                    <a:lnTo>
                                      <a:pt x="51" y="1554"/>
                                    </a:lnTo>
                                  </a:path>
                                </a:pathLst>
                              </a:custGeom>
                              <a:noFill/>
                              <a:ln w="38100" cap="flat" cmpd="sng">
                                <a:solidFill>
                                  <a:srgbClr val="FF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74295" tIns="8890" rIns="74295" bIns="889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" name="Freeform 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15778" y="5157192"/>
                                <a:ext cx="1193800" cy="347662"/>
                              </a:xfrm>
                              <a:custGeom>
                                <a:avLst/>
                                <a:gdLst>
                                  <a:gd name="T0" fmla="*/ 0 w 1881"/>
                                  <a:gd name="T1" fmla="*/ 46 h 549"/>
                                  <a:gd name="T2" fmla="*/ 208 w 1881"/>
                                  <a:gd name="T3" fmla="*/ 257 h 549"/>
                                  <a:gd name="T4" fmla="*/ 395 w 1881"/>
                                  <a:gd name="T5" fmla="*/ 384 h 549"/>
                                  <a:gd name="T6" fmla="*/ 630 w 1881"/>
                                  <a:gd name="T7" fmla="*/ 480 h 549"/>
                                  <a:gd name="T8" fmla="*/ 835 w 1881"/>
                                  <a:gd name="T9" fmla="*/ 531 h 549"/>
                                  <a:gd name="T10" fmla="*/ 1127 w 1881"/>
                                  <a:gd name="T11" fmla="*/ 549 h 549"/>
                                  <a:gd name="T12" fmla="*/ 1401 w 1881"/>
                                  <a:gd name="T13" fmla="*/ 463 h 549"/>
                                  <a:gd name="T14" fmla="*/ 1607 w 1881"/>
                                  <a:gd name="T15" fmla="*/ 309 h 549"/>
                                  <a:gd name="T16" fmla="*/ 1761 w 1881"/>
                                  <a:gd name="T17" fmla="*/ 154 h 549"/>
                                  <a:gd name="T18" fmla="*/ 1881 w 1881"/>
                                  <a:gd name="T19" fmla="*/ 0 h 54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</a:cxnLst>
                                <a:rect l="0" t="0" r="r" b="b"/>
                                <a:pathLst>
                                  <a:path w="1881" h="549">
                                    <a:moveTo>
                                      <a:pt x="0" y="46"/>
                                    </a:moveTo>
                                    <a:lnTo>
                                      <a:pt x="208" y="257"/>
                                    </a:lnTo>
                                    <a:lnTo>
                                      <a:pt x="395" y="384"/>
                                    </a:lnTo>
                                    <a:lnTo>
                                      <a:pt x="630" y="480"/>
                                    </a:lnTo>
                                    <a:lnTo>
                                      <a:pt x="835" y="531"/>
                                    </a:lnTo>
                                    <a:lnTo>
                                      <a:pt x="1127" y="549"/>
                                    </a:lnTo>
                                    <a:lnTo>
                                      <a:pt x="1401" y="463"/>
                                    </a:lnTo>
                                    <a:lnTo>
                                      <a:pt x="1607" y="309"/>
                                    </a:lnTo>
                                    <a:lnTo>
                                      <a:pt x="1761" y="154"/>
                                    </a:lnTo>
                                    <a:lnTo>
                                      <a:pt x="1881" y="0"/>
                                    </a:lnTo>
                                  </a:path>
                                </a:pathLst>
                              </a:custGeom>
                              <a:noFill/>
                              <a:ln w="38100" cap="flat" cmpd="sng">
                                <a:solidFill>
                                  <a:srgbClr val="FF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74295" tIns="8890" rIns="74295" bIns="889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cxnSp>
                          <p:nvCxnSpPr>
                            <p:cNvPr id="1032" name="AutoShape 8"/>
                            <p:cNvCxnSpPr>
                              <a:cxnSpLocks noChangeShapeType="1"/>
                              <a:stCxn id="7" idx="2"/>
                            </p:cNvCxnSpPr>
                            <p:nvPr/>
                          </p:nvCxnSpPr>
                          <p:spPr bwMode="auto">
                            <a:xfrm flipH="1">
                              <a:off x="7709846" y="2624468"/>
                              <a:ext cx="225103" cy="1367761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cxnSp>
                      </p:grpSp>
                      <p:sp>
                        <p:nvSpPr>
                          <p:cNvPr id="18" name="Freeform 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31211" y="2077684"/>
                            <a:ext cx="1784350" cy="2874963"/>
                          </a:xfrm>
                          <a:custGeom>
                            <a:avLst/>
                            <a:gdLst>
                              <a:gd name="T0" fmla="*/ 2811 w 2811"/>
                              <a:gd name="T1" fmla="*/ 0 h 4528"/>
                              <a:gd name="T2" fmla="*/ 2366 w 2811"/>
                              <a:gd name="T3" fmla="*/ 212 h 4528"/>
                              <a:gd name="T4" fmla="*/ 1950 w 2811"/>
                              <a:gd name="T5" fmla="*/ 435 h 4528"/>
                              <a:gd name="T6" fmla="*/ 1519 w 2811"/>
                              <a:gd name="T7" fmla="*/ 685 h 4528"/>
                              <a:gd name="T8" fmla="*/ 1076 w 2811"/>
                              <a:gd name="T9" fmla="*/ 1093 h 4528"/>
                              <a:gd name="T10" fmla="*/ 885 w 2811"/>
                              <a:gd name="T11" fmla="*/ 1353 h 4528"/>
                              <a:gd name="T12" fmla="*/ 642 w 2811"/>
                              <a:gd name="T13" fmla="*/ 1665 h 4528"/>
                              <a:gd name="T14" fmla="*/ 364 w 2811"/>
                              <a:gd name="T15" fmla="*/ 2203 h 4528"/>
                              <a:gd name="T16" fmla="*/ 208 w 2811"/>
                              <a:gd name="T17" fmla="*/ 2619 h 4528"/>
                              <a:gd name="T18" fmla="*/ 35 w 2811"/>
                              <a:gd name="T19" fmla="*/ 3227 h 4528"/>
                              <a:gd name="T20" fmla="*/ 17 w 2811"/>
                              <a:gd name="T21" fmla="*/ 3678 h 4528"/>
                              <a:gd name="T22" fmla="*/ 0 w 2811"/>
                              <a:gd name="T23" fmla="*/ 3973 h 4528"/>
                              <a:gd name="T24" fmla="*/ 35 w 2811"/>
                              <a:gd name="T25" fmla="*/ 4528 h 45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811" h="4528">
                                <a:moveTo>
                                  <a:pt x="2811" y="0"/>
                                </a:moveTo>
                                <a:lnTo>
                                  <a:pt x="2366" y="212"/>
                                </a:lnTo>
                                <a:lnTo>
                                  <a:pt x="1950" y="435"/>
                                </a:lnTo>
                                <a:lnTo>
                                  <a:pt x="1519" y="685"/>
                                </a:lnTo>
                                <a:lnTo>
                                  <a:pt x="1076" y="1093"/>
                                </a:lnTo>
                                <a:lnTo>
                                  <a:pt x="885" y="1353"/>
                                </a:lnTo>
                                <a:lnTo>
                                  <a:pt x="642" y="1665"/>
                                </a:lnTo>
                                <a:lnTo>
                                  <a:pt x="364" y="2203"/>
                                </a:lnTo>
                                <a:lnTo>
                                  <a:pt x="208" y="2619"/>
                                </a:lnTo>
                                <a:lnTo>
                                  <a:pt x="35" y="3227"/>
                                </a:lnTo>
                                <a:lnTo>
                                  <a:pt x="17" y="3678"/>
                                </a:lnTo>
                                <a:lnTo>
                                  <a:pt x="0" y="3973"/>
                                </a:lnTo>
                                <a:lnTo>
                                  <a:pt x="35" y="4528"/>
                                </a:lnTo>
                              </a:path>
                            </a:pathLst>
                          </a:custGeom>
                          <a:noFill/>
                          <a:ln w="28575" cap="flat" cmpd="sng">
                            <a:solidFill>
                              <a:srgbClr val="FF0000"/>
                            </a:solidFill>
                            <a:prstDash val="dashDot"/>
                            <a:round/>
                            <a:headEnd type="none" w="med" len="med"/>
                            <a:tailEnd type="arrow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74295" tIns="8890" rIns="74295" bIns="889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ja-JP" altLang="en-US"/>
                          </a:p>
                        </p:txBody>
                      </p:sp>
                    </p:grpSp>
                    <p:sp>
                      <p:nvSpPr>
                        <p:cNvPr id="26" name="Freeform 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62006" y="4042216"/>
                          <a:ext cx="1743075" cy="1063625"/>
                        </a:xfrm>
                        <a:custGeom>
                          <a:avLst/>
                          <a:gdLst>
                            <a:gd name="T0" fmla="*/ 2743 w 2743"/>
                            <a:gd name="T1" fmla="*/ 1676 h 1676"/>
                            <a:gd name="T2" fmla="*/ 1736 w 2743"/>
                            <a:gd name="T3" fmla="*/ 1260 h 1676"/>
                            <a:gd name="T4" fmla="*/ 1234 w 2743"/>
                            <a:gd name="T5" fmla="*/ 1128 h 1676"/>
                            <a:gd name="T6" fmla="*/ 377 w 2743"/>
                            <a:gd name="T7" fmla="*/ 1145 h 1676"/>
                            <a:gd name="T8" fmla="*/ 0 w 2743"/>
                            <a:gd name="T9" fmla="*/ 973 h 1676"/>
                            <a:gd name="T10" fmla="*/ 68 w 2743"/>
                            <a:gd name="T11" fmla="*/ 476 h 1676"/>
                            <a:gd name="T12" fmla="*/ 348 w 2743"/>
                            <a:gd name="T13" fmla="*/ 0 h 16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743" h="1676">
                              <a:moveTo>
                                <a:pt x="2743" y="1676"/>
                              </a:moveTo>
                              <a:lnTo>
                                <a:pt x="1736" y="1260"/>
                              </a:lnTo>
                              <a:lnTo>
                                <a:pt x="1234" y="1128"/>
                              </a:lnTo>
                              <a:lnTo>
                                <a:pt x="377" y="1145"/>
                              </a:lnTo>
                              <a:lnTo>
                                <a:pt x="0" y="973"/>
                              </a:lnTo>
                              <a:lnTo>
                                <a:pt x="68" y="476"/>
                              </a:lnTo>
                              <a:lnTo>
                                <a:pt x="348" y="0"/>
                              </a:ln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rgbClr val="FF0000"/>
                          </a:solidFill>
                          <a:prstDash val="dashDot"/>
                          <a:round/>
                          <a:headEnd type="none" w="med" len="med"/>
                          <a:tailEnd type="arrow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74295" tIns="8890" rIns="74295" bIns="889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ja-JP" altLang="en-US"/>
                        </a:p>
                      </p:txBody>
                    </p:sp>
                  </p:grpSp>
                  <p:sp>
                    <p:nvSpPr>
                      <p:cNvPr id="30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4005" y="4855214"/>
                        <a:ext cx="942975" cy="384175"/>
                      </a:xfrm>
                      <a:custGeom>
                        <a:avLst/>
                        <a:gdLst>
                          <a:gd name="T0" fmla="*/ 1486 w 1486"/>
                          <a:gd name="T1" fmla="*/ 605 h 605"/>
                          <a:gd name="T2" fmla="*/ 1098 w 1486"/>
                          <a:gd name="T3" fmla="*/ 436 h 605"/>
                          <a:gd name="T4" fmla="*/ 852 w 1486"/>
                          <a:gd name="T5" fmla="*/ 173 h 605"/>
                          <a:gd name="T6" fmla="*/ 805 w 1486"/>
                          <a:gd name="T7" fmla="*/ 0 h 605"/>
                          <a:gd name="T8" fmla="*/ 278 w 1486"/>
                          <a:gd name="T9" fmla="*/ 173 h 605"/>
                          <a:gd name="T10" fmla="*/ 0 w 1486"/>
                          <a:gd name="T11" fmla="*/ 276 h 6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486" h="605">
                            <a:moveTo>
                              <a:pt x="1486" y="605"/>
                            </a:moveTo>
                            <a:lnTo>
                              <a:pt x="1098" y="436"/>
                            </a:lnTo>
                            <a:lnTo>
                              <a:pt x="852" y="173"/>
                            </a:lnTo>
                            <a:lnTo>
                              <a:pt x="805" y="0"/>
                            </a:lnTo>
                            <a:lnTo>
                              <a:pt x="278" y="173"/>
                            </a:lnTo>
                            <a:lnTo>
                              <a:pt x="0" y="276"/>
                            </a:ln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dashDot"/>
                        <a:round/>
                        <a:headEnd type="none" w="med" len="med"/>
                        <a:tailEnd type="arrow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74295" tIns="8890" rIns="74295" bIns="88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ja-JP" altLang="en-US"/>
                      </a:p>
                    </p:txBody>
                  </p:sp>
                </p:grpSp>
                <p:sp>
                  <p:nvSpPr>
                    <p:cNvPr id="34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60652" y="5025077"/>
                      <a:ext cx="558800" cy="214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18000" tIns="8890" rIns="18000" bIns="88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ＭＳ Ｐゴシック" pitchFamily="50" charset="-128"/>
                        </a:rPr>
                        <a:t>出入口</a:t>
                      </a: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ＭＳ Ｐゴシック" pitchFamily="50" charset="-128"/>
                      </a:endParaRPr>
                    </a:p>
                  </p:txBody>
                </p:sp>
              </p:grpSp>
              <p:sp>
                <p:nvSpPr>
                  <p:cNvPr id="36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255" y="5651464"/>
                    <a:ext cx="803275" cy="230187"/>
                  </a:xfrm>
                  <a:prstGeom prst="rect">
                    <a:avLst/>
                  </a:prstGeom>
                  <a:solidFill>
                    <a:srgbClr val="A5EFF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FFFF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48960" tIns="8890" rIns="48960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ＭＳ Ｐゴシック" pitchFamily="50" charset="-128"/>
                      </a:rPr>
                      <a:t>展示室</a:t>
                    </a:r>
                    <a:endParaRPr kumimoji="1" lang="ja-JP" altLang="ja-JP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ＭＳ Ｐゴシック" pitchFamily="50" charset="-128"/>
                      <a:cs typeface="ＭＳ Ｐゴシック" pitchFamily="50" charset="-128"/>
                    </a:endParaRPr>
                  </a:p>
                </p:txBody>
              </p:sp>
            </p:grpSp>
            <p:sp>
              <p:nvSpPr>
                <p:cNvPr id="38" name="Rectangle 22"/>
                <p:cNvSpPr>
                  <a:spLocks noChangeArrowheads="1"/>
                </p:cNvSpPr>
                <p:nvPr/>
              </p:nvSpPr>
              <p:spPr bwMode="auto">
                <a:xfrm>
                  <a:off x="2264366" y="5751310"/>
                  <a:ext cx="419100" cy="136525"/>
                </a:xfrm>
                <a:prstGeom prst="rect">
                  <a:avLst/>
                </a:prstGeom>
                <a:solidFill>
                  <a:srgbClr val="A5EFF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40" name="Text Box 23"/>
              <p:cNvSpPr txBox="1">
                <a:spLocks noChangeArrowheads="1"/>
              </p:cNvSpPr>
              <p:nvPr/>
            </p:nvSpPr>
            <p:spPr bwMode="auto">
              <a:xfrm>
                <a:off x="2936161" y="5790002"/>
                <a:ext cx="558800" cy="257175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74295" tIns="8890" rIns="74295" bIns="889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pitchFamily="50" charset="-128"/>
                    <a:ea typeface="ＭＳ Ｐゴシック" pitchFamily="50" charset="-128"/>
                    <a:cs typeface="ＭＳ Ｐゴシック" pitchFamily="50" charset="-128"/>
                  </a:rPr>
                  <a:t>平面図</a:t>
                </a:r>
                <a:endParaRPr kumimoji="1" lang="ja-JP" altLang="ja-JP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1801264" y="4609620"/>
              <a:ext cx="2786062" cy="922337"/>
            </a:xfrm>
            <a:custGeom>
              <a:avLst/>
              <a:gdLst>
                <a:gd name="T0" fmla="*/ 0 w 4812"/>
                <a:gd name="T1" fmla="*/ 226 h 1556"/>
                <a:gd name="T2" fmla="*/ 489 w 4812"/>
                <a:gd name="T3" fmla="*/ 841 h 1556"/>
                <a:gd name="T4" fmla="*/ 933 w 4812"/>
                <a:gd name="T5" fmla="*/ 1146 h 1556"/>
                <a:gd name="T6" fmla="*/ 1533 w 4812"/>
                <a:gd name="T7" fmla="*/ 1349 h 1556"/>
                <a:gd name="T8" fmla="*/ 2416 w 4812"/>
                <a:gd name="T9" fmla="*/ 1556 h 1556"/>
                <a:gd name="T10" fmla="*/ 2931 w 4812"/>
                <a:gd name="T11" fmla="*/ 1469 h 1556"/>
                <a:gd name="T12" fmla="*/ 3372 w 4812"/>
                <a:gd name="T13" fmla="*/ 1322 h 1556"/>
                <a:gd name="T14" fmla="*/ 3783 w 4812"/>
                <a:gd name="T15" fmla="*/ 1117 h 1556"/>
                <a:gd name="T16" fmla="*/ 4195 w 4812"/>
                <a:gd name="T17" fmla="*/ 852 h 1556"/>
                <a:gd name="T18" fmla="*/ 4548 w 4812"/>
                <a:gd name="T19" fmla="*/ 441 h 1556"/>
                <a:gd name="T20" fmla="*/ 4812 w 4812"/>
                <a:gd name="T21" fmla="*/ 0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2" h="1556">
                  <a:moveTo>
                    <a:pt x="0" y="226"/>
                  </a:moveTo>
                  <a:lnTo>
                    <a:pt x="489" y="841"/>
                  </a:lnTo>
                  <a:lnTo>
                    <a:pt x="933" y="1146"/>
                  </a:lnTo>
                  <a:lnTo>
                    <a:pt x="1533" y="1349"/>
                  </a:lnTo>
                  <a:lnTo>
                    <a:pt x="2416" y="1556"/>
                  </a:lnTo>
                  <a:lnTo>
                    <a:pt x="2931" y="1469"/>
                  </a:lnTo>
                  <a:lnTo>
                    <a:pt x="3372" y="1322"/>
                  </a:lnTo>
                  <a:lnTo>
                    <a:pt x="3783" y="1117"/>
                  </a:lnTo>
                  <a:lnTo>
                    <a:pt x="4195" y="852"/>
                  </a:lnTo>
                  <a:lnTo>
                    <a:pt x="4548" y="441"/>
                  </a:lnTo>
                  <a:lnTo>
                    <a:pt x="4812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06" name="AutoShape 5"/>
          <p:cNvSpPr>
            <a:spLocks noChangeShapeType="1"/>
          </p:cNvSpPr>
          <p:nvPr/>
        </p:nvSpPr>
        <p:spPr bwMode="auto">
          <a:xfrm flipH="1">
            <a:off x="6999250" y="3594622"/>
            <a:ext cx="678247" cy="101137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6" name="Text Box 19"/>
          <p:cNvSpPr txBox="1">
            <a:spLocks noChangeArrowheads="1"/>
          </p:cNvSpPr>
          <p:nvPr/>
        </p:nvSpPr>
        <p:spPr bwMode="auto">
          <a:xfrm>
            <a:off x="945845" y="3619629"/>
            <a:ext cx="260576" cy="20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①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3442124" y="5286507"/>
            <a:ext cx="260576" cy="20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②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9" name="Text Box 19"/>
          <p:cNvSpPr txBox="1">
            <a:spLocks noChangeArrowheads="1"/>
          </p:cNvSpPr>
          <p:nvPr/>
        </p:nvSpPr>
        <p:spPr bwMode="auto">
          <a:xfrm>
            <a:off x="2770372" y="4600532"/>
            <a:ext cx="260576" cy="20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③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1648441" y="4740967"/>
            <a:ext cx="260576" cy="20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④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43903" y="1903525"/>
            <a:ext cx="8970793" cy="4912553"/>
            <a:chOff x="173206" y="694348"/>
            <a:chExt cx="8970793" cy="4912553"/>
          </a:xfrm>
        </p:grpSpPr>
        <p:grpSp>
          <p:nvGrpSpPr>
            <p:cNvPr id="56" name="Group 37"/>
            <p:cNvGrpSpPr>
              <a:grpSpLocks/>
            </p:cNvGrpSpPr>
            <p:nvPr/>
          </p:nvGrpSpPr>
          <p:grpSpPr bwMode="auto">
            <a:xfrm>
              <a:off x="4281226" y="694348"/>
              <a:ext cx="4862773" cy="4912553"/>
              <a:chOff x="12894" y="2551"/>
              <a:chExt cx="9681" cy="9200"/>
            </a:xfrm>
          </p:grpSpPr>
          <p:grpSp>
            <p:nvGrpSpPr>
              <p:cNvPr id="62" name="Group 39"/>
              <p:cNvGrpSpPr>
                <a:grpSpLocks/>
              </p:cNvGrpSpPr>
              <p:nvPr/>
            </p:nvGrpSpPr>
            <p:grpSpPr bwMode="auto">
              <a:xfrm>
                <a:off x="12894" y="2551"/>
                <a:ext cx="9681" cy="8785"/>
                <a:chOff x="15890" y="2424"/>
                <a:chExt cx="6769" cy="7063"/>
              </a:xfrm>
            </p:grpSpPr>
            <p:grpSp>
              <p:nvGrpSpPr>
                <p:cNvPr id="1027" name="Group 40"/>
                <p:cNvGrpSpPr>
                  <a:grpSpLocks/>
                </p:cNvGrpSpPr>
                <p:nvPr/>
              </p:nvGrpSpPr>
              <p:grpSpPr bwMode="auto">
                <a:xfrm>
                  <a:off x="15890" y="2424"/>
                  <a:ext cx="6769" cy="7063"/>
                  <a:chOff x="15424" y="2877"/>
                  <a:chExt cx="5985" cy="6967"/>
                </a:xfrm>
              </p:grpSpPr>
              <p:pic>
                <p:nvPicPr>
                  <p:cNvPr id="1065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644" y="2877"/>
                    <a:ext cx="5757" cy="69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4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5424" y="5961"/>
                    <a:ext cx="888" cy="348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6221" y="6956"/>
                    <a:ext cx="1511" cy="132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0166" y="6615"/>
                    <a:ext cx="1243" cy="248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7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0751" y="6073"/>
                    <a:ext cx="621" cy="82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028" name="Rectangle 47"/>
                <p:cNvSpPr>
                  <a:spLocks noChangeArrowheads="1"/>
                </p:cNvSpPr>
                <p:nvPr/>
              </p:nvSpPr>
              <p:spPr bwMode="auto">
                <a:xfrm>
                  <a:off x="20685" y="4607"/>
                  <a:ext cx="1449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29" name="Rectangle 48"/>
                <p:cNvSpPr>
                  <a:spLocks noChangeArrowheads="1"/>
                </p:cNvSpPr>
                <p:nvPr/>
              </p:nvSpPr>
              <p:spPr bwMode="auto">
                <a:xfrm>
                  <a:off x="16894" y="4760"/>
                  <a:ext cx="1449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0" name="Rectangle 49"/>
                <p:cNvSpPr>
                  <a:spLocks noChangeArrowheads="1"/>
                </p:cNvSpPr>
                <p:nvPr/>
              </p:nvSpPr>
              <p:spPr bwMode="auto">
                <a:xfrm>
                  <a:off x="20224" y="7014"/>
                  <a:ext cx="1449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3" name="Rectangle 50"/>
                <p:cNvSpPr>
                  <a:spLocks noChangeArrowheads="1"/>
                </p:cNvSpPr>
                <p:nvPr/>
              </p:nvSpPr>
              <p:spPr bwMode="auto">
                <a:xfrm>
                  <a:off x="21575" y="6018"/>
                  <a:ext cx="727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4" name="Rectangle 51"/>
                <p:cNvSpPr>
                  <a:spLocks noChangeArrowheads="1"/>
                </p:cNvSpPr>
                <p:nvPr/>
              </p:nvSpPr>
              <p:spPr bwMode="auto">
                <a:xfrm>
                  <a:off x="19993" y="4220"/>
                  <a:ext cx="727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5" name="Rectangle 52"/>
                <p:cNvSpPr>
                  <a:spLocks noChangeArrowheads="1"/>
                </p:cNvSpPr>
                <p:nvPr/>
              </p:nvSpPr>
              <p:spPr bwMode="auto">
                <a:xfrm rot="-826296">
                  <a:off x="20408" y="5106"/>
                  <a:ext cx="452" cy="4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6" name="Freeform 53"/>
                <p:cNvSpPr>
                  <a:spLocks/>
                </p:cNvSpPr>
                <p:nvPr/>
              </p:nvSpPr>
              <p:spPr bwMode="auto">
                <a:xfrm>
                  <a:off x="17907" y="5136"/>
                  <a:ext cx="458" cy="420"/>
                </a:xfrm>
                <a:custGeom>
                  <a:avLst/>
                  <a:gdLst>
                    <a:gd name="T0" fmla="*/ 0 w 458"/>
                    <a:gd name="T1" fmla="*/ 0 h 420"/>
                    <a:gd name="T2" fmla="*/ 61 w 458"/>
                    <a:gd name="T3" fmla="*/ 355 h 420"/>
                    <a:gd name="T4" fmla="*/ 448 w 458"/>
                    <a:gd name="T5" fmla="*/ 420 h 420"/>
                    <a:gd name="T6" fmla="*/ 458 w 458"/>
                    <a:gd name="T7" fmla="*/ 51 h 420"/>
                    <a:gd name="T8" fmla="*/ 0 w 458"/>
                    <a:gd name="T9" fmla="*/ 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420">
                      <a:moveTo>
                        <a:pt x="0" y="0"/>
                      </a:moveTo>
                      <a:lnTo>
                        <a:pt x="61" y="355"/>
                      </a:lnTo>
                      <a:lnTo>
                        <a:pt x="448" y="420"/>
                      </a:lnTo>
                      <a:lnTo>
                        <a:pt x="458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7" name="Freeform 54"/>
                <p:cNvSpPr>
                  <a:spLocks/>
                </p:cNvSpPr>
                <p:nvPr/>
              </p:nvSpPr>
              <p:spPr bwMode="auto">
                <a:xfrm>
                  <a:off x="18093" y="5580"/>
                  <a:ext cx="463" cy="430"/>
                </a:xfrm>
                <a:custGeom>
                  <a:avLst/>
                  <a:gdLst>
                    <a:gd name="T0" fmla="*/ 0 w 463"/>
                    <a:gd name="T1" fmla="*/ 0 h 430"/>
                    <a:gd name="T2" fmla="*/ 215 w 463"/>
                    <a:gd name="T3" fmla="*/ 54 h 430"/>
                    <a:gd name="T4" fmla="*/ 463 w 463"/>
                    <a:gd name="T5" fmla="*/ 430 h 430"/>
                    <a:gd name="T6" fmla="*/ 37 w 463"/>
                    <a:gd name="T7" fmla="*/ 319 h 430"/>
                    <a:gd name="T8" fmla="*/ 0 w 463"/>
                    <a:gd name="T9" fmla="*/ 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3" h="430">
                      <a:moveTo>
                        <a:pt x="0" y="0"/>
                      </a:moveTo>
                      <a:lnTo>
                        <a:pt x="215" y="54"/>
                      </a:lnTo>
                      <a:lnTo>
                        <a:pt x="463" y="430"/>
                      </a:lnTo>
                      <a:lnTo>
                        <a:pt x="37" y="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8" name="Freeform 55"/>
                <p:cNvSpPr>
                  <a:spLocks/>
                </p:cNvSpPr>
                <p:nvPr/>
              </p:nvSpPr>
              <p:spPr bwMode="auto">
                <a:xfrm>
                  <a:off x="20349" y="5586"/>
                  <a:ext cx="336" cy="347"/>
                </a:xfrm>
                <a:custGeom>
                  <a:avLst/>
                  <a:gdLst>
                    <a:gd name="T0" fmla="*/ 0 w 336"/>
                    <a:gd name="T1" fmla="*/ 81 h 347"/>
                    <a:gd name="T2" fmla="*/ 336 w 336"/>
                    <a:gd name="T3" fmla="*/ 0 h 347"/>
                    <a:gd name="T4" fmla="*/ 336 w 336"/>
                    <a:gd name="T5" fmla="*/ 255 h 347"/>
                    <a:gd name="T6" fmla="*/ 0 w 336"/>
                    <a:gd name="T7" fmla="*/ 347 h 347"/>
                    <a:gd name="T8" fmla="*/ 0 w 336"/>
                    <a:gd name="T9" fmla="*/ 81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6" h="347">
                      <a:moveTo>
                        <a:pt x="0" y="81"/>
                      </a:moveTo>
                      <a:lnTo>
                        <a:pt x="336" y="0"/>
                      </a:lnTo>
                      <a:lnTo>
                        <a:pt x="336" y="255"/>
                      </a:lnTo>
                      <a:lnTo>
                        <a:pt x="0" y="347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9" name="Freeform 56"/>
                <p:cNvSpPr>
                  <a:spLocks/>
                </p:cNvSpPr>
                <p:nvPr/>
              </p:nvSpPr>
              <p:spPr bwMode="auto">
                <a:xfrm>
                  <a:off x="20224" y="5378"/>
                  <a:ext cx="1913" cy="1005"/>
                </a:xfrm>
                <a:custGeom>
                  <a:avLst/>
                  <a:gdLst>
                    <a:gd name="T0" fmla="*/ 0 w 1913"/>
                    <a:gd name="T1" fmla="*/ 632 h 1005"/>
                    <a:gd name="T2" fmla="*/ 860 w 1913"/>
                    <a:gd name="T3" fmla="*/ 285 h 1005"/>
                    <a:gd name="T4" fmla="*/ 1910 w 1913"/>
                    <a:gd name="T5" fmla="*/ 0 h 1005"/>
                    <a:gd name="T6" fmla="*/ 1913 w 1913"/>
                    <a:gd name="T7" fmla="*/ 49 h 1005"/>
                    <a:gd name="T8" fmla="*/ 1516 w 1913"/>
                    <a:gd name="T9" fmla="*/ 328 h 1005"/>
                    <a:gd name="T10" fmla="*/ 1172 w 1913"/>
                    <a:gd name="T11" fmla="*/ 543 h 1005"/>
                    <a:gd name="T12" fmla="*/ 677 w 1913"/>
                    <a:gd name="T13" fmla="*/ 790 h 1005"/>
                    <a:gd name="T14" fmla="*/ 151 w 1913"/>
                    <a:gd name="T15" fmla="*/ 1005 h 1005"/>
                    <a:gd name="T16" fmla="*/ 125 w 1913"/>
                    <a:gd name="T17" fmla="*/ 900 h 1005"/>
                    <a:gd name="T18" fmla="*/ 0 w 1913"/>
                    <a:gd name="T19" fmla="*/ 632 h 10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13" h="1005">
                      <a:moveTo>
                        <a:pt x="0" y="632"/>
                      </a:moveTo>
                      <a:lnTo>
                        <a:pt x="860" y="285"/>
                      </a:lnTo>
                      <a:lnTo>
                        <a:pt x="1910" y="0"/>
                      </a:lnTo>
                      <a:lnTo>
                        <a:pt x="1913" y="49"/>
                      </a:lnTo>
                      <a:lnTo>
                        <a:pt x="1516" y="328"/>
                      </a:lnTo>
                      <a:lnTo>
                        <a:pt x="1172" y="543"/>
                      </a:lnTo>
                      <a:lnTo>
                        <a:pt x="677" y="790"/>
                      </a:lnTo>
                      <a:lnTo>
                        <a:pt x="151" y="1005"/>
                      </a:lnTo>
                      <a:lnTo>
                        <a:pt x="125" y="900"/>
                      </a:lnTo>
                      <a:lnTo>
                        <a:pt x="0" y="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40" name="Rectangle 57"/>
                <p:cNvSpPr>
                  <a:spLocks noChangeArrowheads="1"/>
                </p:cNvSpPr>
                <p:nvPr/>
              </p:nvSpPr>
              <p:spPr bwMode="auto">
                <a:xfrm>
                  <a:off x="16779" y="6638"/>
                  <a:ext cx="525" cy="36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41" name="Freeform 58"/>
                <p:cNvSpPr>
                  <a:spLocks/>
                </p:cNvSpPr>
                <p:nvPr/>
              </p:nvSpPr>
              <p:spPr bwMode="auto">
                <a:xfrm>
                  <a:off x="19299" y="4879"/>
                  <a:ext cx="315" cy="707"/>
                </a:xfrm>
                <a:custGeom>
                  <a:avLst/>
                  <a:gdLst>
                    <a:gd name="T0" fmla="*/ 152 w 315"/>
                    <a:gd name="T1" fmla="*/ 0 h 707"/>
                    <a:gd name="T2" fmla="*/ 315 w 315"/>
                    <a:gd name="T3" fmla="*/ 167 h 707"/>
                    <a:gd name="T4" fmla="*/ 315 w 315"/>
                    <a:gd name="T5" fmla="*/ 707 h 707"/>
                    <a:gd name="T6" fmla="*/ 0 w 315"/>
                    <a:gd name="T7" fmla="*/ 701 h 707"/>
                    <a:gd name="T8" fmla="*/ 0 w 315"/>
                    <a:gd name="T9" fmla="*/ 319 h 707"/>
                    <a:gd name="T10" fmla="*/ 152 w 315"/>
                    <a:gd name="T11" fmla="*/ 0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5" h="707">
                      <a:moveTo>
                        <a:pt x="152" y="0"/>
                      </a:moveTo>
                      <a:lnTo>
                        <a:pt x="315" y="167"/>
                      </a:lnTo>
                      <a:lnTo>
                        <a:pt x="315" y="707"/>
                      </a:lnTo>
                      <a:lnTo>
                        <a:pt x="0" y="701"/>
                      </a:lnTo>
                      <a:lnTo>
                        <a:pt x="0" y="319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42" name="Freeform 59"/>
                <p:cNvSpPr>
                  <a:spLocks/>
                </p:cNvSpPr>
                <p:nvPr/>
              </p:nvSpPr>
              <p:spPr bwMode="auto">
                <a:xfrm>
                  <a:off x="16779" y="5245"/>
                  <a:ext cx="447" cy="107"/>
                </a:xfrm>
                <a:custGeom>
                  <a:avLst/>
                  <a:gdLst>
                    <a:gd name="T0" fmla="*/ 0 w 447"/>
                    <a:gd name="T1" fmla="*/ 0 h 107"/>
                    <a:gd name="T2" fmla="*/ 447 w 447"/>
                    <a:gd name="T3" fmla="*/ 10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7" h="107">
                      <a:moveTo>
                        <a:pt x="0" y="0"/>
                      </a:moveTo>
                      <a:lnTo>
                        <a:pt x="447" y="107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43" name="Freeform 60"/>
                <p:cNvSpPr>
                  <a:spLocks/>
                </p:cNvSpPr>
                <p:nvPr/>
              </p:nvSpPr>
              <p:spPr bwMode="auto">
                <a:xfrm>
                  <a:off x="16689" y="5491"/>
                  <a:ext cx="205" cy="150"/>
                </a:xfrm>
                <a:custGeom>
                  <a:avLst/>
                  <a:gdLst>
                    <a:gd name="T0" fmla="*/ 0 w 205"/>
                    <a:gd name="T1" fmla="*/ 0 h 150"/>
                    <a:gd name="T2" fmla="*/ 205 w 205"/>
                    <a:gd name="T3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50">
                      <a:moveTo>
                        <a:pt x="0" y="0"/>
                      </a:moveTo>
                      <a:lnTo>
                        <a:pt x="205" y="15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58" name="Rectangle 64"/>
              <p:cNvSpPr>
                <a:spLocks noChangeArrowheads="1"/>
              </p:cNvSpPr>
              <p:nvPr/>
            </p:nvSpPr>
            <p:spPr bwMode="auto">
              <a:xfrm>
                <a:off x="18144" y="6578"/>
                <a:ext cx="340" cy="3818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Rectangle 65"/>
              <p:cNvSpPr>
                <a:spLocks noChangeArrowheads="1"/>
              </p:cNvSpPr>
              <p:nvPr/>
            </p:nvSpPr>
            <p:spPr bwMode="auto">
              <a:xfrm>
                <a:off x="18152" y="10022"/>
                <a:ext cx="340" cy="314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Text Box 66"/>
              <p:cNvSpPr txBox="1">
                <a:spLocks noChangeArrowheads="1"/>
              </p:cNvSpPr>
              <p:nvPr/>
            </p:nvSpPr>
            <p:spPr bwMode="auto">
              <a:xfrm>
                <a:off x="18152" y="10451"/>
                <a:ext cx="27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18000" tIns="8890" rIns="18000" bIns="889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pitchFamily="50" charset="-128"/>
                    <a:ea typeface="ＭＳ Ｐゴシック" pitchFamily="50" charset="-128"/>
                    <a:cs typeface="ＭＳ Ｐゴシック" pitchFamily="50" charset="-128"/>
                  </a:rPr>
                  <a:t>EV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61" name="Text Box 67"/>
              <p:cNvSpPr txBox="1">
                <a:spLocks noChangeArrowheads="1"/>
              </p:cNvSpPr>
              <p:nvPr/>
            </p:nvSpPr>
            <p:spPr bwMode="auto">
              <a:xfrm>
                <a:off x="17559" y="11348"/>
                <a:ext cx="880" cy="40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74295" tIns="8890" rIns="74295" bIns="889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pitchFamily="50" charset="-128"/>
                    <a:ea typeface="ＭＳ Ｐゴシック" pitchFamily="50" charset="-128"/>
                    <a:cs typeface="ＭＳ Ｐゴシック" pitchFamily="50" charset="-128"/>
                  </a:rPr>
                  <a:t>断面図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  <p:grpSp>
          <p:nvGrpSpPr>
            <p:cNvPr id="96" name="Group 2"/>
            <p:cNvGrpSpPr>
              <a:grpSpLocks/>
            </p:cNvGrpSpPr>
            <p:nvPr/>
          </p:nvGrpSpPr>
          <p:grpSpPr bwMode="auto">
            <a:xfrm>
              <a:off x="173206" y="1432716"/>
              <a:ext cx="8912891" cy="2880695"/>
              <a:chOff x="5590" y="3675"/>
              <a:chExt cx="16249" cy="5969"/>
            </a:xfrm>
          </p:grpSpPr>
          <p:sp>
            <p:nvSpPr>
              <p:cNvPr id="98" name="Rectangle 4"/>
              <p:cNvSpPr>
                <a:spLocks noChangeArrowheads="1"/>
              </p:cNvSpPr>
              <p:nvPr/>
            </p:nvSpPr>
            <p:spPr bwMode="auto">
              <a:xfrm>
                <a:off x="5590" y="3675"/>
                <a:ext cx="1839" cy="1878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1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pitchFamily="50" charset="-128"/>
                    <a:ea typeface="ＭＳ Ｐゴシック" pitchFamily="50" charset="-128"/>
                    <a:cs typeface="ＭＳ Ｐゴシック" pitchFamily="50" charset="-128"/>
                  </a:rPr>
                  <a:t>◎</a:t>
                </a:r>
                <a:r>
                  <a:rPr kumimoji="1" lang="ja-JP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pitchFamily="50" charset="-128"/>
                    <a:ea typeface="ＭＳ Ｐゴシック" pitchFamily="50" charset="-128"/>
                    <a:cs typeface="ＭＳ Ｐゴシック" pitchFamily="50" charset="-128"/>
                  </a:rPr>
                  <a:t>地上から階段・スロープ・ＥＶのいずれかで地下に入る。</a:t>
                </a:r>
                <a:endParaRPr kumimoji="1" lang="ja-JP" altLang="ja-JP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99" name="AutoShape 5"/>
              <p:cNvSpPr>
                <a:spLocks noChangeShapeType="1"/>
              </p:cNvSpPr>
              <p:nvPr/>
            </p:nvSpPr>
            <p:spPr bwMode="auto">
              <a:xfrm>
                <a:off x="6749" y="5605"/>
                <a:ext cx="403" cy="6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Rectangle 3"/>
              <p:cNvSpPr>
                <a:spLocks noChangeArrowheads="1"/>
              </p:cNvSpPr>
              <p:nvPr/>
            </p:nvSpPr>
            <p:spPr bwMode="auto">
              <a:xfrm>
                <a:off x="19252" y="8440"/>
                <a:ext cx="2587" cy="1204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1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pitchFamily="50" charset="-128"/>
                    <a:ea typeface="ＭＳ Ｐゴシック" pitchFamily="50" charset="-128"/>
                    <a:cs typeface="ＭＳ Ｐゴシック" pitchFamily="50" charset="-128"/>
                  </a:rPr>
                  <a:t>◎</a:t>
                </a:r>
                <a:r>
                  <a:rPr kumimoji="1" lang="ja-JP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pitchFamily="50" charset="-128"/>
                    <a:ea typeface="ＭＳ Ｐゴシック" pitchFamily="50" charset="-128"/>
                    <a:cs typeface="ＭＳ Ｐゴシック" pitchFamily="50" charset="-128"/>
                  </a:rPr>
                  <a:t>車椅子利用者等はエレベーターを利用して上下移動。</a:t>
                </a:r>
                <a:endParaRPr kumimoji="1" lang="ja-JP" altLang="ja-JP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  <p:sp>
          <p:nvSpPr>
            <p:cNvPr id="1051" name="テキスト ボックス 1050"/>
            <p:cNvSpPr txBox="1"/>
            <p:nvPr/>
          </p:nvSpPr>
          <p:spPr>
            <a:xfrm>
              <a:off x="4742164" y="1503439"/>
              <a:ext cx="1397779" cy="76944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lvl="1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dirty="0">
                  <a:latin typeface="ＭＳ Ｐゴシック" pitchFamily="50" charset="-128"/>
                  <a:ea typeface="ＭＳ Ｐゴシック" pitchFamily="50" charset="-128"/>
                  <a:cs typeface="ＭＳ Ｐゴシック" pitchFamily="50" charset="-128"/>
                </a:rPr>
                <a:t>◎</a:t>
              </a:r>
              <a:r>
                <a:rPr lang="ja-JP" altLang="en-US" sz="1100" dirty="0">
                  <a:latin typeface="ＭＳ Ｐゴシック" pitchFamily="50" charset="-128"/>
                  <a:ea typeface="ＭＳ Ｐゴシック" pitchFamily="50" charset="-128"/>
                  <a:cs typeface="ＭＳ Ｐゴシック" pitchFamily="50" charset="-128"/>
                </a:rPr>
                <a:t>太陽の塔内部に設置する階段を上りつつ、生命の樹を鑑賞する。</a:t>
              </a:r>
              <a:endParaRPr lang="ja-JP" altLang="ja-JP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5" name="AutoShape 5"/>
            <p:cNvSpPr>
              <a:spLocks noChangeShapeType="1"/>
            </p:cNvSpPr>
            <p:nvPr/>
          </p:nvSpPr>
          <p:spPr bwMode="auto">
            <a:xfrm>
              <a:off x="5585244" y="2275416"/>
              <a:ext cx="1147624" cy="9446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AutoShape 5"/>
            <p:cNvSpPr>
              <a:spLocks noChangeShapeType="1"/>
            </p:cNvSpPr>
            <p:nvPr/>
          </p:nvSpPr>
          <p:spPr bwMode="auto">
            <a:xfrm flipH="1">
              <a:off x="6791385" y="1587093"/>
              <a:ext cx="555138" cy="14365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AutoShape 5"/>
            <p:cNvSpPr>
              <a:spLocks noChangeShapeType="1"/>
            </p:cNvSpPr>
            <p:nvPr/>
          </p:nvSpPr>
          <p:spPr bwMode="auto">
            <a:xfrm flipH="1">
              <a:off x="685368" y="2364152"/>
              <a:ext cx="126601" cy="17336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5" name="正方形/長方形 84"/>
          <p:cNvSpPr/>
          <p:nvPr/>
        </p:nvSpPr>
        <p:spPr>
          <a:xfrm>
            <a:off x="7451792" y="5584579"/>
            <a:ext cx="1611995" cy="78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4952077" y="5509510"/>
            <a:ext cx="1122541" cy="853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7422764" y="5763932"/>
            <a:ext cx="1253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4857223" y="5773142"/>
            <a:ext cx="1253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7310913" y="2524615"/>
            <a:ext cx="1419019" cy="581061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◎</a:t>
            </a: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最上層は腕のつけ根付近。</a:t>
            </a:r>
            <a:endParaRPr kumimoji="1" lang="en-US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 smtClean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（高さ約</a:t>
            </a:r>
            <a:r>
              <a:rPr lang="en-US" altLang="ja-JP" sz="1100" dirty="0" smtClean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30</a:t>
            </a:r>
            <a:r>
              <a:rPr lang="ja-JP" altLang="en-US" sz="1100" dirty="0" smtClean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Ｍ）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4" name="テキスト ボックス 15"/>
          <p:cNvSpPr txBox="1"/>
          <p:nvPr/>
        </p:nvSpPr>
        <p:spPr>
          <a:xfrm>
            <a:off x="402740" y="307919"/>
            <a:ext cx="8429614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ja-JP" sz="1200" dirty="0">
              <a:effectLst/>
              <a:latin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　</a:t>
            </a:r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万博記念公園の観光地としての魅力を向上させるとともに、世界</a:t>
            </a:r>
            <a:r>
              <a:rPr lang="ja-JP" altLang="en-US" sz="12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に発信できる大阪の</a:t>
            </a:r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シンボルであり、未来</a:t>
            </a:r>
            <a:r>
              <a:rPr lang="ja-JP" altLang="en-US" sz="12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に継承していくかけがえのない文化芸術的財産である「太陽の塔」の価値を</a:t>
            </a:r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高めるため再生する「生命の樹」や「地底の太陽」等、塔の内部の一般公開を行う。</a:t>
            </a:r>
            <a:endParaRPr lang="en-US" altLang="ja-JP" sz="1200" dirty="0" smtClean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　</a:t>
            </a:r>
            <a:endParaRPr lang="en-US" altLang="ja-JP" sz="1200" dirty="0" smtClean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公開開始：平成</a:t>
            </a:r>
            <a:r>
              <a:rPr lang="en-US" altLang="ja-JP" sz="12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30</a:t>
            </a:r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年３月下旬～（通年）</a:t>
            </a:r>
            <a:endParaRPr lang="en-US" altLang="ja-JP" sz="1200" dirty="0" smtClean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鑑賞</a:t>
            </a:r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方法：地下の進入路から入り、生命の樹最上部まで</a:t>
            </a:r>
            <a:r>
              <a:rPr lang="ja-JP" altLang="en-US" sz="12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鑑賞</a:t>
            </a:r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可能。</a:t>
            </a:r>
            <a:endParaRPr lang="en-US" altLang="ja-JP" sz="1200" dirty="0" smtClean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 marL="812800" indent="-88900"/>
            <a:r>
              <a:rPr lang="en-US" altLang="ja-JP" sz="105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※</a:t>
            </a:r>
            <a:r>
              <a:rPr lang="ja-JP" altLang="en-US" sz="105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万博閉幕以降初めて。これまでも一時的に公開したことはあるが、その際は地下から生命の樹を見上げるのみ。</a:t>
            </a:r>
            <a:endParaRPr lang="en-US" altLang="ja-JP" sz="1050" dirty="0" smtClean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 marL="723900" indent="-723900"/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　　　　　入場料</a:t>
            </a:r>
            <a:r>
              <a:rPr lang="ja-JP" altLang="en-US" sz="12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、予約方法等は今後検討</a:t>
            </a:r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。</a:t>
            </a:r>
            <a:r>
              <a:rPr lang="ja-JP" altLang="en-US" sz="105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（</a:t>
            </a:r>
            <a:r>
              <a:rPr lang="en-US" altLang="ja-JP" sz="105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1</a:t>
            </a:r>
            <a:r>
              <a:rPr lang="ja-JP" altLang="en-US" sz="105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日あたり入場可能数約</a:t>
            </a:r>
            <a:r>
              <a:rPr lang="en-US" altLang="ja-JP" sz="105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1,200</a:t>
            </a:r>
            <a:r>
              <a:rPr lang="ja-JP" altLang="en-US" sz="105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人（</a:t>
            </a:r>
            <a:r>
              <a:rPr lang="en-US" altLang="ja-JP" sz="105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9:30</a:t>
            </a:r>
            <a:r>
              <a:rPr lang="ja-JP" altLang="en-US" sz="105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～</a:t>
            </a:r>
            <a:r>
              <a:rPr lang="en-US" altLang="ja-JP" sz="105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17:00</a:t>
            </a:r>
            <a:r>
              <a:rPr lang="ja-JP" altLang="en-US" sz="105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の場合</a:t>
            </a:r>
            <a:r>
              <a:rPr lang="ja-JP" altLang="en-US" sz="105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。国交省</a:t>
            </a:r>
            <a:r>
              <a:rPr lang="ja-JP" altLang="en-US" sz="105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の避難安全基準に基づく</a:t>
            </a:r>
            <a:r>
              <a:rPr lang="ja-JP" altLang="en-US" sz="105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計算</a:t>
            </a:r>
            <a:r>
              <a:rPr lang="ja-JP" altLang="en-US" sz="105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）</a:t>
            </a:r>
            <a:r>
              <a:rPr lang="ja-JP" altLang="en-US" sz="105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鑑賞</a:t>
            </a:r>
            <a:r>
              <a:rPr lang="ja-JP" altLang="en-US" sz="105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時間</a:t>
            </a:r>
            <a:r>
              <a:rPr lang="ja-JP" altLang="en-US" sz="105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は約</a:t>
            </a:r>
            <a:r>
              <a:rPr lang="en-US" altLang="ja-JP" sz="105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30</a:t>
            </a:r>
            <a:r>
              <a:rPr lang="ja-JP" altLang="en-US" sz="105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分</a:t>
            </a:r>
            <a:r>
              <a:rPr lang="ja-JP" altLang="en-US" sz="105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。）</a:t>
            </a:r>
            <a:endParaRPr lang="en-US" altLang="ja-JP" sz="1050" dirty="0" smtClean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85921" y="104972"/>
            <a:ext cx="532859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内部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公開について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3775486" y="5935004"/>
            <a:ext cx="1008727" cy="431208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◎</a:t>
            </a: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地下の展示室を鑑賞。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7" name="AutoShape 5"/>
          <p:cNvSpPr>
            <a:spLocks noChangeShapeType="1"/>
          </p:cNvSpPr>
          <p:nvPr/>
        </p:nvSpPr>
        <p:spPr bwMode="auto">
          <a:xfrm flipH="1" flipV="1">
            <a:off x="3712184" y="5386636"/>
            <a:ext cx="283751" cy="5483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349695" y="3357725"/>
            <a:ext cx="1008727" cy="431208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◎</a:t>
            </a: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生命の樹を鑑賞。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2" name="AutoShape 5"/>
          <p:cNvSpPr>
            <a:spLocks noChangeShapeType="1"/>
          </p:cNvSpPr>
          <p:nvPr/>
        </p:nvSpPr>
        <p:spPr bwMode="auto">
          <a:xfrm flipH="1">
            <a:off x="2979082" y="3813776"/>
            <a:ext cx="463041" cy="7389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1761645" y="3105676"/>
            <a:ext cx="1008727" cy="56184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◎</a:t>
            </a: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ﾐｭｰｼﾞｱﾑｼｮｯﾌﾟを通って外に出る。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5" name="AutoShape 5"/>
          <p:cNvSpPr>
            <a:spLocks noChangeShapeType="1"/>
          </p:cNvSpPr>
          <p:nvPr/>
        </p:nvSpPr>
        <p:spPr bwMode="auto">
          <a:xfrm flipV="1">
            <a:off x="890162" y="4821969"/>
            <a:ext cx="585493" cy="109227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0" name="スライド番号プレースホルダー 1"/>
          <p:cNvSpPr>
            <a:spLocks noGrp="1"/>
          </p:cNvSpPr>
          <p:nvPr/>
        </p:nvSpPr>
        <p:spPr>
          <a:xfrm>
            <a:off x="6565352" y="6381328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３</a:t>
            </a:r>
            <a:endParaRPr lang="en-US" altLang="ja-JP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81627" y="93579"/>
            <a:ext cx="620598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寄附金等について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1" y="545308"/>
            <a:ext cx="8604957" cy="6124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太陽の塔の内部再生は、大阪万博終了後４８年が経過して初めて行う歴史的な事業であることを踏まえ、ふるさと納税制度を活用して、本事業への参加を幅広く募る。</a:t>
            </a:r>
            <a:endParaRPr lang="en-US" altLang="ja-JP" sz="1400" dirty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altLang="ja-JP" sz="1400" dirty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期　間　：平成</a:t>
            </a:r>
            <a:r>
              <a:rPr lang="en-US" altLang="ja-JP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28</a:t>
            </a: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年</a:t>
            </a:r>
            <a:r>
              <a:rPr lang="en-US" altLang="ja-JP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10</a:t>
            </a: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月</a:t>
            </a:r>
            <a:r>
              <a:rPr lang="en-US" altLang="ja-JP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29</a:t>
            </a: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日から平成</a:t>
            </a:r>
            <a:r>
              <a:rPr lang="en-US" altLang="ja-JP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30</a:t>
            </a: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年１月末ごろ（予定）</a:t>
            </a:r>
            <a:endParaRPr lang="en-US" altLang="ja-JP" sz="1400" dirty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目標額　：１億円</a:t>
            </a:r>
            <a:endParaRPr lang="en-US" altLang="ja-JP" sz="1400" dirty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 marL="809625" indent="-809625"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記念品等：「太陽の塔内部再生」事業に参加いただいた証として寄附金額に応じた</a:t>
            </a:r>
            <a:endParaRPr lang="en-US" altLang="ja-JP" sz="1400" dirty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 marL="809625"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記念品等を提供。</a:t>
            </a:r>
            <a:endParaRPr lang="en-US" altLang="ja-JP" sz="1400" dirty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 marL="1611313" indent="-1611313"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　　　　　・記念品：岡本太郎作太陽の塔初期のデッサン画</a:t>
            </a:r>
            <a:r>
              <a:rPr lang="ja-JP" altLang="en-US" sz="140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を</a:t>
            </a:r>
            <a:r>
              <a:rPr lang="ja-JP" altLang="en-US" sz="140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モチーフにした</a:t>
            </a:r>
            <a:endParaRPr lang="en-US" altLang="ja-JP" sz="1400" dirty="0" smtClean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 marL="1611313" indent="-1611313"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　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　　　　　　　　　版画</a:t>
            </a: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及び皿・カップ等のグッズ、</a:t>
            </a:r>
            <a:endParaRPr lang="en-US" altLang="ja-JP" sz="1400" dirty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 marL="1438275" indent="260350">
              <a:spcAft>
                <a:spcPts val="0"/>
              </a:spcAft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 大阪</a:t>
            </a: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万博当時に作成された記念メダル等</a:t>
            </a:r>
            <a:endParaRPr lang="en-US" altLang="ja-JP" sz="1400" dirty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 marL="711200" indent="-711200"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　　　　　・太陽の塔公開時の先行予約・無料入場チケット　</a:t>
            </a:r>
            <a:endParaRPr lang="en-US" altLang="ja-JP" sz="1400" dirty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pPr marL="711200" indent="-711200"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　　　　　・高額寄附者の塔内への銘板掲示</a:t>
            </a:r>
            <a:endParaRPr lang="en-US" altLang="ja-JP" sz="1400" dirty="0">
              <a:solidFill>
                <a:srgbClr val="000000"/>
              </a:solidFill>
              <a:latin typeface="ＭＳ Ｐゴシック"/>
              <a:ea typeface="ＭＳ ゴシック"/>
              <a:cs typeface="Times New Roman"/>
            </a:endParaRPr>
          </a:p>
          <a:p>
            <a:endParaRPr lang="en-US" altLang="ja-JP" sz="1400" b="1" dirty="0" smtClean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b="1" dirty="0"/>
          </a:p>
          <a:p>
            <a:endParaRPr lang="en-US" altLang="ja-JP" sz="1400" b="1" dirty="0"/>
          </a:p>
          <a:p>
            <a:endParaRPr lang="en-US" altLang="ja-JP" sz="1400" b="1" dirty="0" smtClean="0"/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10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29</a:t>
            </a:r>
            <a:r>
              <a:rPr lang="ja-JP" altLang="en-US" sz="1400" dirty="0" smtClean="0"/>
              <a:t>日に寄附金募集開始記念イベントを実施予定。</a:t>
            </a:r>
            <a:endParaRPr lang="en-US" altLang="ja-JP" sz="1400" dirty="0"/>
          </a:p>
          <a:p>
            <a:r>
              <a:rPr lang="ja-JP" altLang="en-US" sz="1400" dirty="0" smtClean="0"/>
              <a:t>着工前のオリジナルの「生命の樹」を見ていただく最後の機会として、</a:t>
            </a:r>
            <a:r>
              <a:rPr lang="en-US" altLang="ja-JP" sz="1400" dirty="0" smtClean="0"/>
              <a:t>500</a:t>
            </a:r>
            <a:r>
              <a:rPr lang="ja-JP" altLang="en-US" sz="1400" dirty="0" smtClean="0"/>
              <a:t>名の内覧会を実施。</a:t>
            </a:r>
            <a:endParaRPr lang="en-US" altLang="ja-JP" sz="1400" dirty="0" smtClean="0"/>
          </a:p>
          <a:p>
            <a:r>
              <a:rPr lang="ja-JP" altLang="en-US" sz="1400" dirty="0"/>
              <a:t>参加に</a:t>
            </a:r>
            <a:r>
              <a:rPr lang="ja-JP" altLang="en-US" sz="1400" dirty="0" smtClean="0"/>
              <a:t>は事前申し込みが必要で、８月２５日から９月３０日まではがきによる応募を受付中。</a:t>
            </a:r>
            <a:endParaRPr lang="en-US" altLang="ja-JP" sz="1400" dirty="0"/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467544" y="3340792"/>
            <a:ext cx="16561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 smtClean="0"/>
              <a:t>※</a:t>
            </a:r>
            <a:r>
              <a:rPr lang="ja-JP" altLang="en-US" sz="1050" dirty="0" smtClean="0"/>
              <a:t>参考</a:t>
            </a:r>
            <a:r>
              <a:rPr lang="ja-JP" altLang="en-US" sz="1050" dirty="0"/>
              <a:t>　</a:t>
            </a:r>
            <a:r>
              <a:rPr lang="en-US" altLang="ja-JP" sz="1050" dirty="0" smtClean="0"/>
              <a:t>【</a:t>
            </a:r>
            <a:r>
              <a:rPr lang="ja-JP" altLang="en-US" sz="1050" dirty="0" smtClean="0"/>
              <a:t>個人 の場合</a:t>
            </a:r>
            <a:r>
              <a:rPr lang="en-US" altLang="ja-JP" sz="1050" dirty="0" smtClean="0"/>
              <a:t>】</a:t>
            </a:r>
            <a:endParaRPr lang="ja-JP" altLang="en-US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0" y="3587888"/>
            <a:ext cx="4485490" cy="189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569510" y="5434517"/>
            <a:ext cx="366580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 smtClean="0"/>
              <a:t>※</a:t>
            </a:r>
            <a:r>
              <a:rPr lang="ja-JP" altLang="en-US" sz="1050" dirty="0" smtClean="0"/>
              <a:t>法人・団体の場合も、寄附金額に応じて同様に設定。</a:t>
            </a:r>
            <a:endParaRPr lang="ja-JP" altLang="en-US" sz="105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5054724" y="2364610"/>
            <a:ext cx="3636270" cy="3556826"/>
            <a:chOff x="5054724" y="2364610"/>
            <a:chExt cx="3636270" cy="355682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552" y="4297140"/>
              <a:ext cx="1306638" cy="1173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4860" y="2364610"/>
              <a:ext cx="1673584" cy="1263792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5822" y="2364610"/>
              <a:ext cx="1730634" cy="1270743"/>
            </a:xfrm>
            <a:prstGeom prst="rect">
              <a:avLst/>
            </a:prstGeom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859" y="4281684"/>
              <a:ext cx="1319162" cy="118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テキスト ボックス 1"/>
            <p:cNvSpPr txBox="1">
              <a:spLocks noChangeArrowheads="1"/>
            </p:cNvSpPr>
            <p:nvPr/>
          </p:nvSpPr>
          <p:spPr bwMode="auto">
            <a:xfrm>
              <a:off x="5194860" y="3635353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100" dirty="0" smtClean="0"/>
                <a:t>【</a:t>
              </a:r>
              <a:r>
                <a:rPr lang="ja-JP" altLang="en-US" sz="1100" dirty="0" smtClean="0"/>
                <a:t>版画</a:t>
              </a:r>
              <a:r>
                <a:rPr lang="en-US" altLang="ja-JP" sz="1100" dirty="0" smtClean="0"/>
                <a:t>】</a:t>
              </a:r>
              <a:r>
                <a:rPr lang="ja-JP" altLang="en-US" sz="1100" dirty="0" smtClean="0"/>
                <a:t> </a:t>
              </a:r>
              <a:endParaRPr lang="en-US" altLang="ja-JP" sz="1100" dirty="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100" dirty="0"/>
                <a:t>（</a:t>
              </a:r>
              <a:r>
                <a:rPr lang="en-US" altLang="ja-JP" sz="1100" dirty="0" smtClean="0"/>
                <a:t>730×560mm</a:t>
              </a:r>
              <a:r>
                <a:rPr lang="ja-JP" altLang="en-US" sz="1100" dirty="0" smtClean="0"/>
                <a:t>程度</a:t>
              </a:r>
              <a:r>
                <a:rPr lang="ja-JP" altLang="en-US" sz="1100" dirty="0"/>
                <a:t>）</a:t>
              </a:r>
            </a:p>
          </p:txBody>
        </p:sp>
        <p:sp>
          <p:nvSpPr>
            <p:cNvPr id="29" name="テキスト ボックス 1"/>
            <p:cNvSpPr txBox="1">
              <a:spLocks noChangeArrowheads="1"/>
            </p:cNvSpPr>
            <p:nvPr/>
          </p:nvSpPr>
          <p:spPr bwMode="auto">
            <a:xfrm>
              <a:off x="7034810" y="3635353"/>
              <a:ext cx="16561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dirty="0" smtClean="0"/>
                <a:t>【</a:t>
              </a:r>
              <a:r>
                <a:rPr lang="ja-JP" altLang="en-US" sz="1200" dirty="0" smtClean="0"/>
                <a:t>絵皿</a:t>
              </a:r>
              <a:r>
                <a:rPr lang="en-US" altLang="ja-JP" sz="1200" dirty="0" smtClean="0"/>
                <a:t>】</a:t>
              </a:r>
              <a:endParaRPr lang="en-US" altLang="ja-JP" sz="12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 smtClean="0"/>
                <a:t>（直径</a:t>
              </a:r>
              <a:r>
                <a:rPr lang="en-US" altLang="ja-JP" sz="1200" dirty="0" smtClean="0"/>
                <a:t>250mm</a:t>
              </a:r>
              <a:r>
                <a:rPr lang="ja-JP" altLang="en-US" sz="1200" dirty="0" err="1" smtClean="0"/>
                <a:t>、</a:t>
              </a:r>
              <a:endParaRPr lang="en-US" altLang="ja-JP" sz="1200" dirty="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 smtClean="0"/>
                <a:t>白黒</a:t>
              </a:r>
              <a:r>
                <a:rPr lang="en-US" altLang="ja-JP" sz="1200" dirty="0" smtClean="0"/>
                <a:t>2</a:t>
              </a:r>
              <a:r>
                <a:rPr lang="ja-JP" altLang="en-US" sz="1200" dirty="0" smtClean="0"/>
                <a:t>枚組）</a:t>
              </a:r>
              <a:endParaRPr lang="ja-JP" altLang="en-US" sz="1200" dirty="0"/>
            </a:p>
          </p:txBody>
        </p:sp>
        <p:sp>
          <p:nvSpPr>
            <p:cNvPr id="30" name="テキスト ボックス 1"/>
            <p:cNvSpPr txBox="1">
              <a:spLocks noChangeArrowheads="1"/>
            </p:cNvSpPr>
            <p:nvPr/>
          </p:nvSpPr>
          <p:spPr bwMode="auto">
            <a:xfrm>
              <a:off x="5054724" y="5459771"/>
              <a:ext cx="18494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100" dirty="0" smtClean="0"/>
                <a:t>　</a:t>
              </a:r>
              <a:r>
                <a:rPr lang="ja-JP" altLang="en-US" sz="1200" dirty="0" smtClean="0"/>
                <a:t>　</a:t>
              </a:r>
              <a:r>
                <a:rPr lang="en-US" altLang="ja-JP" sz="1200" dirty="0" smtClean="0"/>
                <a:t>【</a:t>
              </a:r>
              <a:r>
                <a:rPr lang="ja-JP" altLang="en-US" sz="1200" dirty="0" smtClean="0"/>
                <a:t>カップ＆ソーサー</a:t>
              </a:r>
              <a:r>
                <a:rPr lang="en-US" altLang="ja-JP" sz="1200" dirty="0" smtClean="0"/>
                <a:t>】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 smtClean="0"/>
                <a:t>（口径</a:t>
              </a:r>
              <a:r>
                <a:rPr lang="en-US" altLang="ja-JP" sz="1200" dirty="0" smtClean="0"/>
                <a:t>78mm/</a:t>
              </a:r>
              <a:r>
                <a:rPr lang="ja-JP" altLang="en-US" sz="1200" dirty="0" smtClean="0"/>
                <a:t>高さ</a:t>
              </a:r>
              <a:r>
                <a:rPr lang="en-US" altLang="ja-JP" sz="1200" dirty="0" smtClean="0"/>
                <a:t>70mm</a:t>
              </a:r>
              <a:r>
                <a:rPr lang="ja-JP" altLang="en-US" sz="1200" dirty="0" smtClean="0"/>
                <a:t>）</a:t>
              </a:r>
              <a:endParaRPr lang="ja-JP" altLang="en-US" sz="1200" dirty="0"/>
            </a:p>
          </p:txBody>
        </p:sp>
        <p:sp>
          <p:nvSpPr>
            <p:cNvPr id="31" name="テキスト ボックス 1"/>
            <p:cNvSpPr txBox="1">
              <a:spLocks noChangeArrowheads="1"/>
            </p:cNvSpPr>
            <p:nvPr/>
          </p:nvSpPr>
          <p:spPr bwMode="auto">
            <a:xfrm>
              <a:off x="7071566" y="5459286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100" dirty="0" smtClean="0"/>
                <a:t>【</a:t>
              </a:r>
              <a:r>
                <a:rPr lang="ja-JP" altLang="en-US" sz="1100" dirty="0" smtClean="0"/>
                <a:t>記念メダル</a:t>
              </a:r>
              <a:r>
                <a:rPr lang="en-US" altLang="ja-JP" sz="1100" dirty="0" smtClean="0"/>
                <a:t>】</a:t>
              </a:r>
              <a:r>
                <a:rPr lang="ja-JP" altLang="en-US" sz="1100" dirty="0" smtClean="0"/>
                <a:t> </a:t>
              </a:r>
              <a:endParaRPr lang="en-US" altLang="ja-JP" sz="1100" dirty="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100" dirty="0" smtClean="0"/>
                <a:t>（</a:t>
              </a:r>
              <a:r>
                <a:rPr lang="en-US" altLang="ja-JP" sz="1100" dirty="0" smtClean="0"/>
                <a:t>97×98mm</a:t>
              </a:r>
              <a:r>
                <a:rPr lang="ja-JP" altLang="en-US" sz="1100" dirty="0" smtClean="0"/>
                <a:t>程度</a:t>
              </a:r>
              <a:r>
                <a:rPr lang="ja-JP" altLang="en-US" sz="1100" dirty="0"/>
                <a:t>）</a:t>
              </a:r>
            </a:p>
          </p:txBody>
        </p:sp>
      </p:grpSp>
      <p:sp>
        <p:nvSpPr>
          <p:cNvPr id="16" name="スライド番号プレースホルダー 1"/>
          <p:cNvSpPr>
            <a:spLocks noGrp="1"/>
          </p:cNvSpPr>
          <p:nvPr/>
        </p:nvSpPr>
        <p:spPr>
          <a:xfrm>
            <a:off x="6594380" y="6599038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solidFill>
                  <a:schemeClr val="tx1"/>
                </a:solidFill>
              </a:rPr>
              <a:t>４</a:t>
            </a:r>
            <a:endParaRPr lang="en-US" altLang="ja-JP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3657</TotalTime>
  <Words>267</Words>
  <Application>Microsoft Office PowerPoint</Application>
  <PresentationFormat>画面に合わせる (4:3)</PresentationFormat>
  <Paragraphs>121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太陽の塔　耐震改修について</dc:title>
  <dc:creator>前田　賢司</dc:creator>
  <cp:lastModifiedBy>前田　賢司</cp:lastModifiedBy>
  <cp:revision>203</cp:revision>
  <cp:lastPrinted>2016-08-26T05:23:33Z</cp:lastPrinted>
  <dcterms:created xsi:type="dcterms:W3CDTF">2015-12-07T04:38:42Z</dcterms:created>
  <dcterms:modified xsi:type="dcterms:W3CDTF">2016-09-01T12:42:45Z</dcterms:modified>
</cp:coreProperties>
</file>