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4"/>
  </p:sldMasterIdLst>
  <p:notesMasterIdLst>
    <p:notesMasterId r:id="rId18"/>
  </p:notesMasterIdLst>
  <p:handoutMasterIdLst>
    <p:handoutMasterId r:id="rId19"/>
  </p:handoutMasterIdLst>
  <p:sldIdLst>
    <p:sldId id="256" r:id="rId5"/>
    <p:sldId id="271" r:id="rId6"/>
    <p:sldId id="276" r:id="rId7"/>
    <p:sldId id="277" r:id="rId8"/>
    <p:sldId id="294" r:id="rId9"/>
    <p:sldId id="288" r:id="rId10"/>
    <p:sldId id="289" r:id="rId11"/>
    <p:sldId id="290" r:id="rId12"/>
    <p:sldId id="292" r:id="rId13"/>
    <p:sldId id="291" r:id="rId14"/>
    <p:sldId id="293" r:id="rId15"/>
    <p:sldId id="278" r:id="rId16"/>
    <p:sldId id="286"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66"/>
    <a:srgbClr val="CC99FF"/>
    <a:srgbClr val="CCFFCC"/>
    <a:srgbClr val="FF9999"/>
    <a:srgbClr val="FFCC99"/>
    <a:srgbClr val="CCCCFF"/>
    <a:srgbClr val="FFCC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中間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0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6"/>
          </a:xfrm>
          <a:prstGeom prst="rect">
            <a:avLst/>
          </a:prstGeom>
        </p:spPr>
        <p:txBody>
          <a:bodyPr vert="horz" lIns="91364" tIns="45683" rIns="91364" bIns="456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3316"/>
          </a:xfrm>
          <a:prstGeom prst="rect">
            <a:avLst/>
          </a:prstGeom>
        </p:spPr>
        <p:txBody>
          <a:bodyPr vert="horz" lIns="91364" tIns="45683" rIns="91364" bIns="45683" rtlCol="0"/>
          <a:lstStyle>
            <a:lvl1pPr algn="r">
              <a:defRPr sz="1200"/>
            </a:lvl1pPr>
          </a:lstStyle>
          <a:p>
            <a:fld id="{061A3F44-7B81-47EE-9952-3791F83D3638}" type="datetimeFigureOut">
              <a:rPr kumimoji="1" lang="ja-JP" altLang="en-US" smtClean="0"/>
              <a:t>2017/4/18</a:t>
            </a:fld>
            <a:endParaRPr kumimoji="1" lang="ja-JP" altLang="en-US"/>
          </a:p>
        </p:txBody>
      </p:sp>
      <p:sp>
        <p:nvSpPr>
          <p:cNvPr id="4" name="フッター プレースホルダー 3"/>
          <p:cNvSpPr>
            <a:spLocks noGrp="1"/>
          </p:cNvSpPr>
          <p:nvPr>
            <p:ph type="ftr" sz="quarter" idx="2"/>
          </p:nvPr>
        </p:nvSpPr>
        <p:spPr>
          <a:xfrm>
            <a:off x="0" y="9371285"/>
            <a:ext cx="2918830" cy="493316"/>
          </a:xfrm>
          <a:prstGeom prst="rect">
            <a:avLst/>
          </a:prstGeom>
        </p:spPr>
        <p:txBody>
          <a:bodyPr vert="horz" lIns="91364" tIns="45683" rIns="91364" bIns="456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0" cy="493316"/>
          </a:xfrm>
          <a:prstGeom prst="rect">
            <a:avLst/>
          </a:prstGeom>
        </p:spPr>
        <p:txBody>
          <a:bodyPr vert="horz" lIns="91364" tIns="45683" rIns="91364" bIns="45683" rtlCol="0" anchor="b"/>
          <a:lstStyle>
            <a:lvl1pPr algn="r">
              <a:defRPr sz="1200"/>
            </a:lvl1pPr>
          </a:lstStyle>
          <a:p>
            <a:fld id="{3505E59C-D458-400C-829D-A2163E5436F1}" type="slidenum">
              <a:rPr kumimoji="1" lang="ja-JP" altLang="en-US" smtClean="0"/>
              <a:t>‹#›</a:t>
            </a:fld>
            <a:endParaRPr kumimoji="1" lang="ja-JP" altLang="en-US"/>
          </a:p>
        </p:txBody>
      </p:sp>
    </p:spTree>
    <p:extLst>
      <p:ext uri="{BB962C8B-B14F-4D97-AF65-F5344CB8AC3E}">
        <p14:creationId xmlns:p14="http://schemas.microsoft.com/office/powerpoint/2010/main" val="330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9624" cy="493395"/>
          </a:xfrm>
          <a:prstGeom prst="rect">
            <a:avLst/>
          </a:prstGeom>
        </p:spPr>
        <p:txBody>
          <a:bodyPr vert="horz" lIns="91364" tIns="45683" rIns="91364" bIns="45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142" y="4"/>
            <a:ext cx="2918037" cy="493395"/>
          </a:xfrm>
          <a:prstGeom prst="rect">
            <a:avLst/>
          </a:prstGeom>
        </p:spPr>
        <p:txBody>
          <a:bodyPr vert="horz" lIns="91364" tIns="45683" rIns="91364" bIns="45683" rtlCol="0"/>
          <a:lstStyle>
            <a:lvl1pPr algn="r">
              <a:defRPr sz="1200"/>
            </a:lvl1pPr>
          </a:lstStyle>
          <a:p>
            <a:fld id="{F22FA576-2614-4FAC-98C4-00E32A10748F}" type="datetimeFigureOut">
              <a:rPr kumimoji="1" lang="ja-JP" altLang="en-US" smtClean="0"/>
              <a:t>2017/4/18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64" tIns="45683" rIns="91364" bIns="45683" rtlCol="0" anchor="ctr"/>
          <a:lstStyle/>
          <a:p>
            <a:endParaRPr lang="ja-JP" altLang="en-US"/>
          </a:p>
        </p:txBody>
      </p:sp>
      <p:sp>
        <p:nvSpPr>
          <p:cNvPr id="5" name="ノート プレースホルダー 4"/>
          <p:cNvSpPr>
            <a:spLocks noGrp="1"/>
          </p:cNvSpPr>
          <p:nvPr>
            <p:ph type="body" sz="quarter" idx="3"/>
          </p:nvPr>
        </p:nvSpPr>
        <p:spPr>
          <a:xfrm>
            <a:off x="674370" y="4686462"/>
            <a:ext cx="5388610" cy="4440555"/>
          </a:xfrm>
          <a:prstGeom prst="rect">
            <a:avLst/>
          </a:prstGeom>
        </p:spPr>
        <p:txBody>
          <a:bodyPr vert="horz" lIns="91364" tIns="45683" rIns="91364" bIns="4568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332"/>
            <a:ext cx="2919624" cy="493394"/>
          </a:xfrm>
          <a:prstGeom prst="rect">
            <a:avLst/>
          </a:prstGeom>
        </p:spPr>
        <p:txBody>
          <a:bodyPr vert="horz" lIns="91364" tIns="45683" rIns="91364" bIns="456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142" y="9371332"/>
            <a:ext cx="2918037" cy="493394"/>
          </a:xfrm>
          <a:prstGeom prst="rect">
            <a:avLst/>
          </a:prstGeom>
        </p:spPr>
        <p:txBody>
          <a:bodyPr vert="horz" lIns="91364" tIns="45683" rIns="91364" bIns="45683" rtlCol="0" anchor="b"/>
          <a:lstStyle>
            <a:lvl1pPr algn="r">
              <a:defRPr sz="1200"/>
            </a:lvl1pPr>
          </a:lstStyle>
          <a:p>
            <a:fld id="{1E8E26BF-7DC7-437A-9651-3B745978C6DD}" type="slidenum">
              <a:rPr kumimoji="1" lang="ja-JP" altLang="en-US" smtClean="0"/>
              <a:t>‹#›</a:t>
            </a:fld>
            <a:endParaRPr kumimoji="1" lang="ja-JP" altLang="en-US"/>
          </a:p>
        </p:txBody>
      </p:sp>
    </p:spTree>
    <p:extLst>
      <p:ext uri="{BB962C8B-B14F-4D97-AF65-F5344CB8AC3E}">
        <p14:creationId xmlns:p14="http://schemas.microsoft.com/office/powerpoint/2010/main" val="5201942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E8E26BF-7DC7-437A-9651-3B745978C6DD}" type="slidenum">
              <a:rPr kumimoji="1" lang="ja-JP" altLang="en-US" smtClean="0"/>
              <a:t>2</a:t>
            </a:fld>
            <a:endParaRPr kumimoji="1" lang="ja-JP" altLang="en-US"/>
          </a:p>
        </p:txBody>
      </p:sp>
    </p:spTree>
    <p:extLst>
      <p:ext uri="{BB962C8B-B14F-4D97-AF65-F5344CB8AC3E}">
        <p14:creationId xmlns:p14="http://schemas.microsoft.com/office/powerpoint/2010/main" val="395243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8E26BF-7DC7-437A-9651-3B745978C6DD}" type="slidenum">
              <a:rPr kumimoji="1" lang="ja-JP" altLang="en-US" smtClean="0"/>
              <a:t>11</a:t>
            </a:fld>
            <a:endParaRPr kumimoji="1" lang="ja-JP" altLang="en-US"/>
          </a:p>
        </p:txBody>
      </p:sp>
    </p:spTree>
    <p:extLst>
      <p:ext uri="{BB962C8B-B14F-4D97-AF65-F5344CB8AC3E}">
        <p14:creationId xmlns:p14="http://schemas.microsoft.com/office/powerpoint/2010/main" val="243636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7311800-72BD-42EC-963B-9E2CA58E9E2C}" type="datetime1">
              <a:rPr kumimoji="1" lang="ja-JP" altLang="en-US" smtClean="0"/>
              <a:t>2017/4/18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201217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14B96E-9A03-4EEB-8389-67734B21709F}" type="datetime1">
              <a:rPr kumimoji="1" lang="ja-JP" altLang="en-US" smtClean="0"/>
              <a:t>2017/4/18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291935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11DFA9-E76A-46B8-A6C7-DA19AF81983F}" type="datetime1">
              <a:rPr kumimoji="1" lang="ja-JP" altLang="en-US" smtClean="0"/>
              <a:t>2017/4/18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156432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ACDC18-B1DA-4AF9-9291-6E98DF58A97C}" type="datetime1">
              <a:rPr kumimoji="1" lang="ja-JP" altLang="en-US" smtClean="0"/>
              <a:t>2017/4/18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202165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8808C0-CA58-4EB9-B565-1696473C1E9D}" type="datetime1">
              <a:rPr kumimoji="1" lang="ja-JP" altLang="en-US" smtClean="0"/>
              <a:t>2017/4/18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13939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C4790B7-C01D-4E09-9A0E-3842217D5960}" type="datetime1">
              <a:rPr kumimoji="1" lang="ja-JP" altLang="en-US" smtClean="0"/>
              <a:t>2017/4/18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403737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DD23A9-1330-45D7-A40E-4DA8A4D5C6C3}" type="datetime1">
              <a:rPr kumimoji="1" lang="ja-JP" altLang="en-US" smtClean="0"/>
              <a:t>2017/4/18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38656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B63BA77-1010-4B12-ABC6-F1C27A433F73}" type="datetime1">
              <a:rPr kumimoji="1" lang="ja-JP" altLang="en-US" smtClean="0"/>
              <a:t>2017/4/18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270630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571738-45CD-4FEF-BE7B-302C159A9BA1}" type="datetime1">
              <a:rPr kumimoji="1" lang="ja-JP" altLang="en-US" smtClean="0"/>
              <a:t>2017/4/18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267987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29FC8F-2458-4304-B8A4-5D609DA1E920}" type="datetime1">
              <a:rPr kumimoji="1" lang="ja-JP" altLang="en-US" smtClean="0"/>
              <a:t>2017/4/18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101754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ACF59D-E332-43BE-AFAE-6F5CB109FEC6}" type="datetime1">
              <a:rPr kumimoji="1" lang="ja-JP" altLang="en-US" smtClean="0"/>
              <a:t>2017/4/18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380053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2F556-F44D-4C69-97D9-B1AB446959D3}" type="datetime1">
              <a:rPr kumimoji="1" lang="ja-JP" altLang="en-US" smtClean="0"/>
              <a:t>2017/4/18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D4AD7-9C69-4CC5-B774-F7FF7091BD00}" type="slidenum">
              <a:rPr kumimoji="1" lang="ja-JP" altLang="en-US" smtClean="0"/>
              <a:t>‹#›</a:t>
            </a:fld>
            <a:endParaRPr kumimoji="1" lang="ja-JP" altLang="en-US"/>
          </a:p>
        </p:txBody>
      </p:sp>
    </p:spTree>
    <p:extLst>
      <p:ext uri="{BB962C8B-B14F-4D97-AF65-F5344CB8AC3E}">
        <p14:creationId xmlns:p14="http://schemas.microsoft.com/office/powerpoint/2010/main" val="9602338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64631" y="478972"/>
            <a:ext cx="7772400" cy="5272471"/>
          </a:xfrm>
          <a:prstGeom prst="rect">
            <a:avLst/>
          </a:prstGeom>
          <a:solidFill>
            <a:srgbClr val="92D050"/>
          </a:solid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
            </a:r>
            <a:br>
              <a:rPr lang="en-US" altLang="ja-JP" sz="2800" dirty="0" smtClean="0"/>
            </a:br>
            <a:r>
              <a:rPr lang="en-US" altLang="ja-JP" sz="2800" dirty="0" smtClean="0"/>
              <a:t/>
            </a:r>
            <a:br>
              <a:rPr lang="en-US" altLang="ja-JP" sz="2800" dirty="0" smtClean="0"/>
            </a:br>
            <a:r>
              <a:rPr lang="en-US" altLang="ja-JP" sz="2800" dirty="0" smtClean="0"/>
              <a:t/>
            </a:r>
            <a:br>
              <a:rPr lang="en-US" altLang="ja-JP" sz="2800" dirty="0" smtClean="0"/>
            </a:br>
            <a:endParaRPr lang="en-US" altLang="ja-JP" sz="2800" dirty="0" smtClean="0"/>
          </a:p>
          <a:p>
            <a:r>
              <a:rPr lang="en-US" altLang="ja-JP" sz="2800" dirty="0" smtClean="0"/>
              <a:t/>
            </a:r>
            <a:br>
              <a:rPr lang="en-US" altLang="ja-JP" sz="2800" dirty="0" smtClean="0"/>
            </a:br>
            <a:r>
              <a:rPr lang="ja-JP" altLang="en-US" sz="2800" dirty="0"/>
              <a:t>第３回緑整備部会</a:t>
            </a:r>
            <a:r>
              <a:rPr lang="en-US" altLang="ja-JP" sz="2800" dirty="0"/>
              <a:t/>
            </a:r>
            <a:br>
              <a:rPr lang="en-US" altLang="ja-JP" sz="2800" dirty="0"/>
            </a:br>
            <a:r>
              <a:rPr lang="en-US" altLang="ja-JP" sz="2800" dirty="0"/>
              <a:t/>
            </a:r>
            <a:br>
              <a:rPr lang="en-US" altLang="ja-JP" sz="2800" dirty="0"/>
            </a:br>
            <a:r>
              <a:rPr lang="ja-JP" altLang="en-US" sz="2800" dirty="0" smtClean="0">
                <a:latin typeface="HG明朝E" panose="02020909000000000000" pitchFamily="17" charset="-128"/>
                <a:ea typeface="HG明朝E" panose="02020909000000000000" pitchFamily="17" charset="-128"/>
              </a:rPr>
              <a:t>万博</a:t>
            </a:r>
            <a:r>
              <a:rPr lang="ja-JP" altLang="en-US" sz="2800" dirty="0">
                <a:latin typeface="HG明朝E" panose="02020909000000000000" pitchFamily="17" charset="-128"/>
                <a:ea typeface="HG明朝E" panose="02020909000000000000" pitchFamily="17" charset="-128"/>
              </a:rPr>
              <a:t>記念公園　日本庭園について</a:t>
            </a:r>
            <a:endParaRPr lang="ja-JP" altLang="en-US" sz="2800" dirty="0"/>
          </a:p>
        </p:txBody>
      </p:sp>
    </p:spTree>
    <p:extLst>
      <p:ext uri="{BB962C8B-B14F-4D97-AF65-F5344CB8AC3E}">
        <p14:creationId xmlns:p14="http://schemas.microsoft.com/office/powerpoint/2010/main" val="402425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en-US" altLang="ja-JP" dirty="0" smtClean="0"/>
              <a:t>9</a:t>
            </a:r>
            <a:endParaRPr kumimoji="1" lang="ja-JP" altLang="en-US" dirty="0"/>
          </a:p>
        </p:txBody>
      </p:sp>
      <p:sp>
        <p:nvSpPr>
          <p:cNvPr id="7" name="テキスト ボックス 6"/>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２．モデルコース設定について</a:t>
            </a:r>
            <a:endParaRPr lang="en-US" altLang="ja-JP" sz="2400" dirty="0"/>
          </a:p>
        </p:txBody>
      </p:sp>
      <p:sp>
        <p:nvSpPr>
          <p:cNvPr id="9" name="テキスト ボックス 8"/>
          <p:cNvSpPr txBox="1"/>
          <p:nvPr/>
        </p:nvSpPr>
        <p:spPr>
          <a:xfrm>
            <a:off x="200907" y="764704"/>
            <a:ext cx="2037737" cy="307777"/>
          </a:xfrm>
          <a:prstGeom prst="rect">
            <a:avLst/>
          </a:prstGeom>
          <a:solidFill>
            <a:srgbClr val="CCFFCC"/>
          </a:solidFill>
          <a:ln>
            <a:solidFill>
              <a:srgbClr val="0000FF"/>
            </a:solidFill>
          </a:ln>
        </p:spPr>
        <p:txBody>
          <a:bodyPr wrap="none" rtlCol="0">
            <a:spAutoFit/>
          </a:bodyPr>
          <a:lstStyle/>
          <a:p>
            <a:r>
              <a:rPr lang="ja-JP" altLang="en-US" sz="1400" kern="100" dirty="0" smtClean="0">
                <a:latin typeface="+mj-ea"/>
                <a:ea typeface="+mj-ea"/>
                <a:cs typeface="Times New Roman" panose="02020603050405020304" pitchFamily="18" charset="0"/>
              </a:rPr>
              <a:t>○魅力あるコースを追加</a:t>
            </a:r>
            <a:endParaRPr kumimoji="1" lang="ja-JP" altLang="en-US" sz="1400" dirty="0">
              <a:latin typeface="+mj-ea"/>
              <a:ea typeface="+mj-ea"/>
            </a:endParaRPr>
          </a:p>
        </p:txBody>
      </p:sp>
      <p:sp>
        <p:nvSpPr>
          <p:cNvPr id="10" name="テキスト ボックス 9"/>
          <p:cNvSpPr txBox="1"/>
          <p:nvPr/>
        </p:nvSpPr>
        <p:spPr>
          <a:xfrm>
            <a:off x="2339752" y="804653"/>
            <a:ext cx="3478741" cy="461665"/>
          </a:xfrm>
          <a:prstGeom prst="rect">
            <a:avLst/>
          </a:prstGeom>
          <a:noFill/>
        </p:spPr>
        <p:txBody>
          <a:bodyPr wrap="square" rtlCol="0">
            <a:spAutoFit/>
          </a:bodyPr>
          <a:lstStyle/>
          <a:p>
            <a:pPr marL="176213" indent="-176213"/>
            <a:r>
              <a:rPr lang="ja-JP" altLang="en-US" sz="1200" kern="100" dirty="0" smtClean="0">
                <a:latin typeface="+mn-ea"/>
                <a:cs typeface="Times New Roman" panose="02020603050405020304" pitchFamily="18" charset="0"/>
              </a:rPr>
              <a:t>・園内の名木をめぐるコース</a:t>
            </a:r>
            <a:endParaRPr lang="en-US" altLang="ja-JP" sz="1200" kern="100" dirty="0">
              <a:latin typeface="+mn-ea"/>
              <a:cs typeface="Times New Roman" panose="02020603050405020304" pitchFamily="18" charset="0"/>
            </a:endParaRPr>
          </a:p>
          <a:p>
            <a:pPr marL="176213" indent="-176213"/>
            <a:r>
              <a:rPr lang="ja-JP" altLang="en-US" sz="1200" kern="100" dirty="0" smtClean="0">
                <a:latin typeface="+mn-ea"/>
                <a:cs typeface="Times New Roman" panose="02020603050405020304" pitchFamily="18" charset="0"/>
              </a:rPr>
              <a:t>・</a:t>
            </a:r>
            <a:r>
              <a:rPr lang="ja-JP" altLang="en-US" sz="1200" dirty="0">
                <a:latin typeface="+mn-ea"/>
              </a:rPr>
              <a:t>橋と流れと音</a:t>
            </a:r>
            <a:r>
              <a:rPr lang="ja-JP" altLang="en-US" sz="1200" dirty="0" smtClean="0">
                <a:latin typeface="+mn-ea"/>
              </a:rPr>
              <a:t>コース</a:t>
            </a:r>
            <a:endParaRPr lang="ja-JP" altLang="en-US" sz="1200" dirty="0">
              <a:latin typeface="+mn-ea"/>
            </a:endParaRPr>
          </a:p>
        </p:txBody>
      </p:sp>
      <p:sp>
        <p:nvSpPr>
          <p:cNvPr id="13" name="テキスト ボックス 12"/>
          <p:cNvSpPr txBox="1"/>
          <p:nvPr/>
        </p:nvSpPr>
        <p:spPr>
          <a:xfrm>
            <a:off x="293417" y="1661761"/>
            <a:ext cx="3702519" cy="1015663"/>
          </a:xfrm>
          <a:prstGeom prst="rect">
            <a:avLst/>
          </a:prstGeom>
          <a:noFill/>
        </p:spPr>
        <p:txBody>
          <a:bodyPr wrap="square" rtlCol="0">
            <a:spAutoFit/>
          </a:bodyPr>
          <a:lstStyle/>
          <a:p>
            <a:r>
              <a:rPr lang="ja-JP" altLang="en-US" sz="1200" dirty="0">
                <a:latin typeface="+mn-ea"/>
              </a:rPr>
              <a:t>八景の景色に加え、橋や水の流れ、せせらぎの音などを</a:t>
            </a:r>
            <a:r>
              <a:rPr lang="ja-JP" altLang="en-US" sz="1200" dirty="0" smtClean="0">
                <a:latin typeface="+mn-ea"/>
              </a:rPr>
              <a:t>周遊する</a:t>
            </a:r>
            <a:r>
              <a:rPr lang="ja-JP" altLang="en-US" sz="1200" dirty="0">
                <a:latin typeface="+mn-ea"/>
              </a:rPr>
              <a:t>モデルコースを設定した。</a:t>
            </a:r>
          </a:p>
          <a:p>
            <a:endParaRPr lang="ja-JP" altLang="en-US" sz="1200" dirty="0">
              <a:latin typeface="+mn-ea"/>
            </a:endParaRPr>
          </a:p>
          <a:p>
            <a:r>
              <a:rPr lang="ja-JP" altLang="en-US" sz="1200" dirty="0">
                <a:latin typeface="+mn-ea"/>
              </a:rPr>
              <a:t>・橋と流れと音コース：約</a:t>
            </a:r>
            <a:r>
              <a:rPr lang="en-US" altLang="ja-JP" sz="1200" dirty="0">
                <a:latin typeface="+mn-ea"/>
              </a:rPr>
              <a:t>2.4km</a:t>
            </a:r>
          </a:p>
          <a:p>
            <a:r>
              <a:rPr lang="ja-JP" altLang="en-US" sz="1200" dirty="0">
                <a:latin typeface="+mn-ea"/>
              </a:rPr>
              <a:t>　所要時間　：約</a:t>
            </a:r>
            <a:r>
              <a:rPr lang="en-US" altLang="ja-JP" sz="1200" dirty="0">
                <a:latin typeface="+mn-ea"/>
              </a:rPr>
              <a:t>1</a:t>
            </a:r>
            <a:r>
              <a:rPr lang="ja-JP" altLang="en-US" sz="1200" dirty="0">
                <a:latin typeface="+mn-ea"/>
              </a:rPr>
              <a:t>時間</a:t>
            </a:r>
            <a:r>
              <a:rPr lang="en-US" altLang="ja-JP" sz="1200" dirty="0">
                <a:latin typeface="+mn-ea"/>
              </a:rPr>
              <a:t>50</a:t>
            </a:r>
            <a:r>
              <a:rPr lang="ja-JP" altLang="en-US" sz="1200" dirty="0" smtClean="0">
                <a:latin typeface="+mn-ea"/>
              </a:rPr>
              <a:t>分</a:t>
            </a:r>
            <a:endParaRPr lang="ja-JP" altLang="en-US" sz="1200" dirty="0">
              <a:latin typeface="+mn-ea"/>
            </a:endParaRPr>
          </a:p>
        </p:txBody>
      </p:sp>
      <p:pic>
        <p:nvPicPr>
          <p:cNvPr id="14" name="Picture 2" descr="Z:\☆☆☆緑整備部会関係\H28_緑整備部会関係\緑整備部会資料（日本庭園）\コース図\橋と流れと音コー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417" y="2852936"/>
            <a:ext cx="8429268" cy="36000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4283967" y="1661761"/>
            <a:ext cx="4536503" cy="1184940"/>
          </a:xfrm>
          <a:prstGeom prst="rect">
            <a:avLst/>
          </a:prstGeom>
          <a:noFill/>
        </p:spPr>
        <p:txBody>
          <a:bodyPr wrap="square" rtlCol="0">
            <a:spAutoFit/>
          </a:bodyPr>
          <a:lstStyle/>
          <a:p>
            <a:r>
              <a:rPr lang="ja-JP" altLang="en-US" sz="1200" dirty="0" smtClean="0">
                <a:latin typeface="+mn-ea"/>
              </a:rPr>
              <a:t>１周回る時間がない方のために、半分の行程のショートコースを設定し、２回に分けて庭園を楽しんでもらう。</a:t>
            </a:r>
            <a:endParaRPr lang="en-US" altLang="ja-JP" sz="1200" dirty="0" smtClean="0">
              <a:latin typeface="+mn-ea"/>
            </a:endParaRPr>
          </a:p>
          <a:p>
            <a:endParaRPr lang="ja-JP" altLang="ja-JP" sz="1200" dirty="0" smtClean="0">
              <a:latin typeface="+mn-ea"/>
            </a:endParaRPr>
          </a:p>
          <a:p>
            <a:r>
              <a:rPr lang="ja-JP" altLang="en-US" sz="1200" dirty="0" smtClean="0">
                <a:latin typeface="+mn-ea"/>
              </a:rPr>
              <a:t>・ショートコース：約</a:t>
            </a:r>
            <a:r>
              <a:rPr lang="en-US" altLang="ja-JP" sz="1200" dirty="0" smtClean="0">
                <a:latin typeface="+mn-ea"/>
              </a:rPr>
              <a:t>1㎞</a:t>
            </a:r>
          </a:p>
          <a:p>
            <a:r>
              <a:rPr lang="ja-JP" altLang="en-US" sz="1200" dirty="0" smtClean="0">
                <a:latin typeface="+mn-ea"/>
              </a:rPr>
              <a:t>　　所要時間　：約</a:t>
            </a:r>
            <a:r>
              <a:rPr lang="en-US" altLang="ja-JP" sz="1200" dirty="0" smtClean="0">
                <a:latin typeface="+mn-ea"/>
              </a:rPr>
              <a:t>30</a:t>
            </a:r>
            <a:r>
              <a:rPr lang="ja-JP" altLang="en-US" sz="1200" dirty="0" smtClean="0">
                <a:latin typeface="+mn-ea"/>
              </a:rPr>
              <a:t>分</a:t>
            </a:r>
            <a:endParaRPr lang="ja-JP" altLang="ja-JP" sz="1200" dirty="0" smtClean="0">
              <a:latin typeface="+mn-ea"/>
            </a:endParaRPr>
          </a:p>
          <a:p>
            <a:pPr algn="r"/>
            <a:r>
              <a:rPr lang="en-US" altLang="ja-JP" sz="1100" dirty="0" smtClean="0">
                <a:latin typeface="+mn-ea"/>
              </a:rPr>
              <a:t>※</a:t>
            </a:r>
            <a:r>
              <a:rPr lang="ja-JP" altLang="en-US" sz="1100" dirty="0">
                <a:latin typeface="+mn-ea"/>
              </a:rPr>
              <a:t>所要時間は、歩行</a:t>
            </a:r>
            <a:r>
              <a:rPr lang="en-US" altLang="ja-JP" sz="1100" dirty="0">
                <a:latin typeface="+mn-ea"/>
              </a:rPr>
              <a:t>2km/h</a:t>
            </a:r>
            <a:r>
              <a:rPr lang="ja-JP" altLang="en-US" sz="1100" dirty="0">
                <a:latin typeface="+mn-ea"/>
              </a:rPr>
              <a:t>で</a:t>
            </a:r>
            <a:r>
              <a:rPr lang="ja-JP" altLang="en-US" sz="1100" dirty="0" smtClean="0">
                <a:latin typeface="+mn-ea"/>
              </a:rPr>
              <a:t>計算</a:t>
            </a:r>
            <a:endParaRPr lang="ja-JP" altLang="en-US" sz="1100" dirty="0">
              <a:latin typeface="+mn-ea"/>
            </a:endParaRPr>
          </a:p>
        </p:txBody>
      </p:sp>
      <p:sp>
        <p:nvSpPr>
          <p:cNvPr id="12" name="テキスト ボックス 11"/>
          <p:cNvSpPr txBox="1"/>
          <p:nvPr/>
        </p:nvSpPr>
        <p:spPr>
          <a:xfrm>
            <a:off x="265145" y="2852936"/>
            <a:ext cx="2074607" cy="369332"/>
          </a:xfrm>
          <a:prstGeom prst="rect">
            <a:avLst/>
          </a:prstGeom>
          <a:solidFill>
            <a:srgbClr val="CC99FF"/>
          </a:solidFill>
          <a:ln>
            <a:solidFill>
              <a:schemeClr val="tx1"/>
            </a:solidFill>
          </a:ln>
        </p:spPr>
        <p:txBody>
          <a:bodyPr wrap="none" rtlCol="0">
            <a:spAutoFit/>
          </a:bodyPr>
          <a:lstStyle/>
          <a:p>
            <a:r>
              <a:rPr lang="ja-JP" altLang="en-US" b="1" dirty="0">
                <a:latin typeface="+mj-ea"/>
                <a:ea typeface="+mj-ea"/>
              </a:rPr>
              <a:t>橋と流れと音コース</a:t>
            </a:r>
          </a:p>
        </p:txBody>
      </p:sp>
    </p:spTree>
    <p:extLst>
      <p:ext uri="{BB962C8B-B14F-4D97-AF65-F5344CB8AC3E}">
        <p14:creationId xmlns:p14="http://schemas.microsoft.com/office/powerpoint/2010/main" val="257543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２．モデルコース設定について</a:t>
            </a:r>
            <a:endParaRPr lang="en-US" altLang="ja-JP" sz="2400" dirty="0"/>
          </a:p>
        </p:txBody>
      </p:sp>
      <p:sp>
        <p:nvSpPr>
          <p:cNvPr id="8" name="テキスト ボックス 7"/>
          <p:cNvSpPr txBox="1"/>
          <p:nvPr/>
        </p:nvSpPr>
        <p:spPr>
          <a:xfrm>
            <a:off x="463737" y="826428"/>
            <a:ext cx="1876016" cy="369332"/>
          </a:xfrm>
          <a:prstGeom prst="rect">
            <a:avLst/>
          </a:prstGeom>
          <a:solidFill>
            <a:schemeClr val="accent3">
              <a:lumMod val="75000"/>
            </a:schemeClr>
          </a:solidFill>
          <a:ln>
            <a:solidFill>
              <a:schemeClr val="tx1"/>
            </a:solidFill>
          </a:ln>
        </p:spPr>
        <p:txBody>
          <a:bodyPr wrap="square" rtlCol="0">
            <a:spAutoFit/>
          </a:bodyPr>
          <a:lstStyle/>
          <a:p>
            <a:r>
              <a:rPr kumimoji="1" lang="ja-JP" altLang="en-US" b="1" dirty="0" smtClean="0">
                <a:solidFill>
                  <a:schemeClr val="bg1"/>
                </a:solidFill>
                <a:latin typeface="+mj-ea"/>
                <a:ea typeface="+mj-ea"/>
              </a:rPr>
              <a:t>名木めぐりコース</a:t>
            </a:r>
            <a:endParaRPr kumimoji="1" lang="ja-JP" altLang="en-US" b="1" dirty="0">
              <a:solidFill>
                <a:schemeClr val="bg1"/>
              </a:solidFill>
              <a:latin typeface="+mj-ea"/>
              <a:ea typeface="+mj-ea"/>
            </a:endParaRPr>
          </a:p>
        </p:txBody>
      </p:sp>
      <p:sp>
        <p:nvSpPr>
          <p:cNvPr id="10" name="テキスト ボックス 9"/>
          <p:cNvSpPr txBox="1"/>
          <p:nvPr/>
        </p:nvSpPr>
        <p:spPr>
          <a:xfrm>
            <a:off x="319721" y="1407718"/>
            <a:ext cx="8361069" cy="1384995"/>
          </a:xfrm>
          <a:prstGeom prst="rect">
            <a:avLst/>
          </a:prstGeom>
          <a:noFill/>
        </p:spPr>
        <p:txBody>
          <a:bodyPr wrap="square" rtlCol="0">
            <a:spAutoFit/>
          </a:bodyPr>
          <a:lstStyle/>
          <a:p>
            <a:r>
              <a:rPr lang="ja-JP" altLang="en-US" sz="1200" dirty="0">
                <a:latin typeface="+mn-ea"/>
              </a:rPr>
              <a:t>佐藤</a:t>
            </a:r>
            <a:r>
              <a:rPr lang="ja-JP" altLang="en-US" sz="1200" dirty="0" smtClean="0">
                <a:latin typeface="+mn-ea"/>
              </a:rPr>
              <a:t>栄作首相お手植えのクスノキ、千里庵のヒイラギモクセイ、泉のサルスベリ、滝のヤマモミジ、心字池・洲浜・鯉池のクロマツなどの園内の名木をめぐるコース。</a:t>
            </a:r>
            <a:endParaRPr lang="ja-JP" altLang="ja-JP" sz="1200" dirty="0">
              <a:latin typeface="+mn-ea"/>
            </a:endParaRPr>
          </a:p>
          <a:p>
            <a:r>
              <a:rPr lang="en-US" altLang="ja-JP" sz="1200" dirty="0">
                <a:latin typeface="+mn-ea"/>
              </a:rPr>
              <a:t> </a:t>
            </a:r>
            <a:endParaRPr lang="ja-JP" altLang="ja-JP" sz="1200" dirty="0">
              <a:latin typeface="+mn-ea"/>
            </a:endParaRPr>
          </a:p>
          <a:p>
            <a:r>
              <a:rPr lang="ja-JP" altLang="en-US" sz="1200" dirty="0" smtClean="0">
                <a:latin typeface="+mn-ea"/>
              </a:rPr>
              <a:t>・名木めぐり</a:t>
            </a:r>
            <a:r>
              <a:rPr lang="ja-JP" altLang="ja-JP" sz="1200" dirty="0" smtClean="0">
                <a:latin typeface="+mn-ea"/>
              </a:rPr>
              <a:t>コース</a:t>
            </a:r>
            <a:r>
              <a:rPr lang="ja-JP" altLang="ja-JP" sz="1200" dirty="0">
                <a:latin typeface="+mn-ea"/>
              </a:rPr>
              <a:t>：</a:t>
            </a:r>
            <a:r>
              <a:rPr lang="ja-JP" altLang="ja-JP" sz="1200" dirty="0" smtClean="0">
                <a:latin typeface="+mn-ea"/>
              </a:rPr>
              <a:t>約</a:t>
            </a:r>
            <a:r>
              <a:rPr lang="en-US" altLang="ja-JP" sz="1200" dirty="0" smtClean="0">
                <a:latin typeface="+mn-ea"/>
              </a:rPr>
              <a:t>2.1km</a:t>
            </a:r>
            <a:endParaRPr lang="ja-JP" altLang="ja-JP" sz="1200" dirty="0">
              <a:latin typeface="+mn-ea"/>
            </a:endParaRPr>
          </a:p>
          <a:p>
            <a:r>
              <a:rPr lang="ja-JP" altLang="ja-JP" sz="1200" dirty="0">
                <a:latin typeface="+mn-ea"/>
              </a:rPr>
              <a:t>　所要時間　：</a:t>
            </a:r>
            <a:r>
              <a:rPr lang="ja-JP" altLang="ja-JP" sz="1200" dirty="0" smtClean="0">
                <a:latin typeface="+mn-ea"/>
              </a:rPr>
              <a:t>約</a:t>
            </a:r>
            <a:r>
              <a:rPr lang="en-US" altLang="ja-JP" sz="1200" dirty="0" smtClean="0">
                <a:latin typeface="+mn-ea"/>
              </a:rPr>
              <a:t>1</a:t>
            </a:r>
            <a:r>
              <a:rPr lang="ja-JP" altLang="en-US" sz="1200" dirty="0" smtClean="0">
                <a:latin typeface="+mn-ea"/>
              </a:rPr>
              <a:t>時間</a:t>
            </a:r>
            <a:r>
              <a:rPr lang="en-US" altLang="ja-JP" sz="1200" dirty="0">
                <a:latin typeface="+mn-ea"/>
              </a:rPr>
              <a:t> </a:t>
            </a:r>
            <a:endParaRPr lang="ja-JP" altLang="ja-JP" sz="1200" dirty="0">
              <a:latin typeface="+mn-ea"/>
            </a:endParaRPr>
          </a:p>
          <a:p>
            <a:pPr algn="r"/>
            <a:r>
              <a:rPr lang="ja-JP" altLang="ja-JP" sz="1200" dirty="0">
                <a:latin typeface="+mn-ea"/>
              </a:rPr>
              <a:t>　※所要時間は、</a:t>
            </a:r>
            <a:r>
              <a:rPr lang="ja-JP" altLang="ja-JP" sz="1200" dirty="0" smtClean="0">
                <a:latin typeface="+mn-ea"/>
              </a:rPr>
              <a:t>歩行</a:t>
            </a:r>
            <a:r>
              <a:rPr lang="en-US" altLang="ja-JP" sz="1200" dirty="0" smtClean="0">
                <a:latin typeface="+mn-ea"/>
              </a:rPr>
              <a:t>2km/h</a:t>
            </a:r>
            <a:r>
              <a:rPr lang="ja-JP" altLang="en-US" sz="1200" dirty="0" smtClean="0">
                <a:latin typeface="+mn-ea"/>
              </a:rPr>
              <a:t>で計算</a:t>
            </a:r>
            <a:r>
              <a:rPr lang="en-US" altLang="ja-JP" sz="1200" dirty="0">
                <a:latin typeface="+mn-ea"/>
              </a:rPr>
              <a:t/>
            </a:r>
            <a:br>
              <a:rPr lang="en-US" altLang="ja-JP" sz="1200" dirty="0">
                <a:latin typeface="+mn-ea"/>
              </a:rPr>
            </a:br>
            <a:r>
              <a:rPr lang="ja-JP" altLang="en-US" sz="1200" dirty="0" smtClean="0">
                <a:latin typeface="+mn-ea"/>
              </a:rPr>
              <a:t>　　</a:t>
            </a:r>
            <a:endParaRPr lang="ja-JP" altLang="ja-JP" sz="1200" dirty="0">
              <a:latin typeface="+mn-ea"/>
            </a:endParaRPr>
          </a:p>
        </p:txBody>
      </p:sp>
      <p:sp>
        <p:nvSpPr>
          <p:cNvPr id="3" name="スライド番号プレースホルダー 2"/>
          <p:cNvSpPr>
            <a:spLocks noGrp="1"/>
          </p:cNvSpPr>
          <p:nvPr>
            <p:ph type="sldNum" sz="quarter" idx="12"/>
          </p:nvPr>
        </p:nvSpPr>
        <p:spPr/>
        <p:txBody>
          <a:bodyPr/>
          <a:lstStyle/>
          <a:p>
            <a:r>
              <a:rPr kumimoji="1" lang="en-US" altLang="ja-JP" dirty="0" smtClean="0"/>
              <a:t>10</a:t>
            </a:r>
            <a:endParaRPr kumimoji="1" lang="ja-JP" altLang="en-US" dirty="0"/>
          </a:p>
        </p:txBody>
      </p:sp>
      <p:pic>
        <p:nvPicPr>
          <p:cNvPr id="8194" name="Picture 2" descr="Z:\☆☆☆緑整備部会関係\H28_緑整備部会関係\緑整備部会資料（日本庭園）\コース図\名木めぐりコース.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852936"/>
            <a:ext cx="842927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9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２．案内サイン</a:t>
            </a:r>
            <a:r>
              <a:rPr lang="ja-JP" altLang="en-US" sz="2400" dirty="0"/>
              <a:t>整備方針</a:t>
            </a:r>
            <a:r>
              <a:rPr lang="ja-JP" altLang="en-US" sz="2400" dirty="0" smtClean="0"/>
              <a:t>について</a:t>
            </a:r>
            <a:endParaRPr lang="en-US" altLang="ja-JP" sz="2400" dirty="0"/>
          </a:p>
        </p:txBody>
      </p:sp>
      <p:sp>
        <p:nvSpPr>
          <p:cNvPr id="6" name="正方形/長方形 5"/>
          <p:cNvSpPr/>
          <p:nvPr/>
        </p:nvSpPr>
        <p:spPr>
          <a:xfrm>
            <a:off x="539552" y="1074802"/>
            <a:ext cx="1410628" cy="553998"/>
          </a:xfrm>
          <a:prstGeom prst="rect">
            <a:avLst/>
          </a:prstGeom>
          <a:ln>
            <a:solidFill>
              <a:schemeClr val="tx1"/>
            </a:solidFill>
          </a:ln>
        </p:spPr>
        <p:txBody>
          <a:bodyPr wrap="square">
            <a:spAutoFit/>
          </a:bodyPr>
          <a:lstStyle/>
          <a:p>
            <a:pPr marL="452438" indent="-452438" algn="just">
              <a:spcAft>
                <a:spcPts val="0"/>
              </a:spcAft>
            </a:pPr>
            <a:r>
              <a:rPr lang="ja-JP" altLang="en-US" sz="1000" kern="100" dirty="0" smtClean="0">
                <a:latin typeface="+mn-ea"/>
                <a:cs typeface="Times New Roman" panose="02020603050405020304" pitchFamily="18" charset="0"/>
              </a:rPr>
              <a:t>●使いやすいサイン</a:t>
            </a:r>
            <a:endParaRPr lang="en-US" altLang="ja-JP" sz="1000" kern="100" dirty="0">
              <a:latin typeface="+mn-ea"/>
              <a:cs typeface="Times New Roman" panose="02020603050405020304" pitchFamily="18" charset="0"/>
            </a:endParaRPr>
          </a:p>
          <a:p>
            <a:pPr algn="just">
              <a:spcAft>
                <a:spcPts val="0"/>
              </a:spcAft>
            </a:pPr>
            <a:r>
              <a:rPr lang="ja-JP" altLang="en-US" sz="1000" kern="100" dirty="0" smtClean="0">
                <a:latin typeface="+mn-ea"/>
                <a:cs typeface="Times New Roman" panose="02020603050405020304" pitchFamily="18" charset="0"/>
              </a:rPr>
              <a:t>●魅力あるサイン</a:t>
            </a:r>
            <a:endParaRPr lang="en-US" altLang="ja-JP" sz="1000" kern="100" dirty="0" smtClean="0">
              <a:latin typeface="+mn-ea"/>
              <a:cs typeface="Times New Roman" panose="02020603050405020304" pitchFamily="18" charset="0"/>
            </a:endParaRPr>
          </a:p>
          <a:p>
            <a:pPr algn="just">
              <a:spcAft>
                <a:spcPts val="0"/>
              </a:spcAft>
            </a:pPr>
            <a:r>
              <a:rPr lang="ja-JP" altLang="en-US" sz="1000" kern="100" dirty="0" smtClean="0">
                <a:latin typeface="+mn-ea"/>
                <a:cs typeface="Times New Roman" panose="02020603050405020304" pitchFamily="18" charset="0"/>
              </a:rPr>
              <a:t>●わかりやすいサイン</a:t>
            </a:r>
            <a:endParaRPr lang="en-US" altLang="ja-JP" sz="1000" kern="100" dirty="0">
              <a:latin typeface="+mn-ea"/>
              <a:cs typeface="Times New Roman" panose="02020603050405020304" pitchFamily="18" charset="0"/>
            </a:endParaRPr>
          </a:p>
        </p:txBody>
      </p:sp>
      <p:sp>
        <p:nvSpPr>
          <p:cNvPr id="7" name="テキスト ボックス 6"/>
          <p:cNvSpPr txBox="1"/>
          <p:nvPr/>
        </p:nvSpPr>
        <p:spPr>
          <a:xfrm>
            <a:off x="230622" y="669420"/>
            <a:ext cx="2315057" cy="338554"/>
          </a:xfrm>
          <a:prstGeom prst="rect">
            <a:avLst/>
          </a:prstGeom>
          <a:noFill/>
        </p:spPr>
        <p:txBody>
          <a:bodyPr wrap="none" rtlCol="0">
            <a:spAutoFit/>
          </a:bodyPr>
          <a:lstStyle/>
          <a:p>
            <a:r>
              <a:rPr lang="ja-JP" altLang="en-US" sz="1600" b="1" kern="100" dirty="0" smtClean="0">
                <a:latin typeface="+mj-ea"/>
                <a:ea typeface="+mj-ea"/>
                <a:cs typeface="Times New Roman" panose="02020603050405020304" pitchFamily="18" charset="0"/>
              </a:rPr>
              <a:t>案内サイン整備方針</a:t>
            </a:r>
            <a:r>
              <a:rPr lang="en-US" altLang="ja-JP" sz="1600" b="1" kern="100" dirty="0" smtClean="0">
                <a:latin typeface="+mj-ea"/>
                <a:ea typeface="+mj-ea"/>
                <a:cs typeface="Times New Roman" panose="02020603050405020304" pitchFamily="18" charset="0"/>
              </a:rPr>
              <a:t>(</a:t>
            </a:r>
            <a:r>
              <a:rPr lang="ja-JP" altLang="en-US" sz="1600" b="1" kern="100" dirty="0" smtClean="0">
                <a:latin typeface="+mj-ea"/>
                <a:ea typeface="+mj-ea"/>
                <a:cs typeface="Times New Roman" panose="02020603050405020304" pitchFamily="18" charset="0"/>
              </a:rPr>
              <a:t>案</a:t>
            </a:r>
            <a:r>
              <a:rPr lang="en-US" altLang="ja-JP" sz="1600" b="1" kern="100" dirty="0" smtClean="0">
                <a:latin typeface="+mj-ea"/>
                <a:ea typeface="+mj-ea"/>
                <a:cs typeface="Times New Roman" panose="02020603050405020304" pitchFamily="18" charset="0"/>
              </a:rPr>
              <a:t>)</a:t>
            </a:r>
            <a:endParaRPr lang="en-US" altLang="ja-JP" sz="1600" b="1" kern="100" dirty="0">
              <a:latin typeface="+mj-ea"/>
              <a:ea typeface="+mj-ea"/>
              <a:cs typeface="Times New Roman" panose="02020603050405020304" pitchFamily="18" charset="0"/>
            </a:endParaRPr>
          </a:p>
        </p:txBody>
      </p:sp>
      <p:sp>
        <p:nvSpPr>
          <p:cNvPr id="9" name="正方形/長方形 8"/>
          <p:cNvSpPr/>
          <p:nvPr/>
        </p:nvSpPr>
        <p:spPr>
          <a:xfrm>
            <a:off x="170539" y="3640375"/>
            <a:ext cx="4074025" cy="2092881"/>
          </a:xfrm>
          <a:prstGeom prst="rect">
            <a:avLst/>
          </a:prstGeom>
          <a:ln>
            <a:solidFill>
              <a:schemeClr val="tx1"/>
            </a:solidFill>
          </a:ln>
        </p:spPr>
        <p:txBody>
          <a:bodyPr wrap="square">
            <a:spAutoFit/>
          </a:bodyPr>
          <a:lstStyle/>
          <a:p>
            <a:r>
              <a:rPr lang="en-US" altLang="ja-JP" sz="1000" b="1" dirty="0">
                <a:latin typeface="+mj-ea"/>
                <a:ea typeface="+mj-ea"/>
              </a:rPr>
              <a:t>a</a:t>
            </a:r>
            <a:r>
              <a:rPr lang="ja-JP" altLang="ja-JP" sz="1000" b="1" dirty="0">
                <a:latin typeface="+mj-ea"/>
                <a:ea typeface="+mj-ea"/>
              </a:rPr>
              <a:t>）ＱＲコードの</a:t>
            </a:r>
            <a:r>
              <a:rPr lang="ja-JP" altLang="ja-JP" sz="1000" b="1" dirty="0" smtClean="0">
                <a:latin typeface="+mj-ea"/>
                <a:ea typeface="+mj-ea"/>
              </a:rPr>
              <a:t>活用</a:t>
            </a:r>
            <a:r>
              <a:rPr lang="en-US" altLang="ja-JP" sz="1000" b="1" dirty="0" smtClean="0">
                <a:latin typeface="+mj-ea"/>
                <a:ea typeface="+mj-ea"/>
              </a:rPr>
              <a:t>(</a:t>
            </a:r>
            <a:r>
              <a:rPr lang="ja-JP" altLang="en-US" sz="1000" b="1" dirty="0" smtClean="0">
                <a:latin typeface="+mj-ea"/>
                <a:ea typeface="+mj-ea"/>
              </a:rPr>
              <a:t>案</a:t>
            </a:r>
            <a:r>
              <a:rPr lang="en-US" altLang="ja-JP" sz="1000" b="1" dirty="0" smtClean="0">
                <a:latin typeface="+mj-ea"/>
                <a:ea typeface="+mj-ea"/>
              </a:rPr>
              <a:t>)</a:t>
            </a:r>
            <a:endParaRPr lang="ja-JP" altLang="ja-JP" sz="1000" b="1" dirty="0">
              <a:latin typeface="+mj-ea"/>
              <a:ea typeface="+mj-ea"/>
            </a:endParaRPr>
          </a:p>
          <a:p>
            <a:pPr marL="88900" indent="-88900"/>
            <a:r>
              <a:rPr lang="ja-JP" altLang="ja-JP" sz="1000" dirty="0">
                <a:latin typeface="+mn-ea"/>
              </a:rPr>
              <a:t>・総合案内板、解説板には</a:t>
            </a:r>
            <a:r>
              <a:rPr lang="en-US" altLang="ja-JP" sz="1000" dirty="0">
                <a:latin typeface="+mn-ea"/>
              </a:rPr>
              <a:t>QR</a:t>
            </a:r>
            <a:r>
              <a:rPr lang="ja-JP" altLang="ja-JP" sz="1000" dirty="0">
                <a:latin typeface="+mn-ea"/>
              </a:rPr>
              <a:t>コードを設置し、モバイル端末で情報を獲得できるようにする。（日本語・英語・韓国語・中国語の</a:t>
            </a:r>
            <a:r>
              <a:rPr lang="en-US" altLang="ja-JP" sz="1000" dirty="0">
                <a:latin typeface="+mn-ea"/>
              </a:rPr>
              <a:t>4</a:t>
            </a:r>
            <a:r>
              <a:rPr lang="ja-JP" altLang="ja-JP" sz="1000" dirty="0">
                <a:latin typeface="+mn-ea"/>
              </a:rPr>
              <a:t>カ国語対応）</a:t>
            </a:r>
          </a:p>
          <a:p>
            <a:pPr marL="88900" indent="-88900"/>
            <a:r>
              <a:rPr lang="ja-JP" altLang="ja-JP" sz="1000" dirty="0">
                <a:latin typeface="+mn-ea"/>
              </a:rPr>
              <a:t>・板面に掲載できない詳細な情報や季節の情報などを案内する。</a:t>
            </a:r>
          </a:p>
          <a:p>
            <a:endParaRPr lang="en-US" altLang="ja-JP" sz="1000" b="1" dirty="0" smtClean="0">
              <a:latin typeface="+mn-ea"/>
            </a:endParaRPr>
          </a:p>
          <a:p>
            <a:r>
              <a:rPr lang="ja-JP" altLang="ja-JP" sz="1000" b="1" dirty="0" smtClean="0">
                <a:latin typeface="+mj-ea"/>
                <a:ea typeface="+mj-ea"/>
              </a:rPr>
              <a:t>（</a:t>
            </a:r>
            <a:r>
              <a:rPr lang="ja-JP" altLang="ja-JP" sz="1000" b="1" dirty="0">
                <a:latin typeface="+mj-ea"/>
                <a:ea typeface="+mj-ea"/>
              </a:rPr>
              <a:t>総合案内板の</a:t>
            </a:r>
            <a:r>
              <a:rPr lang="en-US" altLang="ja-JP" sz="1000" b="1" dirty="0">
                <a:latin typeface="+mj-ea"/>
                <a:ea typeface="+mj-ea"/>
              </a:rPr>
              <a:t>QR</a:t>
            </a:r>
            <a:r>
              <a:rPr lang="ja-JP" altLang="ja-JP" sz="1000" b="1" dirty="0">
                <a:latin typeface="+mj-ea"/>
                <a:ea typeface="+mj-ea"/>
              </a:rPr>
              <a:t>コード）</a:t>
            </a:r>
            <a:endParaRPr lang="ja-JP" altLang="ja-JP" sz="1000" dirty="0">
              <a:latin typeface="+mj-ea"/>
              <a:ea typeface="+mj-ea"/>
            </a:endParaRPr>
          </a:p>
          <a:p>
            <a:r>
              <a:rPr lang="ja-JP" altLang="ja-JP" sz="1000" dirty="0" smtClean="0">
                <a:latin typeface="+mn-ea"/>
              </a:rPr>
              <a:t>・</a:t>
            </a:r>
            <a:r>
              <a:rPr lang="ja-JP" altLang="ja-JP" sz="1000" dirty="0">
                <a:latin typeface="+mn-ea"/>
              </a:rPr>
              <a:t>日本庭園の紹介ページ</a:t>
            </a:r>
          </a:p>
          <a:p>
            <a:r>
              <a:rPr lang="ja-JP" altLang="ja-JP" sz="1000" dirty="0">
                <a:latin typeface="+mn-ea"/>
              </a:rPr>
              <a:t>・花や紅葉など現在の見どころ情報</a:t>
            </a:r>
            <a:r>
              <a:rPr lang="ja-JP" altLang="ja-JP" sz="1000" dirty="0" smtClean="0">
                <a:latin typeface="+mn-ea"/>
              </a:rPr>
              <a:t>ページ</a:t>
            </a:r>
            <a:r>
              <a:rPr lang="ja-JP" altLang="en-US" sz="1000" dirty="0" smtClean="0">
                <a:latin typeface="+mn-ea"/>
              </a:rPr>
              <a:t>など</a:t>
            </a:r>
            <a:endParaRPr lang="en-US" altLang="ja-JP" sz="1000" dirty="0" smtClean="0">
              <a:latin typeface="+mn-ea"/>
            </a:endParaRPr>
          </a:p>
          <a:p>
            <a:r>
              <a:rPr lang="en-US" altLang="ja-JP" sz="1000" dirty="0">
                <a:latin typeface="+mn-ea"/>
              </a:rPr>
              <a:t> </a:t>
            </a:r>
            <a:endParaRPr lang="ja-JP" altLang="ja-JP" sz="1000" dirty="0">
              <a:latin typeface="+mn-ea"/>
            </a:endParaRPr>
          </a:p>
          <a:p>
            <a:r>
              <a:rPr lang="ja-JP" altLang="ja-JP" sz="1000" b="1" dirty="0">
                <a:latin typeface="+mj-ea"/>
                <a:ea typeface="+mj-ea"/>
              </a:rPr>
              <a:t>（八景の解説板の</a:t>
            </a:r>
            <a:r>
              <a:rPr lang="en-US" altLang="ja-JP" sz="1000" b="1" dirty="0">
                <a:latin typeface="+mj-ea"/>
                <a:ea typeface="+mj-ea"/>
              </a:rPr>
              <a:t>QR</a:t>
            </a:r>
            <a:r>
              <a:rPr lang="ja-JP" altLang="ja-JP" sz="1000" b="1" dirty="0">
                <a:latin typeface="+mj-ea"/>
                <a:ea typeface="+mj-ea"/>
              </a:rPr>
              <a:t>コード）</a:t>
            </a:r>
            <a:endParaRPr lang="ja-JP" altLang="ja-JP" sz="1000" dirty="0">
              <a:latin typeface="+mj-ea"/>
              <a:ea typeface="+mj-ea"/>
            </a:endParaRPr>
          </a:p>
          <a:p>
            <a:r>
              <a:rPr lang="ja-JP" altLang="ja-JP" sz="1000" dirty="0">
                <a:latin typeface="+mn-ea"/>
              </a:rPr>
              <a:t>・各八景の解説板の内容に</a:t>
            </a:r>
            <a:r>
              <a:rPr lang="ja-JP" altLang="ja-JP" sz="1000" dirty="0" smtClean="0">
                <a:latin typeface="+mn-ea"/>
              </a:rPr>
              <a:t>ついて</a:t>
            </a:r>
            <a:r>
              <a:rPr lang="ja-JP" altLang="en-US" sz="1000" dirty="0">
                <a:latin typeface="+mn-ea"/>
              </a:rPr>
              <a:t>４カ国語</a:t>
            </a:r>
            <a:r>
              <a:rPr lang="ja-JP" altLang="ja-JP" sz="1000" dirty="0" smtClean="0">
                <a:latin typeface="+mn-ea"/>
              </a:rPr>
              <a:t>に対応</a:t>
            </a:r>
            <a:endParaRPr lang="en-US" altLang="ja-JP" sz="1000" dirty="0" smtClean="0">
              <a:latin typeface="+mn-ea"/>
            </a:endParaRPr>
          </a:p>
          <a:p>
            <a:r>
              <a:rPr lang="ja-JP" altLang="ja-JP" sz="1000" dirty="0" smtClean="0">
                <a:latin typeface="+mn-ea"/>
              </a:rPr>
              <a:t>・</a:t>
            </a:r>
            <a:r>
              <a:rPr lang="ja-JP" altLang="en-US" sz="1000" dirty="0" smtClean="0">
                <a:latin typeface="+mn-ea"/>
              </a:rPr>
              <a:t>庭園様式や日本文化の紹介など</a:t>
            </a:r>
            <a:r>
              <a:rPr lang="ja-JP" altLang="ja-JP" sz="1000" dirty="0" smtClean="0">
                <a:latin typeface="+mn-ea"/>
              </a:rPr>
              <a:t>詳細</a:t>
            </a:r>
            <a:r>
              <a:rPr lang="ja-JP" altLang="ja-JP" sz="1000" dirty="0">
                <a:latin typeface="+mn-ea"/>
              </a:rPr>
              <a:t>な情報も</a:t>
            </a:r>
            <a:r>
              <a:rPr lang="ja-JP" altLang="ja-JP" sz="1000" dirty="0" smtClean="0">
                <a:latin typeface="+mn-ea"/>
              </a:rPr>
              <a:t>掲載</a:t>
            </a:r>
            <a:endParaRPr lang="en-US" altLang="ja-JP" sz="1000" dirty="0" smtClean="0">
              <a:latin typeface="+mn-ea"/>
            </a:endParaRPr>
          </a:p>
          <a:p>
            <a:r>
              <a:rPr lang="ja-JP" altLang="ja-JP" sz="1000" dirty="0" smtClean="0">
                <a:latin typeface="+mn-ea"/>
              </a:rPr>
              <a:t>・</a:t>
            </a:r>
            <a:r>
              <a:rPr lang="ja-JP" altLang="ja-JP" sz="1000" dirty="0">
                <a:latin typeface="+mn-ea"/>
              </a:rPr>
              <a:t>他のホームページへのリンクなども対応</a:t>
            </a:r>
            <a:r>
              <a:rPr lang="ja-JP" altLang="ja-JP" sz="1000" dirty="0" smtClean="0">
                <a:latin typeface="+mn-ea"/>
              </a:rPr>
              <a:t>可能</a:t>
            </a:r>
            <a:endParaRPr lang="en-US" altLang="ja-JP" sz="1000" dirty="0" smtClean="0">
              <a:latin typeface="+mn-ea"/>
            </a:endParaRPr>
          </a:p>
        </p:txBody>
      </p:sp>
      <p:sp>
        <p:nvSpPr>
          <p:cNvPr id="10" name="テキスト ボックス 9"/>
          <p:cNvSpPr txBox="1"/>
          <p:nvPr/>
        </p:nvSpPr>
        <p:spPr>
          <a:xfrm>
            <a:off x="4365096" y="3486487"/>
            <a:ext cx="4680520" cy="2246769"/>
          </a:xfrm>
          <a:prstGeom prst="rect">
            <a:avLst/>
          </a:prstGeom>
          <a:noFill/>
          <a:ln>
            <a:solidFill>
              <a:schemeClr val="tx1"/>
            </a:solidFill>
          </a:ln>
        </p:spPr>
        <p:txBody>
          <a:bodyPr wrap="square" rtlCol="0">
            <a:spAutoFit/>
          </a:bodyPr>
          <a:lstStyle/>
          <a:p>
            <a:r>
              <a:rPr lang="en-US" altLang="ja-JP" sz="1000" b="1" dirty="0">
                <a:latin typeface="+mj-ea"/>
                <a:ea typeface="+mj-ea"/>
              </a:rPr>
              <a:t>b</a:t>
            </a:r>
            <a:r>
              <a:rPr lang="ja-JP" altLang="ja-JP" sz="1000" b="1" dirty="0">
                <a:latin typeface="+mj-ea"/>
                <a:ea typeface="+mj-ea"/>
              </a:rPr>
              <a:t>）</a:t>
            </a:r>
            <a:r>
              <a:rPr lang="en-US" altLang="ja-JP" sz="1000" b="1" dirty="0">
                <a:latin typeface="+mj-ea"/>
                <a:ea typeface="+mj-ea"/>
              </a:rPr>
              <a:t>A</a:t>
            </a:r>
            <a:r>
              <a:rPr lang="ja-JP" altLang="ja-JP" sz="1000" b="1" dirty="0">
                <a:latin typeface="+mj-ea"/>
                <a:ea typeface="+mj-ea"/>
              </a:rPr>
              <a:t>Ｒ技術の</a:t>
            </a:r>
            <a:r>
              <a:rPr lang="ja-JP" altLang="ja-JP" sz="1000" b="1" dirty="0" smtClean="0">
                <a:latin typeface="+mj-ea"/>
                <a:ea typeface="+mj-ea"/>
              </a:rPr>
              <a:t>活用</a:t>
            </a:r>
            <a:r>
              <a:rPr lang="en-US" altLang="ja-JP" sz="1000" b="1" dirty="0" smtClean="0">
                <a:latin typeface="+mj-ea"/>
                <a:ea typeface="+mj-ea"/>
              </a:rPr>
              <a:t>(</a:t>
            </a:r>
            <a:r>
              <a:rPr lang="ja-JP" altLang="en-US" sz="1000" b="1" dirty="0" smtClean="0">
                <a:latin typeface="+mj-ea"/>
                <a:ea typeface="+mj-ea"/>
              </a:rPr>
              <a:t>案</a:t>
            </a:r>
            <a:r>
              <a:rPr lang="en-US" altLang="ja-JP" sz="1000" b="1" dirty="0" smtClean="0">
                <a:latin typeface="+mj-ea"/>
                <a:ea typeface="+mj-ea"/>
              </a:rPr>
              <a:t>)</a:t>
            </a:r>
            <a:endParaRPr lang="ja-JP" altLang="ja-JP" sz="1000" b="1" dirty="0"/>
          </a:p>
          <a:p>
            <a:pPr marL="88900" indent="-88900"/>
            <a:r>
              <a:rPr lang="ja-JP" altLang="en-US" sz="1000" dirty="0" smtClean="0">
                <a:latin typeface="+mn-ea"/>
              </a:rPr>
              <a:t>○</a:t>
            </a:r>
            <a:r>
              <a:rPr lang="ja-JP" altLang="ja-JP" sz="1000" dirty="0" smtClean="0">
                <a:latin typeface="+mn-ea"/>
              </a:rPr>
              <a:t> </a:t>
            </a:r>
            <a:r>
              <a:rPr lang="en-US" altLang="ja-JP" sz="1000" dirty="0">
                <a:latin typeface="+mn-ea"/>
              </a:rPr>
              <a:t>AR</a:t>
            </a:r>
            <a:r>
              <a:rPr lang="ja-JP" altLang="ja-JP" sz="1000" dirty="0">
                <a:latin typeface="+mn-ea"/>
              </a:rPr>
              <a:t>技術を導入し、スマートフォン越しに現実空間を重ねあわし、より深い体験や理解をしてもらう</a:t>
            </a:r>
            <a:r>
              <a:rPr lang="ja-JP" altLang="ja-JP" sz="1000" dirty="0" smtClean="0">
                <a:latin typeface="+mn-ea"/>
              </a:rPr>
              <a:t>。</a:t>
            </a:r>
            <a:endParaRPr lang="en-US" altLang="ja-JP" sz="1000" dirty="0" smtClean="0">
              <a:latin typeface="+mn-ea"/>
            </a:endParaRPr>
          </a:p>
          <a:p>
            <a:pPr marL="88900" indent="-88900"/>
            <a:r>
              <a:rPr lang="ja-JP" altLang="en-US" sz="1000" dirty="0" smtClean="0">
                <a:latin typeface="+mn-ea"/>
              </a:rPr>
              <a:t>　</a:t>
            </a:r>
            <a:r>
              <a:rPr lang="ja-JP" altLang="ja-JP" sz="1000" dirty="0" smtClean="0">
                <a:latin typeface="+mn-ea"/>
              </a:rPr>
              <a:t>・</a:t>
            </a:r>
            <a:r>
              <a:rPr lang="en-US" altLang="ja-JP" sz="1000" dirty="0">
                <a:latin typeface="+mn-ea"/>
              </a:rPr>
              <a:t>AR</a:t>
            </a:r>
            <a:r>
              <a:rPr lang="ja-JP" altLang="ja-JP" sz="1000" dirty="0">
                <a:latin typeface="+mn-ea"/>
              </a:rPr>
              <a:t>により歴史のワンシーンとの写真撮影や、顔出しパネルの写真撮影など。</a:t>
            </a:r>
            <a:r>
              <a:rPr lang="en-US" altLang="ja-JP" sz="1000" dirty="0">
                <a:latin typeface="+mn-ea"/>
              </a:rPr>
              <a:t> </a:t>
            </a:r>
            <a:endParaRPr lang="ja-JP" altLang="ja-JP" sz="1000" dirty="0">
              <a:latin typeface="+mn-ea"/>
            </a:endParaRPr>
          </a:p>
          <a:p>
            <a:pPr marL="88900" indent="-88900"/>
            <a:r>
              <a:rPr lang="ja-JP" altLang="en-US" sz="1000" dirty="0" smtClean="0">
                <a:latin typeface="+mn-ea"/>
              </a:rPr>
              <a:t>○</a:t>
            </a:r>
            <a:r>
              <a:rPr lang="ja-JP" altLang="ja-JP" sz="1000" dirty="0" smtClean="0">
                <a:latin typeface="+mn-ea"/>
              </a:rPr>
              <a:t>八景</a:t>
            </a:r>
            <a:r>
              <a:rPr lang="ja-JP" altLang="ja-JP" sz="1000" dirty="0">
                <a:latin typeface="+mn-ea"/>
              </a:rPr>
              <a:t>では、各時代における庭園のワンシーンや季節のシーンなどを示す</a:t>
            </a:r>
            <a:r>
              <a:rPr lang="ja-JP" altLang="ja-JP" sz="1000" dirty="0" smtClean="0">
                <a:latin typeface="+mn-ea"/>
              </a:rPr>
              <a:t>。</a:t>
            </a:r>
            <a:endParaRPr lang="en-US" altLang="ja-JP" sz="1000" dirty="0" smtClean="0">
              <a:latin typeface="+mn-ea"/>
            </a:endParaRPr>
          </a:p>
          <a:p>
            <a:pPr marL="88900" indent="-88900"/>
            <a:r>
              <a:rPr lang="ja-JP" altLang="en-US" sz="1000" dirty="0" smtClean="0">
                <a:latin typeface="+mn-ea"/>
              </a:rPr>
              <a:t>　・季節ごとの風景を映し出し、季節を変えて訪れたいと思ってもらう。</a:t>
            </a:r>
            <a:endParaRPr lang="en-US" altLang="ja-JP" sz="1000" dirty="0" smtClean="0">
              <a:latin typeface="+mn-ea"/>
            </a:endParaRPr>
          </a:p>
          <a:p>
            <a:pPr marL="176213" indent="-176213"/>
            <a:r>
              <a:rPr lang="ja-JP" altLang="en-US" sz="1000" dirty="0">
                <a:latin typeface="+mn-ea"/>
              </a:rPr>
              <a:t>　</a:t>
            </a:r>
            <a:r>
              <a:rPr lang="ja-JP" altLang="en-US" sz="1000" dirty="0" smtClean="0">
                <a:latin typeface="+mn-ea"/>
              </a:rPr>
              <a:t>・貴族が曲水の宴を楽しんでいる情景や大名が池で舟遊びをしている風景を映し出し、来園者に疑似体験してもらう。</a:t>
            </a:r>
            <a:endParaRPr lang="en-US" altLang="ja-JP" sz="1000" dirty="0">
              <a:latin typeface="+mn-ea"/>
            </a:endParaRPr>
          </a:p>
          <a:p>
            <a:pPr marL="88900" indent="-88900"/>
            <a:endParaRPr lang="en-US" altLang="ja-JP" sz="1000" dirty="0" smtClean="0">
              <a:latin typeface="+mn-ea"/>
            </a:endParaRPr>
          </a:p>
          <a:p>
            <a:pPr marL="88900" indent="-88900"/>
            <a:r>
              <a:rPr lang="ja-JP" altLang="en-US" sz="1000" dirty="0" smtClean="0">
                <a:latin typeface="+mn-ea"/>
              </a:rPr>
              <a:t>○</a:t>
            </a:r>
            <a:r>
              <a:rPr lang="ja-JP" altLang="ja-JP" sz="1000" dirty="0" smtClean="0">
                <a:latin typeface="+mn-ea"/>
              </a:rPr>
              <a:t>施設</a:t>
            </a:r>
            <a:r>
              <a:rPr lang="ja-JP" altLang="ja-JP" sz="1000" dirty="0">
                <a:latin typeface="+mn-ea"/>
              </a:rPr>
              <a:t>名称などを吹き出しで表示し、画面の吹き出し名称を見ながら目的地へ辿り付くことができる。</a:t>
            </a:r>
          </a:p>
          <a:p>
            <a:r>
              <a:rPr lang="ja-JP" altLang="ja-JP" sz="1000" dirty="0">
                <a:latin typeface="+mn-ea"/>
              </a:rPr>
              <a:t/>
            </a:r>
            <a:br>
              <a:rPr lang="ja-JP" altLang="ja-JP" sz="1000" dirty="0">
                <a:latin typeface="+mn-ea"/>
              </a:rPr>
            </a:br>
            <a:r>
              <a:rPr lang="ja-JP" altLang="en-US" sz="1000" dirty="0" smtClean="0">
                <a:latin typeface="+mn-ea"/>
              </a:rPr>
              <a:t>○植栽や石組みの解説など日本庭園の様式の解説。</a:t>
            </a:r>
            <a:endParaRPr lang="en-US" altLang="ja-JP" sz="1000" dirty="0" smtClean="0">
              <a:latin typeface="+mn-ea"/>
            </a:endParaRPr>
          </a:p>
          <a:p>
            <a:r>
              <a:rPr kumimoji="1" lang="ja-JP" altLang="en-US" sz="1000" dirty="0">
                <a:latin typeface="+mn-ea"/>
              </a:rPr>
              <a:t>　</a:t>
            </a:r>
            <a:r>
              <a:rPr kumimoji="1" lang="ja-JP" altLang="en-US" sz="1000" dirty="0" smtClean="0">
                <a:latin typeface="+mn-ea"/>
              </a:rPr>
              <a:t>・石の配列や名前、意味を解説する。</a:t>
            </a:r>
            <a:endParaRPr kumimoji="1" lang="ja-JP" altLang="en-US" sz="1000" dirty="0">
              <a:latin typeface="+mn-ea"/>
            </a:endParaRPr>
          </a:p>
        </p:txBody>
      </p:sp>
      <p:pic>
        <p:nvPicPr>
          <p:cNvPr id="12" name="図 1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8564" y="4505243"/>
            <a:ext cx="1119500" cy="904484"/>
          </a:xfrm>
          <a:prstGeom prst="rect">
            <a:avLst/>
          </a:prstGeom>
          <a:noFill/>
          <a:ln>
            <a:noFill/>
          </a:ln>
        </p:spPr>
      </p:pic>
      <p:pic>
        <p:nvPicPr>
          <p:cNvPr id="13" name="図 12" descr="「観光　写真　顔　パネル」の画像検索結果"/>
          <p:cNvPicPr/>
          <p:nvPr/>
        </p:nvPicPr>
        <p:blipFill rotWithShape="1">
          <a:blip r:embed="rId3" cstate="email">
            <a:extLst>
              <a:ext uri="{28A0092B-C50C-407E-A947-70E740481C1C}">
                <a14:useLocalDpi xmlns:a14="http://schemas.microsoft.com/office/drawing/2010/main"/>
              </a:ext>
            </a:extLst>
          </a:blip>
          <a:srcRect r="41111"/>
          <a:stretch/>
        </p:blipFill>
        <p:spPr bwMode="auto">
          <a:xfrm>
            <a:off x="3053971" y="5639652"/>
            <a:ext cx="1078562" cy="1029708"/>
          </a:xfrm>
          <a:prstGeom prst="rect">
            <a:avLst/>
          </a:prstGeom>
          <a:noFill/>
          <a:ln>
            <a:noFill/>
          </a:ln>
          <a:extLst>
            <a:ext uri="{53640926-AAD7-44D8-BBD7-CCE9431645EC}">
              <a14:shadowObscured xmlns:a14="http://schemas.microsoft.com/office/drawing/2010/main"/>
            </a:ext>
          </a:extLst>
        </p:spPr>
      </p:pic>
      <p:pic>
        <p:nvPicPr>
          <p:cNvPr id="14" name="図 13" descr="http://time-space.kddi.com/digicul-column/digicul-joho/20160517/images/img002.jpg"/>
          <p:cNvPicPr/>
          <p:nvPr/>
        </p:nvPicPr>
        <p:blipFill rotWithShape="1">
          <a:blip r:embed="rId4" cstate="email">
            <a:extLst>
              <a:ext uri="{28A0092B-C50C-407E-A947-70E740481C1C}">
                <a14:useLocalDpi xmlns:a14="http://schemas.microsoft.com/office/drawing/2010/main"/>
              </a:ext>
            </a:extLst>
          </a:blip>
          <a:srcRect l="67083" t="8837"/>
          <a:stretch/>
        </p:blipFill>
        <p:spPr bwMode="auto">
          <a:xfrm>
            <a:off x="7308304" y="5409727"/>
            <a:ext cx="897005" cy="1112740"/>
          </a:xfrm>
          <a:prstGeom prst="rect">
            <a:avLst/>
          </a:prstGeom>
          <a:noFill/>
          <a:ln>
            <a:noFill/>
          </a:ln>
          <a:extLst>
            <a:ext uri="{53640926-AAD7-44D8-BBD7-CCE9431645EC}">
              <a14:shadowObscured xmlns:a14="http://schemas.microsoft.com/office/drawing/2010/main"/>
            </a:ext>
          </a:extLst>
        </p:spPr>
      </p:pic>
      <p:sp>
        <p:nvSpPr>
          <p:cNvPr id="3" name="スライド番号プレースホルダー 2"/>
          <p:cNvSpPr>
            <a:spLocks noGrp="1"/>
          </p:cNvSpPr>
          <p:nvPr>
            <p:ph type="sldNum" sz="quarter" idx="12"/>
          </p:nvPr>
        </p:nvSpPr>
        <p:spPr/>
        <p:txBody>
          <a:bodyPr/>
          <a:lstStyle/>
          <a:p>
            <a:r>
              <a:rPr kumimoji="1" lang="en-US" altLang="ja-JP" dirty="0" smtClean="0"/>
              <a:t>11</a:t>
            </a:r>
            <a:endParaRPr kumimoji="1" lang="ja-JP" altLang="en-US" dirty="0"/>
          </a:p>
        </p:txBody>
      </p:sp>
      <p:sp>
        <p:nvSpPr>
          <p:cNvPr id="5" name="テキスト ボックス 4"/>
          <p:cNvSpPr txBox="1"/>
          <p:nvPr/>
        </p:nvSpPr>
        <p:spPr>
          <a:xfrm>
            <a:off x="156259" y="2298040"/>
            <a:ext cx="8889357" cy="1061829"/>
          </a:xfrm>
          <a:prstGeom prst="rect">
            <a:avLst/>
          </a:prstGeom>
          <a:noFill/>
          <a:ln>
            <a:solidFill>
              <a:schemeClr val="tx1"/>
            </a:solidFill>
          </a:ln>
        </p:spPr>
        <p:txBody>
          <a:bodyPr wrap="square" rtlCol="0">
            <a:spAutoFit/>
          </a:bodyPr>
          <a:lstStyle/>
          <a:p>
            <a:r>
              <a:rPr lang="ja-JP" altLang="en-US" sz="1050" dirty="0">
                <a:latin typeface="+mn-ea"/>
              </a:rPr>
              <a:t>①</a:t>
            </a:r>
            <a:r>
              <a:rPr lang="ja-JP" altLang="ja-JP" sz="1050" dirty="0" smtClean="0">
                <a:latin typeface="+mn-ea"/>
              </a:rPr>
              <a:t>総合</a:t>
            </a:r>
            <a:r>
              <a:rPr lang="ja-JP" altLang="ja-JP" sz="1050" dirty="0">
                <a:latin typeface="+mn-ea"/>
              </a:rPr>
              <a:t>案内板（大）：入口部で日本庭園の概要（地図、八景の概要説明等）等を示し</a:t>
            </a:r>
            <a:r>
              <a:rPr lang="ja-JP" altLang="ja-JP" sz="1050" dirty="0" smtClean="0">
                <a:latin typeface="+mn-ea"/>
              </a:rPr>
              <a:t>、入園</a:t>
            </a:r>
            <a:r>
              <a:rPr lang="ja-JP" altLang="ja-JP" sz="1050" dirty="0">
                <a:latin typeface="+mn-ea"/>
              </a:rPr>
              <a:t>を促進する。季節の見所やイベント情報なども掲示する。</a:t>
            </a:r>
          </a:p>
          <a:p>
            <a:pPr marL="85725" indent="-85725"/>
            <a:r>
              <a:rPr lang="ja-JP" altLang="en-US" sz="1050" dirty="0">
                <a:latin typeface="+mn-ea"/>
              </a:rPr>
              <a:t>②</a:t>
            </a:r>
            <a:r>
              <a:rPr lang="ja-JP" altLang="ja-JP" sz="1050" dirty="0" smtClean="0">
                <a:latin typeface="+mn-ea"/>
              </a:rPr>
              <a:t>総合</a:t>
            </a:r>
            <a:r>
              <a:rPr lang="ja-JP" altLang="ja-JP" sz="1050" dirty="0">
                <a:latin typeface="+mn-ea"/>
              </a:rPr>
              <a:t>案内板（小）：園内の拠点等で地図を示し、現在地と目的地の位置関係等を把握し園内の回遊を補助する。近辺にある八景を紹介し、八景への誘導を促進する。</a:t>
            </a:r>
          </a:p>
          <a:p>
            <a:pPr marL="85725" indent="-85725"/>
            <a:r>
              <a:rPr lang="ja-JP" altLang="en-US" sz="1050" dirty="0">
                <a:latin typeface="+mn-ea"/>
              </a:rPr>
              <a:t>③</a:t>
            </a:r>
            <a:r>
              <a:rPr lang="ja-JP" altLang="ja-JP" sz="1050" dirty="0" smtClean="0">
                <a:latin typeface="+mn-ea"/>
              </a:rPr>
              <a:t>解説板</a:t>
            </a:r>
            <a:r>
              <a:rPr lang="ja-JP" altLang="ja-JP" sz="1050" dirty="0">
                <a:latin typeface="+mn-ea"/>
              </a:rPr>
              <a:t>：八景の内容を絵や文字などで解説する。表記は日本語</a:t>
            </a:r>
            <a:r>
              <a:rPr lang="ja-JP" altLang="ja-JP" sz="1050" dirty="0" smtClean="0">
                <a:latin typeface="+mn-ea"/>
              </a:rPr>
              <a:t>、</a:t>
            </a:r>
            <a:r>
              <a:rPr lang="ja-JP" altLang="en-US" sz="1050" dirty="0" smtClean="0">
                <a:latin typeface="+mn-ea"/>
              </a:rPr>
              <a:t>英語</a:t>
            </a:r>
            <a:r>
              <a:rPr lang="ja-JP" altLang="ja-JP" sz="1050" dirty="0" smtClean="0">
                <a:latin typeface="+mn-ea"/>
              </a:rPr>
              <a:t>のみ</a:t>
            </a:r>
            <a:r>
              <a:rPr lang="ja-JP" altLang="ja-JP" sz="1050" dirty="0">
                <a:latin typeface="+mn-ea"/>
              </a:rPr>
              <a:t>とし、その他の外国語は携帯端末による</a:t>
            </a:r>
            <a:r>
              <a:rPr lang="en-US" altLang="ja-JP" sz="1050" dirty="0">
                <a:latin typeface="+mn-ea"/>
              </a:rPr>
              <a:t>QR</a:t>
            </a:r>
            <a:r>
              <a:rPr lang="ja-JP" altLang="ja-JP" sz="1050" dirty="0">
                <a:latin typeface="+mn-ea"/>
              </a:rPr>
              <a:t>コード認識で対応する。また</a:t>
            </a:r>
            <a:r>
              <a:rPr lang="en-US" altLang="ja-JP" sz="1050" dirty="0">
                <a:latin typeface="+mn-ea"/>
              </a:rPr>
              <a:t>AR</a:t>
            </a:r>
            <a:r>
              <a:rPr lang="ja-JP" altLang="ja-JP" sz="1050" dirty="0">
                <a:latin typeface="+mn-ea"/>
              </a:rPr>
              <a:t>技術などにも対応する。</a:t>
            </a:r>
          </a:p>
          <a:p>
            <a:r>
              <a:rPr lang="ja-JP" altLang="en-US" sz="1050" dirty="0">
                <a:latin typeface="+mn-ea"/>
              </a:rPr>
              <a:t>④</a:t>
            </a:r>
            <a:r>
              <a:rPr lang="ja-JP" altLang="ja-JP" sz="1050" smtClean="0">
                <a:latin typeface="+mn-ea"/>
              </a:rPr>
              <a:t>誘導板</a:t>
            </a:r>
            <a:r>
              <a:rPr lang="ja-JP" altLang="ja-JP" sz="1050" dirty="0">
                <a:latin typeface="+mn-ea"/>
              </a:rPr>
              <a:t>：八景や主要施設の方向、モデルコース等を示し、園内の回遊を補助する。</a:t>
            </a:r>
            <a:endParaRPr kumimoji="1" lang="ja-JP" altLang="en-US" sz="1050" dirty="0">
              <a:latin typeface="+mn-ea"/>
            </a:endParaRPr>
          </a:p>
        </p:txBody>
      </p:sp>
      <p:grpSp>
        <p:nvGrpSpPr>
          <p:cNvPr id="16" name="グループ化 15"/>
          <p:cNvGrpSpPr/>
          <p:nvPr/>
        </p:nvGrpSpPr>
        <p:grpSpPr>
          <a:xfrm>
            <a:off x="2758637" y="1066864"/>
            <a:ext cx="3051130" cy="553998"/>
            <a:chOff x="2976801" y="1007974"/>
            <a:chExt cx="3051130" cy="553998"/>
          </a:xfrm>
        </p:grpSpPr>
        <p:sp>
          <p:nvSpPr>
            <p:cNvPr id="2" name="テキスト ボックス 1"/>
            <p:cNvSpPr txBox="1"/>
            <p:nvPr/>
          </p:nvSpPr>
          <p:spPr>
            <a:xfrm>
              <a:off x="2976801" y="1069286"/>
              <a:ext cx="1433406" cy="415498"/>
            </a:xfrm>
            <a:prstGeom prst="rect">
              <a:avLst/>
            </a:prstGeom>
            <a:noFill/>
          </p:spPr>
          <p:txBody>
            <a:bodyPr wrap="none" rtlCol="0">
              <a:spAutoFit/>
            </a:bodyPr>
            <a:lstStyle/>
            <a:p>
              <a:r>
                <a:rPr lang="ja-JP" altLang="en-US" sz="1050" dirty="0" smtClean="0"/>
                <a:t>○</a:t>
              </a:r>
              <a:r>
                <a:rPr lang="ja-JP" altLang="en-US" sz="1050" dirty="0"/>
                <a:t>デザイン統一</a:t>
              </a:r>
            </a:p>
            <a:p>
              <a:r>
                <a:rPr lang="ja-JP" altLang="en-US" sz="1050" dirty="0" smtClean="0"/>
                <a:t>○</a:t>
              </a:r>
              <a:r>
                <a:rPr lang="en-US" altLang="ja-JP" sz="1050" dirty="0" smtClean="0"/>
                <a:t>4</a:t>
              </a:r>
              <a:r>
                <a:rPr lang="ja-JP" altLang="ja-JP" sz="1050" dirty="0"/>
                <a:t>カ国語表記に</a:t>
              </a:r>
              <a:r>
                <a:rPr lang="ja-JP" altLang="ja-JP" sz="1050" dirty="0" smtClean="0"/>
                <a:t>対応</a:t>
              </a:r>
              <a:endParaRPr lang="en-US" altLang="ja-JP" sz="1050" dirty="0"/>
            </a:p>
          </p:txBody>
        </p:sp>
        <p:sp>
          <p:nvSpPr>
            <p:cNvPr id="15" name="テキスト ボックス 14"/>
            <p:cNvSpPr txBox="1"/>
            <p:nvPr/>
          </p:nvSpPr>
          <p:spPr>
            <a:xfrm>
              <a:off x="4600937" y="1069286"/>
              <a:ext cx="1426994" cy="415498"/>
            </a:xfrm>
            <a:prstGeom prst="rect">
              <a:avLst/>
            </a:prstGeom>
            <a:noFill/>
          </p:spPr>
          <p:txBody>
            <a:bodyPr wrap="none" rtlCol="0">
              <a:spAutoFit/>
            </a:bodyPr>
            <a:lstStyle/>
            <a:p>
              <a:r>
                <a:rPr kumimoji="1" lang="ja-JP" altLang="en-US" sz="1050" dirty="0" smtClean="0"/>
                <a:t>○</a:t>
              </a:r>
              <a:r>
                <a:rPr lang="ja-JP" altLang="en-US" sz="1050" dirty="0"/>
                <a:t> </a:t>
              </a:r>
              <a:r>
                <a:rPr lang="ja-JP" altLang="en-US" sz="1050" dirty="0" smtClean="0"/>
                <a:t>八景</a:t>
              </a:r>
              <a:r>
                <a:rPr lang="ja-JP" altLang="en-US" sz="1050" dirty="0"/>
                <a:t>への誘導</a:t>
              </a:r>
              <a:r>
                <a:rPr lang="ja-JP" altLang="en-US" sz="1050" dirty="0" smtClean="0"/>
                <a:t>強化</a:t>
              </a:r>
              <a:endParaRPr lang="en-US" altLang="ja-JP" sz="1050" dirty="0" smtClean="0"/>
            </a:p>
            <a:p>
              <a:r>
                <a:rPr lang="ja-JP" altLang="en-US" sz="1050" dirty="0"/>
                <a:t>○情報サービス</a:t>
              </a:r>
              <a:r>
                <a:rPr lang="ja-JP" altLang="en-US" sz="1050" dirty="0" smtClean="0"/>
                <a:t>強化</a:t>
              </a:r>
              <a:endParaRPr lang="ja-JP" altLang="en-US" sz="1050" dirty="0"/>
            </a:p>
          </p:txBody>
        </p:sp>
        <p:sp>
          <p:nvSpPr>
            <p:cNvPr id="11" name="正方形/長方形 10"/>
            <p:cNvSpPr/>
            <p:nvPr/>
          </p:nvSpPr>
          <p:spPr>
            <a:xfrm>
              <a:off x="2976801" y="1007974"/>
              <a:ext cx="2985406" cy="5539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右矢印 7"/>
          <p:cNvSpPr/>
          <p:nvPr/>
        </p:nvSpPr>
        <p:spPr>
          <a:xfrm>
            <a:off x="2138843" y="1284972"/>
            <a:ext cx="406836"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40511" y="1734924"/>
            <a:ext cx="7095436" cy="253916"/>
          </a:xfrm>
          <a:prstGeom prst="rect">
            <a:avLst/>
          </a:prstGeom>
          <a:noFill/>
        </p:spPr>
        <p:txBody>
          <a:bodyPr wrap="square" rtlCol="0">
            <a:spAutoFit/>
          </a:bodyPr>
          <a:lstStyle/>
          <a:p>
            <a:r>
              <a:rPr kumimoji="1" lang="ja-JP" altLang="en-US" sz="1050" dirty="0" smtClean="0"/>
              <a:t>デザインは、古くから日本庭園の景観に違和感のない和の要素を感じられるものに統一する。</a:t>
            </a:r>
            <a:endParaRPr kumimoji="1" lang="ja-JP" altLang="en-US" sz="1050" dirty="0"/>
          </a:p>
        </p:txBody>
      </p:sp>
      <p:sp>
        <p:nvSpPr>
          <p:cNvPr id="18" name="テキスト ボックス 17"/>
          <p:cNvSpPr txBox="1"/>
          <p:nvPr/>
        </p:nvSpPr>
        <p:spPr>
          <a:xfrm>
            <a:off x="156259" y="2044124"/>
            <a:ext cx="1535421" cy="253916"/>
          </a:xfrm>
          <a:prstGeom prst="rect">
            <a:avLst/>
          </a:prstGeom>
          <a:solidFill>
            <a:schemeClr val="tx2">
              <a:lumMod val="20000"/>
              <a:lumOff val="80000"/>
            </a:schemeClr>
          </a:solidFill>
          <a:ln>
            <a:solidFill>
              <a:schemeClr val="tx1"/>
            </a:solidFill>
          </a:ln>
        </p:spPr>
        <p:txBody>
          <a:bodyPr wrap="square" rtlCol="0">
            <a:spAutoFit/>
          </a:bodyPr>
          <a:lstStyle/>
          <a:p>
            <a:r>
              <a:rPr kumimoji="1" lang="ja-JP" altLang="en-US" sz="1050" dirty="0" smtClean="0"/>
              <a:t>八景への誘導強化</a:t>
            </a:r>
            <a:endParaRPr kumimoji="1" lang="ja-JP" altLang="en-US" sz="1050" dirty="0"/>
          </a:p>
        </p:txBody>
      </p:sp>
      <p:sp>
        <p:nvSpPr>
          <p:cNvPr id="19" name="テキスト ボックス 18"/>
          <p:cNvSpPr txBox="1"/>
          <p:nvPr/>
        </p:nvSpPr>
        <p:spPr>
          <a:xfrm>
            <a:off x="170539" y="3386459"/>
            <a:ext cx="2817285" cy="253916"/>
          </a:xfrm>
          <a:prstGeom prst="rect">
            <a:avLst/>
          </a:prstGeom>
          <a:solidFill>
            <a:schemeClr val="tx2">
              <a:lumMod val="20000"/>
              <a:lumOff val="80000"/>
            </a:schemeClr>
          </a:solidFill>
          <a:ln>
            <a:solidFill>
              <a:schemeClr val="tx1"/>
            </a:solidFill>
          </a:ln>
        </p:spPr>
        <p:txBody>
          <a:bodyPr wrap="square" rtlCol="0">
            <a:spAutoFit/>
          </a:bodyPr>
          <a:lstStyle/>
          <a:p>
            <a:r>
              <a:rPr kumimoji="1" lang="ja-JP" altLang="en-US" sz="1050" dirty="0" smtClean="0"/>
              <a:t>四カ国語表記に対応・情報サービス強化</a:t>
            </a:r>
            <a:endParaRPr kumimoji="1" lang="ja-JP" altLang="en-US" sz="1050" dirty="0"/>
          </a:p>
        </p:txBody>
      </p:sp>
      <p:sp>
        <p:nvSpPr>
          <p:cNvPr id="20" name="テキスト ボックス 19"/>
          <p:cNvSpPr txBox="1"/>
          <p:nvPr/>
        </p:nvSpPr>
        <p:spPr>
          <a:xfrm>
            <a:off x="156259" y="1734924"/>
            <a:ext cx="1535421" cy="253916"/>
          </a:xfrm>
          <a:prstGeom prst="rect">
            <a:avLst/>
          </a:prstGeom>
          <a:solidFill>
            <a:schemeClr val="tx2">
              <a:lumMod val="20000"/>
              <a:lumOff val="80000"/>
            </a:schemeClr>
          </a:solidFill>
          <a:ln>
            <a:solidFill>
              <a:schemeClr val="tx1"/>
            </a:solidFill>
          </a:ln>
        </p:spPr>
        <p:txBody>
          <a:bodyPr wrap="square" rtlCol="0">
            <a:spAutoFit/>
          </a:bodyPr>
          <a:lstStyle/>
          <a:p>
            <a:r>
              <a:rPr kumimoji="1" lang="ja-JP" altLang="en-US" sz="1050" dirty="0" smtClean="0"/>
              <a:t>デザイン統一</a:t>
            </a:r>
            <a:endParaRPr kumimoji="1" lang="ja-JP" altLang="en-US" sz="1050" dirty="0"/>
          </a:p>
        </p:txBody>
      </p:sp>
    </p:spTree>
    <p:extLst>
      <p:ext uri="{BB962C8B-B14F-4D97-AF65-F5344CB8AC3E}">
        <p14:creationId xmlns:p14="http://schemas.microsoft.com/office/powerpoint/2010/main" val="246048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en-US" altLang="ja-JP" dirty="0" smtClean="0"/>
              <a:t>12</a:t>
            </a:r>
          </a:p>
        </p:txBody>
      </p:sp>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２．バリアフリーについて</a:t>
            </a:r>
            <a:endParaRPr lang="en-US" altLang="ja-JP" sz="2400" dirty="0"/>
          </a:p>
        </p:txBody>
      </p:sp>
      <p:grpSp>
        <p:nvGrpSpPr>
          <p:cNvPr id="6" name="Group 3"/>
          <p:cNvGrpSpPr>
            <a:grpSpLocks/>
          </p:cNvGrpSpPr>
          <p:nvPr/>
        </p:nvGrpSpPr>
        <p:grpSpPr bwMode="auto">
          <a:xfrm>
            <a:off x="4109807" y="2360984"/>
            <a:ext cx="4244039" cy="1554346"/>
            <a:chOff x="1542" y="4170"/>
            <a:chExt cx="8145" cy="2983"/>
          </a:xfrm>
        </p:grpSpPr>
        <p:pic>
          <p:nvPicPr>
            <p:cNvPr id="1028" name="Picture 4" descr="IMG_10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2" y="4170"/>
              <a:ext cx="3974" cy="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G_109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3" y="4170"/>
              <a:ext cx="3974" cy="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テキスト ボックス 10"/>
          <p:cNvSpPr txBox="1"/>
          <p:nvPr/>
        </p:nvSpPr>
        <p:spPr>
          <a:xfrm>
            <a:off x="2995580" y="3856140"/>
            <a:ext cx="992579" cy="253916"/>
          </a:xfrm>
          <a:prstGeom prst="rect">
            <a:avLst/>
          </a:prstGeom>
          <a:noFill/>
        </p:spPr>
        <p:txBody>
          <a:bodyPr wrap="none" rtlCol="0">
            <a:spAutoFit/>
          </a:bodyPr>
          <a:lstStyle/>
          <a:p>
            <a:r>
              <a:rPr lang="ja-JP" altLang="en-US" sz="1050" kern="100" dirty="0" smtClean="0">
                <a:latin typeface="+mj-ea"/>
                <a:ea typeface="+mj-ea"/>
                <a:cs typeface="Times New Roman" panose="02020603050405020304" pitchFamily="18" charset="0"/>
              </a:rPr>
              <a:t>心字池の石橋</a:t>
            </a:r>
            <a:endParaRPr lang="en-US" altLang="ja-JP" sz="1050" kern="100" dirty="0">
              <a:latin typeface="+mj-ea"/>
              <a:ea typeface="+mj-ea"/>
              <a:cs typeface="Times New Roman" panose="02020603050405020304" pitchFamily="18" charset="0"/>
            </a:endParaRPr>
          </a:p>
        </p:txBody>
      </p:sp>
      <p:grpSp>
        <p:nvGrpSpPr>
          <p:cNvPr id="9" name="グループ化 8"/>
          <p:cNvGrpSpPr/>
          <p:nvPr/>
        </p:nvGrpSpPr>
        <p:grpSpPr>
          <a:xfrm>
            <a:off x="1523863" y="2398365"/>
            <a:ext cx="2279687" cy="1479584"/>
            <a:chOff x="434232" y="1436757"/>
            <a:chExt cx="3575407" cy="2433248"/>
          </a:xfrm>
        </p:grpSpPr>
        <p:pic>
          <p:nvPicPr>
            <p:cNvPr id="1030" name="図 1"/>
            <p:cNvPicPr>
              <a:picLocks noChangeAspect="1" noChangeArrowheads="1"/>
            </p:cNvPicPr>
            <p:nvPr/>
          </p:nvPicPr>
          <p:blipFill rotWithShape="1">
            <a:blip r:embed="rId4" cstate="email">
              <a:lum bright="4000"/>
              <a:extLst>
                <a:ext uri="{28A0092B-C50C-407E-A947-70E740481C1C}">
                  <a14:useLocalDpi xmlns:a14="http://schemas.microsoft.com/office/drawing/2010/main"/>
                </a:ext>
              </a:extLst>
            </a:blip>
            <a:srcRect l="15799" t="22760" r="18366" b="15012"/>
            <a:stretch/>
          </p:blipFill>
          <p:spPr bwMode="auto">
            <a:xfrm>
              <a:off x="434232" y="1436757"/>
              <a:ext cx="3575407" cy="2433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円/楕円 6"/>
            <p:cNvSpPr/>
            <p:nvPr/>
          </p:nvSpPr>
          <p:spPr>
            <a:xfrm>
              <a:off x="2627784" y="2653381"/>
              <a:ext cx="864096" cy="775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4340129" y="3944089"/>
            <a:ext cx="3486852" cy="276999"/>
          </a:xfrm>
          <a:prstGeom prst="rect">
            <a:avLst/>
          </a:prstGeom>
          <a:noFill/>
        </p:spPr>
        <p:txBody>
          <a:bodyPr wrap="none" rtlCol="0">
            <a:spAutoFit/>
          </a:bodyPr>
          <a:lstStyle/>
          <a:p>
            <a:r>
              <a:rPr lang="ja-JP" altLang="en-US" sz="1200" dirty="0" smtClean="0"/>
              <a:t>現況では、一旦降りてもらい、歩いて渡るしかない。</a:t>
            </a:r>
            <a:endParaRPr kumimoji="1" lang="ja-JP" altLang="en-US" sz="1200" dirty="0"/>
          </a:p>
        </p:txBody>
      </p:sp>
      <p:sp>
        <p:nvSpPr>
          <p:cNvPr id="14" name="テキスト ボックス 13"/>
          <p:cNvSpPr txBox="1"/>
          <p:nvPr/>
        </p:nvSpPr>
        <p:spPr>
          <a:xfrm>
            <a:off x="925501" y="5805264"/>
            <a:ext cx="6958867" cy="830997"/>
          </a:xfrm>
          <a:prstGeom prst="rect">
            <a:avLst/>
          </a:prstGeom>
          <a:noFill/>
        </p:spPr>
        <p:txBody>
          <a:bodyPr wrap="square" rtlCol="0">
            <a:spAutoFit/>
          </a:bodyPr>
          <a:lstStyle/>
          <a:p>
            <a:r>
              <a:rPr kumimoji="1" lang="ja-JP" altLang="en-US" sz="1200" dirty="0" smtClean="0"/>
              <a:t>現況では、車いすは、心字池の周囲を回遊することしかできず、景観として単調である。だが、石橋を渡ることができれば、中の島から池の内側からの景観を楽しむことができて、障害を持たれている方へ新たな魅力を伝えることができる。また、心字池の周りを回るショートカットコースとしても利用できる。</a:t>
            </a:r>
            <a:endParaRPr kumimoji="1" lang="en-US" altLang="ja-JP" sz="1200" dirty="0" smtClean="0"/>
          </a:p>
          <a:p>
            <a:r>
              <a:rPr kumimoji="1" lang="ja-JP" altLang="en-US" sz="1200" dirty="0" smtClean="0"/>
              <a:t>段差の部分に</a:t>
            </a:r>
            <a:r>
              <a:rPr lang="ja-JP" altLang="en-US" sz="1200" dirty="0"/>
              <a:t>あわせて</a:t>
            </a:r>
            <a:r>
              <a:rPr lang="ja-JP" altLang="en-US" sz="1200" dirty="0" smtClean="0"/>
              <a:t>、園路側を上げて、段差をなくすように検討中。</a:t>
            </a:r>
            <a:endParaRPr lang="en-US" altLang="ja-JP" sz="1200" dirty="0" smtClean="0"/>
          </a:p>
        </p:txBody>
      </p:sp>
      <p:pic>
        <p:nvPicPr>
          <p:cNvPr id="2" name="Picture 2" descr="D:\ChiharaY\Desktop\心字池石橋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7913" y="4221088"/>
            <a:ext cx="216282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緑整備部会関係\H28_緑整備部会関係\RIMG0414.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7302" r="16203"/>
          <a:stretch/>
        </p:blipFill>
        <p:spPr bwMode="auto">
          <a:xfrm>
            <a:off x="1475656" y="4110056"/>
            <a:ext cx="2255472" cy="1658532"/>
          </a:xfrm>
          <a:prstGeom prst="rect">
            <a:avLst/>
          </a:prstGeom>
          <a:noFill/>
          <a:extLst>
            <a:ext uri="{909E8E84-426E-40DD-AFC4-6F175D3DCCD1}">
              <a14:hiddenFill xmlns:a14="http://schemas.microsoft.com/office/drawing/2010/main">
                <a:solidFill>
                  <a:srgbClr val="FFFFFF"/>
                </a:solidFill>
              </a14:hiddenFill>
            </a:ext>
          </a:extLst>
        </p:spPr>
      </p:pic>
      <p:sp>
        <p:nvSpPr>
          <p:cNvPr id="3" name="右矢印 2"/>
          <p:cNvSpPr/>
          <p:nvPr/>
        </p:nvSpPr>
        <p:spPr>
          <a:xfrm>
            <a:off x="4095378" y="490101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85307" y="994612"/>
            <a:ext cx="2056973" cy="338554"/>
          </a:xfrm>
          <a:prstGeom prst="rect">
            <a:avLst/>
          </a:prstGeom>
          <a:noFill/>
        </p:spPr>
        <p:txBody>
          <a:bodyPr wrap="none" rtlCol="0">
            <a:spAutoFit/>
          </a:bodyPr>
          <a:lstStyle/>
          <a:p>
            <a:r>
              <a:rPr lang="ja-JP" altLang="en-US" sz="1600" b="1" kern="100" dirty="0" smtClean="0">
                <a:latin typeface="+mn-ea"/>
                <a:cs typeface="Times New Roman" panose="02020603050405020304" pitchFamily="18" charset="0"/>
              </a:rPr>
              <a:t>バリアフリーの</a:t>
            </a:r>
            <a:r>
              <a:rPr lang="ja-JP" altLang="en-US" sz="1600" b="1" kern="100" dirty="0">
                <a:latin typeface="+mn-ea"/>
                <a:cs typeface="Times New Roman" panose="02020603050405020304" pitchFamily="18" charset="0"/>
              </a:rPr>
              <a:t>考え方</a:t>
            </a:r>
            <a:endParaRPr lang="en-US" altLang="ja-JP" sz="1600" b="1" kern="100" dirty="0">
              <a:latin typeface="+mn-ea"/>
              <a:cs typeface="Times New Roman" panose="02020603050405020304" pitchFamily="18" charset="0"/>
            </a:endParaRPr>
          </a:p>
        </p:txBody>
      </p:sp>
      <p:sp>
        <p:nvSpPr>
          <p:cNvPr id="18" name="テキスト ボックス 17"/>
          <p:cNvSpPr txBox="1"/>
          <p:nvPr/>
        </p:nvSpPr>
        <p:spPr>
          <a:xfrm>
            <a:off x="429323" y="1333166"/>
            <a:ext cx="8031109" cy="646331"/>
          </a:xfrm>
          <a:prstGeom prst="rect">
            <a:avLst/>
          </a:prstGeom>
          <a:noFill/>
          <a:ln>
            <a:solidFill>
              <a:schemeClr val="tx1"/>
            </a:solidFill>
          </a:ln>
        </p:spPr>
        <p:txBody>
          <a:bodyPr wrap="square" rtlCol="0">
            <a:spAutoFit/>
          </a:bodyPr>
          <a:lstStyle/>
          <a:p>
            <a:pPr algn="just">
              <a:spcAft>
                <a:spcPts val="0"/>
              </a:spcAft>
            </a:pPr>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●園内の景観が損なわれることのないように配慮する。</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●バリアフリー対策として、ただ道を通すだけでなく、その道に新たな魅力を付加する。</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●ハード面だけでなく、ショートカットコースを設定するなどソフト面での対応も行う。</a:t>
            </a:r>
            <a:endParaRPr lang="en-US" altLang="ja-JP" sz="1200" kern="100" dirty="0" smtClean="0">
              <a:latin typeface="+mn-ea"/>
              <a:cs typeface="Times New Roman" panose="02020603050405020304" pitchFamily="18" charset="0"/>
            </a:endParaRPr>
          </a:p>
        </p:txBody>
      </p:sp>
      <p:sp>
        <p:nvSpPr>
          <p:cNvPr id="10" name="テキスト ボックス 9"/>
          <p:cNvSpPr txBox="1"/>
          <p:nvPr/>
        </p:nvSpPr>
        <p:spPr>
          <a:xfrm>
            <a:off x="673102" y="2841734"/>
            <a:ext cx="646331" cy="276999"/>
          </a:xfrm>
          <a:prstGeom prst="rect">
            <a:avLst/>
          </a:prstGeom>
          <a:noFill/>
        </p:spPr>
        <p:txBody>
          <a:bodyPr wrap="none" rtlCol="0">
            <a:spAutoFit/>
          </a:bodyPr>
          <a:lstStyle/>
          <a:p>
            <a:r>
              <a:rPr kumimoji="1" lang="ja-JP" altLang="en-US" sz="1200" b="1" dirty="0" smtClean="0"/>
              <a:t>対応例</a:t>
            </a:r>
            <a:endParaRPr kumimoji="1" lang="ja-JP" altLang="en-US" sz="1200" b="1" dirty="0"/>
          </a:p>
        </p:txBody>
      </p:sp>
      <p:sp>
        <p:nvSpPr>
          <p:cNvPr id="8" name="テキスト ボックス 7"/>
          <p:cNvSpPr txBox="1"/>
          <p:nvPr/>
        </p:nvSpPr>
        <p:spPr>
          <a:xfrm>
            <a:off x="429323" y="2320348"/>
            <a:ext cx="2254143" cy="461665"/>
          </a:xfrm>
          <a:prstGeom prst="rect">
            <a:avLst/>
          </a:prstGeom>
          <a:solidFill>
            <a:schemeClr val="bg1"/>
          </a:solidFill>
          <a:ln>
            <a:solidFill>
              <a:schemeClr val="tx1"/>
            </a:solidFill>
          </a:ln>
        </p:spPr>
        <p:txBody>
          <a:bodyPr wrap="none" rtlCol="0">
            <a:spAutoFit/>
          </a:bodyPr>
          <a:lstStyle/>
          <a:p>
            <a:r>
              <a:rPr kumimoji="1" lang="ja-JP" altLang="en-US" sz="1200" dirty="0" smtClean="0">
                <a:latin typeface="+mj-ea"/>
                <a:ea typeface="+mj-ea"/>
              </a:rPr>
              <a:t>中の島からの景観の眺望実現</a:t>
            </a:r>
            <a:endParaRPr kumimoji="1" lang="en-US" altLang="ja-JP" sz="1200" dirty="0" smtClean="0">
              <a:latin typeface="+mj-ea"/>
              <a:ea typeface="+mj-ea"/>
            </a:endParaRPr>
          </a:p>
          <a:p>
            <a:r>
              <a:rPr lang="ja-JP" altLang="en-US" sz="1200" dirty="0" smtClean="0">
                <a:latin typeface="+mj-ea"/>
                <a:ea typeface="+mj-ea"/>
              </a:rPr>
              <a:t>ショートカットコースとしての利用</a:t>
            </a:r>
            <a:endParaRPr kumimoji="1" lang="ja-JP" altLang="en-US" sz="1200" dirty="0">
              <a:latin typeface="+mj-ea"/>
              <a:ea typeface="+mj-ea"/>
            </a:endParaRPr>
          </a:p>
        </p:txBody>
      </p:sp>
    </p:spTree>
    <p:extLst>
      <p:ext uri="{BB962C8B-B14F-4D97-AF65-F5344CB8AC3E}">
        <p14:creationId xmlns:p14="http://schemas.microsoft.com/office/powerpoint/2010/main" val="51788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22673" y="2198462"/>
            <a:ext cx="2137759" cy="924055"/>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99076" y="1196752"/>
            <a:ext cx="4156900" cy="2597215"/>
          </a:xfrm>
          <a:prstGeom prst="rect">
            <a:avLst/>
          </a:prstGeom>
          <a:solidFill>
            <a:srgbClr val="CCEC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１．第</a:t>
            </a:r>
            <a:r>
              <a:rPr lang="en-US" altLang="ja-JP" sz="2400" dirty="0" smtClean="0"/>
              <a:t>2</a:t>
            </a:r>
            <a:r>
              <a:rPr lang="ja-JP" altLang="en-US" sz="2400" dirty="0" smtClean="0"/>
              <a:t>回緑整備部会の振り返り</a:t>
            </a:r>
            <a:endParaRPr lang="en-US" altLang="ja-JP" sz="2400" dirty="0"/>
          </a:p>
        </p:txBody>
      </p:sp>
      <p:sp>
        <p:nvSpPr>
          <p:cNvPr id="22" name="コンテンツ プレースホルダー 2"/>
          <p:cNvSpPr txBox="1">
            <a:spLocks/>
          </p:cNvSpPr>
          <p:nvPr/>
        </p:nvSpPr>
        <p:spPr>
          <a:xfrm>
            <a:off x="4409949" y="1196749"/>
            <a:ext cx="4635668" cy="936104"/>
          </a:xfrm>
          <a:prstGeom prst="rect">
            <a:avLst/>
          </a:prstGeom>
          <a:solidFill>
            <a:srgbClr val="FFFFCC"/>
          </a:solidFill>
          <a:ln>
            <a:solidFill>
              <a:schemeClr val="tx1"/>
            </a:solidFill>
          </a:ln>
        </p:spPr>
        <p:txBody>
          <a:bodyPr vert="horz" wrap="square"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pPr>
            <a:r>
              <a:rPr lang="ja-JP" altLang="ja-JP" sz="1000" b="1" dirty="0">
                <a:latin typeface="+mn-ea"/>
              </a:rPr>
              <a:t>■</a:t>
            </a:r>
            <a:r>
              <a:rPr lang="ja-JP" altLang="en-US" sz="1000" b="1" dirty="0">
                <a:latin typeface="+mn-ea"/>
              </a:rPr>
              <a:t>ビジョン実現に向けた</a:t>
            </a:r>
            <a:r>
              <a:rPr lang="ja-JP" altLang="ja-JP" sz="1000" b="1" dirty="0" smtClean="0">
                <a:latin typeface="+mn-ea"/>
              </a:rPr>
              <a:t>課題</a:t>
            </a:r>
            <a:endParaRPr lang="en-US" altLang="ja-JP" sz="1000" b="1" dirty="0">
              <a:latin typeface="+mn-ea"/>
            </a:endParaRPr>
          </a:p>
          <a:p>
            <a:pPr marL="0" indent="0">
              <a:lnSpc>
                <a:spcPts val="1300"/>
              </a:lnSpc>
              <a:buNone/>
            </a:pPr>
            <a:r>
              <a:rPr lang="ja-JP" altLang="en-US" sz="1000" dirty="0" smtClean="0">
                <a:latin typeface="+mn-ea"/>
              </a:rPr>
              <a:t>　　</a:t>
            </a:r>
            <a:r>
              <a:rPr lang="ja-JP" altLang="ja-JP" sz="1000" dirty="0" smtClean="0">
                <a:latin typeface="+mn-ea"/>
              </a:rPr>
              <a:t>●</a:t>
            </a:r>
            <a:r>
              <a:rPr lang="ja-JP" altLang="en-US" sz="1000" dirty="0">
                <a:latin typeface="+mn-ea"/>
              </a:rPr>
              <a:t>見所</a:t>
            </a:r>
            <a:r>
              <a:rPr lang="ja-JP" altLang="ja-JP" sz="1000" dirty="0">
                <a:latin typeface="+mn-ea"/>
              </a:rPr>
              <a:t>がはっきりしない</a:t>
            </a:r>
            <a:r>
              <a:rPr lang="ja-JP" altLang="en-US" sz="1000" dirty="0">
                <a:latin typeface="+mn-ea"/>
              </a:rPr>
              <a:t>（見所景観が分かりにくいなど）</a:t>
            </a:r>
            <a:endParaRPr lang="en-US" altLang="ja-JP" sz="1000" dirty="0">
              <a:latin typeface="+mn-ea"/>
            </a:endParaRPr>
          </a:p>
          <a:p>
            <a:pPr marL="180975" indent="-180975">
              <a:lnSpc>
                <a:spcPts val="1300"/>
              </a:lnSpc>
              <a:buNone/>
            </a:pPr>
            <a:r>
              <a:rPr lang="ja-JP" altLang="en-US" sz="1000" dirty="0" smtClean="0">
                <a:latin typeface="+mn-ea"/>
              </a:rPr>
              <a:t>　　</a:t>
            </a:r>
            <a:r>
              <a:rPr lang="ja-JP" altLang="ja-JP" sz="1000" dirty="0" smtClean="0">
                <a:latin typeface="+mn-ea"/>
              </a:rPr>
              <a:t>●</a:t>
            </a:r>
            <a:r>
              <a:rPr lang="ja-JP" altLang="ja-JP" sz="1000" dirty="0">
                <a:latin typeface="+mn-ea"/>
              </a:rPr>
              <a:t>来園者が楽しめるソフト的仕掛けの不足</a:t>
            </a:r>
            <a:r>
              <a:rPr lang="ja-JP" altLang="en-US" sz="1000" dirty="0">
                <a:latin typeface="+mn-ea"/>
              </a:rPr>
              <a:t>（情報量や魅力的な施設の不足など）</a:t>
            </a:r>
            <a:endParaRPr lang="ja-JP" altLang="ja-JP" sz="1000" dirty="0">
              <a:latin typeface="+mn-ea"/>
            </a:endParaRPr>
          </a:p>
          <a:p>
            <a:pPr marL="0" indent="0">
              <a:lnSpc>
                <a:spcPts val="1300"/>
              </a:lnSpc>
              <a:buNone/>
            </a:pPr>
            <a:r>
              <a:rPr lang="ja-JP" altLang="en-US" sz="1000" dirty="0" smtClean="0">
                <a:latin typeface="+mn-ea"/>
              </a:rPr>
              <a:t>　　</a:t>
            </a:r>
            <a:r>
              <a:rPr lang="ja-JP" altLang="ja-JP" sz="1000" dirty="0" smtClean="0">
                <a:latin typeface="+mn-ea"/>
              </a:rPr>
              <a:t>●</a:t>
            </a:r>
            <a:r>
              <a:rPr lang="ja-JP" altLang="ja-JP" sz="1000" dirty="0">
                <a:latin typeface="+mn-ea"/>
              </a:rPr>
              <a:t>施設の老朽化</a:t>
            </a:r>
            <a:r>
              <a:rPr lang="ja-JP" altLang="en-US" sz="1000" dirty="0">
                <a:latin typeface="+mn-ea"/>
              </a:rPr>
              <a:t>（ﾊﾞﾘｱﾌﾘｰ・ﾕﾆﾊﾞｰｻﾙﾃﾞｻﾞｲﾝへの対応不十分など）</a:t>
            </a:r>
            <a:endParaRPr lang="ja-JP" altLang="ja-JP" sz="1000" dirty="0">
              <a:latin typeface="+mn-ea"/>
            </a:endParaRPr>
          </a:p>
        </p:txBody>
      </p:sp>
      <p:sp>
        <p:nvSpPr>
          <p:cNvPr id="24" name="右矢印 23"/>
          <p:cNvSpPr>
            <a:spLocks/>
          </p:cNvSpPr>
          <p:nvPr/>
        </p:nvSpPr>
        <p:spPr bwMode="auto">
          <a:xfrm rot="5400000">
            <a:off x="4982886" y="2333854"/>
            <a:ext cx="570111" cy="324036"/>
          </a:xfrm>
          <a:prstGeom prst="rightArrow">
            <a:avLst>
              <a:gd name="adj1" fmla="val 50000"/>
              <a:gd name="adj2" fmla="val 49966"/>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5" name="右矢印 24"/>
          <p:cNvSpPr>
            <a:spLocks/>
          </p:cNvSpPr>
          <p:nvPr/>
        </p:nvSpPr>
        <p:spPr bwMode="auto">
          <a:xfrm>
            <a:off x="4456921" y="2766657"/>
            <a:ext cx="1771263" cy="302303"/>
          </a:xfrm>
          <a:prstGeom prst="rightArrow">
            <a:avLst>
              <a:gd name="adj1" fmla="val 50000"/>
              <a:gd name="adj2" fmla="val 49966"/>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7" name="テキスト ボックス 66"/>
          <p:cNvSpPr txBox="1"/>
          <p:nvPr/>
        </p:nvSpPr>
        <p:spPr>
          <a:xfrm>
            <a:off x="185434" y="4487676"/>
            <a:ext cx="8751076" cy="25391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smtClean="0">
                <a:effectLst/>
                <a:latin typeface="+mj-ea"/>
                <a:ea typeface="+mj-ea"/>
                <a:cs typeface="Times New Roman" panose="02020603050405020304" pitchFamily="18" charset="0"/>
              </a:rPr>
              <a:t>委員意見</a:t>
            </a:r>
            <a:endParaRPr lang="ja-JP" sz="1050" kern="100" dirty="0">
              <a:effectLst/>
              <a:latin typeface="+mj-ea"/>
              <a:ea typeface="+mj-ea"/>
              <a:cs typeface="Times New Roman" panose="02020603050405020304" pitchFamily="18" charset="0"/>
            </a:endParaRPr>
          </a:p>
        </p:txBody>
      </p:sp>
      <p:sp>
        <p:nvSpPr>
          <p:cNvPr id="28" name="テキスト ボックス 66"/>
          <p:cNvSpPr txBox="1"/>
          <p:nvPr/>
        </p:nvSpPr>
        <p:spPr>
          <a:xfrm>
            <a:off x="184610" y="4788584"/>
            <a:ext cx="4019774" cy="1592744"/>
          </a:xfrm>
          <a:prstGeom prst="rect">
            <a:avLst/>
          </a:prstGeom>
          <a:no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b="1" kern="100" dirty="0" smtClean="0">
                <a:latin typeface="+mj-ea"/>
                <a:ea typeface="+mj-ea"/>
                <a:cs typeface="Times New Roman" panose="02020603050405020304" pitchFamily="18" charset="0"/>
              </a:rPr>
              <a:t>八景名称設定</a:t>
            </a:r>
            <a:endParaRPr lang="en-US" altLang="ja-JP" sz="1200" b="1" kern="100" dirty="0" smtClean="0">
              <a:latin typeface="+mj-ea"/>
              <a:ea typeface="+mj-ea"/>
              <a:cs typeface="Times New Roman" panose="02020603050405020304" pitchFamily="18" charset="0"/>
            </a:endParaRPr>
          </a:p>
          <a:p>
            <a:pPr algn="just">
              <a:spcAft>
                <a:spcPts val="0"/>
              </a:spcAft>
            </a:pPr>
            <a:endParaRPr lang="en-US" altLang="ja-JP" sz="1200" b="1" kern="100" dirty="0" smtClean="0">
              <a:ea typeface="ＭＳ 明朝" panose="02020609040205080304" pitchFamily="17" charset="-128"/>
              <a:cs typeface="Times New Roman" panose="02020603050405020304" pitchFamily="18" charset="0"/>
            </a:endParaRPr>
          </a:p>
          <a:p>
            <a:pPr algn="just">
              <a:spcAft>
                <a:spcPts val="0"/>
              </a:spcAft>
            </a:pPr>
            <a:r>
              <a:rPr lang="ja-JP" altLang="en-US" sz="1050" kern="100" dirty="0" smtClean="0">
                <a:latin typeface="+mn-ea"/>
                <a:cs typeface="Times New Roman" panose="02020603050405020304" pitchFamily="18" charset="0"/>
              </a:rPr>
              <a:t>　●</a:t>
            </a:r>
            <a:r>
              <a:rPr lang="ja-JP" altLang="en-US" sz="1050" kern="100" dirty="0" smtClean="0">
                <a:effectLst/>
                <a:latin typeface="+mn-ea"/>
                <a:cs typeface="Times New Roman" panose="02020603050405020304" pitchFamily="18" charset="0"/>
              </a:rPr>
              <a:t>季節を限定する表現は入れない方がよい。</a:t>
            </a:r>
            <a:endParaRPr lang="en-US" altLang="ja-JP" sz="1050" kern="100" dirty="0" smtClean="0">
              <a:effectLst/>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●あまり</a:t>
            </a:r>
            <a:r>
              <a:rPr lang="ja-JP" altLang="en-US" sz="1050" kern="100" dirty="0">
                <a:latin typeface="+mn-ea"/>
                <a:cs typeface="Times New Roman" panose="02020603050405020304" pitchFamily="18" charset="0"/>
              </a:rPr>
              <a:t>厳密な</a:t>
            </a:r>
            <a:r>
              <a:rPr lang="ja-JP" altLang="en-US" sz="1050" kern="100" dirty="0" smtClean="0">
                <a:latin typeface="+mn-ea"/>
                <a:cs typeface="Times New Roman" panose="02020603050405020304" pitchFamily="18" charset="0"/>
              </a:rPr>
              <a:t>歴史でない方がよい。</a:t>
            </a:r>
            <a:endParaRPr lang="en-US" altLang="ja-JP" sz="1050" kern="100" dirty="0" smtClean="0">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　（作庭者の時代と今とでは歴史観が変わってきている）</a:t>
            </a:r>
            <a:endParaRPr lang="en-US" altLang="ja-JP" sz="1050" kern="100" dirty="0" smtClean="0">
              <a:latin typeface="+mn-ea"/>
              <a:cs typeface="Times New Roman" panose="02020603050405020304" pitchFamily="18" charset="0"/>
            </a:endParaRPr>
          </a:p>
          <a:p>
            <a:pPr algn="just">
              <a:spcAft>
                <a:spcPts val="0"/>
              </a:spcAft>
            </a:pPr>
            <a:r>
              <a:rPr lang="ja-JP" altLang="en-US" sz="1050" kern="100" dirty="0" smtClean="0">
                <a:latin typeface="+mn-ea"/>
                <a:cs typeface="Times New Roman" panose="02020603050405020304" pitchFamily="18" charset="0"/>
              </a:rPr>
              <a:t>　●個々でなく、全体での見せ方や伝え方を考えるべき。</a:t>
            </a:r>
            <a:endParaRPr lang="en-US" altLang="ja-JP" sz="1050" kern="100" dirty="0" smtClean="0">
              <a:latin typeface="+mn-ea"/>
              <a:cs typeface="Times New Roman" panose="02020603050405020304" pitchFamily="18" charset="0"/>
            </a:endParaRPr>
          </a:p>
          <a:p>
            <a:pPr algn="just">
              <a:spcAft>
                <a:spcPts val="0"/>
              </a:spcAft>
            </a:pPr>
            <a:r>
              <a:rPr lang="ja-JP" altLang="en-US" sz="1050" kern="100" dirty="0" smtClean="0">
                <a:latin typeface="+mn-ea"/>
                <a:cs typeface="Times New Roman" panose="02020603050405020304" pitchFamily="18" charset="0"/>
              </a:rPr>
              <a:t>　●一般の方にアンケートをとり、方向性を確認してみては。</a:t>
            </a:r>
            <a:endParaRPr lang="en-US" altLang="ja-JP" sz="1050" kern="100" dirty="0">
              <a:latin typeface="+mn-ea"/>
              <a:cs typeface="Times New Roman" panose="02020603050405020304" pitchFamily="18" charset="0"/>
            </a:endParaRPr>
          </a:p>
          <a:p>
            <a:pPr algn="just">
              <a:spcAft>
                <a:spcPts val="0"/>
              </a:spcAft>
            </a:pPr>
            <a:r>
              <a:rPr lang="ja-JP" altLang="en-US" sz="1050" kern="100" dirty="0" smtClean="0">
                <a:solidFill>
                  <a:srgbClr val="000000"/>
                </a:solidFill>
                <a:latin typeface="+mn-ea"/>
                <a:cs typeface="Times New Roman" panose="02020603050405020304" pitchFamily="18" charset="0"/>
              </a:rPr>
              <a:t>　</a:t>
            </a:r>
            <a:r>
              <a:rPr lang="ja-JP" altLang="en-US" sz="1050" dirty="0" smtClean="0">
                <a:solidFill>
                  <a:srgbClr val="000000"/>
                </a:solidFill>
                <a:latin typeface="+mn-ea"/>
              </a:rPr>
              <a:t>●瀟湘（しょうしょう）八景にちなんだ名前を考えては。</a:t>
            </a:r>
            <a:endParaRPr lang="en-US" altLang="ja-JP" sz="1050" dirty="0" smtClean="0">
              <a:solidFill>
                <a:srgbClr val="000000"/>
              </a:solidFill>
              <a:latin typeface="+mn-ea"/>
            </a:endParaRPr>
          </a:p>
          <a:p>
            <a:pPr algn="just">
              <a:spcAft>
                <a:spcPts val="0"/>
              </a:spcAft>
            </a:pPr>
            <a:r>
              <a:rPr lang="ja-JP" altLang="en-US" sz="1050" kern="100" dirty="0" smtClean="0">
                <a:solidFill>
                  <a:srgbClr val="000000"/>
                </a:solidFill>
                <a:latin typeface="ＭＳ Ｐゴシック"/>
                <a:ea typeface="ＭＳ 明朝" panose="02020609040205080304" pitchFamily="17" charset="-128"/>
                <a:cs typeface="Times New Roman" panose="02020603050405020304" pitchFamily="18" charset="0"/>
              </a:rPr>
              <a:t>　</a:t>
            </a:r>
            <a:endParaRPr lang="en-US" altLang="ja-JP" sz="1050" kern="100" dirty="0">
              <a:solidFill>
                <a:srgbClr val="000000"/>
              </a:solidFill>
              <a:latin typeface="ＭＳ Ｐゴシック"/>
              <a:ea typeface="ＭＳ 明朝" panose="02020609040205080304" pitchFamily="17" charset="-128"/>
              <a:cs typeface="Times New Roman" panose="02020603050405020304" pitchFamily="18" charset="0"/>
            </a:endParaRPr>
          </a:p>
        </p:txBody>
      </p:sp>
      <p:sp>
        <p:nvSpPr>
          <p:cNvPr id="29" name="下矢印 28"/>
          <p:cNvSpPr/>
          <p:nvPr/>
        </p:nvSpPr>
        <p:spPr>
          <a:xfrm>
            <a:off x="4276921" y="6381328"/>
            <a:ext cx="360000" cy="252000"/>
          </a:xfrm>
          <a:prstGeom prst="downArrow">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テキスト ボックス 66"/>
          <p:cNvSpPr txBox="1"/>
          <p:nvPr/>
        </p:nvSpPr>
        <p:spPr>
          <a:xfrm>
            <a:off x="156259" y="767039"/>
            <a:ext cx="4199718" cy="25391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smtClean="0">
                <a:latin typeface="+mj-ea"/>
                <a:ea typeface="+mj-ea"/>
                <a:cs typeface="Times New Roman" panose="02020603050405020304" pitchFamily="18" charset="0"/>
              </a:rPr>
              <a:t>前回</a:t>
            </a:r>
            <a:r>
              <a:rPr lang="ja-JP" altLang="en-US" sz="1050" kern="100" dirty="0">
                <a:latin typeface="+mj-ea"/>
                <a:ea typeface="+mj-ea"/>
                <a:cs typeface="Times New Roman" panose="02020603050405020304" pitchFamily="18" charset="0"/>
              </a:rPr>
              <a:t>部会で</a:t>
            </a:r>
            <a:r>
              <a:rPr lang="ja-JP" altLang="en-US" sz="1050" kern="100" dirty="0" smtClean="0">
                <a:latin typeface="+mj-ea"/>
                <a:ea typeface="+mj-ea"/>
                <a:cs typeface="Times New Roman" panose="02020603050405020304" pitchFamily="18" charset="0"/>
              </a:rPr>
              <a:t>の審議内容（以下の点について審議）</a:t>
            </a:r>
            <a:endParaRPr lang="ja-JP" sz="1050" kern="100" dirty="0">
              <a:effectLst/>
              <a:latin typeface="+mj-ea"/>
              <a:ea typeface="+mj-ea"/>
              <a:cs typeface="Times New Roman" panose="02020603050405020304" pitchFamily="18" charset="0"/>
            </a:endParaRPr>
          </a:p>
        </p:txBody>
      </p:sp>
      <p:grpSp>
        <p:nvGrpSpPr>
          <p:cNvPr id="14" name="グループ化 13"/>
          <p:cNvGrpSpPr/>
          <p:nvPr/>
        </p:nvGrpSpPr>
        <p:grpSpPr>
          <a:xfrm>
            <a:off x="62523" y="1268760"/>
            <a:ext cx="4297210" cy="2440908"/>
            <a:chOff x="100826" y="1101904"/>
            <a:chExt cx="4302445" cy="2575977"/>
          </a:xfrm>
        </p:grpSpPr>
        <p:sp>
          <p:nvSpPr>
            <p:cNvPr id="39" name="テキスト ボックス 19"/>
            <p:cNvSpPr txBox="1"/>
            <p:nvPr/>
          </p:nvSpPr>
          <p:spPr>
            <a:xfrm>
              <a:off x="100826" y="1737127"/>
              <a:ext cx="4302445" cy="1212703"/>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5" indent="-85725">
                <a:buNone/>
              </a:pPr>
              <a:r>
                <a:rPr lang="ja-JP" altLang="en-US" sz="1050" dirty="0">
                  <a:latin typeface="+mn-ea"/>
                  <a:cs typeface="Meiryo UI" panose="020B0604030504040204" pitchFamily="50" charset="-128"/>
                </a:rPr>
                <a:t>　　　</a:t>
              </a:r>
              <a:r>
                <a:rPr lang="ja-JP" altLang="en-US" sz="1050" dirty="0" smtClean="0">
                  <a:latin typeface="+mn-ea"/>
                  <a:cs typeface="Meiryo UI" panose="020B0604030504040204" pitchFamily="50" charset="-128"/>
                </a:rPr>
                <a:t>万博</a:t>
              </a:r>
              <a:r>
                <a:rPr lang="ja-JP" altLang="en-US" sz="1050" dirty="0">
                  <a:latin typeface="+mn-ea"/>
                  <a:cs typeface="Meiryo UI" panose="020B0604030504040204" pitchFamily="50" charset="-128"/>
                </a:rPr>
                <a:t>記念公園は、これまでも地域のボランティアや</a:t>
              </a:r>
              <a:r>
                <a:rPr lang="en-US" altLang="ja-JP" sz="1050" dirty="0">
                  <a:latin typeface="+mn-ea"/>
                  <a:cs typeface="Meiryo UI" panose="020B0604030504040204" pitchFamily="50" charset="-128"/>
                </a:rPr>
                <a:t>NPO</a:t>
              </a:r>
              <a:r>
                <a:rPr lang="ja-JP" altLang="en-US" sz="1050" dirty="0">
                  <a:latin typeface="+mn-ea"/>
                  <a:cs typeface="Meiryo UI" panose="020B0604030504040204" pitchFamily="50" charset="-128"/>
                </a:rPr>
                <a:t>等が植栽管理などに携わり、地域とつながる公園として、多くの人々の関わりの中で育成されてきた。さらにこうした取組みを進め、多くの人々が緑に関わり自然の美に感動する公園とする。また、日本庭園は万国博覧会以来、高い品質を維持してきた公園の貴重な名所であるため、質の高い管理を行うとともに、</a:t>
              </a:r>
              <a:r>
                <a:rPr lang="ja-JP" altLang="en-US" sz="1050" b="1" u="sng" dirty="0">
                  <a:effectLst>
                    <a:outerShdw blurRad="38100" dist="38100" dir="2700000" algn="tl">
                      <a:srgbClr val="000000">
                        <a:alpha val="43137"/>
                      </a:srgbClr>
                    </a:outerShdw>
                  </a:effectLst>
                  <a:latin typeface="+mn-ea"/>
                  <a:cs typeface="Meiryo UI" panose="020B0604030504040204" pitchFamily="50" charset="-128"/>
                </a:rPr>
                <a:t>庭園の見所を分かりやすく示すなど自然と美を体感できる空間</a:t>
              </a:r>
              <a:r>
                <a:rPr lang="ja-JP" altLang="en-US" sz="1050" dirty="0">
                  <a:latin typeface="+mn-ea"/>
                  <a:cs typeface="Meiryo UI" panose="020B0604030504040204" pitchFamily="50" charset="-128"/>
                </a:rPr>
                <a:t>とする</a:t>
              </a:r>
              <a:r>
                <a:rPr lang="ja-JP" altLang="en-US" sz="1050" dirty="0" smtClean="0">
                  <a:latin typeface="+mn-ea"/>
                  <a:cs typeface="Meiryo UI" panose="020B0604030504040204" pitchFamily="50" charset="-128"/>
                </a:rPr>
                <a:t>。</a:t>
              </a:r>
              <a:endParaRPr lang="en-US" altLang="ja-JP" sz="1050" dirty="0" smtClean="0">
                <a:latin typeface="+mn-ea"/>
                <a:cs typeface="Meiryo UI" panose="020B0604030504040204" pitchFamily="50" charset="-128"/>
              </a:endParaRPr>
            </a:p>
            <a:p>
              <a:pPr marL="85725" indent="-85725">
                <a:buNone/>
              </a:pPr>
              <a:endParaRPr kumimoji="1" lang="en-US" altLang="ja-JP" sz="1050" dirty="0">
                <a:latin typeface="+mn-ea"/>
                <a:cs typeface="Meiryo UI" panose="020B0604030504040204" pitchFamily="50" charset="-128"/>
              </a:endParaRPr>
            </a:p>
            <a:p>
              <a:pPr marL="85725" indent="-85725">
                <a:buNone/>
              </a:pPr>
              <a:endParaRPr kumimoji="1" lang="ja-JP" altLang="en-US" sz="1050" dirty="0">
                <a:latin typeface="+mn-ea"/>
              </a:endParaRPr>
            </a:p>
          </p:txBody>
        </p:sp>
        <p:sp>
          <p:nvSpPr>
            <p:cNvPr id="40" name="テキスト ボックス 20"/>
            <p:cNvSpPr txBox="1"/>
            <p:nvPr/>
          </p:nvSpPr>
          <p:spPr>
            <a:xfrm>
              <a:off x="200876" y="1505971"/>
              <a:ext cx="1346788" cy="246221"/>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49263" indent="-449263" algn="ctr">
                <a:buNone/>
              </a:pPr>
              <a:r>
                <a:rPr lang="ja-JP" altLang="en-US" sz="1000" dirty="0">
                  <a:latin typeface="+mn-ea"/>
                </a:rPr>
                <a:t>（基本的な考え方）</a:t>
              </a:r>
              <a:endParaRPr lang="ja-JP" altLang="ja-JP" sz="1000" dirty="0">
                <a:latin typeface="+mn-ea"/>
              </a:endParaRPr>
            </a:p>
          </p:txBody>
        </p:sp>
        <p:sp>
          <p:nvSpPr>
            <p:cNvPr id="41" name="テキスト ボックス 21"/>
            <p:cNvSpPr txBox="1"/>
            <p:nvPr/>
          </p:nvSpPr>
          <p:spPr>
            <a:xfrm>
              <a:off x="257607" y="3001719"/>
              <a:ext cx="1233322" cy="253916"/>
            </a:xfrm>
            <a:prstGeom prst="rect">
              <a:avLst/>
            </a:prstGeom>
            <a:noFill/>
            <a:ln>
              <a:no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49263" indent="-449263">
                <a:buNone/>
              </a:pPr>
              <a:r>
                <a:rPr lang="ja-JP" altLang="en-US" sz="1050" dirty="0">
                  <a:latin typeface="+mn-ea"/>
                </a:rPr>
                <a:t>（取組内容）</a:t>
              </a:r>
              <a:endParaRPr lang="ja-JP" altLang="ja-JP" sz="1050" dirty="0">
                <a:latin typeface="+mn-ea"/>
              </a:endParaRPr>
            </a:p>
          </p:txBody>
        </p:sp>
        <p:sp>
          <p:nvSpPr>
            <p:cNvPr id="42" name="テキスト ボックス 22"/>
            <p:cNvSpPr txBox="1"/>
            <p:nvPr/>
          </p:nvSpPr>
          <p:spPr>
            <a:xfrm>
              <a:off x="467981" y="3255631"/>
              <a:ext cx="3382250" cy="42225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49263" indent="-449263">
                <a:buNone/>
              </a:pPr>
              <a:r>
                <a:rPr lang="ja-JP" altLang="en-US" sz="1000" b="1" u="sng" spc="-40" dirty="0">
                  <a:effectLst>
                    <a:outerShdw blurRad="38100" dist="38100" dir="2700000" algn="tl">
                      <a:srgbClr val="000000">
                        <a:alpha val="43137"/>
                      </a:srgbClr>
                    </a:outerShdw>
                  </a:effectLst>
                  <a:latin typeface="+mn-ea"/>
                </a:rPr>
                <a:t>①日本の文化と美を体感できる質の高い日本庭園の整備</a:t>
              </a:r>
              <a:endParaRPr lang="en-US" altLang="ja-JP" sz="1000" spc="-40" dirty="0">
                <a:latin typeface="+mn-ea"/>
              </a:endParaRPr>
            </a:p>
            <a:p>
              <a:pPr marL="449263" indent="-449263">
                <a:buNone/>
              </a:pPr>
              <a:r>
                <a:rPr lang="ja-JP" altLang="en-US" sz="1000" spc="-40" dirty="0">
                  <a:latin typeface="+mn-ea"/>
                </a:rPr>
                <a:t>②多くの人々の参加によって、緑を育成する組織づくり</a:t>
              </a:r>
              <a:endParaRPr lang="en-US" altLang="ja-JP" sz="1000" spc="-40" dirty="0">
                <a:latin typeface="+mn-ea"/>
              </a:endParaRPr>
            </a:p>
          </p:txBody>
        </p:sp>
        <p:sp>
          <p:nvSpPr>
            <p:cNvPr id="43" name="テキスト ボックス 17"/>
            <p:cNvSpPr txBox="1"/>
            <p:nvPr/>
          </p:nvSpPr>
          <p:spPr>
            <a:xfrm>
              <a:off x="154000" y="1101904"/>
              <a:ext cx="4207151" cy="2760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95350" indent="-895350">
                <a:buNone/>
              </a:pPr>
              <a:r>
                <a:rPr lang="ja-JP" altLang="ja-JP" dirty="0" smtClean="0">
                  <a:latin typeface="+mn-ea"/>
                </a:rPr>
                <a:t>基本</a:t>
              </a:r>
              <a:r>
                <a:rPr lang="ja-JP" altLang="ja-JP" dirty="0">
                  <a:latin typeface="+mn-ea"/>
                </a:rPr>
                <a:t>方針３：</a:t>
              </a:r>
              <a:r>
                <a:rPr lang="ja-JP" altLang="en-US" b="1" dirty="0">
                  <a:latin typeface="+mn-ea"/>
                </a:rPr>
                <a:t>「</a:t>
              </a:r>
              <a:r>
                <a:rPr lang="ja-JP" altLang="ja-JP" b="1" dirty="0">
                  <a:latin typeface="+mn-ea"/>
                </a:rPr>
                <a:t>緑の中で人々が憩い活動し自然の美に感動する公園</a:t>
              </a:r>
              <a:r>
                <a:rPr lang="ja-JP" altLang="en-US" b="1" dirty="0">
                  <a:latin typeface="+mn-ea"/>
                </a:rPr>
                <a:t>」</a:t>
              </a:r>
              <a:endParaRPr kumimoji="1" lang="ja-JP" altLang="en-US" b="1" dirty="0">
                <a:latin typeface="+mn-ea"/>
              </a:endParaRPr>
            </a:p>
          </p:txBody>
        </p:sp>
      </p:grpSp>
      <p:sp>
        <p:nvSpPr>
          <p:cNvPr id="2" name="テキスト ボックス 1"/>
          <p:cNvSpPr txBox="1"/>
          <p:nvPr/>
        </p:nvSpPr>
        <p:spPr>
          <a:xfrm>
            <a:off x="6621343" y="2198462"/>
            <a:ext cx="1603324" cy="246221"/>
          </a:xfrm>
          <a:prstGeom prst="rect">
            <a:avLst/>
          </a:prstGeom>
          <a:noFill/>
        </p:spPr>
        <p:txBody>
          <a:bodyPr wrap="none" rtlCol="0">
            <a:spAutoFit/>
          </a:bodyPr>
          <a:lstStyle/>
          <a:p>
            <a:r>
              <a:rPr kumimoji="1" lang="ja-JP" altLang="en-US" sz="1000" b="1" dirty="0" smtClean="0"/>
              <a:t>ビジョン実現に向けた取組</a:t>
            </a:r>
            <a:endParaRPr kumimoji="1" lang="ja-JP" altLang="en-US" sz="1000" b="1" dirty="0"/>
          </a:p>
        </p:txBody>
      </p:sp>
      <p:sp>
        <p:nvSpPr>
          <p:cNvPr id="3" name="テキスト ボックス 2"/>
          <p:cNvSpPr txBox="1"/>
          <p:nvPr/>
        </p:nvSpPr>
        <p:spPr>
          <a:xfrm>
            <a:off x="6689471" y="2377820"/>
            <a:ext cx="1467068" cy="707886"/>
          </a:xfrm>
          <a:prstGeom prst="rect">
            <a:avLst/>
          </a:prstGeom>
          <a:noFill/>
        </p:spPr>
        <p:txBody>
          <a:bodyPr wrap="none" rtlCol="0">
            <a:spAutoFit/>
          </a:bodyPr>
          <a:lstStyle/>
          <a:p>
            <a:r>
              <a:rPr kumimoji="1" lang="ja-JP" altLang="en-US" sz="1000" dirty="0" smtClean="0"/>
              <a:t>●見所景観の設定</a:t>
            </a:r>
            <a:endParaRPr kumimoji="1" lang="en-US" altLang="ja-JP" sz="1000" dirty="0" smtClean="0"/>
          </a:p>
          <a:p>
            <a:r>
              <a:rPr lang="ja-JP" altLang="en-US" sz="1000" dirty="0" smtClean="0"/>
              <a:t>●魅力向上</a:t>
            </a:r>
            <a:endParaRPr lang="en-US" altLang="ja-JP" sz="1000" dirty="0" smtClean="0"/>
          </a:p>
          <a:p>
            <a:r>
              <a:rPr kumimoji="1" lang="ja-JP" altLang="en-US" sz="1000" dirty="0" smtClean="0"/>
              <a:t>●庭園</a:t>
            </a:r>
            <a:r>
              <a:rPr kumimoji="1" lang="ja-JP" altLang="en-US" sz="1000" dirty="0"/>
              <a:t>様式要素の</a:t>
            </a:r>
            <a:r>
              <a:rPr kumimoji="1" lang="ja-JP" altLang="en-US" sz="1000" dirty="0" smtClean="0"/>
              <a:t>保存</a:t>
            </a:r>
            <a:endParaRPr kumimoji="1" lang="en-US" altLang="ja-JP" sz="1000" dirty="0" smtClean="0"/>
          </a:p>
          <a:p>
            <a:r>
              <a:rPr lang="ja-JP" altLang="en-US" sz="1000" dirty="0"/>
              <a:t>●</a:t>
            </a:r>
            <a:r>
              <a:rPr lang="ja-JP" altLang="en-US" sz="1000" dirty="0" smtClean="0"/>
              <a:t>施設</a:t>
            </a:r>
            <a:r>
              <a:rPr lang="ja-JP" altLang="en-US" sz="1000" dirty="0"/>
              <a:t>の高品質化</a:t>
            </a:r>
            <a:endParaRPr kumimoji="1" lang="ja-JP" altLang="en-US" sz="1000" dirty="0"/>
          </a:p>
        </p:txBody>
      </p:sp>
      <p:sp>
        <p:nvSpPr>
          <p:cNvPr id="26" name="右矢印 25"/>
          <p:cNvSpPr>
            <a:spLocks/>
          </p:cNvSpPr>
          <p:nvPr/>
        </p:nvSpPr>
        <p:spPr bwMode="auto">
          <a:xfrm rot="5400000">
            <a:off x="7240139" y="3261793"/>
            <a:ext cx="226201" cy="128567"/>
          </a:xfrm>
          <a:prstGeom prst="rightArrow">
            <a:avLst>
              <a:gd name="adj1" fmla="val 50000"/>
              <a:gd name="adj2" fmla="val 49966"/>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 name="テキスト ボックス 4"/>
          <p:cNvSpPr txBox="1"/>
          <p:nvPr/>
        </p:nvSpPr>
        <p:spPr>
          <a:xfrm>
            <a:off x="4837043" y="3495289"/>
            <a:ext cx="3754554" cy="707886"/>
          </a:xfrm>
          <a:prstGeom prst="rect">
            <a:avLst/>
          </a:prstGeom>
          <a:solidFill>
            <a:srgbClr val="FFCCFF"/>
          </a:solidFill>
          <a:ln>
            <a:solidFill>
              <a:schemeClr val="tx1"/>
            </a:solidFill>
          </a:ln>
        </p:spPr>
        <p:txBody>
          <a:bodyPr wrap="none" rtlCol="0">
            <a:spAutoFit/>
          </a:bodyPr>
          <a:lstStyle/>
          <a:p>
            <a:r>
              <a:rPr kumimoji="1" lang="ja-JP" altLang="en-US" sz="1000" dirty="0" smtClean="0">
                <a:latin typeface="+mn-ea"/>
              </a:rPr>
              <a:t>今年度、調査審議や助言をいただきたい事項</a:t>
            </a:r>
            <a:endParaRPr kumimoji="1" lang="en-US" altLang="ja-JP" sz="1000" dirty="0" smtClean="0">
              <a:latin typeface="+mn-ea"/>
            </a:endParaRPr>
          </a:p>
          <a:p>
            <a:r>
              <a:rPr lang="ja-JP" altLang="en-US" sz="1000" dirty="0">
                <a:latin typeface="+mn-ea"/>
              </a:rPr>
              <a:t>　</a:t>
            </a:r>
            <a:r>
              <a:rPr lang="ja-JP" altLang="en-US" sz="1000" dirty="0" smtClean="0">
                <a:latin typeface="+mn-ea"/>
              </a:rPr>
              <a:t>日本庭園改修基本計画案の具体化について</a:t>
            </a:r>
            <a:endParaRPr lang="en-US" altLang="ja-JP" sz="1000" dirty="0" smtClean="0">
              <a:latin typeface="+mn-ea"/>
            </a:endParaRPr>
          </a:p>
          <a:p>
            <a:r>
              <a:rPr kumimoji="1" lang="ja-JP" altLang="en-US" sz="1000" dirty="0">
                <a:latin typeface="+mn-ea"/>
              </a:rPr>
              <a:t>　</a:t>
            </a:r>
            <a:r>
              <a:rPr kumimoji="1" lang="ja-JP" altLang="en-US" sz="1000" dirty="0" smtClean="0">
                <a:latin typeface="+mn-ea"/>
              </a:rPr>
              <a:t>　●八景（見所景観）の設定　　　●庭園鑑賞モデルコースの設定</a:t>
            </a:r>
            <a:endParaRPr kumimoji="1" lang="en-US" altLang="ja-JP" sz="1000" dirty="0" smtClean="0">
              <a:latin typeface="+mn-ea"/>
            </a:endParaRPr>
          </a:p>
          <a:p>
            <a:r>
              <a:rPr lang="ja-JP" altLang="en-US" sz="1000" dirty="0">
                <a:latin typeface="+mn-ea"/>
              </a:rPr>
              <a:t>　</a:t>
            </a:r>
            <a:r>
              <a:rPr lang="ja-JP" altLang="en-US" sz="1000" dirty="0" smtClean="0">
                <a:latin typeface="+mn-ea"/>
              </a:rPr>
              <a:t>　●案内サインや説明サインなどの改善方策</a:t>
            </a:r>
            <a:endParaRPr kumimoji="1" lang="ja-JP" altLang="en-US" sz="1000" dirty="0">
              <a:latin typeface="+mn-ea"/>
            </a:endParaRPr>
          </a:p>
        </p:txBody>
      </p:sp>
      <p:sp>
        <p:nvSpPr>
          <p:cNvPr id="30" name="テキスト ボックス 66"/>
          <p:cNvSpPr txBox="1"/>
          <p:nvPr/>
        </p:nvSpPr>
        <p:spPr>
          <a:xfrm>
            <a:off x="4677664" y="4788584"/>
            <a:ext cx="4362253" cy="1800493"/>
          </a:xfrm>
          <a:prstGeom prst="rect">
            <a:avLst/>
          </a:prstGeom>
          <a:no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b="1" kern="100" dirty="0" smtClean="0">
                <a:latin typeface="+mj-ea"/>
                <a:ea typeface="+mj-ea"/>
                <a:cs typeface="Times New Roman" panose="02020603050405020304" pitchFamily="18" charset="0"/>
              </a:rPr>
              <a:t>モデルコース設定</a:t>
            </a:r>
            <a:endParaRPr lang="en-US" altLang="ja-JP" sz="1200" b="1" kern="100" dirty="0" smtClean="0">
              <a:latin typeface="+mj-ea"/>
              <a:ea typeface="+mj-ea"/>
              <a:cs typeface="Times New Roman" panose="02020603050405020304" pitchFamily="18" charset="0"/>
            </a:endParaRPr>
          </a:p>
          <a:p>
            <a:pPr algn="just">
              <a:spcAft>
                <a:spcPts val="0"/>
              </a:spcAft>
            </a:pPr>
            <a:r>
              <a:rPr lang="ja-JP" altLang="en-US" sz="1050" kern="100" dirty="0">
                <a:ea typeface="ＭＳ 明朝" panose="02020609040205080304" pitchFamily="17" charset="-128"/>
                <a:cs typeface="Times New Roman" panose="02020603050405020304" pitchFamily="18" charset="0"/>
              </a:rPr>
              <a:t> </a:t>
            </a:r>
            <a:r>
              <a:rPr lang="ja-JP" altLang="en-US" sz="1050" kern="100" dirty="0" smtClean="0">
                <a:ea typeface="ＭＳ 明朝" panose="02020609040205080304" pitchFamily="17" charset="-128"/>
                <a:cs typeface="Times New Roman" panose="02020603050405020304" pitchFamily="18" charset="0"/>
              </a:rPr>
              <a:t>  </a:t>
            </a:r>
            <a:r>
              <a:rPr lang="ja-JP" altLang="en-US" sz="1050" kern="100" dirty="0" smtClean="0">
                <a:latin typeface="+mn-ea"/>
                <a:cs typeface="Times New Roman" panose="02020603050405020304" pitchFamily="18" charset="0"/>
              </a:rPr>
              <a:t>●</a:t>
            </a:r>
            <a:r>
              <a:rPr lang="ja-JP" altLang="en-US" sz="1050" kern="100" dirty="0" smtClean="0">
                <a:effectLst/>
                <a:latin typeface="+mn-ea"/>
                <a:cs typeface="Times New Roman" panose="02020603050405020304" pitchFamily="18" charset="0"/>
              </a:rPr>
              <a:t>花の咲く時期により各季節</a:t>
            </a:r>
            <a:r>
              <a:rPr lang="ja-JP" altLang="en-US" sz="1050" kern="100" dirty="0">
                <a:latin typeface="+mn-ea"/>
                <a:cs typeface="Times New Roman" panose="02020603050405020304" pitchFamily="18" charset="0"/>
              </a:rPr>
              <a:t>複数</a:t>
            </a:r>
            <a:r>
              <a:rPr lang="ja-JP" altLang="en-US" sz="1050" kern="100" dirty="0" smtClean="0">
                <a:effectLst/>
                <a:latin typeface="+mn-ea"/>
                <a:cs typeface="Times New Roman" panose="02020603050405020304" pitchFamily="18" charset="0"/>
              </a:rPr>
              <a:t>作った方がよい</a:t>
            </a:r>
            <a:endParaRPr lang="en-US" altLang="ja-JP" sz="1050" kern="100" dirty="0" smtClean="0">
              <a:effectLst/>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●インバウンドで</a:t>
            </a:r>
            <a:r>
              <a:rPr lang="en-US" altLang="ja-JP" sz="1050" kern="100" dirty="0" smtClean="0">
                <a:latin typeface="+mn-ea"/>
                <a:cs typeface="Times New Roman" panose="02020603050405020304" pitchFamily="18" charset="0"/>
              </a:rPr>
              <a:t>10</a:t>
            </a:r>
            <a:r>
              <a:rPr lang="ja-JP" altLang="en-US" sz="1050" kern="100" dirty="0" smtClean="0">
                <a:latin typeface="+mn-ea"/>
                <a:cs typeface="Times New Roman" panose="02020603050405020304" pitchFamily="18" charset="0"/>
              </a:rPr>
              <a:t>分で帰る人などについても対応</a:t>
            </a:r>
            <a:endParaRPr lang="en-US" altLang="ja-JP" sz="1050" kern="100" dirty="0" smtClean="0">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●ショートカットの対応ができていない</a:t>
            </a:r>
            <a:endParaRPr lang="en-US" altLang="ja-JP" sz="1050" kern="100" dirty="0" smtClean="0">
              <a:ea typeface="ＭＳ 明朝" panose="02020609040205080304" pitchFamily="17" charset="-128"/>
              <a:cs typeface="Times New Roman" panose="02020603050405020304" pitchFamily="18" charset="0"/>
            </a:endParaRPr>
          </a:p>
          <a:p>
            <a:pPr algn="just">
              <a:spcAft>
                <a:spcPts val="0"/>
              </a:spcAft>
            </a:pPr>
            <a:r>
              <a:rPr lang="ja-JP" altLang="en-US" sz="1200" b="1" kern="100" dirty="0" smtClean="0">
                <a:latin typeface="+mj-ea"/>
                <a:ea typeface="+mj-ea"/>
                <a:cs typeface="Times New Roman" panose="02020603050405020304" pitchFamily="18" charset="0"/>
              </a:rPr>
              <a:t>案内サインについて</a:t>
            </a:r>
            <a:endParaRPr lang="en-US" altLang="ja-JP" sz="1200" b="1" kern="100" dirty="0" smtClean="0">
              <a:latin typeface="+mj-ea"/>
              <a:ea typeface="+mj-ea"/>
              <a:cs typeface="Times New Roman" panose="02020603050405020304" pitchFamily="18" charset="0"/>
            </a:endParaRPr>
          </a:p>
          <a:p>
            <a:pPr algn="just">
              <a:spcAft>
                <a:spcPts val="0"/>
              </a:spcAft>
            </a:pPr>
            <a:r>
              <a:rPr lang="ja-JP" altLang="en-US" sz="1050" kern="100" dirty="0">
                <a:ea typeface="ＭＳ 明朝" panose="02020609040205080304" pitchFamily="17" charset="-128"/>
                <a:cs typeface="Times New Roman" panose="02020603050405020304" pitchFamily="18" charset="0"/>
              </a:rPr>
              <a:t> </a:t>
            </a:r>
            <a:r>
              <a:rPr lang="ja-JP" altLang="en-US" sz="1050" kern="100" dirty="0" smtClean="0">
                <a:ea typeface="ＭＳ 明朝" panose="02020609040205080304" pitchFamily="17" charset="-128"/>
                <a:cs typeface="Times New Roman" panose="02020603050405020304" pitchFamily="18" charset="0"/>
              </a:rPr>
              <a:t>  </a:t>
            </a:r>
            <a:r>
              <a:rPr lang="ja-JP" altLang="en-US" sz="1050" kern="100" dirty="0" smtClean="0">
                <a:latin typeface="+mn-ea"/>
                <a:cs typeface="Times New Roman" panose="02020603050405020304" pitchFamily="18" charset="0"/>
              </a:rPr>
              <a:t>●全部文字にしなくてもネットを通じて情報が得られるようにする</a:t>
            </a:r>
            <a:endParaRPr lang="en-US" altLang="ja-JP" sz="1050" kern="100" dirty="0" smtClean="0">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●ソフト的な仕掛けが必要</a:t>
            </a:r>
            <a:endParaRPr lang="en-US" altLang="ja-JP" sz="1050" kern="100" dirty="0">
              <a:latin typeface="+mn-ea"/>
              <a:cs typeface="Times New Roman" panose="02020603050405020304" pitchFamily="18" charset="0"/>
            </a:endParaRPr>
          </a:p>
          <a:p>
            <a:pPr algn="just">
              <a:spcAft>
                <a:spcPts val="0"/>
              </a:spcAft>
            </a:pP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4</a:t>
            </a:r>
            <a:r>
              <a:rPr lang="ja-JP" altLang="en-US" sz="1050" kern="100" dirty="0" smtClean="0">
                <a:latin typeface="+mn-ea"/>
                <a:cs typeface="Times New Roman" panose="02020603050405020304" pitchFamily="18" charset="0"/>
              </a:rPr>
              <a:t>カ国語表記</a:t>
            </a:r>
            <a:r>
              <a:rPr lang="ja-JP" altLang="en-US" sz="1050" kern="100" dirty="0">
                <a:latin typeface="+mn-ea"/>
                <a:cs typeface="Times New Roman" panose="02020603050405020304" pitchFamily="18" charset="0"/>
              </a:rPr>
              <a:t>　</a:t>
            </a:r>
            <a:endParaRPr lang="en-US" altLang="ja-JP" sz="1050" kern="100" dirty="0" smtClean="0">
              <a:latin typeface="+mn-ea"/>
              <a:cs typeface="Times New Roman" panose="02020603050405020304" pitchFamily="18" charset="0"/>
            </a:endParaRPr>
          </a:p>
          <a:p>
            <a:pPr algn="just">
              <a:spcAft>
                <a:spcPts val="0"/>
              </a:spcAft>
            </a:pPr>
            <a:r>
              <a:rPr lang="ja-JP" altLang="en-US" sz="1200" b="1" kern="100" dirty="0" smtClean="0">
                <a:latin typeface="+mn-ea"/>
                <a:cs typeface="Times New Roman" panose="02020603050405020304" pitchFamily="18" charset="0"/>
              </a:rPr>
              <a:t>バリアフリーについて</a:t>
            </a:r>
            <a:endParaRPr lang="en-US" altLang="ja-JP" sz="1200" b="1" kern="100" dirty="0" smtClean="0">
              <a:latin typeface="+mn-ea"/>
              <a:cs typeface="Times New Roman" panose="02020603050405020304" pitchFamily="18" charset="0"/>
            </a:endParaRPr>
          </a:p>
          <a:p>
            <a:pPr algn="just">
              <a:spcAft>
                <a:spcPts val="0"/>
              </a:spcAft>
            </a:pPr>
            <a:r>
              <a:rPr lang="ja-JP" altLang="en-US" sz="1200" b="1" kern="100" dirty="0">
                <a:latin typeface="+mn-ea"/>
                <a:cs typeface="Times New Roman" panose="02020603050405020304" pitchFamily="18" charset="0"/>
              </a:rPr>
              <a:t>　</a:t>
            </a:r>
            <a:r>
              <a:rPr lang="ja-JP" altLang="en-US" sz="1200" b="1" kern="100" dirty="0" smtClean="0">
                <a:latin typeface="+mn-ea"/>
                <a:cs typeface="Times New Roman" panose="02020603050405020304" pitchFamily="18" charset="0"/>
              </a:rPr>
              <a:t>●</a:t>
            </a:r>
            <a:r>
              <a:rPr lang="ja-JP" altLang="ja-JP" sz="1050" dirty="0" smtClean="0"/>
              <a:t>伝統的</a:t>
            </a:r>
            <a:r>
              <a:rPr lang="ja-JP" altLang="ja-JP" sz="1050" dirty="0"/>
              <a:t>な技法を取り込み</a:t>
            </a:r>
            <a:r>
              <a:rPr lang="ja-JP" altLang="ja-JP" sz="1050" dirty="0" smtClean="0"/>
              <a:t>ながら</a:t>
            </a:r>
            <a:r>
              <a:rPr lang="ja-JP" altLang="en-US" sz="1050" dirty="0" smtClean="0"/>
              <a:t>対応すべき</a:t>
            </a:r>
            <a:endParaRPr lang="en-US" altLang="ja-JP" sz="1050" kern="100" dirty="0" smtClean="0">
              <a:latin typeface="+mn-ea"/>
              <a:cs typeface="Times New Roman" panose="02020603050405020304" pitchFamily="18" charset="0"/>
            </a:endParaRPr>
          </a:p>
        </p:txBody>
      </p:sp>
      <p:sp>
        <p:nvSpPr>
          <p:cNvPr id="8" name="スライド番号プレースホルダー 7"/>
          <p:cNvSpPr>
            <a:spLocks noGrp="1"/>
          </p:cNvSpPr>
          <p:nvPr>
            <p:ph type="sldNum" sz="quarter" idx="12"/>
          </p:nvPr>
        </p:nvSpPr>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12807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２．</a:t>
            </a:r>
            <a:r>
              <a:rPr lang="ja-JP" altLang="en-US" sz="2400" dirty="0"/>
              <a:t>八景の名称設定</a:t>
            </a:r>
            <a:r>
              <a:rPr lang="ja-JP" altLang="en-US" sz="2400" dirty="0" smtClean="0"/>
              <a:t>について</a:t>
            </a:r>
            <a:endParaRPr lang="en-US" altLang="ja-JP" sz="2400" dirty="0"/>
          </a:p>
        </p:txBody>
      </p:sp>
      <p:sp>
        <p:nvSpPr>
          <p:cNvPr id="6" name="テキスト ボックス 66"/>
          <p:cNvSpPr txBox="1"/>
          <p:nvPr/>
        </p:nvSpPr>
        <p:spPr>
          <a:xfrm>
            <a:off x="248276" y="811325"/>
            <a:ext cx="2523524" cy="33855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r>
              <a:rPr lang="ja-JP" altLang="en-US" sz="1600" b="1" kern="100" dirty="0" smtClean="0">
                <a:latin typeface="+mj-ea"/>
                <a:ea typeface="+mj-ea"/>
                <a:cs typeface="Times New Roman" panose="02020603050405020304" pitchFamily="18" charset="0"/>
              </a:rPr>
              <a:t>八景の名称設定の流れ</a:t>
            </a:r>
            <a:endParaRPr lang="en-US" altLang="ja-JP" sz="1600" b="1" kern="100" dirty="0" smtClean="0">
              <a:latin typeface="+mj-ea"/>
              <a:ea typeface="+mj-ea"/>
              <a:cs typeface="Times New Roman" panose="02020603050405020304" pitchFamily="18" charset="0"/>
            </a:endParaRPr>
          </a:p>
        </p:txBody>
      </p:sp>
      <p:sp>
        <p:nvSpPr>
          <p:cNvPr id="8" name="テキスト ボックス 7"/>
          <p:cNvSpPr txBox="1"/>
          <p:nvPr/>
        </p:nvSpPr>
        <p:spPr>
          <a:xfrm>
            <a:off x="624511" y="6107386"/>
            <a:ext cx="3554178" cy="276999"/>
          </a:xfrm>
          <a:prstGeom prst="rect">
            <a:avLst/>
          </a:prstGeom>
          <a:noFill/>
          <a:ln>
            <a:solidFill>
              <a:srgbClr val="0000FF"/>
            </a:solidFill>
          </a:ln>
        </p:spPr>
        <p:txBody>
          <a:bodyPr wrap="none" rtlCol="0">
            <a:spAutoFit/>
          </a:bodyPr>
          <a:lstStyle/>
          <a:p>
            <a:pPr algn="just"/>
            <a:r>
              <a:rPr lang="ja-JP" altLang="en-US" sz="1200" kern="100" dirty="0" smtClean="0">
                <a:latin typeface="+mn-ea"/>
                <a:cs typeface="Times New Roman" panose="02020603050405020304" pitchFamily="18" charset="0"/>
              </a:rPr>
              <a:t>○アンケート結果</a:t>
            </a:r>
            <a:r>
              <a:rPr lang="ja-JP" altLang="en-US" sz="1200" kern="100" dirty="0">
                <a:latin typeface="+mn-ea"/>
                <a:cs typeface="Times New Roman" panose="02020603050405020304" pitchFamily="18" charset="0"/>
              </a:rPr>
              <a:t>に基づいた</a:t>
            </a:r>
            <a:r>
              <a:rPr lang="ja-JP" altLang="en-US" sz="1200" kern="100" dirty="0" smtClean="0">
                <a:latin typeface="+mn-ea"/>
                <a:cs typeface="Times New Roman" panose="02020603050405020304" pitchFamily="18" charset="0"/>
              </a:rPr>
              <a:t>新たな事務局</a:t>
            </a:r>
            <a:r>
              <a:rPr lang="ja-JP" altLang="en-US" sz="1200" kern="100" dirty="0">
                <a:latin typeface="+mn-ea"/>
                <a:cs typeface="Times New Roman" panose="02020603050405020304" pitchFamily="18" charset="0"/>
              </a:rPr>
              <a:t>案の</a:t>
            </a:r>
            <a:r>
              <a:rPr lang="ja-JP" altLang="en-US" sz="1200" kern="100" dirty="0" smtClean="0">
                <a:latin typeface="+mn-ea"/>
                <a:cs typeface="Times New Roman" panose="02020603050405020304" pitchFamily="18" charset="0"/>
              </a:rPr>
              <a:t>作成</a:t>
            </a:r>
            <a:endParaRPr lang="ja-JP" altLang="ja-JP" kern="100" dirty="0">
              <a:latin typeface="+mn-ea"/>
              <a:cs typeface="Times New Roman" panose="02020603050405020304" pitchFamily="18" charset="0"/>
            </a:endParaRPr>
          </a:p>
        </p:txBody>
      </p:sp>
      <p:sp>
        <p:nvSpPr>
          <p:cNvPr id="9" name="テキスト ボックス 8"/>
          <p:cNvSpPr txBox="1"/>
          <p:nvPr/>
        </p:nvSpPr>
        <p:spPr>
          <a:xfrm>
            <a:off x="1326004" y="1639833"/>
            <a:ext cx="2492990" cy="276999"/>
          </a:xfrm>
          <a:prstGeom prst="rect">
            <a:avLst/>
          </a:prstGeom>
          <a:noFill/>
          <a:ln>
            <a:noFill/>
          </a:ln>
        </p:spPr>
        <p:txBody>
          <a:bodyPr wrap="none" rtlCol="0">
            <a:spAutoFit/>
          </a:bodyPr>
          <a:lstStyle/>
          <a:p>
            <a:r>
              <a:rPr lang="ja-JP" altLang="en-US" sz="1200" dirty="0" smtClean="0">
                <a:solidFill>
                  <a:srgbClr val="000000"/>
                </a:solidFill>
                <a:latin typeface="+mn-ea"/>
              </a:rPr>
              <a:t>瀟湘</a:t>
            </a:r>
            <a:r>
              <a:rPr lang="ja-JP" altLang="en-US" sz="1200" kern="100" dirty="0">
                <a:latin typeface="+mn-ea"/>
                <a:cs typeface="Times New Roman" panose="02020603050405020304" pitchFamily="18" charset="0"/>
              </a:rPr>
              <a:t>八景にちなんだ名称案</a:t>
            </a:r>
            <a:r>
              <a:rPr lang="ja-JP" altLang="en-US" sz="1200" kern="100" dirty="0" smtClean="0">
                <a:latin typeface="+mn-ea"/>
                <a:cs typeface="Times New Roman" panose="02020603050405020304" pitchFamily="18" charset="0"/>
              </a:rPr>
              <a:t>の追加</a:t>
            </a:r>
            <a:endParaRPr lang="en-US" altLang="ja-JP" sz="1200" kern="100" dirty="0">
              <a:latin typeface="+mn-ea"/>
              <a:cs typeface="Times New Roman" panose="02020603050405020304" pitchFamily="18" charset="0"/>
            </a:endParaRPr>
          </a:p>
        </p:txBody>
      </p:sp>
      <p:sp>
        <p:nvSpPr>
          <p:cNvPr id="12" name="テキスト ボックス 11"/>
          <p:cNvSpPr txBox="1"/>
          <p:nvPr/>
        </p:nvSpPr>
        <p:spPr>
          <a:xfrm>
            <a:off x="539552" y="1268854"/>
            <a:ext cx="1723549" cy="276999"/>
          </a:xfrm>
          <a:prstGeom prst="rect">
            <a:avLst/>
          </a:prstGeom>
          <a:noFill/>
          <a:ln>
            <a:solidFill>
              <a:srgbClr val="0000FF"/>
            </a:solidFill>
          </a:ln>
        </p:spPr>
        <p:txBody>
          <a:bodyPr wrap="none" rtlCol="0">
            <a:spAutoFit/>
          </a:bodyPr>
          <a:lstStyle/>
          <a:p>
            <a:r>
              <a:rPr lang="ja-JP" altLang="en-US" sz="1200" kern="100" dirty="0" smtClean="0">
                <a:latin typeface="+mj-ea"/>
                <a:ea typeface="+mj-ea"/>
                <a:cs typeface="Times New Roman" panose="02020603050405020304" pitchFamily="18" charset="0"/>
              </a:rPr>
              <a:t>○八景名称案の再編成</a:t>
            </a:r>
            <a:endParaRPr lang="en-US" altLang="ja-JP" sz="1200" kern="100" dirty="0">
              <a:latin typeface="+mj-ea"/>
              <a:ea typeface="+mj-ea"/>
              <a:cs typeface="Times New Roman" panose="02020603050405020304" pitchFamily="18" charset="0"/>
            </a:endParaRPr>
          </a:p>
        </p:txBody>
      </p:sp>
      <p:sp>
        <p:nvSpPr>
          <p:cNvPr id="13" name="テキスト ボックス 12"/>
          <p:cNvSpPr txBox="1"/>
          <p:nvPr/>
        </p:nvSpPr>
        <p:spPr>
          <a:xfrm>
            <a:off x="1326004" y="1916832"/>
            <a:ext cx="7094486" cy="276999"/>
          </a:xfrm>
          <a:prstGeom prst="rect">
            <a:avLst/>
          </a:prstGeom>
          <a:noFill/>
        </p:spPr>
        <p:txBody>
          <a:bodyPr wrap="square" rtlCol="0">
            <a:spAutoFit/>
          </a:bodyPr>
          <a:lstStyle/>
          <a:p>
            <a:r>
              <a:rPr kumimoji="1" lang="ja-JP" altLang="en-US" sz="1200" dirty="0" smtClean="0">
                <a:latin typeface="+mn-ea"/>
              </a:rPr>
              <a:t>季節を表す言葉をつかって</a:t>
            </a:r>
            <a:r>
              <a:rPr lang="ja-JP" altLang="en-US" sz="1200" dirty="0">
                <a:latin typeface="+mn-ea"/>
              </a:rPr>
              <a:t>いた案</a:t>
            </a:r>
            <a:r>
              <a:rPr lang="ja-JP" altLang="en-US" sz="1200" dirty="0" smtClean="0">
                <a:latin typeface="+mn-ea"/>
              </a:rPr>
              <a:t>を取り除き、八景それぞれの案が一つの流れを持つように再編成を行った。</a:t>
            </a:r>
            <a:endParaRPr lang="en-US" altLang="ja-JP" sz="1200" dirty="0" smtClean="0">
              <a:latin typeface="+mn-ea"/>
            </a:endParaRPr>
          </a:p>
        </p:txBody>
      </p:sp>
      <p:sp>
        <p:nvSpPr>
          <p:cNvPr id="14" name="テキスト ボックス 13"/>
          <p:cNvSpPr txBox="1"/>
          <p:nvPr/>
        </p:nvSpPr>
        <p:spPr>
          <a:xfrm>
            <a:off x="539552" y="4014191"/>
            <a:ext cx="1768433" cy="276999"/>
          </a:xfrm>
          <a:prstGeom prst="rect">
            <a:avLst/>
          </a:prstGeom>
          <a:noFill/>
          <a:ln>
            <a:solidFill>
              <a:srgbClr val="0000FF"/>
            </a:solidFill>
          </a:ln>
        </p:spPr>
        <p:txBody>
          <a:bodyPr wrap="none" rtlCol="0">
            <a:spAutoFit/>
          </a:bodyPr>
          <a:lstStyle/>
          <a:p>
            <a:r>
              <a:rPr lang="ja-JP" altLang="en-US" sz="1200" kern="100" dirty="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アンケートの実施概要</a:t>
            </a:r>
            <a:endParaRPr lang="en-US" altLang="ja-JP" sz="1200" kern="100" dirty="0">
              <a:latin typeface="+mj-ea"/>
              <a:ea typeface="+mj-ea"/>
              <a:cs typeface="Times New Roman" panose="02020603050405020304" pitchFamily="18" charset="0"/>
            </a:endParaRPr>
          </a:p>
        </p:txBody>
      </p:sp>
      <p:sp>
        <p:nvSpPr>
          <p:cNvPr id="15" name="テキスト ボックス 14"/>
          <p:cNvSpPr txBox="1"/>
          <p:nvPr/>
        </p:nvSpPr>
        <p:spPr>
          <a:xfrm>
            <a:off x="1881495" y="2221818"/>
            <a:ext cx="3972562" cy="1015663"/>
          </a:xfrm>
          <a:prstGeom prst="rect">
            <a:avLst/>
          </a:prstGeom>
          <a:noFill/>
          <a:ln>
            <a:solidFill>
              <a:schemeClr val="tx1"/>
            </a:solidFill>
          </a:ln>
        </p:spPr>
        <p:txBody>
          <a:bodyPr wrap="none" rtlCol="0">
            <a:spAutoFit/>
          </a:bodyPr>
          <a:lstStyle/>
          <a:p>
            <a:r>
              <a:rPr lang="ja-JP" altLang="en-US" sz="1200" dirty="0" smtClean="0"/>
              <a:t>　</a:t>
            </a:r>
            <a:r>
              <a:rPr lang="en-US" altLang="ja-JP" sz="1200" dirty="0" smtClean="0">
                <a:latin typeface="+mn-ea"/>
              </a:rPr>
              <a:t>A</a:t>
            </a:r>
            <a:r>
              <a:rPr lang="ja-JP" altLang="en-US" sz="1200" dirty="0">
                <a:latin typeface="+mn-ea"/>
              </a:rPr>
              <a:t>案：その場所の歴史性を重視した案</a:t>
            </a:r>
            <a:endParaRPr lang="en-US" altLang="ja-JP" sz="1200" dirty="0">
              <a:latin typeface="+mn-ea"/>
            </a:endParaRPr>
          </a:p>
          <a:p>
            <a:r>
              <a:rPr lang="ja-JP" altLang="en-US" sz="1200" dirty="0">
                <a:latin typeface="+mn-ea"/>
              </a:rPr>
              <a:t>　</a:t>
            </a:r>
            <a:r>
              <a:rPr lang="en-US" altLang="ja-JP" sz="1200" dirty="0">
                <a:latin typeface="+mn-ea"/>
              </a:rPr>
              <a:t>B</a:t>
            </a:r>
            <a:r>
              <a:rPr lang="ja-JP" altLang="en-US" sz="1200" dirty="0">
                <a:latin typeface="+mn-ea"/>
              </a:rPr>
              <a:t>案：庭が見せる情景を表現した案</a:t>
            </a:r>
            <a:endParaRPr lang="en-US" altLang="ja-JP" sz="1200" dirty="0">
              <a:latin typeface="+mn-ea"/>
            </a:endParaRPr>
          </a:p>
          <a:p>
            <a:r>
              <a:rPr lang="ja-JP" altLang="en-US" sz="1200" dirty="0">
                <a:latin typeface="+mn-ea"/>
              </a:rPr>
              <a:t>　</a:t>
            </a:r>
            <a:r>
              <a:rPr lang="en-US" altLang="ja-JP" sz="1200" dirty="0">
                <a:latin typeface="+mn-ea"/>
              </a:rPr>
              <a:t>C</a:t>
            </a:r>
            <a:r>
              <a:rPr lang="ja-JP" altLang="en-US" sz="1200" dirty="0">
                <a:latin typeface="+mn-ea"/>
              </a:rPr>
              <a:t>案：現在の名称、もしくは、その名称に魅力を加味した案</a:t>
            </a:r>
            <a:endParaRPr lang="en-US" altLang="ja-JP" sz="1200" dirty="0">
              <a:latin typeface="+mn-ea"/>
            </a:endParaRPr>
          </a:p>
          <a:p>
            <a:r>
              <a:rPr lang="ja-JP" altLang="en-US" sz="1200" dirty="0">
                <a:latin typeface="+mn-ea"/>
              </a:rPr>
              <a:t>　</a:t>
            </a:r>
            <a:r>
              <a:rPr lang="en-US" altLang="ja-JP" sz="1200" dirty="0">
                <a:latin typeface="+mn-ea"/>
              </a:rPr>
              <a:t>D</a:t>
            </a:r>
            <a:r>
              <a:rPr lang="ja-JP" altLang="en-US" sz="1200" dirty="0">
                <a:latin typeface="+mn-ea"/>
              </a:rPr>
              <a:t>案：名称は変えずに景の名前を追加する案。</a:t>
            </a:r>
            <a:endParaRPr lang="en-US" altLang="ja-JP" sz="1200" dirty="0">
              <a:latin typeface="+mn-ea"/>
            </a:endParaRPr>
          </a:p>
          <a:p>
            <a:r>
              <a:rPr lang="ja-JP" altLang="en-US" sz="1200" dirty="0">
                <a:latin typeface="+mn-ea"/>
              </a:rPr>
              <a:t>　</a:t>
            </a:r>
            <a:r>
              <a:rPr lang="en-US" altLang="ja-JP" sz="1200" dirty="0">
                <a:latin typeface="+mn-ea"/>
              </a:rPr>
              <a:t>E</a:t>
            </a:r>
            <a:r>
              <a:rPr lang="ja-JP" altLang="en-US" sz="1200" dirty="0">
                <a:latin typeface="+mn-ea"/>
              </a:rPr>
              <a:t>案：</a:t>
            </a:r>
            <a:r>
              <a:rPr lang="ja-JP" altLang="en-US" sz="1200" dirty="0">
                <a:solidFill>
                  <a:srgbClr val="000000"/>
                </a:solidFill>
                <a:latin typeface="+mn-ea"/>
              </a:rPr>
              <a:t>瀟湘八景にちなんだ案</a:t>
            </a:r>
            <a:r>
              <a:rPr lang="ja-JP" altLang="en-US" sz="1200" dirty="0">
                <a:latin typeface="+mn-ea"/>
              </a:rPr>
              <a:t>　</a:t>
            </a:r>
            <a:endParaRPr lang="en-US" altLang="ja-JP" sz="1200" kern="100" dirty="0">
              <a:latin typeface="+mn-ea"/>
              <a:cs typeface="Times New Roman" panose="02020603050405020304" pitchFamily="18" charset="0"/>
            </a:endParaRPr>
          </a:p>
        </p:txBody>
      </p:sp>
      <p:sp>
        <p:nvSpPr>
          <p:cNvPr id="16" name="テキスト ボックス 15"/>
          <p:cNvSpPr txBox="1"/>
          <p:nvPr/>
        </p:nvSpPr>
        <p:spPr>
          <a:xfrm>
            <a:off x="1860857" y="4386969"/>
            <a:ext cx="7094486" cy="1200329"/>
          </a:xfrm>
          <a:prstGeom prst="rect">
            <a:avLst/>
          </a:prstGeom>
          <a:noFill/>
          <a:ln>
            <a:solidFill>
              <a:schemeClr val="tx1"/>
            </a:solidFill>
          </a:ln>
        </p:spPr>
        <p:txBody>
          <a:bodyPr wrap="square" rtlCol="0">
            <a:spAutoFit/>
          </a:bodyPr>
          <a:lstStyle/>
          <a:p>
            <a:pPr marL="538163" indent="-538163"/>
            <a:r>
              <a:rPr kumimoji="1" lang="ja-JP" altLang="en-US" sz="1200" dirty="0" smtClean="0"/>
              <a:t>　</a:t>
            </a:r>
            <a:r>
              <a:rPr lang="ja-JP" altLang="ja-JP" sz="1200" dirty="0">
                <a:latin typeface="+mn-ea"/>
              </a:rPr>
              <a:t>目的：日本万国博覧会記念公園日本庭園をよく利用される方へ八景の名称</a:t>
            </a:r>
            <a:r>
              <a:rPr lang="ja-JP" altLang="ja-JP" sz="1200" dirty="0" smtClean="0">
                <a:latin typeface="+mn-ea"/>
              </a:rPr>
              <a:t>変更</a:t>
            </a:r>
            <a:r>
              <a:rPr lang="ja-JP" altLang="en-US" sz="1200" dirty="0" smtClean="0">
                <a:latin typeface="+mn-ea"/>
              </a:rPr>
              <a:t>に対する</a:t>
            </a:r>
            <a:r>
              <a:rPr lang="ja-JP" altLang="en-US" sz="1200" dirty="0">
                <a:latin typeface="+mn-ea"/>
              </a:rPr>
              <a:t>意識</a:t>
            </a:r>
            <a:r>
              <a:rPr lang="ja-JP" altLang="ja-JP" sz="1200" dirty="0" smtClean="0">
                <a:latin typeface="+mn-ea"/>
              </a:rPr>
              <a:t>を</a:t>
            </a:r>
            <a:r>
              <a:rPr lang="ja-JP" altLang="ja-JP" sz="1200" dirty="0">
                <a:latin typeface="+mn-ea"/>
              </a:rPr>
              <a:t>調べ、事務局案選定の方向性を定めるため。</a:t>
            </a:r>
          </a:p>
          <a:p>
            <a:r>
              <a:rPr lang="en-US" altLang="ja-JP" sz="1200" dirty="0">
                <a:latin typeface="+mn-ea"/>
              </a:rPr>
              <a:t> </a:t>
            </a:r>
            <a:r>
              <a:rPr lang="ja-JP" altLang="en-US" sz="1200" dirty="0" smtClean="0">
                <a:latin typeface="+mn-ea"/>
              </a:rPr>
              <a:t>　</a:t>
            </a:r>
            <a:r>
              <a:rPr lang="ja-JP" altLang="ja-JP" sz="1200" dirty="0" smtClean="0">
                <a:latin typeface="+mn-ea"/>
              </a:rPr>
              <a:t>対象</a:t>
            </a:r>
            <a:r>
              <a:rPr lang="ja-JP" altLang="ja-JP" sz="1200" dirty="0">
                <a:latin typeface="+mn-ea"/>
              </a:rPr>
              <a:t>：日本庭園ガイドボランティア、自然観察学習館ボランティア、管理委託業者</a:t>
            </a:r>
          </a:p>
          <a:p>
            <a:r>
              <a:rPr lang="en-US" altLang="ja-JP" sz="1200" dirty="0">
                <a:latin typeface="+mn-ea"/>
              </a:rPr>
              <a:t> </a:t>
            </a:r>
            <a:r>
              <a:rPr lang="ja-JP" altLang="en-US" sz="1200" dirty="0" smtClean="0">
                <a:latin typeface="+mn-ea"/>
              </a:rPr>
              <a:t>　</a:t>
            </a:r>
            <a:r>
              <a:rPr lang="ja-JP" altLang="ja-JP" sz="1200" dirty="0" smtClean="0">
                <a:latin typeface="+mn-ea"/>
              </a:rPr>
              <a:t>調査</a:t>
            </a:r>
            <a:r>
              <a:rPr lang="ja-JP" altLang="ja-JP" sz="1200" dirty="0">
                <a:latin typeface="+mn-ea"/>
              </a:rPr>
              <a:t>方法：調査</a:t>
            </a:r>
            <a:r>
              <a:rPr lang="ja-JP" altLang="ja-JP" sz="1200" dirty="0" smtClean="0">
                <a:latin typeface="+mn-ea"/>
              </a:rPr>
              <a:t>用紙</a:t>
            </a:r>
            <a:r>
              <a:rPr lang="ja-JP" altLang="en-US" sz="1200" dirty="0" smtClean="0">
                <a:latin typeface="+mn-ea"/>
              </a:rPr>
              <a:t>と説明資料</a:t>
            </a:r>
            <a:r>
              <a:rPr lang="ja-JP" altLang="ja-JP" sz="1200" dirty="0" smtClean="0">
                <a:latin typeface="+mn-ea"/>
              </a:rPr>
              <a:t>を</a:t>
            </a:r>
            <a:r>
              <a:rPr lang="ja-JP" altLang="ja-JP" sz="1200" dirty="0">
                <a:latin typeface="+mn-ea"/>
              </a:rPr>
              <a:t>配布し</a:t>
            </a:r>
            <a:r>
              <a:rPr lang="ja-JP" altLang="ja-JP" sz="1200" dirty="0" smtClean="0">
                <a:latin typeface="+mn-ea"/>
              </a:rPr>
              <a:t>、</a:t>
            </a:r>
            <a:r>
              <a:rPr lang="ja-JP" altLang="en-US" sz="1200" dirty="0" smtClean="0">
                <a:latin typeface="+mn-ea"/>
              </a:rPr>
              <a:t>記入後回収（</a:t>
            </a:r>
            <a:r>
              <a:rPr lang="ja-JP" altLang="ja-JP" sz="1200" dirty="0" smtClean="0">
                <a:latin typeface="+mn-ea"/>
              </a:rPr>
              <a:t>平成</a:t>
            </a:r>
            <a:r>
              <a:rPr lang="en-US" altLang="ja-JP" sz="1200" dirty="0">
                <a:latin typeface="+mn-ea"/>
              </a:rPr>
              <a:t>29</a:t>
            </a:r>
            <a:r>
              <a:rPr lang="ja-JP" altLang="ja-JP" sz="1200" dirty="0">
                <a:latin typeface="+mn-ea"/>
              </a:rPr>
              <a:t>年</a:t>
            </a:r>
            <a:r>
              <a:rPr lang="en-US" altLang="ja-JP" sz="1200" dirty="0">
                <a:latin typeface="+mn-ea"/>
              </a:rPr>
              <a:t>2</a:t>
            </a:r>
            <a:r>
              <a:rPr lang="ja-JP" altLang="ja-JP" sz="1200" dirty="0">
                <a:latin typeface="+mn-ea"/>
              </a:rPr>
              <a:t>月</a:t>
            </a:r>
            <a:r>
              <a:rPr lang="en-US" altLang="ja-JP" sz="1200" dirty="0">
                <a:latin typeface="+mn-ea"/>
              </a:rPr>
              <a:t>1</a:t>
            </a:r>
            <a:r>
              <a:rPr lang="ja-JP" altLang="ja-JP" sz="1200" dirty="0">
                <a:latin typeface="+mn-ea"/>
              </a:rPr>
              <a:t>日〜</a:t>
            </a:r>
            <a:r>
              <a:rPr lang="en-US" altLang="ja-JP" sz="1200" dirty="0" smtClean="0">
                <a:latin typeface="+mn-ea"/>
              </a:rPr>
              <a:t>16</a:t>
            </a:r>
            <a:r>
              <a:rPr lang="ja-JP" altLang="ja-JP" sz="1200" dirty="0" smtClean="0">
                <a:latin typeface="+mn-ea"/>
              </a:rPr>
              <a:t>日</a:t>
            </a:r>
            <a:r>
              <a:rPr lang="ja-JP" altLang="en-US" sz="1200" dirty="0" smtClean="0">
                <a:latin typeface="+mn-ea"/>
              </a:rPr>
              <a:t>）</a:t>
            </a:r>
            <a:endParaRPr lang="en-US" altLang="ja-JP" sz="1200" dirty="0">
              <a:latin typeface="+mn-ea"/>
            </a:endParaRPr>
          </a:p>
          <a:p>
            <a:r>
              <a:rPr lang="ja-JP" altLang="en-US" sz="1200" dirty="0">
                <a:latin typeface="+mn-ea"/>
              </a:rPr>
              <a:t>　</a:t>
            </a:r>
            <a:r>
              <a:rPr lang="ja-JP" altLang="ja-JP" sz="1200" dirty="0" smtClean="0">
                <a:latin typeface="+mn-ea"/>
              </a:rPr>
              <a:t>回答数：</a:t>
            </a:r>
            <a:r>
              <a:rPr lang="en-US" altLang="ja-JP" sz="1200" dirty="0" smtClean="0">
                <a:latin typeface="+mn-ea"/>
              </a:rPr>
              <a:t>50</a:t>
            </a:r>
            <a:r>
              <a:rPr lang="ja-JP" altLang="ja-JP" sz="1200" dirty="0" smtClean="0">
                <a:latin typeface="+mn-ea"/>
              </a:rPr>
              <a:t>人</a:t>
            </a:r>
            <a:r>
              <a:rPr lang="ja-JP" altLang="en-US" sz="1200" dirty="0" smtClean="0">
                <a:latin typeface="+mn-ea"/>
              </a:rPr>
              <a:t>　　　　　　　　　　　　　　　　　</a:t>
            </a:r>
            <a:endParaRPr lang="en-US" altLang="ja-JP" sz="1200" dirty="0" smtClean="0">
              <a:latin typeface="+mn-ea"/>
            </a:endParaRPr>
          </a:p>
          <a:p>
            <a:r>
              <a:rPr lang="ja-JP" altLang="en-US" sz="1200" dirty="0" smtClean="0">
                <a:latin typeface="+mn-ea"/>
              </a:rPr>
              <a:t>　</a:t>
            </a:r>
            <a:r>
              <a:rPr lang="ja-JP" altLang="ja-JP" sz="1200" dirty="0" smtClean="0">
                <a:latin typeface="+mn-ea"/>
              </a:rPr>
              <a:t>内容：</a:t>
            </a:r>
            <a:r>
              <a:rPr lang="ja-JP" altLang="en-US" sz="1200" dirty="0" smtClean="0">
                <a:latin typeface="+mn-ea"/>
              </a:rPr>
              <a:t>名称案</a:t>
            </a:r>
            <a:r>
              <a:rPr lang="ja-JP" altLang="ja-JP" sz="1200" dirty="0">
                <a:latin typeface="+mn-ea"/>
              </a:rPr>
              <a:t>　</a:t>
            </a:r>
            <a:r>
              <a:rPr lang="ja-JP" altLang="en-US" sz="1200" dirty="0">
                <a:latin typeface="+mn-ea"/>
              </a:rPr>
              <a:t>・</a:t>
            </a:r>
            <a:r>
              <a:rPr lang="en-US" altLang="ja-JP" sz="1200" dirty="0" smtClean="0">
                <a:latin typeface="+mn-ea"/>
              </a:rPr>
              <a:t>A</a:t>
            </a:r>
            <a:r>
              <a:rPr lang="ja-JP" altLang="ja-JP" sz="1200" dirty="0" smtClean="0">
                <a:latin typeface="+mn-ea"/>
              </a:rPr>
              <a:t>〜</a:t>
            </a:r>
            <a:r>
              <a:rPr lang="en-US" altLang="ja-JP" sz="1200" dirty="0">
                <a:latin typeface="+mn-ea"/>
              </a:rPr>
              <a:t>E</a:t>
            </a:r>
            <a:r>
              <a:rPr lang="ja-JP" altLang="ja-JP" sz="1200" dirty="0">
                <a:latin typeface="+mn-ea"/>
              </a:rPr>
              <a:t>案まで</a:t>
            </a:r>
            <a:r>
              <a:rPr lang="ja-JP" altLang="ja-JP" sz="1200" dirty="0" smtClean="0">
                <a:latin typeface="+mn-ea"/>
              </a:rPr>
              <a:t>の</a:t>
            </a:r>
            <a:r>
              <a:rPr lang="ja-JP" altLang="en-US" sz="1200" dirty="0" smtClean="0">
                <a:latin typeface="+mn-ea"/>
              </a:rPr>
              <a:t>最も良いものを選択</a:t>
            </a:r>
            <a:r>
              <a:rPr lang="ja-JP" altLang="en-US" sz="1200" dirty="0">
                <a:latin typeface="+mn-ea"/>
              </a:rPr>
              <a:t>　</a:t>
            </a:r>
            <a:r>
              <a:rPr lang="ja-JP" altLang="en-US" sz="1200" dirty="0" smtClean="0">
                <a:latin typeface="+mn-ea"/>
              </a:rPr>
              <a:t>　　　・</a:t>
            </a:r>
            <a:r>
              <a:rPr lang="ja-JP" altLang="ja-JP" sz="1200" dirty="0" smtClean="0">
                <a:latin typeface="+mn-ea"/>
              </a:rPr>
              <a:t>自由</a:t>
            </a:r>
            <a:r>
              <a:rPr lang="ja-JP" altLang="ja-JP" sz="1200" dirty="0">
                <a:latin typeface="+mn-ea"/>
              </a:rPr>
              <a:t>回答（アンケート対象者の独自の案</a:t>
            </a:r>
            <a:r>
              <a:rPr lang="ja-JP" altLang="ja-JP" sz="1200" dirty="0" smtClean="0">
                <a:latin typeface="+mn-ea"/>
              </a:rPr>
              <a:t>）</a:t>
            </a:r>
            <a:endParaRPr lang="ja-JP" altLang="en-US" sz="1200" dirty="0">
              <a:latin typeface="+mn-ea"/>
            </a:endParaRPr>
          </a:p>
        </p:txBody>
      </p:sp>
      <p:sp>
        <p:nvSpPr>
          <p:cNvPr id="18" name="下矢印 17"/>
          <p:cNvSpPr/>
          <p:nvPr/>
        </p:nvSpPr>
        <p:spPr>
          <a:xfrm>
            <a:off x="977064" y="3249599"/>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899592" y="529926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242856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２．モデルコース設定について</a:t>
            </a:r>
            <a:endParaRPr lang="en-US" altLang="ja-JP" sz="2400" dirty="0"/>
          </a:p>
        </p:txBody>
      </p:sp>
      <p:sp>
        <p:nvSpPr>
          <p:cNvPr id="6" name="テキスト ボックス 5"/>
          <p:cNvSpPr txBox="1"/>
          <p:nvPr/>
        </p:nvSpPr>
        <p:spPr>
          <a:xfrm>
            <a:off x="323528" y="671447"/>
            <a:ext cx="2545890" cy="338554"/>
          </a:xfrm>
          <a:prstGeom prst="rect">
            <a:avLst/>
          </a:prstGeom>
          <a:noFill/>
        </p:spPr>
        <p:txBody>
          <a:bodyPr wrap="none" rtlCol="0">
            <a:spAutoFit/>
          </a:bodyPr>
          <a:lstStyle/>
          <a:p>
            <a:r>
              <a:rPr lang="ja-JP" altLang="en-US" sz="1600" b="1" kern="100" dirty="0" smtClean="0">
                <a:latin typeface="+mn-ea"/>
                <a:cs typeface="Times New Roman" panose="02020603050405020304" pitchFamily="18" charset="0"/>
              </a:rPr>
              <a:t>モデルコース設定の</a:t>
            </a:r>
            <a:r>
              <a:rPr lang="ja-JP" altLang="en-US" sz="1600" b="1" kern="100" dirty="0">
                <a:latin typeface="+mn-ea"/>
                <a:cs typeface="Times New Roman" panose="02020603050405020304" pitchFamily="18" charset="0"/>
              </a:rPr>
              <a:t>考え方</a:t>
            </a:r>
            <a:endParaRPr lang="en-US" altLang="ja-JP" sz="1600" b="1" kern="100" dirty="0">
              <a:latin typeface="+mn-ea"/>
              <a:cs typeface="Times New Roman" panose="02020603050405020304" pitchFamily="18" charset="0"/>
            </a:endParaRPr>
          </a:p>
        </p:txBody>
      </p:sp>
      <p:sp>
        <p:nvSpPr>
          <p:cNvPr id="13" name="テキスト ボックス 12"/>
          <p:cNvSpPr txBox="1"/>
          <p:nvPr/>
        </p:nvSpPr>
        <p:spPr>
          <a:xfrm>
            <a:off x="635556" y="1010001"/>
            <a:ext cx="7702750" cy="830997"/>
          </a:xfrm>
          <a:prstGeom prst="rect">
            <a:avLst/>
          </a:prstGeom>
          <a:noFill/>
          <a:ln>
            <a:solidFill>
              <a:schemeClr val="tx1"/>
            </a:solidFill>
          </a:ln>
        </p:spPr>
        <p:txBody>
          <a:bodyPr wrap="none" rtlCol="0">
            <a:spAutoFit/>
          </a:bodyPr>
          <a:lstStyle/>
          <a:p>
            <a:pPr algn="just">
              <a:spcAft>
                <a:spcPts val="0"/>
              </a:spcAft>
            </a:pPr>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●各季節の八景を巡る基本コースを設定。</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●八景すべて見る時間のない方のおよび</a:t>
            </a:r>
            <a:r>
              <a:rPr lang="en-US" altLang="ja-JP" sz="1200" kern="100" dirty="0">
                <a:latin typeface="+mn-ea"/>
                <a:cs typeface="Times New Roman" panose="02020603050405020304" pitchFamily="18" charset="0"/>
              </a:rPr>
              <a:t>1</a:t>
            </a:r>
            <a:r>
              <a:rPr lang="ja-JP" altLang="en-US" sz="1200" kern="100" dirty="0">
                <a:latin typeface="+mn-ea"/>
                <a:cs typeface="Times New Roman" panose="02020603050405020304" pitchFamily="18" charset="0"/>
              </a:rPr>
              <a:t>日で多く廻れない方のため</a:t>
            </a:r>
            <a:r>
              <a:rPr lang="ja-JP" altLang="en-US" sz="1200" kern="100" dirty="0" smtClean="0">
                <a:latin typeface="+mn-ea"/>
                <a:cs typeface="Times New Roman" panose="02020603050405020304" pitchFamily="18" charset="0"/>
              </a:rPr>
              <a:t>に基本</a:t>
            </a:r>
            <a:r>
              <a:rPr lang="ja-JP" altLang="en-US" sz="1200" kern="100" dirty="0">
                <a:latin typeface="+mn-ea"/>
                <a:cs typeface="Times New Roman" panose="02020603050405020304" pitchFamily="18" charset="0"/>
              </a:rPr>
              <a:t>コースに加え、</a:t>
            </a:r>
            <a:r>
              <a:rPr lang="ja-JP" altLang="en-US" sz="1200" kern="100" dirty="0" smtClean="0">
                <a:latin typeface="+mn-ea"/>
                <a:cs typeface="Times New Roman" panose="02020603050405020304" pitchFamily="18" charset="0"/>
              </a:rPr>
              <a:t>ショートカットコース及び</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１０分程度の短期滞在の方のためのコース等も設定。</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●その他庭園内の魅力あるスポットを巡るコースも設定。</a:t>
            </a:r>
            <a:endParaRPr lang="en-US" altLang="ja-JP" sz="1200" kern="100" dirty="0" smtClean="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r>
              <a:rPr kumimoji="1" lang="en-US" altLang="ja-JP" dirty="0" smtClean="0"/>
              <a:t>3</a:t>
            </a:r>
            <a:endParaRPr kumimoji="1" lang="ja-JP" altLang="en-US" dirty="0"/>
          </a:p>
        </p:txBody>
      </p:sp>
      <p:pic>
        <p:nvPicPr>
          <p:cNvPr id="17" name="Picture 3" descr="Z:\☆☆☆緑整備部会関係\H28_緑整備部会関係\緑整備部会資料（日本庭園）\コース図\八景めぐりコー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365" y="2999058"/>
            <a:ext cx="8087131" cy="34538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443365" y="2629726"/>
            <a:ext cx="3079689" cy="369332"/>
          </a:xfrm>
          <a:prstGeom prst="rect">
            <a:avLst/>
          </a:prstGeom>
          <a:solidFill>
            <a:srgbClr val="CCFFCC"/>
          </a:solidFill>
          <a:ln>
            <a:solidFill>
              <a:schemeClr val="tx1"/>
            </a:solidFill>
          </a:ln>
        </p:spPr>
        <p:txBody>
          <a:bodyPr wrap="none" rtlCol="0">
            <a:spAutoFit/>
          </a:bodyPr>
          <a:lstStyle/>
          <a:p>
            <a:r>
              <a:rPr kumimoji="1" lang="ja-JP" altLang="en-US" b="1" dirty="0" smtClean="0">
                <a:latin typeface="+mj-ea"/>
                <a:ea typeface="+mj-ea"/>
              </a:rPr>
              <a:t>八景めぐりコース</a:t>
            </a:r>
            <a:r>
              <a:rPr kumimoji="1" lang="en-US" altLang="ja-JP" b="1" dirty="0" smtClean="0">
                <a:latin typeface="+mj-ea"/>
                <a:ea typeface="+mj-ea"/>
              </a:rPr>
              <a:t>(</a:t>
            </a:r>
            <a:r>
              <a:rPr kumimoji="1" lang="ja-JP" altLang="en-US" b="1" dirty="0" smtClean="0">
                <a:latin typeface="+mj-ea"/>
                <a:ea typeface="+mj-ea"/>
              </a:rPr>
              <a:t>基本コース</a:t>
            </a:r>
            <a:r>
              <a:rPr kumimoji="1" lang="en-US" altLang="ja-JP" b="1" dirty="0" smtClean="0">
                <a:latin typeface="+mj-ea"/>
                <a:ea typeface="+mj-ea"/>
              </a:rPr>
              <a:t>)</a:t>
            </a:r>
            <a:endParaRPr kumimoji="1" lang="ja-JP" altLang="en-US" b="1" dirty="0">
              <a:latin typeface="+mj-ea"/>
              <a:ea typeface="+mj-ea"/>
            </a:endParaRPr>
          </a:p>
        </p:txBody>
      </p:sp>
      <p:sp>
        <p:nvSpPr>
          <p:cNvPr id="19" name="テキスト ボックス 18"/>
          <p:cNvSpPr txBox="1"/>
          <p:nvPr/>
        </p:nvSpPr>
        <p:spPr>
          <a:xfrm>
            <a:off x="3633266" y="2997833"/>
            <a:ext cx="4894599" cy="1015663"/>
          </a:xfrm>
          <a:prstGeom prst="rect">
            <a:avLst/>
          </a:prstGeom>
          <a:solidFill>
            <a:schemeClr val="bg1"/>
          </a:solidFill>
          <a:ln>
            <a:solidFill>
              <a:schemeClr val="tx1"/>
            </a:solidFill>
          </a:ln>
        </p:spPr>
        <p:txBody>
          <a:bodyPr wrap="square" rtlCol="0">
            <a:spAutoFit/>
          </a:bodyPr>
          <a:lstStyle/>
          <a:p>
            <a:r>
              <a:rPr lang="ja-JP" altLang="en-US" sz="1200" dirty="0" smtClean="0">
                <a:latin typeface="+mn-ea"/>
              </a:rPr>
              <a:t>万博日本庭園の代表的な景観である</a:t>
            </a:r>
            <a:r>
              <a:rPr lang="ja-JP" altLang="ja-JP" sz="1200" dirty="0" smtClean="0">
                <a:latin typeface="+mn-ea"/>
              </a:rPr>
              <a:t>八景</a:t>
            </a:r>
            <a:r>
              <a:rPr lang="ja-JP" altLang="ja-JP" sz="1200" dirty="0">
                <a:latin typeface="+mn-ea"/>
              </a:rPr>
              <a:t>の景色を周遊する</a:t>
            </a:r>
            <a:r>
              <a:rPr lang="ja-JP" altLang="ja-JP" sz="1200" dirty="0" smtClean="0">
                <a:latin typeface="+mn-ea"/>
              </a:rPr>
              <a:t>モデ</a:t>
            </a:r>
            <a:r>
              <a:rPr lang="ja-JP" altLang="en-US" sz="1200" dirty="0" smtClean="0">
                <a:latin typeface="+mn-ea"/>
              </a:rPr>
              <a:t>ル</a:t>
            </a:r>
            <a:r>
              <a:rPr lang="ja-JP" altLang="ja-JP" sz="1200" dirty="0" smtClean="0">
                <a:latin typeface="+mn-ea"/>
              </a:rPr>
              <a:t>コース</a:t>
            </a:r>
            <a:r>
              <a:rPr lang="ja-JP" altLang="ja-JP" sz="1200" dirty="0">
                <a:latin typeface="+mn-ea"/>
              </a:rPr>
              <a:t>を設定した。</a:t>
            </a:r>
          </a:p>
          <a:p>
            <a:r>
              <a:rPr lang="en-US" altLang="ja-JP" sz="1200" dirty="0">
                <a:latin typeface="+mn-ea"/>
              </a:rPr>
              <a:t> </a:t>
            </a:r>
            <a:endParaRPr lang="ja-JP" altLang="ja-JP" sz="1200" dirty="0">
              <a:latin typeface="+mn-ea"/>
            </a:endParaRPr>
          </a:p>
          <a:p>
            <a:r>
              <a:rPr lang="ja-JP" altLang="ja-JP" sz="1200" dirty="0">
                <a:latin typeface="+mn-ea"/>
              </a:rPr>
              <a:t>　八景めぐりコース：約</a:t>
            </a:r>
            <a:r>
              <a:rPr lang="en-US" altLang="ja-JP" sz="1200" dirty="0">
                <a:latin typeface="+mn-ea"/>
              </a:rPr>
              <a:t>2.4km</a:t>
            </a:r>
            <a:endParaRPr lang="ja-JP" altLang="ja-JP" sz="1200" dirty="0">
              <a:latin typeface="+mn-ea"/>
            </a:endParaRPr>
          </a:p>
          <a:p>
            <a:r>
              <a:rPr lang="ja-JP" altLang="ja-JP" sz="1200" dirty="0">
                <a:latin typeface="+mn-ea"/>
              </a:rPr>
              <a:t>　所要時間　：約</a:t>
            </a:r>
            <a:r>
              <a:rPr lang="en-US" altLang="ja-JP" sz="1200" dirty="0">
                <a:latin typeface="+mn-ea"/>
              </a:rPr>
              <a:t>1</a:t>
            </a:r>
            <a:r>
              <a:rPr lang="ja-JP" altLang="ja-JP" sz="1200" dirty="0">
                <a:latin typeface="+mn-ea"/>
              </a:rPr>
              <a:t>時間</a:t>
            </a:r>
            <a:r>
              <a:rPr lang="en-US" altLang="ja-JP" sz="1200" dirty="0">
                <a:latin typeface="+mn-ea"/>
              </a:rPr>
              <a:t>50</a:t>
            </a:r>
            <a:r>
              <a:rPr lang="ja-JP" altLang="ja-JP" sz="1200" dirty="0" smtClean="0">
                <a:latin typeface="+mn-ea"/>
              </a:rPr>
              <a:t>分</a:t>
            </a:r>
            <a:r>
              <a:rPr lang="ja-JP" altLang="en-US" sz="1200" dirty="0" smtClean="0">
                <a:latin typeface="+mn-ea"/>
              </a:rPr>
              <a:t>　　　　　　　　　　　　</a:t>
            </a:r>
            <a:r>
              <a:rPr lang="en-US" altLang="ja-JP" sz="1200" dirty="0" smtClean="0">
                <a:latin typeface="+mn-ea"/>
              </a:rPr>
              <a:t>※</a:t>
            </a:r>
            <a:r>
              <a:rPr lang="ja-JP" altLang="en-US" sz="1200" dirty="0">
                <a:latin typeface="+mn-ea"/>
              </a:rPr>
              <a:t>所要時間は、歩行</a:t>
            </a:r>
            <a:r>
              <a:rPr lang="en-US" altLang="ja-JP" sz="1200" dirty="0">
                <a:latin typeface="+mn-ea"/>
              </a:rPr>
              <a:t>2km/h</a:t>
            </a:r>
            <a:endParaRPr lang="ja-JP" altLang="en-US" sz="1200" dirty="0">
              <a:latin typeface="+mn-ea"/>
            </a:endParaRPr>
          </a:p>
        </p:txBody>
      </p:sp>
    </p:spTree>
    <p:extLst>
      <p:ext uri="{BB962C8B-B14F-4D97-AF65-F5344CB8AC3E}">
        <p14:creationId xmlns:p14="http://schemas.microsoft.com/office/powerpoint/2010/main" val="115131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２．モデルコース設定について</a:t>
            </a:r>
            <a:endParaRPr lang="en-US" altLang="ja-JP" sz="2400" dirty="0"/>
          </a:p>
        </p:txBody>
      </p:sp>
      <p:sp>
        <p:nvSpPr>
          <p:cNvPr id="7" name="テキスト ボックス 6"/>
          <p:cNvSpPr txBox="1"/>
          <p:nvPr/>
        </p:nvSpPr>
        <p:spPr>
          <a:xfrm>
            <a:off x="463737" y="1139259"/>
            <a:ext cx="1260281" cy="369332"/>
          </a:xfrm>
          <a:prstGeom prst="rect">
            <a:avLst/>
          </a:prstGeom>
          <a:solidFill>
            <a:srgbClr val="FFCCFF"/>
          </a:solidFill>
          <a:ln>
            <a:solidFill>
              <a:schemeClr val="accent1"/>
            </a:solidFill>
          </a:ln>
        </p:spPr>
        <p:txBody>
          <a:bodyPr wrap="none" rtlCol="0">
            <a:spAutoFit/>
          </a:bodyPr>
          <a:lstStyle/>
          <a:p>
            <a:r>
              <a:rPr kumimoji="1" lang="ja-JP" altLang="en-US" b="1" dirty="0" smtClean="0">
                <a:latin typeface="+mj-ea"/>
                <a:ea typeface="+mj-ea"/>
              </a:rPr>
              <a:t>春のコース</a:t>
            </a:r>
            <a:endParaRPr kumimoji="1" lang="ja-JP" altLang="en-US" b="1" dirty="0">
              <a:latin typeface="+mj-ea"/>
              <a:ea typeface="+mj-ea"/>
            </a:endParaRPr>
          </a:p>
        </p:txBody>
      </p:sp>
      <p:sp>
        <p:nvSpPr>
          <p:cNvPr id="6" name="テキスト ボックス 5"/>
          <p:cNvSpPr txBox="1"/>
          <p:nvPr/>
        </p:nvSpPr>
        <p:spPr>
          <a:xfrm>
            <a:off x="436951" y="1539368"/>
            <a:ext cx="3676215" cy="1015663"/>
          </a:xfrm>
          <a:prstGeom prst="rect">
            <a:avLst/>
          </a:prstGeom>
          <a:noFill/>
        </p:spPr>
        <p:txBody>
          <a:bodyPr wrap="square" rtlCol="0">
            <a:spAutoFit/>
          </a:bodyPr>
          <a:lstStyle/>
          <a:p>
            <a:r>
              <a:rPr lang="ja-JP" altLang="ja-JP" sz="1200" dirty="0">
                <a:latin typeface="+mn-ea"/>
              </a:rPr>
              <a:t>八景の景色に</a:t>
            </a:r>
            <a:r>
              <a:rPr lang="ja-JP" altLang="ja-JP" sz="1200" dirty="0" smtClean="0">
                <a:latin typeface="+mn-ea"/>
              </a:rPr>
              <a:t>加え</a:t>
            </a:r>
            <a:r>
              <a:rPr lang="ja-JP" altLang="en-US" sz="1200" dirty="0">
                <a:latin typeface="+mn-ea"/>
              </a:rPr>
              <a:t>、</a:t>
            </a:r>
            <a:r>
              <a:rPr lang="ja-JP" altLang="en-US" sz="1200" dirty="0" smtClean="0">
                <a:latin typeface="+mn-ea"/>
              </a:rPr>
              <a:t>サクラ、ツツジなど</a:t>
            </a:r>
            <a:r>
              <a:rPr lang="ja-JP" altLang="ja-JP" sz="1200" dirty="0" smtClean="0">
                <a:latin typeface="+mn-ea"/>
              </a:rPr>
              <a:t>春</a:t>
            </a:r>
            <a:r>
              <a:rPr lang="ja-JP" altLang="ja-JP" sz="1200" dirty="0">
                <a:latin typeface="+mn-ea"/>
              </a:rPr>
              <a:t>に花の咲く花木等</a:t>
            </a:r>
            <a:r>
              <a:rPr lang="ja-JP" altLang="ja-JP" sz="1200" dirty="0" smtClean="0">
                <a:latin typeface="+mn-ea"/>
              </a:rPr>
              <a:t>のスポット</a:t>
            </a:r>
            <a:r>
              <a:rPr lang="ja-JP" altLang="ja-JP" sz="1200" dirty="0">
                <a:latin typeface="+mn-ea"/>
              </a:rPr>
              <a:t>を周遊する</a:t>
            </a:r>
            <a:r>
              <a:rPr lang="ja-JP" altLang="ja-JP" sz="1200" dirty="0" smtClean="0">
                <a:latin typeface="+mn-ea"/>
              </a:rPr>
              <a:t>モデルコースを設定。</a:t>
            </a:r>
            <a:endParaRPr lang="en-US" altLang="ja-JP" sz="1200" dirty="0" smtClean="0">
              <a:latin typeface="+mn-ea"/>
            </a:endParaRPr>
          </a:p>
          <a:p>
            <a:endParaRPr lang="en-US" altLang="ja-JP" sz="1200" dirty="0" smtClean="0">
              <a:latin typeface="+mn-ea"/>
            </a:endParaRPr>
          </a:p>
          <a:p>
            <a:r>
              <a:rPr lang="ja-JP" altLang="en-US" sz="1200" dirty="0">
                <a:latin typeface="+mn-ea"/>
              </a:rPr>
              <a:t>春おすすめコース：約</a:t>
            </a:r>
            <a:r>
              <a:rPr lang="en-US" altLang="ja-JP" sz="1200" dirty="0">
                <a:latin typeface="+mn-ea"/>
              </a:rPr>
              <a:t>2.1km</a:t>
            </a:r>
          </a:p>
          <a:p>
            <a:r>
              <a:rPr lang="ja-JP" altLang="en-US" sz="1200" dirty="0">
                <a:latin typeface="+mn-ea"/>
              </a:rPr>
              <a:t>　　所要時間　：約</a:t>
            </a:r>
            <a:r>
              <a:rPr lang="en-US" altLang="ja-JP" sz="1200" dirty="0">
                <a:latin typeface="+mn-ea"/>
              </a:rPr>
              <a:t>1</a:t>
            </a:r>
            <a:r>
              <a:rPr lang="ja-JP" altLang="en-US" sz="1200" dirty="0" smtClean="0">
                <a:latin typeface="+mn-ea"/>
              </a:rPr>
              <a:t>時間</a:t>
            </a:r>
            <a:endParaRPr lang="en-US" altLang="ja-JP" sz="1200" dirty="0">
              <a:latin typeface="+mn-ea"/>
            </a:endParaRPr>
          </a:p>
        </p:txBody>
      </p:sp>
      <p:sp>
        <p:nvSpPr>
          <p:cNvPr id="3" name="スライド番号プレースホルダー 2"/>
          <p:cNvSpPr>
            <a:spLocks noGrp="1"/>
          </p:cNvSpPr>
          <p:nvPr>
            <p:ph type="sldNum" sz="quarter" idx="12"/>
          </p:nvPr>
        </p:nvSpPr>
        <p:spPr/>
        <p:txBody>
          <a:bodyPr/>
          <a:lstStyle/>
          <a:p>
            <a:r>
              <a:rPr kumimoji="1" lang="en-US" altLang="ja-JP" dirty="0" smtClean="0"/>
              <a:t>4</a:t>
            </a:r>
            <a:endParaRPr kumimoji="1" lang="ja-JP" altLang="en-US" dirty="0"/>
          </a:p>
        </p:txBody>
      </p:sp>
      <p:pic>
        <p:nvPicPr>
          <p:cNvPr id="1026" name="Picture 2" descr="Z:\☆☆☆緑整備部会関係\H28_緑整備部会関係\緑整備部会資料（日本庭園）\コース図\春コー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303" y="2852936"/>
            <a:ext cx="8429268"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283968" y="1323925"/>
            <a:ext cx="4531602" cy="1446550"/>
          </a:xfrm>
          <a:prstGeom prst="rect">
            <a:avLst/>
          </a:prstGeom>
          <a:noFill/>
        </p:spPr>
        <p:txBody>
          <a:bodyPr wrap="square" rtlCol="0">
            <a:spAutoFit/>
          </a:bodyPr>
          <a:lstStyle/>
          <a:p>
            <a:r>
              <a:rPr lang="ja-JP" altLang="en-US" sz="1100" dirty="0" smtClean="0">
                <a:latin typeface="+mn-ea"/>
              </a:rPr>
              <a:t>月毎</a:t>
            </a:r>
            <a:r>
              <a:rPr lang="ja-JP" altLang="en-US" sz="1100" dirty="0">
                <a:latin typeface="+mn-ea"/>
              </a:rPr>
              <a:t>の</a:t>
            </a:r>
            <a:r>
              <a:rPr lang="ja-JP" altLang="en-US" sz="1100" dirty="0" smtClean="0">
                <a:latin typeface="+mn-ea"/>
              </a:rPr>
              <a:t>ショートコースの設定</a:t>
            </a:r>
            <a:endParaRPr lang="en-US" altLang="ja-JP" sz="1100" dirty="0" smtClean="0">
              <a:latin typeface="+mn-ea"/>
            </a:endParaRPr>
          </a:p>
          <a:p>
            <a:r>
              <a:rPr lang="ja-JP" altLang="en-US" sz="1100" dirty="0" smtClean="0">
                <a:latin typeface="+mn-ea"/>
              </a:rPr>
              <a:t>　３月は、ウメ、サクラ、ハクモクレン、ミツバツツジなど、４月は、サクラ、ハナズオウ、モミジの新緑、シャガなど</a:t>
            </a:r>
            <a:r>
              <a:rPr lang="ja-JP" altLang="en-US" sz="1100" dirty="0">
                <a:latin typeface="+mn-ea"/>
              </a:rPr>
              <a:t>、</a:t>
            </a:r>
            <a:r>
              <a:rPr lang="ja-JP" altLang="en-US" sz="1100" dirty="0" smtClean="0">
                <a:latin typeface="+mn-ea"/>
              </a:rPr>
              <a:t>５月は、フジ、カキウバタ、ツツジ類、シャクヤクなどその時期の見所となる花をめぐるショートコースを設定し、魅力の向上を図る。</a:t>
            </a:r>
            <a:endParaRPr lang="en-US" altLang="ja-JP" sz="1100" dirty="0" smtClean="0">
              <a:latin typeface="+mn-ea"/>
            </a:endParaRPr>
          </a:p>
          <a:p>
            <a:endParaRPr lang="ja-JP" altLang="en-US" sz="1100" dirty="0">
              <a:latin typeface="+mn-ea"/>
            </a:endParaRPr>
          </a:p>
          <a:p>
            <a:r>
              <a:rPr lang="ja-JP" altLang="en-US" sz="1100" dirty="0">
                <a:latin typeface="+mn-ea"/>
              </a:rPr>
              <a:t>・ショートコース：約</a:t>
            </a:r>
            <a:r>
              <a:rPr lang="en-US" altLang="ja-JP" sz="1100" dirty="0" smtClean="0">
                <a:latin typeface="+mn-ea"/>
              </a:rPr>
              <a:t>1.2㎞</a:t>
            </a:r>
            <a:endParaRPr lang="en-US" altLang="ja-JP" sz="1100" dirty="0">
              <a:latin typeface="+mn-ea"/>
            </a:endParaRPr>
          </a:p>
          <a:p>
            <a:r>
              <a:rPr lang="ja-JP" altLang="en-US" sz="1100" dirty="0">
                <a:latin typeface="+mn-ea"/>
              </a:rPr>
              <a:t>　　所要時間　：</a:t>
            </a:r>
            <a:r>
              <a:rPr lang="ja-JP" altLang="en-US" sz="1100" dirty="0" smtClean="0">
                <a:latin typeface="+mn-ea"/>
              </a:rPr>
              <a:t>約</a:t>
            </a:r>
            <a:r>
              <a:rPr lang="en-US" altLang="ja-JP" sz="1100" dirty="0" smtClean="0">
                <a:latin typeface="+mn-ea"/>
              </a:rPr>
              <a:t>40</a:t>
            </a:r>
            <a:r>
              <a:rPr lang="ja-JP" altLang="en-US" sz="1100" dirty="0" smtClean="0">
                <a:latin typeface="+mn-ea"/>
              </a:rPr>
              <a:t>分　　　　　　　　　　　　　</a:t>
            </a:r>
            <a:r>
              <a:rPr lang="en-US" altLang="ja-JP" sz="1000" dirty="0" smtClean="0">
                <a:latin typeface="+mn-ea"/>
              </a:rPr>
              <a:t>※</a:t>
            </a:r>
            <a:r>
              <a:rPr lang="ja-JP" altLang="en-US" sz="1000" dirty="0" smtClean="0">
                <a:latin typeface="+mn-ea"/>
              </a:rPr>
              <a:t>所要</a:t>
            </a:r>
            <a:r>
              <a:rPr lang="ja-JP" altLang="en-US" sz="1000" dirty="0">
                <a:latin typeface="+mn-ea"/>
              </a:rPr>
              <a:t>時間は、歩行</a:t>
            </a:r>
            <a:r>
              <a:rPr lang="en-US" altLang="ja-JP" sz="1000" dirty="0" smtClean="0">
                <a:latin typeface="+mn-ea"/>
              </a:rPr>
              <a:t>2km/h</a:t>
            </a:r>
            <a:r>
              <a:rPr lang="ja-JP" altLang="en-US" sz="1000" dirty="0" smtClean="0">
                <a:latin typeface="+mn-ea"/>
              </a:rPr>
              <a:t>で計算</a:t>
            </a:r>
            <a:endParaRPr lang="ja-JP" altLang="en-US" sz="1000" dirty="0">
              <a:latin typeface="+mn-ea"/>
            </a:endParaRPr>
          </a:p>
        </p:txBody>
      </p:sp>
      <p:sp>
        <p:nvSpPr>
          <p:cNvPr id="8" name="正方形/長方形 7"/>
          <p:cNvSpPr/>
          <p:nvPr/>
        </p:nvSpPr>
        <p:spPr>
          <a:xfrm>
            <a:off x="156259" y="669988"/>
            <a:ext cx="6048672" cy="307777"/>
          </a:xfrm>
          <a:prstGeom prst="rect">
            <a:avLst/>
          </a:prstGeom>
          <a:solidFill>
            <a:srgbClr val="CCFFCC"/>
          </a:solidFill>
          <a:ln>
            <a:solidFill>
              <a:srgbClr val="0000FF"/>
            </a:solidFill>
          </a:ln>
        </p:spPr>
        <p:txBody>
          <a:bodyPr wrap="square">
            <a:spAutoFit/>
          </a:bodyPr>
          <a:lstStyle/>
          <a:p>
            <a:pPr algn="just"/>
            <a:r>
              <a:rPr lang="ja-JP" altLang="en-US" sz="1400" kern="100" dirty="0" smtClean="0">
                <a:latin typeface="+mn-ea"/>
                <a:cs typeface="Times New Roman" panose="02020603050405020304" pitchFamily="18" charset="0"/>
              </a:rPr>
              <a:t>○四季の</a:t>
            </a:r>
            <a:r>
              <a:rPr lang="ja-JP" altLang="en-US" sz="1400" kern="100" dirty="0">
                <a:latin typeface="+mn-ea"/>
                <a:cs typeface="Times New Roman" panose="02020603050405020304" pitchFamily="18" charset="0"/>
              </a:rPr>
              <a:t>基本</a:t>
            </a:r>
            <a:r>
              <a:rPr lang="ja-JP" altLang="en-US" sz="1400" kern="100" dirty="0" smtClean="0">
                <a:latin typeface="+mn-ea"/>
                <a:cs typeface="Times New Roman" panose="02020603050405020304" pitchFamily="18" charset="0"/>
              </a:rPr>
              <a:t>コースに花</a:t>
            </a:r>
            <a:r>
              <a:rPr lang="ja-JP" altLang="en-US" sz="1400" kern="100" dirty="0">
                <a:latin typeface="+mn-ea"/>
                <a:cs typeface="Times New Roman" panose="02020603050405020304" pitchFamily="18" charset="0"/>
              </a:rPr>
              <a:t>の時期に対応</a:t>
            </a:r>
            <a:r>
              <a:rPr lang="ja-JP" altLang="en-US" sz="1400" kern="100" dirty="0" smtClean="0">
                <a:latin typeface="+mn-ea"/>
                <a:cs typeface="Times New Roman" panose="02020603050405020304" pitchFamily="18" charset="0"/>
              </a:rPr>
              <a:t>したショートコースを追加</a:t>
            </a:r>
            <a:endParaRPr lang="en-US" altLang="ja-JP" sz="1400" kern="100" dirty="0">
              <a:latin typeface="+mn-ea"/>
              <a:cs typeface="Times New Roman" panose="02020603050405020304" pitchFamily="18" charset="0"/>
            </a:endParaRPr>
          </a:p>
        </p:txBody>
      </p:sp>
      <p:sp>
        <p:nvSpPr>
          <p:cNvPr id="9" name="テキスト ボックス 8"/>
          <p:cNvSpPr txBox="1"/>
          <p:nvPr/>
        </p:nvSpPr>
        <p:spPr>
          <a:xfrm>
            <a:off x="6289499" y="2852936"/>
            <a:ext cx="2529400" cy="1569660"/>
          </a:xfrm>
          <a:prstGeom prst="rect">
            <a:avLst/>
          </a:prstGeom>
          <a:solidFill>
            <a:schemeClr val="bg1"/>
          </a:solidFill>
          <a:ln>
            <a:solidFill>
              <a:schemeClr val="tx1"/>
            </a:solidFill>
          </a:ln>
        </p:spPr>
        <p:txBody>
          <a:bodyPr wrap="square" rtlCol="0">
            <a:spAutoFit/>
          </a:bodyPr>
          <a:lstStyle/>
          <a:p>
            <a:pPr marL="176213" indent="-176213"/>
            <a:r>
              <a:rPr lang="ja-JP" altLang="en-US" sz="1200" kern="100" dirty="0" smtClean="0">
                <a:latin typeface="+mn-ea"/>
                <a:cs typeface="Times New Roman" panose="02020603050405020304" pitchFamily="18" charset="0"/>
              </a:rPr>
              <a:t>・春のコースは園内に咲く花の種類が多いため、ショートコースを花の時期に合わせるように月毎の</a:t>
            </a:r>
            <a:r>
              <a:rPr lang="en-US" altLang="ja-JP" sz="1200" kern="100" dirty="0" smtClean="0">
                <a:latin typeface="+mn-ea"/>
                <a:cs typeface="Times New Roman" panose="02020603050405020304" pitchFamily="18" charset="0"/>
              </a:rPr>
              <a:t>3</a:t>
            </a:r>
            <a:r>
              <a:rPr lang="ja-JP" altLang="en-US" sz="1200" kern="100" dirty="0" smtClean="0">
                <a:latin typeface="+mn-ea"/>
                <a:cs typeface="Times New Roman" panose="02020603050405020304" pitchFamily="18" charset="0"/>
              </a:rPr>
              <a:t>コース、その他の季節のコースは、花の時期に合わせて２コースを設定した。</a:t>
            </a:r>
            <a:endParaRPr lang="en-US" altLang="ja-JP" sz="1200" kern="100" dirty="0" smtClean="0">
              <a:latin typeface="+mn-ea"/>
              <a:cs typeface="Times New Roman" panose="02020603050405020304" pitchFamily="18" charset="0"/>
            </a:endParaRPr>
          </a:p>
          <a:p>
            <a:pPr marL="176213" indent="-176213"/>
            <a:r>
              <a:rPr lang="ja-JP" altLang="en-US" sz="1200" kern="100" dirty="0" smtClean="0">
                <a:latin typeface="+mn-ea"/>
                <a:cs typeface="Times New Roman" panose="02020603050405020304" pitchFamily="18" charset="0"/>
              </a:rPr>
              <a:t>・より詳細な花の開花情報については、情報板や</a:t>
            </a:r>
            <a:r>
              <a:rPr lang="en-US" altLang="ja-JP" sz="1200" kern="100" dirty="0" smtClean="0">
                <a:latin typeface="+mn-ea"/>
                <a:cs typeface="Times New Roman" panose="02020603050405020304" pitchFamily="18" charset="0"/>
              </a:rPr>
              <a:t>HP</a:t>
            </a:r>
            <a:r>
              <a:rPr lang="ja-JP" altLang="en-US" sz="1200" kern="100" dirty="0" smtClean="0">
                <a:latin typeface="+mn-ea"/>
                <a:cs typeface="Times New Roman" panose="02020603050405020304" pitchFamily="18" charset="0"/>
              </a:rPr>
              <a:t>で対応予定。</a:t>
            </a:r>
            <a:endParaRPr lang="en-US" altLang="ja-JP" sz="1200"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45219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２．モデルコース設定について</a:t>
            </a:r>
            <a:endParaRPr lang="en-US" altLang="ja-JP" sz="2400" dirty="0"/>
          </a:p>
        </p:txBody>
      </p:sp>
      <p:sp>
        <p:nvSpPr>
          <p:cNvPr id="8" name="テキスト ボックス 7"/>
          <p:cNvSpPr txBox="1"/>
          <p:nvPr/>
        </p:nvSpPr>
        <p:spPr>
          <a:xfrm>
            <a:off x="463735" y="827420"/>
            <a:ext cx="1260281" cy="369332"/>
          </a:xfrm>
          <a:prstGeom prst="rect">
            <a:avLst/>
          </a:prstGeom>
          <a:solidFill>
            <a:srgbClr val="CCCCFF"/>
          </a:solidFill>
          <a:ln>
            <a:solidFill>
              <a:schemeClr val="tx1"/>
            </a:solidFill>
          </a:ln>
        </p:spPr>
        <p:txBody>
          <a:bodyPr wrap="none" rtlCol="0">
            <a:spAutoFit/>
          </a:bodyPr>
          <a:lstStyle/>
          <a:p>
            <a:r>
              <a:rPr kumimoji="1" lang="ja-JP" altLang="en-US" b="1" dirty="0" smtClean="0">
                <a:latin typeface="+mj-ea"/>
                <a:ea typeface="+mj-ea"/>
              </a:rPr>
              <a:t>夏のコース</a:t>
            </a:r>
            <a:endParaRPr kumimoji="1" lang="ja-JP" altLang="en-US" b="1" dirty="0">
              <a:latin typeface="+mj-ea"/>
              <a:ea typeface="+mj-ea"/>
            </a:endParaRPr>
          </a:p>
        </p:txBody>
      </p:sp>
      <p:sp>
        <p:nvSpPr>
          <p:cNvPr id="6" name="テキスト ボックス 5"/>
          <p:cNvSpPr txBox="1"/>
          <p:nvPr/>
        </p:nvSpPr>
        <p:spPr>
          <a:xfrm>
            <a:off x="4283968" y="1281791"/>
            <a:ext cx="4536503" cy="1554272"/>
          </a:xfrm>
          <a:prstGeom prst="rect">
            <a:avLst/>
          </a:prstGeom>
          <a:noFill/>
        </p:spPr>
        <p:txBody>
          <a:bodyPr wrap="square" rtlCol="0">
            <a:spAutoFit/>
          </a:bodyPr>
          <a:lstStyle/>
          <a:p>
            <a:r>
              <a:rPr lang="ja-JP" altLang="en-US" sz="1200" dirty="0">
                <a:latin typeface="+mn-ea"/>
              </a:rPr>
              <a:t>月毎のショートコースの設定</a:t>
            </a:r>
            <a:endParaRPr lang="en-US" altLang="ja-JP" sz="1200" dirty="0">
              <a:latin typeface="+mn-ea"/>
            </a:endParaRPr>
          </a:p>
          <a:p>
            <a:r>
              <a:rPr lang="ja-JP" altLang="en-US" sz="1200" dirty="0" smtClean="0">
                <a:latin typeface="+mn-ea"/>
              </a:rPr>
              <a:t>　６月は</a:t>
            </a:r>
            <a:r>
              <a:rPr lang="ja-JP" altLang="en-US" sz="1200" dirty="0">
                <a:latin typeface="+mn-ea"/>
              </a:rPr>
              <a:t>アジサイ、</a:t>
            </a:r>
            <a:r>
              <a:rPr lang="ja-JP" altLang="en-US" sz="1200" dirty="0" smtClean="0">
                <a:latin typeface="+mn-ea"/>
              </a:rPr>
              <a:t>ナツツバキ、ハナショウブ、サツキなど７～８月はサルスベリ、ハマボウ、ハスなどの</a:t>
            </a:r>
            <a:r>
              <a:rPr lang="ja-JP" altLang="en-US" sz="1200" dirty="0">
                <a:latin typeface="+mn-ea"/>
              </a:rPr>
              <a:t>その時期の見所となる花をめぐるショートコースを設定し、魅力の向上を図る。</a:t>
            </a:r>
            <a:endParaRPr lang="en-US" altLang="ja-JP" sz="1200" dirty="0">
              <a:latin typeface="+mn-ea"/>
            </a:endParaRPr>
          </a:p>
          <a:p>
            <a:endParaRPr lang="en-US" altLang="ja-JP" sz="1200" dirty="0" smtClean="0">
              <a:latin typeface="+mn-ea"/>
            </a:endParaRPr>
          </a:p>
          <a:p>
            <a:r>
              <a:rPr lang="ja-JP" altLang="en-US" sz="1200" dirty="0" smtClean="0">
                <a:latin typeface="+mn-ea"/>
              </a:rPr>
              <a:t>・</a:t>
            </a:r>
            <a:r>
              <a:rPr lang="ja-JP" altLang="en-US" sz="1200" dirty="0">
                <a:latin typeface="+mn-ea"/>
              </a:rPr>
              <a:t>ショートコース：約</a:t>
            </a:r>
            <a:r>
              <a:rPr lang="en-US" altLang="ja-JP" sz="1200" dirty="0" smtClean="0">
                <a:latin typeface="+mn-ea"/>
              </a:rPr>
              <a:t>1.2㎞</a:t>
            </a:r>
            <a:endParaRPr lang="en-US" altLang="ja-JP" sz="1200" dirty="0">
              <a:latin typeface="+mn-ea"/>
            </a:endParaRPr>
          </a:p>
          <a:p>
            <a:r>
              <a:rPr lang="ja-JP" altLang="en-US" sz="1200" dirty="0">
                <a:latin typeface="+mn-ea"/>
              </a:rPr>
              <a:t>　　所要時間　：</a:t>
            </a:r>
            <a:r>
              <a:rPr lang="ja-JP" altLang="en-US" sz="1200" dirty="0" smtClean="0">
                <a:latin typeface="+mn-ea"/>
              </a:rPr>
              <a:t>約</a:t>
            </a:r>
            <a:r>
              <a:rPr lang="en-US" altLang="ja-JP" sz="1200" dirty="0" smtClean="0">
                <a:latin typeface="+mn-ea"/>
              </a:rPr>
              <a:t>40</a:t>
            </a:r>
            <a:r>
              <a:rPr lang="ja-JP" altLang="en-US" sz="1200" dirty="0" smtClean="0">
                <a:latin typeface="+mn-ea"/>
              </a:rPr>
              <a:t>分</a:t>
            </a:r>
            <a:endParaRPr lang="en-US" altLang="ja-JP" sz="1200" dirty="0" smtClean="0">
              <a:latin typeface="+mn-ea"/>
            </a:endParaRPr>
          </a:p>
          <a:p>
            <a:pPr algn="r"/>
            <a:r>
              <a:rPr lang="en-US" altLang="ja-JP" sz="1100" dirty="0">
                <a:latin typeface="+mn-ea"/>
              </a:rPr>
              <a:t>※</a:t>
            </a:r>
            <a:r>
              <a:rPr lang="ja-JP" altLang="en-US" sz="1100" dirty="0">
                <a:latin typeface="+mn-ea"/>
              </a:rPr>
              <a:t>所要時間は、歩行</a:t>
            </a:r>
            <a:r>
              <a:rPr lang="en-US" altLang="ja-JP" sz="1100" dirty="0">
                <a:latin typeface="+mn-ea"/>
              </a:rPr>
              <a:t>2km/h</a:t>
            </a:r>
            <a:r>
              <a:rPr lang="ja-JP" altLang="en-US" sz="1100" dirty="0">
                <a:latin typeface="+mn-ea"/>
              </a:rPr>
              <a:t>で</a:t>
            </a:r>
            <a:r>
              <a:rPr lang="ja-JP" altLang="en-US" sz="1100" dirty="0" smtClean="0">
                <a:latin typeface="+mn-ea"/>
              </a:rPr>
              <a:t>計算</a:t>
            </a:r>
            <a:endParaRPr lang="ja-JP" altLang="en-US" sz="1100" dirty="0">
              <a:latin typeface="+mn-ea"/>
            </a:endParaRPr>
          </a:p>
        </p:txBody>
      </p:sp>
      <p:sp>
        <p:nvSpPr>
          <p:cNvPr id="9" name="テキスト ボックス 8"/>
          <p:cNvSpPr txBox="1"/>
          <p:nvPr/>
        </p:nvSpPr>
        <p:spPr>
          <a:xfrm>
            <a:off x="463735" y="1281791"/>
            <a:ext cx="3676217" cy="1200329"/>
          </a:xfrm>
          <a:prstGeom prst="rect">
            <a:avLst/>
          </a:prstGeom>
          <a:noFill/>
        </p:spPr>
        <p:txBody>
          <a:bodyPr wrap="square" rtlCol="0">
            <a:spAutoFit/>
          </a:bodyPr>
          <a:lstStyle/>
          <a:p>
            <a:r>
              <a:rPr lang="ja-JP" altLang="ja-JP" sz="1200" dirty="0">
                <a:latin typeface="+mn-ea"/>
              </a:rPr>
              <a:t>八景の景色に加え</a:t>
            </a:r>
            <a:r>
              <a:rPr lang="ja-JP" altLang="ja-JP" sz="1200" dirty="0" smtClean="0">
                <a:latin typeface="+mn-ea"/>
              </a:rPr>
              <a:t>、</a:t>
            </a:r>
            <a:r>
              <a:rPr lang="ja-JP" altLang="en-US" sz="1200" dirty="0" smtClean="0">
                <a:latin typeface="+mn-ea"/>
              </a:rPr>
              <a:t>サルスベリやハスなどの</a:t>
            </a:r>
            <a:r>
              <a:rPr lang="ja-JP" altLang="ja-JP" sz="1200" dirty="0" smtClean="0">
                <a:latin typeface="+mn-ea"/>
              </a:rPr>
              <a:t>夏</a:t>
            </a:r>
            <a:r>
              <a:rPr lang="ja-JP" altLang="ja-JP" sz="1200" dirty="0">
                <a:latin typeface="+mn-ea"/>
              </a:rPr>
              <a:t>に花の咲く花木等</a:t>
            </a:r>
            <a:r>
              <a:rPr lang="ja-JP" altLang="ja-JP" sz="1200" dirty="0" smtClean="0">
                <a:latin typeface="+mn-ea"/>
              </a:rPr>
              <a:t>のスポット</a:t>
            </a:r>
            <a:r>
              <a:rPr lang="ja-JP" altLang="ja-JP" sz="1200" dirty="0">
                <a:latin typeface="+mn-ea"/>
              </a:rPr>
              <a:t>を周遊する</a:t>
            </a:r>
            <a:r>
              <a:rPr lang="ja-JP" altLang="ja-JP" sz="1200" dirty="0" smtClean="0">
                <a:latin typeface="+mn-ea"/>
              </a:rPr>
              <a:t>モデルコース</a:t>
            </a:r>
            <a:r>
              <a:rPr lang="ja-JP" altLang="en-US" sz="1200" dirty="0" smtClean="0">
                <a:latin typeface="+mn-ea"/>
              </a:rPr>
              <a:t>及びショートコース</a:t>
            </a:r>
            <a:r>
              <a:rPr lang="ja-JP" altLang="ja-JP" sz="1200" dirty="0" smtClean="0">
                <a:latin typeface="+mn-ea"/>
              </a:rPr>
              <a:t>を設定</a:t>
            </a:r>
            <a:r>
              <a:rPr lang="ja-JP" altLang="ja-JP" sz="1200" dirty="0">
                <a:latin typeface="+mn-ea"/>
              </a:rPr>
              <a:t>した。</a:t>
            </a:r>
          </a:p>
          <a:p>
            <a:r>
              <a:rPr lang="en-US" altLang="ja-JP" sz="1200" dirty="0">
                <a:latin typeface="+mn-ea"/>
              </a:rPr>
              <a:t> </a:t>
            </a:r>
            <a:endParaRPr lang="ja-JP" altLang="ja-JP" sz="1200" dirty="0">
              <a:latin typeface="+mn-ea"/>
            </a:endParaRPr>
          </a:p>
          <a:p>
            <a:r>
              <a:rPr lang="ja-JP" altLang="ja-JP" sz="1200" dirty="0">
                <a:latin typeface="+mn-ea"/>
              </a:rPr>
              <a:t>・夏おすすめコース：約</a:t>
            </a:r>
            <a:r>
              <a:rPr lang="en-US" altLang="ja-JP" sz="1200" dirty="0">
                <a:latin typeface="+mn-ea"/>
              </a:rPr>
              <a:t>2.1km</a:t>
            </a:r>
            <a:endParaRPr lang="ja-JP" altLang="ja-JP" sz="1200" dirty="0">
              <a:latin typeface="+mn-ea"/>
            </a:endParaRPr>
          </a:p>
          <a:p>
            <a:r>
              <a:rPr lang="ja-JP" altLang="ja-JP" sz="1200" dirty="0">
                <a:latin typeface="+mn-ea"/>
              </a:rPr>
              <a:t>　所要時間　：約</a:t>
            </a:r>
            <a:r>
              <a:rPr lang="en-US" altLang="ja-JP" sz="1200" dirty="0">
                <a:latin typeface="+mn-ea"/>
              </a:rPr>
              <a:t>1</a:t>
            </a:r>
            <a:r>
              <a:rPr lang="ja-JP" altLang="ja-JP" sz="1200" dirty="0" smtClean="0">
                <a:latin typeface="+mn-ea"/>
              </a:rPr>
              <a:t>時間</a:t>
            </a:r>
            <a:endParaRPr lang="en-US" altLang="ja-JP" sz="1200" dirty="0" smtClean="0">
              <a:latin typeface="+mn-ea"/>
            </a:endParaRPr>
          </a:p>
        </p:txBody>
      </p:sp>
      <p:sp>
        <p:nvSpPr>
          <p:cNvPr id="3" name="スライド番号プレースホルダー 2"/>
          <p:cNvSpPr>
            <a:spLocks noGrp="1"/>
          </p:cNvSpPr>
          <p:nvPr>
            <p:ph type="sldNum" sz="quarter" idx="12"/>
          </p:nvPr>
        </p:nvSpPr>
        <p:spPr/>
        <p:txBody>
          <a:bodyPr/>
          <a:lstStyle/>
          <a:p>
            <a:r>
              <a:rPr kumimoji="1" lang="en-US" altLang="ja-JP" dirty="0" smtClean="0"/>
              <a:t>5</a:t>
            </a:r>
            <a:endParaRPr kumimoji="1" lang="ja-JP" altLang="en-US" dirty="0"/>
          </a:p>
        </p:txBody>
      </p:sp>
      <p:pic>
        <p:nvPicPr>
          <p:cNvPr id="2" name="Picture 2" descr="Z:\☆☆☆緑整備部会関係\H28_緑整備部会関係\緑整備部会資料（日本庭園）\コース図\夏コース.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b="7547"/>
          <a:stretch/>
        </p:blipFill>
        <p:spPr bwMode="auto">
          <a:xfrm>
            <a:off x="389272" y="2852936"/>
            <a:ext cx="8431200" cy="3630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7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２．モデルコース設定について</a:t>
            </a:r>
            <a:endParaRPr lang="en-US" altLang="ja-JP" sz="2400" dirty="0"/>
          </a:p>
        </p:txBody>
      </p:sp>
      <p:sp>
        <p:nvSpPr>
          <p:cNvPr id="7" name="テキスト ボックス 6"/>
          <p:cNvSpPr txBox="1"/>
          <p:nvPr/>
        </p:nvSpPr>
        <p:spPr>
          <a:xfrm>
            <a:off x="463736" y="827420"/>
            <a:ext cx="1260281" cy="369332"/>
          </a:xfrm>
          <a:prstGeom prst="rect">
            <a:avLst/>
          </a:prstGeom>
          <a:solidFill>
            <a:srgbClr val="FFCC99"/>
          </a:solidFill>
          <a:ln>
            <a:solidFill>
              <a:schemeClr val="tx1"/>
            </a:solidFill>
          </a:ln>
        </p:spPr>
        <p:txBody>
          <a:bodyPr wrap="none" rtlCol="0">
            <a:spAutoFit/>
          </a:bodyPr>
          <a:lstStyle/>
          <a:p>
            <a:r>
              <a:rPr kumimoji="1" lang="ja-JP" altLang="en-US" b="1" dirty="0" smtClean="0">
                <a:latin typeface="+mj-ea"/>
                <a:ea typeface="+mj-ea"/>
              </a:rPr>
              <a:t>秋のコース</a:t>
            </a:r>
            <a:endParaRPr kumimoji="1" lang="ja-JP" altLang="en-US" b="1" dirty="0">
              <a:latin typeface="+mj-ea"/>
              <a:ea typeface="+mj-ea"/>
            </a:endParaRPr>
          </a:p>
        </p:txBody>
      </p:sp>
      <p:sp>
        <p:nvSpPr>
          <p:cNvPr id="9" name="テキスト ボックス 8"/>
          <p:cNvSpPr txBox="1"/>
          <p:nvPr/>
        </p:nvSpPr>
        <p:spPr>
          <a:xfrm>
            <a:off x="463736" y="1297013"/>
            <a:ext cx="3676216" cy="1015663"/>
          </a:xfrm>
          <a:prstGeom prst="rect">
            <a:avLst/>
          </a:prstGeom>
          <a:noFill/>
        </p:spPr>
        <p:txBody>
          <a:bodyPr wrap="square" rtlCol="0">
            <a:spAutoFit/>
          </a:bodyPr>
          <a:lstStyle/>
          <a:p>
            <a:r>
              <a:rPr lang="ja-JP" altLang="en-US" sz="1200" dirty="0">
                <a:latin typeface="+mn-ea"/>
              </a:rPr>
              <a:t>八景の景色に加え</a:t>
            </a:r>
            <a:r>
              <a:rPr lang="ja-JP" altLang="en-US" sz="1200" dirty="0" smtClean="0">
                <a:latin typeface="+mn-ea"/>
              </a:rPr>
              <a:t>、秋にヒガンバナなどの花や紅葉</a:t>
            </a:r>
            <a:r>
              <a:rPr lang="ja-JP" altLang="en-US" sz="1200" dirty="0">
                <a:latin typeface="+mn-ea"/>
              </a:rPr>
              <a:t>する樹木等</a:t>
            </a:r>
            <a:r>
              <a:rPr lang="ja-JP" altLang="en-US" sz="1200" dirty="0" smtClean="0">
                <a:latin typeface="+mn-ea"/>
              </a:rPr>
              <a:t>のスポット</a:t>
            </a:r>
            <a:r>
              <a:rPr lang="ja-JP" altLang="en-US" sz="1200" dirty="0">
                <a:latin typeface="+mn-ea"/>
              </a:rPr>
              <a:t>を周遊する</a:t>
            </a:r>
            <a:r>
              <a:rPr lang="ja-JP" altLang="en-US" sz="1200" dirty="0" smtClean="0">
                <a:latin typeface="+mn-ea"/>
              </a:rPr>
              <a:t>モデルコースを設定</a:t>
            </a:r>
            <a:r>
              <a:rPr lang="ja-JP" altLang="en-US" sz="1200" dirty="0">
                <a:latin typeface="+mn-ea"/>
              </a:rPr>
              <a:t>した。</a:t>
            </a:r>
          </a:p>
          <a:p>
            <a:endParaRPr lang="ja-JP" altLang="en-US" sz="1200" dirty="0">
              <a:latin typeface="+mn-ea"/>
            </a:endParaRPr>
          </a:p>
          <a:p>
            <a:r>
              <a:rPr lang="ja-JP" altLang="en-US" sz="1200" dirty="0">
                <a:latin typeface="+mn-ea"/>
              </a:rPr>
              <a:t>・秋のおすすめコース</a:t>
            </a:r>
            <a:r>
              <a:rPr lang="ja-JP" altLang="en-US" sz="1200" dirty="0" smtClean="0">
                <a:latin typeface="+mn-ea"/>
              </a:rPr>
              <a:t>：</a:t>
            </a:r>
            <a:r>
              <a:rPr lang="en-US" altLang="ja-JP" sz="1200" dirty="0" smtClean="0">
                <a:latin typeface="+mn-ea"/>
              </a:rPr>
              <a:t>2.4km</a:t>
            </a:r>
            <a:endParaRPr lang="en-US" altLang="ja-JP" sz="1200" dirty="0">
              <a:latin typeface="+mn-ea"/>
            </a:endParaRPr>
          </a:p>
          <a:p>
            <a:r>
              <a:rPr lang="ja-JP" altLang="en-US" sz="1200" dirty="0">
                <a:latin typeface="+mn-ea"/>
              </a:rPr>
              <a:t>　所要時間　：約</a:t>
            </a:r>
            <a:r>
              <a:rPr lang="en-US" altLang="ja-JP" sz="1200" dirty="0">
                <a:latin typeface="+mn-ea"/>
              </a:rPr>
              <a:t>1</a:t>
            </a:r>
            <a:r>
              <a:rPr lang="ja-JP" altLang="en-US" sz="1200" dirty="0" smtClean="0">
                <a:latin typeface="+mn-ea"/>
              </a:rPr>
              <a:t>時間</a:t>
            </a:r>
            <a:r>
              <a:rPr lang="en-US" altLang="ja-JP" sz="1200" dirty="0" smtClean="0">
                <a:latin typeface="+mn-ea"/>
              </a:rPr>
              <a:t>10</a:t>
            </a:r>
            <a:r>
              <a:rPr lang="ja-JP" altLang="en-US" sz="1200" dirty="0" smtClean="0">
                <a:latin typeface="+mn-ea"/>
              </a:rPr>
              <a:t>分</a:t>
            </a:r>
            <a:endParaRPr lang="en-US" altLang="ja-JP" sz="1200" dirty="0" smtClean="0">
              <a:latin typeface="+mn-ea"/>
            </a:endParaRPr>
          </a:p>
        </p:txBody>
      </p:sp>
      <p:sp>
        <p:nvSpPr>
          <p:cNvPr id="3" name="スライド番号プレースホルダー 2"/>
          <p:cNvSpPr>
            <a:spLocks noGrp="1"/>
          </p:cNvSpPr>
          <p:nvPr>
            <p:ph type="sldNum" sz="quarter" idx="12"/>
          </p:nvPr>
        </p:nvSpPr>
        <p:spPr/>
        <p:txBody>
          <a:bodyPr/>
          <a:lstStyle/>
          <a:p>
            <a:r>
              <a:rPr kumimoji="1" lang="en-US" altLang="ja-JP" dirty="0" smtClean="0"/>
              <a:t>6</a:t>
            </a:r>
            <a:endParaRPr kumimoji="1" lang="ja-JP" altLang="en-US" dirty="0"/>
          </a:p>
        </p:txBody>
      </p:sp>
      <p:pic>
        <p:nvPicPr>
          <p:cNvPr id="2" name="Picture 2" descr="Z:\☆☆☆緑整備部会関係\H28_緑整備部会関係\緑整備部会資料（日本庭園）\コース図\秋コー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852936"/>
            <a:ext cx="8429270"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355976" y="1281791"/>
            <a:ext cx="4464497" cy="1554272"/>
          </a:xfrm>
          <a:prstGeom prst="rect">
            <a:avLst/>
          </a:prstGeom>
          <a:noFill/>
        </p:spPr>
        <p:txBody>
          <a:bodyPr wrap="square" rtlCol="0">
            <a:spAutoFit/>
          </a:bodyPr>
          <a:lstStyle/>
          <a:p>
            <a:r>
              <a:rPr lang="ja-JP" altLang="en-US" sz="1200" dirty="0">
                <a:latin typeface="+mn-ea"/>
              </a:rPr>
              <a:t>月毎のショートコースの設定</a:t>
            </a:r>
            <a:endParaRPr lang="en-US" altLang="ja-JP" sz="1200" dirty="0">
              <a:latin typeface="+mn-ea"/>
            </a:endParaRPr>
          </a:p>
          <a:p>
            <a:r>
              <a:rPr lang="ja-JP" altLang="en-US" sz="1200" dirty="0" smtClean="0">
                <a:latin typeface="+mn-ea"/>
              </a:rPr>
              <a:t>　９月はヒガンバナ、ハギなど１０～１１月はツワブキ、モミジ等の紅葉する樹木などの</a:t>
            </a:r>
            <a:r>
              <a:rPr lang="ja-JP" altLang="en-US" sz="1200" dirty="0">
                <a:latin typeface="+mn-ea"/>
              </a:rPr>
              <a:t>その時期の見所と</a:t>
            </a:r>
            <a:r>
              <a:rPr lang="ja-JP" altLang="en-US" sz="1200" dirty="0" smtClean="0">
                <a:latin typeface="+mn-ea"/>
              </a:rPr>
              <a:t>なる植物を</a:t>
            </a:r>
            <a:r>
              <a:rPr lang="ja-JP" altLang="en-US" sz="1200" dirty="0">
                <a:latin typeface="+mn-ea"/>
              </a:rPr>
              <a:t>めぐるショートコースを設定し、魅力の向上を図る。</a:t>
            </a:r>
            <a:endParaRPr lang="en-US" altLang="ja-JP" sz="1200" dirty="0">
              <a:latin typeface="+mn-ea"/>
            </a:endParaRPr>
          </a:p>
          <a:p>
            <a:endParaRPr lang="en-US" altLang="ja-JP" sz="1200" dirty="0" smtClean="0">
              <a:latin typeface="+mn-ea"/>
            </a:endParaRPr>
          </a:p>
          <a:p>
            <a:r>
              <a:rPr lang="ja-JP" altLang="en-US" sz="1200" dirty="0" smtClean="0">
                <a:latin typeface="+mn-ea"/>
              </a:rPr>
              <a:t>・</a:t>
            </a:r>
            <a:r>
              <a:rPr lang="ja-JP" altLang="en-US" sz="1200" dirty="0">
                <a:latin typeface="+mn-ea"/>
              </a:rPr>
              <a:t>ショートコース：約</a:t>
            </a:r>
            <a:r>
              <a:rPr lang="en-US" altLang="ja-JP" sz="1200" dirty="0" smtClean="0">
                <a:latin typeface="+mn-ea"/>
              </a:rPr>
              <a:t>1.3㎞</a:t>
            </a:r>
            <a:endParaRPr lang="en-US" altLang="ja-JP" sz="1200" dirty="0">
              <a:latin typeface="+mn-ea"/>
            </a:endParaRPr>
          </a:p>
          <a:p>
            <a:r>
              <a:rPr lang="ja-JP" altLang="en-US" sz="1200" dirty="0">
                <a:latin typeface="+mn-ea"/>
              </a:rPr>
              <a:t>　　所要時間　：</a:t>
            </a:r>
            <a:r>
              <a:rPr lang="ja-JP" altLang="en-US" sz="1200" dirty="0" smtClean="0">
                <a:latin typeface="+mn-ea"/>
              </a:rPr>
              <a:t>約</a:t>
            </a:r>
            <a:r>
              <a:rPr lang="en-US" altLang="ja-JP" sz="1200" dirty="0" smtClean="0">
                <a:latin typeface="+mn-ea"/>
              </a:rPr>
              <a:t>40</a:t>
            </a:r>
            <a:r>
              <a:rPr lang="ja-JP" altLang="en-US" sz="1200" dirty="0" smtClean="0">
                <a:latin typeface="+mn-ea"/>
              </a:rPr>
              <a:t>分</a:t>
            </a:r>
            <a:endParaRPr lang="en-US" altLang="ja-JP" sz="1200" dirty="0" smtClean="0">
              <a:latin typeface="+mn-ea"/>
            </a:endParaRPr>
          </a:p>
          <a:p>
            <a:pPr algn="r"/>
            <a:r>
              <a:rPr lang="en-US" altLang="ja-JP" sz="1100" dirty="0">
                <a:latin typeface="+mn-ea"/>
              </a:rPr>
              <a:t>※</a:t>
            </a:r>
            <a:r>
              <a:rPr lang="ja-JP" altLang="en-US" sz="1100" dirty="0">
                <a:latin typeface="+mn-ea"/>
              </a:rPr>
              <a:t>所要時間は、歩行</a:t>
            </a:r>
            <a:r>
              <a:rPr lang="en-US" altLang="ja-JP" sz="1100" dirty="0">
                <a:latin typeface="+mn-ea"/>
              </a:rPr>
              <a:t>2km/h</a:t>
            </a:r>
            <a:r>
              <a:rPr lang="ja-JP" altLang="en-US" sz="1100" dirty="0">
                <a:latin typeface="+mn-ea"/>
              </a:rPr>
              <a:t>で</a:t>
            </a:r>
            <a:r>
              <a:rPr lang="ja-JP" altLang="en-US" sz="1100" dirty="0" smtClean="0">
                <a:latin typeface="+mn-ea"/>
              </a:rPr>
              <a:t>計算</a:t>
            </a:r>
            <a:endParaRPr lang="ja-JP" altLang="en-US" sz="1100" dirty="0">
              <a:latin typeface="+mn-ea"/>
            </a:endParaRPr>
          </a:p>
        </p:txBody>
      </p:sp>
    </p:spTree>
    <p:extLst>
      <p:ext uri="{BB962C8B-B14F-4D97-AF65-F5344CB8AC3E}">
        <p14:creationId xmlns:p14="http://schemas.microsoft.com/office/powerpoint/2010/main" val="121389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２．モデルコース設定について</a:t>
            </a:r>
            <a:endParaRPr lang="en-US" altLang="ja-JP" sz="2400" dirty="0"/>
          </a:p>
        </p:txBody>
      </p:sp>
      <p:sp>
        <p:nvSpPr>
          <p:cNvPr id="8" name="テキスト ボックス 7"/>
          <p:cNvSpPr txBox="1"/>
          <p:nvPr/>
        </p:nvSpPr>
        <p:spPr>
          <a:xfrm>
            <a:off x="463736" y="829022"/>
            <a:ext cx="1260281" cy="369332"/>
          </a:xfrm>
          <a:prstGeom prst="rect">
            <a:avLst/>
          </a:prstGeom>
          <a:solidFill>
            <a:schemeClr val="accent3">
              <a:lumMod val="40000"/>
              <a:lumOff val="60000"/>
            </a:schemeClr>
          </a:solidFill>
          <a:ln>
            <a:solidFill>
              <a:schemeClr val="tx1"/>
            </a:solidFill>
          </a:ln>
        </p:spPr>
        <p:txBody>
          <a:bodyPr wrap="none" rtlCol="0">
            <a:spAutoFit/>
          </a:bodyPr>
          <a:lstStyle/>
          <a:p>
            <a:r>
              <a:rPr kumimoji="1" lang="ja-JP" altLang="en-US" b="1" dirty="0" smtClean="0">
                <a:latin typeface="+mj-ea"/>
                <a:ea typeface="+mj-ea"/>
              </a:rPr>
              <a:t>冬のコース</a:t>
            </a:r>
            <a:endParaRPr kumimoji="1" lang="ja-JP" altLang="en-US" b="1" dirty="0">
              <a:latin typeface="+mj-ea"/>
              <a:ea typeface="+mj-ea"/>
            </a:endParaRPr>
          </a:p>
        </p:txBody>
      </p:sp>
      <p:sp>
        <p:nvSpPr>
          <p:cNvPr id="10" name="テキスト ボックス 9"/>
          <p:cNvSpPr txBox="1"/>
          <p:nvPr/>
        </p:nvSpPr>
        <p:spPr>
          <a:xfrm>
            <a:off x="293417" y="1238568"/>
            <a:ext cx="3702519" cy="1384995"/>
          </a:xfrm>
          <a:prstGeom prst="rect">
            <a:avLst/>
          </a:prstGeom>
          <a:noFill/>
        </p:spPr>
        <p:txBody>
          <a:bodyPr wrap="square" rtlCol="0">
            <a:spAutoFit/>
          </a:bodyPr>
          <a:lstStyle/>
          <a:p>
            <a:r>
              <a:rPr lang="ja-JP" altLang="ja-JP" sz="1200" dirty="0" smtClean="0">
                <a:latin typeface="+mn-ea"/>
              </a:rPr>
              <a:t>八景の景色に加え、</a:t>
            </a:r>
            <a:r>
              <a:rPr lang="ja-JP" altLang="en-US" sz="1200" dirty="0" smtClean="0">
                <a:latin typeface="+mn-ea"/>
              </a:rPr>
              <a:t>サザンカなど</a:t>
            </a:r>
            <a:r>
              <a:rPr lang="ja-JP" altLang="ja-JP" sz="1200" dirty="0" smtClean="0">
                <a:latin typeface="+mn-ea"/>
              </a:rPr>
              <a:t>冬に</a:t>
            </a:r>
            <a:r>
              <a:rPr lang="ja-JP" altLang="en-US" sz="1200" dirty="0" smtClean="0">
                <a:latin typeface="+mn-ea"/>
              </a:rPr>
              <a:t>咲く花やナンテンなど実を楽しむ</a:t>
            </a:r>
            <a:r>
              <a:rPr lang="ja-JP" altLang="ja-JP" sz="1200" dirty="0" smtClean="0">
                <a:latin typeface="+mn-ea"/>
              </a:rPr>
              <a:t>花木等のスポットを周遊するモデルコース</a:t>
            </a:r>
            <a:r>
              <a:rPr lang="ja-JP" altLang="en-US" sz="1200" dirty="0" smtClean="0">
                <a:latin typeface="+mn-ea"/>
              </a:rPr>
              <a:t>及びのショートコース</a:t>
            </a:r>
            <a:r>
              <a:rPr lang="ja-JP" altLang="ja-JP" sz="1200" dirty="0" smtClean="0">
                <a:latin typeface="+mn-ea"/>
              </a:rPr>
              <a:t>を設定した。</a:t>
            </a:r>
          </a:p>
          <a:p>
            <a:r>
              <a:rPr lang="en-US" altLang="ja-JP" sz="1200" dirty="0" smtClean="0">
                <a:latin typeface="+mn-ea"/>
              </a:rPr>
              <a:t> </a:t>
            </a:r>
            <a:endParaRPr lang="ja-JP" altLang="ja-JP" sz="1200" dirty="0" smtClean="0">
              <a:latin typeface="+mn-ea"/>
            </a:endParaRPr>
          </a:p>
          <a:p>
            <a:r>
              <a:rPr lang="ja-JP" altLang="ja-JP" sz="1200" dirty="0" smtClean="0">
                <a:latin typeface="+mn-ea"/>
              </a:rPr>
              <a:t>・冬のおすすめコース：</a:t>
            </a:r>
            <a:r>
              <a:rPr lang="ja-JP" altLang="en-US" sz="1200" dirty="0" smtClean="0">
                <a:latin typeface="+mn-ea"/>
              </a:rPr>
              <a:t>約</a:t>
            </a:r>
            <a:r>
              <a:rPr lang="en-US" altLang="ja-JP" sz="1200" dirty="0" smtClean="0">
                <a:latin typeface="+mn-ea"/>
              </a:rPr>
              <a:t>2.5km</a:t>
            </a:r>
            <a:endParaRPr lang="ja-JP" altLang="ja-JP" sz="1200" dirty="0" smtClean="0">
              <a:latin typeface="+mn-ea"/>
            </a:endParaRPr>
          </a:p>
          <a:p>
            <a:r>
              <a:rPr lang="ja-JP" altLang="ja-JP" sz="1200" dirty="0" smtClean="0">
                <a:latin typeface="+mn-ea"/>
              </a:rPr>
              <a:t>　所要時間　：約</a:t>
            </a:r>
            <a:r>
              <a:rPr lang="en-US" altLang="ja-JP" sz="1200" dirty="0" smtClean="0">
                <a:latin typeface="+mn-ea"/>
              </a:rPr>
              <a:t>1</a:t>
            </a:r>
            <a:r>
              <a:rPr lang="ja-JP" altLang="ja-JP" sz="1200" dirty="0" smtClean="0">
                <a:latin typeface="+mn-ea"/>
              </a:rPr>
              <a:t>時間</a:t>
            </a:r>
            <a:r>
              <a:rPr lang="en-US" altLang="ja-JP" sz="1200" dirty="0" smtClean="0">
                <a:latin typeface="+mn-ea"/>
              </a:rPr>
              <a:t>15</a:t>
            </a:r>
            <a:r>
              <a:rPr lang="ja-JP" altLang="ja-JP" sz="1200" dirty="0" smtClean="0">
                <a:latin typeface="+mn-ea"/>
              </a:rPr>
              <a:t>分</a:t>
            </a:r>
          </a:p>
          <a:p>
            <a:r>
              <a:rPr lang="en-US" altLang="ja-JP" sz="1200" dirty="0">
                <a:latin typeface="+mn-ea"/>
              </a:rPr>
              <a:t> </a:t>
            </a:r>
            <a:endParaRPr kumimoji="1" lang="ja-JP" altLang="en-US" sz="1200" dirty="0">
              <a:latin typeface="+mn-ea"/>
            </a:endParaRPr>
          </a:p>
        </p:txBody>
      </p:sp>
      <p:sp>
        <p:nvSpPr>
          <p:cNvPr id="3" name="スライド番号プレースホルダー 2"/>
          <p:cNvSpPr>
            <a:spLocks noGrp="1"/>
          </p:cNvSpPr>
          <p:nvPr>
            <p:ph type="sldNum" sz="quarter" idx="12"/>
          </p:nvPr>
        </p:nvSpPr>
        <p:spPr/>
        <p:txBody>
          <a:bodyPr/>
          <a:lstStyle/>
          <a:p>
            <a:r>
              <a:rPr kumimoji="1" lang="en-US" altLang="ja-JP" dirty="0" smtClean="0"/>
              <a:t>7</a:t>
            </a:r>
            <a:endParaRPr kumimoji="1" lang="ja-JP" altLang="en-US" dirty="0"/>
          </a:p>
        </p:txBody>
      </p:sp>
      <p:pic>
        <p:nvPicPr>
          <p:cNvPr id="4098" name="Picture 2" descr="Z:\☆☆☆緑整備部会関係\H28_緑整備部会関係\緑整備部会資料（日本庭園）\コース図\冬コー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417" y="2852936"/>
            <a:ext cx="8429269"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4283968" y="1281791"/>
            <a:ext cx="4536504" cy="1554272"/>
          </a:xfrm>
          <a:prstGeom prst="rect">
            <a:avLst/>
          </a:prstGeom>
          <a:noFill/>
        </p:spPr>
        <p:txBody>
          <a:bodyPr wrap="square" rtlCol="0">
            <a:spAutoFit/>
          </a:bodyPr>
          <a:lstStyle/>
          <a:p>
            <a:r>
              <a:rPr lang="ja-JP" altLang="en-US" sz="1200" dirty="0" smtClean="0">
                <a:latin typeface="+mn-ea"/>
              </a:rPr>
              <a:t>月毎のショートコースの設定</a:t>
            </a:r>
            <a:endParaRPr lang="en-US" altLang="ja-JP" sz="1200" dirty="0" smtClean="0">
              <a:latin typeface="+mn-ea"/>
            </a:endParaRPr>
          </a:p>
          <a:p>
            <a:r>
              <a:rPr lang="ja-JP" altLang="en-US" sz="1200" dirty="0" smtClean="0">
                <a:latin typeface="+mn-ea"/>
              </a:rPr>
              <a:t>　１２～１月はサザンカなどの花木やナンテン、マンリョウなど実のなる植物、２月はウメ、マンサク等のその時期の見所となる植物をめぐるショートコースを設定し、魅力の向上を図る。</a:t>
            </a:r>
            <a:endParaRPr lang="en-US" altLang="ja-JP" sz="1200" dirty="0" smtClean="0">
              <a:latin typeface="+mn-ea"/>
            </a:endParaRPr>
          </a:p>
          <a:p>
            <a:endParaRPr lang="ja-JP" altLang="ja-JP" sz="1200" dirty="0" smtClean="0">
              <a:latin typeface="+mn-ea"/>
            </a:endParaRPr>
          </a:p>
          <a:p>
            <a:r>
              <a:rPr lang="ja-JP" altLang="en-US" sz="1200" dirty="0" smtClean="0">
                <a:latin typeface="+mn-ea"/>
              </a:rPr>
              <a:t>・ショートコース：約</a:t>
            </a:r>
            <a:r>
              <a:rPr lang="en-US" altLang="ja-JP" sz="1200" dirty="0" smtClean="0">
                <a:latin typeface="+mn-ea"/>
              </a:rPr>
              <a:t>1㎞</a:t>
            </a:r>
          </a:p>
          <a:p>
            <a:r>
              <a:rPr lang="ja-JP" altLang="en-US" sz="1200" dirty="0" smtClean="0">
                <a:latin typeface="+mn-ea"/>
              </a:rPr>
              <a:t>　　所要時間　：約</a:t>
            </a:r>
            <a:r>
              <a:rPr lang="en-US" altLang="ja-JP" sz="1200" dirty="0" smtClean="0">
                <a:latin typeface="+mn-ea"/>
              </a:rPr>
              <a:t>30</a:t>
            </a:r>
            <a:r>
              <a:rPr lang="ja-JP" altLang="en-US" sz="1200" dirty="0" smtClean="0">
                <a:latin typeface="+mn-ea"/>
              </a:rPr>
              <a:t>分</a:t>
            </a:r>
            <a:endParaRPr lang="ja-JP" altLang="ja-JP" sz="1200" dirty="0" smtClean="0">
              <a:latin typeface="+mn-ea"/>
            </a:endParaRPr>
          </a:p>
          <a:p>
            <a:pPr algn="r"/>
            <a:r>
              <a:rPr lang="en-US" altLang="ja-JP" sz="1100" dirty="0" smtClean="0">
                <a:latin typeface="+mn-ea"/>
              </a:rPr>
              <a:t>※</a:t>
            </a:r>
            <a:r>
              <a:rPr lang="ja-JP" altLang="en-US" sz="1100" dirty="0">
                <a:latin typeface="+mn-ea"/>
              </a:rPr>
              <a:t>所要時間は、歩行</a:t>
            </a:r>
            <a:r>
              <a:rPr lang="en-US" altLang="ja-JP" sz="1100" dirty="0">
                <a:latin typeface="+mn-ea"/>
              </a:rPr>
              <a:t>2km/h</a:t>
            </a:r>
            <a:r>
              <a:rPr lang="ja-JP" altLang="en-US" sz="1100" dirty="0">
                <a:latin typeface="+mn-ea"/>
              </a:rPr>
              <a:t>で</a:t>
            </a:r>
            <a:r>
              <a:rPr lang="ja-JP" altLang="en-US" sz="1100" dirty="0" smtClean="0">
                <a:latin typeface="+mn-ea"/>
              </a:rPr>
              <a:t>計算</a:t>
            </a:r>
            <a:endParaRPr lang="ja-JP" altLang="en-US" sz="1100" dirty="0">
              <a:latin typeface="+mn-ea"/>
            </a:endParaRPr>
          </a:p>
        </p:txBody>
      </p:sp>
    </p:spTree>
    <p:extLst>
      <p:ext uri="{BB962C8B-B14F-4D97-AF65-F5344CB8AC3E}">
        <p14:creationId xmlns:p14="http://schemas.microsoft.com/office/powerpoint/2010/main" val="200434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緑整備部会関係\H28_緑整備部会関係\緑整備部会資料（日本庭園）\コース図\30分コー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293" y="2852936"/>
            <a:ext cx="8429270"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２．モデルコース設定について</a:t>
            </a:r>
            <a:endParaRPr lang="en-US" altLang="ja-JP" sz="2400" dirty="0"/>
          </a:p>
        </p:txBody>
      </p:sp>
      <p:sp>
        <p:nvSpPr>
          <p:cNvPr id="3" name="スライド番号プレースホルダー 2"/>
          <p:cNvSpPr>
            <a:spLocks noGrp="1"/>
          </p:cNvSpPr>
          <p:nvPr>
            <p:ph type="sldNum" sz="quarter" idx="12"/>
          </p:nvPr>
        </p:nvSpPr>
        <p:spPr/>
        <p:txBody>
          <a:bodyPr/>
          <a:lstStyle/>
          <a:p>
            <a:r>
              <a:rPr kumimoji="1" lang="en-US" altLang="ja-JP" dirty="0" smtClean="0"/>
              <a:t>8</a:t>
            </a:r>
            <a:endParaRPr kumimoji="1" lang="ja-JP" altLang="en-US" dirty="0"/>
          </a:p>
        </p:txBody>
      </p:sp>
      <p:sp>
        <p:nvSpPr>
          <p:cNvPr id="12" name="テキスト ボックス 11"/>
          <p:cNvSpPr txBox="1"/>
          <p:nvPr/>
        </p:nvSpPr>
        <p:spPr>
          <a:xfrm>
            <a:off x="198293" y="2852936"/>
            <a:ext cx="1478290" cy="369332"/>
          </a:xfrm>
          <a:prstGeom prst="rect">
            <a:avLst/>
          </a:prstGeom>
          <a:solidFill>
            <a:srgbClr val="CCECFF"/>
          </a:solidFill>
          <a:ln>
            <a:solidFill>
              <a:schemeClr val="tx1"/>
            </a:solidFill>
          </a:ln>
        </p:spPr>
        <p:txBody>
          <a:bodyPr wrap="none" rtlCol="0">
            <a:spAutoFit/>
          </a:bodyPr>
          <a:lstStyle/>
          <a:p>
            <a:r>
              <a:rPr lang="ja-JP" altLang="en-US" b="1" dirty="0" smtClean="0">
                <a:latin typeface="+mj-ea"/>
                <a:ea typeface="+mj-ea"/>
              </a:rPr>
              <a:t>お手軽コース</a:t>
            </a:r>
            <a:endParaRPr lang="ja-JP" altLang="en-US" b="1" dirty="0">
              <a:latin typeface="+mj-ea"/>
              <a:ea typeface="+mj-ea"/>
            </a:endParaRPr>
          </a:p>
        </p:txBody>
      </p:sp>
      <p:sp>
        <p:nvSpPr>
          <p:cNvPr id="13" name="テキスト ボックス 12"/>
          <p:cNvSpPr txBox="1"/>
          <p:nvPr/>
        </p:nvSpPr>
        <p:spPr>
          <a:xfrm>
            <a:off x="293416" y="1098150"/>
            <a:ext cx="8239023" cy="1569660"/>
          </a:xfrm>
          <a:prstGeom prst="rect">
            <a:avLst/>
          </a:prstGeom>
          <a:noFill/>
        </p:spPr>
        <p:txBody>
          <a:bodyPr wrap="square" rtlCol="0">
            <a:spAutoFit/>
          </a:bodyPr>
          <a:lstStyle/>
          <a:p>
            <a:r>
              <a:rPr lang="ja-JP" altLang="en-US" sz="1200" dirty="0">
                <a:latin typeface="+mn-ea"/>
              </a:rPr>
              <a:t>インバウンドなど短期滞在の方のため</a:t>
            </a:r>
            <a:r>
              <a:rPr lang="ja-JP" altLang="ja-JP" sz="1200" dirty="0">
                <a:latin typeface="+mn-ea"/>
              </a:rPr>
              <a:t>心字池を中心に周遊するコース</a:t>
            </a:r>
            <a:r>
              <a:rPr lang="ja-JP" altLang="ja-JP" sz="1200" dirty="0" smtClean="0">
                <a:latin typeface="+mn-ea"/>
              </a:rPr>
              <a:t>を設定</a:t>
            </a:r>
            <a:r>
              <a:rPr lang="ja-JP" altLang="ja-JP" sz="1200" dirty="0">
                <a:latin typeface="+mn-ea"/>
              </a:rPr>
              <a:t>した。</a:t>
            </a:r>
          </a:p>
          <a:p>
            <a:endParaRPr lang="ja-JP" altLang="ja-JP" sz="1200" dirty="0">
              <a:latin typeface="+mn-ea"/>
            </a:endParaRPr>
          </a:p>
          <a:p>
            <a:r>
              <a:rPr lang="ja-JP" altLang="en-US" sz="1200" dirty="0">
                <a:latin typeface="+mn-ea"/>
              </a:rPr>
              <a:t>・</a:t>
            </a:r>
            <a:r>
              <a:rPr lang="en-US" altLang="ja-JP" sz="1200" dirty="0">
                <a:latin typeface="+mn-ea"/>
              </a:rPr>
              <a:t>30</a:t>
            </a:r>
            <a:r>
              <a:rPr lang="ja-JP" altLang="ja-JP" sz="1200" dirty="0">
                <a:latin typeface="+mn-ea"/>
              </a:rPr>
              <a:t>分</a:t>
            </a:r>
            <a:r>
              <a:rPr lang="ja-JP" altLang="en-US" sz="1200" dirty="0">
                <a:latin typeface="+mn-ea"/>
              </a:rPr>
              <a:t>散策</a:t>
            </a:r>
            <a:r>
              <a:rPr lang="ja-JP" altLang="ja-JP" sz="1200" dirty="0">
                <a:latin typeface="+mn-ea"/>
              </a:rPr>
              <a:t>コース：約</a:t>
            </a:r>
            <a:r>
              <a:rPr lang="en-US" altLang="ja-JP" sz="1200" dirty="0">
                <a:latin typeface="+mn-ea"/>
              </a:rPr>
              <a:t>1km</a:t>
            </a:r>
            <a:endParaRPr lang="ja-JP" altLang="ja-JP" sz="1200" dirty="0">
              <a:latin typeface="+mn-ea"/>
            </a:endParaRPr>
          </a:p>
          <a:p>
            <a:r>
              <a:rPr lang="ja-JP" altLang="en-US" sz="1200" dirty="0">
                <a:latin typeface="+mn-ea"/>
              </a:rPr>
              <a:t>　中央休憩所からの築山の壮大な景観、心字池の周りを歩きながら池の景観の変化を楽しみ、最後に枯山水の原風景である洲浜の景観を堪能する</a:t>
            </a:r>
            <a:r>
              <a:rPr lang="ja-JP" altLang="en-US" sz="1200" dirty="0" smtClean="0">
                <a:latin typeface="+mn-ea"/>
              </a:rPr>
              <a:t>コース。</a:t>
            </a:r>
            <a:endParaRPr lang="en-US" altLang="ja-JP" sz="1200" dirty="0">
              <a:latin typeface="+mn-ea"/>
            </a:endParaRPr>
          </a:p>
          <a:p>
            <a:r>
              <a:rPr lang="ja-JP" altLang="en-US" sz="1200" dirty="0" smtClean="0">
                <a:latin typeface="+mn-ea"/>
              </a:rPr>
              <a:t>・</a:t>
            </a:r>
            <a:r>
              <a:rPr lang="en-US" altLang="ja-JP" sz="1200" dirty="0">
                <a:latin typeface="+mn-ea"/>
              </a:rPr>
              <a:t>10</a:t>
            </a:r>
            <a:r>
              <a:rPr lang="ja-JP" altLang="en-US" sz="1200" dirty="0">
                <a:latin typeface="+mn-ea"/>
              </a:rPr>
              <a:t>分散策コース：約</a:t>
            </a:r>
            <a:r>
              <a:rPr lang="en-US" altLang="ja-JP" sz="1200" dirty="0">
                <a:latin typeface="+mn-ea"/>
              </a:rPr>
              <a:t>0.3㎞</a:t>
            </a:r>
          </a:p>
          <a:p>
            <a:r>
              <a:rPr lang="ja-JP" altLang="en-US" sz="1200" dirty="0">
                <a:latin typeface="+mn-ea"/>
              </a:rPr>
              <a:t>　中央休憩所からの築山の景観を楽しみ、鯉の餌場や中の島の休憩所まで歩き池の景観の変化を楽しむコース</a:t>
            </a:r>
            <a:r>
              <a:rPr lang="ja-JP" altLang="en-US" sz="1200" dirty="0" smtClean="0">
                <a:latin typeface="+mn-ea"/>
              </a:rPr>
              <a:t>。</a:t>
            </a:r>
            <a:endParaRPr lang="en-US" altLang="ja-JP" sz="1200" dirty="0" smtClean="0">
              <a:latin typeface="+mn-ea"/>
            </a:endParaRPr>
          </a:p>
          <a:p>
            <a:pPr algn="r"/>
            <a:r>
              <a:rPr lang="ja-JP" altLang="ja-JP" sz="1200" dirty="0" smtClean="0">
                <a:latin typeface="+mn-ea"/>
              </a:rPr>
              <a:t>※</a:t>
            </a:r>
            <a:r>
              <a:rPr lang="ja-JP" altLang="ja-JP" sz="1200" dirty="0">
                <a:latin typeface="+mn-ea"/>
              </a:rPr>
              <a:t>所要時間は、歩行</a:t>
            </a:r>
            <a:r>
              <a:rPr lang="en-US" altLang="ja-JP" sz="1200" dirty="0" smtClean="0">
                <a:latin typeface="+mn-ea"/>
              </a:rPr>
              <a:t>2km/h</a:t>
            </a:r>
            <a:r>
              <a:rPr lang="ja-JP" altLang="en-US" sz="1200" dirty="0" smtClean="0">
                <a:latin typeface="+mn-ea"/>
              </a:rPr>
              <a:t>で計算</a:t>
            </a:r>
            <a:r>
              <a:rPr lang="ja-JP" altLang="en-US" sz="1200" dirty="0">
                <a:latin typeface="+mn-ea"/>
              </a:rPr>
              <a:t>　　　</a:t>
            </a:r>
            <a:endParaRPr lang="ja-JP" altLang="ja-JP" sz="1200" dirty="0">
              <a:latin typeface="+mn-ea"/>
            </a:endParaRPr>
          </a:p>
        </p:txBody>
      </p:sp>
      <p:sp>
        <p:nvSpPr>
          <p:cNvPr id="7" name="テキスト ボックス 6"/>
          <p:cNvSpPr txBox="1"/>
          <p:nvPr/>
        </p:nvSpPr>
        <p:spPr>
          <a:xfrm>
            <a:off x="165817" y="760106"/>
            <a:ext cx="4956806" cy="307777"/>
          </a:xfrm>
          <a:prstGeom prst="rect">
            <a:avLst/>
          </a:prstGeom>
          <a:solidFill>
            <a:srgbClr val="CCFFCC"/>
          </a:solidFill>
          <a:ln>
            <a:solidFill>
              <a:srgbClr val="0000FF"/>
            </a:solidFill>
          </a:ln>
        </p:spPr>
        <p:txBody>
          <a:bodyPr wrap="none" rtlCol="0">
            <a:spAutoFit/>
          </a:bodyPr>
          <a:lstStyle/>
          <a:p>
            <a:r>
              <a:rPr lang="ja-JP" altLang="en-US" sz="1400" kern="100" dirty="0" smtClean="0">
                <a:latin typeface="+mj-ea"/>
                <a:ea typeface="+mj-ea"/>
                <a:cs typeface="Times New Roman" panose="02020603050405020304" pitchFamily="18" charset="0"/>
              </a:rPr>
              <a:t>○インバウンド対応として約</a:t>
            </a:r>
            <a:r>
              <a:rPr lang="en-US" altLang="ja-JP" sz="1400" kern="100" dirty="0" smtClean="0">
                <a:latin typeface="+mj-ea"/>
                <a:ea typeface="+mj-ea"/>
                <a:cs typeface="Times New Roman" panose="02020603050405020304" pitchFamily="18" charset="0"/>
              </a:rPr>
              <a:t>30</a:t>
            </a:r>
            <a:r>
              <a:rPr lang="ja-JP" altLang="en-US" sz="1400" kern="100" dirty="0" smtClean="0">
                <a:latin typeface="+mj-ea"/>
                <a:ea typeface="+mj-ea"/>
                <a:cs typeface="Times New Roman" panose="02020603050405020304" pitchFamily="18" charset="0"/>
              </a:rPr>
              <a:t>分コースと約</a:t>
            </a:r>
            <a:r>
              <a:rPr lang="en-US" altLang="ja-JP" sz="1400" kern="100" dirty="0" smtClean="0">
                <a:latin typeface="+mj-ea"/>
                <a:ea typeface="+mj-ea"/>
                <a:cs typeface="Times New Roman" panose="02020603050405020304" pitchFamily="18" charset="0"/>
              </a:rPr>
              <a:t>10</a:t>
            </a:r>
            <a:r>
              <a:rPr lang="ja-JP" altLang="en-US" sz="1400" kern="100" dirty="0" smtClean="0">
                <a:latin typeface="+mj-ea"/>
                <a:ea typeface="+mj-ea"/>
                <a:cs typeface="Times New Roman" panose="02020603050405020304" pitchFamily="18" charset="0"/>
              </a:rPr>
              <a:t>分のコースを追加</a:t>
            </a:r>
            <a:endParaRPr kumimoji="1" lang="ja-JP" altLang="en-US" sz="1400" dirty="0">
              <a:latin typeface="+mj-ea"/>
              <a:ea typeface="+mj-ea"/>
            </a:endParaRPr>
          </a:p>
        </p:txBody>
      </p:sp>
    </p:spTree>
    <p:extLst>
      <p:ext uri="{BB962C8B-B14F-4D97-AF65-F5344CB8AC3E}">
        <p14:creationId xmlns:p14="http://schemas.microsoft.com/office/powerpoint/2010/main" val="5645186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B26C2E8B3825408EC520AC34B23417" ma:contentTypeVersion="0" ma:contentTypeDescription="新しいドキュメントを作成します。" ma:contentTypeScope="" ma:versionID="a50fdb1545f46e14f043b02ab4b47f64">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B603B-D4CA-481C-AB3D-68DEA90C4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532F672-608F-4C4A-9E79-94713A2DCF1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12BD33-6E3A-41FF-9A34-18FC8F5E53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5267</TotalTime>
  <Words>1238</Words>
  <Application>Microsoft Office PowerPoint</Application>
  <PresentationFormat>画面に合わせる (4:3)</PresentationFormat>
  <Paragraphs>218</Paragraphs>
  <Slides>13</Slides>
  <Notes>2</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前田　賢司</cp:lastModifiedBy>
  <cp:revision>223</cp:revision>
  <cp:lastPrinted>2017-02-21T04:46:12Z</cp:lastPrinted>
  <dcterms:created xsi:type="dcterms:W3CDTF">2014-06-03T06:46:50Z</dcterms:created>
  <dcterms:modified xsi:type="dcterms:W3CDTF">2017-04-18T06:47:06Z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0x0101004AB26C2E8B3825408EC520AC34B23417</vt:lpwstr>
  </property>
</Properties>
</file>