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39"/>
  </p:notesMasterIdLst>
  <p:handoutMasterIdLst>
    <p:handoutMasterId r:id="rId40"/>
  </p:handoutMasterIdLst>
  <p:sldIdLst>
    <p:sldId id="290" r:id="rId5"/>
    <p:sldId id="547" r:id="rId6"/>
    <p:sldId id="543" r:id="rId7"/>
    <p:sldId id="490" r:id="rId8"/>
    <p:sldId id="453" r:id="rId9"/>
    <p:sldId id="526" r:id="rId10"/>
    <p:sldId id="528" r:id="rId11"/>
    <p:sldId id="532" r:id="rId12"/>
    <p:sldId id="529" r:id="rId13"/>
    <p:sldId id="506" r:id="rId14"/>
    <p:sldId id="533" r:id="rId15"/>
    <p:sldId id="462" r:id="rId16"/>
    <p:sldId id="534" r:id="rId17"/>
    <p:sldId id="535" r:id="rId18"/>
    <p:sldId id="545" r:id="rId19"/>
    <p:sldId id="500" r:id="rId20"/>
    <p:sldId id="530" r:id="rId21"/>
    <p:sldId id="536" r:id="rId22"/>
    <p:sldId id="548" r:id="rId23"/>
    <p:sldId id="549" r:id="rId24"/>
    <p:sldId id="550" r:id="rId25"/>
    <p:sldId id="551" r:id="rId26"/>
    <p:sldId id="552" r:id="rId27"/>
    <p:sldId id="553" r:id="rId28"/>
    <p:sldId id="554" r:id="rId29"/>
    <p:sldId id="555" r:id="rId30"/>
    <p:sldId id="556" r:id="rId31"/>
    <p:sldId id="557" r:id="rId32"/>
    <p:sldId id="491" r:id="rId33"/>
    <p:sldId id="537" r:id="rId34"/>
    <p:sldId id="475" r:id="rId35"/>
    <p:sldId id="476" r:id="rId36"/>
    <p:sldId id="538" r:id="rId37"/>
    <p:sldId id="494" r:id="rId3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FF"/>
    <a:srgbClr val="FFD757"/>
    <a:srgbClr val="00FF00"/>
    <a:srgbClr val="FFFFCC"/>
    <a:srgbClr val="D94FDB"/>
    <a:srgbClr val="0000FF"/>
    <a:srgbClr val="FFFFFF"/>
    <a:srgbClr val="C2FC74"/>
    <a:srgbClr val="5DD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28" autoAdjust="0"/>
    <p:restoredTop sz="96429" autoAdjust="0"/>
  </p:normalViewPr>
  <p:slideViewPr>
    <p:cSldViewPr snapToGrid="0">
      <p:cViewPr>
        <p:scale>
          <a:sx n="78" d="100"/>
          <a:sy n="78" d="100"/>
        </p:scale>
        <p:origin x="-930" y="30"/>
      </p:cViewPr>
      <p:guideLst>
        <p:guide orient="horz" pos="2160"/>
        <p:guide pos="2880"/>
      </p:guideLst>
    </p:cSldViewPr>
  </p:slideViewPr>
  <p:outlineViewPr>
    <p:cViewPr>
      <p:scale>
        <a:sx n="33" d="100"/>
        <a:sy n="33" d="100"/>
      </p:scale>
      <p:origin x="0" y="339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0"/>
            <a:ext cx="2950375" cy="498966"/>
          </a:xfrm>
          <a:prstGeom prst="rect">
            <a:avLst/>
          </a:prstGeom>
        </p:spPr>
        <p:txBody>
          <a:bodyPr vert="horz" lIns="92142" tIns="46070" rIns="92142" bIns="4607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221" y="0"/>
            <a:ext cx="2950374" cy="498966"/>
          </a:xfrm>
          <a:prstGeom prst="rect">
            <a:avLst/>
          </a:prstGeom>
        </p:spPr>
        <p:txBody>
          <a:bodyPr vert="horz" lIns="92142" tIns="46070" rIns="92142" bIns="46070" rtlCol="0"/>
          <a:lstStyle>
            <a:lvl1pPr algn="r">
              <a:defRPr sz="1200"/>
            </a:lvl1pPr>
          </a:lstStyle>
          <a:p>
            <a:fld id="{BE69327D-F1D5-4D27-9D03-BFCB9C526EF2}" type="datetimeFigureOut">
              <a:rPr kumimoji="1" lang="ja-JP" altLang="en-US" smtClean="0"/>
              <a:t>2017/4/18</a:t>
            </a:fld>
            <a:endParaRPr kumimoji="1" lang="ja-JP" altLang="en-US" dirty="0"/>
          </a:p>
        </p:txBody>
      </p:sp>
      <p:sp>
        <p:nvSpPr>
          <p:cNvPr id="4" name="フッター プレースホルダー 3"/>
          <p:cNvSpPr>
            <a:spLocks noGrp="1"/>
          </p:cNvSpPr>
          <p:nvPr>
            <p:ph type="ftr" sz="quarter" idx="2"/>
          </p:nvPr>
        </p:nvSpPr>
        <p:spPr>
          <a:xfrm>
            <a:off x="11" y="9440373"/>
            <a:ext cx="2950375" cy="498966"/>
          </a:xfrm>
          <a:prstGeom prst="rect">
            <a:avLst/>
          </a:prstGeom>
        </p:spPr>
        <p:txBody>
          <a:bodyPr vert="horz" lIns="92142" tIns="46070" rIns="92142" bIns="4607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221" y="9440373"/>
            <a:ext cx="2950374" cy="498966"/>
          </a:xfrm>
          <a:prstGeom prst="rect">
            <a:avLst/>
          </a:prstGeom>
        </p:spPr>
        <p:txBody>
          <a:bodyPr vert="horz" lIns="92142" tIns="46070" rIns="92142" bIns="46070" rtlCol="0" anchor="b"/>
          <a:lstStyle>
            <a:lvl1pPr algn="r">
              <a:defRPr sz="1200"/>
            </a:lvl1pPr>
          </a:lstStyle>
          <a:p>
            <a:fld id="{57B56AE0-51A6-4A05-88D2-88F1720095DA}" type="slidenum">
              <a:rPr kumimoji="1" lang="ja-JP" altLang="en-US" smtClean="0"/>
              <a:t>‹#›</a:t>
            </a:fld>
            <a:endParaRPr kumimoji="1" lang="ja-JP" altLang="en-US" dirty="0"/>
          </a:p>
        </p:txBody>
      </p:sp>
    </p:spTree>
    <p:extLst>
      <p:ext uri="{BB962C8B-B14F-4D97-AF65-F5344CB8AC3E}">
        <p14:creationId xmlns:p14="http://schemas.microsoft.com/office/powerpoint/2010/main" val="1329611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0"/>
            <a:ext cx="2950375" cy="498966"/>
          </a:xfrm>
          <a:prstGeom prst="rect">
            <a:avLst/>
          </a:prstGeom>
        </p:spPr>
        <p:txBody>
          <a:bodyPr vert="horz" lIns="92142" tIns="46070" rIns="92142" bIns="4607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221" y="0"/>
            <a:ext cx="2950374" cy="498966"/>
          </a:xfrm>
          <a:prstGeom prst="rect">
            <a:avLst/>
          </a:prstGeom>
        </p:spPr>
        <p:txBody>
          <a:bodyPr vert="horz" lIns="92142" tIns="46070" rIns="92142" bIns="46070" rtlCol="0"/>
          <a:lstStyle>
            <a:lvl1pPr algn="r">
              <a:defRPr sz="1200"/>
            </a:lvl1pPr>
          </a:lstStyle>
          <a:p>
            <a:fld id="{DF5351FC-4FE8-469F-A0C3-D43DC04AC473}" type="datetimeFigureOut">
              <a:rPr kumimoji="1" lang="ja-JP" altLang="en-US" smtClean="0"/>
              <a:t>2017/4/18</a:t>
            </a:fld>
            <a:endParaRPr kumimoji="1" lang="ja-JP" altLang="en-US" dirty="0"/>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142" tIns="46070" rIns="92142" bIns="46070" rtlCol="0" anchor="ctr"/>
          <a:lstStyle/>
          <a:p>
            <a:endParaRPr lang="ja-JP" altLang="en-US" dirty="0"/>
          </a:p>
        </p:txBody>
      </p:sp>
      <p:sp>
        <p:nvSpPr>
          <p:cNvPr id="5" name="ノート プレースホルダー 4"/>
          <p:cNvSpPr>
            <a:spLocks noGrp="1"/>
          </p:cNvSpPr>
          <p:nvPr>
            <p:ph type="body" sz="quarter" idx="3"/>
          </p:nvPr>
        </p:nvSpPr>
        <p:spPr>
          <a:xfrm>
            <a:off x="680249" y="4783357"/>
            <a:ext cx="5446723" cy="3913364"/>
          </a:xfrm>
          <a:prstGeom prst="rect">
            <a:avLst/>
          </a:prstGeom>
        </p:spPr>
        <p:txBody>
          <a:bodyPr vert="horz" lIns="92142" tIns="46070" rIns="92142" bIns="4607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1" y="9440373"/>
            <a:ext cx="2950375" cy="498966"/>
          </a:xfrm>
          <a:prstGeom prst="rect">
            <a:avLst/>
          </a:prstGeom>
        </p:spPr>
        <p:txBody>
          <a:bodyPr vert="horz" lIns="92142" tIns="46070" rIns="92142" bIns="4607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221" y="9440373"/>
            <a:ext cx="2950374" cy="498966"/>
          </a:xfrm>
          <a:prstGeom prst="rect">
            <a:avLst/>
          </a:prstGeom>
        </p:spPr>
        <p:txBody>
          <a:bodyPr vert="horz" lIns="92142" tIns="46070" rIns="92142" bIns="46070" rtlCol="0" anchor="b"/>
          <a:lstStyle>
            <a:lvl1pPr algn="r">
              <a:defRPr sz="1200"/>
            </a:lvl1pPr>
          </a:lstStyle>
          <a:p>
            <a:fld id="{29FD2FA8-D48F-44BE-ABA8-3621762D05F9}" type="slidenum">
              <a:rPr kumimoji="1" lang="ja-JP" altLang="en-US" smtClean="0"/>
              <a:t>‹#›</a:t>
            </a:fld>
            <a:endParaRPr kumimoji="1" lang="ja-JP" altLang="en-US" dirty="0"/>
          </a:p>
        </p:txBody>
      </p:sp>
    </p:spTree>
    <p:extLst>
      <p:ext uri="{BB962C8B-B14F-4D97-AF65-F5344CB8AC3E}">
        <p14:creationId xmlns:p14="http://schemas.microsoft.com/office/powerpoint/2010/main" val="40294860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9FD2FA8-D48F-44BE-ABA8-3621762D05F9}" type="slidenum">
              <a:rPr kumimoji="1" lang="ja-JP" altLang="en-US" smtClean="0"/>
              <a:t>0</a:t>
            </a:fld>
            <a:endParaRPr kumimoji="1" lang="ja-JP" altLang="en-US" dirty="0"/>
          </a:p>
        </p:txBody>
      </p:sp>
    </p:spTree>
    <p:extLst>
      <p:ext uri="{BB962C8B-B14F-4D97-AF65-F5344CB8AC3E}">
        <p14:creationId xmlns:p14="http://schemas.microsoft.com/office/powerpoint/2010/main" val="37448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9FD2FA8-D48F-44BE-ABA8-3621762D05F9}" type="slidenum">
              <a:rPr kumimoji="1" lang="ja-JP" altLang="en-US" smtClean="0"/>
              <a:t>5</a:t>
            </a:fld>
            <a:endParaRPr kumimoji="1" lang="ja-JP" altLang="en-US" dirty="0"/>
          </a:p>
        </p:txBody>
      </p:sp>
    </p:spTree>
    <p:extLst>
      <p:ext uri="{BB962C8B-B14F-4D97-AF65-F5344CB8AC3E}">
        <p14:creationId xmlns:p14="http://schemas.microsoft.com/office/powerpoint/2010/main" val="4034190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FD2FA8-D48F-44BE-ABA8-3621762D05F9}" type="slidenum">
              <a:rPr kumimoji="1" lang="ja-JP" altLang="en-US" smtClean="0"/>
              <a:t>13</a:t>
            </a:fld>
            <a:endParaRPr kumimoji="1" lang="ja-JP" altLang="en-US" dirty="0"/>
          </a:p>
        </p:txBody>
      </p:sp>
    </p:spTree>
    <p:extLst>
      <p:ext uri="{BB962C8B-B14F-4D97-AF65-F5344CB8AC3E}">
        <p14:creationId xmlns:p14="http://schemas.microsoft.com/office/powerpoint/2010/main" val="2783005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FD2FA8-D48F-44BE-ABA8-3621762D05F9}" type="slidenum">
              <a:rPr kumimoji="1" lang="ja-JP" altLang="en-US" smtClean="0"/>
              <a:t>14</a:t>
            </a:fld>
            <a:endParaRPr kumimoji="1" lang="ja-JP" altLang="en-US" dirty="0"/>
          </a:p>
        </p:txBody>
      </p:sp>
    </p:spTree>
    <p:extLst>
      <p:ext uri="{BB962C8B-B14F-4D97-AF65-F5344CB8AC3E}">
        <p14:creationId xmlns:p14="http://schemas.microsoft.com/office/powerpoint/2010/main" val="3549700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FD2FA8-D48F-44BE-ABA8-3621762D05F9}" type="slidenum">
              <a:rPr kumimoji="1" lang="ja-JP" altLang="en-US" smtClean="0"/>
              <a:t>15</a:t>
            </a:fld>
            <a:endParaRPr kumimoji="1" lang="ja-JP" altLang="en-US" dirty="0"/>
          </a:p>
        </p:txBody>
      </p:sp>
    </p:spTree>
    <p:extLst>
      <p:ext uri="{BB962C8B-B14F-4D97-AF65-F5344CB8AC3E}">
        <p14:creationId xmlns:p14="http://schemas.microsoft.com/office/powerpoint/2010/main" val="81558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30EF82-A5C5-4239-BF62-77AFC73F93D6}" type="datetime1">
              <a:rPr kumimoji="1" lang="ja-JP" altLang="en-US" smtClean="0"/>
              <a:t>2017/4/18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ADFC9CA0-1D7A-4C66-B275-F0FB54BFAB19}" type="slidenum">
              <a:rPr kumimoji="1" lang="ja-JP" altLang="en-US" smtClean="0"/>
              <a:t>‹#›</a:t>
            </a:fld>
            <a:endParaRPr kumimoji="1" lang="ja-JP" altLang="en-US" dirty="0"/>
          </a:p>
        </p:txBody>
      </p:sp>
    </p:spTree>
    <p:extLst>
      <p:ext uri="{BB962C8B-B14F-4D97-AF65-F5344CB8AC3E}">
        <p14:creationId xmlns:p14="http://schemas.microsoft.com/office/powerpoint/2010/main" val="266129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4245D01-312C-4CAF-BB32-E403C0778CFC}" type="datetime1">
              <a:rPr kumimoji="1" lang="ja-JP" altLang="en-US" smtClean="0"/>
              <a:t>2017/4/18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ADFC9CA0-1D7A-4C66-B275-F0FB54BFAB19}" type="slidenum">
              <a:rPr kumimoji="1" lang="ja-JP" altLang="en-US" smtClean="0"/>
              <a:t>‹#›</a:t>
            </a:fld>
            <a:endParaRPr kumimoji="1" lang="ja-JP" altLang="en-US" dirty="0"/>
          </a:p>
        </p:txBody>
      </p:sp>
    </p:spTree>
    <p:extLst>
      <p:ext uri="{BB962C8B-B14F-4D97-AF65-F5344CB8AC3E}">
        <p14:creationId xmlns:p14="http://schemas.microsoft.com/office/powerpoint/2010/main" val="1936423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CF3648-8C51-4F40-BF78-ABFDAC963FB8}" type="datetime1">
              <a:rPr kumimoji="1" lang="ja-JP" altLang="en-US" smtClean="0"/>
              <a:t>2017/4/18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ADFC9CA0-1D7A-4C66-B275-F0FB54BFAB19}" type="slidenum">
              <a:rPr kumimoji="1" lang="ja-JP" altLang="en-US" smtClean="0"/>
              <a:t>‹#›</a:t>
            </a:fld>
            <a:endParaRPr kumimoji="1" lang="ja-JP" altLang="en-US" dirty="0"/>
          </a:p>
        </p:txBody>
      </p:sp>
    </p:spTree>
    <p:extLst>
      <p:ext uri="{BB962C8B-B14F-4D97-AF65-F5344CB8AC3E}">
        <p14:creationId xmlns:p14="http://schemas.microsoft.com/office/powerpoint/2010/main" val="3921831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EAE3BFF-2C69-4D17-A644-7C41E2239A4B}" type="datetime1">
              <a:rPr kumimoji="1" lang="ja-JP" altLang="en-US" smtClean="0"/>
              <a:t>2017/4/18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ADFC9CA0-1D7A-4C66-B275-F0FB54BFAB19}" type="slidenum">
              <a:rPr kumimoji="1" lang="ja-JP" altLang="en-US" smtClean="0"/>
              <a:t>‹#›</a:t>
            </a:fld>
            <a:endParaRPr kumimoji="1" lang="ja-JP" altLang="en-US" dirty="0"/>
          </a:p>
        </p:txBody>
      </p:sp>
    </p:spTree>
    <p:extLst>
      <p:ext uri="{BB962C8B-B14F-4D97-AF65-F5344CB8AC3E}">
        <p14:creationId xmlns:p14="http://schemas.microsoft.com/office/powerpoint/2010/main" val="327488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C9D8D8F-3251-4701-8599-215154E4C3F6}" type="datetime1">
              <a:rPr kumimoji="1" lang="ja-JP" altLang="en-US" smtClean="0"/>
              <a:t>2017/4/18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ADFC9CA0-1D7A-4C66-B275-F0FB54BFAB19}" type="slidenum">
              <a:rPr kumimoji="1" lang="ja-JP" altLang="en-US" smtClean="0"/>
              <a:t>‹#›</a:t>
            </a:fld>
            <a:endParaRPr kumimoji="1" lang="ja-JP" altLang="en-US" dirty="0"/>
          </a:p>
        </p:txBody>
      </p:sp>
    </p:spTree>
    <p:extLst>
      <p:ext uri="{BB962C8B-B14F-4D97-AF65-F5344CB8AC3E}">
        <p14:creationId xmlns:p14="http://schemas.microsoft.com/office/powerpoint/2010/main" val="2440289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0D9DF7B-5AF3-407D-BB39-347E59709503}" type="datetime1">
              <a:rPr kumimoji="1" lang="ja-JP" altLang="en-US" smtClean="0"/>
              <a:t>2017/4/18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ADFC9CA0-1D7A-4C66-B275-F0FB54BFAB19}" type="slidenum">
              <a:rPr kumimoji="1" lang="ja-JP" altLang="en-US" smtClean="0"/>
              <a:t>‹#›</a:t>
            </a:fld>
            <a:endParaRPr kumimoji="1" lang="ja-JP" altLang="en-US" dirty="0"/>
          </a:p>
        </p:txBody>
      </p:sp>
    </p:spTree>
    <p:extLst>
      <p:ext uri="{BB962C8B-B14F-4D97-AF65-F5344CB8AC3E}">
        <p14:creationId xmlns:p14="http://schemas.microsoft.com/office/powerpoint/2010/main" val="1898533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E8DEFC-B86A-4045-B62B-9561C8308100}" type="datetime1">
              <a:rPr kumimoji="1" lang="ja-JP" altLang="en-US" smtClean="0"/>
              <a:t>2017/4/18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ADFC9CA0-1D7A-4C66-B275-F0FB54BFAB19}" type="slidenum">
              <a:rPr kumimoji="1" lang="ja-JP" altLang="en-US" smtClean="0"/>
              <a:t>‹#›</a:t>
            </a:fld>
            <a:endParaRPr kumimoji="1" lang="ja-JP" altLang="en-US" dirty="0"/>
          </a:p>
        </p:txBody>
      </p:sp>
    </p:spTree>
    <p:extLst>
      <p:ext uri="{BB962C8B-B14F-4D97-AF65-F5344CB8AC3E}">
        <p14:creationId xmlns:p14="http://schemas.microsoft.com/office/powerpoint/2010/main" val="158284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ECFAD8D-FD85-406A-A824-6259976E274D}" type="datetime1">
              <a:rPr kumimoji="1" lang="ja-JP" altLang="en-US" smtClean="0"/>
              <a:t>2017/4/18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ADFC9CA0-1D7A-4C66-B275-F0FB54BFAB19}" type="slidenum">
              <a:rPr kumimoji="1" lang="ja-JP" altLang="en-US" smtClean="0"/>
              <a:t>‹#›</a:t>
            </a:fld>
            <a:endParaRPr kumimoji="1" lang="ja-JP" altLang="en-US" dirty="0"/>
          </a:p>
        </p:txBody>
      </p:sp>
    </p:spTree>
    <p:extLst>
      <p:ext uri="{BB962C8B-B14F-4D97-AF65-F5344CB8AC3E}">
        <p14:creationId xmlns:p14="http://schemas.microsoft.com/office/powerpoint/2010/main" val="278920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388011-820E-45BC-9C57-7330F892E09A}" type="datetime1">
              <a:rPr kumimoji="1" lang="ja-JP" altLang="en-US" smtClean="0"/>
              <a:t>2017/4/18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ADFC9CA0-1D7A-4C66-B275-F0FB54BFAB19}" type="slidenum">
              <a:rPr kumimoji="1" lang="ja-JP" altLang="en-US" smtClean="0"/>
              <a:t>‹#›</a:t>
            </a:fld>
            <a:endParaRPr kumimoji="1" lang="ja-JP" altLang="en-US" dirty="0"/>
          </a:p>
        </p:txBody>
      </p:sp>
    </p:spTree>
    <p:extLst>
      <p:ext uri="{BB962C8B-B14F-4D97-AF65-F5344CB8AC3E}">
        <p14:creationId xmlns:p14="http://schemas.microsoft.com/office/powerpoint/2010/main" val="1013175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3670681-F45E-4516-8C0D-773C7A533080}" type="datetime1">
              <a:rPr kumimoji="1" lang="ja-JP" altLang="en-US" smtClean="0"/>
              <a:t>2017/4/18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ADFC9CA0-1D7A-4C66-B275-F0FB54BFAB19}" type="slidenum">
              <a:rPr kumimoji="1" lang="ja-JP" altLang="en-US" smtClean="0"/>
              <a:t>‹#›</a:t>
            </a:fld>
            <a:endParaRPr kumimoji="1" lang="ja-JP" altLang="en-US" dirty="0"/>
          </a:p>
        </p:txBody>
      </p:sp>
    </p:spTree>
    <p:extLst>
      <p:ext uri="{BB962C8B-B14F-4D97-AF65-F5344CB8AC3E}">
        <p14:creationId xmlns:p14="http://schemas.microsoft.com/office/powerpoint/2010/main" val="3161851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205DF8-9591-4177-8B27-EC6998CCEFF1}" type="datetime1">
              <a:rPr kumimoji="1" lang="ja-JP" altLang="en-US" smtClean="0"/>
              <a:t>2017/4/18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ADFC9CA0-1D7A-4C66-B275-F0FB54BFAB19}" type="slidenum">
              <a:rPr kumimoji="1" lang="ja-JP" altLang="en-US" smtClean="0"/>
              <a:t>‹#›</a:t>
            </a:fld>
            <a:endParaRPr kumimoji="1" lang="ja-JP" altLang="en-US" dirty="0"/>
          </a:p>
        </p:txBody>
      </p:sp>
    </p:spTree>
    <p:extLst>
      <p:ext uri="{BB962C8B-B14F-4D97-AF65-F5344CB8AC3E}">
        <p14:creationId xmlns:p14="http://schemas.microsoft.com/office/powerpoint/2010/main" val="3326842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EAB93-8262-4954-8FEB-78434E51E03B}" type="datetime1">
              <a:rPr kumimoji="1" lang="ja-JP" altLang="en-US" smtClean="0"/>
              <a:t>2017/4/18</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C9CA0-1D7A-4C66-B275-F0FB54BFAB19}" type="slidenum">
              <a:rPr kumimoji="1" lang="ja-JP" altLang="en-US" smtClean="0"/>
              <a:t>‹#›</a:t>
            </a:fld>
            <a:endParaRPr kumimoji="1" lang="ja-JP" altLang="en-US" dirty="0"/>
          </a:p>
        </p:txBody>
      </p:sp>
    </p:spTree>
    <p:extLst>
      <p:ext uri="{BB962C8B-B14F-4D97-AF65-F5344CB8AC3E}">
        <p14:creationId xmlns:p14="http://schemas.microsoft.com/office/powerpoint/2010/main" val="4272793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jpeg"/><Relationship Id="rId4" Type="http://schemas.openxmlformats.org/officeDocument/2006/relationships/image" Target="../media/image4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emf"/><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9.emf"/><Relationship Id="rId4" Type="http://schemas.openxmlformats.org/officeDocument/2006/relationships/package" Target="../embeddings/Microsoft_Excel_Worksheet1.xlsx"/></Relationships>
</file>

<file path=ppt/slides/_rels/slide31.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1.emf"/><Relationship Id="rId4" Type="http://schemas.openxmlformats.org/officeDocument/2006/relationships/package" Target="../embeddings/Microsoft_Excel_Worksheet2.xlsx"/></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64631" y="478972"/>
            <a:ext cx="7772400" cy="5272471"/>
          </a:xfrm>
          <a:solidFill>
            <a:srgbClr val="92D050"/>
          </a:solidFill>
        </p:spPr>
        <p:txBody>
          <a:bodyPr anchor="t">
            <a:noAutofit/>
          </a:bodyPr>
          <a:lstStyle/>
          <a:p>
            <a:r>
              <a:rPr lang="en-US" altLang="ja-JP" sz="2800" dirty="0"/>
              <a:t/>
            </a:r>
            <a:br>
              <a:rPr lang="en-US" altLang="ja-JP" sz="2800" dirty="0"/>
            </a:br>
            <a:r>
              <a:rPr lang="en-US" altLang="ja-JP" sz="2800" dirty="0"/>
              <a:t/>
            </a:r>
            <a:br>
              <a:rPr lang="en-US" altLang="ja-JP" sz="2800" dirty="0"/>
            </a:br>
            <a:r>
              <a:rPr lang="en-US" altLang="ja-JP" sz="2800" dirty="0"/>
              <a:t/>
            </a:r>
            <a:br>
              <a:rPr lang="en-US" altLang="ja-JP" sz="2800" dirty="0"/>
            </a:br>
            <a:r>
              <a:rPr lang="ja-JP" altLang="en-US" sz="2800" dirty="0"/>
              <a:t>第３回緑整備部会</a:t>
            </a:r>
            <a:r>
              <a:rPr lang="en-US" altLang="ja-JP" sz="2800" dirty="0"/>
              <a:t/>
            </a:r>
            <a:br>
              <a:rPr lang="en-US" altLang="ja-JP" sz="2800" dirty="0"/>
            </a:br>
            <a:r>
              <a:rPr lang="en-US" altLang="ja-JP" sz="2800" dirty="0"/>
              <a:t/>
            </a:r>
            <a:br>
              <a:rPr lang="en-US" altLang="ja-JP" sz="2800" dirty="0"/>
            </a:br>
            <a:r>
              <a:rPr lang="en-US" altLang="ja-JP" sz="2800" dirty="0"/>
              <a:t/>
            </a:r>
            <a:br>
              <a:rPr lang="en-US" altLang="ja-JP" sz="2800" dirty="0"/>
            </a:br>
            <a:r>
              <a:rPr lang="ja-JP" altLang="en-US" sz="2800" dirty="0"/>
              <a:t>「自然文化園の森」の育成方針と</a:t>
            </a:r>
            <a:r>
              <a:rPr lang="en-US" altLang="ja-JP" sz="2800" dirty="0"/>
              <a:t/>
            </a:r>
            <a:br>
              <a:rPr lang="en-US" altLang="ja-JP" sz="2800" dirty="0"/>
            </a:br>
            <a:r>
              <a:rPr lang="ja-JP" altLang="en-US" sz="2800" dirty="0"/>
              <a:t>事業計画について</a:t>
            </a:r>
            <a:endParaRPr kumimoji="1" lang="ja-JP" altLang="en-US" sz="2800" dirty="0"/>
          </a:p>
        </p:txBody>
      </p:sp>
    </p:spTree>
    <p:extLst>
      <p:ext uri="{BB962C8B-B14F-4D97-AF65-F5344CB8AC3E}">
        <p14:creationId xmlns:p14="http://schemas.microsoft.com/office/powerpoint/2010/main" val="3118873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５．森の育成計画（案）</a:t>
            </a:r>
          </a:p>
        </p:txBody>
      </p:sp>
      <p:sp>
        <p:nvSpPr>
          <p:cNvPr id="21" name="テキスト ボックス 20"/>
          <p:cNvSpPr txBox="1"/>
          <p:nvPr/>
        </p:nvSpPr>
        <p:spPr>
          <a:xfrm>
            <a:off x="156259" y="847354"/>
            <a:ext cx="8661279" cy="261610"/>
          </a:xfrm>
          <a:prstGeom prst="rect">
            <a:avLst/>
          </a:prstGeom>
          <a:noFill/>
          <a:ln w="19050">
            <a:noFill/>
          </a:ln>
        </p:spPr>
        <p:txBody>
          <a:bodyPr wrap="square" rtlCol="0">
            <a:spAutoFit/>
          </a:bodyPr>
          <a:lstStyle/>
          <a:p>
            <a:r>
              <a:rPr lang="ja-JP" altLang="en-US" sz="1100" dirty="0" smtClean="0">
                <a:latin typeface="+mn-ea"/>
              </a:rPr>
              <a:t>各</a:t>
            </a:r>
            <a:r>
              <a:rPr lang="ja-JP" altLang="en-US" sz="1100" dirty="0"/>
              <a:t>樹林タイプ</a:t>
            </a:r>
            <a:r>
              <a:rPr lang="ja-JP" altLang="en-US" sz="1100" dirty="0" smtClean="0">
                <a:latin typeface="+mn-ea"/>
              </a:rPr>
              <a:t>の</a:t>
            </a:r>
            <a:r>
              <a:rPr lang="ja-JP" altLang="en-US" sz="1100" dirty="0">
                <a:latin typeface="+mn-ea"/>
              </a:rPr>
              <a:t>将来像</a:t>
            </a:r>
            <a:endParaRPr lang="ja-JP" altLang="ja-JP" sz="1100" dirty="0"/>
          </a:p>
        </p:txBody>
      </p:sp>
      <p:graphicFrame>
        <p:nvGraphicFramePr>
          <p:cNvPr id="2" name="表 1"/>
          <p:cNvGraphicFramePr>
            <a:graphicFrameLocks noGrp="1"/>
          </p:cNvGraphicFramePr>
          <p:nvPr>
            <p:extLst>
              <p:ext uri="{D42A27DB-BD31-4B8C-83A1-F6EECF244321}">
                <p14:modId xmlns:p14="http://schemas.microsoft.com/office/powerpoint/2010/main" val="3793272898"/>
              </p:ext>
            </p:extLst>
          </p:nvPr>
        </p:nvGraphicFramePr>
        <p:xfrm>
          <a:off x="275304" y="1070855"/>
          <a:ext cx="8563896" cy="5651633"/>
        </p:xfrm>
        <a:graphic>
          <a:graphicData uri="http://schemas.openxmlformats.org/drawingml/2006/table">
            <a:tbl>
              <a:tblPr firstRow="1" firstCol="1" bandRow="1">
                <a:tableStyleId>{5C22544A-7EE6-4342-B048-85BDC9FD1C3A}</a:tableStyleId>
              </a:tblPr>
              <a:tblGrid>
                <a:gridCol w="1913365">
                  <a:extLst>
                    <a:ext uri="{9D8B030D-6E8A-4147-A177-3AD203B41FA5}">
                      <a16:colId xmlns:a16="http://schemas.microsoft.com/office/drawing/2014/main" xmlns="" val="20001"/>
                    </a:ext>
                  </a:extLst>
                </a:gridCol>
                <a:gridCol w="6650531">
                  <a:extLst>
                    <a:ext uri="{9D8B030D-6E8A-4147-A177-3AD203B41FA5}">
                      <a16:colId xmlns:a16="http://schemas.microsoft.com/office/drawing/2014/main" xmlns="" val="20002"/>
                    </a:ext>
                  </a:extLst>
                </a:gridCol>
              </a:tblGrid>
              <a:tr h="336590">
                <a:tc>
                  <a:txBody>
                    <a:bodyPr/>
                    <a:lstStyle/>
                    <a:p>
                      <a:pPr algn="ctr">
                        <a:lnSpc>
                          <a:spcPts val="1300"/>
                        </a:lnSpc>
                        <a:spcAft>
                          <a:spcPts val="0"/>
                        </a:spcAft>
                      </a:pPr>
                      <a:r>
                        <a:rPr lang="ja-JP" altLang="en-US" sz="12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樹林タイプ</a:t>
                      </a:r>
                      <a:endParaRPr 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2444" marR="324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300"/>
                        </a:lnSpc>
                        <a:spcAft>
                          <a:spcPts val="0"/>
                        </a:spcAft>
                      </a:pPr>
                      <a:r>
                        <a:rPr lang="ja-JP" sz="1200" kern="100" dirty="0">
                          <a:solidFill>
                            <a:schemeClr val="tx1"/>
                          </a:solidFill>
                          <a:effectLst/>
                        </a:rPr>
                        <a:t>将来像</a:t>
                      </a: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2444" marR="324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878127">
                <a:tc>
                  <a:txBody>
                    <a:bodyPr/>
                    <a:lstStyle/>
                    <a:p>
                      <a:pPr algn="l">
                        <a:lnSpc>
                          <a:spcPts val="1300"/>
                        </a:lnSpc>
                        <a:spcAft>
                          <a:spcPts val="0"/>
                        </a:spcAft>
                      </a:pPr>
                      <a:r>
                        <a:rPr lang="ja-JP" sz="1200" b="1" kern="100" dirty="0">
                          <a:solidFill>
                            <a:schemeClr val="tx1"/>
                          </a:solidFill>
                          <a:effectLst/>
                          <a:latin typeface="+mn-ea"/>
                          <a:ea typeface="+mn-ea"/>
                        </a:rPr>
                        <a:t>Ａ．</a:t>
                      </a:r>
                      <a:r>
                        <a:rPr lang="ja-JP" altLang="en-US" sz="1200" b="1" kern="100" dirty="0" smtClean="0">
                          <a:solidFill>
                            <a:schemeClr val="tx1"/>
                          </a:solidFill>
                          <a:effectLst/>
                          <a:latin typeface="+mn-ea"/>
                          <a:ea typeface="+mn-ea"/>
                        </a:rPr>
                        <a:t>照葉樹林（タイプ①）</a:t>
                      </a:r>
                      <a:endParaRPr lang="ja-JP" sz="1200" b="1" kern="100" dirty="0">
                        <a:solidFill>
                          <a:schemeClr val="tx1"/>
                        </a:solidFill>
                        <a:effectLst/>
                        <a:latin typeface="+mn-ea"/>
                        <a:ea typeface="+mn-ea"/>
                        <a:cs typeface="Times New Roman" panose="02020603050405020304" pitchFamily="18" charset="0"/>
                      </a:endParaRPr>
                    </a:p>
                  </a:txBody>
                  <a:tcPr marL="32444" marR="324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06400" marR="0" lvl="0" indent="-406400" algn="just" defTabSz="914400" rtl="0" eaLnBrk="1" fontAlgn="auto" latinLnBrk="0" hangingPunct="1">
                        <a:lnSpc>
                          <a:spcPts val="1500"/>
                        </a:lnSpc>
                        <a:spcBef>
                          <a:spcPts val="0"/>
                        </a:spcBef>
                        <a:spcAft>
                          <a:spcPts val="0"/>
                        </a:spcAft>
                        <a:buClrTx/>
                        <a:buSzTx/>
                        <a:buFontTx/>
                        <a:buNone/>
                        <a:tabLst/>
                        <a:defRPr/>
                      </a:pPr>
                      <a:r>
                        <a:rPr lang="ja-JP" altLang="ja-JP" sz="1200" b="1" kern="100" dirty="0">
                          <a:solidFill>
                            <a:schemeClr val="tx1"/>
                          </a:solidFill>
                          <a:effectLst/>
                        </a:rPr>
                        <a:t>・照葉樹林（常緑広葉樹林）を育成</a:t>
                      </a:r>
                      <a:r>
                        <a:rPr lang="ja-JP" altLang="ja-JP" sz="1200" b="1" kern="100" dirty="0" smtClean="0">
                          <a:solidFill>
                            <a:schemeClr val="tx1"/>
                          </a:solidFill>
                          <a:effectLst/>
                        </a:rPr>
                        <a:t>する</a:t>
                      </a:r>
                      <a:endParaRPr lang="ja-JP" altLang="ja-JP" sz="1200" b="1" kern="100" dirty="0">
                        <a:solidFill>
                          <a:schemeClr val="tx1"/>
                        </a:solidFill>
                        <a:effectLst/>
                      </a:endParaRPr>
                    </a:p>
                    <a:p>
                      <a:pPr marL="406400" indent="-406400" algn="just">
                        <a:lnSpc>
                          <a:spcPts val="1500"/>
                        </a:lnSpc>
                        <a:spcAft>
                          <a:spcPts val="0"/>
                        </a:spcAft>
                      </a:pPr>
                      <a:r>
                        <a:rPr lang="ja-JP" sz="1100" kern="100" dirty="0">
                          <a:solidFill>
                            <a:schemeClr val="tx1"/>
                          </a:solidFill>
                          <a:effectLst/>
                        </a:rPr>
                        <a:t>【樹種】照葉樹</a:t>
                      </a:r>
                      <a:r>
                        <a:rPr lang="en-US" sz="1100" kern="100" dirty="0">
                          <a:solidFill>
                            <a:schemeClr val="tx1"/>
                          </a:solidFill>
                          <a:effectLst/>
                        </a:rPr>
                        <a:t>(</a:t>
                      </a:r>
                      <a:r>
                        <a:rPr lang="ja-JP" sz="1100" kern="100" dirty="0">
                          <a:solidFill>
                            <a:schemeClr val="tx1"/>
                          </a:solidFill>
                          <a:effectLst/>
                        </a:rPr>
                        <a:t>常緑広葉樹</a:t>
                      </a:r>
                      <a:r>
                        <a:rPr lang="en-US" sz="1100" kern="100" dirty="0">
                          <a:solidFill>
                            <a:schemeClr val="tx1"/>
                          </a:solidFill>
                          <a:effectLst/>
                        </a:rPr>
                        <a:t>)</a:t>
                      </a:r>
                      <a:r>
                        <a:rPr lang="ja-JP" sz="1100" kern="100" dirty="0">
                          <a:solidFill>
                            <a:schemeClr val="tx1"/>
                          </a:solidFill>
                          <a:effectLst/>
                        </a:rPr>
                        <a:t>主体で種は多様</a:t>
                      </a:r>
                    </a:p>
                    <a:p>
                      <a:pPr marL="406400" indent="-406400" algn="just">
                        <a:lnSpc>
                          <a:spcPts val="1500"/>
                        </a:lnSpc>
                        <a:spcAft>
                          <a:spcPts val="0"/>
                        </a:spcAft>
                      </a:pPr>
                      <a:r>
                        <a:rPr lang="ja-JP" sz="1100" kern="100" dirty="0">
                          <a:solidFill>
                            <a:schemeClr val="tx1"/>
                          </a:solidFill>
                          <a:effectLst/>
                        </a:rPr>
                        <a:t>【密度】適度に高い</a:t>
                      </a:r>
                    </a:p>
                    <a:p>
                      <a:pPr marL="406400" indent="-406400" algn="just">
                        <a:lnSpc>
                          <a:spcPts val="1500"/>
                        </a:lnSpc>
                        <a:spcAft>
                          <a:spcPts val="0"/>
                        </a:spcAft>
                      </a:pPr>
                      <a:r>
                        <a:rPr lang="ja-JP" sz="1100" kern="100" dirty="0">
                          <a:solidFill>
                            <a:schemeClr val="tx1"/>
                          </a:solidFill>
                          <a:effectLst/>
                        </a:rPr>
                        <a:t>【構造】高木層・亜高木層・低木層・草本層まで階層構造が発達</a:t>
                      </a:r>
                    </a:p>
                  </a:txBody>
                  <a:tcPr marL="32444" marR="324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871962">
                <a:tc>
                  <a:txBody>
                    <a:bodyPr/>
                    <a:lstStyle/>
                    <a:p>
                      <a:pPr algn="l">
                        <a:lnSpc>
                          <a:spcPts val="1300"/>
                        </a:lnSpc>
                        <a:spcAft>
                          <a:spcPts val="0"/>
                        </a:spcAft>
                      </a:pPr>
                      <a:r>
                        <a:rPr lang="ja-JP" sz="1200" b="1" kern="100" dirty="0">
                          <a:solidFill>
                            <a:schemeClr val="tx1"/>
                          </a:solidFill>
                          <a:effectLst/>
                          <a:latin typeface="+mn-ea"/>
                          <a:ea typeface="+mn-ea"/>
                        </a:rPr>
                        <a:t>Ｂ．自然</a:t>
                      </a:r>
                      <a:r>
                        <a:rPr lang="ja-JP" sz="1200" b="1" kern="100" dirty="0" smtClean="0">
                          <a:solidFill>
                            <a:schemeClr val="tx1"/>
                          </a:solidFill>
                          <a:effectLst/>
                          <a:latin typeface="+mn-ea"/>
                          <a:ea typeface="+mn-ea"/>
                        </a:rPr>
                        <a:t>遷移</a:t>
                      </a:r>
                      <a:r>
                        <a:rPr lang="ja-JP" altLang="en-US" sz="1200" b="1" kern="100" dirty="0" smtClean="0">
                          <a:solidFill>
                            <a:schemeClr val="tx1"/>
                          </a:solidFill>
                          <a:effectLst/>
                          <a:latin typeface="+mn-ea"/>
                          <a:ea typeface="+mn-ea"/>
                        </a:rPr>
                        <a:t>の樹林</a:t>
                      </a:r>
                      <a:endParaRPr lang="ja-JP" sz="1200" b="1" kern="100" dirty="0">
                        <a:solidFill>
                          <a:schemeClr val="tx1"/>
                        </a:solidFill>
                        <a:effectLst/>
                        <a:latin typeface="+mn-ea"/>
                        <a:ea typeface="+mn-ea"/>
                        <a:cs typeface="Times New Roman" panose="02020603050405020304" pitchFamily="18" charset="0"/>
                      </a:endParaRPr>
                    </a:p>
                  </a:txBody>
                  <a:tcPr marL="32444" marR="324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06400" marR="0" lvl="0" indent="-406400" algn="just" defTabSz="914400" rtl="0" eaLnBrk="1" fontAlgn="auto" latinLnBrk="0" hangingPunct="1">
                        <a:lnSpc>
                          <a:spcPts val="1500"/>
                        </a:lnSpc>
                        <a:spcBef>
                          <a:spcPts val="0"/>
                        </a:spcBef>
                        <a:spcAft>
                          <a:spcPts val="0"/>
                        </a:spcAft>
                        <a:buClrTx/>
                        <a:buSzTx/>
                        <a:buFontTx/>
                        <a:buNone/>
                        <a:tabLst/>
                        <a:defRPr/>
                      </a:pPr>
                      <a:r>
                        <a:rPr lang="ja-JP" altLang="ja-JP" sz="1200" b="1" kern="100" dirty="0">
                          <a:solidFill>
                            <a:schemeClr val="tx1"/>
                          </a:solidFill>
                          <a:effectLst/>
                        </a:rPr>
                        <a:t>・自然の遷移を</a:t>
                      </a:r>
                      <a:r>
                        <a:rPr lang="ja-JP" altLang="ja-JP" sz="1200" b="1" kern="100" dirty="0" smtClean="0">
                          <a:solidFill>
                            <a:schemeClr val="tx1"/>
                          </a:solidFill>
                          <a:effectLst/>
                        </a:rPr>
                        <a:t>見守る</a:t>
                      </a:r>
                      <a:endParaRPr lang="ja-JP" altLang="ja-JP" sz="1200" b="1" kern="100" dirty="0">
                        <a:solidFill>
                          <a:schemeClr val="tx1"/>
                        </a:solidFill>
                        <a:effectLst/>
                      </a:endParaRPr>
                    </a:p>
                    <a:p>
                      <a:pPr marL="406400" indent="-406400" algn="just">
                        <a:lnSpc>
                          <a:spcPts val="1500"/>
                        </a:lnSpc>
                        <a:spcAft>
                          <a:spcPts val="0"/>
                        </a:spcAft>
                      </a:pPr>
                      <a:r>
                        <a:rPr lang="ja-JP" sz="1100" kern="100" dirty="0">
                          <a:solidFill>
                            <a:schemeClr val="tx1"/>
                          </a:solidFill>
                          <a:effectLst/>
                        </a:rPr>
                        <a:t>【樹種】照葉樹</a:t>
                      </a:r>
                      <a:r>
                        <a:rPr lang="en-US" sz="1100" kern="100" dirty="0">
                          <a:solidFill>
                            <a:schemeClr val="tx1"/>
                          </a:solidFill>
                          <a:effectLst/>
                        </a:rPr>
                        <a:t>(</a:t>
                      </a:r>
                      <a:r>
                        <a:rPr lang="ja-JP" sz="1100" kern="100" dirty="0">
                          <a:solidFill>
                            <a:schemeClr val="tx1"/>
                          </a:solidFill>
                          <a:effectLst/>
                        </a:rPr>
                        <a:t>常緑広葉樹</a:t>
                      </a:r>
                      <a:r>
                        <a:rPr lang="en-US" sz="1100" kern="100" dirty="0">
                          <a:solidFill>
                            <a:schemeClr val="tx1"/>
                          </a:solidFill>
                          <a:effectLst/>
                        </a:rPr>
                        <a:t>)</a:t>
                      </a:r>
                      <a:r>
                        <a:rPr lang="ja-JP" sz="1100" kern="100" dirty="0">
                          <a:solidFill>
                            <a:schemeClr val="tx1"/>
                          </a:solidFill>
                          <a:effectLst/>
                        </a:rPr>
                        <a:t>主体で種は多様</a:t>
                      </a:r>
                    </a:p>
                    <a:p>
                      <a:pPr marL="406400" indent="-406400" algn="just">
                        <a:lnSpc>
                          <a:spcPts val="1500"/>
                        </a:lnSpc>
                        <a:spcAft>
                          <a:spcPts val="0"/>
                        </a:spcAft>
                      </a:pPr>
                      <a:r>
                        <a:rPr lang="ja-JP" sz="1100" kern="100" dirty="0">
                          <a:solidFill>
                            <a:schemeClr val="tx1"/>
                          </a:solidFill>
                          <a:effectLst/>
                        </a:rPr>
                        <a:t>【密度】適度に高い</a:t>
                      </a:r>
                    </a:p>
                    <a:p>
                      <a:pPr marL="406400" indent="-406400" algn="just">
                        <a:lnSpc>
                          <a:spcPts val="1500"/>
                        </a:lnSpc>
                        <a:spcAft>
                          <a:spcPts val="0"/>
                        </a:spcAft>
                      </a:pPr>
                      <a:r>
                        <a:rPr lang="ja-JP" sz="1100" kern="100" dirty="0">
                          <a:solidFill>
                            <a:schemeClr val="tx1"/>
                          </a:solidFill>
                          <a:effectLst/>
                        </a:rPr>
                        <a:t>【構造】高木層・亜高木層・低木層・草本層まで階層構造が発達</a:t>
                      </a:r>
                    </a:p>
                  </a:txBody>
                  <a:tcPr marL="32444" marR="324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826786">
                <a:tc>
                  <a:txBody>
                    <a:bodyPr/>
                    <a:lstStyle/>
                    <a:p>
                      <a:pPr algn="l">
                        <a:lnSpc>
                          <a:spcPts val="1300"/>
                        </a:lnSpc>
                        <a:spcAft>
                          <a:spcPts val="0"/>
                        </a:spcAft>
                      </a:pPr>
                      <a:r>
                        <a:rPr lang="ja-JP" sz="1200" b="1" kern="100" dirty="0">
                          <a:solidFill>
                            <a:schemeClr val="tx1"/>
                          </a:solidFill>
                          <a:effectLst/>
                          <a:latin typeface="+mn-ea"/>
                          <a:ea typeface="+mn-ea"/>
                        </a:rPr>
                        <a:t>Ｃ．夏緑樹</a:t>
                      </a:r>
                      <a:r>
                        <a:rPr lang="ja-JP" sz="1200" b="1" kern="100" dirty="0" smtClean="0">
                          <a:solidFill>
                            <a:schemeClr val="tx1"/>
                          </a:solidFill>
                          <a:effectLst/>
                          <a:latin typeface="+mn-ea"/>
                          <a:ea typeface="+mn-ea"/>
                        </a:rPr>
                        <a:t>林</a:t>
                      </a:r>
                      <a:r>
                        <a:rPr lang="ja-JP" altLang="en-US" sz="1200" b="1" kern="100" dirty="0" smtClean="0">
                          <a:solidFill>
                            <a:schemeClr val="tx1"/>
                          </a:solidFill>
                          <a:effectLst/>
                          <a:latin typeface="+mn-ea"/>
                          <a:ea typeface="+mn-ea"/>
                        </a:rPr>
                        <a:t>（タイプ①）</a:t>
                      </a:r>
                      <a:endParaRPr lang="ja-JP" sz="1200" b="1" kern="100" dirty="0">
                        <a:solidFill>
                          <a:schemeClr val="tx1"/>
                        </a:solidFill>
                        <a:effectLst/>
                        <a:latin typeface="+mn-ea"/>
                        <a:ea typeface="+mn-ea"/>
                        <a:cs typeface="Times New Roman" panose="02020603050405020304" pitchFamily="18" charset="0"/>
                      </a:endParaRPr>
                    </a:p>
                  </a:txBody>
                  <a:tcPr marL="32444" marR="324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06400" marR="0" lvl="0" indent="-406400" algn="just" defTabSz="914400" rtl="0" eaLnBrk="1" fontAlgn="auto" latinLnBrk="0" hangingPunct="1">
                        <a:lnSpc>
                          <a:spcPts val="1500"/>
                        </a:lnSpc>
                        <a:spcBef>
                          <a:spcPts val="0"/>
                        </a:spcBef>
                        <a:spcAft>
                          <a:spcPts val="0"/>
                        </a:spcAft>
                        <a:buClrTx/>
                        <a:buSzTx/>
                        <a:buFontTx/>
                        <a:buNone/>
                        <a:tabLst/>
                        <a:defRPr/>
                      </a:pPr>
                      <a:r>
                        <a:rPr lang="ja-JP" altLang="ja-JP" sz="1200" b="1" kern="100" dirty="0">
                          <a:solidFill>
                            <a:schemeClr val="tx1"/>
                          </a:solidFill>
                          <a:effectLst/>
                        </a:rPr>
                        <a:t>・夏緑樹林（落葉広葉樹林）に転換</a:t>
                      </a:r>
                      <a:r>
                        <a:rPr lang="ja-JP" altLang="ja-JP" sz="1200" b="1" kern="100" dirty="0" smtClean="0">
                          <a:solidFill>
                            <a:schemeClr val="tx1"/>
                          </a:solidFill>
                          <a:effectLst/>
                        </a:rPr>
                        <a:t>する</a:t>
                      </a:r>
                      <a:endParaRPr lang="ja-JP" altLang="ja-JP" sz="1200" b="1" kern="100" dirty="0">
                        <a:solidFill>
                          <a:schemeClr val="tx1"/>
                        </a:solidFill>
                        <a:effectLst/>
                      </a:endParaRPr>
                    </a:p>
                    <a:p>
                      <a:pPr marL="406400" indent="-406400" algn="just">
                        <a:lnSpc>
                          <a:spcPts val="1500"/>
                        </a:lnSpc>
                        <a:spcAft>
                          <a:spcPts val="0"/>
                        </a:spcAft>
                      </a:pPr>
                      <a:r>
                        <a:rPr lang="ja-JP" sz="1100" kern="100" dirty="0">
                          <a:solidFill>
                            <a:schemeClr val="tx1"/>
                          </a:solidFill>
                          <a:effectLst/>
                        </a:rPr>
                        <a:t>【樹種】夏緑樹</a:t>
                      </a:r>
                      <a:r>
                        <a:rPr lang="en-US" sz="1100" kern="100" dirty="0">
                          <a:solidFill>
                            <a:schemeClr val="tx1"/>
                          </a:solidFill>
                          <a:effectLst/>
                        </a:rPr>
                        <a:t>(</a:t>
                      </a:r>
                      <a:r>
                        <a:rPr lang="ja-JP" sz="1100" kern="100" dirty="0">
                          <a:solidFill>
                            <a:schemeClr val="tx1"/>
                          </a:solidFill>
                          <a:effectLst/>
                        </a:rPr>
                        <a:t>落葉広葉樹</a:t>
                      </a:r>
                      <a:r>
                        <a:rPr lang="en-US" sz="1100" kern="100" dirty="0">
                          <a:solidFill>
                            <a:schemeClr val="tx1"/>
                          </a:solidFill>
                          <a:effectLst/>
                        </a:rPr>
                        <a:t>)</a:t>
                      </a:r>
                      <a:r>
                        <a:rPr lang="ja-JP" sz="1100" kern="100" dirty="0">
                          <a:solidFill>
                            <a:schemeClr val="tx1"/>
                          </a:solidFill>
                          <a:effectLst/>
                        </a:rPr>
                        <a:t>主体で種は多様</a:t>
                      </a:r>
                    </a:p>
                    <a:p>
                      <a:pPr marL="406400" indent="-406400" algn="just">
                        <a:lnSpc>
                          <a:spcPts val="1500"/>
                        </a:lnSpc>
                        <a:spcAft>
                          <a:spcPts val="0"/>
                        </a:spcAft>
                      </a:pPr>
                      <a:r>
                        <a:rPr lang="ja-JP" sz="1100" kern="100" dirty="0">
                          <a:solidFill>
                            <a:schemeClr val="tx1"/>
                          </a:solidFill>
                          <a:effectLst/>
                        </a:rPr>
                        <a:t>【密度】高くない</a:t>
                      </a:r>
                    </a:p>
                    <a:p>
                      <a:pPr marL="406400" indent="-406400" algn="just">
                        <a:lnSpc>
                          <a:spcPts val="1500"/>
                        </a:lnSpc>
                        <a:spcAft>
                          <a:spcPts val="0"/>
                        </a:spcAft>
                      </a:pPr>
                      <a:r>
                        <a:rPr lang="ja-JP" sz="1100" kern="100" dirty="0">
                          <a:solidFill>
                            <a:schemeClr val="tx1"/>
                          </a:solidFill>
                          <a:effectLst/>
                        </a:rPr>
                        <a:t>【構造】高木層・亜高木層・低木層・草本層まで階層構造が発達</a:t>
                      </a:r>
                    </a:p>
                  </a:txBody>
                  <a:tcPr marL="32444" marR="324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776747">
                <a:tc>
                  <a:txBody>
                    <a:bodyPr/>
                    <a:lstStyle/>
                    <a:p>
                      <a:pPr algn="just">
                        <a:lnSpc>
                          <a:spcPts val="1500"/>
                        </a:lnSpc>
                        <a:spcAft>
                          <a:spcPts val="0"/>
                        </a:spcAft>
                      </a:pPr>
                      <a:r>
                        <a:rPr lang="ja-JP" sz="1200" b="1" kern="100" dirty="0">
                          <a:solidFill>
                            <a:schemeClr val="tx1"/>
                          </a:solidFill>
                          <a:effectLst/>
                          <a:latin typeface="+mn-ea"/>
                          <a:ea typeface="+mn-ea"/>
                        </a:rPr>
                        <a:t>Ｄ．水辺の</a:t>
                      </a:r>
                      <a:r>
                        <a:rPr lang="ja-JP" sz="1200" b="1" kern="100" dirty="0" smtClean="0">
                          <a:solidFill>
                            <a:schemeClr val="tx1"/>
                          </a:solidFill>
                          <a:effectLst/>
                          <a:latin typeface="+mn-ea"/>
                          <a:ea typeface="+mn-ea"/>
                        </a:rPr>
                        <a:t>森</a:t>
                      </a:r>
                      <a:endParaRPr lang="ja-JP" sz="1200" b="1" kern="100" dirty="0">
                        <a:solidFill>
                          <a:schemeClr val="tx1"/>
                        </a:solidFill>
                        <a:effectLst/>
                        <a:latin typeface="+mn-ea"/>
                        <a:ea typeface="+mn-ea"/>
                        <a:cs typeface="Times New Roman" panose="02020603050405020304" pitchFamily="18" charset="0"/>
                      </a:endParaRPr>
                    </a:p>
                  </a:txBody>
                  <a:tcPr marL="32444" marR="324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3820" marR="0" lvl="0" indent="-83820" algn="just" defTabSz="914400" rtl="0" eaLnBrk="1" fontAlgn="auto" latinLnBrk="0" hangingPunct="1">
                        <a:lnSpc>
                          <a:spcPts val="1500"/>
                        </a:lnSpc>
                        <a:spcBef>
                          <a:spcPts val="0"/>
                        </a:spcBef>
                        <a:spcAft>
                          <a:spcPts val="0"/>
                        </a:spcAft>
                        <a:buClrTx/>
                        <a:buSzTx/>
                        <a:buFontTx/>
                        <a:buNone/>
                        <a:tabLst/>
                        <a:defRPr/>
                      </a:pPr>
                      <a:r>
                        <a:rPr lang="ja-JP" altLang="ja-JP" sz="1200" b="1" kern="100" dirty="0">
                          <a:solidFill>
                            <a:schemeClr val="tx1"/>
                          </a:solidFill>
                          <a:effectLst/>
                        </a:rPr>
                        <a:t>・</a:t>
                      </a:r>
                      <a:r>
                        <a:rPr lang="ja-JP" altLang="ja-JP" sz="1200" b="1" kern="100" dirty="0" smtClean="0">
                          <a:solidFill>
                            <a:schemeClr val="tx1"/>
                          </a:solidFill>
                          <a:effectLst/>
                        </a:rPr>
                        <a:t>水辺</a:t>
                      </a:r>
                      <a:r>
                        <a:rPr lang="ja-JP" altLang="en-US" sz="1200" b="1" kern="100" dirty="0" smtClean="0">
                          <a:solidFill>
                            <a:schemeClr val="tx1"/>
                          </a:solidFill>
                          <a:effectLst/>
                        </a:rPr>
                        <a:t>（池周辺）</a:t>
                      </a:r>
                      <a:r>
                        <a:rPr lang="ja-JP" altLang="ja-JP" sz="1200" b="1" kern="100" dirty="0" smtClean="0">
                          <a:solidFill>
                            <a:schemeClr val="tx1"/>
                          </a:solidFill>
                          <a:effectLst/>
                        </a:rPr>
                        <a:t>の</a:t>
                      </a:r>
                      <a:r>
                        <a:rPr lang="ja-JP" altLang="ja-JP" sz="1200" b="1" kern="100" dirty="0">
                          <a:solidFill>
                            <a:schemeClr val="tx1"/>
                          </a:solidFill>
                          <a:effectLst/>
                        </a:rPr>
                        <a:t>エコトーンを創出</a:t>
                      </a:r>
                      <a:r>
                        <a:rPr lang="ja-JP" altLang="ja-JP" sz="1200" b="1" kern="100" dirty="0" smtClean="0">
                          <a:solidFill>
                            <a:schemeClr val="tx1"/>
                          </a:solidFill>
                          <a:effectLst/>
                        </a:rPr>
                        <a:t>する</a:t>
                      </a:r>
                      <a:endParaRPr lang="ja-JP" altLang="ja-JP" sz="1200" b="1" kern="100" dirty="0">
                        <a:solidFill>
                          <a:schemeClr val="tx1"/>
                        </a:solidFill>
                        <a:effectLst/>
                      </a:endParaRPr>
                    </a:p>
                    <a:p>
                      <a:pPr marL="83820" indent="-83820" algn="just">
                        <a:lnSpc>
                          <a:spcPts val="1500"/>
                        </a:lnSpc>
                        <a:spcAft>
                          <a:spcPts val="0"/>
                        </a:spcAft>
                      </a:pPr>
                      <a:r>
                        <a:rPr lang="ja-JP" sz="1100" kern="100" dirty="0">
                          <a:solidFill>
                            <a:schemeClr val="tx1"/>
                          </a:solidFill>
                          <a:effectLst/>
                        </a:rPr>
                        <a:t>水域（水草等）→水際（水辺植生等）→草地→低木層→樹林を形成</a:t>
                      </a:r>
                      <a:endParaRPr lang="en-US" altLang="ja-JP" sz="1100" kern="100" dirty="0">
                        <a:solidFill>
                          <a:schemeClr val="tx1"/>
                        </a:solidFill>
                        <a:effectLst/>
                      </a:endParaRPr>
                    </a:p>
                    <a:p>
                      <a:pPr marL="83820" indent="-83820" algn="just">
                        <a:lnSpc>
                          <a:spcPts val="1500"/>
                        </a:lnSpc>
                        <a:spcAft>
                          <a:spcPts val="0"/>
                        </a:spcAft>
                      </a:pPr>
                      <a:endParaRPr lang="en-US" altLang="ja-JP" sz="11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2444" marR="324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88374">
                <a:tc>
                  <a:txBody>
                    <a:bodyPr/>
                    <a:lstStyle/>
                    <a:p>
                      <a:pPr marL="227330" indent="-227330" algn="just">
                        <a:lnSpc>
                          <a:spcPts val="1500"/>
                        </a:lnSpc>
                        <a:spcAft>
                          <a:spcPts val="0"/>
                        </a:spcAft>
                      </a:pPr>
                      <a:r>
                        <a:rPr lang="ja-JP" altLang="en-US" sz="1200" b="1" kern="100" dirty="0">
                          <a:solidFill>
                            <a:schemeClr val="tx1"/>
                          </a:solidFill>
                          <a:effectLst/>
                          <a:latin typeface="+mn-ea"/>
                          <a:ea typeface="+mn-ea"/>
                        </a:rPr>
                        <a:t>Ｅ</a:t>
                      </a:r>
                      <a:r>
                        <a:rPr lang="ja-JP" sz="1200" b="1" kern="100" dirty="0" smtClean="0">
                          <a:solidFill>
                            <a:schemeClr val="tx1"/>
                          </a:solidFill>
                          <a:effectLst/>
                          <a:latin typeface="+mn-ea"/>
                          <a:ea typeface="+mn-ea"/>
                        </a:rPr>
                        <a:t>．</a:t>
                      </a:r>
                      <a:r>
                        <a:rPr lang="ja-JP" altLang="en-US" sz="1200" b="1" kern="100" dirty="0" smtClean="0">
                          <a:solidFill>
                            <a:schemeClr val="tx1"/>
                          </a:solidFill>
                          <a:effectLst/>
                          <a:latin typeface="+mn-ea"/>
                          <a:ea typeface="+mn-ea"/>
                        </a:rPr>
                        <a:t>照葉樹林（タイプ②）</a:t>
                      </a:r>
                      <a:endParaRPr lang="ja-JP" sz="1200" b="1" kern="100" dirty="0">
                        <a:solidFill>
                          <a:schemeClr val="tx1"/>
                        </a:solidFill>
                        <a:effectLst/>
                        <a:latin typeface="+mn-ea"/>
                        <a:ea typeface="+mn-ea"/>
                        <a:cs typeface="Times New Roman" panose="02020603050405020304" pitchFamily="18" charset="0"/>
                      </a:endParaRPr>
                    </a:p>
                  </a:txBody>
                  <a:tcPr marL="32444" marR="324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406400" marR="0" lvl="0" indent="-406400" algn="just" defTabSz="914400" rtl="0" eaLnBrk="1" fontAlgn="auto" latinLnBrk="0" hangingPunct="1">
                        <a:lnSpc>
                          <a:spcPts val="1500"/>
                        </a:lnSpc>
                        <a:spcBef>
                          <a:spcPts val="0"/>
                        </a:spcBef>
                        <a:spcAft>
                          <a:spcPts val="0"/>
                        </a:spcAft>
                        <a:buClrTx/>
                        <a:buSzTx/>
                        <a:buFontTx/>
                        <a:buNone/>
                        <a:tabLst/>
                        <a:defRPr/>
                      </a:pPr>
                      <a:r>
                        <a:rPr lang="ja-JP" altLang="ja-JP" sz="1200" b="1" kern="100" dirty="0">
                          <a:solidFill>
                            <a:schemeClr val="tx1"/>
                          </a:solidFill>
                          <a:effectLst/>
                        </a:rPr>
                        <a:t>・樹林を利活用</a:t>
                      </a:r>
                      <a:r>
                        <a:rPr lang="ja-JP" altLang="ja-JP" sz="1200" b="1" kern="100" dirty="0" smtClean="0">
                          <a:solidFill>
                            <a:schemeClr val="tx1"/>
                          </a:solidFill>
                          <a:effectLst/>
                        </a:rPr>
                        <a:t>する</a:t>
                      </a:r>
                      <a:endParaRPr lang="ja-JP" altLang="ja-JP" sz="1200" b="1" kern="100" dirty="0">
                        <a:solidFill>
                          <a:schemeClr val="tx1"/>
                        </a:solidFill>
                        <a:effectLst/>
                      </a:endParaRPr>
                    </a:p>
                    <a:p>
                      <a:pPr marL="406400" indent="-406400" algn="just">
                        <a:lnSpc>
                          <a:spcPts val="1500"/>
                        </a:lnSpc>
                        <a:spcAft>
                          <a:spcPts val="0"/>
                        </a:spcAft>
                      </a:pPr>
                      <a:r>
                        <a:rPr lang="ja-JP" sz="1100" kern="100" dirty="0">
                          <a:solidFill>
                            <a:schemeClr val="tx1"/>
                          </a:solidFill>
                          <a:effectLst/>
                        </a:rPr>
                        <a:t>【樹種】樹冠を形成する高木層の樹種</a:t>
                      </a:r>
                    </a:p>
                    <a:p>
                      <a:pPr marL="406400" indent="-406400" algn="just">
                        <a:lnSpc>
                          <a:spcPts val="1500"/>
                        </a:lnSpc>
                        <a:spcAft>
                          <a:spcPts val="0"/>
                        </a:spcAft>
                      </a:pPr>
                      <a:r>
                        <a:rPr lang="ja-JP" sz="1100" kern="100" dirty="0">
                          <a:solidFill>
                            <a:schemeClr val="tx1"/>
                          </a:solidFill>
                          <a:effectLst/>
                        </a:rPr>
                        <a:t>【密度】高くない</a:t>
                      </a:r>
                    </a:p>
                    <a:p>
                      <a:pPr marL="406400" indent="-406400" algn="just">
                        <a:lnSpc>
                          <a:spcPts val="1500"/>
                        </a:lnSpc>
                        <a:spcAft>
                          <a:spcPts val="0"/>
                        </a:spcAft>
                      </a:pPr>
                      <a:r>
                        <a:rPr lang="ja-JP" sz="1100" kern="100" dirty="0">
                          <a:solidFill>
                            <a:schemeClr val="tx1"/>
                          </a:solidFill>
                          <a:effectLst/>
                        </a:rPr>
                        <a:t>【構造】高木層は発達、低木層・草本層等はあまり見られない</a:t>
                      </a:r>
                    </a:p>
                  </a:txBody>
                  <a:tcPr marL="32444" marR="324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88374">
                <a:tc>
                  <a:txBody>
                    <a:bodyPr/>
                    <a:lstStyle/>
                    <a:p>
                      <a:pPr marL="227330" indent="-227330" algn="just">
                        <a:lnSpc>
                          <a:spcPts val="1500"/>
                        </a:lnSpc>
                        <a:spcAft>
                          <a:spcPts val="0"/>
                        </a:spcAft>
                      </a:pPr>
                      <a:r>
                        <a:rPr lang="ja-JP" altLang="en-US" sz="1200" b="1" kern="100" smtClean="0">
                          <a:solidFill>
                            <a:schemeClr val="tx1"/>
                          </a:solidFill>
                          <a:effectLst/>
                          <a:latin typeface="+mn-ea"/>
                          <a:ea typeface="+mn-ea"/>
                          <a:cs typeface="Times New Roman" panose="02020603050405020304" pitchFamily="18" charset="0"/>
                        </a:rPr>
                        <a:t>Ｆ．夏緑樹林</a:t>
                      </a:r>
                      <a:r>
                        <a:rPr lang="ja-JP" altLang="en-US" sz="1200" b="1" kern="100" dirty="0" smtClean="0">
                          <a:solidFill>
                            <a:schemeClr val="tx1"/>
                          </a:solidFill>
                          <a:effectLst/>
                          <a:latin typeface="+mn-ea"/>
                          <a:ea typeface="+mn-ea"/>
                          <a:cs typeface="Times New Roman" panose="02020603050405020304" pitchFamily="18" charset="0"/>
                        </a:rPr>
                        <a:t>（タイプ②）</a:t>
                      </a:r>
                      <a:endParaRPr lang="ja-JP" sz="1200" b="1" kern="100" dirty="0">
                        <a:solidFill>
                          <a:schemeClr val="tx1"/>
                        </a:solidFill>
                        <a:effectLst/>
                        <a:latin typeface="+mn-ea"/>
                        <a:ea typeface="+mn-ea"/>
                        <a:cs typeface="Times New Roman" panose="02020603050405020304" pitchFamily="18" charset="0"/>
                      </a:endParaRPr>
                    </a:p>
                  </a:txBody>
                  <a:tcPr marL="32444" marR="324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r>
              <a:tr h="429843">
                <a:tc>
                  <a:txBody>
                    <a:bodyPr/>
                    <a:lstStyle/>
                    <a:p>
                      <a:pPr algn="just">
                        <a:lnSpc>
                          <a:spcPts val="1500"/>
                        </a:lnSpc>
                        <a:spcAft>
                          <a:spcPts val="0"/>
                        </a:spcAft>
                      </a:pPr>
                      <a:r>
                        <a:rPr lang="ja-JP" altLang="en-US" sz="1200" b="1" kern="100" dirty="0">
                          <a:solidFill>
                            <a:schemeClr val="tx1"/>
                          </a:solidFill>
                          <a:effectLst/>
                          <a:latin typeface="+mn-ea"/>
                          <a:ea typeface="+mn-ea"/>
                        </a:rPr>
                        <a:t>Ｇ</a:t>
                      </a:r>
                      <a:r>
                        <a:rPr lang="ja-JP" sz="1200" b="1" kern="100" dirty="0" smtClean="0">
                          <a:solidFill>
                            <a:schemeClr val="tx1"/>
                          </a:solidFill>
                          <a:effectLst/>
                          <a:latin typeface="+mn-ea"/>
                          <a:ea typeface="+mn-ea"/>
                        </a:rPr>
                        <a:t>．</a:t>
                      </a:r>
                      <a:r>
                        <a:rPr lang="ja-JP" sz="1200" b="1" kern="100" dirty="0">
                          <a:solidFill>
                            <a:schemeClr val="tx1"/>
                          </a:solidFill>
                          <a:effectLst/>
                          <a:latin typeface="+mn-ea"/>
                          <a:ea typeface="+mn-ea"/>
                        </a:rPr>
                        <a:t>景観の</a:t>
                      </a:r>
                      <a:r>
                        <a:rPr lang="ja-JP" sz="1200" b="1" kern="100" dirty="0" smtClean="0">
                          <a:solidFill>
                            <a:schemeClr val="tx1"/>
                          </a:solidFill>
                          <a:effectLst/>
                          <a:latin typeface="+mn-ea"/>
                          <a:ea typeface="+mn-ea"/>
                        </a:rPr>
                        <a:t>森</a:t>
                      </a:r>
                      <a:endParaRPr lang="ja-JP" sz="1200" b="1" kern="100" dirty="0">
                        <a:solidFill>
                          <a:schemeClr val="tx1"/>
                        </a:solidFill>
                        <a:effectLst/>
                        <a:latin typeface="+mn-ea"/>
                        <a:ea typeface="+mn-ea"/>
                        <a:cs typeface="Times New Roman" panose="02020603050405020304" pitchFamily="18" charset="0"/>
                      </a:endParaRPr>
                    </a:p>
                  </a:txBody>
                  <a:tcPr marL="32444" marR="324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06400" marR="0" lvl="0" indent="-406400" algn="just" defTabSz="914400" rtl="0" eaLnBrk="1" fontAlgn="auto" latinLnBrk="0" hangingPunct="1">
                        <a:lnSpc>
                          <a:spcPts val="1500"/>
                        </a:lnSpc>
                        <a:spcBef>
                          <a:spcPts val="0"/>
                        </a:spcBef>
                        <a:spcAft>
                          <a:spcPts val="0"/>
                        </a:spcAft>
                        <a:buClrTx/>
                        <a:buSzTx/>
                        <a:buFontTx/>
                        <a:buNone/>
                        <a:tabLst/>
                        <a:defRPr/>
                      </a:pPr>
                      <a:r>
                        <a:rPr lang="ja-JP" altLang="ja-JP" sz="1200" b="1" kern="100" dirty="0">
                          <a:solidFill>
                            <a:schemeClr val="tx1"/>
                          </a:solidFill>
                          <a:effectLst/>
                        </a:rPr>
                        <a:t>・景観を維持</a:t>
                      </a:r>
                      <a:r>
                        <a:rPr lang="ja-JP" altLang="ja-JP" sz="1200" b="1" kern="100" dirty="0" smtClean="0">
                          <a:solidFill>
                            <a:schemeClr val="tx1"/>
                          </a:solidFill>
                          <a:effectLst/>
                        </a:rPr>
                        <a:t>する</a:t>
                      </a:r>
                      <a:endParaRPr lang="ja-JP" altLang="ja-JP" sz="1200" b="1" kern="100" dirty="0">
                        <a:solidFill>
                          <a:schemeClr val="tx1"/>
                        </a:solidFill>
                        <a:effectLst/>
                      </a:endParaRPr>
                    </a:p>
                    <a:p>
                      <a:pPr marL="406400" indent="-406400" algn="just">
                        <a:lnSpc>
                          <a:spcPts val="1500"/>
                        </a:lnSpc>
                        <a:spcAft>
                          <a:spcPts val="0"/>
                        </a:spcAft>
                      </a:pPr>
                      <a:r>
                        <a:rPr lang="ja-JP" sz="1100" kern="100" dirty="0">
                          <a:solidFill>
                            <a:schemeClr val="tx1"/>
                          </a:solidFill>
                          <a:effectLst/>
                        </a:rPr>
                        <a:t>【樹種】テーマに沿った単一種主体</a:t>
                      </a:r>
                      <a:r>
                        <a:rPr lang="ja-JP" altLang="en-US" sz="1100" kern="100" dirty="0">
                          <a:solidFill>
                            <a:schemeClr val="tx1"/>
                          </a:solidFill>
                          <a:effectLst/>
                        </a:rPr>
                        <a:t>　</a:t>
                      </a:r>
                      <a:r>
                        <a:rPr lang="ja-JP" sz="1100" kern="100" dirty="0">
                          <a:solidFill>
                            <a:schemeClr val="tx1"/>
                          </a:solidFill>
                          <a:effectLst/>
                        </a:rPr>
                        <a:t>【密度】適度に管理</a:t>
                      </a:r>
                      <a:endParaRPr lang="ja-JP" sz="11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2444" marR="324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754830">
                <a:tc>
                  <a:txBody>
                    <a:bodyPr/>
                    <a:lstStyle/>
                    <a:p>
                      <a:pPr algn="just">
                        <a:lnSpc>
                          <a:spcPts val="1500"/>
                        </a:lnSpc>
                        <a:spcAft>
                          <a:spcPts val="0"/>
                        </a:spcAft>
                      </a:pPr>
                      <a:r>
                        <a:rPr lang="ja-JP" altLang="en-US" sz="1200" b="1" kern="100" dirty="0">
                          <a:solidFill>
                            <a:schemeClr val="tx1"/>
                          </a:solidFill>
                          <a:effectLst/>
                          <a:latin typeface="+mn-ea"/>
                          <a:ea typeface="+mn-ea"/>
                        </a:rPr>
                        <a:t>Ｈ</a:t>
                      </a:r>
                      <a:r>
                        <a:rPr lang="ja-JP" sz="1200" b="1" kern="100" dirty="0" smtClean="0">
                          <a:solidFill>
                            <a:schemeClr val="tx1"/>
                          </a:solidFill>
                          <a:effectLst/>
                          <a:latin typeface="+mn-ea"/>
                          <a:ea typeface="+mn-ea"/>
                        </a:rPr>
                        <a:t>．</a:t>
                      </a:r>
                      <a:r>
                        <a:rPr lang="ja-JP" sz="1200" b="1" kern="100" dirty="0">
                          <a:solidFill>
                            <a:schemeClr val="tx1"/>
                          </a:solidFill>
                          <a:effectLst/>
                          <a:latin typeface="+mn-ea"/>
                          <a:ea typeface="+mn-ea"/>
                        </a:rPr>
                        <a:t>林縁のネットワーク</a:t>
                      </a:r>
                      <a:endParaRPr lang="ja-JP" sz="1200" b="1" kern="100" dirty="0">
                        <a:solidFill>
                          <a:schemeClr val="tx1"/>
                        </a:solidFill>
                        <a:effectLst/>
                        <a:latin typeface="+mn-ea"/>
                        <a:ea typeface="+mn-ea"/>
                        <a:cs typeface="Times New Roman" panose="02020603050405020304" pitchFamily="18" charset="0"/>
                      </a:endParaRPr>
                    </a:p>
                  </a:txBody>
                  <a:tcPr marL="32444" marR="324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3820" indent="-83820" algn="just">
                        <a:lnSpc>
                          <a:spcPts val="1500"/>
                        </a:lnSpc>
                        <a:spcAft>
                          <a:spcPts val="0"/>
                        </a:spcAft>
                      </a:pPr>
                      <a:r>
                        <a:rPr lang="ja-JP" altLang="en-US" sz="1200" b="1" kern="100" dirty="0">
                          <a:solidFill>
                            <a:schemeClr val="tx1"/>
                          </a:solidFill>
                          <a:effectLst/>
                          <a:latin typeface="+mn-ea"/>
                          <a:ea typeface="+mn-ea"/>
                        </a:rPr>
                        <a:t>・</a:t>
                      </a:r>
                      <a:r>
                        <a:rPr lang="ja-JP" altLang="ja-JP" sz="1200" b="1" kern="100" dirty="0">
                          <a:solidFill>
                            <a:schemeClr val="tx1"/>
                          </a:solidFill>
                          <a:effectLst/>
                          <a:latin typeface="+mn-ea"/>
                          <a:ea typeface="+mn-ea"/>
                        </a:rPr>
                        <a:t>林縁環境の連続性を確保するネットワーク</a:t>
                      </a:r>
                      <a:endParaRPr lang="en-US" altLang="ja-JP" sz="1200" b="1" kern="100" dirty="0">
                        <a:solidFill>
                          <a:schemeClr val="tx1"/>
                        </a:solidFill>
                        <a:effectLst/>
                        <a:latin typeface="+mn-ea"/>
                        <a:ea typeface="+mn-ea"/>
                      </a:endParaRPr>
                    </a:p>
                    <a:p>
                      <a:pPr marL="83820" indent="-83820" algn="just">
                        <a:lnSpc>
                          <a:spcPts val="1500"/>
                        </a:lnSpc>
                        <a:spcAft>
                          <a:spcPts val="0"/>
                        </a:spcAft>
                      </a:pPr>
                      <a:r>
                        <a:rPr lang="ja-JP" sz="1100" kern="100" dirty="0">
                          <a:solidFill>
                            <a:schemeClr val="tx1"/>
                          </a:solidFill>
                          <a:effectLst/>
                        </a:rPr>
                        <a:t>園路→草地・低木層等の林縁環境</a:t>
                      </a:r>
                      <a:r>
                        <a:rPr lang="en-US" sz="1100" kern="100" dirty="0">
                          <a:solidFill>
                            <a:schemeClr val="tx1"/>
                          </a:solidFill>
                          <a:effectLst/>
                        </a:rPr>
                        <a:t>→</a:t>
                      </a:r>
                      <a:r>
                        <a:rPr lang="ja-JP" sz="1100" kern="100" dirty="0">
                          <a:solidFill>
                            <a:schemeClr val="tx1"/>
                          </a:solidFill>
                          <a:effectLst/>
                        </a:rPr>
                        <a:t>樹林を形成</a:t>
                      </a:r>
                      <a:endParaRPr lang="en-US" altLang="ja-JP" sz="1100" kern="100" dirty="0">
                        <a:solidFill>
                          <a:schemeClr val="tx1"/>
                        </a:solidFill>
                        <a:effectLst/>
                      </a:endParaRPr>
                    </a:p>
                    <a:p>
                      <a:pPr marL="83820" indent="-83820" algn="just">
                        <a:lnSpc>
                          <a:spcPts val="1500"/>
                        </a:lnSpc>
                        <a:spcAft>
                          <a:spcPts val="0"/>
                        </a:spcAft>
                      </a:pPr>
                      <a:endParaRPr lang="en-US" altLang="ja-JP" sz="11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2444" marR="324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pic>
        <p:nvPicPr>
          <p:cNvPr id="24" name="図 23" descr="\\newjec\dfs\120.地球環境G大阪\業務件名\業務Data\H28\160715_万博の森（仮称）育成等計画策定委託\森の育成方針について\170120\樹林模式図(ｲﾗﾚ)\画像(かきだし)\170120\①.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63278" y="1467281"/>
            <a:ext cx="1456025" cy="720000"/>
          </a:xfrm>
          <a:prstGeom prst="rect">
            <a:avLst/>
          </a:prstGeom>
          <a:noFill/>
          <a:ln>
            <a:noFill/>
          </a:ln>
        </p:spPr>
      </p:pic>
      <p:pic>
        <p:nvPicPr>
          <p:cNvPr id="25" name="図 24" descr="\\newjec\dfs\120.地球環境G大阪\業務件名\業務Data\H28\160715_万博の森（仮称）育成等計画策定委託\森の育成方針について\170120\樹林模式図(ｲﾗﾚ)\画像(かきだし)\170120\⑤.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83084" y="3165525"/>
            <a:ext cx="1455883" cy="720000"/>
          </a:xfrm>
          <a:prstGeom prst="rect">
            <a:avLst/>
          </a:prstGeom>
          <a:noFill/>
          <a:ln>
            <a:noFill/>
          </a:ln>
        </p:spPr>
      </p:pic>
      <p:pic>
        <p:nvPicPr>
          <p:cNvPr id="26" name="図 25" descr="\\newjec\dfs\120.地球環境G大阪\業務件名\業務Data\H28\160715_万博の森（仮称）育成等計画策定委託\森の育成方針について\170120\樹林模式図(ｲﾗﾚ)\画像(かきだし)\170120\①.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63420" y="2340983"/>
            <a:ext cx="1455883" cy="720000"/>
          </a:xfrm>
          <a:prstGeom prst="rect">
            <a:avLst/>
          </a:prstGeom>
          <a:noFill/>
          <a:ln>
            <a:noFill/>
          </a:ln>
        </p:spPr>
      </p:pic>
      <p:grpSp>
        <p:nvGrpSpPr>
          <p:cNvPr id="30" name="グループ化 29"/>
          <p:cNvGrpSpPr>
            <a:grpSpLocks noChangeAspect="1"/>
          </p:cNvGrpSpPr>
          <p:nvPr/>
        </p:nvGrpSpPr>
        <p:grpSpPr>
          <a:xfrm>
            <a:off x="7404312" y="4826737"/>
            <a:ext cx="1309510" cy="648000"/>
            <a:chOff x="0" y="0"/>
            <a:chExt cx="1600200" cy="791845"/>
          </a:xfrm>
        </p:grpSpPr>
        <p:pic>
          <p:nvPicPr>
            <p:cNvPr id="37" name="図 36" descr="\\newjec\dfs\120.地球環境G大阪\業務件名\業務Data\H28\160715_万博の森（仮称）育成等計画策定委託\森の育成方針について\170120\樹林模式図(ｲﾗﾚ)\画像(かきだし)\170124\①.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1600200" cy="791845"/>
            </a:xfrm>
            <a:prstGeom prst="rect">
              <a:avLst/>
            </a:prstGeom>
            <a:noFill/>
            <a:ln>
              <a:noFill/>
            </a:ln>
          </p:spPr>
        </p:pic>
        <p:pic>
          <p:nvPicPr>
            <p:cNvPr id="38" name="図 37" descr="\\newjec\dfs\120.地球環境G大阪\業務件名\業務Data\H28\160715_万博の森（仮称）育成等計画策定委託\イラストレーター\生物画像(シルエット)\画像\大人.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6997" y="513708"/>
              <a:ext cx="35560" cy="147955"/>
            </a:xfrm>
            <a:prstGeom prst="rect">
              <a:avLst/>
            </a:prstGeom>
            <a:noFill/>
            <a:ln>
              <a:noFill/>
            </a:ln>
          </p:spPr>
        </p:pic>
        <p:pic>
          <p:nvPicPr>
            <p:cNvPr id="39" name="図 38" descr="\\newjec\dfs\120.地球環境G大阪\業務件名\業務Data\H28\160715_万博の森（仮称）育成等計画策定委託\イラストレーター\生物画像(シルエット)\画像\子供.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8368" y="565079"/>
              <a:ext cx="35560" cy="82550"/>
            </a:xfrm>
            <a:prstGeom prst="rect">
              <a:avLst/>
            </a:prstGeom>
            <a:noFill/>
            <a:ln>
              <a:noFill/>
            </a:ln>
          </p:spPr>
        </p:pic>
        <p:pic>
          <p:nvPicPr>
            <p:cNvPr id="40" name="図 39" descr="\\newjec\dfs\120.地球環境G大阪\業務件名\業務Data\H28\160715_万博の森（仮称）育成等計画策定委託\イラストレーター\生物画像(シルエット)\画像\大人.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19883" y="513708"/>
              <a:ext cx="35560" cy="147955"/>
            </a:xfrm>
            <a:prstGeom prst="rect">
              <a:avLst/>
            </a:prstGeom>
            <a:noFill/>
            <a:ln>
              <a:noFill/>
            </a:ln>
          </p:spPr>
        </p:pic>
        <p:pic>
          <p:nvPicPr>
            <p:cNvPr id="41" name="図 40" descr="\\newjec\dfs\120.地球環境G大阪\業務件名\業務Data\H28\160715_万博の森（仮称）育成等計画策定委託\イラストレーター\生物画像(シルエット)\画像\子供.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945222" y="565079"/>
              <a:ext cx="35560" cy="82550"/>
            </a:xfrm>
            <a:prstGeom prst="rect">
              <a:avLst/>
            </a:prstGeom>
            <a:noFill/>
            <a:ln>
              <a:noFill/>
            </a:ln>
          </p:spPr>
        </p:pic>
      </p:grpSp>
      <p:grpSp>
        <p:nvGrpSpPr>
          <p:cNvPr id="31" name="グループ化 30"/>
          <p:cNvGrpSpPr>
            <a:grpSpLocks noChangeAspect="1"/>
          </p:cNvGrpSpPr>
          <p:nvPr/>
        </p:nvGrpSpPr>
        <p:grpSpPr>
          <a:xfrm>
            <a:off x="6125541" y="4812908"/>
            <a:ext cx="1233122" cy="648000"/>
            <a:chOff x="0" y="0"/>
            <a:chExt cx="1506855" cy="791845"/>
          </a:xfrm>
        </p:grpSpPr>
        <p:pic>
          <p:nvPicPr>
            <p:cNvPr id="32" name="図 31" descr="\\newjec\dfs\120.地球環境G大阪\業務件名\業務Data\H28\160715_万博の森（仮称）育成等計画策定委託\森の育成方針について\170120\樹林模式図(ｲﾗﾚ)\画像(かきだし)\170124\②.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1506855" cy="791845"/>
            </a:xfrm>
            <a:prstGeom prst="rect">
              <a:avLst/>
            </a:prstGeom>
            <a:noFill/>
            <a:ln>
              <a:noFill/>
            </a:ln>
          </p:spPr>
        </p:pic>
        <p:pic>
          <p:nvPicPr>
            <p:cNvPr id="33" name="図 32" descr="\\newjec\dfs\120.地球環境G大阪\業務件名\業務Data\H28\160715_万博の森（仮称）育成等計画策定委託\イラストレーター\生物画像(シルエット)\画像\大人.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2611" y="523982"/>
              <a:ext cx="35560" cy="147955"/>
            </a:xfrm>
            <a:prstGeom prst="rect">
              <a:avLst/>
            </a:prstGeom>
            <a:noFill/>
            <a:ln>
              <a:noFill/>
            </a:ln>
          </p:spPr>
        </p:pic>
        <p:pic>
          <p:nvPicPr>
            <p:cNvPr id="34" name="図 33" descr="\\newjec\dfs\120.地球環境G大阪\業務件名\業務Data\H28\160715_万博の森（仮称）育成等計画策定委託\イラストレーター\生物画像(シルエット)\画像\子供.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71254" y="585627"/>
              <a:ext cx="35560" cy="82550"/>
            </a:xfrm>
            <a:prstGeom prst="rect">
              <a:avLst/>
            </a:prstGeom>
            <a:noFill/>
            <a:ln>
              <a:noFill/>
            </a:ln>
          </p:spPr>
        </p:pic>
        <p:pic>
          <p:nvPicPr>
            <p:cNvPr id="35" name="図 34" descr="\\newjec\dfs\120.地球環境G大阪\業務件名\業務Data\H28\160715_万博の森（仮称）育成等計画策定委託\イラストレーター\生物画像(シルエット)\画像\子供.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5353" y="585627"/>
              <a:ext cx="35560" cy="82550"/>
            </a:xfrm>
            <a:prstGeom prst="rect">
              <a:avLst/>
            </a:prstGeom>
            <a:noFill/>
            <a:ln>
              <a:noFill/>
            </a:ln>
          </p:spPr>
        </p:pic>
        <p:pic>
          <p:nvPicPr>
            <p:cNvPr id="36" name="図 35" descr="\\newjec\dfs\120.地球環境G大阪\業務件名\業務Data\H28\160715_万博の森（仮称）育成等計画策定委託\イラストレーター\生物画像(シルエット)\画像\大人.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73303" y="513708"/>
              <a:ext cx="35560" cy="147955"/>
            </a:xfrm>
            <a:prstGeom prst="rect">
              <a:avLst/>
            </a:prstGeom>
            <a:noFill/>
            <a:ln>
              <a:noFill/>
            </a:ln>
          </p:spPr>
        </p:pic>
      </p:grpSp>
      <p:pic>
        <p:nvPicPr>
          <p:cNvPr id="42" name="図 41" descr="\\newjec\dfs\120.地球環境G大阪\業務件名\業務Data\H28\160715_万博の森（仮称）育成等計画策定委託\森の育成方針について\170120\樹林模式図(ｲﾗﾚ)\画像(かきだし)\⑬.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83084" y="5973644"/>
            <a:ext cx="1484470" cy="720000"/>
          </a:xfrm>
          <a:prstGeom prst="rect">
            <a:avLst/>
          </a:prstGeom>
          <a:noFill/>
          <a:ln>
            <a:noFill/>
          </a:ln>
        </p:spPr>
      </p:pic>
      <p:sp>
        <p:nvSpPr>
          <p:cNvPr id="22" name="テキスト ボックス 21"/>
          <p:cNvSpPr txBox="1"/>
          <p:nvPr/>
        </p:nvSpPr>
        <p:spPr>
          <a:xfrm>
            <a:off x="166555" y="653256"/>
            <a:ext cx="8087471" cy="297517"/>
          </a:xfrm>
          <a:prstGeom prst="rect">
            <a:avLst/>
          </a:prstGeom>
          <a:noFill/>
          <a:ln w="19050">
            <a:noFill/>
          </a:ln>
        </p:spPr>
        <p:txBody>
          <a:bodyPr wrap="square" rtlCol="0">
            <a:spAutoFit/>
          </a:bodyPr>
          <a:lstStyle/>
          <a:p>
            <a:pPr marL="130175" indent="-130175">
              <a:lnSpc>
                <a:spcPts val="1600"/>
              </a:lnSpc>
            </a:pPr>
            <a:r>
              <a:rPr lang="ja-JP" altLang="en-US" sz="1100" dirty="0" smtClean="0"/>
              <a:t>■樹林タイプで</a:t>
            </a:r>
            <a:r>
              <a:rPr lang="ja-JP" altLang="en-US" sz="1100" dirty="0"/>
              <a:t>森の将来像を設定し、育成に取り組む。</a:t>
            </a:r>
            <a:endParaRPr kumimoji="1" lang="en-US" altLang="ja-JP" sz="1100" dirty="0">
              <a:latin typeface="+mn-ea"/>
            </a:endParaRPr>
          </a:p>
        </p:txBody>
      </p:sp>
      <p:sp>
        <p:nvSpPr>
          <p:cNvPr id="3" name="スライド番号プレースホルダー 2"/>
          <p:cNvSpPr>
            <a:spLocks noGrp="1"/>
          </p:cNvSpPr>
          <p:nvPr>
            <p:ph type="sldNum" sz="quarter" idx="12"/>
          </p:nvPr>
        </p:nvSpPr>
        <p:spPr>
          <a:xfrm>
            <a:off x="7113127" y="6543677"/>
            <a:ext cx="2057400" cy="365125"/>
          </a:xfrm>
        </p:spPr>
        <p:txBody>
          <a:bodyPr/>
          <a:lstStyle/>
          <a:p>
            <a:fld id="{ADFC9CA0-1D7A-4C66-B275-F0FB54BFAB19}" type="slidenum">
              <a:rPr kumimoji="1" lang="ja-JP" altLang="en-US" smtClean="0"/>
              <a:t>9</a:t>
            </a:fld>
            <a:endParaRPr kumimoji="1" lang="ja-JP" altLang="en-US" dirty="0"/>
          </a:p>
        </p:txBody>
      </p:sp>
      <p:sp>
        <p:nvSpPr>
          <p:cNvPr id="29" name="テキスト ボックス 28"/>
          <p:cNvSpPr txBox="1"/>
          <p:nvPr/>
        </p:nvSpPr>
        <p:spPr>
          <a:xfrm>
            <a:off x="2127431" y="4475543"/>
            <a:ext cx="4755653" cy="230832"/>
          </a:xfrm>
          <a:prstGeom prst="rect">
            <a:avLst/>
          </a:prstGeom>
          <a:noFill/>
        </p:spPr>
        <p:txBody>
          <a:bodyPr wrap="square" rtlCol="0">
            <a:spAutoFit/>
          </a:bodyPr>
          <a:lstStyle/>
          <a:p>
            <a:r>
              <a:rPr lang="ja-JP" altLang="en-US" sz="900" dirty="0"/>
              <a:t>＊</a:t>
            </a:r>
            <a:r>
              <a:rPr kumimoji="1" lang="ja-JP" altLang="en-US" sz="900" dirty="0" smtClean="0"/>
              <a:t>）エコトーン　：</a:t>
            </a:r>
            <a:r>
              <a:rPr lang="ja-JP" altLang="en-US" sz="900" dirty="0" smtClean="0"/>
              <a:t>陸域</a:t>
            </a:r>
            <a:r>
              <a:rPr lang="ja-JP" altLang="en-US" sz="900" dirty="0"/>
              <a:t>と水域、森林と草原</a:t>
            </a:r>
            <a:r>
              <a:rPr lang="ja-JP" altLang="en-US" sz="900" dirty="0" smtClean="0"/>
              <a:t>など、異なる</a:t>
            </a:r>
            <a:r>
              <a:rPr lang="ja-JP" altLang="en-US" sz="900" dirty="0"/>
              <a:t>環境が連続的に推移して接している場所</a:t>
            </a:r>
            <a:endParaRPr kumimoji="1" lang="ja-JP" altLang="en-US" sz="900" dirty="0"/>
          </a:p>
        </p:txBody>
      </p:sp>
      <p:pic>
        <p:nvPicPr>
          <p:cNvPr id="4" name="図 3"/>
          <p:cNvPicPr>
            <a:picLocks noChangeAspect="1"/>
          </p:cNvPicPr>
          <p:nvPr/>
        </p:nvPicPr>
        <p:blipFill rotWithShape="1">
          <a:blip r:embed="rId10" cstate="email">
            <a:extLst>
              <a:ext uri="{28A0092B-C50C-407E-A947-70E740481C1C}">
                <a14:useLocalDpi xmlns:a14="http://schemas.microsoft.com/office/drawing/2010/main"/>
              </a:ext>
            </a:extLst>
          </a:blip>
          <a:srcRect t="18314"/>
          <a:stretch/>
        </p:blipFill>
        <p:spPr>
          <a:xfrm>
            <a:off x="6999193" y="4031951"/>
            <a:ext cx="1314082" cy="684000"/>
          </a:xfrm>
          <a:prstGeom prst="rect">
            <a:avLst/>
          </a:prstGeom>
        </p:spPr>
      </p:pic>
    </p:spTree>
    <p:extLst>
      <p:ext uri="{BB962C8B-B14F-4D97-AF65-F5344CB8AC3E}">
        <p14:creationId xmlns:p14="http://schemas.microsoft.com/office/powerpoint/2010/main" val="35389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５．森の育成計画（案）</a:t>
            </a:r>
          </a:p>
        </p:txBody>
      </p:sp>
      <p:graphicFrame>
        <p:nvGraphicFramePr>
          <p:cNvPr id="3" name="表 2"/>
          <p:cNvGraphicFramePr>
            <a:graphicFrameLocks noGrp="1"/>
          </p:cNvGraphicFramePr>
          <p:nvPr>
            <p:extLst/>
          </p:nvPr>
        </p:nvGraphicFramePr>
        <p:xfrm>
          <a:off x="298661" y="1448736"/>
          <a:ext cx="3202236" cy="1953644"/>
        </p:xfrm>
        <a:graphic>
          <a:graphicData uri="http://schemas.openxmlformats.org/drawingml/2006/table">
            <a:tbl>
              <a:tblPr firstRow="1" firstCol="1" bandRow="1">
                <a:tableStyleId>{5C22544A-7EE6-4342-B048-85BDC9FD1C3A}</a:tableStyleId>
              </a:tblPr>
              <a:tblGrid>
                <a:gridCol w="734339">
                  <a:extLst>
                    <a:ext uri="{9D8B030D-6E8A-4147-A177-3AD203B41FA5}">
                      <a16:colId xmlns:a16="http://schemas.microsoft.com/office/drawing/2014/main" xmlns="" val="20000"/>
                    </a:ext>
                  </a:extLst>
                </a:gridCol>
                <a:gridCol w="2467897">
                  <a:extLst>
                    <a:ext uri="{9D8B030D-6E8A-4147-A177-3AD203B41FA5}">
                      <a16:colId xmlns:a16="http://schemas.microsoft.com/office/drawing/2014/main" xmlns="" val="20001"/>
                    </a:ext>
                  </a:extLst>
                </a:gridCol>
              </a:tblGrid>
              <a:tr h="765048">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lang="ja-JP" altLang="ja-JP" sz="1100" b="0" kern="100" dirty="0">
                          <a:solidFill>
                            <a:schemeClr val="tx1"/>
                          </a:solidFill>
                          <a:effectLst/>
                        </a:rPr>
                        <a:t>育成方針</a:t>
                      </a:r>
                      <a:endParaRPr lang="ja-JP" altLang="ja-JP" sz="11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0942" marR="409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ja-JP" altLang="ja-JP" sz="1100" b="0" u="none" kern="100" dirty="0">
                          <a:solidFill>
                            <a:schemeClr val="tx1"/>
                          </a:solidFill>
                          <a:effectLst/>
                          <a:latin typeface="+mn-ea"/>
                          <a:ea typeface="+mn-ea"/>
                        </a:rPr>
                        <a:t>主体とする照葉樹林では</a:t>
                      </a:r>
                      <a:r>
                        <a:rPr lang="ja-JP" altLang="ja-JP" sz="1100" b="0" u="none" kern="100" dirty="0" smtClean="0">
                          <a:solidFill>
                            <a:schemeClr val="tx1"/>
                          </a:solidFill>
                          <a:effectLst/>
                          <a:latin typeface="+mn-ea"/>
                          <a:ea typeface="+mn-ea"/>
                        </a:rPr>
                        <a:t>、伐採</a:t>
                      </a:r>
                      <a:r>
                        <a:rPr lang="ja-JP" altLang="ja-JP" sz="1100" b="0" u="none" kern="100" dirty="0">
                          <a:solidFill>
                            <a:schemeClr val="tx1"/>
                          </a:solidFill>
                          <a:effectLst/>
                          <a:latin typeface="+mn-ea"/>
                          <a:ea typeface="+mn-ea"/>
                        </a:rPr>
                        <a:t>・更新等により高木層・亜高木層・低木層・草本層まで階層構造が発達し、適度に密生し、様々な種が生育する照葉樹林を育成</a:t>
                      </a:r>
                      <a:endParaRPr lang="ja-JP" altLang="ja-JP" sz="1100" b="0" u="none" kern="100" dirty="0">
                        <a:solidFill>
                          <a:schemeClr val="tx1"/>
                        </a:solidFill>
                        <a:effectLst/>
                        <a:latin typeface="+mn-ea"/>
                        <a:ea typeface="+mn-ea"/>
                        <a:cs typeface="Times New Roman" panose="02020603050405020304" pitchFamily="18" charset="0"/>
                      </a:endParaRPr>
                    </a:p>
                  </a:txBody>
                  <a:tcPr marL="40942" marR="409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188596">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lang="ja-JP" altLang="ja-JP" sz="1100" b="0" kern="100" dirty="0">
                          <a:solidFill>
                            <a:schemeClr val="tx1"/>
                          </a:solidFill>
                          <a:effectLst/>
                        </a:rPr>
                        <a:t>施業内容</a:t>
                      </a:r>
                      <a:endParaRPr lang="ja-JP" altLang="ja-JP" sz="11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0942" marR="409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l">
                        <a:lnSpc>
                          <a:spcPts val="1500"/>
                        </a:lnSpc>
                        <a:spcAft>
                          <a:spcPts val="0"/>
                        </a:spcAft>
                      </a:pPr>
                      <a:r>
                        <a:rPr lang="ja-JP" altLang="ja-JP" sz="1100" b="0" u="none" kern="100" dirty="0">
                          <a:solidFill>
                            <a:schemeClr val="tx1"/>
                          </a:solidFill>
                          <a:effectLst/>
                          <a:latin typeface="+mn-ea"/>
                          <a:ea typeface="+mn-ea"/>
                        </a:rPr>
                        <a:t>階層構造を形成し、密度を調整するため、一定の範囲で伐採、更新を実施</a:t>
                      </a:r>
                      <a:r>
                        <a:rPr lang="en-US" altLang="ja-JP" sz="1100" b="0" u="none" kern="100" dirty="0">
                          <a:solidFill>
                            <a:schemeClr val="tx1"/>
                          </a:solidFill>
                          <a:effectLst/>
                          <a:latin typeface="+mn-ea"/>
                          <a:ea typeface="+mn-ea"/>
                        </a:rPr>
                        <a:t>(</a:t>
                      </a:r>
                      <a:r>
                        <a:rPr lang="ja-JP" altLang="ja-JP" sz="1100" b="0" u="none" kern="100" dirty="0">
                          <a:solidFill>
                            <a:schemeClr val="tx1"/>
                          </a:solidFill>
                          <a:effectLst/>
                          <a:latin typeface="+mn-ea"/>
                          <a:ea typeface="+mn-ea"/>
                        </a:rPr>
                        <a:t>伐採しない区域を設定</a:t>
                      </a:r>
                      <a:r>
                        <a:rPr lang="ja-JP" altLang="ja-JP" sz="1100" b="0" u="none" kern="100" dirty="0" smtClean="0">
                          <a:solidFill>
                            <a:schemeClr val="tx1"/>
                          </a:solidFill>
                          <a:effectLst/>
                          <a:latin typeface="+mn-ea"/>
                          <a:ea typeface="+mn-ea"/>
                        </a:rPr>
                        <a:t>、</a:t>
                      </a:r>
                      <a:r>
                        <a:rPr lang="ja-JP" altLang="en-US" sz="1100" b="0" u="none" kern="100" dirty="0" smtClean="0">
                          <a:solidFill>
                            <a:schemeClr val="tx1"/>
                          </a:solidFill>
                          <a:effectLst/>
                          <a:latin typeface="+mn-ea"/>
                          <a:ea typeface="+mn-ea"/>
                        </a:rPr>
                        <a:t>施業区</a:t>
                      </a:r>
                      <a:r>
                        <a:rPr lang="ja-JP" altLang="ja-JP" sz="1100" b="0" u="none" kern="100" dirty="0" smtClean="0">
                          <a:solidFill>
                            <a:schemeClr val="tx1"/>
                          </a:solidFill>
                          <a:effectLst/>
                          <a:latin typeface="+mn-ea"/>
                          <a:ea typeface="+mn-ea"/>
                        </a:rPr>
                        <a:t>域</a:t>
                      </a:r>
                      <a:r>
                        <a:rPr lang="ja-JP" altLang="ja-JP" sz="1100" b="0" u="none" kern="100" dirty="0">
                          <a:solidFill>
                            <a:schemeClr val="tx1"/>
                          </a:solidFill>
                          <a:effectLst/>
                          <a:latin typeface="+mn-ea"/>
                          <a:ea typeface="+mn-ea"/>
                        </a:rPr>
                        <a:t>でも照葉樹の大木は保全</a:t>
                      </a:r>
                      <a:r>
                        <a:rPr lang="en-US" altLang="ja-JP" sz="1100" b="0" u="none" kern="100" dirty="0">
                          <a:solidFill>
                            <a:schemeClr val="tx1"/>
                          </a:solidFill>
                          <a:effectLst/>
                          <a:latin typeface="+mn-ea"/>
                          <a:ea typeface="+mn-ea"/>
                        </a:rPr>
                        <a:t>)</a:t>
                      </a:r>
                      <a:endParaRPr lang="ja-JP" altLang="ja-JP" sz="1100" b="0" u="none" kern="100" dirty="0">
                        <a:solidFill>
                          <a:schemeClr val="tx1"/>
                        </a:solidFill>
                        <a:effectLst/>
                        <a:latin typeface="+mn-ea"/>
                        <a:ea typeface="+mn-ea"/>
                      </a:endParaRPr>
                    </a:p>
                    <a:p>
                      <a:pPr marL="0" indent="0" algn="l">
                        <a:lnSpc>
                          <a:spcPts val="1500"/>
                        </a:lnSpc>
                        <a:spcAft>
                          <a:spcPts val="0"/>
                        </a:spcAft>
                      </a:pPr>
                      <a:r>
                        <a:rPr lang="ja-JP" altLang="ja-JP" sz="1100" b="0" u="none" kern="100" dirty="0">
                          <a:solidFill>
                            <a:schemeClr val="tx1"/>
                          </a:solidFill>
                          <a:effectLst/>
                          <a:latin typeface="+mn-ea"/>
                          <a:ea typeface="+mn-ea"/>
                        </a:rPr>
                        <a:t>多様な樹種を導入するため、植栽等を実施</a:t>
                      </a:r>
                      <a:endParaRPr lang="ja-JP" altLang="ja-JP" sz="1100" b="0" u="none" kern="100" dirty="0">
                        <a:solidFill>
                          <a:schemeClr val="tx1"/>
                        </a:solidFill>
                        <a:effectLst/>
                        <a:latin typeface="+mn-ea"/>
                        <a:ea typeface="+mn-ea"/>
                        <a:cs typeface="Times New Roman" panose="02020603050405020304" pitchFamily="18" charset="0"/>
                      </a:endParaRPr>
                    </a:p>
                  </a:txBody>
                  <a:tcPr marL="40942" marR="409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44" name="テキスト ボックス 3073"/>
          <p:cNvSpPr txBox="1"/>
          <p:nvPr/>
        </p:nvSpPr>
        <p:spPr>
          <a:xfrm>
            <a:off x="5471459" y="1226567"/>
            <a:ext cx="609600" cy="172085"/>
          </a:xfrm>
          <a:prstGeom prst="rect">
            <a:avLst/>
          </a:prstGeom>
          <a:solidFill>
            <a:schemeClr val="tx1">
              <a:lumMod val="75000"/>
              <a:lumOff val="2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1050" kern="100" dirty="0">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施業直後</a:t>
            </a:r>
          </a:p>
        </p:txBody>
      </p:sp>
      <p:sp>
        <p:nvSpPr>
          <p:cNvPr id="47" name="テキスト ボックス 3174"/>
          <p:cNvSpPr txBox="1"/>
          <p:nvPr/>
        </p:nvSpPr>
        <p:spPr>
          <a:xfrm>
            <a:off x="6155049" y="5261613"/>
            <a:ext cx="2808000" cy="95821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dirty="0">
                <a:effectLst/>
                <a:latin typeface="+mn-ea"/>
                <a:cs typeface="Times New Roman" panose="02020603050405020304" pitchFamily="18" charset="0"/>
              </a:rPr>
              <a:t>高木層・亜高木層・低木層ともに照葉樹</a:t>
            </a:r>
            <a:r>
              <a:rPr lang="en-US" sz="1050" kern="100" dirty="0">
                <a:effectLst/>
                <a:latin typeface="+mn-ea"/>
                <a:cs typeface="Times New Roman" panose="02020603050405020304" pitchFamily="18" charset="0"/>
              </a:rPr>
              <a:t>(</a:t>
            </a:r>
            <a:r>
              <a:rPr lang="ja-JP" sz="1050" kern="100" dirty="0">
                <a:effectLst/>
                <a:latin typeface="+mn-ea"/>
                <a:cs typeface="Times New Roman" panose="02020603050405020304" pitchFamily="18" charset="0"/>
              </a:rPr>
              <a:t>常緑広葉樹</a:t>
            </a:r>
            <a:r>
              <a:rPr lang="en-US" sz="1050" kern="100" dirty="0">
                <a:effectLst/>
                <a:latin typeface="+mn-ea"/>
                <a:cs typeface="Times New Roman" panose="02020603050405020304" pitchFamily="18" charset="0"/>
              </a:rPr>
              <a:t>)</a:t>
            </a:r>
            <a:r>
              <a:rPr lang="ja-JP" sz="1050" kern="100" dirty="0">
                <a:effectLst/>
                <a:latin typeface="+mn-ea"/>
                <a:cs typeface="Times New Roman" panose="02020603050405020304" pitchFamily="18" charset="0"/>
              </a:rPr>
              <a:t>主体の樹林</a:t>
            </a:r>
          </a:p>
          <a:p>
            <a:pPr algn="just">
              <a:spcAft>
                <a:spcPts val="0"/>
              </a:spcAft>
            </a:pPr>
            <a:r>
              <a:rPr lang="ja-JP" sz="1050" kern="100" dirty="0">
                <a:effectLst/>
                <a:latin typeface="+mn-ea"/>
                <a:cs typeface="Times New Roman" panose="02020603050405020304" pitchFamily="18" charset="0"/>
              </a:rPr>
              <a:t>高木層の密度を減少させ、亜高木層・低木層・草本層の形成を促進し、階層構造が豊かな樹林の形成を</a:t>
            </a:r>
            <a:r>
              <a:rPr lang="ja-JP" sz="1050" kern="100" dirty="0" smtClean="0">
                <a:effectLst/>
                <a:latin typeface="+mn-ea"/>
                <a:cs typeface="Times New Roman" panose="02020603050405020304" pitchFamily="18" charset="0"/>
              </a:rPr>
              <a:t>目指す</a:t>
            </a:r>
            <a:endParaRPr lang="ja-JP" sz="1050" kern="100" dirty="0">
              <a:effectLst/>
              <a:latin typeface="+mn-ea"/>
              <a:cs typeface="Times New Roman" panose="02020603050405020304" pitchFamily="18" charset="0"/>
            </a:endParaRPr>
          </a:p>
        </p:txBody>
      </p:sp>
      <p:pic>
        <p:nvPicPr>
          <p:cNvPr id="54" name="図 53" descr="\\newjec\dfs\120.地球環境G大阪\業務件名\業務Data\H28\160715_万博の森（仮称）育成等計画策定委託\森の育成方針について\170120\樹林模式図(ｲﾗﾚ)\画像(かきだし)\170120\②.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9571" y="3936591"/>
            <a:ext cx="2546679" cy="1260000"/>
          </a:xfrm>
          <a:prstGeom prst="rect">
            <a:avLst/>
          </a:prstGeom>
          <a:noFill/>
          <a:ln>
            <a:noFill/>
          </a:ln>
        </p:spPr>
      </p:pic>
      <p:sp>
        <p:nvSpPr>
          <p:cNvPr id="55" name="テキスト ボックス 253"/>
          <p:cNvSpPr txBox="1"/>
          <p:nvPr/>
        </p:nvSpPr>
        <p:spPr>
          <a:xfrm>
            <a:off x="2798632" y="3847374"/>
            <a:ext cx="428625" cy="178435"/>
          </a:xfrm>
          <a:prstGeom prst="rect">
            <a:avLst/>
          </a:prstGeom>
          <a:solidFill>
            <a:schemeClr val="tx1">
              <a:lumMod val="75000"/>
              <a:lumOff val="2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1050" kern="100" dirty="0">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現状</a:t>
            </a:r>
          </a:p>
        </p:txBody>
      </p:sp>
      <p:pic>
        <p:nvPicPr>
          <p:cNvPr id="57" name="図 56" descr="\\newjec\dfs\120.地球環境G大阪\業務件名\業務Data\H28\160715_万博の森（仮称）育成等計画策定委託\森の育成方針について\170120\樹林模式図(ｲﾗﾚ)\画像(かきだし)\170120\①.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7999" y="5105185"/>
            <a:ext cx="2546679" cy="1260000"/>
          </a:xfrm>
          <a:prstGeom prst="rect">
            <a:avLst/>
          </a:prstGeom>
          <a:noFill/>
          <a:ln>
            <a:noFill/>
          </a:ln>
        </p:spPr>
      </p:pic>
      <p:sp>
        <p:nvSpPr>
          <p:cNvPr id="58" name="テキスト ボックス 3173"/>
          <p:cNvSpPr txBox="1"/>
          <p:nvPr/>
        </p:nvSpPr>
        <p:spPr>
          <a:xfrm>
            <a:off x="5642910" y="5029614"/>
            <a:ext cx="438150" cy="167799"/>
          </a:xfrm>
          <a:prstGeom prst="rect">
            <a:avLst/>
          </a:prstGeom>
          <a:solidFill>
            <a:schemeClr val="tx1">
              <a:lumMod val="75000"/>
              <a:lumOff val="2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1050" kern="100" dirty="0">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目標</a:t>
            </a:r>
          </a:p>
        </p:txBody>
      </p:sp>
      <p:sp>
        <p:nvSpPr>
          <p:cNvPr id="59" name="テキスト ボックス 3089"/>
          <p:cNvSpPr txBox="1"/>
          <p:nvPr/>
        </p:nvSpPr>
        <p:spPr>
          <a:xfrm>
            <a:off x="6124481" y="1613189"/>
            <a:ext cx="2808000" cy="8137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dirty="0">
                <a:effectLst/>
                <a:latin typeface="+mn-ea"/>
                <a:cs typeface="Times New Roman" panose="02020603050405020304" pitchFamily="18" charset="0"/>
              </a:rPr>
              <a:t>階層構造を形成し、密度を調整するため、樹木伐採、更新を実施</a:t>
            </a:r>
            <a:r>
              <a:rPr lang="en-US" sz="1050" kern="100" dirty="0">
                <a:effectLst/>
                <a:latin typeface="+mn-ea"/>
                <a:cs typeface="Times New Roman" panose="02020603050405020304" pitchFamily="18" charset="0"/>
              </a:rPr>
              <a:t>(</a:t>
            </a:r>
            <a:r>
              <a:rPr lang="ja-JP" sz="1050" kern="100" dirty="0">
                <a:effectLst/>
                <a:latin typeface="+mn-ea"/>
                <a:cs typeface="Times New Roman" panose="02020603050405020304" pitchFamily="18" charset="0"/>
              </a:rPr>
              <a:t>伐採しない区域を設定</a:t>
            </a:r>
            <a:r>
              <a:rPr lang="ja-JP" sz="1050" kern="100" dirty="0" smtClean="0">
                <a:effectLst/>
                <a:latin typeface="+mn-ea"/>
                <a:cs typeface="Times New Roman" panose="02020603050405020304" pitchFamily="18" charset="0"/>
              </a:rPr>
              <a:t>、</a:t>
            </a:r>
            <a:r>
              <a:rPr lang="ja-JP" altLang="en-US" sz="1050" kern="100" dirty="0" smtClean="0">
                <a:effectLst/>
                <a:latin typeface="+mn-ea"/>
                <a:cs typeface="Times New Roman" panose="02020603050405020304" pitchFamily="18" charset="0"/>
              </a:rPr>
              <a:t>施業区</a:t>
            </a:r>
            <a:r>
              <a:rPr lang="ja-JP" sz="1050" kern="100" dirty="0" smtClean="0">
                <a:effectLst/>
                <a:latin typeface="+mn-ea"/>
                <a:cs typeface="Times New Roman" panose="02020603050405020304" pitchFamily="18" charset="0"/>
              </a:rPr>
              <a:t>域</a:t>
            </a:r>
            <a:r>
              <a:rPr lang="ja-JP" sz="1050" kern="100" dirty="0">
                <a:effectLst/>
                <a:latin typeface="+mn-ea"/>
                <a:cs typeface="Times New Roman" panose="02020603050405020304" pitchFamily="18" charset="0"/>
              </a:rPr>
              <a:t>でも照葉樹の大木は保全</a:t>
            </a:r>
            <a:r>
              <a:rPr lang="en-US" sz="1050" kern="100" dirty="0">
                <a:effectLst/>
                <a:latin typeface="+mn-ea"/>
                <a:cs typeface="Times New Roman" panose="02020603050405020304" pitchFamily="18" charset="0"/>
              </a:rPr>
              <a:t>)</a:t>
            </a:r>
            <a:endParaRPr lang="ja-JP" sz="1050" kern="100" dirty="0">
              <a:effectLst/>
              <a:latin typeface="+mn-ea"/>
              <a:cs typeface="Times New Roman" panose="02020603050405020304" pitchFamily="18" charset="0"/>
            </a:endParaRPr>
          </a:p>
          <a:p>
            <a:pPr algn="just">
              <a:spcAft>
                <a:spcPts val="0"/>
              </a:spcAft>
            </a:pPr>
            <a:r>
              <a:rPr lang="ja-JP" sz="1050" kern="100" dirty="0">
                <a:effectLst/>
                <a:latin typeface="+mn-ea"/>
                <a:cs typeface="Times New Roman" panose="02020603050405020304" pitchFamily="18" charset="0"/>
              </a:rPr>
              <a:t>多様な樹種を導入するため、植栽等を実施</a:t>
            </a:r>
          </a:p>
        </p:txBody>
      </p:sp>
      <p:pic>
        <p:nvPicPr>
          <p:cNvPr id="56" name="図 55" descr="\\newjec\dfs\120.地球環境G大阪\業務件名\業務Data\H28\160715_万博の森（仮称）育成等計画策定委託\森の育成方針について\170120\樹林模式図(ｲﾗﾚ)\画像(かきだし)\170120\③.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7999" y="1541655"/>
            <a:ext cx="2546679" cy="1260000"/>
          </a:xfrm>
          <a:prstGeom prst="rect">
            <a:avLst/>
          </a:prstGeom>
          <a:noFill/>
          <a:ln>
            <a:noFill/>
          </a:ln>
        </p:spPr>
      </p:pic>
      <p:sp>
        <p:nvSpPr>
          <p:cNvPr id="29" name="下矢印 28"/>
          <p:cNvSpPr/>
          <p:nvPr/>
        </p:nvSpPr>
        <p:spPr>
          <a:xfrm>
            <a:off x="4649303" y="2948736"/>
            <a:ext cx="285750"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0" name="テキスト ボックス 3090"/>
          <p:cNvSpPr txBox="1"/>
          <p:nvPr/>
        </p:nvSpPr>
        <p:spPr>
          <a:xfrm>
            <a:off x="4298400" y="2169540"/>
            <a:ext cx="1009650" cy="152455"/>
          </a:xfrm>
          <a:prstGeom prst="rect">
            <a:avLst/>
          </a:prstGeom>
          <a:solidFill>
            <a:schemeClr val="bg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0" bIns="0" numCol="1" spcCol="0" rtlCol="0" fromWordArt="0" anchor="t" anchorCtr="0" forceAA="0" compatLnSpc="1">
            <a:prstTxWarp prst="textNoShape">
              <a:avLst/>
            </a:prstTxWarp>
            <a:noAutofit/>
          </a:bodyPr>
          <a:lstStyle/>
          <a:p>
            <a:pPr algn="ctr">
              <a:spcAft>
                <a:spcPts val="0"/>
              </a:spcAft>
            </a:pPr>
            <a:r>
              <a:rPr lang="ja-JP" sz="900" kern="100" dirty="0">
                <a:effectLst/>
                <a:latin typeface="+mn-ea"/>
                <a:cs typeface="Times New Roman" panose="02020603050405020304" pitchFamily="18" charset="0"/>
              </a:rPr>
              <a:t>照葉樹の苗木植栽</a:t>
            </a:r>
            <a:endParaRPr lang="ja-JP" sz="1050" kern="100" dirty="0">
              <a:effectLst/>
              <a:latin typeface="+mn-ea"/>
              <a:cs typeface="Times New Roman" panose="02020603050405020304" pitchFamily="18" charset="0"/>
            </a:endParaRPr>
          </a:p>
        </p:txBody>
      </p:sp>
      <p:cxnSp>
        <p:nvCxnSpPr>
          <p:cNvPr id="51" name="直線矢印コネクタ 50"/>
          <p:cNvCxnSpPr/>
          <p:nvPr/>
        </p:nvCxnSpPr>
        <p:spPr>
          <a:xfrm flipH="1">
            <a:off x="4697936" y="2327229"/>
            <a:ext cx="84717" cy="1330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3102"/>
          <p:cNvSpPr txBox="1"/>
          <p:nvPr/>
        </p:nvSpPr>
        <p:spPr>
          <a:xfrm>
            <a:off x="5033111" y="2696310"/>
            <a:ext cx="1073150" cy="347345"/>
          </a:xfrm>
          <a:prstGeom prst="rect">
            <a:avLst/>
          </a:prstGeom>
          <a:solidFill>
            <a:schemeClr val="bg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0" bIns="0" numCol="1" spcCol="0" rtlCol="0" fromWordArt="0" anchor="t" anchorCtr="0" forceAA="0" compatLnSpc="1">
            <a:prstTxWarp prst="textNoShape">
              <a:avLst/>
            </a:prstTxWarp>
            <a:noAutofit/>
          </a:bodyPr>
          <a:lstStyle/>
          <a:p>
            <a:pPr algn="just">
              <a:spcAft>
                <a:spcPts val="0"/>
              </a:spcAft>
            </a:pPr>
            <a:r>
              <a:rPr lang="ja-JP" sz="900" kern="100" dirty="0">
                <a:effectLst/>
                <a:latin typeface="+mn-ea"/>
                <a:cs typeface="Times New Roman" panose="02020603050405020304" pitchFamily="18" charset="0"/>
              </a:rPr>
              <a:t>照葉樹林の草本層を構成する種の導入</a:t>
            </a:r>
            <a:endParaRPr lang="ja-JP" sz="1050" kern="100" dirty="0">
              <a:effectLst/>
              <a:latin typeface="+mn-ea"/>
              <a:cs typeface="Times New Roman" panose="02020603050405020304" pitchFamily="18" charset="0"/>
            </a:endParaRPr>
          </a:p>
        </p:txBody>
      </p:sp>
      <p:cxnSp>
        <p:nvCxnSpPr>
          <p:cNvPr id="53" name="直線矢印コネクタ 52"/>
          <p:cNvCxnSpPr>
            <a:stCxn id="52" idx="0"/>
          </p:cNvCxnSpPr>
          <p:nvPr/>
        </p:nvCxnSpPr>
        <p:spPr>
          <a:xfrm flipH="1" flipV="1">
            <a:off x="5471460" y="2568337"/>
            <a:ext cx="98226" cy="1279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H="1">
            <a:off x="4252729" y="1581890"/>
            <a:ext cx="208280" cy="2044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5166352" y="1578080"/>
            <a:ext cx="188595" cy="2082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3079"/>
          <p:cNvSpPr txBox="1"/>
          <p:nvPr/>
        </p:nvSpPr>
        <p:spPr>
          <a:xfrm>
            <a:off x="4038122" y="1438629"/>
            <a:ext cx="1649730" cy="165520"/>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0" bIns="0" numCol="1" spcCol="0" rtlCol="0" fromWordArt="0" anchor="t" anchorCtr="0" forceAA="0" compatLnSpc="1">
            <a:prstTxWarp prst="textNoShape">
              <a:avLst/>
            </a:prstTxWarp>
            <a:noAutofit/>
          </a:bodyPr>
          <a:lstStyle/>
          <a:p>
            <a:pPr algn="ctr">
              <a:spcAft>
                <a:spcPts val="0"/>
              </a:spcAft>
            </a:pPr>
            <a:r>
              <a:rPr lang="ja-JP" sz="900" kern="100" dirty="0">
                <a:effectLst/>
                <a:latin typeface="+mn-ea"/>
                <a:cs typeface="Times New Roman" panose="02020603050405020304" pitchFamily="18" charset="0"/>
              </a:rPr>
              <a:t>樹高</a:t>
            </a:r>
            <a:r>
              <a:rPr lang="en-US" sz="900" kern="100" dirty="0">
                <a:effectLst/>
                <a:latin typeface="+mn-ea"/>
                <a:cs typeface="Times New Roman" panose="02020603050405020304" pitchFamily="18" charset="0"/>
              </a:rPr>
              <a:t>15m</a:t>
            </a:r>
            <a:r>
              <a:rPr lang="ja-JP" sz="900" kern="100" dirty="0">
                <a:effectLst/>
                <a:latin typeface="+mn-ea"/>
                <a:cs typeface="Times New Roman" panose="02020603050405020304" pitchFamily="18" charset="0"/>
              </a:rPr>
              <a:t>以上の照葉樹は残す</a:t>
            </a:r>
            <a:endParaRPr lang="ja-JP" sz="1050" kern="100" dirty="0">
              <a:effectLst/>
              <a:latin typeface="+mn-ea"/>
              <a:cs typeface="Times New Roman" panose="02020603050405020304" pitchFamily="18" charset="0"/>
            </a:endParaRPr>
          </a:p>
        </p:txBody>
      </p:sp>
      <p:sp>
        <p:nvSpPr>
          <p:cNvPr id="8" name="正方形/長方形 7"/>
          <p:cNvSpPr/>
          <p:nvPr/>
        </p:nvSpPr>
        <p:spPr>
          <a:xfrm>
            <a:off x="293289" y="3733760"/>
            <a:ext cx="3202236" cy="25281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288"/>
          <p:cNvSpPr txBox="1"/>
          <p:nvPr/>
        </p:nvSpPr>
        <p:spPr>
          <a:xfrm>
            <a:off x="438910" y="5261612"/>
            <a:ext cx="2808000" cy="93633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dirty="0">
                <a:effectLst/>
                <a:latin typeface="+mn-ea"/>
                <a:cs typeface="Times New Roman" panose="02020603050405020304" pitchFamily="18" charset="0"/>
              </a:rPr>
              <a:t>高木層・亜高木層・低木層ともに照葉樹</a:t>
            </a:r>
            <a:r>
              <a:rPr lang="en-US" sz="1050" kern="100" dirty="0">
                <a:effectLst/>
                <a:latin typeface="+mn-ea"/>
                <a:cs typeface="Times New Roman" panose="02020603050405020304" pitchFamily="18" charset="0"/>
              </a:rPr>
              <a:t>(</a:t>
            </a:r>
            <a:r>
              <a:rPr lang="ja-JP" sz="1050" kern="100" dirty="0">
                <a:effectLst/>
                <a:latin typeface="+mn-ea"/>
                <a:cs typeface="Times New Roman" panose="02020603050405020304" pitchFamily="18" charset="0"/>
              </a:rPr>
              <a:t>常緑広葉樹</a:t>
            </a:r>
            <a:r>
              <a:rPr lang="en-US" sz="1050" kern="100" dirty="0">
                <a:effectLst/>
                <a:latin typeface="+mn-ea"/>
                <a:cs typeface="Times New Roman" panose="02020603050405020304" pitchFamily="18" charset="0"/>
              </a:rPr>
              <a:t>)</a:t>
            </a:r>
            <a:r>
              <a:rPr lang="ja-JP" sz="1050" kern="100" dirty="0">
                <a:effectLst/>
                <a:latin typeface="+mn-ea"/>
                <a:cs typeface="Times New Roman" panose="02020603050405020304" pitchFamily="18" charset="0"/>
              </a:rPr>
              <a:t>主体の樹林となっているが、高木層が高密度に生育しているため、過密なもやし林となっている。</a:t>
            </a:r>
          </a:p>
          <a:p>
            <a:pPr algn="just">
              <a:spcAft>
                <a:spcPts val="0"/>
              </a:spcAft>
            </a:pPr>
            <a:r>
              <a:rPr lang="ja-JP" sz="1050" kern="100" dirty="0">
                <a:effectLst/>
                <a:latin typeface="+mn-ea"/>
                <a:cs typeface="Times New Roman" panose="02020603050405020304" pitchFamily="18" charset="0"/>
              </a:rPr>
              <a:t>亜高木層・低木層・草本層が未発達</a:t>
            </a:r>
          </a:p>
        </p:txBody>
      </p:sp>
      <p:sp>
        <p:nvSpPr>
          <p:cNvPr id="2" name="正方形/長方形 1"/>
          <p:cNvSpPr/>
          <p:nvPr/>
        </p:nvSpPr>
        <p:spPr>
          <a:xfrm>
            <a:off x="5038637" y="6405763"/>
            <a:ext cx="2794355" cy="261610"/>
          </a:xfrm>
          <a:prstGeom prst="rect">
            <a:avLst/>
          </a:prstGeom>
        </p:spPr>
        <p:txBody>
          <a:bodyPr wrap="none">
            <a:spAutoFit/>
          </a:bodyPr>
          <a:lstStyle/>
          <a:p>
            <a:r>
              <a:rPr lang="ja-JP" altLang="ja-JP" sz="1100" dirty="0" smtClean="0">
                <a:ea typeface="ＭＳ ゴシック" panose="020B0609070205080204" pitchFamily="49" charset="-128"/>
                <a:cs typeface="Times New Roman" panose="02020603050405020304" pitchFamily="18" charset="0"/>
              </a:rPr>
              <a:t>施業</a:t>
            </a:r>
            <a:r>
              <a:rPr lang="ja-JP" altLang="en-US" sz="1100" dirty="0" smtClean="0">
                <a:ea typeface="ＭＳ ゴシック" panose="020B0609070205080204" pitchFamily="49" charset="-128"/>
                <a:cs typeface="Times New Roman" panose="02020603050405020304" pitchFamily="18" charset="0"/>
              </a:rPr>
              <a:t>直</a:t>
            </a:r>
            <a:r>
              <a:rPr lang="ja-JP" altLang="ja-JP" sz="1100" dirty="0" smtClean="0">
                <a:ea typeface="ＭＳ ゴシック" panose="020B0609070205080204" pitchFamily="49" charset="-128"/>
                <a:cs typeface="Times New Roman" panose="02020603050405020304" pitchFamily="18" charset="0"/>
              </a:rPr>
              <a:t>後</a:t>
            </a:r>
            <a:r>
              <a:rPr lang="en-US" altLang="ja-JP" sz="1100" dirty="0" smtClean="0">
                <a:ea typeface="ＭＳ ゴシック" panose="020B0609070205080204" pitchFamily="49" charset="-128"/>
                <a:cs typeface="Times New Roman" panose="02020603050405020304" pitchFamily="18" charset="0"/>
              </a:rPr>
              <a:t>→</a:t>
            </a:r>
            <a:r>
              <a:rPr lang="ja-JP" altLang="ja-JP" sz="1100" kern="100" dirty="0" smtClean="0">
                <a:latin typeface="ＭＳ Ｐゴシック" panose="020B0600070205080204" pitchFamily="50" charset="-128"/>
                <a:cs typeface="Times New Roman" panose="02020603050405020304" pitchFamily="18" charset="0"/>
              </a:rPr>
              <a:t>施業</a:t>
            </a:r>
            <a:r>
              <a:rPr lang="ja-JP" altLang="en-US" sz="1100" kern="100" dirty="0" smtClean="0">
                <a:latin typeface="ＭＳ Ｐゴシック" panose="020B0600070205080204" pitchFamily="50" charset="-128"/>
                <a:cs typeface="Times New Roman" panose="02020603050405020304" pitchFamily="18" charset="0"/>
              </a:rPr>
              <a:t>５年</a:t>
            </a:r>
            <a:r>
              <a:rPr lang="ja-JP" altLang="ja-JP" sz="1100" kern="100" dirty="0" smtClean="0">
                <a:latin typeface="ＭＳ Ｐゴシック" panose="020B0600070205080204" pitchFamily="50" charset="-128"/>
                <a:cs typeface="Times New Roman" panose="02020603050405020304" pitchFamily="18" charset="0"/>
              </a:rPr>
              <a:t>後</a:t>
            </a:r>
            <a:r>
              <a:rPr lang="en-US" altLang="ja-JP" sz="1100" dirty="0">
                <a:ea typeface="ＭＳ ゴシック" panose="020B0609070205080204" pitchFamily="49" charset="-128"/>
                <a:cs typeface="Times New Roman" panose="02020603050405020304" pitchFamily="18" charset="0"/>
              </a:rPr>
              <a:t>→</a:t>
            </a:r>
            <a:r>
              <a:rPr lang="ja-JP" altLang="ja-JP" sz="1100" dirty="0" smtClean="0">
                <a:ea typeface="ＭＳ ゴシック" panose="020B0609070205080204" pitchFamily="49" charset="-128"/>
                <a:cs typeface="Times New Roman" panose="02020603050405020304" pitchFamily="18" charset="0"/>
              </a:rPr>
              <a:t>目標</a:t>
            </a:r>
            <a:r>
              <a:rPr lang="ja-JP" altLang="ja-JP" sz="1100" dirty="0">
                <a:ea typeface="ＭＳ ゴシック" panose="020B0609070205080204" pitchFamily="49" charset="-128"/>
                <a:cs typeface="Times New Roman" panose="02020603050405020304" pitchFamily="18" charset="0"/>
              </a:rPr>
              <a:t>の樹林模式図</a:t>
            </a:r>
            <a:endParaRPr lang="ja-JP" altLang="en-US" sz="1100" dirty="0"/>
          </a:p>
        </p:txBody>
      </p:sp>
      <p:sp>
        <p:nvSpPr>
          <p:cNvPr id="4" name="正方形/長方形 3"/>
          <p:cNvSpPr/>
          <p:nvPr/>
        </p:nvSpPr>
        <p:spPr>
          <a:xfrm>
            <a:off x="147378" y="1128658"/>
            <a:ext cx="8892000" cy="56150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descr="C:\Users\yamaguchiys\Desktop\施業5年後（照葉樹林）.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3594678" y="3421186"/>
            <a:ext cx="2520000" cy="1260000"/>
          </a:xfrm>
          <a:prstGeom prst="rect">
            <a:avLst/>
          </a:prstGeom>
          <a:noFill/>
          <a:ln>
            <a:noFill/>
          </a:ln>
        </p:spPr>
      </p:pic>
      <p:sp>
        <p:nvSpPr>
          <p:cNvPr id="31" name="テキスト ボックス 141"/>
          <p:cNvSpPr txBox="1">
            <a:spLocks noChangeAspect="1"/>
          </p:cNvSpPr>
          <p:nvPr/>
        </p:nvSpPr>
        <p:spPr>
          <a:xfrm>
            <a:off x="6173028" y="3376361"/>
            <a:ext cx="2808000" cy="64944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1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植栽により、低木層</a:t>
            </a:r>
            <a:r>
              <a:rPr 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、草本層</a:t>
            </a:r>
            <a:r>
              <a:rPr lang="ja-JP" sz="11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が生長</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ja-JP" sz="11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ヌルデやアカメガシワなどの先駆種が繁茂するため、伐採等を</a:t>
            </a:r>
            <a:r>
              <a:rPr 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実施</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32" name="下矢印 31"/>
          <p:cNvSpPr/>
          <p:nvPr/>
        </p:nvSpPr>
        <p:spPr>
          <a:xfrm>
            <a:off x="4720112" y="4961765"/>
            <a:ext cx="285750"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33" name="直線矢印コネクタ 32"/>
          <p:cNvCxnSpPr/>
          <p:nvPr/>
        </p:nvCxnSpPr>
        <p:spPr>
          <a:xfrm flipH="1" flipV="1">
            <a:off x="5450941" y="4422574"/>
            <a:ext cx="118745" cy="18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4578841" y="3645296"/>
            <a:ext cx="203812" cy="5146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200"/>
          <p:cNvSpPr txBox="1"/>
          <p:nvPr/>
        </p:nvSpPr>
        <p:spPr>
          <a:xfrm>
            <a:off x="4197435" y="3338682"/>
            <a:ext cx="1211580" cy="347345"/>
          </a:xfrm>
          <a:prstGeom prst="rect">
            <a:avLst/>
          </a:prstGeom>
          <a:solidFill>
            <a:schemeClr val="bg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0" bIns="0" numCol="1" spcCol="0" rtlCol="0" fromWordArt="0" anchor="t" anchorCtr="0" forceAA="0" compatLnSpc="1">
            <a:prstTxWarp prst="textNoShape">
              <a:avLst/>
            </a:prstTxWarp>
            <a:noAutofit/>
          </a:bodyPr>
          <a:lstStyle/>
          <a:p>
            <a:pPr algn="just">
              <a:spcAft>
                <a:spcPts val="0"/>
              </a:spcAft>
            </a:pPr>
            <a:r>
              <a:rPr lang="ja-JP" sz="900" kern="100" dirty="0">
                <a:effectLst/>
                <a:latin typeface="+mn-ea"/>
                <a:cs typeface="Times New Roman" panose="02020603050405020304" pitchFamily="18" charset="0"/>
              </a:rPr>
              <a:t>ヌルデやアカメガシワなどの先駆種が繁茂</a:t>
            </a:r>
            <a:endParaRPr lang="ja-JP" sz="1050" kern="100" dirty="0">
              <a:effectLst/>
              <a:latin typeface="+mn-ea"/>
              <a:cs typeface="Times New Roman" panose="02020603050405020304" pitchFamily="18" charset="0"/>
            </a:endParaRPr>
          </a:p>
        </p:txBody>
      </p:sp>
      <p:cxnSp>
        <p:nvCxnSpPr>
          <p:cNvPr id="36" name="直線矢印コネクタ 35"/>
          <p:cNvCxnSpPr/>
          <p:nvPr/>
        </p:nvCxnSpPr>
        <p:spPr>
          <a:xfrm>
            <a:off x="4925279" y="3698460"/>
            <a:ext cx="206692" cy="3854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558"/>
          <p:cNvSpPr txBox="1"/>
          <p:nvPr/>
        </p:nvSpPr>
        <p:spPr>
          <a:xfrm>
            <a:off x="4934755" y="4566591"/>
            <a:ext cx="1501059" cy="347345"/>
          </a:xfrm>
          <a:prstGeom prst="rect">
            <a:avLst/>
          </a:prstGeom>
          <a:solidFill>
            <a:schemeClr val="bg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0" bIns="0" numCol="1" spcCol="0" rtlCol="0" fromWordArt="0" anchor="t" anchorCtr="0" forceAA="0" compatLnSpc="1">
            <a:prstTxWarp prst="textNoShape">
              <a:avLst/>
            </a:prstTxWarp>
            <a:noAutofit/>
          </a:bodyPr>
          <a:lstStyle/>
          <a:p>
            <a:pPr algn="just">
              <a:spcAft>
                <a:spcPts val="0"/>
              </a:spcAft>
            </a:pPr>
            <a:r>
              <a:rPr lang="ja-JP" sz="900" kern="100" dirty="0" smtClean="0">
                <a:effectLst/>
                <a:latin typeface="+mn-ea"/>
                <a:cs typeface="Times New Roman" panose="02020603050405020304" pitchFamily="18" charset="0"/>
              </a:rPr>
              <a:t>植栽</a:t>
            </a:r>
            <a:r>
              <a:rPr lang="ja-JP" altLang="en-US" sz="900" kern="100" dirty="0" smtClean="0">
                <a:effectLst/>
                <a:latin typeface="+mn-ea"/>
                <a:cs typeface="Times New Roman" panose="02020603050405020304" pitchFamily="18" charset="0"/>
              </a:rPr>
              <a:t>された苗木が</a:t>
            </a:r>
            <a:r>
              <a:rPr lang="ja-JP" sz="900" kern="100" dirty="0" smtClean="0">
                <a:effectLst/>
                <a:latin typeface="+mn-ea"/>
                <a:cs typeface="Times New Roman" panose="02020603050405020304" pitchFamily="18" charset="0"/>
              </a:rPr>
              <a:t>低木層</a:t>
            </a:r>
            <a:r>
              <a:rPr lang="ja-JP" sz="900" kern="100" dirty="0">
                <a:effectLst/>
                <a:latin typeface="+mn-ea"/>
                <a:cs typeface="Times New Roman" panose="02020603050405020304" pitchFamily="18" charset="0"/>
              </a:rPr>
              <a:t>、</a:t>
            </a:r>
            <a:r>
              <a:rPr lang="ja-JP" sz="900" kern="100" dirty="0" smtClean="0">
                <a:effectLst/>
                <a:latin typeface="+mn-ea"/>
                <a:cs typeface="Times New Roman" panose="02020603050405020304" pitchFamily="18" charset="0"/>
              </a:rPr>
              <a:t>草本層</a:t>
            </a:r>
            <a:r>
              <a:rPr lang="ja-JP" altLang="en-US" sz="900" kern="100" dirty="0" smtClean="0">
                <a:effectLst/>
                <a:latin typeface="+mn-ea"/>
                <a:cs typeface="Times New Roman" panose="02020603050405020304" pitchFamily="18" charset="0"/>
              </a:rPr>
              <a:t>を</a:t>
            </a:r>
            <a:r>
              <a:rPr lang="ja-JP" sz="900" kern="100" dirty="0" smtClean="0">
                <a:effectLst/>
                <a:latin typeface="+mn-ea"/>
                <a:cs typeface="Times New Roman" panose="02020603050405020304" pitchFamily="18" charset="0"/>
              </a:rPr>
              <a:t>形成</a:t>
            </a:r>
            <a:r>
              <a:rPr lang="ja-JP" altLang="en-US" sz="900" kern="100" dirty="0" smtClean="0">
                <a:effectLst/>
                <a:latin typeface="+mn-ea"/>
                <a:cs typeface="Times New Roman" panose="02020603050405020304" pitchFamily="18" charset="0"/>
              </a:rPr>
              <a:t>し始める。</a:t>
            </a:r>
            <a:endParaRPr lang="ja-JP" sz="1050" kern="100" dirty="0">
              <a:effectLst/>
              <a:latin typeface="+mn-ea"/>
              <a:cs typeface="Times New Roman" panose="02020603050405020304" pitchFamily="18" charset="0"/>
            </a:endParaRPr>
          </a:p>
        </p:txBody>
      </p:sp>
      <p:sp>
        <p:nvSpPr>
          <p:cNvPr id="41" name="テキスト ボックス 3073"/>
          <p:cNvSpPr txBox="1"/>
          <p:nvPr/>
        </p:nvSpPr>
        <p:spPr>
          <a:xfrm>
            <a:off x="5430813" y="3136929"/>
            <a:ext cx="667085" cy="145008"/>
          </a:xfrm>
          <a:prstGeom prst="rect">
            <a:avLst/>
          </a:prstGeom>
          <a:solidFill>
            <a:schemeClr val="tx1">
              <a:lumMod val="75000"/>
              <a:lumOff val="2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1050" kern="100" dirty="0" smtClean="0">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施業</a:t>
            </a:r>
            <a:r>
              <a:rPr lang="ja-JP" altLang="en-US" sz="1050" kern="100" dirty="0" smtClean="0">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５年</a:t>
            </a:r>
            <a:r>
              <a:rPr lang="ja-JP" sz="1050" kern="100" dirty="0" smtClean="0">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後</a:t>
            </a:r>
            <a:endParaRPr lang="ja-JP" sz="1050" kern="100" dirty="0">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6" name="スライド番号プレースホルダー 5"/>
          <p:cNvSpPr>
            <a:spLocks noGrp="1"/>
          </p:cNvSpPr>
          <p:nvPr>
            <p:ph type="sldNum" sz="quarter" idx="12"/>
          </p:nvPr>
        </p:nvSpPr>
        <p:spPr>
          <a:xfrm>
            <a:off x="6981977" y="6434305"/>
            <a:ext cx="2057400" cy="365125"/>
          </a:xfrm>
        </p:spPr>
        <p:txBody>
          <a:bodyPr/>
          <a:lstStyle/>
          <a:p>
            <a:fld id="{ADFC9CA0-1D7A-4C66-B275-F0FB54BFAB19}" type="slidenum">
              <a:rPr kumimoji="1" lang="ja-JP" altLang="en-US" smtClean="0"/>
              <a:t>10</a:t>
            </a:fld>
            <a:endParaRPr kumimoji="1" lang="ja-JP" altLang="en-US" dirty="0"/>
          </a:p>
        </p:txBody>
      </p:sp>
      <p:sp>
        <p:nvSpPr>
          <p:cNvPr id="38" name="テキスト ボックス 37"/>
          <p:cNvSpPr txBox="1"/>
          <p:nvPr/>
        </p:nvSpPr>
        <p:spPr>
          <a:xfrm>
            <a:off x="67228" y="588245"/>
            <a:ext cx="3405060" cy="348813"/>
          </a:xfrm>
          <a:prstGeom prst="rect">
            <a:avLst/>
          </a:prstGeom>
          <a:noFill/>
          <a:ln w="19050">
            <a:noFill/>
          </a:ln>
        </p:spPr>
        <p:txBody>
          <a:bodyPr wrap="square" rtlCol="0">
            <a:spAutoFit/>
          </a:bodyPr>
          <a:lstStyle/>
          <a:p>
            <a:pPr marL="130175" indent="-130175">
              <a:lnSpc>
                <a:spcPts val="2000"/>
              </a:lnSpc>
            </a:pPr>
            <a:r>
              <a:rPr kumimoji="1" lang="ja-JP" altLang="en-US" sz="1600" b="1" dirty="0" smtClean="0">
                <a:latin typeface="+mn-ea"/>
              </a:rPr>
              <a:t>５．２</a:t>
            </a:r>
            <a:r>
              <a:rPr lang="ja-JP" altLang="en-US" sz="1600" b="1" dirty="0">
                <a:latin typeface="+mn-ea"/>
              </a:rPr>
              <a:t>　</a:t>
            </a:r>
            <a:r>
              <a:rPr kumimoji="1" lang="ja-JP" altLang="en-US" sz="1600" b="1" dirty="0" smtClean="0">
                <a:latin typeface="+mn-ea"/>
              </a:rPr>
              <a:t>樹林タイプの育成計画</a:t>
            </a:r>
            <a:endParaRPr kumimoji="1" lang="en-US" altLang="ja-JP" sz="1600" b="1" dirty="0">
              <a:latin typeface="+mn-ea"/>
            </a:endParaRPr>
          </a:p>
        </p:txBody>
      </p:sp>
      <p:sp>
        <p:nvSpPr>
          <p:cNvPr id="21" name="テキスト ボックス 20"/>
          <p:cNvSpPr txBox="1"/>
          <p:nvPr/>
        </p:nvSpPr>
        <p:spPr>
          <a:xfrm>
            <a:off x="147377" y="866696"/>
            <a:ext cx="8892000" cy="307777"/>
          </a:xfrm>
          <a:prstGeom prst="rect">
            <a:avLst/>
          </a:prstGeom>
          <a:solidFill>
            <a:schemeClr val="bg1">
              <a:lumMod val="75000"/>
            </a:schemeClr>
          </a:solidFill>
          <a:ln w="6350">
            <a:solidFill>
              <a:prstClr val="black"/>
            </a:solidFill>
          </a:ln>
        </p:spPr>
        <p:txBody>
          <a:bodyPr wrap="square" rtlCol="0">
            <a:spAutoFit/>
          </a:bodyPr>
          <a:lstStyle/>
          <a:p>
            <a:r>
              <a:rPr lang="ja-JP" altLang="en-US" sz="1400" dirty="0">
                <a:latin typeface="+mn-ea"/>
              </a:rPr>
              <a:t>「</a:t>
            </a:r>
            <a:r>
              <a:rPr lang="en-US" altLang="ja-JP" sz="1400" dirty="0">
                <a:latin typeface="+mn-ea"/>
              </a:rPr>
              <a:t>A.</a:t>
            </a:r>
            <a:r>
              <a:rPr lang="ja-JP" altLang="en-US" sz="1400" dirty="0" smtClean="0">
                <a:latin typeface="+mn-ea"/>
              </a:rPr>
              <a:t>照葉樹林（タイプ①）」の育成計画</a:t>
            </a:r>
            <a:endParaRPr lang="ja-JP" altLang="ja-JP" sz="1400" dirty="0">
              <a:latin typeface="+mn-ea"/>
            </a:endParaRPr>
          </a:p>
        </p:txBody>
      </p:sp>
    </p:spTree>
    <p:extLst>
      <p:ext uri="{BB962C8B-B14F-4D97-AF65-F5344CB8AC3E}">
        <p14:creationId xmlns:p14="http://schemas.microsoft.com/office/powerpoint/2010/main" val="685506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５．森の育成計画（案）</a:t>
            </a:r>
          </a:p>
        </p:txBody>
      </p:sp>
      <p:sp>
        <p:nvSpPr>
          <p:cNvPr id="7" name="正方形/長方形 6"/>
          <p:cNvSpPr/>
          <p:nvPr/>
        </p:nvSpPr>
        <p:spPr>
          <a:xfrm>
            <a:off x="6179070" y="5803061"/>
            <a:ext cx="2031325" cy="276999"/>
          </a:xfrm>
          <a:prstGeom prst="rect">
            <a:avLst/>
          </a:prstGeom>
        </p:spPr>
        <p:txBody>
          <a:bodyPr wrap="none">
            <a:spAutoFit/>
          </a:bodyPr>
          <a:lstStyle/>
          <a:p>
            <a:r>
              <a:rPr lang="ja-JP" altLang="en-US" sz="1200" dirty="0"/>
              <a:t>「自然</a:t>
            </a:r>
            <a:r>
              <a:rPr lang="ja-JP" altLang="en-US" sz="1200" dirty="0" smtClean="0"/>
              <a:t>遷移の樹林」</a:t>
            </a:r>
            <a:r>
              <a:rPr lang="ja-JP" altLang="en-US" sz="1200" dirty="0"/>
              <a:t>の位置図</a:t>
            </a:r>
          </a:p>
        </p:txBody>
      </p:sp>
      <p:sp>
        <p:nvSpPr>
          <p:cNvPr id="9" name="テキスト ボックス 8"/>
          <p:cNvSpPr txBox="1"/>
          <p:nvPr/>
        </p:nvSpPr>
        <p:spPr>
          <a:xfrm>
            <a:off x="147377" y="928503"/>
            <a:ext cx="8892000" cy="307777"/>
          </a:xfrm>
          <a:prstGeom prst="rect">
            <a:avLst/>
          </a:prstGeom>
          <a:solidFill>
            <a:schemeClr val="bg1">
              <a:lumMod val="75000"/>
            </a:schemeClr>
          </a:solidFill>
          <a:ln w="6350">
            <a:solidFill>
              <a:prstClr val="black"/>
            </a:solidFill>
          </a:ln>
        </p:spPr>
        <p:txBody>
          <a:bodyPr wrap="square" rtlCol="0">
            <a:spAutoFit/>
          </a:bodyPr>
          <a:lstStyle/>
          <a:p>
            <a:r>
              <a:rPr lang="ja-JP" altLang="en-US" sz="1400" dirty="0" smtClean="0">
                <a:latin typeface="+mn-ea"/>
              </a:rPr>
              <a:t>「</a:t>
            </a:r>
            <a:r>
              <a:rPr lang="ja-JP" altLang="en-US" sz="1400" dirty="0">
                <a:latin typeface="+mn-ea"/>
              </a:rPr>
              <a:t>Ｂ</a:t>
            </a:r>
            <a:r>
              <a:rPr lang="en-US" altLang="ja-JP" sz="1400" dirty="0" smtClean="0">
                <a:latin typeface="+mn-ea"/>
              </a:rPr>
              <a:t>.</a:t>
            </a:r>
            <a:r>
              <a:rPr lang="ja-JP" altLang="en-US" sz="1400" dirty="0" smtClean="0">
                <a:latin typeface="+mn-ea"/>
              </a:rPr>
              <a:t>自然遷移の樹林」の育成計画</a:t>
            </a:r>
            <a:endParaRPr lang="ja-JP" altLang="ja-JP" sz="1400" dirty="0">
              <a:latin typeface="+mn-ea"/>
            </a:endParaRP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9421" y="2751128"/>
            <a:ext cx="5343525" cy="2927713"/>
          </a:xfrm>
          <a:prstGeom prst="rect">
            <a:avLst/>
          </a:prstGeom>
        </p:spPr>
      </p:pic>
      <p:graphicFrame>
        <p:nvGraphicFramePr>
          <p:cNvPr id="10" name="表 9"/>
          <p:cNvGraphicFramePr>
            <a:graphicFrameLocks noGrp="1"/>
          </p:cNvGraphicFramePr>
          <p:nvPr>
            <p:extLst>
              <p:ext uri="{D42A27DB-BD31-4B8C-83A1-F6EECF244321}">
                <p14:modId xmlns:p14="http://schemas.microsoft.com/office/powerpoint/2010/main" val="1085974279"/>
              </p:ext>
            </p:extLst>
          </p:nvPr>
        </p:nvGraphicFramePr>
        <p:xfrm>
          <a:off x="1723808" y="1577151"/>
          <a:ext cx="5739138" cy="866200"/>
        </p:xfrm>
        <a:graphic>
          <a:graphicData uri="http://schemas.openxmlformats.org/drawingml/2006/table">
            <a:tbl>
              <a:tblPr firstRow="1" firstCol="1" bandRow="1">
                <a:tableStyleId>{5C22544A-7EE6-4342-B048-85BDC9FD1C3A}</a:tableStyleId>
              </a:tblPr>
              <a:tblGrid>
                <a:gridCol w="723329"/>
                <a:gridCol w="5015809"/>
              </a:tblGrid>
              <a:tr h="346347">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lang="ja-JP" altLang="ja-JP" sz="1200" b="1" kern="100" dirty="0" smtClean="0">
                          <a:solidFill>
                            <a:schemeClr val="tx1"/>
                          </a:solidFill>
                          <a:effectLst/>
                          <a:latin typeface="+mn-ea"/>
                          <a:ea typeface="+mn-ea"/>
                        </a:rPr>
                        <a:t>育成方針</a:t>
                      </a:r>
                      <a:endParaRPr lang="ja-JP" altLang="ja-JP" sz="1200" b="1" kern="100" dirty="0" smtClean="0">
                        <a:solidFill>
                          <a:schemeClr val="tx1"/>
                        </a:solidFill>
                        <a:effectLst/>
                        <a:latin typeface="+mn-ea"/>
                        <a:ea typeface="+mn-ea"/>
                        <a:cs typeface="Times New Roman" panose="02020603050405020304" pitchFamily="18" charset="0"/>
                      </a:endParaRPr>
                    </a:p>
                  </a:txBody>
                  <a:tcPr marL="40942" marR="409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ja-JP" sz="1200" b="1" u="none" kern="1200" dirty="0" smtClean="0">
                          <a:solidFill>
                            <a:schemeClr val="tx1"/>
                          </a:solidFill>
                          <a:effectLst/>
                          <a:latin typeface="+mn-ea"/>
                          <a:ea typeface="+mn-ea"/>
                          <a:cs typeface="+mn-cs"/>
                        </a:rPr>
                        <a:t>主体となっている照葉樹の伐採等を実施せず、今後の遷移を確認</a:t>
                      </a:r>
                      <a:endParaRPr lang="ja-JP" altLang="ja-JP" sz="1200" b="1" u="none" kern="100" dirty="0" smtClean="0">
                        <a:solidFill>
                          <a:schemeClr val="tx1"/>
                        </a:solidFill>
                        <a:effectLst/>
                        <a:latin typeface="+mn-ea"/>
                        <a:ea typeface="+mn-ea"/>
                        <a:cs typeface="Times New Roman" panose="02020603050405020304" pitchFamily="18" charset="0"/>
                      </a:endParaRPr>
                    </a:p>
                  </a:txBody>
                  <a:tcPr marL="40942" marR="409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9853">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lang="ja-JP" altLang="ja-JP" sz="1200" b="1" kern="100" dirty="0" smtClean="0">
                          <a:solidFill>
                            <a:schemeClr val="tx1"/>
                          </a:solidFill>
                          <a:effectLst/>
                          <a:latin typeface="+mn-ea"/>
                          <a:ea typeface="+mn-ea"/>
                        </a:rPr>
                        <a:t>施業内容</a:t>
                      </a:r>
                      <a:endParaRPr lang="ja-JP" altLang="ja-JP" sz="1200" b="1" kern="100" dirty="0" smtClean="0">
                        <a:solidFill>
                          <a:schemeClr val="tx1"/>
                        </a:solidFill>
                        <a:effectLst/>
                        <a:latin typeface="+mn-ea"/>
                        <a:ea typeface="+mn-ea"/>
                        <a:cs typeface="Times New Roman" panose="02020603050405020304" pitchFamily="18" charset="0"/>
                      </a:endParaRPr>
                    </a:p>
                  </a:txBody>
                  <a:tcPr marL="40942" marR="409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80010" indent="-80010" algn="just">
                        <a:lnSpc>
                          <a:spcPts val="1500"/>
                        </a:lnSpc>
                        <a:spcAft>
                          <a:spcPts val="0"/>
                        </a:spcAft>
                      </a:pPr>
                      <a:r>
                        <a:rPr lang="ja-JP" sz="1200" b="1" kern="100" dirty="0" smtClean="0">
                          <a:effectLst/>
                          <a:latin typeface="+mn-ea"/>
                          <a:ea typeface="+mn-ea"/>
                          <a:cs typeface="Times New Roman" panose="02020603050405020304" pitchFamily="18" charset="0"/>
                        </a:rPr>
                        <a:t>管理</a:t>
                      </a:r>
                      <a:r>
                        <a:rPr lang="ja-JP" sz="1200" b="1" kern="100" dirty="0">
                          <a:effectLst/>
                          <a:latin typeface="+mn-ea"/>
                          <a:ea typeface="+mn-ea"/>
                          <a:cs typeface="Times New Roman" panose="02020603050405020304" pitchFamily="18" charset="0"/>
                        </a:rPr>
                        <a:t>を行わず、自然の遷移を見守る。</a:t>
                      </a:r>
                    </a:p>
                    <a:p>
                      <a:pPr marL="0" indent="0" algn="just">
                        <a:lnSpc>
                          <a:spcPts val="1500"/>
                        </a:lnSpc>
                        <a:spcAft>
                          <a:spcPts val="0"/>
                        </a:spcAft>
                      </a:pPr>
                      <a:r>
                        <a:rPr lang="ja-JP" sz="1200" b="1" kern="100" dirty="0" smtClean="0">
                          <a:effectLst/>
                          <a:latin typeface="+mn-ea"/>
                          <a:ea typeface="+mn-ea"/>
                          <a:cs typeface="Times New Roman" panose="02020603050405020304" pitchFamily="18" charset="0"/>
                        </a:rPr>
                        <a:t>園</a:t>
                      </a:r>
                      <a:r>
                        <a:rPr lang="ja-JP" sz="1200" b="1" kern="100" dirty="0">
                          <a:effectLst/>
                          <a:latin typeface="+mn-ea"/>
                          <a:ea typeface="+mn-ea"/>
                          <a:cs typeface="Times New Roman" panose="02020603050405020304" pitchFamily="18" charset="0"/>
                        </a:rPr>
                        <a:t>路等に枝葉等が張り出してきた場合は、枝払い等を実施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正方形/長方形 10"/>
          <p:cNvSpPr/>
          <p:nvPr/>
        </p:nvSpPr>
        <p:spPr>
          <a:xfrm>
            <a:off x="147377" y="1236280"/>
            <a:ext cx="8892000" cy="496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7086600" y="6512057"/>
            <a:ext cx="2057400" cy="365125"/>
          </a:xfrm>
        </p:spPr>
        <p:txBody>
          <a:bodyPr/>
          <a:lstStyle/>
          <a:p>
            <a:fld id="{ADFC9CA0-1D7A-4C66-B275-F0FB54BFAB19}" type="slidenum">
              <a:rPr kumimoji="1" lang="ja-JP" altLang="en-US" smtClean="0"/>
              <a:t>11</a:t>
            </a:fld>
            <a:endParaRPr kumimoji="1" lang="ja-JP" altLang="en-US" dirty="0"/>
          </a:p>
        </p:txBody>
      </p:sp>
    </p:spTree>
    <p:extLst>
      <p:ext uri="{BB962C8B-B14F-4D97-AF65-F5344CB8AC3E}">
        <p14:creationId xmlns:p14="http://schemas.microsoft.com/office/powerpoint/2010/main" val="2940078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descr="\\newjec\dfs\120.地球環境G大阪\業務件名\業務Data\H28\160715_万博の森（仮称）育成等計画策定委託\森の育成方針について\170120\樹林模式図(ｲﾗﾚ)\画像(かきだし)\170120\④.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9355" y="1457941"/>
            <a:ext cx="2546679" cy="1260000"/>
          </a:xfrm>
          <a:prstGeom prst="rect">
            <a:avLst/>
          </a:prstGeom>
          <a:noFill/>
          <a:ln>
            <a:noFill/>
          </a:ln>
        </p:spPr>
      </p:pic>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５．森の育成計画（案）</a:t>
            </a:r>
          </a:p>
        </p:txBody>
      </p:sp>
      <p:graphicFrame>
        <p:nvGraphicFramePr>
          <p:cNvPr id="3" name="表 2"/>
          <p:cNvGraphicFramePr>
            <a:graphicFrameLocks noGrp="1"/>
          </p:cNvGraphicFramePr>
          <p:nvPr>
            <p:extLst>
              <p:ext uri="{D42A27DB-BD31-4B8C-83A1-F6EECF244321}">
                <p14:modId xmlns:p14="http://schemas.microsoft.com/office/powerpoint/2010/main" val="1177188765"/>
              </p:ext>
            </p:extLst>
          </p:nvPr>
        </p:nvGraphicFramePr>
        <p:xfrm>
          <a:off x="263795" y="1306353"/>
          <a:ext cx="3202236" cy="2276282"/>
        </p:xfrm>
        <a:graphic>
          <a:graphicData uri="http://schemas.openxmlformats.org/drawingml/2006/table">
            <a:tbl>
              <a:tblPr firstRow="1" firstCol="1" bandRow="1">
                <a:tableStyleId>{5C22544A-7EE6-4342-B048-85BDC9FD1C3A}</a:tableStyleId>
              </a:tblPr>
              <a:tblGrid>
                <a:gridCol w="734339">
                  <a:extLst>
                    <a:ext uri="{9D8B030D-6E8A-4147-A177-3AD203B41FA5}">
                      <a16:colId xmlns:a16="http://schemas.microsoft.com/office/drawing/2014/main" xmlns="" val="20000"/>
                    </a:ext>
                  </a:extLst>
                </a:gridCol>
                <a:gridCol w="2467897">
                  <a:extLst>
                    <a:ext uri="{9D8B030D-6E8A-4147-A177-3AD203B41FA5}">
                      <a16:colId xmlns:a16="http://schemas.microsoft.com/office/drawing/2014/main" xmlns="" val="20001"/>
                    </a:ext>
                  </a:extLst>
                </a:gridCol>
              </a:tblGrid>
              <a:tr h="1295115">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lang="ja-JP" altLang="ja-JP" sz="1100" b="0" u="none" kern="100" dirty="0">
                          <a:solidFill>
                            <a:schemeClr val="tx1"/>
                          </a:solidFill>
                          <a:effectLst/>
                          <a:latin typeface="+mn-ea"/>
                          <a:ea typeface="+mn-ea"/>
                        </a:rPr>
                        <a:t>育成方針</a:t>
                      </a:r>
                      <a:endParaRPr lang="ja-JP" altLang="ja-JP" sz="1100" b="0" u="none" kern="100" dirty="0">
                        <a:solidFill>
                          <a:schemeClr val="tx1"/>
                        </a:solidFill>
                        <a:effectLst/>
                        <a:latin typeface="+mn-ea"/>
                        <a:ea typeface="+mn-ea"/>
                        <a:cs typeface="Times New Roman" panose="02020603050405020304" pitchFamily="18" charset="0"/>
                      </a:endParaRPr>
                    </a:p>
                  </a:txBody>
                  <a:tcPr marL="40942" marR="409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ja-JP" sz="1100" b="0" u="none" kern="1200" dirty="0">
                          <a:solidFill>
                            <a:schemeClr val="tx1"/>
                          </a:solidFill>
                          <a:effectLst/>
                          <a:latin typeface="+mn-ea"/>
                          <a:ea typeface="+mn-ea"/>
                          <a:cs typeface="+mn-cs"/>
                        </a:rPr>
                        <a:t>主体を現状の照葉樹林から夏緑樹林へ転換し</a:t>
                      </a:r>
                      <a:r>
                        <a:rPr kumimoji="1" lang="ja-JP" altLang="ja-JP" sz="1100" b="0" u="none" kern="1200" dirty="0" smtClean="0">
                          <a:solidFill>
                            <a:schemeClr val="tx1"/>
                          </a:solidFill>
                          <a:effectLst/>
                          <a:latin typeface="+mn-ea"/>
                          <a:ea typeface="+mn-ea"/>
                          <a:cs typeface="+mn-cs"/>
                        </a:rPr>
                        <a:t>、伐採</a:t>
                      </a:r>
                      <a:r>
                        <a:rPr kumimoji="1" lang="ja-JP" altLang="ja-JP" sz="1100" b="0" u="none" kern="1200" dirty="0">
                          <a:solidFill>
                            <a:schemeClr val="tx1"/>
                          </a:solidFill>
                          <a:effectLst/>
                          <a:latin typeface="+mn-ea"/>
                          <a:ea typeface="+mn-ea"/>
                          <a:cs typeface="+mn-cs"/>
                        </a:rPr>
                        <a:t>・更新等により、高木層・亜高木層・低木層・草本層まで階層構造が発達し、あまり密生せず、様々な種が生育する夏緑樹林を育成</a:t>
                      </a:r>
                      <a:endParaRPr lang="ja-JP" altLang="ja-JP" sz="1100" b="0" u="none" kern="100" dirty="0">
                        <a:solidFill>
                          <a:schemeClr val="tx1"/>
                        </a:solidFill>
                        <a:effectLst/>
                        <a:latin typeface="+mn-ea"/>
                        <a:ea typeface="+mn-ea"/>
                        <a:cs typeface="Times New Roman" panose="02020603050405020304" pitchFamily="18" charset="0"/>
                      </a:endParaRPr>
                    </a:p>
                  </a:txBody>
                  <a:tcPr marL="40942" marR="409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981167">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lang="ja-JP" altLang="ja-JP" sz="1100" b="0" u="none" kern="100" dirty="0">
                          <a:solidFill>
                            <a:schemeClr val="tx1"/>
                          </a:solidFill>
                          <a:effectLst/>
                          <a:latin typeface="+mn-ea"/>
                          <a:ea typeface="+mn-ea"/>
                        </a:rPr>
                        <a:t>施業内容</a:t>
                      </a:r>
                      <a:endParaRPr lang="ja-JP" altLang="ja-JP" sz="1100" b="0" u="none" kern="100" dirty="0">
                        <a:solidFill>
                          <a:schemeClr val="tx1"/>
                        </a:solidFill>
                        <a:effectLst/>
                        <a:latin typeface="+mn-ea"/>
                        <a:ea typeface="+mn-ea"/>
                        <a:cs typeface="Times New Roman" panose="02020603050405020304" pitchFamily="18" charset="0"/>
                      </a:endParaRPr>
                    </a:p>
                  </a:txBody>
                  <a:tcPr marL="40942" marR="409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just">
                        <a:lnSpc>
                          <a:spcPts val="1500"/>
                        </a:lnSpc>
                        <a:spcAft>
                          <a:spcPts val="0"/>
                        </a:spcAft>
                      </a:pPr>
                      <a:r>
                        <a:rPr lang="ja-JP" sz="1100" b="0" u="none" kern="100" dirty="0">
                          <a:effectLst/>
                          <a:latin typeface="+mn-ea"/>
                          <a:ea typeface="+mn-ea"/>
                          <a:cs typeface="Times New Roman" panose="02020603050405020304" pitchFamily="18" charset="0"/>
                        </a:rPr>
                        <a:t>林相を転換するため、段階的に全域で照葉樹の伐採を実施</a:t>
                      </a:r>
                    </a:p>
                    <a:p>
                      <a:pPr marL="0" indent="0" algn="just">
                        <a:lnSpc>
                          <a:spcPts val="1500"/>
                        </a:lnSpc>
                        <a:spcAft>
                          <a:spcPts val="0"/>
                        </a:spcAft>
                      </a:pPr>
                      <a:r>
                        <a:rPr lang="ja-JP" sz="1100" b="0" u="none" kern="100" dirty="0">
                          <a:effectLst/>
                          <a:latin typeface="+mn-ea"/>
                          <a:ea typeface="+mn-ea"/>
                          <a:cs typeface="Times New Roman" panose="02020603050405020304" pitchFamily="18" charset="0"/>
                        </a:rPr>
                        <a:t>多様な樹種を導入するため</a:t>
                      </a:r>
                      <a:r>
                        <a:rPr lang="ja-JP" sz="1100" b="0" u="none" kern="100" dirty="0" smtClean="0">
                          <a:effectLst/>
                          <a:latin typeface="+mn-ea"/>
                          <a:ea typeface="+mn-ea"/>
                          <a:cs typeface="Times New Roman" panose="02020603050405020304" pitchFamily="18" charset="0"/>
                        </a:rPr>
                        <a:t>、</a:t>
                      </a:r>
                      <a:r>
                        <a:rPr lang="ja-JP" altLang="ja-JP" sz="1100" b="0" u="none" kern="100" dirty="0" smtClean="0">
                          <a:effectLst/>
                          <a:latin typeface="+mn-ea"/>
                          <a:ea typeface="+mn-ea"/>
                          <a:cs typeface="Times New Roman" panose="02020603050405020304" pitchFamily="18" charset="0"/>
                        </a:rPr>
                        <a:t>夏緑樹の植栽</a:t>
                      </a:r>
                      <a:r>
                        <a:rPr lang="ja-JP" altLang="en-US" sz="1100" b="0" u="none" kern="100" dirty="0" smtClean="0">
                          <a:effectLst/>
                          <a:latin typeface="+mn-ea"/>
                          <a:ea typeface="+mn-ea"/>
                          <a:cs typeface="Times New Roman" panose="02020603050405020304" pitchFamily="18" charset="0"/>
                        </a:rPr>
                        <a:t>や</a:t>
                      </a:r>
                      <a:r>
                        <a:rPr lang="ja-JP" sz="1100" b="0" u="none" kern="100" dirty="0" smtClean="0">
                          <a:effectLst/>
                          <a:latin typeface="+mn-ea"/>
                          <a:ea typeface="+mn-ea"/>
                          <a:cs typeface="Times New Roman" panose="02020603050405020304" pitchFamily="18" charset="0"/>
                        </a:rPr>
                        <a:t>表土</a:t>
                      </a:r>
                      <a:r>
                        <a:rPr lang="ja-JP" sz="1100" b="0" u="none" kern="100" dirty="0">
                          <a:effectLst/>
                          <a:latin typeface="+mn-ea"/>
                          <a:ea typeface="+mn-ea"/>
                          <a:cs typeface="Times New Roman" panose="02020603050405020304" pitchFamily="18" charset="0"/>
                        </a:rPr>
                        <a:t>の</a:t>
                      </a:r>
                      <a:r>
                        <a:rPr lang="ja-JP" sz="1100" b="0" u="none" kern="100" dirty="0" smtClean="0">
                          <a:effectLst/>
                          <a:latin typeface="+mn-ea"/>
                          <a:ea typeface="+mn-ea"/>
                          <a:cs typeface="Times New Roman" panose="02020603050405020304" pitchFamily="18" charset="0"/>
                        </a:rPr>
                        <a:t>撒き出しを</a:t>
                      </a:r>
                      <a:r>
                        <a:rPr lang="ja-JP" sz="1100" b="0" u="none" kern="100" dirty="0">
                          <a:effectLst/>
                          <a:latin typeface="+mn-ea"/>
                          <a:ea typeface="+mn-ea"/>
                          <a:cs typeface="Times New Roman" panose="02020603050405020304" pitchFamily="18" charset="0"/>
                        </a:rPr>
                        <a:t>実施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48" name="下矢印 47"/>
          <p:cNvSpPr/>
          <p:nvPr/>
        </p:nvSpPr>
        <p:spPr>
          <a:xfrm>
            <a:off x="4681624" y="2734021"/>
            <a:ext cx="285750"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54" name="図 53" descr="\\newjec\dfs\120.地球環境G大阪\業務件名\業務Data\H28\160715_万博の森（仮称）育成等計画策定委託\森の育成方針について\170120\樹林模式図(ｲﾗﾚ)\画像(かきだし)\170120\②.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576" y="3939284"/>
            <a:ext cx="2546679" cy="1260000"/>
          </a:xfrm>
          <a:prstGeom prst="rect">
            <a:avLst/>
          </a:prstGeom>
          <a:noFill/>
          <a:ln>
            <a:noFill/>
          </a:ln>
        </p:spPr>
      </p:pic>
      <p:sp>
        <p:nvSpPr>
          <p:cNvPr id="55" name="テキスト ボックス 253"/>
          <p:cNvSpPr txBox="1"/>
          <p:nvPr/>
        </p:nvSpPr>
        <p:spPr>
          <a:xfrm>
            <a:off x="2609361" y="3805738"/>
            <a:ext cx="428625" cy="178435"/>
          </a:xfrm>
          <a:prstGeom prst="rect">
            <a:avLst/>
          </a:prstGeom>
          <a:solidFill>
            <a:schemeClr val="tx1">
              <a:lumMod val="75000"/>
              <a:lumOff val="2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1050" kern="100" dirty="0">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現状</a:t>
            </a:r>
          </a:p>
        </p:txBody>
      </p:sp>
      <p:sp>
        <p:nvSpPr>
          <p:cNvPr id="8" name="正方形/長方形 7"/>
          <p:cNvSpPr/>
          <p:nvPr/>
        </p:nvSpPr>
        <p:spPr>
          <a:xfrm>
            <a:off x="248884" y="3722328"/>
            <a:ext cx="3202236" cy="26766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288"/>
          <p:cNvSpPr txBox="1"/>
          <p:nvPr/>
        </p:nvSpPr>
        <p:spPr>
          <a:xfrm>
            <a:off x="519915" y="5319043"/>
            <a:ext cx="2736000" cy="93633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dirty="0">
                <a:effectLst/>
                <a:latin typeface="+mn-ea"/>
                <a:cs typeface="Times New Roman" panose="02020603050405020304" pitchFamily="18" charset="0"/>
              </a:rPr>
              <a:t>高木層・亜高木層・低木層ともに照葉樹</a:t>
            </a:r>
            <a:r>
              <a:rPr lang="en-US" sz="1050" kern="100" dirty="0">
                <a:effectLst/>
                <a:latin typeface="+mn-ea"/>
                <a:cs typeface="Times New Roman" panose="02020603050405020304" pitchFamily="18" charset="0"/>
              </a:rPr>
              <a:t>(</a:t>
            </a:r>
            <a:r>
              <a:rPr lang="ja-JP" sz="1050" kern="100" dirty="0">
                <a:effectLst/>
                <a:latin typeface="+mn-ea"/>
                <a:cs typeface="Times New Roman" panose="02020603050405020304" pitchFamily="18" charset="0"/>
              </a:rPr>
              <a:t>常緑広葉樹</a:t>
            </a:r>
            <a:r>
              <a:rPr lang="en-US" sz="1050" kern="100" dirty="0">
                <a:effectLst/>
                <a:latin typeface="+mn-ea"/>
                <a:cs typeface="Times New Roman" panose="02020603050405020304" pitchFamily="18" charset="0"/>
              </a:rPr>
              <a:t>)</a:t>
            </a:r>
            <a:r>
              <a:rPr lang="ja-JP" sz="1050" kern="100" dirty="0">
                <a:effectLst/>
                <a:latin typeface="+mn-ea"/>
                <a:cs typeface="Times New Roman" panose="02020603050405020304" pitchFamily="18" charset="0"/>
              </a:rPr>
              <a:t>主体の樹林となっているが、高木層が高密度に生育しているため、過密なもやし林となっている。</a:t>
            </a:r>
          </a:p>
          <a:p>
            <a:pPr algn="just">
              <a:spcAft>
                <a:spcPts val="0"/>
              </a:spcAft>
            </a:pPr>
            <a:r>
              <a:rPr lang="ja-JP" sz="1050" kern="100" dirty="0">
                <a:effectLst/>
                <a:latin typeface="+mn-ea"/>
                <a:cs typeface="Times New Roman" panose="02020603050405020304" pitchFamily="18" charset="0"/>
              </a:rPr>
              <a:t>亜高木層・低木層・草本層が未発達</a:t>
            </a:r>
          </a:p>
        </p:txBody>
      </p:sp>
      <p:sp>
        <p:nvSpPr>
          <p:cNvPr id="31" name="下矢印 30"/>
          <p:cNvSpPr/>
          <p:nvPr/>
        </p:nvSpPr>
        <p:spPr>
          <a:xfrm>
            <a:off x="4835791" y="4694330"/>
            <a:ext cx="285750"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2" name="テキスト ボックス 3359"/>
          <p:cNvSpPr txBox="1"/>
          <p:nvPr/>
        </p:nvSpPr>
        <p:spPr>
          <a:xfrm>
            <a:off x="6206034" y="5291806"/>
            <a:ext cx="2736000" cy="90327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dirty="0">
                <a:effectLst/>
                <a:latin typeface="+mn-ea"/>
                <a:cs typeface="Times New Roman" panose="02020603050405020304" pitchFamily="18" charset="0"/>
              </a:rPr>
              <a:t>高木層・亜高木層・低木層ともに夏緑樹（落葉広葉樹）主体の樹林</a:t>
            </a:r>
          </a:p>
          <a:p>
            <a:pPr algn="just">
              <a:spcAft>
                <a:spcPts val="0"/>
              </a:spcAft>
            </a:pPr>
            <a:r>
              <a:rPr lang="ja-JP" sz="1050" kern="100" dirty="0">
                <a:effectLst/>
                <a:latin typeface="+mn-ea"/>
                <a:cs typeface="Times New Roman" panose="02020603050405020304" pitchFamily="18" charset="0"/>
              </a:rPr>
              <a:t>高木層・亜高木層・低木層・草本層の形成を促進し、階層構造が豊かで比較的明るい樹林の形成を目指す</a:t>
            </a:r>
          </a:p>
        </p:txBody>
      </p:sp>
      <p:sp>
        <p:nvSpPr>
          <p:cNvPr id="33" name="テキスト ボックス 3347"/>
          <p:cNvSpPr txBox="1"/>
          <p:nvPr/>
        </p:nvSpPr>
        <p:spPr>
          <a:xfrm>
            <a:off x="5063279" y="1536173"/>
            <a:ext cx="723900" cy="197416"/>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夏緑樹は残す</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34" name="テキスト ボックス 3346"/>
          <p:cNvSpPr txBox="1"/>
          <p:nvPr/>
        </p:nvSpPr>
        <p:spPr>
          <a:xfrm>
            <a:off x="5508168" y="1304718"/>
            <a:ext cx="609600" cy="148058"/>
          </a:xfrm>
          <a:prstGeom prst="rect">
            <a:avLst/>
          </a:prstGeom>
          <a:solidFill>
            <a:schemeClr val="tx1">
              <a:lumMod val="75000"/>
              <a:lumOff val="2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1050" kern="100" dirty="0">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施業直後</a:t>
            </a:r>
          </a:p>
        </p:txBody>
      </p:sp>
      <p:cxnSp>
        <p:nvCxnSpPr>
          <p:cNvPr id="38" name="直線矢印コネクタ 37"/>
          <p:cNvCxnSpPr/>
          <p:nvPr/>
        </p:nvCxnSpPr>
        <p:spPr>
          <a:xfrm>
            <a:off x="4200829" y="2189773"/>
            <a:ext cx="102828" cy="1800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flipV="1">
            <a:off x="5522853" y="2474937"/>
            <a:ext cx="118745" cy="18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2" name="図 41" descr="\\newjec\dfs\120.地球環境G大阪\業務件名\業務Data\H28\160715_万博の森（仮称）育成等計画策定委託\森の育成方針について\170120\樹林模式図(ｲﾗﾚ)\画像(かきだし)\170120\⑤.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26226" y="5036758"/>
            <a:ext cx="2546679" cy="1260000"/>
          </a:xfrm>
          <a:prstGeom prst="rect">
            <a:avLst/>
          </a:prstGeom>
          <a:noFill/>
          <a:ln>
            <a:noFill/>
          </a:ln>
        </p:spPr>
      </p:pic>
      <p:sp>
        <p:nvSpPr>
          <p:cNvPr id="62" name="テキスト ボックス 3358"/>
          <p:cNvSpPr txBox="1"/>
          <p:nvPr/>
        </p:nvSpPr>
        <p:spPr>
          <a:xfrm>
            <a:off x="5641913" y="4820520"/>
            <a:ext cx="438150" cy="167062"/>
          </a:xfrm>
          <a:prstGeom prst="rect">
            <a:avLst/>
          </a:prstGeom>
          <a:solidFill>
            <a:schemeClr val="tx1">
              <a:lumMod val="75000"/>
              <a:lumOff val="2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1050" kern="100" dirty="0">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目標</a:t>
            </a:r>
          </a:p>
        </p:txBody>
      </p:sp>
      <p:sp>
        <p:nvSpPr>
          <p:cNvPr id="63" name="テキスト ボックス 3350"/>
          <p:cNvSpPr txBox="1"/>
          <p:nvPr/>
        </p:nvSpPr>
        <p:spPr>
          <a:xfrm>
            <a:off x="6206034" y="1822551"/>
            <a:ext cx="2736000" cy="94989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dirty="0">
                <a:effectLst/>
                <a:latin typeface="+mn-ea"/>
                <a:cs typeface="Times New Roman" panose="02020603050405020304" pitchFamily="18" charset="0"/>
              </a:rPr>
              <a:t>夏緑樹（落葉広葉樹）を主体とする樹林に転換するため、</a:t>
            </a:r>
            <a:r>
              <a:rPr lang="ja-JP" altLang="en-US" sz="1050" kern="100" dirty="0">
                <a:effectLst/>
                <a:latin typeface="+mn-ea"/>
                <a:cs typeface="Times New Roman" panose="02020603050405020304" pitchFamily="18" charset="0"/>
              </a:rPr>
              <a:t>夏緑樹を残し、</a:t>
            </a:r>
            <a:r>
              <a:rPr lang="ja-JP" sz="1050" kern="100" dirty="0">
                <a:effectLst/>
                <a:latin typeface="+mn-ea"/>
                <a:cs typeface="Times New Roman" panose="02020603050405020304" pitchFamily="18" charset="0"/>
              </a:rPr>
              <a:t>照葉樹</a:t>
            </a:r>
            <a:r>
              <a:rPr lang="en-US" sz="1050" kern="100" dirty="0">
                <a:effectLst/>
                <a:latin typeface="+mn-ea"/>
                <a:cs typeface="Times New Roman" panose="02020603050405020304" pitchFamily="18" charset="0"/>
              </a:rPr>
              <a:t>(</a:t>
            </a:r>
            <a:r>
              <a:rPr lang="ja-JP" sz="1050" kern="100" dirty="0">
                <a:effectLst/>
                <a:latin typeface="+mn-ea"/>
                <a:cs typeface="Times New Roman" panose="02020603050405020304" pitchFamily="18" charset="0"/>
              </a:rPr>
              <a:t>常緑広葉樹</a:t>
            </a:r>
            <a:r>
              <a:rPr lang="en-US" sz="1050" kern="100" dirty="0">
                <a:effectLst/>
                <a:latin typeface="+mn-ea"/>
                <a:cs typeface="Times New Roman" panose="02020603050405020304" pitchFamily="18" charset="0"/>
              </a:rPr>
              <a:t>)</a:t>
            </a:r>
            <a:r>
              <a:rPr lang="ja-JP" sz="1050" kern="100" dirty="0">
                <a:effectLst/>
                <a:latin typeface="+mn-ea"/>
                <a:cs typeface="Times New Roman" panose="02020603050405020304" pitchFamily="18" charset="0"/>
              </a:rPr>
              <a:t>を伐採</a:t>
            </a:r>
          </a:p>
          <a:p>
            <a:pPr algn="just">
              <a:spcAft>
                <a:spcPts val="0"/>
              </a:spcAft>
            </a:pPr>
            <a:r>
              <a:rPr lang="ja-JP" sz="1050" kern="100" dirty="0">
                <a:effectLst/>
                <a:latin typeface="+mn-ea"/>
                <a:cs typeface="Times New Roman" panose="02020603050405020304" pitchFamily="18" charset="0"/>
              </a:rPr>
              <a:t>夏緑樹（落葉広葉樹）</a:t>
            </a:r>
            <a:r>
              <a:rPr lang="ja-JP" sz="1050" kern="100" dirty="0" smtClean="0">
                <a:effectLst/>
                <a:latin typeface="+mn-ea"/>
                <a:cs typeface="Times New Roman" panose="02020603050405020304" pitchFamily="18" charset="0"/>
              </a:rPr>
              <a:t>の様々</a:t>
            </a:r>
            <a:r>
              <a:rPr lang="ja-JP" sz="1050" kern="100" dirty="0">
                <a:effectLst/>
                <a:latin typeface="+mn-ea"/>
                <a:cs typeface="Times New Roman" panose="02020603050405020304" pitchFamily="18" charset="0"/>
              </a:rPr>
              <a:t>な樹種を導入するため</a:t>
            </a:r>
            <a:r>
              <a:rPr lang="ja-JP" sz="1050" kern="100" dirty="0" smtClean="0">
                <a:effectLst/>
                <a:latin typeface="+mn-ea"/>
                <a:cs typeface="Times New Roman" panose="02020603050405020304" pitchFamily="18" charset="0"/>
              </a:rPr>
              <a:t>、植栽</a:t>
            </a:r>
            <a:r>
              <a:rPr lang="ja-JP" altLang="en-US" sz="1050" kern="100" dirty="0" smtClean="0">
                <a:effectLst/>
                <a:latin typeface="+mn-ea"/>
                <a:cs typeface="Times New Roman" panose="02020603050405020304" pitchFamily="18" charset="0"/>
              </a:rPr>
              <a:t>や表土巻出し</a:t>
            </a:r>
            <a:r>
              <a:rPr lang="ja-JP" sz="1050" kern="100" dirty="0" smtClean="0">
                <a:effectLst/>
                <a:latin typeface="+mn-ea"/>
                <a:cs typeface="Times New Roman" panose="02020603050405020304" pitchFamily="18" charset="0"/>
              </a:rPr>
              <a:t>を</a:t>
            </a:r>
            <a:r>
              <a:rPr lang="ja-JP" sz="1050" kern="100" dirty="0">
                <a:effectLst/>
                <a:latin typeface="+mn-ea"/>
                <a:cs typeface="Times New Roman" panose="02020603050405020304" pitchFamily="18" charset="0"/>
              </a:rPr>
              <a:t>実施</a:t>
            </a:r>
          </a:p>
        </p:txBody>
      </p:sp>
      <p:cxnSp>
        <p:nvCxnSpPr>
          <p:cNvPr id="64" name="直線矢印コネクタ 63"/>
          <p:cNvCxnSpPr/>
          <p:nvPr/>
        </p:nvCxnSpPr>
        <p:spPr>
          <a:xfrm flipH="1">
            <a:off x="4787272" y="1702899"/>
            <a:ext cx="266700" cy="1047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5486785" y="1745723"/>
            <a:ext cx="76024" cy="125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156258" y="831400"/>
            <a:ext cx="8892000" cy="307777"/>
          </a:xfrm>
          <a:prstGeom prst="rect">
            <a:avLst/>
          </a:prstGeom>
          <a:solidFill>
            <a:schemeClr val="bg1">
              <a:lumMod val="75000"/>
            </a:schemeClr>
          </a:solidFill>
          <a:ln w="6350">
            <a:solidFill>
              <a:prstClr val="black"/>
            </a:solidFill>
          </a:ln>
        </p:spPr>
        <p:txBody>
          <a:bodyPr wrap="square" rtlCol="0">
            <a:spAutoFit/>
          </a:bodyPr>
          <a:lstStyle/>
          <a:p>
            <a:r>
              <a:rPr lang="ja-JP" altLang="en-US" sz="1400" dirty="0">
                <a:latin typeface="+mn-ea"/>
              </a:rPr>
              <a:t>「Ｃ</a:t>
            </a:r>
            <a:r>
              <a:rPr lang="en-US" altLang="ja-JP" sz="1400" dirty="0">
                <a:latin typeface="+mn-ea"/>
              </a:rPr>
              <a:t>.</a:t>
            </a:r>
            <a:r>
              <a:rPr lang="ja-JP" altLang="en-US" sz="1400" dirty="0">
                <a:latin typeface="+mn-ea"/>
              </a:rPr>
              <a:t>夏緑樹</a:t>
            </a:r>
            <a:r>
              <a:rPr lang="ja-JP" altLang="en-US" sz="1400" dirty="0" smtClean="0">
                <a:latin typeface="+mn-ea"/>
              </a:rPr>
              <a:t>林（タイプ①）」の育成計画</a:t>
            </a:r>
            <a:endParaRPr lang="ja-JP" altLang="ja-JP" sz="1400" dirty="0">
              <a:latin typeface="+mn-ea"/>
            </a:endParaRPr>
          </a:p>
        </p:txBody>
      </p:sp>
      <p:sp>
        <p:nvSpPr>
          <p:cNvPr id="50" name="正方形/長方形 49"/>
          <p:cNvSpPr/>
          <p:nvPr/>
        </p:nvSpPr>
        <p:spPr>
          <a:xfrm>
            <a:off x="156258" y="1152452"/>
            <a:ext cx="8892000" cy="55626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351"/>
          <p:cNvSpPr txBox="1"/>
          <p:nvPr/>
        </p:nvSpPr>
        <p:spPr>
          <a:xfrm>
            <a:off x="3841574" y="1883429"/>
            <a:ext cx="504825" cy="326144"/>
          </a:xfrm>
          <a:prstGeom prst="rect">
            <a:avLst/>
          </a:prstGeom>
          <a:solidFill>
            <a:schemeClr val="bg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0" bIns="0" numCol="1" spcCol="0" rtlCol="0" fromWordArt="0" anchor="t" anchorCtr="0" forceAA="0" compatLnSpc="1">
            <a:prstTxWarp prst="textNoShape">
              <a:avLst/>
            </a:prstTxWarp>
            <a:noAutofit/>
          </a:bodyPr>
          <a:lstStyle/>
          <a:p>
            <a:pPr algn="just">
              <a:spcAft>
                <a:spcPts val="0"/>
              </a:spcAft>
            </a:pPr>
            <a:r>
              <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夏緑樹の苗木植栽</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39" name="テキスト ボックス 3356"/>
          <p:cNvSpPr txBox="1"/>
          <p:nvPr/>
        </p:nvSpPr>
        <p:spPr>
          <a:xfrm>
            <a:off x="5050129" y="2598251"/>
            <a:ext cx="1073150" cy="347345"/>
          </a:xfrm>
          <a:prstGeom prst="rect">
            <a:avLst/>
          </a:prstGeom>
          <a:solidFill>
            <a:schemeClr val="bg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0" bIns="0" numCol="1" spcCol="0" rtlCol="0" fromWordArt="0" anchor="t" anchorCtr="0" forceAA="0" compatLnSpc="1">
            <a:prstTxWarp prst="textNoShape">
              <a:avLst/>
            </a:prstTxWarp>
            <a:noAutofit/>
          </a:bodyPr>
          <a:lstStyle/>
          <a:p>
            <a:pPr algn="just">
              <a:spcAft>
                <a:spcPts val="0"/>
              </a:spcAft>
            </a:pPr>
            <a:r>
              <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夏緑樹林の草本層を構成する種の導入</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4" name="テキスト ボックス 209"/>
          <p:cNvSpPr txBox="1"/>
          <p:nvPr/>
        </p:nvSpPr>
        <p:spPr>
          <a:xfrm>
            <a:off x="6190069" y="3469564"/>
            <a:ext cx="2736000" cy="72774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1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植栽により、低木層</a:t>
            </a:r>
            <a:r>
              <a:rPr 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、草本層</a:t>
            </a:r>
            <a:r>
              <a:rPr lang="ja-JP" sz="11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が生長</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ja-JP" sz="11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ヌルデやアカメガシワなどの先駆種が繁茂するため、伐採等を</a:t>
            </a:r>
            <a:r>
              <a:rPr 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実施</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cxnSp>
        <p:nvCxnSpPr>
          <p:cNvPr id="49" name="直線矢印コネクタ 48"/>
          <p:cNvCxnSpPr/>
          <p:nvPr/>
        </p:nvCxnSpPr>
        <p:spPr>
          <a:xfrm flipH="1" flipV="1">
            <a:off x="5499391" y="4197311"/>
            <a:ext cx="118745" cy="18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H="1">
            <a:off x="4769776" y="3448011"/>
            <a:ext cx="74295" cy="3670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a:off x="4959006" y="3399751"/>
            <a:ext cx="151130" cy="499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3" name="図 52" descr="C:\Users\yamaguchiys\Desktop\施業5年後（夏緑樹林）.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98203" y="3187661"/>
            <a:ext cx="2541678" cy="1260000"/>
          </a:xfrm>
          <a:prstGeom prst="rect">
            <a:avLst/>
          </a:prstGeom>
          <a:noFill/>
          <a:ln>
            <a:noFill/>
          </a:ln>
        </p:spPr>
      </p:pic>
      <p:cxnSp>
        <p:nvCxnSpPr>
          <p:cNvPr id="56" name="直線矢印コネクタ 55"/>
          <p:cNvCxnSpPr/>
          <p:nvPr/>
        </p:nvCxnSpPr>
        <p:spPr>
          <a:xfrm flipH="1">
            <a:off x="5194823" y="3378161"/>
            <a:ext cx="223288" cy="47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218"/>
          <p:cNvSpPr txBox="1"/>
          <p:nvPr/>
        </p:nvSpPr>
        <p:spPr>
          <a:xfrm>
            <a:off x="4929161" y="3064471"/>
            <a:ext cx="1211580" cy="347345"/>
          </a:xfrm>
          <a:prstGeom prst="rect">
            <a:avLst/>
          </a:prstGeom>
          <a:solidFill>
            <a:schemeClr val="bg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0" bIns="0" numCol="1" spcCol="0" rtlCol="0" fromWordArt="0" anchor="t" anchorCtr="0" forceAA="0" compatLnSpc="1">
            <a:prstTxWarp prst="textNoShape">
              <a:avLst/>
            </a:prstTxWarp>
            <a:noAutofit/>
          </a:bodyPr>
          <a:lstStyle/>
          <a:p>
            <a:pPr algn="just">
              <a:spcAft>
                <a:spcPts val="0"/>
              </a:spcAft>
            </a:pPr>
            <a:r>
              <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ヌルデやアカメガシワなどの先駆種が繁茂</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5" name="テキスト ボックス 215"/>
          <p:cNvSpPr txBox="1"/>
          <p:nvPr/>
        </p:nvSpPr>
        <p:spPr>
          <a:xfrm>
            <a:off x="3597343" y="4259040"/>
            <a:ext cx="1389404" cy="347345"/>
          </a:xfrm>
          <a:prstGeom prst="rect">
            <a:avLst/>
          </a:prstGeom>
          <a:solidFill>
            <a:schemeClr val="bg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0" bIns="0" numCol="1" spcCol="0" rtlCol="0" fromWordArt="0" anchor="t" anchorCtr="0" forceAA="0" compatLnSpc="1">
            <a:prstTxWarp prst="textNoShape">
              <a:avLst/>
            </a:prstTxWarp>
            <a:noAutofit/>
          </a:bodyPr>
          <a:lstStyle/>
          <a:p>
            <a:pPr algn="just">
              <a:spcAft>
                <a:spcPts val="0"/>
              </a:spcAft>
            </a:pPr>
            <a:r>
              <a:rPr lang="ja-JP" altLang="ja-JP" sz="9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植栽</a:t>
            </a:r>
            <a:r>
              <a:rPr lang="ja-JP" altLang="en-US" sz="9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された苗木が</a:t>
            </a:r>
            <a:r>
              <a:rPr lang="ja-JP" altLang="ja-JP" sz="9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低木層、草本層</a:t>
            </a:r>
            <a:r>
              <a:rPr lang="ja-JP" altLang="en-US" sz="9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を</a:t>
            </a:r>
            <a:r>
              <a:rPr lang="ja-JP" altLang="ja-JP" sz="9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形成</a:t>
            </a:r>
            <a:r>
              <a:rPr lang="ja-JP" altLang="en-US" sz="9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し始める。</a:t>
            </a:r>
            <a:endParaRPr lang="ja-JP" altLang="ja-JP" sz="105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cxnSp>
        <p:nvCxnSpPr>
          <p:cNvPr id="6" name="直線矢印コネクタ 5"/>
          <p:cNvCxnSpPr/>
          <p:nvPr/>
        </p:nvCxnSpPr>
        <p:spPr>
          <a:xfrm flipH="1">
            <a:off x="4769776" y="3411816"/>
            <a:ext cx="402053" cy="521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073"/>
          <p:cNvSpPr txBox="1"/>
          <p:nvPr/>
        </p:nvSpPr>
        <p:spPr>
          <a:xfrm>
            <a:off x="3659355" y="3059320"/>
            <a:ext cx="667085" cy="145008"/>
          </a:xfrm>
          <a:prstGeom prst="rect">
            <a:avLst/>
          </a:prstGeom>
          <a:solidFill>
            <a:schemeClr val="tx1">
              <a:lumMod val="75000"/>
              <a:lumOff val="2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1050" kern="100" dirty="0" smtClean="0">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施業</a:t>
            </a:r>
            <a:r>
              <a:rPr lang="ja-JP" altLang="en-US" sz="1050" kern="100" dirty="0" smtClean="0">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５年</a:t>
            </a:r>
            <a:r>
              <a:rPr lang="ja-JP" sz="1050" kern="100" dirty="0" smtClean="0">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後</a:t>
            </a:r>
            <a:endParaRPr lang="ja-JP" sz="1050" kern="100" dirty="0">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3" name="正方形/長方形 42"/>
          <p:cNvSpPr/>
          <p:nvPr/>
        </p:nvSpPr>
        <p:spPr>
          <a:xfrm>
            <a:off x="5079827" y="6372811"/>
            <a:ext cx="2794355" cy="261610"/>
          </a:xfrm>
          <a:prstGeom prst="rect">
            <a:avLst/>
          </a:prstGeom>
        </p:spPr>
        <p:txBody>
          <a:bodyPr wrap="none">
            <a:spAutoFit/>
          </a:bodyPr>
          <a:lstStyle/>
          <a:p>
            <a:r>
              <a:rPr lang="ja-JP" altLang="ja-JP" sz="1100" dirty="0" smtClean="0">
                <a:ea typeface="ＭＳ ゴシック" panose="020B0609070205080204" pitchFamily="49" charset="-128"/>
                <a:cs typeface="Times New Roman" panose="02020603050405020304" pitchFamily="18" charset="0"/>
              </a:rPr>
              <a:t>施業</a:t>
            </a:r>
            <a:r>
              <a:rPr lang="ja-JP" altLang="en-US" sz="1100" dirty="0" smtClean="0">
                <a:ea typeface="ＭＳ ゴシック" panose="020B0609070205080204" pitchFamily="49" charset="-128"/>
                <a:cs typeface="Times New Roman" panose="02020603050405020304" pitchFamily="18" charset="0"/>
              </a:rPr>
              <a:t>直</a:t>
            </a:r>
            <a:r>
              <a:rPr lang="ja-JP" altLang="ja-JP" sz="1100" dirty="0" smtClean="0">
                <a:ea typeface="ＭＳ ゴシック" panose="020B0609070205080204" pitchFamily="49" charset="-128"/>
                <a:cs typeface="Times New Roman" panose="02020603050405020304" pitchFamily="18" charset="0"/>
              </a:rPr>
              <a:t>後</a:t>
            </a:r>
            <a:r>
              <a:rPr lang="en-US" altLang="ja-JP" sz="1100" dirty="0" smtClean="0">
                <a:ea typeface="ＭＳ ゴシック" panose="020B0609070205080204" pitchFamily="49" charset="-128"/>
                <a:cs typeface="Times New Roman" panose="02020603050405020304" pitchFamily="18" charset="0"/>
              </a:rPr>
              <a:t>→</a:t>
            </a:r>
            <a:r>
              <a:rPr lang="ja-JP" altLang="ja-JP" sz="1100" kern="100" dirty="0" smtClean="0">
                <a:latin typeface="ＭＳ Ｐゴシック" panose="020B0600070205080204" pitchFamily="50" charset="-128"/>
                <a:cs typeface="Times New Roman" panose="02020603050405020304" pitchFamily="18" charset="0"/>
              </a:rPr>
              <a:t>施業</a:t>
            </a:r>
            <a:r>
              <a:rPr lang="ja-JP" altLang="en-US" sz="1100" kern="100" dirty="0" smtClean="0">
                <a:latin typeface="ＭＳ Ｐゴシック" panose="020B0600070205080204" pitchFamily="50" charset="-128"/>
                <a:cs typeface="Times New Roman" panose="02020603050405020304" pitchFamily="18" charset="0"/>
              </a:rPr>
              <a:t>５年</a:t>
            </a:r>
            <a:r>
              <a:rPr lang="ja-JP" altLang="ja-JP" sz="1100" kern="100" dirty="0" smtClean="0">
                <a:latin typeface="ＭＳ Ｐゴシック" panose="020B0600070205080204" pitchFamily="50" charset="-128"/>
                <a:cs typeface="Times New Roman" panose="02020603050405020304" pitchFamily="18" charset="0"/>
              </a:rPr>
              <a:t>後</a:t>
            </a:r>
            <a:r>
              <a:rPr lang="en-US" altLang="ja-JP" sz="1100" dirty="0">
                <a:ea typeface="ＭＳ ゴシック" panose="020B0609070205080204" pitchFamily="49" charset="-128"/>
                <a:cs typeface="Times New Roman" panose="02020603050405020304" pitchFamily="18" charset="0"/>
              </a:rPr>
              <a:t>→</a:t>
            </a:r>
            <a:r>
              <a:rPr lang="ja-JP" altLang="ja-JP" sz="1100" dirty="0" smtClean="0">
                <a:ea typeface="ＭＳ ゴシック" panose="020B0609070205080204" pitchFamily="49" charset="-128"/>
                <a:cs typeface="Times New Roman" panose="02020603050405020304" pitchFamily="18" charset="0"/>
              </a:rPr>
              <a:t>目標</a:t>
            </a:r>
            <a:r>
              <a:rPr lang="ja-JP" altLang="ja-JP" sz="1100" dirty="0">
                <a:ea typeface="ＭＳ ゴシック" panose="020B0609070205080204" pitchFamily="49" charset="-128"/>
                <a:cs typeface="Times New Roman" panose="02020603050405020304" pitchFamily="18" charset="0"/>
              </a:rPr>
              <a:t>の樹林模式図</a:t>
            </a:r>
            <a:endParaRPr lang="ja-JP" altLang="en-US" sz="1100" dirty="0"/>
          </a:p>
        </p:txBody>
      </p:sp>
      <p:sp>
        <p:nvSpPr>
          <p:cNvPr id="2" name="スライド番号プレースホルダー 1"/>
          <p:cNvSpPr>
            <a:spLocks noGrp="1"/>
          </p:cNvSpPr>
          <p:nvPr>
            <p:ph type="sldNum" sz="quarter" idx="12"/>
          </p:nvPr>
        </p:nvSpPr>
        <p:spPr>
          <a:xfrm>
            <a:off x="6988216" y="6405549"/>
            <a:ext cx="2057400" cy="365125"/>
          </a:xfrm>
        </p:spPr>
        <p:txBody>
          <a:bodyPr/>
          <a:lstStyle/>
          <a:p>
            <a:fld id="{ADFC9CA0-1D7A-4C66-B275-F0FB54BFAB19}" type="slidenum">
              <a:rPr kumimoji="1" lang="ja-JP" altLang="en-US" smtClean="0"/>
              <a:t>12</a:t>
            </a:fld>
            <a:endParaRPr kumimoji="1" lang="ja-JP" altLang="en-US" dirty="0"/>
          </a:p>
        </p:txBody>
      </p:sp>
    </p:spTree>
    <p:extLst>
      <p:ext uri="{BB962C8B-B14F-4D97-AF65-F5344CB8AC3E}">
        <p14:creationId xmlns:p14="http://schemas.microsoft.com/office/powerpoint/2010/main" val="4209945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5985" y="4399218"/>
            <a:ext cx="2245385" cy="1260000"/>
          </a:xfrm>
          <a:prstGeom prst="rect">
            <a:avLst/>
          </a:prstGeom>
        </p:spPr>
      </p:pic>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42484" y="2759984"/>
            <a:ext cx="2245385" cy="1260000"/>
          </a:xfrm>
          <a:prstGeom prst="rect">
            <a:avLst/>
          </a:prstGeom>
        </p:spPr>
      </p:pic>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５．森の育成計画（案）</a:t>
            </a:r>
          </a:p>
        </p:txBody>
      </p:sp>
      <p:graphicFrame>
        <p:nvGraphicFramePr>
          <p:cNvPr id="3" name="表 2"/>
          <p:cNvGraphicFramePr>
            <a:graphicFrameLocks noGrp="1"/>
          </p:cNvGraphicFramePr>
          <p:nvPr>
            <p:extLst/>
          </p:nvPr>
        </p:nvGraphicFramePr>
        <p:xfrm>
          <a:off x="305765" y="1316831"/>
          <a:ext cx="8417796" cy="1110425"/>
        </p:xfrm>
        <a:graphic>
          <a:graphicData uri="http://schemas.openxmlformats.org/drawingml/2006/table">
            <a:tbl>
              <a:tblPr firstRow="1" firstCol="1" bandRow="1">
                <a:tableStyleId>{5C22544A-7EE6-4342-B048-85BDC9FD1C3A}</a:tableStyleId>
              </a:tblPr>
              <a:tblGrid>
                <a:gridCol w="1060932"/>
                <a:gridCol w="7356864"/>
              </a:tblGrid>
              <a:tr h="526951">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lang="ja-JP" altLang="ja-JP" sz="1100" b="1" kern="100" dirty="0" smtClean="0">
                          <a:solidFill>
                            <a:schemeClr val="tx1"/>
                          </a:solidFill>
                          <a:effectLst/>
                          <a:latin typeface="+mn-ea"/>
                          <a:ea typeface="+mn-ea"/>
                        </a:rPr>
                        <a:t>育成方針</a:t>
                      </a:r>
                      <a:endParaRPr lang="ja-JP" altLang="ja-JP" sz="1100" b="1" kern="100" dirty="0" smtClean="0">
                        <a:solidFill>
                          <a:schemeClr val="tx1"/>
                        </a:solidFill>
                        <a:effectLst/>
                        <a:latin typeface="+mn-ea"/>
                        <a:ea typeface="+mn-ea"/>
                        <a:cs typeface="Times New Roman" panose="02020603050405020304" pitchFamily="18" charset="0"/>
                      </a:endParaRPr>
                    </a:p>
                  </a:txBody>
                  <a:tcPr marL="40942" marR="409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ts val="1300"/>
                        </a:lnSpc>
                        <a:spcAft>
                          <a:spcPts val="0"/>
                        </a:spcAft>
                      </a:pPr>
                      <a:r>
                        <a:rPr lang="ja-JP" sz="1100" b="1" kern="100" dirty="0" smtClean="0">
                          <a:solidFill>
                            <a:schemeClr val="tx1"/>
                          </a:solidFill>
                          <a:effectLst/>
                          <a:latin typeface="+mn-ea"/>
                          <a:ea typeface="+mn-ea"/>
                          <a:cs typeface="Times New Roman" panose="02020603050405020304" pitchFamily="18" charset="0"/>
                        </a:rPr>
                        <a:t>池</a:t>
                      </a:r>
                      <a:r>
                        <a:rPr lang="ja-JP" sz="1100" b="1" kern="100" dirty="0">
                          <a:solidFill>
                            <a:schemeClr val="tx1"/>
                          </a:solidFill>
                          <a:effectLst/>
                          <a:latin typeface="+mn-ea"/>
                          <a:ea typeface="+mn-ea"/>
                          <a:cs typeface="Times New Roman" panose="02020603050405020304" pitchFamily="18" charset="0"/>
                        </a:rPr>
                        <a:t>から樹林へ、</a:t>
                      </a:r>
                      <a:r>
                        <a:rPr lang="ja-JP" sz="1100" b="1" u="none" kern="100" dirty="0">
                          <a:solidFill>
                            <a:schemeClr val="tx1"/>
                          </a:solidFill>
                          <a:effectLst/>
                          <a:latin typeface="+mn-ea"/>
                          <a:ea typeface="+mn-ea"/>
                          <a:cs typeface="Times New Roman" panose="02020603050405020304" pitchFamily="18" charset="0"/>
                        </a:rPr>
                        <a:t>水域（水草等）→水際（水辺植生等）→草地→林縁→樹林と多様な環境が見られるエコトーンを形成するよう、伐採・更新等を実施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83474">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lang="ja-JP" altLang="ja-JP" sz="1100" b="1" kern="100" dirty="0" smtClean="0">
                          <a:solidFill>
                            <a:schemeClr val="tx1"/>
                          </a:solidFill>
                          <a:effectLst/>
                          <a:latin typeface="+mn-ea"/>
                          <a:ea typeface="+mn-ea"/>
                        </a:rPr>
                        <a:t>施業内容</a:t>
                      </a:r>
                      <a:endParaRPr lang="ja-JP" altLang="ja-JP" sz="1100" b="1" kern="100" dirty="0" smtClean="0">
                        <a:solidFill>
                          <a:schemeClr val="tx1"/>
                        </a:solidFill>
                        <a:effectLst/>
                        <a:latin typeface="+mn-ea"/>
                        <a:ea typeface="+mn-ea"/>
                        <a:cs typeface="Times New Roman" panose="02020603050405020304" pitchFamily="18" charset="0"/>
                      </a:endParaRPr>
                    </a:p>
                  </a:txBody>
                  <a:tcPr marL="40942" marR="409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80010" indent="-80010" algn="just">
                        <a:lnSpc>
                          <a:spcPts val="1500"/>
                        </a:lnSpc>
                        <a:spcAft>
                          <a:spcPts val="0"/>
                        </a:spcAft>
                      </a:pPr>
                      <a:r>
                        <a:rPr lang="ja-JP" sz="1100" b="1" kern="100" dirty="0" smtClean="0">
                          <a:effectLst/>
                          <a:latin typeface="+mn-ea"/>
                          <a:ea typeface="+mn-ea"/>
                          <a:cs typeface="Times New Roman" panose="02020603050405020304" pitchFamily="18" charset="0"/>
                        </a:rPr>
                        <a:t>エコトーン</a:t>
                      </a:r>
                      <a:r>
                        <a:rPr lang="ja-JP" sz="1100" b="1" kern="100" dirty="0">
                          <a:effectLst/>
                          <a:latin typeface="+mn-ea"/>
                          <a:ea typeface="+mn-ea"/>
                          <a:cs typeface="Times New Roman" panose="02020603050405020304" pitchFamily="18" charset="0"/>
                        </a:rPr>
                        <a:t>を形成するため、水辺（</a:t>
                      </a:r>
                      <a:r>
                        <a:rPr lang="ja-JP" sz="1100" b="1" kern="100" dirty="0" smtClean="0">
                          <a:effectLst/>
                          <a:latin typeface="+mn-ea"/>
                          <a:ea typeface="+mn-ea"/>
                          <a:cs typeface="Times New Roman" panose="02020603050405020304" pitchFamily="18" charset="0"/>
                        </a:rPr>
                        <a:t>池）</a:t>
                      </a:r>
                      <a:r>
                        <a:rPr lang="ja-JP" sz="1100" b="1" kern="100" dirty="0">
                          <a:effectLst/>
                          <a:latin typeface="+mn-ea"/>
                          <a:ea typeface="+mn-ea"/>
                          <a:cs typeface="Times New Roman" panose="02020603050405020304" pitchFamily="18" charset="0"/>
                        </a:rPr>
                        <a:t>の一定範囲で伐採、更新を実施</a:t>
                      </a:r>
                    </a:p>
                    <a:p>
                      <a:pPr marL="80010" indent="-80010" algn="just">
                        <a:lnSpc>
                          <a:spcPts val="1500"/>
                        </a:lnSpc>
                        <a:spcAft>
                          <a:spcPts val="0"/>
                        </a:spcAft>
                      </a:pPr>
                      <a:r>
                        <a:rPr lang="ja-JP" sz="1100" b="1" kern="100" dirty="0" smtClean="0">
                          <a:effectLst/>
                          <a:latin typeface="+mn-ea"/>
                          <a:ea typeface="+mn-ea"/>
                          <a:cs typeface="Times New Roman" panose="02020603050405020304" pitchFamily="18" charset="0"/>
                        </a:rPr>
                        <a:t>低木</a:t>
                      </a:r>
                      <a:r>
                        <a:rPr lang="ja-JP" sz="1100" b="1" kern="100" dirty="0">
                          <a:effectLst/>
                          <a:latin typeface="+mn-ea"/>
                          <a:ea typeface="+mn-ea"/>
                          <a:cs typeface="Times New Roman" panose="02020603050405020304" pitchFamily="18" charset="0"/>
                        </a:rPr>
                        <a:t>の苗木植栽や水域に水草等を配置し、生物の生息環境の創出を実施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正方形/長方形 7"/>
          <p:cNvSpPr/>
          <p:nvPr/>
        </p:nvSpPr>
        <p:spPr>
          <a:xfrm>
            <a:off x="3677778" y="5978450"/>
            <a:ext cx="1938351" cy="276999"/>
          </a:xfrm>
          <a:prstGeom prst="rect">
            <a:avLst/>
          </a:prstGeom>
        </p:spPr>
        <p:txBody>
          <a:bodyPr wrap="none">
            <a:spAutoFit/>
          </a:bodyPr>
          <a:lstStyle/>
          <a:p>
            <a:r>
              <a:rPr lang="ja-JP" altLang="en-US" sz="1200" dirty="0" smtClean="0"/>
              <a:t>「水辺の森」の施業イメージ</a:t>
            </a:r>
            <a:endParaRPr lang="ja-JP" altLang="en-US" sz="1200" dirty="0"/>
          </a:p>
        </p:txBody>
      </p:sp>
      <p:sp>
        <p:nvSpPr>
          <p:cNvPr id="11" name="テキスト ボックス 3624"/>
          <p:cNvSpPr txBox="1"/>
          <p:nvPr/>
        </p:nvSpPr>
        <p:spPr>
          <a:xfrm>
            <a:off x="4227237" y="2801755"/>
            <a:ext cx="428625" cy="215900"/>
          </a:xfrm>
          <a:prstGeom prst="rect">
            <a:avLst/>
          </a:prstGeom>
          <a:solidFill>
            <a:schemeClr val="tx1">
              <a:lumMod val="75000"/>
              <a:lumOff val="2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1050" kern="100" dirty="0">
                <a:solidFill>
                  <a:schemeClr val="bg1"/>
                </a:solidFill>
                <a:effectLst/>
                <a:latin typeface="+mj-ea"/>
                <a:ea typeface="+mj-ea"/>
                <a:cs typeface="Times New Roman" panose="02020603050405020304" pitchFamily="18" charset="0"/>
              </a:rPr>
              <a:t>現状</a:t>
            </a:r>
          </a:p>
        </p:txBody>
      </p:sp>
      <p:sp>
        <p:nvSpPr>
          <p:cNvPr id="12" name="テキスト ボックス 3619"/>
          <p:cNvSpPr txBox="1"/>
          <p:nvPr/>
        </p:nvSpPr>
        <p:spPr>
          <a:xfrm>
            <a:off x="4256326" y="4489614"/>
            <a:ext cx="438150" cy="177156"/>
          </a:xfrm>
          <a:prstGeom prst="rect">
            <a:avLst/>
          </a:prstGeom>
          <a:solidFill>
            <a:schemeClr val="tx1">
              <a:lumMod val="75000"/>
              <a:lumOff val="2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1050" kern="100" dirty="0">
                <a:solidFill>
                  <a:schemeClr val="bg1"/>
                </a:solidFill>
                <a:effectLst/>
                <a:latin typeface="+mj-ea"/>
                <a:ea typeface="+mj-ea"/>
                <a:cs typeface="Times New Roman" panose="02020603050405020304" pitchFamily="18" charset="0"/>
              </a:rPr>
              <a:t>目標</a:t>
            </a:r>
          </a:p>
        </p:txBody>
      </p:sp>
      <p:sp>
        <p:nvSpPr>
          <p:cNvPr id="13" name="下矢印 12"/>
          <p:cNvSpPr/>
          <p:nvPr/>
        </p:nvSpPr>
        <p:spPr>
          <a:xfrm>
            <a:off x="4482803" y="4024339"/>
            <a:ext cx="285750"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テキスト ボックス 3625"/>
          <p:cNvSpPr txBox="1"/>
          <p:nvPr/>
        </p:nvSpPr>
        <p:spPr>
          <a:xfrm>
            <a:off x="4721274" y="2959182"/>
            <a:ext cx="2088000" cy="80708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dirty="0">
                <a:effectLst/>
                <a:latin typeface="+mn-ea"/>
                <a:cs typeface="Times New Roman" panose="02020603050405020304" pitchFamily="18" charset="0"/>
              </a:rPr>
              <a:t>水際まで高木主体の樹林が形成され、水辺と樹林の間に草地環境や低木層などエコトーンが形成されていない</a:t>
            </a:r>
          </a:p>
        </p:txBody>
      </p:sp>
      <p:sp>
        <p:nvSpPr>
          <p:cNvPr id="15" name="テキスト ボックス 3627"/>
          <p:cNvSpPr txBox="1"/>
          <p:nvPr/>
        </p:nvSpPr>
        <p:spPr>
          <a:xfrm>
            <a:off x="4779647" y="4803383"/>
            <a:ext cx="2088000" cy="95278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dirty="0">
                <a:effectLst/>
                <a:latin typeface="+mj-ea"/>
                <a:ea typeface="+mj-ea"/>
                <a:cs typeface="Times New Roman" panose="02020603050405020304" pitchFamily="18" charset="0"/>
              </a:rPr>
              <a:t>水際から</a:t>
            </a:r>
            <a:r>
              <a:rPr lang="en-US" sz="1050" kern="100" dirty="0">
                <a:effectLst/>
                <a:latin typeface="+mj-ea"/>
                <a:ea typeface="+mj-ea"/>
                <a:cs typeface="Times New Roman" panose="02020603050405020304" pitchFamily="18" charset="0"/>
              </a:rPr>
              <a:t>5</a:t>
            </a:r>
            <a:r>
              <a:rPr lang="ja-JP" sz="1050" kern="100" dirty="0">
                <a:effectLst/>
                <a:latin typeface="+mj-ea"/>
                <a:ea typeface="+mj-ea"/>
                <a:cs typeface="Times New Roman" panose="02020603050405020304" pitchFamily="18" charset="0"/>
              </a:rPr>
              <a:t>～</a:t>
            </a:r>
            <a:r>
              <a:rPr lang="en-US" sz="1050" kern="100" dirty="0">
                <a:effectLst/>
                <a:latin typeface="+mj-ea"/>
                <a:ea typeface="+mj-ea"/>
                <a:cs typeface="Times New Roman" panose="02020603050405020304" pitchFamily="18" charset="0"/>
              </a:rPr>
              <a:t>10m</a:t>
            </a:r>
            <a:r>
              <a:rPr lang="ja-JP" sz="1050" kern="100" dirty="0">
                <a:effectLst/>
                <a:latin typeface="+mj-ea"/>
                <a:ea typeface="+mj-ea"/>
                <a:cs typeface="Times New Roman" panose="02020603050405020304" pitchFamily="18" charset="0"/>
              </a:rPr>
              <a:t>程度の範囲の高木を伐採し、草地環境や低木層などの林縁環境を創出</a:t>
            </a:r>
          </a:p>
          <a:p>
            <a:pPr algn="just">
              <a:spcAft>
                <a:spcPts val="0"/>
              </a:spcAft>
            </a:pPr>
            <a:r>
              <a:rPr lang="ja-JP" sz="1050" kern="100" dirty="0">
                <a:effectLst/>
                <a:latin typeface="+mj-ea"/>
                <a:ea typeface="+mj-ea"/>
                <a:cs typeface="Times New Roman" panose="02020603050405020304" pitchFamily="18" charset="0"/>
              </a:rPr>
              <a:t>水域にも水草などを導入し、生物の生息環境を創出</a:t>
            </a:r>
          </a:p>
        </p:txBody>
      </p:sp>
      <p:sp>
        <p:nvSpPr>
          <p:cNvPr id="16" name="テキスト ボックス 236"/>
          <p:cNvSpPr txBox="1"/>
          <p:nvPr/>
        </p:nvSpPr>
        <p:spPr>
          <a:xfrm>
            <a:off x="3356758" y="5479024"/>
            <a:ext cx="966908" cy="499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ts val="1200"/>
              </a:lnSpc>
              <a:spcAft>
                <a:spcPts val="0"/>
              </a:spcAft>
            </a:pPr>
            <a:r>
              <a:rPr lang="ja-JP" altLang="en-US" sz="800" b="1" kern="100" dirty="0" smtClean="0">
                <a:effectLst/>
                <a:ea typeface="ＭＳ 明朝" panose="02020609040205080304" pitchFamily="17" charset="-128"/>
                <a:cs typeface="Times New Roman" panose="02020603050405020304" pitchFamily="18" charset="0"/>
              </a:rPr>
              <a:t>施業箇所</a:t>
            </a:r>
            <a:endParaRPr lang="en-US" altLang="ja-JP" sz="800" b="1" kern="100" dirty="0" smtClean="0">
              <a:effectLst/>
              <a:ea typeface="ＭＳ 明朝" panose="02020609040205080304" pitchFamily="17" charset="-128"/>
              <a:cs typeface="Times New Roman" panose="02020603050405020304" pitchFamily="18" charset="0"/>
            </a:endParaRPr>
          </a:p>
          <a:p>
            <a:pPr algn="ctr">
              <a:lnSpc>
                <a:spcPts val="1200"/>
              </a:lnSpc>
              <a:spcAft>
                <a:spcPts val="0"/>
              </a:spcAft>
            </a:pPr>
            <a:r>
              <a:rPr lang="ja-JP" altLang="en-US" sz="800" b="1" kern="100" dirty="0" smtClean="0">
                <a:ea typeface="ＭＳ 明朝" panose="02020609040205080304" pitchFamily="17" charset="-128"/>
                <a:cs typeface="Times New Roman" panose="02020603050405020304" pitchFamily="18" charset="0"/>
              </a:rPr>
              <a:t>（水辺の森）</a:t>
            </a:r>
            <a:endParaRPr lang="en-US" altLang="ja-JP" sz="800" b="1" kern="100" dirty="0" smtClean="0">
              <a:effectLst/>
              <a:ea typeface="ＭＳ 明朝" panose="02020609040205080304" pitchFamily="17" charset="-128"/>
              <a:cs typeface="Times New Roman" panose="02020603050405020304" pitchFamily="18" charset="0"/>
            </a:endParaRPr>
          </a:p>
          <a:p>
            <a:pPr algn="ctr">
              <a:lnSpc>
                <a:spcPts val="1200"/>
              </a:lnSpc>
              <a:spcAft>
                <a:spcPts val="0"/>
              </a:spcAft>
            </a:pPr>
            <a:r>
              <a:rPr lang="ja-JP" sz="700" kern="100" dirty="0" smtClean="0">
                <a:effectLst/>
                <a:ea typeface="ＭＳ 明朝" panose="02020609040205080304" pitchFamily="17" charset="-128"/>
                <a:cs typeface="Times New Roman" panose="02020603050405020304" pitchFamily="18" charset="0"/>
              </a:rPr>
              <a:t>水際から</a:t>
            </a:r>
            <a:r>
              <a:rPr lang="en-US" sz="700" kern="100" dirty="0" smtClean="0">
                <a:effectLst/>
                <a:ea typeface="ＭＳ 明朝" panose="02020609040205080304" pitchFamily="17" charset="-128"/>
                <a:cs typeface="Times New Roman" panose="02020603050405020304" pitchFamily="18" charset="0"/>
              </a:rPr>
              <a:t>5</a:t>
            </a:r>
            <a:r>
              <a:rPr lang="ja-JP" sz="700" kern="100" dirty="0">
                <a:effectLst/>
                <a:ea typeface="ＭＳ 明朝" panose="02020609040205080304" pitchFamily="17" charset="-128"/>
                <a:cs typeface="Times New Roman" panose="02020603050405020304" pitchFamily="18" charset="0"/>
              </a:rPr>
              <a:t>～</a:t>
            </a:r>
            <a:r>
              <a:rPr lang="en-US" sz="700" kern="100" dirty="0">
                <a:effectLst/>
                <a:ea typeface="ＭＳ 明朝" panose="02020609040205080304" pitchFamily="17" charset="-128"/>
                <a:cs typeface="Times New Roman" panose="02020603050405020304" pitchFamily="18" charset="0"/>
              </a:rPr>
              <a:t>10m</a:t>
            </a:r>
            <a:r>
              <a:rPr lang="ja-JP" sz="700" kern="100" dirty="0">
                <a:effectLst/>
                <a:ea typeface="ＭＳ 明朝" panose="02020609040205080304" pitchFamily="17" charset="-128"/>
                <a:cs typeface="Times New Roman" panose="02020603050405020304" pitchFamily="18" charset="0"/>
              </a:rPr>
              <a:t>程度</a:t>
            </a:r>
            <a:endParaRPr lang="ja-JP" sz="1050" kern="100" dirty="0">
              <a:effectLst/>
              <a:ea typeface="ＭＳ 明朝" panose="02020609040205080304" pitchFamily="17" charset="-128"/>
              <a:cs typeface="Times New Roman" panose="02020603050405020304" pitchFamily="18" charset="0"/>
            </a:endParaRPr>
          </a:p>
        </p:txBody>
      </p:sp>
      <p:sp>
        <p:nvSpPr>
          <p:cNvPr id="17" name="テキスト ボックス 122"/>
          <p:cNvSpPr txBox="1"/>
          <p:nvPr/>
        </p:nvSpPr>
        <p:spPr>
          <a:xfrm>
            <a:off x="3462329" y="4323922"/>
            <a:ext cx="668020" cy="197912"/>
          </a:xfrm>
          <a:prstGeom prst="rect">
            <a:avLst/>
          </a:prstGeom>
          <a:solidFill>
            <a:schemeClr val="bg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0" bIns="0" numCol="1" spcCol="0" rtlCol="0" fromWordArt="0" anchor="t" anchorCtr="0" forceAA="0" compatLnSpc="1">
            <a:prstTxWarp prst="textNoShape">
              <a:avLst/>
            </a:prstTxWarp>
            <a:noAutofit/>
          </a:bodyPr>
          <a:lstStyle/>
          <a:p>
            <a:pPr algn="just">
              <a:spcAft>
                <a:spcPts val="0"/>
              </a:spcAft>
            </a:pPr>
            <a:r>
              <a:rPr lang="ja-JP" sz="900" kern="100" dirty="0">
                <a:effectLst/>
                <a:latin typeface="+mj-ea"/>
                <a:ea typeface="+mj-ea"/>
                <a:cs typeface="Times New Roman" panose="02020603050405020304" pitchFamily="18" charset="0"/>
              </a:rPr>
              <a:t>低木</a:t>
            </a:r>
            <a:r>
              <a:rPr lang="ja-JP" sz="900" kern="100" dirty="0" smtClean="0">
                <a:effectLst/>
                <a:latin typeface="+mj-ea"/>
                <a:ea typeface="+mj-ea"/>
                <a:cs typeface="Times New Roman" panose="02020603050405020304" pitchFamily="18" charset="0"/>
              </a:rPr>
              <a:t>の植栽</a:t>
            </a:r>
            <a:endParaRPr lang="ja-JP" sz="1050" kern="100" dirty="0">
              <a:effectLst/>
              <a:latin typeface="+mj-ea"/>
              <a:ea typeface="+mj-ea"/>
              <a:cs typeface="Times New Roman" panose="02020603050405020304" pitchFamily="18" charset="0"/>
            </a:endParaRPr>
          </a:p>
        </p:txBody>
      </p:sp>
      <p:cxnSp>
        <p:nvCxnSpPr>
          <p:cNvPr id="18" name="直線矢印コネクタ 17"/>
          <p:cNvCxnSpPr/>
          <p:nvPr/>
        </p:nvCxnSpPr>
        <p:spPr>
          <a:xfrm>
            <a:off x="3844539" y="4525038"/>
            <a:ext cx="64490" cy="3894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24"/>
          <p:cNvSpPr txBox="1"/>
          <p:nvPr/>
        </p:nvSpPr>
        <p:spPr>
          <a:xfrm>
            <a:off x="2495985" y="4599210"/>
            <a:ext cx="1174659" cy="212356"/>
          </a:xfrm>
          <a:prstGeom prst="rect">
            <a:avLst/>
          </a:prstGeom>
          <a:solidFill>
            <a:schemeClr val="bg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0" bIns="0" numCol="1" spcCol="0" rtlCol="0" fromWordArt="0" anchor="t" anchorCtr="0" forceAA="0" compatLnSpc="1">
            <a:prstTxWarp prst="textNoShape">
              <a:avLst/>
            </a:prstTxWarp>
            <a:noAutofit/>
          </a:bodyPr>
          <a:lstStyle/>
          <a:p>
            <a:pPr algn="just">
              <a:spcAft>
                <a:spcPts val="0"/>
              </a:spcAft>
            </a:pPr>
            <a:r>
              <a:rPr lang="ja-JP" sz="900" kern="100" dirty="0">
                <a:effectLst/>
                <a:latin typeface="+mj-ea"/>
                <a:ea typeface="+mj-ea"/>
                <a:cs typeface="Times New Roman" panose="02020603050405020304" pitchFamily="18" charset="0"/>
              </a:rPr>
              <a:t>周辺の田土の撒き出し</a:t>
            </a:r>
            <a:endParaRPr lang="ja-JP" sz="1050" kern="100" dirty="0">
              <a:effectLst/>
              <a:latin typeface="+mj-ea"/>
              <a:ea typeface="+mj-ea"/>
              <a:cs typeface="Times New Roman" panose="02020603050405020304" pitchFamily="18" charset="0"/>
            </a:endParaRPr>
          </a:p>
        </p:txBody>
      </p:sp>
      <p:cxnSp>
        <p:nvCxnSpPr>
          <p:cNvPr id="20" name="直線矢印コネクタ 19"/>
          <p:cNvCxnSpPr/>
          <p:nvPr/>
        </p:nvCxnSpPr>
        <p:spPr>
          <a:xfrm>
            <a:off x="3331357" y="4811566"/>
            <a:ext cx="325194" cy="3765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126"/>
          <p:cNvSpPr txBox="1"/>
          <p:nvPr/>
        </p:nvSpPr>
        <p:spPr>
          <a:xfrm>
            <a:off x="2538284" y="5634475"/>
            <a:ext cx="741006" cy="176540"/>
          </a:xfrm>
          <a:prstGeom prst="rect">
            <a:avLst/>
          </a:prstGeom>
          <a:solidFill>
            <a:schemeClr val="bg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0" bIns="0" numCol="1" spcCol="0" rtlCol="0" fromWordArt="0" anchor="t" anchorCtr="0" forceAA="0" compatLnSpc="1">
            <a:prstTxWarp prst="textNoShape">
              <a:avLst/>
            </a:prstTxWarp>
            <a:noAutofit/>
          </a:bodyPr>
          <a:lstStyle/>
          <a:p>
            <a:pPr algn="just">
              <a:spcAft>
                <a:spcPts val="0"/>
              </a:spcAft>
            </a:pPr>
            <a:r>
              <a:rPr lang="ja-JP" sz="900" kern="100" dirty="0">
                <a:effectLst/>
                <a:latin typeface="+mj-ea"/>
                <a:ea typeface="+mj-ea"/>
                <a:cs typeface="Times New Roman" panose="02020603050405020304" pitchFamily="18" charset="0"/>
              </a:rPr>
              <a:t>水草等の導入</a:t>
            </a:r>
            <a:endParaRPr lang="ja-JP" sz="1050" kern="100" dirty="0">
              <a:effectLst/>
              <a:latin typeface="+mj-ea"/>
              <a:ea typeface="+mj-ea"/>
              <a:cs typeface="Times New Roman" panose="02020603050405020304" pitchFamily="18" charset="0"/>
            </a:endParaRPr>
          </a:p>
        </p:txBody>
      </p:sp>
      <p:cxnSp>
        <p:nvCxnSpPr>
          <p:cNvPr id="23" name="直線矢印コネクタ 22"/>
          <p:cNvCxnSpPr>
            <a:stCxn id="22" idx="0"/>
          </p:cNvCxnSpPr>
          <p:nvPr/>
        </p:nvCxnSpPr>
        <p:spPr>
          <a:xfrm flipV="1">
            <a:off x="2908787" y="5450521"/>
            <a:ext cx="12386" cy="183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487278" y="5299218"/>
            <a:ext cx="0" cy="3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3487278" y="5423300"/>
            <a:ext cx="7089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196237" y="5191218"/>
            <a:ext cx="0" cy="46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156258" y="908403"/>
            <a:ext cx="8892000" cy="307777"/>
          </a:xfrm>
          <a:prstGeom prst="rect">
            <a:avLst/>
          </a:prstGeom>
          <a:solidFill>
            <a:schemeClr val="bg1">
              <a:lumMod val="75000"/>
            </a:schemeClr>
          </a:solidFill>
          <a:ln w="6350">
            <a:solidFill>
              <a:prstClr val="black"/>
            </a:solidFill>
          </a:ln>
        </p:spPr>
        <p:txBody>
          <a:bodyPr wrap="square" rtlCol="0">
            <a:spAutoFit/>
          </a:bodyPr>
          <a:lstStyle/>
          <a:p>
            <a:r>
              <a:rPr lang="ja-JP" altLang="en-US" sz="1400" dirty="0" smtClean="0">
                <a:latin typeface="+mn-ea"/>
              </a:rPr>
              <a:t>「Ｄ</a:t>
            </a:r>
            <a:r>
              <a:rPr lang="en-US" altLang="ja-JP" sz="1400" dirty="0" smtClean="0">
                <a:latin typeface="+mn-ea"/>
              </a:rPr>
              <a:t>.</a:t>
            </a:r>
            <a:r>
              <a:rPr lang="ja-JP" altLang="en-US" sz="1400" dirty="0" smtClean="0">
                <a:latin typeface="+mn-ea"/>
              </a:rPr>
              <a:t>水辺の森」の育成計画</a:t>
            </a:r>
            <a:endParaRPr lang="ja-JP" altLang="ja-JP" sz="1400" dirty="0">
              <a:latin typeface="+mn-ea"/>
            </a:endParaRPr>
          </a:p>
        </p:txBody>
      </p:sp>
      <p:sp>
        <p:nvSpPr>
          <p:cNvPr id="32" name="正方形/長方形 31"/>
          <p:cNvSpPr/>
          <p:nvPr/>
        </p:nvSpPr>
        <p:spPr>
          <a:xfrm>
            <a:off x="156258" y="1222791"/>
            <a:ext cx="8892000" cy="5120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82272" y="2459964"/>
            <a:ext cx="8081986" cy="261610"/>
          </a:xfrm>
          <a:prstGeom prst="rect">
            <a:avLst/>
          </a:prstGeom>
          <a:noFill/>
        </p:spPr>
        <p:txBody>
          <a:bodyPr wrap="square" rtlCol="0">
            <a:spAutoFit/>
          </a:bodyPr>
          <a:lstStyle/>
          <a:p>
            <a:r>
              <a:rPr lang="ja-JP" altLang="en-US" sz="1050" dirty="0"/>
              <a:t>＊</a:t>
            </a:r>
            <a:r>
              <a:rPr kumimoji="1" lang="ja-JP" altLang="en-US" sz="1050" dirty="0" smtClean="0"/>
              <a:t>）エコトーン　：</a:t>
            </a:r>
            <a:r>
              <a:rPr lang="ja-JP" altLang="en-US" sz="1050" dirty="0" smtClean="0"/>
              <a:t>陸域</a:t>
            </a:r>
            <a:r>
              <a:rPr lang="ja-JP" altLang="en-US" sz="1050" dirty="0"/>
              <a:t>と水域、森林と草原</a:t>
            </a:r>
            <a:r>
              <a:rPr lang="ja-JP" altLang="en-US" sz="1050" dirty="0" smtClean="0"/>
              <a:t>など、異なる</a:t>
            </a:r>
            <a:r>
              <a:rPr lang="ja-JP" altLang="en-US" sz="1050" dirty="0"/>
              <a:t>環境が連続的に推移して接している場所</a:t>
            </a:r>
            <a:endParaRPr kumimoji="1" lang="ja-JP" altLang="en-US" sz="1050" dirty="0"/>
          </a:p>
        </p:txBody>
      </p:sp>
      <p:sp>
        <p:nvSpPr>
          <p:cNvPr id="7" name="スライド番号プレースホルダー 6"/>
          <p:cNvSpPr>
            <a:spLocks noGrp="1"/>
          </p:cNvSpPr>
          <p:nvPr>
            <p:ph type="sldNum" sz="quarter" idx="12"/>
          </p:nvPr>
        </p:nvSpPr>
        <p:spPr>
          <a:xfrm>
            <a:off x="7086600" y="6492875"/>
            <a:ext cx="2057400" cy="365125"/>
          </a:xfrm>
        </p:spPr>
        <p:txBody>
          <a:bodyPr/>
          <a:lstStyle/>
          <a:p>
            <a:fld id="{ADFC9CA0-1D7A-4C66-B275-F0FB54BFAB19}" type="slidenum">
              <a:rPr kumimoji="1" lang="ja-JP" altLang="en-US" smtClean="0"/>
              <a:t>13</a:t>
            </a:fld>
            <a:endParaRPr kumimoji="1" lang="ja-JP" altLang="en-US" dirty="0"/>
          </a:p>
        </p:txBody>
      </p:sp>
    </p:spTree>
    <p:extLst>
      <p:ext uri="{BB962C8B-B14F-4D97-AF65-F5344CB8AC3E}">
        <p14:creationId xmlns:p14="http://schemas.microsoft.com/office/powerpoint/2010/main" val="1092093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５．森の育成計画（案）</a:t>
            </a:r>
          </a:p>
        </p:txBody>
      </p:sp>
      <p:graphicFrame>
        <p:nvGraphicFramePr>
          <p:cNvPr id="3" name="表 2"/>
          <p:cNvGraphicFramePr>
            <a:graphicFrameLocks noGrp="1"/>
          </p:cNvGraphicFramePr>
          <p:nvPr>
            <p:extLst/>
          </p:nvPr>
        </p:nvGraphicFramePr>
        <p:xfrm>
          <a:off x="321990" y="1255013"/>
          <a:ext cx="8417796" cy="859498"/>
        </p:xfrm>
        <a:graphic>
          <a:graphicData uri="http://schemas.openxmlformats.org/drawingml/2006/table">
            <a:tbl>
              <a:tblPr firstRow="1" firstCol="1" bandRow="1">
                <a:tableStyleId>{5C22544A-7EE6-4342-B048-85BDC9FD1C3A}</a:tableStyleId>
              </a:tblPr>
              <a:tblGrid>
                <a:gridCol w="1060932"/>
                <a:gridCol w="7356864"/>
              </a:tblGrid>
              <a:tr h="431795">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lang="ja-JP" altLang="ja-JP" sz="1200" b="1" kern="100" dirty="0" smtClean="0">
                          <a:solidFill>
                            <a:schemeClr val="tx1"/>
                          </a:solidFill>
                          <a:effectLst/>
                          <a:latin typeface="+mn-ea"/>
                          <a:ea typeface="+mn-ea"/>
                        </a:rPr>
                        <a:t>育成方針</a:t>
                      </a:r>
                      <a:endParaRPr lang="ja-JP" altLang="ja-JP" sz="1200" b="1" kern="100" dirty="0" smtClean="0">
                        <a:solidFill>
                          <a:schemeClr val="tx1"/>
                        </a:solidFill>
                        <a:effectLst/>
                        <a:latin typeface="+mn-ea"/>
                        <a:ea typeface="+mn-ea"/>
                        <a:cs typeface="Times New Roman" panose="02020603050405020304" pitchFamily="18" charset="0"/>
                      </a:endParaRPr>
                    </a:p>
                  </a:txBody>
                  <a:tcPr marL="40942" marR="409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ja-JP" altLang="en-US" sz="1200" b="1" kern="100" dirty="0" smtClean="0">
                          <a:solidFill>
                            <a:schemeClr val="tx1"/>
                          </a:solidFill>
                          <a:effectLst/>
                          <a:latin typeface="+mn-ea"/>
                          <a:ea typeface="+mn-ea"/>
                          <a:cs typeface="Times New Roman" panose="02020603050405020304" pitchFamily="18" charset="0"/>
                        </a:rPr>
                        <a:t>高木層主体で林床に空間のある樹林を育成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7703">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lang="ja-JP" altLang="ja-JP" sz="1200" b="1" kern="100" dirty="0" smtClean="0">
                          <a:solidFill>
                            <a:schemeClr val="tx1"/>
                          </a:solidFill>
                          <a:effectLst/>
                          <a:latin typeface="+mn-ea"/>
                          <a:ea typeface="+mn-ea"/>
                        </a:rPr>
                        <a:t>施業内容</a:t>
                      </a:r>
                      <a:endParaRPr lang="ja-JP" altLang="ja-JP" sz="1200" b="1" kern="100" dirty="0" smtClean="0">
                        <a:solidFill>
                          <a:schemeClr val="tx1"/>
                        </a:solidFill>
                        <a:effectLst/>
                        <a:latin typeface="+mn-ea"/>
                        <a:ea typeface="+mn-ea"/>
                        <a:cs typeface="Times New Roman" panose="02020603050405020304" pitchFamily="18" charset="0"/>
                      </a:endParaRPr>
                    </a:p>
                  </a:txBody>
                  <a:tcPr marL="40942" marR="409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ja-JP" altLang="en-US" sz="1200" b="1" kern="100" dirty="0" smtClean="0">
                          <a:solidFill>
                            <a:schemeClr val="tx1"/>
                          </a:solidFill>
                          <a:effectLst/>
                          <a:latin typeface="+mn-ea"/>
                          <a:ea typeface="+mn-ea"/>
                          <a:cs typeface="Times New Roman" panose="02020603050405020304" pitchFamily="18" charset="0"/>
                        </a:rPr>
                        <a:t>森の利活用に応じた樹林を育成し、今後利活用が活発になると想定される箇所から間伐を実施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2" name="テキスト ボックス 11"/>
          <p:cNvSpPr txBox="1"/>
          <p:nvPr/>
        </p:nvSpPr>
        <p:spPr>
          <a:xfrm>
            <a:off x="156258" y="814320"/>
            <a:ext cx="8892000" cy="307777"/>
          </a:xfrm>
          <a:prstGeom prst="rect">
            <a:avLst/>
          </a:prstGeom>
          <a:solidFill>
            <a:schemeClr val="bg1">
              <a:lumMod val="75000"/>
            </a:schemeClr>
          </a:solidFill>
          <a:ln w="6350">
            <a:solidFill>
              <a:prstClr val="black"/>
            </a:solidFill>
          </a:ln>
        </p:spPr>
        <p:txBody>
          <a:bodyPr wrap="square" rtlCol="0">
            <a:spAutoFit/>
          </a:bodyPr>
          <a:lstStyle/>
          <a:p>
            <a:r>
              <a:rPr lang="ja-JP" altLang="en-US" sz="1400" dirty="0"/>
              <a:t>「Ｅ．照葉樹林（タイプ②）</a:t>
            </a:r>
            <a:r>
              <a:rPr lang="ja-JP" altLang="en-US" sz="1400" dirty="0" smtClean="0"/>
              <a:t>」</a:t>
            </a:r>
            <a:r>
              <a:rPr lang="ja-JP" altLang="en-US" sz="1400" dirty="0" smtClean="0">
                <a:latin typeface="+mn-ea"/>
              </a:rPr>
              <a:t>の育成計画</a:t>
            </a:r>
            <a:endParaRPr lang="ja-JP" altLang="ja-JP" sz="1400" dirty="0">
              <a:latin typeface="+mn-ea"/>
            </a:endParaRPr>
          </a:p>
        </p:txBody>
      </p:sp>
      <p:sp>
        <p:nvSpPr>
          <p:cNvPr id="14" name="テキスト ボックス 13"/>
          <p:cNvSpPr txBox="1"/>
          <p:nvPr/>
        </p:nvSpPr>
        <p:spPr>
          <a:xfrm>
            <a:off x="248857" y="2211276"/>
            <a:ext cx="6080144" cy="307777"/>
          </a:xfrm>
          <a:prstGeom prst="rect">
            <a:avLst/>
          </a:prstGeom>
          <a:noFill/>
          <a:ln w="6350">
            <a:noFill/>
          </a:ln>
        </p:spPr>
        <p:txBody>
          <a:bodyPr wrap="square" rtlCol="0">
            <a:spAutoFit/>
          </a:bodyPr>
          <a:lstStyle/>
          <a:p>
            <a:r>
              <a:rPr lang="ja-JP" altLang="en-US" sz="1400" dirty="0"/>
              <a:t>「Ｅ．照葉樹林（タイプ②）</a:t>
            </a:r>
            <a:r>
              <a:rPr lang="ja-JP" altLang="en-US" sz="1400" dirty="0" smtClean="0"/>
              <a:t>」</a:t>
            </a:r>
            <a:r>
              <a:rPr lang="ja-JP" altLang="en-US" sz="1400" dirty="0" smtClean="0">
                <a:latin typeface="+mn-ea"/>
              </a:rPr>
              <a:t>における施業の流れ</a:t>
            </a:r>
            <a:endParaRPr lang="ja-JP" altLang="ja-JP" sz="1400" dirty="0">
              <a:latin typeface="+mn-ea"/>
            </a:endParaRPr>
          </a:p>
        </p:txBody>
      </p:sp>
      <p:sp>
        <p:nvSpPr>
          <p:cNvPr id="17" name="正方形/長方形 16"/>
          <p:cNvSpPr/>
          <p:nvPr/>
        </p:nvSpPr>
        <p:spPr>
          <a:xfrm>
            <a:off x="156257" y="1133313"/>
            <a:ext cx="8892000" cy="564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a:grpSpLocks noChangeAspect="1"/>
          </p:cNvGrpSpPr>
          <p:nvPr/>
        </p:nvGrpSpPr>
        <p:grpSpPr>
          <a:xfrm>
            <a:off x="5511998" y="4454650"/>
            <a:ext cx="2466244" cy="1296000"/>
            <a:chOff x="0" y="0"/>
            <a:chExt cx="1506855" cy="791845"/>
          </a:xfrm>
        </p:grpSpPr>
        <p:pic>
          <p:nvPicPr>
            <p:cNvPr id="24" name="図 23" descr="\\newjec\dfs\120.地球環境G大阪\業務件名\業務Data\H28\160715_万博の森（仮称）育成等計画策定委託\森の育成方針について\170120\樹林模式図(ｲﾗﾚ)\画像(かきだし)\170124\②.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506855" cy="791845"/>
            </a:xfrm>
            <a:prstGeom prst="rect">
              <a:avLst/>
            </a:prstGeom>
            <a:noFill/>
            <a:ln>
              <a:noFill/>
            </a:ln>
          </p:spPr>
        </p:pic>
        <p:pic>
          <p:nvPicPr>
            <p:cNvPr id="25" name="図 24" descr="\\newjec\dfs\120.地球環境G大阪\業務件名\業務Data\H28\160715_万博の森（仮称）育成等計画策定委託\イラストレーター\生物画像(シルエット)\画像\大人.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611" y="523982"/>
              <a:ext cx="35560" cy="147955"/>
            </a:xfrm>
            <a:prstGeom prst="rect">
              <a:avLst/>
            </a:prstGeom>
            <a:noFill/>
            <a:ln>
              <a:noFill/>
            </a:ln>
          </p:spPr>
        </p:pic>
        <p:pic>
          <p:nvPicPr>
            <p:cNvPr id="26" name="図 25" descr="\\newjec\dfs\120.地球環境G大阪\業務件名\業務Data\H28\160715_万博の森（仮称）育成等計画策定委託\イラストレーター\生物画像(シルエット)\画像\子供.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71254" y="585627"/>
              <a:ext cx="35560" cy="82550"/>
            </a:xfrm>
            <a:prstGeom prst="rect">
              <a:avLst/>
            </a:prstGeom>
            <a:noFill/>
            <a:ln>
              <a:noFill/>
            </a:ln>
          </p:spPr>
        </p:pic>
        <p:pic>
          <p:nvPicPr>
            <p:cNvPr id="28" name="図 27" descr="\\newjec\dfs\120.地球環境G大阪\業務件名\業務Data\H28\160715_万博の森（仮称）育成等計画策定委託\イラストレーター\生物画像(シルエット)\画像\子供.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5353" y="585627"/>
              <a:ext cx="35560" cy="82550"/>
            </a:xfrm>
            <a:prstGeom prst="rect">
              <a:avLst/>
            </a:prstGeom>
            <a:noFill/>
            <a:ln>
              <a:noFill/>
            </a:ln>
          </p:spPr>
        </p:pic>
        <p:pic>
          <p:nvPicPr>
            <p:cNvPr id="29" name="図 28" descr="\\newjec\dfs\120.地球環境G大阪\業務件名\業務Data\H28\160715_万博の森（仮称）育成等計画策定委託\イラストレーター\生物画像(シルエット)\画像\大人.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3303" y="513708"/>
              <a:ext cx="35560" cy="147955"/>
            </a:xfrm>
            <a:prstGeom prst="rect">
              <a:avLst/>
            </a:prstGeom>
            <a:noFill/>
            <a:ln>
              <a:noFill/>
            </a:ln>
          </p:spPr>
        </p:pic>
      </p:grpSp>
      <p:sp>
        <p:nvSpPr>
          <p:cNvPr id="32" name="テキスト ボックス 3625"/>
          <p:cNvSpPr txBox="1"/>
          <p:nvPr/>
        </p:nvSpPr>
        <p:spPr>
          <a:xfrm>
            <a:off x="2145051" y="5808397"/>
            <a:ext cx="5342119" cy="44850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050" dirty="0" smtClean="0"/>
              <a:t>・</a:t>
            </a:r>
            <a:r>
              <a:rPr lang="ja-JP" altLang="ja-JP" sz="1050" dirty="0" smtClean="0"/>
              <a:t>樹</a:t>
            </a:r>
            <a:r>
              <a:rPr lang="ja-JP" altLang="ja-JP" sz="1050" dirty="0"/>
              <a:t>冠を形成している主な高木層は残し、比較的明るい樹林を目指し、密度調整を</a:t>
            </a:r>
            <a:r>
              <a:rPr lang="ja-JP" altLang="ja-JP" sz="1050" dirty="0" smtClean="0"/>
              <a:t>実施</a:t>
            </a:r>
            <a:endParaRPr lang="en-US" altLang="ja-JP" sz="1050" dirty="0" smtClean="0"/>
          </a:p>
          <a:p>
            <a:pPr algn="just">
              <a:spcAft>
                <a:spcPts val="0"/>
              </a:spcAft>
            </a:pPr>
            <a:r>
              <a:rPr lang="ja-JP" altLang="en-US" sz="1050" dirty="0" smtClean="0"/>
              <a:t>・</a:t>
            </a:r>
            <a:r>
              <a:rPr lang="ja-JP" altLang="ja-JP" sz="1050" dirty="0" smtClean="0"/>
              <a:t>利</a:t>
            </a:r>
            <a:r>
              <a:rPr lang="ja-JP" altLang="ja-JP" sz="1050" dirty="0"/>
              <a:t>活用を促進するため、低木層や草本層は伐採・下草刈り等を実施</a:t>
            </a:r>
            <a:endParaRPr lang="ja-JP" sz="1050" kern="100" dirty="0">
              <a:effectLst/>
              <a:latin typeface="+mn-ea"/>
              <a:cs typeface="Times New Roman" panose="02020603050405020304" pitchFamily="18" charset="0"/>
            </a:endParaRPr>
          </a:p>
        </p:txBody>
      </p:sp>
      <p:pic>
        <p:nvPicPr>
          <p:cNvPr id="34" name="図 33" descr="\\newjec\dfs\120.地球環境G大阪\業務件名\業務Data\H28\160715_万博の森（仮称）育成等計画策定委託\森の育成方針について\170120\樹林模式図(ｲﾗﾚ)\画像(かきだし)\170120\②.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38425" y="2701023"/>
            <a:ext cx="2546679" cy="1260000"/>
          </a:xfrm>
          <a:prstGeom prst="rect">
            <a:avLst/>
          </a:prstGeom>
          <a:noFill/>
          <a:ln>
            <a:noFill/>
          </a:ln>
        </p:spPr>
      </p:pic>
      <p:sp>
        <p:nvSpPr>
          <p:cNvPr id="35" name="テキスト ボックス 3625"/>
          <p:cNvSpPr txBox="1"/>
          <p:nvPr/>
        </p:nvSpPr>
        <p:spPr>
          <a:xfrm>
            <a:off x="3870973" y="3009527"/>
            <a:ext cx="2579345" cy="73907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050" dirty="0" smtClean="0"/>
              <a:t>・大部分が</a:t>
            </a:r>
            <a:r>
              <a:rPr lang="ja-JP" altLang="ja-JP" sz="1050" kern="100" dirty="0">
                <a:latin typeface="+mn-ea"/>
                <a:cs typeface="Times New Roman" panose="02020603050405020304" pitchFamily="18" charset="0"/>
              </a:rPr>
              <a:t>照葉樹</a:t>
            </a:r>
            <a:r>
              <a:rPr lang="en-US" altLang="ja-JP" sz="1050" kern="100" dirty="0">
                <a:latin typeface="+mn-ea"/>
                <a:cs typeface="Times New Roman" panose="02020603050405020304" pitchFamily="18" charset="0"/>
              </a:rPr>
              <a:t>(</a:t>
            </a:r>
            <a:r>
              <a:rPr lang="ja-JP" altLang="ja-JP" sz="1050" kern="100" dirty="0">
                <a:latin typeface="+mn-ea"/>
                <a:cs typeface="Times New Roman" panose="02020603050405020304" pitchFamily="18" charset="0"/>
              </a:rPr>
              <a:t>常緑広葉樹</a:t>
            </a:r>
            <a:r>
              <a:rPr lang="en-US" altLang="ja-JP" sz="1050" kern="100" dirty="0">
                <a:latin typeface="+mn-ea"/>
                <a:cs typeface="Times New Roman" panose="02020603050405020304" pitchFamily="18" charset="0"/>
              </a:rPr>
              <a:t>)</a:t>
            </a:r>
            <a:r>
              <a:rPr lang="ja-JP" altLang="ja-JP" sz="1050" kern="100" dirty="0">
                <a:latin typeface="+mn-ea"/>
                <a:cs typeface="Times New Roman" panose="02020603050405020304" pitchFamily="18" charset="0"/>
              </a:rPr>
              <a:t>主体の樹林と</a:t>
            </a:r>
            <a:r>
              <a:rPr lang="ja-JP" altLang="ja-JP" sz="1050" kern="100" dirty="0" smtClean="0">
                <a:latin typeface="+mn-ea"/>
                <a:cs typeface="Times New Roman" panose="02020603050405020304" pitchFamily="18" charset="0"/>
              </a:rPr>
              <a:t>なって</a:t>
            </a:r>
            <a:r>
              <a:rPr lang="ja-JP" altLang="en-US" sz="1050" kern="100" dirty="0" smtClean="0">
                <a:latin typeface="+mn-ea"/>
                <a:cs typeface="Times New Roman" panose="02020603050405020304" pitchFamily="18" charset="0"/>
              </a:rPr>
              <a:t>おり</a:t>
            </a:r>
            <a:r>
              <a:rPr lang="ja-JP" altLang="ja-JP" sz="1050" kern="100" dirty="0" smtClean="0">
                <a:latin typeface="+mn-ea"/>
                <a:cs typeface="Times New Roman" panose="02020603050405020304" pitchFamily="18" charset="0"/>
              </a:rPr>
              <a:t>、</a:t>
            </a:r>
            <a:r>
              <a:rPr lang="ja-JP" altLang="ja-JP" sz="1050" kern="100" dirty="0">
                <a:latin typeface="+mn-ea"/>
                <a:cs typeface="Times New Roman" panose="02020603050405020304" pitchFamily="18" charset="0"/>
              </a:rPr>
              <a:t>高木層が高密度に生育しているため、過密なもやし林となっている。</a:t>
            </a:r>
          </a:p>
          <a:p>
            <a:pPr algn="just">
              <a:spcAft>
                <a:spcPts val="0"/>
              </a:spcAft>
            </a:pPr>
            <a:r>
              <a:rPr lang="ja-JP" altLang="en-US" sz="1050" kern="100" dirty="0" smtClean="0">
                <a:latin typeface="+mn-ea"/>
                <a:cs typeface="Times New Roman" panose="02020603050405020304" pitchFamily="18" charset="0"/>
              </a:rPr>
              <a:t>・</a:t>
            </a:r>
            <a:r>
              <a:rPr lang="ja-JP" altLang="ja-JP" sz="1050" kern="100" dirty="0" smtClean="0">
                <a:latin typeface="+mn-ea"/>
                <a:cs typeface="Times New Roman" panose="02020603050405020304" pitchFamily="18" charset="0"/>
              </a:rPr>
              <a:t>亜高木層</a:t>
            </a:r>
            <a:r>
              <a:rPr lang="ja-JP" altLang="ja-JP" sz="1050" kern="100" dirty="0">
                <a:latin typeface="+mn-ea"/>
                <a:cs typeface="Times New Roman" panose="02020603050405020304" pitchFamily="18" charset="0"/>
              </a:rPr>
              <a:t>・低木層・草本層が未発達</a:t>
            </a:r>
          </a:p>
        </p:txBody>
      </p:sp>
      <p:sp>
        <p:nvSpPr>
          <p:cNvPr id="36" name="テキスト ボックス 3624"/>
          <p:cNvSpPr txBox="1"/>
          <p:nvPr/>
        </p:nvSpPr>
        <p:spPr>
          <a:xfrm>
            <a:off x="3470791" y="2634948"/>
            <a:ext cx="428625" cy="215900"/>
          </a:xfrm>
          <a:prstGeom prst="rect">
            <a:avLst/>
          </a:prstGeom>
          <a:solidFill>
            <a:schemeClr val="tx1">
              <a:lumMod val="75000"/>
              <a:lumOff val="2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1050" kern="100" dirty="0">
                <a:solidFill>
                  <a:schemeClr val="bg1"/>
                </a:solidFill>
                <a:effectLst/>
                <a:latin typeface="+mj-ea"/>
                <a:ea typeface="+mj-ea"/>
                <a:cs typeface="Times New Roman" panose="02020603050405020304" pitchFamily="18" charset="0"/>
              </a:rPr>
              <a:t>現状</a:t>
            </a:r>
          </a:p>
        </p:txBody>
      </p:sp>
      <p:sp>
        <p:nvSpPr>
          <p:cNvPr id="40" name="下矢印 39"/>
          <p:cNvSpPr/>
          <p:nvPr/>
        </p:nvSpPr>
        <p:spPr>
          <a:xfrm>
            <a:off x="2523592" y="4022537"/>
            <a:ext cx="285750"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2" name="正方形/長方形 41"/>
          <p:cNvSpPr/>
          <p:nvPr/>
        </p:nvSpPr>
        <p:spPr>
          <a:xfrm>
            <a:off x="6546366" y="6329737"/>
            <a:ext cx="2350323" cy="253916"/>
          </a:xfrm>
          <a:prstGeom prst="rect">
            <a:avLst/>
          </a:prstGeom>
        </p:spPr>
        <p:txBody>
          <a:bodyPr wrap="none">
            <a:spAutoFit/>
          </a:bodyPr>
          <a:lstStyle/>
          <a:p>
            <a:r>
              <a:rPr lang="ja-JP" altLang="en-US" sz="1050" dirty="0" smtClean="0"/>
              <a:t>「照葉樹林</a:t>
            </a:r>
            <a:r>
              <a:rPr lang="ja-JP" altLang="en-US" sz="1050" dirty="0"/>
              <a:t>（タイプ②） 」</a:t>
            </a:r>
            <a:r>
              <a:rPr lang="ja-JP" altLang="en-US" sz="1050" dirty="0" smtClean="0"/>
              <a:t>の施業イメージ</a:t>
            </a:r>
            <a:endParaRPr lang="ja-JP" altLang="en-US" sz="1050" dirty="0"/>
          </a:p>
        </p:txBody>
      </p:sp>
      <p:sp>
        <p:nvSpPr>
          <p:cNvPr id="2" name="スライド番号プレースホルダー 1"/>
          <p:cNvSpPr>
            <a:spLocks noGrp="1"/>
          </p:cNvSpPr>
          <p:nvPr>
            <p:ph type="sldNum" sz="quarter" idx="12"/>
          </p:nvPr>
        </p:nvSpPr>
        <p:spPr>
          <a:xfrm>
            <a:off x="6988216" y="6446620"/>
            <a:ext cx="2057400" cy="365125"/>
          </a:xfrm>
        </p:spPr>
        <p:txBody>
          <a:bodyPr/>
          <a:lstStyle/>
          <a:p>
            <a:fld id="{ADFC9CA0-1D7A-4C66-B275-F0FB54BFAB19}" type="slidenum">
              <a:rPr kumimoji="1" lang="ja-JP" altLang="en-US" smtClean="0"/>
              <a:t>14</a:t>
            </a:fld>
            <a:endParaRPr kumimoji="1" lang="ja-JP" altLang="en-US" dirty="0"/>
          </a:p>
        </p:txBody>
      </p:sp>
      <p:sp>
        <p:nvSpPr>
          <p:cNvPr id="46" name="テキスト ボックス 3619"/>
          <p:cNvSpPr txBox="1"/>
          <p:nvPr/>
        </p:nvSpPr>
        <p:spPr>
          <a:xfrm>
            <a:off x="7540092" y="4308287"/>
            <a:ext cx="438150" cy="215900"/>
          </a:xfrm>
          <a:prstGeom prst="rect">
            <a:avLst/>
          </a:prstGeom>
          <a:solidFill>
            <a:schemeClr val="tx1">
              <a:lumMod val="75000"/>
              <a:lumOff val="2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1050" kern="100" dirty="0">
                <a:solidFill>
                  <a:schemeClr val="bg1"/>
                </a:solidFill>
                <a:effectLst/>
                <a:latin typeface="+mj-ea"/>
                <a:ea typeface="+mj-ea"/>
                <a:cs typeface="Times New Roman" panose="02020603050405020304" pitchFamily="18" charset="0"/>
              </a:rPr>
              <a:t>目標</a:t>
            </a:r>
          </a:p>
        </p:txBody>
      </p:sp>
      <p:sp>
        <p:nvSpPr>
          <p:cNvPr id="47" name="下矢印 46"/>
          <p:cNvSpPr/>
          <p:nvPr/>
        </p:nvSpPr>
        <p:spPr>
          <a:xfrm rot="16200000">
            <a:off x="4545298" y="5005350"/>
            <a:ext cx="285750"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6" name="図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80808" y="4366034"/>
            <a:ext cx="2612313" cy="1296000"/>
          </a:xfrm>
          <a:prstGeom prst="rect">
            <a:avLst/>
          </a:prstGeom>
        </p:spPr>
      </p:pic>
      <p:sp>
        <p:nvSpPr>
          <p:cNvPr id="38" name="テキスト ボックス 3619"/>
          <p:cNvSpPr txBox="1"/>
          <p:nvPr/>
        </p:nvSpPr>
        <p:spPr>
          <a:xfrm>
            <a:off x="3556886" y="4251598"/>
            <a:ext cx="627377" cy="215900"/>
          </a:xfrm>
          <a:prstGeom prst="rect">
            <a:avLst/>
          </a:prstGeom>
          <a:solidFill>
            <a:schemeClr val="tx1">
              <a:lumMod val="75000"/>
              <a:lumOff val="2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altLang="en-US" sz="1050" kern="100" dirty="0" smtClean="0">
                <a:solidFill>
                  <a:schemeClr val="bg1"/>
                </a:solidFill>
                <a:effectLst/>
                <a:latin typeface="+mj-ea"/>
                <a:ea typeface="+mj-ea"/>
                <a:cs typeface="Times New Roman" panose="02020603050405020304" pitchFamily="18" charset="0"/>
              </a:rPr>
              <a:t>施業直後</a:t>
            </a:r>
            <a:endParaRPr lang="ja-JP" sz="1050" kern="100" dirty="0">
              <a:solidFill>
                <a:schemeClr val="bg1"/>
              </a:solidFill>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3004099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５．森の育成計画（案）</a:t>
            </a:r>
          </a:p>
        </p:txBody>
      </p:sp>
      <p:graphicFrame>
        <p:nvGraphicFramePr>
          <p:cNvPr id="3" name="表 2"/>
          <p:cNvGraphicFramePr>
            <a:graphicFrameLocks noGrp="1"/>
          </p:cNvGraphicFramePr>
          <p:nvPr>
            <p:extLst>
              <p:ext uri="{D42A27DB-BD31-4B8C-83A1-F6EECF244321}">
                <p14:modId xmlns:p14="http://schemas.microsoft.com/office/powerpoint/2010/main" val="2348609799"/>
              </p:ext>
            </p:extLst>
          </p:nvPr>
        </p:nvGraphicFramePr>
        <p:xfrm>
          <a:off x="321990" y="1255013"/>
          <a:ext cx="8417796" cy="859498"/>
        </p:xfrm>
        <a:graphic>
          <a:graphicData uri="http://schemas.openxmlformats.org/drawingml/2006/table">
            <a:tbl>
              <a:tblPr firstRow="1" firstCol="1" bandRow="1">
                <a:tableStyleId>{5C22544A-7EE6-4342-B048-85BDC9FD1C3A}</a:tableStyleId>
              </a:tblPr>
              <a:tblGrid>
                <a:gridCol w="1060932"/>
                <a:gridCol w="7356864"/>
              </a:tblGrid>
              <a:tr h="431795">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lang="ja-JP" altLang="ja-JP" sz="1200" b="1" kern="100" dirty="0" smtClean="0">
                          <a:solidFill>
                            <a:schemeClr val="tx1"/>
                          </a:solidFill>
                          <a:effectLst/>
                          <a:latin typeface="+mn-ea"/>
                          <a:ea typeface="+mn-ea"/>
                        </a:rPr>
                        <a:t>育成方針</a:t>
                      </a:r>
                      <a:endParaRPr lang="ja-JP" altLang="ja-JP" sz="1200" b="1" kern="100" dirty="0" smtClean="0">
                        <a:solidFill>
                          <a:schemeClr val="tx1"/>
                        </a:solidFill>
                        <a:effectLst/>
                        <a:latin typeface="+mn-ea"/>
                        <a:ea typeface="+mn-ea"/>
                        <a:cs typeface="Times New Roman" panose="02020603050405020304" pitchFamily="18" charset="0"/>
                      </a:endParaRPr>
                    </a:p>
                  </a:txBody>
                  <a:tcPr marL="40942" marR="409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ja-JP" altLang="en-US" sz="1200" b="1" kern="100" dirty="0" smtClean="0">
                          <a:solidFill>
                            <a:schemeClr val="tx1"/>
                          </a:solidFill>
                          <a:effectLst/>
                          <a:latin typeface="+mn-ea"/>
                          <a:ea typeface="+mn-ea"/>
                          <a:cs typeface="Times New Roman" panose="02020603050405020304" pitchFamily="18" charset="0"/>
                        </a:rPr>
                        <a:t>高木層主体で林床に空間のある樹林を育成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7703">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lang="ja-JP" altLang="ja-JP" sz="1200" b="1" kern="100" dirty="0" smtClean="0">
                          <a:solidFill>
                            <a:schemeClr val="tx1"/>
                          </a:solidFill>
                          <a:effectLst/>
                          <a:latin typeface="+mn-ea"/>
                          <a:ea typeface="+mn-ea"/>
                        </a:rPr>
                        <a:t>施業内容</a:t>
                      </a:r>
                      <a:endParaRPr lang="ja-JP" altLang="ja-JP" sz="1200" b="1" kern="100" dirty="0" smtClean="0">
                        <a:solidFill>
                          <a:schemeClr val="tx1"/>
                        </a:solidFill>
                        <a:effectLst/>
                        <a:latin typeface="+mn-ea"/>
                        <a:ea typeface="+mn-ea"/>
                        <a:cs typeface="Times New Roman" panose="02020603050405020304" pitchFamily="18" charset="0"/>
                      </a:endParaRPr>
                    </a:p>
                  </a:txBody>
                  <a:tcPr marL="40942" marR="409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ja-JP" altLang="en-US" sz="1200" b="1" kern="100" dirty="0" smtClean="0">
                          <a:solidFill>
                            <a:schemeClr val="tx1"/>
                          </a:solidFill>
                          <a:effectLst/>
                          <a:latin typeface="+mn-ea"/>
                          <a:ea typeface="+mn-ea"/>
                          <a:cs typeface="Times New Roman" panose="02020603050405020304" pitchFamily="18" charset="0"/>
                        </a:rPr>
                        <a:t>森の利活用に応じた樹林を育成し、今後利活用が活発になると想定される箇所から間伐を実施</a:t>
                      </a:r>
                      <a:endParaRPr lang="en-US" altLang="ja-JP" sz="1200" b="1" kern="100" dirty="0" smtClean="0">
                        <a:solidFill>
                          <a:schemeClr val="tx1"/>
                        </a:solidFill>
                        <a:effectLst/>
                        <a:latin typeface="+mn-ea"/>
                        <a:ea typeface="+mn-ea"/>
                        <a:cs typeface="Times New Roman" panose="02020603050405020304" pitchFamily="18" charset="0"/>
                      </a:endParaRPr>
                    </a:p>
                    <a:p>
                      <a:pPr marL="0" marR="0" indent="0" algn="l" defTabSz="914400" rtl="0" eaLnBrk="1" fontAlgn="auto" latinLnBrk="0" hangingPunct="1">
                        <a:lnSpc>
                          <a:spcPts val="1300"/>
                        </a:lnSpc>
                        <a:spcBef>
                          <a:spcPts val="0"/>
                        </a:spcBef>
                        <a:spcAft>
                          <a:spcPts val="0"/>
                        </a:spcAft>
                        <a:buClrTx/>
                        <a:buSzTx/>
                        <a:buFontTx/>
                        <a:buNone/>
                        <a:tabLst/>
                        <a:defRPr/>
                      </a:pPr>
                      <a:r>
                        <a:rPr lang="ja-JP" altLang="en-US" sz="1200" b="1" kern="100" dirty="0" smtClean="0">
                          <a:solidFill>
                            <a:schemeClr val="tx1"/>
                          </a:solidFill>
                          <a:effectLst/>
                          <a:latin typeface="+mn-ea"/>
                          <a:ea typeface="+mn-ea"/>
                          <a:cs typeface="Times New Roman" panose="02020603050405020304" pitchFamily="18" charset="0"/>
                        </a:rPr>
                        <a:t>照葉樹主体の森であったため、夏緑樹の苗木植栽を実施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2" name="テキスト ボックス 11"/>
          <p:cNvSpPr txBox="1"/>
          <p:nvPr/>
        </p:nvSpPr>
        <p:spPr>
          <a:xfrm>
            <a:off x="156258" y="814320"/>
            <a:ext cx="8892000" cy="307777"/>
          </a:xfrm>
          <a:prstGeom prst="rect">
            <a:avLst/>
          </a:prstGeom>
          <a:solidFill>
            <a:schemeClr val="bg1">
              <a:lumMod val="75000"/>
            </a:schemeClr>
          </a:solidFill>
          <a:ln w="6350">
            <a:solidFill>
              <a:prstClr val="black"/>
            </a:solidFill>
          </a:ln>
        </p:spPr>
        <p:txBody>
          <a:bodyPr wrap="square" rtlCol="0">
            <a:spAutoFit/>
          </a:bodyPr>
          <a:lstStyle/>
          <a:p>
            <a:r>
              <a:rPr lang="ja-JP" altLang="en-US" sz="1400" dirty="0" smtClean="0"/>
              <a:t>「</a:t>
            </a:r>
            <a:r>
              <a:rPr lang="ja-JP" altLang="en-US" sz="1400" dirty="0"/>
              <a:t>Ｆ．夏緑樹林タイプ②」</a:t>
            </a:r>
            <a:r>
              <a:rPr lang="ja-JP" altLang="en-US" sz="1400" dirty="0" smtClean="0">
                <a:latin typeface="+mn-ea"/>
              </a:rPr>
              <a:t>の育成計画</a:t>
            </a:r>
            <a:endParaRPr lang="ja-JP" altLang="ja-JP" sz="1400" dirty="0">
              <a:latin typeface="+mn-ea"/>
            </a:endParaRPr>
          </a:p>
        </p:txBody>
      </p:sp>
      <p:sp>
        <p:nvSpPr>
          <p:cNvPr id="14" name="テキスト ボックス 13"/>
          <p:cNvSpPr txBox="1"/>
          <p:nvPr/>
        </p:nvSpPr>
        <p:spPr>
          <a:xfrm>
            <a:off x="248857" y="2300288"/>
            <a:ext cx="6080144" cy="307777"/>
          </a:xfrm>
          <a:prstGeom prst="rect">
            <a:avLst/>
          </a:prstGeom>
          <a:noFill/>
          <a:ln w="6350">
            <a:noFill/>
          </a:ln>
        </p:spPr>
        <p:txBody>
          <a:bodyPr wrap="square" rtlCol="0">
            <a:spAutoFit/>
          </a:bodyPr>
          <a:lstStyle/>
          <a:p>
            <a:r>
              <a:rPr lang="ja-JP" altLang="en-US" sz="1400" dirty="0" smtClean="0"/>
              <a:t>「</a:t>
            </a:r>
            <a:r>
              <a:rPr lang="ja-JP" altLang="en-US" sz="1400" dirty="0"/>
              <a:t>Ｆ．夏緑樹林タイプ②」</a:t>
            </a:r>
            <a:r>
              <a:rPr lang="ja-JP" altLang="en-US" sz="1400" dirty="0" smtClean="0">
                <a:latin typeface="+mn-ea"/>
              </a:rPr>
              <a:t>における施業の流れ</a:t>
            </a:r>
            <a:endParaRPr lang="ja-JP" altLang="ja-JP" sz="1400" dirty="0">
              <a:latin typeface="+mn-ea"/>
            </a:endParaRPr>
          </a:p>
        </p:txBody>
      </p:sp>
      <p:sp>
        <p:nvSpPr>
          <p:cNvPr id="17" name="正方形/長方形 16"/>
          <p:cNvSpPr/>
          <p:nvPr/>
        </p:nvSpPr>
        <p:spPr>
          <a:xfrm>
            <a:off x="156257" y="1133313"/>
            <a:ext cx="8892000" cy="5640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88216" y="6446620"/>
            <a:ext cx="2057400" cy="365125"/>
          </a:xfrm>
        </p:spPr>
        <p:txBody>
          <a:bodyPr/>
          <a:lstStyle/>
          <a:p>
            <a:fld id="{ADFC9CA0-1D7A-4C66-B275-F0FB54BFAB19}" type="slidenum">
              <a:rPr kumimoji="1" lang="ja-JP" altLang="en-US" smtClean="0"/>
              <a:t>15</a:t>
            </a:fld>
            <a:endParaRPr kumimoji="1" lang="ja-JP" altLang="en-US" dirty="0"/>
          </a:p>
        </p:txBody>
      </p:sp>
      <p:sp>
        <p:nvSpPr>
          <p:cNvPr id="48" name="テキスト ボックス 3625"/>
          <p:cNvSpPr txBox="1"/>
          <p:nvPr/>
        </p:nvSpPr>
        <p:spPr>
          <a:xfrm>
            <a:off x="1780249" y="5711292"/>
            <a:ext cx="5207967" cy="54759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050" dirty="0" smtClean="0"/>
              <a:t>・</a:t>
            </a:r>
            <a:r>
              <a:rPr lang="ja-JP" altLang="ja-JP" sz="1050" dirty="0" smtClean="0"/>
              <a:t>樹</a:t>
            </a:r>
            <a:r>
              <a:rPr lang="ja-JP" altLang="ja-JP" sz="1050" dirty="0"/>
              <a:t>冠を形成している主</a:t>
            </a:r>
            <a:r>
              <a:rPr lang="ja-JP" altLang="ja-JP" sz="1050" dirty="0" smtClean="0"/>
              <a:t>な</a:t>
            </a:r>
            <a:r>
              <a:rPr lang="ja-JP" altLang="en-US" sz="1050" dirty="0" smtClean="0"/>
              <a:t>夏緑樹</a:t>
            </a:r>
            <a:r>
              <a:rPr lang="ja-JP" altLang="ja-JP" sz="1050" dirty="0" smtClean="0"/>
              <a:t>は</a:t>
            </a:r>
            <a:r>
              <a:rPr lang="ja-JP" altLang="ja-JP" sz="1050" dirty="0"/>
              <a:t>残し、比較的明るい樹林を目指し、密度調整を</a:t>
            </a:r>
            <a:r>
              <a:rPr lang="ja-JP" altLang="ja-JP" sz="1050" dirty="0" smtClean="0"/>
              <a:t>実施</a:t>
            </a:r>
            <a:endParaRPr lang="en-US" altLang="ja-JP" sz="1050" dirty="0" smtClean="0"/>
          </a:p>
          <a:p>
            <a:pPr algn="just">
              <a:spcAft>
                <a:spcPts val="0"/>
              </a:spcAft>
            </a:pPr>
            <a:r>
              <a:rPr lang="ja-JP" altLang="en-US" sz="1050" dirty="0" smtClean="0"/>
              <a:t>・夏緑樹の苗木植栽を実施</a:t>
            </a:r>
            <a:endParaRPr lang="en-US" altLang="ja-JP" sz="1050" dirty="0" smtClean="0"/>
          </a:p>
          <a:p>
            <a:pPr algn="just">
              <a:spcAft>
                <a:spcPts val="0"/>
              </a:spcAft>
            </a:pPr>
            <a:r>
              <a:rPr lang="ja-JP" altLang="en-US" sz="1050" dirty="0" smtClean="0"/>
              <a:t>・</a:t>
            </a:r>
            <a:r>
              <a:rPr lang="ja-JP" altLang="ja-JP" sz="1050" dirty="0" smtClean="0"/>
              <a:t>利</a:t>
            </a:r>
            <a:r>
              <a:rPr lang="ja-JP" altLang="ja-JP" sz="1050" dirty="0"/>
              <a:t>活用を促進するため、低木層や草本層は伐採・下草刈り等を実施</a:t>
            </a:r>
            <a:endParaRPr lang="ja-JP" sz="1050" kern="100" dirty="0">
              <a:effectLst/>
              <a:latin typeface="+mn-ea"/>
              <a:cs typeface="Times New Roman" panose="02020603050405020304" pitchFamily="18" charset="0"/>
            </a:endParaRPr>
          </a:p>
        </p:txBody>
      </p:sp>
      <p:pic>
        <p:nvPicPr>
          <p:cNvPr id="49" name="図 48" descr="\\newjec\dfs\120.地球環境G大阪\業務件名\業務Data\H28\160715_万博の森（仮称）育成等計画策定委託\森の育成方針について\170120\樹林模式図(ｲﾗﾚ)\画像(かきだし)\170120\②.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8425" y="2749575"/>
            <a:ext cx="2546679" cy="1260000"/>
          </a:xfrm>
          <a:prstGeom prst="rect">
            <a:avLst/>
          </a:prstGeom>
          <a:noFill/>
          <a:ln>
            <a:noFill/>
          </a:ln>
        </p:spPr>
      </p:pic>
      <p:sp>
        <p:nvSpPr>
          <p:cNvPr id="50" name="テキスト ボックス 3625"/>
          <p:cNvSpPr txBox="1"/>
          <p:nvPr/>
        </p:nvSpPr>
        <p:spPr>
          <a:xfrm>
            <a:off x="3870973" y="3058079"/>
            <a:ext cx="2579345" cy="73907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050" dirty="0" smtClean="0"/>
              <a:t>・大部分が</a:t>
            </a:r>
            <a:r>
              <a:rPr lang="ja-JP" altLang="ja-JP" sz="1050" kern="100" dirty="0">
                <a:latin typeface="+mn-ea"/>
                <a:cs typeface="Times New Roman" panose="02020603050405020304" pitchFamily="18" charset="0"/>
              </a:rPr>
              <a:t>照葉樹</a:t>
            </a:r>
            <a:r>
              <a:rPr lang="en-US" altLang="ja-JP" sz="1050" kern="100" dirty="0">
                <a:latin typeface="+mn-ea"/>
                <a:cs typeface="Times New Roman" panose="02020603050405020304" pitchFamily="18" charset="0"/>
              </a:rPr>
              <a:t>(</a:t>
            </a:r>
            <a:r>
              <a:rPr lang="ja-JP" altLang="ja-JP" sz="1050" kern="100" dirty="0">
                <a:latin typeface="+mn-ea"/>
                <a:cs typeface="Times New Roman" panose="02020603050405020304" pitchFamily="18" charset="0"/>
              </a:rPr>
              <a:t>常緑広葉樹</a:t>
            </a:r>
            <a:r>
              <a:rPr lang="en-US" altLang="ja-JP" sz="1050" kern="100" dirty="0">
                <a:latin typeface="+mn-ea"/>
                <a:cs typeface="Times New Roman" panose="02020603050405020304" pitchFamily="18" charset="0"/>
              </a:rPr>
              <a:t>)</a:t>
            </a:r>
            <a:r>
              <a:rPr lang="ja-JP" altLang="ja-JP" sz="1050" kern="100" dirty="0">
                <a:latin typeface="+mn-ea"/>
                <a:cs typeface="Times New Roman" panose="02020603050405020304" pitchFamily="18" charset="0"/>
              </a:rPr>
              <a:t>主体の樹林と</a:t>
            </a:r>
            <a:r>
              <a:rPr lang="ja-JP" altLang="ja-JP" sz="1050" kern="100" dirty="0" smtClean="0">
                <a:latin typeface="+mn-ea"/>
                <a:cs typeface="Times New Roman" panose="02020603050405020304" pitchFamily="18" charset="0"/>
              </a:rPr>
              <a:t>なって</a:t>
            </a:r>
            <a:r>
              <a:rPr lang="ja-JP" altLang="en-US" sz="1050" kern="100" dirty="0" smtClean="0">
                <a:latin typeface="+mn-ea"/>
                <a:cs typeface="Times New Roman" panose="02020603050405020304" pitchFamily="18" charset="0"/>
              </a:rPr>
              <a:t>おり</a:t>
            </a:r>
            <a:r>
              <a:rPr lang="ja-JP" altLang="ja-JP" sz="1050" kern="100" dirty="0" smtClean="0">
                <a:latin typeface="+mn-ea"/>
                <a:cs typeface="Times New Roman" panose="02020603050405020304" pitchFamily="18" charset="0"/>
              </a:rPr>
              <a:t>、</a:t>
            </a:r>
            <a:r>
              <a:rPr lang="ja-JP" altLang="ja-JP" sz="1050" kern="100" dirty="0">
                <a:latin typeface="+mn-ea"/>
                <a:cs typeface="Times New Roman" panose="02020603050405020304" pitchFamily="18" charset="0"/>
              </a:rPr>
              <a:t>高木層が高密度に生育しているため、過密なもやし林となっている。</a:t>
            </a:r>
          </a:p>
          <a:p>
            <a:pPr algn="just">
              <a:spcAft>
                <a:spcPts val="0"/>
              </a:spcAft>
            </a:pPr>
            <a:r>
              <a:rPr lang="ja-JP" altLang="en-US" sz="1050" kern="100" dirty="0" smtClean="0">
                <a:latin typeface="+mn-ea"/>
                <a:cs typeface="Times New Roman" panose="02020603050405020304" pitchFamily="18" charset="0"/>
              </a:rPr>
              <a:t>・</a:t>
            </a:r>
            <a:r>
              <a:rPr lang="ja-JP" altLang="ja-JP" sz="1050" kern="100" dirty="0" smtClean="0">
                <a:latin typeface="+mn-ea"/>
                <a:cs typeface="Times New Roman" panose="02020603050405020304" pitchFamily="18" charset="0"/>
              </a:rPr>
              <a:t>亜高木層</a:t>
            </a:r>
            <a:r>
              <a:rPr lang="ja-JP" altLang="ja-JP" sz="1050" kern="100" dirty="0">
                <a:latin typeface="+mn-ea"/>
                <a:cs typeface="Times New Roman" panose="02020603050405020304" pitchFamily="18" charset="0"/>
              </a:rPr>
              <a:t>・低木層・草本層が未発達</a:t>
            </a:r>
          </a:p>
        </p:txBody>
      </p:sp>
      <p:sp>
        <p:nvSpPr>
          <p:cNvPr id="51" name="テキスト ボックス 3624"/>
          <p:cNvSpPr txBox="1"/>
          <p:nvPr/>
        </p:nvSpPr>
        <p:spPr>
          <a:xfrm>
            <a:off x="3470791" y="2683500"/>
            <a:ext cx="428625" cy="215900"/>
          </a:xfrm>
          <a:prstGeom prst="rect">
            <a:avLst/>
          </a:prstGeom>
          <a:solidFill>
            <a:schemeClr val="tx1">
              <a:lumMod val="75000"/>
              <a:lumOff val="2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1050" kern="100" dirty="0">
                <a:solidFill>
                  <a:schemeClr val="bg1"/>
                </a:solidFill>
                <a:effectLst/>
                <a:latin typeface="+mj-ea"/>
                <a:ea typeface="+mj-ea"/>
                <a:cs typeface="Times New Roman" panose="02020603050405020304" pitchFamily="18" charset="0"/>
              </a:rPr>
              <a:t>現状</a:t>
            </a:r>
          </a:p>
        </p:txBody>
      </p:sp>
      <p:sp>
        <p:nvSpPr>
          <p:cNvPr id="52" name="下矢印 51"/>
          <p:cNvSpPr/>
          <p:nvPr/>
        </p:nvSpPr>
        <p:spPr>
          <a:xfrm>
            <a:off x="2523592" y="4054905"/>
            <a:ext cx="285750"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57" name="グループ化 56"/>
          <p:cNvGrpSpPr>
            <a:grpSpLocks noChangeAspect="1"/>
          </p:cNvGrpSpPr>
          <p:nvPr/>
        </p:nvGrpSpPr>
        <p:grpSpPr>
          <a:xfrm>
            <a:off x="5256222" y="4335172"/>
            <a:ext cx="2619021" cy="1296000"/>
            <a:chOff x="0" y="0"/>
            <a:chExt cx="1600200" cy="791845"/>
          </a:xfrm>
        </p:grpSpPr>
        <p:pic>
          <p:nvPicPr>
            <p:cNvPr id="58" name="図 57" descr="\\newjec\dfs\120.地球環境G大阪\業務件名\業務Data\H28\160715_万博の森（仮称）育成等計画策定委託\森の育成方針について\170120\樹林模式図(ｲﾗﾚ)\画像(かきだし)\170124\①.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1600200" cy="791845"/>
            </a:xfrm>
            <a:prstGeom prst="rect">
              <a:avLst/>
            </a:prstGeom>
            <a:noFill/>
            <a:ln>
              <a:noFill/>
            </a:ln>
          </p:spPr>
        </p:pic>
        <p:pic>
          <p:nvPicPr>
            <p:cNvPr id="59" name="図 58" descr="\\newjec\dfs\120.地球環境G大阪\業務件名\業務Data\H28\160715_万博の森（仮称）育成等計画策定委託\イラストレーター\生物画像(シルエット)\画像\大人.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6997" y="513708"/>
              <a:ext cx="35560" cy="147955"/>
            </a:xfrm>
            <a:prstGeom prst="rect">
              <a:avLst/>
            </a:prstGeom>
            <a:noFill/>
            <a:ln>
              <a:noFill/>
            </a:ln>
          </p:spPr>
        </p:pic>
        <p:pic>
          <p:nvPicPr>
            <p:cNvPr id="60" name="図 59" descr="\\newjec\dfs\120.地球環境G大阪\業務件名\業務Data\H28\160715_万博の森（仮称）育成等計画策定委託\イラストレーター\生物画像(シルエット)\画像\子供.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8368" y="565079"/>
              <a:ext cx="35560" cy="82550"/>
            </a:xfrm>
            <a:prstGeom prst="rect">
              <a:avLst/>
            </a:prstGeom>
            <a:noFill/>
            <a:ln>
              <a:noFill/>
            </a:ln>
          </p:spPr>
        </p:pic>
        <p:pic>
          <p:nvPicPr>
            <p:cNvPr id="61" name="図 60" descr="\\newjec\dfs\120.地球環境G大阪\業務件名\業務Data\H28\160715_万博の森（仮称）育成等計画策定委託\イラストレーター\生物画像(シルエット)\画像\大人.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9883" y="513708"/>
              <a:ext cx="35560" cy="147955"/>
            </a:xfrm>
            <a:prstGeom prst="rect">
              <a:avLst/>
            </a:prstGeom>
            <a:noFill/>
            <a:ln>
              <a:noFill/>
            </a:ln>
          </p:spPr>
        </p:pic>
        <p:pic>
          <p:nvPicPr>
            <p:cNvPr id="62" name="図 61" descr="\\newjec\dfs\120.地球環境G大阪\業務件名\業務Data\H28\160715_万博の森（仮称）育成等計画策定委託\イラストレーター\生物画像(シルエット)\画像\子供.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945222" y="565079"/>
              <a:ext cx="35560" cy="82550"/>
            </a:xfrm>
            <a:prstGeom prst="rect">
              <a:avLst/>
            </a:prstGeom>
            <a:noFill/>
            <a:ln>
              <a:noFill/>
            </a:ln>
          </p:spPr>
        </p:pic>
      </p:grpSp>
      <p:sp>
        <p:nvSpPr>
          <p:cNvPr id="56" name="下矢印 55"/>
          <p:cNvSpPr/>
          <p:nvPr/>
        </p:nvSpPr>
        <p:spPr>
          <a:xfrm rot="16200000">
            <a:off x="4545298" y="5005350"/>
            <a:ext cx="285750"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3" name="テキスト ボックス 3619"/>
          <p:cNvSpPr txBox="1"/>
          <p:nvPr/>
        </p:nvSpPr>
        <p:spPr>
          <a:xfrm>
            <a:off x="7540092" y="4203091"/>
            <a:ext cx="438150" cy="215900"/>
          </a:xfrm>
          <a:prstGeom prst="rect">
            <a:avLst/>
          </a:prstGeom>
          <a:solidFill>
            <a:schemeClr val="tx1">
              <a:lumMod val="75000"/>
              <a:lumOff val="2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1050" kern="100" dirty="0">
                <a:solidFill>
                  <a:schemeClr val="bg1"/>
                </a:solidFill>
                <a:effectLst/>
                <a:latin typeface="+mj-ea"/>
                <a:ea typeface="+mj-ea"/>
                <a:cs typeface="Times New Roman" panose="02020603050405020304" pitchFamily="18" charset="0"/>
              </a:rPr>
              <a:t>目標</a:t>
            </a:r>
          </a:p>
        </p:txBody>
      </p:sp>
      <p:pic>
        <p:nvPicPr>
          <p:cNvPr id="4" name="図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51896" y="4319133"/>
            <a:ext cx="2612313" cy="1296000"/>
          </a:xfrm>
          <a:prstGeom prst="rect">
            <a:avLst/>
          </a:prstGeom>
        </p:spPr>
      </p:pic>
      <p:sp>
        <p:nvSpPr>
          <p:cNvPr id="55" name="テキスト ボックス 3619"/>
          <p:cNvSpPr txBox="1"/>
          <p:nvPr/>
        </p:nvSpPr>
        <p:spPr>
          <a:xfrm>
            <a:off x="3409650" y="4279570"/>
            <a:ext cx="627377" cy="215900"/>
          </a:xfrm>
          <a:prstGeom prst="rect">
            <a:avLst/>
          </a:prstGeom>
          <a:solidFill>
            <a:schemeClr val="tx1">
              <a:lumMod val="75000"/>
              <a:lumOff val="2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altLang="en-US" sz="1050" kern="100" dirty="0" smtClean="0">
                <a:solidFill>
                  <a:schemeClr val="bg1"/>
                </a:solidFill>
                <a:effectLst/>
                <a:latin typeface="+mj-ea"/>
                <a:ea typeface="+mj-ea"/>
                <a:cs typeface="Times New Roman" panose="02020603050405020304" pitchFamily="18" charset="0"/>
              </a:rPr>
              <a:t>施業直後</a:t>
            </a:r>
            <a:endParaRPr lang="ja-JP" sz="1050" kern="100" dirty="0">
              <a:solidFill>
                <a:schemeClr val="bg1"/>
              </a:solidFill>
              <a:effectLst/>
              <a:latin typeface="+mj-ea"/>
              <a:ea typeface="+mj-ea"/>
              <a:cs typeface="Times New Roman" panose="02020603050405020304" pitchFamily="18" charset="0"/>
            </a:endParaRPr>
          </a:p>
        </p:txBody>
      </p:sp>
      <p:sp>
        <p:nvSpPr>
          <p:cNvPr id="63" name="正方形/長方形 62"/>
          <p:cNvSpPr/>
          <p:nvPr/>
        </p:nvSpPr>
        <p:spPr>
          <a:xfrm>
            <a:off x="6546366" y="6345921"/>
            <a:ext cx="2350323" cy="253916"/>
          </a:xfrm>
          <a:prstGeom prst="rect">
            <a:avLst/>
          </a:prstGeom>
        </p:spPr>
        <p:txBody>
          <a:bodyPr wrap="none">
            <a:spAutoFit/>
          </a:bodyPr>
          <a:lstStyle/>
          <a:p>
            <a:r>
              <a:rPr lang="ja-JP" altLang="en-US" sz="1050" dirty="0" smtClean="0"/>
              <a:t>「</a:t>
            </a:r>
            <a:r>
              <a:rPr lang="ja-JP" altLang="en-US" sz="1050" dirty="0"/>
              <a:t>夏緑</a:t>
            </a:r>
            <a:r>
              <a:rPr lang="ja-JP" altLang="en-US" sz="1050" dirty="0" smtClean="0"/>
              <a:t>樹林</a:t>
            </a:r>
            <a:r>
              <a:rPr lang="ja-JP" altLang="en-US" sz="1050" dirty="0"/>
              <a:t>（タイプ②） 」</a:t>
            </a:r>
            <a:r>
              <a:rPr lang="ja-JP" altLang="en-US" sz="1050" dirty="0" smtClean="0"/>
              <a:t>の施業イメージ</a:t>
            </a:r>
            <a:endParaRPr lang="ja-JP" altLang="en-US" sz="1050" dirty="0"/>
          </a:p>
        </p:txBody>
      </p:sp>
    </p:spTree>
    <p:extLst>
      <p:ext uri="{BB962C8B-B14F-4D97-AF65-F5344CB8AC3E}">
        <p14:creationId xmlns:p14="http://schemas.microsoft.com/office/powerpoint/2010/main" val="1796971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５．森の育成計画（案）</a:t>
            </a:r>
          </a:p>
        </p:txBody>
      </p:sp>
      <p:graphicFrame>
        <p:nvGraphicFramePr>
          <p:cNvPr id="3" name="表 2"/>
          <p:cNvGraphicFramePr>
            <a:graphicFrameLocks noGrp="1"/>
          </p:cNvGraphicFramePr>
          <p:nvPr>
            <p:extLst/>
          </p:nvPr>
        </p:nvGraphicFramePr>
        <p:xfrm>
          <a:off x="1832188" y="1331037"/>
          <a:ext cx="4953470" cy="717895"/>
        </p:xfrm>
        <a:graphic>
          <a:graphicData uri="http://schemas.openxmlformats.org/drawingml/2006/table">
            <a:tbl>
              <a:tblPr firstRow="1" firstCol="1" bandRow="1">
                <a:tableStyleId>{5C22544A-7EE6-4342-B048-85BDC9FD1C3A}</a:tableStyleId>
              </a:tblPr>
              <a:tblGrid>
                <a:gridCol w="858942"/>
                <a:gridCol w="4094528"/>
              </a:tblGrid>
              <a:tr h="370762">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lang="ja-JP" altLang="ja-JP" sz="1200" b="1" u="none" kern="100" dirty="0" smtClean="0">
                          <a:solidFill>
                            <a:schemeClr val="tx1"/>
                          </a:solidFill>
                          <a:effectLst/>
                          <a:latin typeface="+mn-ea"/>
                          <a:ea typeface="+mn-ea"/>
                        </a:rPr>
                        <a:t>育成方針</a:t>
                      </a:r>
                      <a:endParaRPr lang="ja-JP" altLang="ja-JP" sz="1200" b="1" u="none" kern="100" dirty="0" smtClean="0">
                        <a:solidFill>
                          <a:schemeClr val="tx1"/>
                        </a:solidFill>
                        <a:effectLst/>
                        <a:latin typeface="+mn-ea"/>
                        <a:ea typeface="+mn-ea"/>
                        <a:cs typeface="Times New Roman" panose="02020603050405020304" pitchFamily="18" charset="0"/>
                      </a:endParaRPr>
                    </a:p>
                  </a:txBody>
                  <a:tcPr marL="40942" marR="409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ts val="1300"/>
                        </a:lnSpc>
                        <a:spcAft>
                          <a:spcPts val="0"/>
                        </a:spcAft>
                      </a:pPr>
                      <a:r>
                        <a:rPr kumimoji="1" lang="ja-JP" altLang="ja-JP" sz="1200" b="1" u="none" kern="1200" dirty="0" smtClean="0">
                          <a:solidFill>
                            <a:schemeClr val="tx1"/>
                          </a:solidFill>
                          <a:effectLst/>
                          <a:latin typeface="+mn-lt"/>
                          <a:ea typeface="+mn-ea"/>
                          <a:cs typeface="+mn-cs"/>
                        </a:rPr>
                        <a:t>テーマに沿った単一種主体の樹林を維持</a:t>
                      </a:r>
                      <a:endParaRPr lang="ja-JP" sz="1200" b="1" u="none"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7133">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lang="ja-JP" altLang="ja-JP" sz="1200" b="1" u="none" kern="100" dirty="0" smtClean="0">
                          <a:solidFill>
                            <a:schemeClr val="tx1"/>
                          </a:solidFill>
                          <a:effectLst/>
                          <a:latin typeface="+mn-ea"/>
                          <a:ea typeface="+mn-ea"/>
                        </a:rPr>
                        <a:t>施業内容</a:t>
                      </a:r>
                      <a:endParaRPr lang="ja-JP" altLang="ja-JP" sz="1200" b="1" u="none" kern="100" dirty="0" smtClean="0">
                        <a:solidFill>
                          <a:schemeClr val="tx1"/>
                        </a:solidFill>
                        <a:effectLst/>
                        <a:latin typeface="+mn-ea"/>
                        <a:ea typeface="+mn-ea"/>
                        <a:cs typeface="Times New Roman" panose="02020603050405020304" pitchFamily="18" charset="0"/>
                      </a:endParaRPr>
                    </a:p>
                  </a:txBody>
                  <a:tcPr marL="40942" marR="409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80010" indent="-80010" algn="just">
                        <a:lnSpc>
                          <a:spcPts val="1500"/>
                        </a:lnSpc>
                        <a:spcAft>
                          <a:spcPts val="0"/>
                        </a:spcAft>
                      </a:pPr>
                      <a:r>
                        <a:rPr kumimoji="1" lang="ja-JP" altLang="ja-JP" sz="1200" b="1" u="none" kern="1200" dirty="0" smtClean="0">
                          <a:solidFill>
                            <a:schemeClr val="dk1"/>
                          </a:solidFill>
                          <a:effectLst/>
                          <a:latin typeface="+mn-lt"/>
                          <a:ea typeface="+mn-ea"/>
                          <a:cs typeface="+mn-cs"/>
                        </a:rPr>
                        <a:t>現状を維持するため、現在の管理を継続</a:t>
                      </a:r>
                      <a:endParaRPr lang="ja-JP" sz="1200" b="1" u="none"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正方形/長方形 9"/>
          <p:cNvSpPr/>
          <p:nvPr/>
        </p:nvSpPr>
        <p:spPr>
          <a:xfrm>
            <a:off x="6159820" y="6241523"/>
            <a:ext cx="1569660" cy="276999"/>
          </a:xfrm>
          <a:prstGeom prst="rect">
            <a:avLst/>
          </a:prstGeom>
        </p:spPr>
        <p:txBody>
          <a:bodyPr wrap="none">
            <a:spAutoFit/>
          </a:bodyPr>
          <a:lstStyle/>
          <a:p>
            <a:r>
              <a:rPr lang="ja-JP" altLang="en-US" sz="1200" dirty="0" smtClean="0"/>
              <a:t>「景観の森」の位置図</a:t>
            </a:r>
            <a:endParaRPr lang="ja-JP" altLang="en-US" sz="1200" dirty="0"/>
          </a:p>
        </p:txBody>
      </p:sp>
      <p:sp>
        <p:nvSpPr>
          <p:cNvPr id="7" name="テキスト ボックス 6"/>
          <p:cNvSpPr txBox="1"/>
          <p:nvPr/>
        </p:nvSpPr>
        <p:spPr>
          <a:xfrm>
            <a:off x="153616" y="888772"/>
            <a:ext cx="8892000" cy="307777"/>
          </a:xfrm>
          <a:prstGeom prst="rect">
            <a:avLst/>
          </a:prstGeom>
          <a:solidFill>
            <a:schemeClr val="bg1">
              <a:lumMod val="75000"/>
            </a:schemeClr>
          </a:solidFill>
          <a:ln w="6350">
            <a:solidFill>
              <a:prstClr val="black"/>
            </a:solidFill>
          </a:ln>
        </p:spPr>
        <p:txBody>
          <a:bodyPr wrap="square" rtlCol="0">
            <a:spAutoFit/>
          </a:bodyPr>
          <a:lstStyle/>
          <a:p>
            <a:r>
              <a:rPr lang="ja-JP" altLang="en-US" sz="1400" dirty="0" smtClean="0">
                <a:latin typeface="+mn-ea"/>
              </a:rPr>
              <a:t>「</a:t>
            </a:r>
            <a:r>
              <a:rPr lang="en-US" altLang="ja-JP" sz="1400" dirty="0" smtClean="0">
                <a:latin typeface="+mn-ea"/>
              </a:rPr>
              <a:t>G.</a:t>
            </a:r>
            <a:r>
              <a:rPr lang="ja-JP" altLang="en-US" sz="1400" dirty="0" smtClean="0">
                <a:latin typeface="+mn-ea"/>
              </a:rPr>
              <a:t>景観の森」の育成計画</a:t>
            </a:r>
            <a:endParaRPr lang="ja-JP" altLang="ja-JP" sz="1400" dirty="0">
              <a:latin typeface="+mn-ea"/>
            </a:endParaRPr>
          </a:p>
        </p:txBody>
      </p:sp>
      <p:sp>
        <p:nvSpPr>
          <p:cNvPr id="9" name="テキスト ボックス 8"/>
          <p:cNvSpPr txBox="1"/>
          <p:nvPr/>
        </p:nvSpPr>
        <p:spPr>
          <a:xfrm>
            <a:off x="153615" y="2192027"/>
            <a:ext cx="8892000" cy="307777"/>
          </a:xfrm>
          <a:prstGeom prst="rect">
            <a:avLst/>
          </a:prstGeom>
          <a:solidFill>
            <a:schemeClr val="bg1">
              <a:lumMod val="75000"/>
            </a:schemeClr>
          </a:solidFill>
          <a:ln w="6350">
            <a:solidFill>
              <a:prstClr val="black"/>
            </a:solidFill>
          </a:ln>
        </p:spPr>
        <p:txBody>
          <a:bodyPr wrap="square" rtlCol="0">
            <a:spAutoFit/>
          </a:bodyPr>
          <a:lstStyle/>
          <a:p>
            <a:r>
              <a:rPr lang="ja-JP" altLang="en-US" sz="1400" dirty="0" smtClean="0">
                <a:latin typeface="+mn-ea"/>
              </a:rPr>
              <a:t>「</a:t>
            </a:r>
            <a:r>
              <a:rPr lang="en-US" altLang="ja-JP" sz="1400" dirty="0" smtClean="0">
                <a:latin typeface="+mn-ea"/>
              </a:rPr>
              <a:t>G.</a:t>
            </a:r>
            <a:r>
              <a:rPr lang="ja-JP" altLang="en-US" sz="1400" dirty="0" smtClean="0">
                <a:latin typeface="+mn-ea"/>
              </a:rPr>
              <a:t>景観の森」における現在の育成</a:t>
            </a:r>
            <a:endParaRPr lang="ja-JP" altLang="ja-JP" sz="1400" dirty="0">
              <a:latin typeface="+mn-ea"/>
            </a:endParaRPr>
          </a:p>
        </p:txBody>
      </p:sp>
      <p:sp>
        <p:nvSpPr>
          <p:cNvPr id="11" name="テキスト ボックス 10"/>
          <p:cNvSpPr txBox="1"/>
          <p:nvPr/>
        </p:nvSpPr>
        <p:spPr>
          <a:xfrm>
            <a:off x="270933" y="2812201"/>
            <a:ext cx="4428442" cy="3231654"/>
          </a:xfrm>
          <a:prstGeom prst="rect">
            <a:avLst/>
          </a:prstGeom>
          <a:noFill/>
        </p:spPr>
        <p:txBody>
          <a:bodyPr wrap="square" rtlCol="0">
            <a:spAutoFit/>
          </a:bodyPr>
          <a:lstStyle/>
          <a:p>
            <a:pPr marL="176213" indent="-176213"/>
            <a:r>
              <a:rPr lang="ja-JP" altLang="en-US" sz="1200" dirty="0">
                <a:latin typeface="+mn-ea"/>
              </a:rPr>
              <a:t>■</a:t>
            </a:r>
            <a:r>
              <a:rPr lang="ja-JP" altLang="en-US" sz="1200" dirty="0" smtClean="0">
                <a:latin typeface="+mn-ea"/>
              </a:rPr>
              <a:t>「景観の森</a:t>
            </a:r>
            <a:r>
              <a:rPr lang="ja-JP" altLang="en-US" sz="1200" dirty="0">
                <a:latin typeface="+mn-ea"/>
              </a:rPr>
              <a:t>」</a:t>
            </a:r>
            <a:r>
              <a:rPr lang="ja-JP" altLang="en-US" sz="1200" dirty="0" smtClean="0">
                <a:latin typeface="+mn-ea"/>
              </a:rPr>
              <a:t>については、現状の景観を維持するため、現在の管理を継続する。以下に施業例を記載する。</a:t>
            </a:r>
            <a:endParaRPr lang="en-US" altLang="ja-JP" sz="1200" dirty="0" smtClean="0">
              <a:latin typeface="+mn-ea"/>
            </a:endParaRPr>
          </a:p>
          <a:p>
            <a:pPr marL="88900" indent="-88900"/>
            <a:endParaRPr lang="en-US" altLang="ja-JP" sz="1200" dirty="0">
              <a:latin typeface="+mn-ea"/>
            </a:endParaRPr>
          </a:p>
          <a:p>
            <a:pPr marL="1077913" indent="-1077913"/>
            <a:r>
              <a:rPr lang="ja-JP" altLang="en-US" sz="1200" dirty="0" smtClean="0">
                <a:latin typeface="+mn-ea"/>
              </a:rPr>
              <a:t>　・あじさいの森：アジサイの剪定・施肥、除草、高木の枝抜き・枯枝撤去</a:t>
            </a:r>
            <a:endParaRPr lang="en-US" altLang="ja-JP" sz="1200" dirty="0" smtClean="0">
              <a:latin typeface="+mn-ea"/>
            </a:endParaRPr>
          </a:p>
          <a:p>
            <a:pPr marL="1077913" indent="-1077913"/>
            <a:endParaRPr lang="en-US" altLang="ja-JP" sz="1200" dirty="0" smtClean="0">
              <a:latin typeface="+mn-ea"/>
            </a:endParaRPr>
          </a:p>
          <a:p>
            <a:pPr marL="1077913" indent="-1077913"/>
            <a:r>
              <a:rPr lang="ja-JP" altLang="en-US" sz="1200" dirty="0">
                <a:latin typeface="+mn-ea"/>
              </a:rPr>
              <a:t>　</a:t>
            </a:r>
            <a:r>
              <a:rPr lang="ja-JP" altLang="en-US" sz="1200" dirty="0" smtClean="0">
                <a:latin typeface="+mn-ea"/>
              </a:rPr>
              <a:t>・松の池：除草、高木の枝抜き・枯枝撤去、低木刈込</a:t>
            </a:r>
            <a:endParaRPr lang="en-US" altLang="ja-JP" sz="1200" dirty="0" smtClean="0">
              <a:latin typeface="+mn-ea"/>
            </a:endParaRPr>
          </a:p>
          <a:p>
            <a:pPr marL="1077913" indent="-1077913"/>
            <a:endParaRPr lang="en-US" altLang="ja-JP" sz="1200" dirty="0" smtClean="0">
              <a:latin typeface="+mn-ea"/>
            </a:endParaRPr>
          </a:p>
          <a:p>
            <a:pPr marL="1077913" indent="-1077913"/>
            <a:r>
              <a:rPr lang="ja-JP" altLang="en-US" sz="1200" dirty="0" smtClean="0">
                <a:latin typeface="+mn-ea"/>
              </a:rPr>
              <a:t>　・もみじの滝、紅葉渓：除草、高木の枝抜き・枯枝撤去、低木刈込</a:t>
            </a:r>
            <a:endParaRPr lang="en-US" altLang="ja-JP" sz="1200" dirty="0" smtClean="0">
              <a:latin typeface="+mn-ea"/>
            </a:endParaRPr>
          </a:p>
          <a:p>
            <a:pPr marL="176213" indent="-176213"/>
            <a:r>
              <a:rPr lang="ja-JP" altLang="en-US" sz="1200" dirty="0">
                <a:latin typeface="+mn-ea"/>
              </a:rPr>
              <a:t>　</a:t>
            </a:r>
            <a:endParaRPr lang="en-US" altLang="ja-JP" sz="1200" dirty="0" smtClean="0">
              <a:latin typeface="+mn-ea"/>
            </a:endParaRPr>
          </a:p>
          <a:p>
            <a:pPr marL="176213" indent="-176213"/>
            <a:r>
              <a:rPr lang="ja-JP" altLang="en-US" sz="1200" dirty="0">
                <a:latin typeface="+mn-ea"/>
              </a:rPr>
              <a:t>　</a:t>
            </a:r>
            <a:r>
              <a:rPr lang="ja-JP" altLang="en-US" sz="1200" dirty="0" smtClean="0">
                <a:latin typeface="+mn-ea"/>
              </a:rPr>
              <a:t>・もみの池：除草、高木の枝抜け・枯枝撤去、低木刈込</a:t>
            </a:r>
            <a:endParaRPr lang="en-US" altLang="ja-JP" sz="1200" dirty="0" smtClean="0">
              <a:latin typeface="+mn-ea"/>
            </a:endParaRPr>
          </a:p>
          <a:p>
            <a:pPr marL="176213" indent="-176213"/>
            <a:endParaRPr lang="en-US" altLang="ja-JP" sz="1200" dirty="0">
              <a:latin typeface="+mn-ea"/>
            </a:endParaRPr>
          </a:p>
          <a:p>
            <a:pPr marL="176213" indent="-176213"/>
            <a:endParaRPr lang="en-US" altLang="ja-JP" sz="1200" dirty="0" smtClean="0">
              <a:latin typeface="+mn-ea"/>
            </a:endParaRPr>
          </a:p>
          <a:p>
            <a:pPr marL="176213" indent="-176213"/>
            <a:r>
              <a:rPr lang="ja-JP" altLang="en-US" sz="1200" dirty="0" smtClean="0">
                <a:latin typeface="+mn-ea"/>
              </a:rPr>
              <a:t>　　　　　その他：枯木が生じた場合は、伐採撤去</a:t>
            </a:r>
            <a:endParaRPr lang="en-US" altLang="ja-JP" sz="1200" dirty="0" smtClean="0">
              <a:latin typeface="+mn-ea"/>
            </a:endParaRPr>
          </a:p>
          <a:p>
            <a:pPr marL="176213" indent="-176213"/>
            <a:r>
              <a:rPr lang="ja-JP" altLang="en-US" sz="1200" dirty="0">
                <a:latin typeface="+mn-ea"/>
              </a:rPr>
              <a:t>　</a:t>
            </a:r>
            <a:r>
              <a:rPr lang="ja-JP" altLang="en-US" sz="1200" dirty="0" smtClean="0">
                <a:latin typeface="+mn-ea"/>
              </a:rPr>
              <a:t>　　　　　　　　　　外来種等が繁茂した場合は、下草刈りを行う</a:t>
            </a:r>
            <a:endParaRPr lang="en-US" altLang="ja-JP" sz="1200" dirty="0" smtClean="0">
              <a:latin typeface="+mn-ea"/>
            </a:endParaRPr>
          </a:p>
          <a:p>
            <a:pPr marL="176213" indent="-176213"/>
            <a:endParaRPr lang="en-US" altLang="ja-JP" sz="1200" dirty="0">
              <a:latin typeface="+mn-ea"/>
            </a:endParaRPr>
          </a:p>
          <a:p>
            <a:pPr marL="176213" indent="-176213"/>
            <a:r>
              <a:rPr lang="ja-JP" altLang="en-US" sz="1200" dirty="0" smtClean="0">
                <a:latin typeface="+mn-ea"/>
              </a:rPr>
              <a:t>　</a:t>
            </a:r>
            <a:endParaRPr lang="ja-JP" altLang="ja-JP" sz="1200" dirty="0">
              <a:latin typeface="+mn-ea"/>
            </a:endParaRPr>
          </a:p>
        </p:txBody>
      </p:sp>
      <p:sp>
        <p:nvSpPr>
          <p:cNvPr id="12" name="正方形/長方形 11"/>
          <p:cNvSpPr/>
          <p:nvPr/>
        </p:nvSpPr>
        <p:spPr>
          <a:xfrm>
            <a:off x="153615" y="1196127"/>
            <a:ext cx="8892000" cy="53994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41285" y="6121830"/>
            <a:ext cx="3285098" cy="261610"/>
          </a:xfrm>
          <a:prstGeom prst="rect">
            <a:avLst/>
          </a:prstGeom>
          <a:noFill/>
        </p:spPr>
        <p:txBody>
          <a:bodyPr wrap="square" rtlCol="0">
            <a:spAutoFit/>
          </a:bodyPr>
          <a:lstStyle/>
          <a:p>
            <a:r>
              <a:rPr lang="ja-JP" altLang="en-US" sz="1050" dirty="0" smtClean="0"/>
              <a:t>＊）平成</a:t>
            </a:r>
            <a:r>
              <a:rPr lang="en-US" altLang="ja-JP" sz="1050" dirty="0" smtClean="0"/>
              <a:t>30</a:t>
            </a:r>
            <a:r>
              <a:rPr lang="ja-JP" altLang="en-US" sz="1050" dirty="0" smtClean="0"/>
              <a:t>年度から指定管理業務のエリアになる予定</a:t>
            </a:r>
            <a:endParaRPr kumimoji="1" lang="ja-JP" altLang="en-US" sz="1050" dirty="0"/>
          </a:p>
        </p:txBody>
      </p:sp>
      <p:sp>
        <p:nvSpPr>
          <p:cNvPr id="4" name="スライド番号プレースホルダー 3"/>
          <p:cNvSpPr>
            <a:spLocks noGrp="1"/>
          </p:cNvSpPr>
          <p:nvPr>
            <p:ph type="sldNum" sz="quarter" idx="12"/>
          </p:nvPr>
        </p:nvSpPr>
        <p:spPr>
          <a:xfrm>
            <a:off x="7086600" y="6546703"/>
            <a:ext cx="2057400" cy="365125"/>
          </a:xfrm>
        </p:spPr>
        <p:txBody>
          <a:bodyPr/>
          <a:lstStyle/>
          <a:p>
            <a:fld id="{ADFC9CA0-1D7A-4C66-B275-F0FB54BFAB19}" type="slidenum">
              <a:rPr kumimoji="1" lang="ja-JP" altLang="en-US" smtClean="0"/>
              <a:t>16</a:t>
            </a:fld>
            <a:endParaRPr kumimoji="1" lang="ja-JP" altLang="en-US" dirty="0"/>
          </a:p>
        </p:txBody>
      </p:sp>
      <p:pic>
        <p:nvPicPr>
          <p:cNvPr id="17" name="図 16"/>
          <p:cNvPicPr>
            <a:picLocks noChangeAspect="1"/>
          </p:cNvPicPr>
          <p:nvPr/>
        </p:nvPicPr>
        <p:blipFill rotWithShape="1">
          <a:blip r:embed="rId2" cstate="email">
            <a:extLst>
              <a:ext uri="{28A0092B-C50C-407E-A947-70E740481C1C}">
                <a14:useLocalDpi xmlns:a14="http://schemas.microsoft.com/office/drawing/2010/main"/>
              </a:ext>
            </a:extLst>
          </a:blip>
          <a:srcRect l="11800" t="7946" r="23101" b="13431"/>
          <a:stretch/>
        </p:blipFill>
        <p:spPr>
          <a:xfrm>
            <a:off x="4757375" y="2676021"/>
            <a:ext cx="4230239" cy="3600000"/>
          </a:xfrm>
          <a:prstGeom prst="rect">
            <a:avLst/>
          </a:prstGeom>
        </p:spPr>
      </p:pic>
    </p:spTree>
    <p:extLst>
      <p:ext uri="{BB962C8B-B14F-4D97-AF65-F5344CB8AC3E}">
        <p14:creationId xmlns:p14="http://schemas.microsoft.com/office/powerpoint/2010/main" val="4236499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1094" y="4239069"/>
            <a:ext cx="3301277" cy="1260000"/>
          </a:xfrm>
          <a:prstGeom prst="rect">
            <a:avLst/>
          </a:prstGeom>
        </p:spPr>
      </p:pic>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9858" y="2605165"/>
            <a:ext cx="3243827" cy="1260000"/>
          </a:xfrm>
          <a:prstGeom prst="rect">
            <a:avLst/>
          </a:prstGeom>
        </p:spPr>
      </p:pic>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５．森の育成計画（案）</a:t>
            </a:r>
          </a:p>
        </p:txBody>
      </p:sp>
      <p:graphicFrame>
        <p:nvGraphicFramePr>
          <p:cNvPr id="3" name="表 2"/>
          <p:cNvGraphicFramePr>
            <a:graphicFrameLocks noGrp="1"/>
          </p:cNvGraphicFramePr>
          <p:nvPr>
            <p:extLst/>
          </p:nvPr>
        </p:nvGraphicFramePr>
        <p:xfrm>
          <a:off x="573914" y="1427519"/>
          <a:ext cx="7945847" cy="925866"/>
        </p:xfrm>
        <a:graphic>
          <a:graphicData uri="http://schemas.openxmlformats.org/drawingml/2006/table">
            <a:tbl>
              <a:tblPr firstRow="1" firstCol="1" bandRow="1">
                <a:tableStyleId>{5C22544A-7EE6-4342-B048-85BDC9FD1C3A}</a:tableStyleId>
              </a:tblPr>
              <a:tblGrid>
                <a:gridCol w="1250080"/>
                <a:gridCol w="6695767"/>
              </a:tblGrid>
              <a:tr h="439169">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lang="ja-JP" altLang="ja-JP" sz="1200" b="1" u="none" kern="100" dirty="0" smtClean="0">
                          <a:solidFill>
                            <a:schemeClr val="tx1"/>
                          </a:solidFill>
                          <a:effectLst/>
                          <a:latin typeface="+mn-ea"/>
                          <a:ea typeface="+mn-ea"/>
                        </a:rPr>
                        <a:t>育成方針</a:t>
                      </a:r>
                      <a:endParaRPr lang="ja-JP" altLang="ja-JP" sz="1200" b="1" u="none" kern="100" dirty="0" smtClean="0">
                        <a:solidFill>
                          <a:schemeClr val="tx1"/>
                        </a:solidFill>
                        <a:effectLst/>
                        <a:latin typeface="+mn-ea"/>
                        <a:ea typeface="+mn-ea"/>
                        <a:cs typeface="Times New Roman" panose="02020603050405020304" pitchFamily="18" charset="0"/>
                      </a:endParaRPr>
                    </a:p>
                  </a:txBody>
                  <a:tcPr marL="40942" marR="409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ts val="1300"/>
                        </a:lnSpc>
                        <a:spcAft>
                          <a:spcPts val="0"/>
                        </a:spcAft>
                      </a:pPr>
                      <a:r>
                        <a:rPr kumimoji="1" lang="ja-JP" altLang="ja-JP" sz="1200" b="1" kern="1200" dirty="0" smtClean="0">
                          <a:solidFill>
                            <a:schemeClr val="tx1"/>
                          </a:solidFill>
                          <a:effectLst/>
                          <a:latin typeface="+mn-ea"/>
                          <a:ea typeface="+mn-ea"/>
                          <a:cs typeface="+mn-cs"/>
                        </a:rPr>
                        <a:t>園路から樹林へ、</a:t>
                      </a:r>
                      <a:r>
                        <a:rPr kumimoji="1" lang="ja-JP" altLang="ja-JP" sz="1200" b="1" u="none" kern="1200" dirty="0" smtClean="0">
                          <a:solidFill>
                            <a:schemeClr val="tx1"/>
                          </a:solidFill>
                          <a:effectLst/>
                          <a:latin typeface="+mn-ea"/>
                          <a:ea typeface="+mn-ea"/>
                          <a:cs typeface="+mn-cs"/>
                        </a:rPr>
                        <a:t>草地→林縁→樹林と多様な環境が見られるエコトーンを形成</a:t>
                      </a:r>
                      <a:r>
                        <a:rPr kumimoji="1" lang="ja-JP" altLang="ja-JP" sz="1200" b="1" kern="1200" dirty="0" smtClean="0">
                          <a:solidFill>
                            <a:schemeClr val="tx1"/>
                          </a:solidFill>
                          <a:effectLst/>
                          <a:latin typeface="+mn-ea"/>
                          <a:ea typeface="+mn-ea"/>
                          <a:cs typeface="+mn-cs"/>
                        </a:rPr>
                        <a:t>するよう、伐採・更新等を実施</a:t>
                      </a:r>
                      <a:endParaRPr lang="ja-JP" sz="1200" b="1" u="none"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6697">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lang="ja-JP" altLang="ja-JP" sz="1200" b="1" u="none" kern="100" dirty="0" smtClean="0">
                          <a:solidFill>
                            <a:schemeClr val="tx1"/>
                          </a:solidFill>
                          <a:effectLst/>
                          <a:latin typeface="+mn-ea"/>
                          <a:ea typeface="+mn-ea"/>
                        </a:rPr>
                        <a:t>施業内容</a:t>
                      </a:r>
                      <a:endParaRPr lang="ja-JP" altLang="ja-JP" sz="1200" b="1" u="none" kern="100" dirty="0" smtClean="0">
                        <a:solidFill>
                          <a:schemeClr val="tx1"/>
                        </a:solidFill>
                        <a:effectLst/>
                        <a:latin typeface="+mn-ea"/>
                        <a:ea typeface="+mn-ea"/>
                        <a:cs typeface="Times New Roman" panose="02020603050405020304" pitchFamily="18" charset="0"/>
                      </a:endParaRPr>
                    </a:p>
                  </a:txBody>
                  <a:tcPr marL="40942" marR="409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80010" indent="-80010" algn="just">
                        <a:lnSpc>
                          <a:spcPts val="1500"/>
                        </a:lnSpc>
                        <a:spcAft>
                          <a:spcPts val="0"/>
                        </a:spcAft>
                      </a:pPr>
                      <a:r>
                        <a:rPr lang="ja-JP" sz="1200" b="1" kern="100" dirty="0" smtClean="0">
                          <a:solidFill>
                            <a:schemeClr val="tx1"/>
                          </a:solidFill>
                          <a:effectLst/>
                          <a:latin typeface="+mn-ea"/>
                          <a:ea typeface="+mn-ea"/>
                          <a:cs typeface="Times New Roman" panose="02020603050405020304" pitchFamily="18" charset="0"/>
                        </a:rPr>
                        <a:t>林</a:t>
                      </a:r>
                      <a:r>
                        <a:rPr lang="ja-JP" sz="1200" b="1" kern="100" dirty="0">
                          <a:solidFill>
                            <a:schemeClr val="tx1"/>
                          </a:solidFill>
                          <a:effectLst/>
                          <a:latin typeface="+mn-ea"/>
                          <a:ea typeface="+mn-ea"/>
                          <a:cs typeface="Times New Roman" panose="02020603050405020304" pitchFamily="18" charset="0"/>
                        </a:rPr>
                        <a:t>縁環境を創出するため、園路から一定範囲の樹木の伐採、更新を実施</a:t>
                      </a:r>
                    </a:p>
                    <a:p>
                      <a:pPr marL="80010" indent="-80010" algn="just">
                        <a:lnSpc>
                          <a:spcPts val="1500"/>
                        </a:lnSpc>
                        <a:spcAft>
                          <a:spcPts val="0"/>
                        </a:spcAft>
                      </a:pPr>
                      <a:r>
                        <a:rPr lang="ja-JP" sz="1200" b="1" kern="100" dirty="0" smtClean="0">
                          <a:solidFill>
                            <a:schemeClr val="tx1"/>
                          </a:solidFill>
                          <a:effectLst/>
                          <a:latin typeface="+mn-ea"/>
                          <a:ea typeface="+mn-ea"/>
                          <a:cs typeface="Times New Roman" panose="02020603050405020304" pitchFamily="18" charset="0"/>
                        </a:rPr>
                        <a:t>必要</a:t>
                      </a:r>
                      <a:r>
                        <a:rPr lang="ja-JP" sz="1200" b="1" kern="100" dirty="0">
                          <a:solidFill>
                            <a:schemeClr val="tx1"/>
                          </a:solidFill>
                          <a:effectLst/>
                          <a:latin typeface="+mn-ea"/>
                          <a:ea typeface="+mn-ea"/>
                          <a:cs typeface="Times New Roman" panose="02020603050405020304" pitchFamily="18" charset="0"/>
                        </a:rPr>
                        <a:t>に応じて、低木の苗木植栽等を実施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22" name="グループ化 21"/>
          <p:cNvGrpSpPr/>
          <p:nvPr/>
        </p:nvGrpSpPr>
        <p:grpSpPr>
          <a:xfrm>
            <a:off x="2782837" y="5314354"/>
            <a:ext cx="714198" cy="217805"/>
            <a:chOff x="6568166" y="7796950"/>
            <a:chExt cx="900430" cy="217805"/>
          </a:xfrm>
        </p:grpSpPr>
        <p:cxnSp>
          <p:nvCxnSpPr>
            <p:cNvPr id="15" name="直線コネクタ 14"/>
            <p:cNvCxnSpPr/>
            <p:nvPr/>
          </p:nvCxnSpPr>
          <p:spPr>
            <a:xfrm>
              <a:off x="6569436" y="7796950"/>
              <a:ext cx="0" cy="215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468596" y="7798855"/>
              <a:ext cx="0" cy="215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568166" y="7923315"/>
              <a:ext cx="899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236"/>
          <p:cNvSpPr txBox="1">
            <a:spLocks noChangeArrowheads="1"/>
          </p:cNvSpPr>
          <p:nvPr/>
        </p:nvSpPr>
        <p:spPr bwMode="auto">
          <a:xfrm>
            <a:off x="2607733" y="5476800"/>
            <a:ext cx="1132188" cy="11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800" b="1"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施業範囲</a:t>
            </a:r>
            <a:endParaRPr kumimoji="0" lang="en-US" altLang="ja-JP" sz="800" b="1"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800" b="1" dirty="0" smtClean="0">
                <a:latin typeface="Century" panose="02040604050505020304" pitchFamily="18" charset="0"/>
                <a:ea typeface="ＭＳ 明朝" panose="02020609040205080304" pitchFamily="17" charset="-128"/>
                <a:cs typeface="Times New Roman" panose="02020603050405020304" pitchFamily="18" charset="0"/>
              </a:rPr>
              <a:t>（林縁のネットワーク）</a:t>
            </a:r>
            <a:endParaRPr kumimoji="0" lang="en-US" altLang="ja-JP" sz="700" b="1"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園路から</a:t>
            </a:r>
            <a:r>
              <a:rPr kumimoji="0" lang="en-US" altLang="ja-JP" sz="7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5m</a:t>
            </a:r>
            <a:r>
              <a:rPr kumimoji="0" lang="ja-JP" altLang="en-US" sz="7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程度</a:t>
            </a: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テキスト ボックス 82"/>
          <p:cNvSpPr txBox="1">
            <a:spLocks noChangeArrowheads="1"/>
          </p:cNvSpPr>
          <p:nvPr/>
        </p:nvSpPr>
        <p:spPr bwMode="auto">
          <a:xfrm>
            <a:off x="2549847" y="4457586"/>
            <a:ext cx="801924" cy="168181"/>
          </a:xfrm>
          <a:prstGeom prst="rect">
            <a:avLst/>
          </a:prstGeom>
          <a:solidFill>
            <a:srgbClr val="FFFFFF"/>
          </a:solidFill>
          <a:ln w="6350">
            <a:solidFill>
              <a:srgbClr val="000000"/>
            </a:solidFill>
            <a:miter lim="800000"/>
            <a:headEnd/>
            <a:tailEnd/>
          </a:ln>
        </p:spPr>
        <p:txBody>
          <a:bodyPr vert="horz" wrap="square" lIns="3600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低木等の植栽</a:t>
            </a:r>
            <a:endParaRPr kumimoji="0" lang="ja-JP" altLang="ja-JP" sz="1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p:txBody>
      </p:sp>
      <p:sp>
        <p:nvSpPr>
          <p:cNvPr id="24" name="テキスト ボックス 23"/>
          <p:cNvSpPr txBox="1"/>
          <p:nvPr/>
        </p:nvSpPr>
        <p:spPr>
          <a:xfrm>
            <a:off x="156258" y="888293"/>
            <a:ext cx="8892000" cy="307777"/>
          </a:xfrm>
          <a:prstGeom prst="rect">
            <a:avLst/>
          </a:prstGeom>
          <a:solidFill>
            <a:schemeClr val="bg1">
              <a:lumMod val="75000"/>
            </a:schemeClr>
          </a:solidFill>
          <a:ln w="6350">
            <a:solidFill>
              <a:prstClr val="black"/>
            </a:solidFill>
          </a:ln>
        </p:spPr>
        <p:txBody>
          <a:bodyPr wrap="square" rtlCol="0">
            <a:spAutoFit/>
          </a:bodyPr>
          <a:lstStyle/>
          <a:p>
            <a:r>
              <a:rPr lang="ja-JP" altLang="en-US" sz="1400" dirty="0" smtClean="0">
                <a:latin typeface="+mn-ea"/>
              </a:rPr>
              <a:t>「</a:t>
            </a:r>
            <a:r>
              <a:rPr lang="en-US" altLang="ja-JP" sz="1400" dirty="0" smtClean="0">
                <a:latin typeface="+mn-ea"/>
              </a:rPr>
              <a:t>H.</a:t>
            </a:r>
            <a:r>
              <a:rPr lang="ja-JP" altLang="en-US" sz="1400" dirty="0" smtClean="0">
                <a:latin typeface="+mn-ea"/>
              </a:rPr>
              <a:t>林縁のネットワーク</a:t>
            </a:r>
            <a:r>
              <a:rPr lang="ja-JP" altLang="en-US" sz="1400" smtClean="0">
                <a:latin typeface="+mn-ea"/>
              </a:rPr>
              <a:t>」の育成計画</a:t>
            </a:r>
            <a:endParaRPr lang="ja-JP" altLang="ja-JP" sz="1400" dirty="0">
              <a:latin typeface="+mn-ea"/>
            </a:endParaRPr>
          </a:p>
        </p:txBody>
      </p:sp>
      <p:sp>
        <p:nvSpPr>
          <p:cNvPr id="29" name="正方形/長方形 28"/>
          <p:cNvSpPr/>
          <p:nvPr/>
        </p:nvSpPr>
        <p:spPr>
          <a:xfrm>
            <a:off x="156257" y="1201260"/>
            <a:ext cx="8892000" cy="51995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80"/>
          <p:cNvSpPr txBox="1"/>
          <p:nvPr/>
        </p:nvSpPr>
        <p:spPr>
          <a:xfrm>
            <a:off x="5189667" y="2962278"/>
            <a:ext cx="2914650" cy="65279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a:effectLst/>
                <a:latin typeface="+mn-ea"/>
                <a:cs typeface="Times New Roman" panose="02020603050405020304" pitchFamily="18" charset="0"/>
              </a:rPr>
              <a:t>園路沿いまで樹林が形成され、高木主体の樹林の間に草地環境や低木層などエコトーンが形成されていない</a:t>
            </a:r>
          </a:p>
        </p:txBody>
      </p:sp>
      <p:sp>
        <p:nvSpPr>
          <p:cNvPr id="31" name="テキスト ボックス 84"/>
          <p:cNvSpPr txBox="1"/>
          <p:nvPr/>
        </p:nvSpPr>
        <p:spPr>
          <a:xfrm>
            <a:off x="5189883" y="4581339"/>
            <a:ext cx="2914650" cy="75688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dirty="0">
                <a:effectLst/>
                <a:latin typeface="+mn-ea"/>
                <a:cs typeface="Times New Roman" panose="02020603050405020304" pitchFamily="18" charset="0"/>
              </a:rPr>
              <a:t>園路</a:t>
            </a:r>
            <a:r>
              <a:rPr lang="ja-JP" sz="1050" kern="100" dirty="0" smtClean="0">
                <a:effectLst/>
                <a:latin typeface="+mn-ea"/>
                <a:cs typeface="Times New Roman" panose="02020603050405020304" pitchFamily="18" charset="0"/>
              </a:rPr>
              <a:t>から</a:t>
            </a:r>
            <a:r>
              <a:rPr lang="ja-JP" altLang="en-US" sz="1050" kern="100" dirty="0" smtClean="0">
                <a:effectLst/>
                <a:latin typeface="+mn-ea"/>
                <a:cs typeface="Times New Roman" panose="02020603050405020304" pitchFamily="18" charset="0"/>
              </a:rPr>
              <a:t>一定</a:t>
            </a:r>
            <a:r>
              <a:rPr lang="ja-JP" sz="1050" kern="100" dirty="0" smtClean="0">
                <a:effectLst/>
                <a:latin typeface="+mn-ea"/>
                <a:cs typeface="Times New Roman" panose="02020603050405020304" pitchFamily="18" charset="0"/>
              </a:rPr>
              <a:t>範囲</a:t>
            </a:r>
            <a:r>
              <a:rPr lang="ja-JP" sz="1050" kern="100" dirty="0">
                <a:effectLst/>
                <a:latin typeface="+mn-ea"/>
                <a:cs typeface="Times New Roman" panose="02020603050405020304" pitchFamily="18" charset="0"/>
              </a:rPr>
              <a:t>の高木を伐採し、草地環境や低木層などの林縁環境を創出</a:t>
            </a:r>
          </a:p>
          <a:p>
            <a:pPr algn="just">
              <a:spcAft>
                <a:spcPts val="0"/>
              </a:spcAft>
            </a:pPr>
            <a:r>
              <a:rPr lang="ja-JP" sz="1050" kern="100" dirty="0">
                <a:effectLst/>
                <a:latin typeface="+mn-ea"/>
                <a:cs typeface="Times New Roman" panose="02020603050405020304" pitchFamily="18" charset="0"/>
              </a:rPr>
              <a:t>必要に応じて苗木植栽等を実施し、生物の生息環境を創出</a:t>
            </a:r>
          </a:p>
        </p:txBody>
      </p:sp>
      <p:sp>
        <p:nvSpPr>
          <p:cNvPr id="32" name="正方形/長方形 31"/>
          <p:cNvSpPr/>
          <p:nvPr/>
        </p:nvSpPr>
        <p:spPr>
          <a:xfrm>
            <a:off x="3487278" y="5835543"/>
            <a:ext cx="2555508" cy="276999"/>
          </a:xfrm>
          <a:prstGeom prst="rect">
            <a:avLst/>
          </a:prstGeom>
        </p:spPr>
        <p:txBody>
          <a:bodyPr wrap="none">
            <a:spAutoFit/>
          </a:bodyPr>
          <a:lstStyle/>
          <a:p>
            <a:r>
              <a:rPr lang="ja-JP" altLang="en-US" sz="1200" dirty="0" smtClean="0"/>
              <a:t>「林縁のネットワーク」の施業イメージ</a:t>
            </a:r>
            <a:endParaRPr lang="ja-JP" altLang="en-US" sz="1200" dirty="0"/>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ADFC9CA0-1D7A-4C66-B275-F0FB54BFAB19}" type="slidenum">
              <a:rPr kumimoji="1" lang="ja-JP" altLang="en-US" smtClean="0"/>
              <a:t>17</a:t>
            </a:fld>
            <a:endParaRPr kumimoji="1" lang="ja-JP" altLang="en-US" dirty="0"/>
          </a:p>
        </p:txBody>
      </p:sp>
    </p:spTree>
    <p:extLst>
      <p:ext uri="{BB962C8B-B14F-4D97-AF65-F5344CB8AC3E}">
        <p14:creationId xmlns:p14="http://schemas.microsoft.com/office/powerpoint/2010/main" val="4082597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cstate="email">
            <a:extLst>
              <a:ext uri="{28A0092B-C50C-407E-A947-70E740481C1C}">
                <a14:useLocalDpi xmlns:a14="http://schemas.microsoft.com/office/drawing/2010/main"/>
              </a:ext>
            </a:extLst>
          </a:blip>
          <a:srcRect l="12953" t="7540" r="25108" b="12866"/>
          <a:stretch/>
        </p:blipFill>
        <p:spPr>
          <a:xfrm>
            <a:off x="6005076" y="4222103"/>
            <a:ext cx="2820747" cy="2448000"/>
          </a:xfrm>
          <a:prstGeom prst="rect">
            <a:avLst/>
          </a:prstGeom>
        </p:spPr>
      </p:pic>
      <p:sp>
        <p:nvSpPr>
          <p:cNvPr id="66" name="正方形/長方形 65"/>
          <p:cNvSpPr/>
          <p:nvPr/>
        </p:nvSpPr>
        <p:spPr>
          <a:xfrm>
            <a:off x="265912" y="4204851"/>
            <a:ext cx="5654495" cy="2293380"/>
          </a:xfrm>
          <a:prstGeom prst="rect">
            <a:avLst/>
          </a:prstGeom>
          <a:ln>
            <a:solidFill>
              <a:schemeClr val="tx1"/>
            </a:solidFill>
          </a:ln>
        </p:spPr>
        <p:txBody>
          <a:bodyPr wrap="square" lIns="72000" tIns="36000" rIns="36000" bIns="0">
            <a:spAutoFit/>
          </a:bodyPr>
          <a:lstStyle/>
          <a:p>
            <a:pPr lvl="0" eaLnBrk="0" fontAlgn="base" hangingPunct="0">
              <a:lnSpc>
                <a:spcPts val="1600"/>
              </a:lnSpc>
              <a:spcBef>
                <a:spcPct val="0"/>
              </a:spcBef>
              <a:spcAft>
                <a:spcPct val="0"/>
              </a:spcAft>
            </a:pPr>
            <a:r>
              <a:rPr kumimoji="0" lang="ja-JP" altLang="ja-JP" sz="1200" b="1" dirty="0" smtClean="0">
                <a:latin typeface="+mn-ea"/>
                <a:cs typeface="Times New Roman" panose="02020603050405020304" pitchFamily="18" charset="0"/>
              </a:rPr>
              <a:t>【</a:t>
            </a:r>
            <a:r>
              <a:rPr kumimoji="0" lang="ja-JP" altLang="en-US" sz="1200" b="1" dirty="0">
                <a:latin typeface="+mn-ea"/>
                <a:cs typeface="Times New Roman" panose="02020603050405020304" pitchFamily="18" charset="0"/>
              </a:rPr>
              <a:t>施業</a:t>
            </a:r>
            <a:r>
              <a:rPr kumimoji="0" lang="ja-JP" altLang="ja-JP" sz="1200" b="1" dirty="0">
                <a:latin typeface="+mn-ea"/>
                <a:cs typeface="Times New Roman" panose="02020603050405020304" pitchFamily="18" charset="0"/>
              </a:rPr>
              <a:t>等</a:t>
            </a:r>
            <a:r>
              <a:rPr kumimoji="0" lang="ja-JP" altLang="ja-JP" sz="1200" b="1" dirty="0" smtClean="0">
                <a:latin typeface="+mn-ea"/>
                <a:cs typeface="Times New Roman" panose="02020603050405020304" pitchFamily="18" charset="0"/>
              </a:rPr>
              <a:t>の</a:t>
            </a:r>
            <a:r>
              <a:rPr kumimoji="0" lang="ja-JP" altLang="en-US" sz="1200" b="1" dirty="0" smtClean="0">
                <a:latin typeface="+mn-ea"/>
                <a:cs typeface="Times New Roman" panose="02020603050405020304" pitchFamily="18" charset="0"/>
              </a:rPr>
              <a:t>事業計画</a:t>
            </a:r>
            <a:r>
              <a:rPr kumimoji="0" lang="ja-JP" altLang="ja-JP" sz="1200" b="1" dirty="0" smtClean="0">
                <a:latin typeface="+mn-ea"/>
                <a:cs typeface="Times New Roman" panose="02020603050405020304" pitchFamily="18" charset="0"/>
              </a:rPr>
              <a:t>（</a:t>
            </a:r>
            <a:r>
              <a:rPr kumimoji="0" lang="ja-JP" altLang="ja-JP" sz="1200" b="1" dirty="0">
                <a:latin typeface="+mn-ea"/>
                <a:cs typeface="Times New Roman" panose="02020603050405020304" pitchFamily="18" charset="0"/>
              </a:rPr>
              <a:t>案）</a:t>
            </a:r>
            <a:r>
              <a:rPr kumimoji="0" lang="ja-JP" altLang="ja-JP" sz="1200" b="1" dirty="0" smtClean="0">
                <a:latin typeface="+mn-ea"/>
                <a:cs typeface="Times New Roman" panose="02020603050405020304" pitchFamily="18" charset="0"/>
              </a:rPr>
              <a:t>】</a:t>
            </a:r>
            <a:endParaRPr kumimoji="0" lang="en-US" altLang="ja-JP" sz="1200" b="1" dirty="0" smtClean="0">
              <a:latin typeface="+mn-ea"/>
              <a:cs typeface="Times New Roman" panose="02020603050405020304" pitchFamily="18" charset="0"/>
            </a:endParaRPr>
          </a:p>
          <a:p>
            <a:pPr lvl="0" eaLnBrk="0" fontAlgn="base" hangingPunct="0">
              <a:lnSpc>
                <a:spcPts val="1600"/>
              </a:lnSpc>
              <a:spcBef>
                <a:spcPct val="0"/>
              </a:spcBef>
              <a:spcAft>
                <a:spcPct val="0"/>
              </a:spcAft>
            </a:pPr>
            <a:endParaRPr kumimoji="0" lang="en-US" altLang="ja-JP" sz="1200" b="1" dirty="0">
              <a:latin typeface="+mn-ea"/>
              <a:cs typeface="Times New Roman" panose="02020603050405020304" pitchFamily="18" charset="0"/>
            </a:endParaRPr>
          </a:p>
          <a:p>
            <a:pPr lvl="0" eaLnBrk="0" fontAlgn="base" hangingPunct="0">
              <a:lnSpc>
                <a:spcPts val="1600"/>
              </a:lnSpc>
              <a:spcBef>
                <a:spcPct val="0"/>
              </a:spcBef>
              <a:spcAft>
                <a:spcPct val="0"/>
              </a:spcAft>
            </a:pPr>
            <a:endParaRPr kumimoji="0" lang="en-US" altLang="ja-JP" sz="1200" b="1" dirty="0" smtClean="0">
              <a:latin typeface="+mn-ea"/>
              <a:cs typeface="Times New Roman" panose="02020603050405020304" pitchFamily="18" charset="0"/>
            </a:endParaRPr>
          </a:p>
          <a:p>
            <a:pPr lvl="0" eaLnBrk="0" fontAlgn="base" hangingPunct="0">
              <a:lnSpc>
                <a:spcPts val="1600"/>
              </a:lnSpc>
              <a:spcBef>
                <a:spcPct val="0"/>
              </a:spcBef>
              <a:spcAft>
                <a:spcPct val="0"/>
              </a:spcAft>
            </a:pPr>
            <a:endParaRPr kumimoji="0" lang="en-US" altLang="ja-JP" sz="1200" b="1" dirty="0">
              <a:latin typeface="+mn-ea"/>
              <a:cs typeface="Times New Roman" panose="02020603050405020304" pitchFamily="18" charset="0"/>
            </a:endParaRPr>
          </a:p>
          <a:p>
            <a:pPr lvl="0" eaLnBrk="0" fontAlgn="base" hangingPunct="0">
              <a:lnSpc>
                <a:spcPts val="1600"/>
              </a:lnSpc>
              <a:spcBef>
                <a:spcPct val="0"/>
              </a:spcBef>
              <a:spcAft>
                <a:spcPct val="0"/>
              </a:spcAft>
            </a:pPr>
            <a:endParaRPr kumimoji="0" lang="en-US" altLang="ja-JP" sz="1200" b="1" dirty="0" smtClean="0">
              <a:latin typeface="+mn-ea"/>
              <a:cs typeface="Times New Roman" panose="02020603050405020304" pitchFamily="18" charset="0"/>
            </a:endParaRPr>
          </a:p>
          <a:p>
            <a:pPr lvl="0" eaLnBrk="0" fontAlgn="base" hangingPunct="0">
              <a:lnSpc>
                <a:spcPts val="1600"/>
              </a:lnSpc>
              <a:spcBef>
                <a:spcPct val="0"/>
              </a:spcBef>
              <a:spcAft>
                <a:spcPct val="0"/>
              </a:spcAft>
            </a:pPr>
            <a:endParaRPr kumimoji="0" lang="en-US" altLang="ja-JP" sz="1200" b="1" dirty="0">
              <a:latin typeface="+mn-ea"/>
              <a:cs typeface="Times New Roman" panose="02020603050405020304" pitchFamily="18" charset="0"/>
            </a:endParaRPr>
          </a:p>
          <a:p>
            <a:pPr lvl="0" eaLnBrk="0" fontAlgn="base" hangingPunct="0">
              <a:lnSpc>
                <a:spcPts val="1600"/>
              </a:lnSpc>
              <a:spcBef>
                <a:spcPct val="0"/>
              </a:spcBef>
              <a:spcAft>
                <a:spcPct val="0"/>
              </a:spcAft>
            </a:pPr>
            <a:endParaRPr kumimoji="0" lang="en-US" altLang="ja-JP" sz="1200" b="1" dirty="0" smtClean="0">
              <a:latin typeface="+mn-ea"/>
              <a:cs typeface="Times New Roman" panose="02020603050405020304" pitchFamily="18" charset="0"/>
            </a:endParaRPr>
          </a:p>
          <a:p>
            <a:pPr lvl="0" eaLnBrk="0" fontAlgn="base" hangingPunct="0">
              <a:lnSpc>
                <a:spcPts val="1600"/>
              </a:lnSpc>
              <a:spcBef>
                <a:spcPct val="0"/>
              </a:spcBef>
              <a:spcAft>
                <a:spcPct val="0"/>
              </a:spcAft>
            </a:pPr>
            <a:endParaRPr kumimoji="0" lang="en-US" altLang="ja-JP" sz="1200" b="1" dirty="0" smtClean="0">
              <a:latin typeface="+mn-ea"/>
              <a:cs typeface="Times New Roman" panose="02020603050405020304" pitchFamily="18" charset="0"/>
            </a:endParaRPr>
          </a:p>
          <a:p>
            <a:pPr marL="152400" lvl="0" indent="-152400" eaLnBrk="0" fontAlgn="base" hangingPunct="0">
              <a:lnSpc>
                <a:spcPts val="1600"/>
              </a:lnSpc>
              <a:spcBef>
                <a:spcPct val="0"/>
              </a:spcBef>
              <a:spcAft>
                <a:spcPct val="0"/>
              </a:spcAft>
            </a:pPr>
            <a:endParaRPr kumimoji="0" lang="en-US" altLang="ja-JP" sz="1100" dirty="0" smtClean="0">
              <a:latin typeface="+mn-ea"/>
              <a:cs typeface="Times New Roman" panose="02020603050405020304" pitchFamily="18" charset="0"/>
            </a:endParaRPr>
          </a:p>
          <a:p>
            <a:pPr marL="152400" lvl="0" indent="-152400" eaLnBrk="0" fontAlgn="base" hangingPunct="0">
              <a:lnSpc>
                <a:spcPts val="1600"/>
              </a:lnSpc>
              <a:spcBef>
                <a:spcPct val="0"/>
              </a:spcBef>
              <a:spcAft>
                <a:spcPct val="0"/>
              </a:spcAft>
            </a:pPr>
            <a:r>
              <a:rPr kumimoji="0" lang="ja-JP" altLang="ja-JP" sz="1100" dirty="0" smtClean="0">
                <a:latin typeface="+mn-ea"/>
                <a:cs typeface="Times New Roman" panose="02020603050405020304" pitchFamily="18" charset="0"/>
              </a:rPr>
              <a:t>○</a:t>
            </a:r>
            <a:r>
              <a:rPr kumimoji="0" lang="ja-JP" altLang="en-US" sz="1100" dirty="0" smtClean="0">
                <a:latin typeface="+mn-ea"/>
                <a:cs typeface="Times New Roman" panose="02020603050405020304" pitchFamily="18" charset="0"/>
              </a:rPr>
              <a:t>５年</a:t>
            </a:r>
            <a:r>
              <a:rPr kumimoji="0" lang="ja-JP" altLang="en-US" sz="1100" dirty="0">
                <a:latin typeface="+mn-ea"/>
                <a:cs typeface="Times New Roman" panose="02020603050405020304" pitchFamily="18" charset="0"/>
              </a:rPr>
              <a:t>で</a:t>
            </a:r>
            <a:r>
              <a:rPr kumimoji="0" lang="ja-JP" altLang="ja-JP" sz="1100" dirty="0" smtClean="0">
                <a:latin typeface="+mn-ea"/>
                <a:cs typeface="Times New Roman" panose="02020603050405020304" pitchFamily="18" charset="0"/>
              </a:rPr>
              <a:t>「</a:t>
            </a:r>
            <a:r>
              <a:rPr kumimoji="0" lang="ja-JP" altLang="en-US" sz="1100" dirty="0" smtClean="0">
                <a:latin typeface="+mn-ea"/>
                <a:cs typeface="Times New Roman" panose="02020603050405020304" pitchFamily="18" charset="0"/>
              </a:rPr>
              <a:t>核森</a:t>
            </a:r>
            <a:r>
              <a:rPr kumimoji="0" lang="ja-JP" altLang="ja-JP" sz="1100" dirty="0" smtClean="0">
                <a:latin typeface="+mn-ea"/>
                <a:cs typeface="Times New Roman" panose="02020603050405020304" pitchFamily="18" charset="0"/>
              </a:rPr>
              <a:t>」</a:t>
            </a:r>
            <a:r>
              <a:rPr kumimoji="0" lang="ja-JP" altLang="ja-JP" sz="1100" dirty="0">
                <a:latin typeface="+mn-ea"/>
                <a:cs typeface="Times New Roman" panose="02020603050405020304" pitchFamily="18" charset="0"/>
              </a:rPr>
              <a:t>を</a:t>
            </a:r>
            <a:r>
              <a:rPr kumimoji="0" lang="ja-JP" altLang="en-US" sz="1100" dirty="0">
                <a:latin typeface="+mn-ea"/>
                <a:cs typeface="Times New Roman" panose="02020603050405020304" pitchFamily="18" charset="0"/>
              </a:rPr>
              <a:t>数カ所配置し</a:t>
            </a:r>
            <a:r>
              <a:rPr kumimoji="0" lang="ja-JP" altLang="ja-JP" sz="1100" dirty="0">
                <a:latin typeface="+mn-ea"/>
                <a:cs typeface="Times New Roman" panose="02020603050405020304" pitchFamily="18" charset="0"/>
              </a:rPr>
              <a:t>、</a:t>
            </a:r>
            <a:r>
              <a:rPr kumimoji="0" lang="ja-JP" altLang="en-US" sz="1100" dirty="0">
                <a:latin typeface="+mn-ea"/>
                <a:cs typeface="Times New Roman" panose="02020603050405020304" pitchFamily="18" charset="0"/>
              </a:rPr>
              <a:t>次の５年で施業区と施業を行わない区</a:t>
            </a:r>
            <a:r>
              <a:rPr kumimoji="0" lang="ja-JP" altLang="en-US" sz="1100" dirty="0" smtClean="0">
                <a:latin typeface="+mn-ea"/>
                <a:cs typeface="Times New Roman" panose="02020603050405020304" pitchFamily="18" charset="0"/>
              </a:rPr>
              <a:t>を「核森」</a:t>
            </a:r>
            <a:r>
              <a:rPr kumimoji="0" lang="ja-JP" altLang="en-US" sz="1100" dirty="0">
                <a:latin typeface="+mn-ea"/>
                <a:cs typeface="Times New Roman" panose="02020603050405020304" pitchFamily="18" charset="0"/>
              </a:rPr>
              <a:t>の周囲に配置</a:t>
            </a:r>
            <a:endParaRPr kumimoji="0" lang="en-US" altLang="ja-JP" sz="1100" dirty="0">
              <a:latin typeface="+mn-ea"/>
              <a:cs typeface="Times New Roman" panose="02020603050405020304" pitchFamily="18" charset="0"/>
            </a:endParaRPr>
          </a:p>
          <a:p>
            <a:pPr marL="152400" lvl="0" indent="-152400" eaLnBrk="0" fontAlgn="base" hangingPunct="0">
              <a:lnSpc>
                <a:spcPts val="1600"/>
              </a:lnSpc>
              <a:spcBef>
                <a:spcPct val="0"/>
              </a:spcBef>
              <a:spcAft>
                <a:spcPct val="0"/>
              </a:spcAft>
            </a:pPr>
            <a:r>
              <a:rPr kumimoji="0" lang="ja-JP" altLang="en-US" sz="1100" dirty="0">
                <a:latin typeface="+mn-ea"/>
                <a:cs typeface="Times New Roman" panose="02020603050405020304" pitchFamily="18" charset="0"/>
              </a:rPr>
              <a:t>○その後の施業については、</a:t>
            </a:r>
            <a:r>
              <a:rPr kumimoji="0" lang="ja-JP" altLang="ja-JP" sz="1100" dirty="0">
                <a:latin typeface="+mn-ea"/>
                <a:cs typeface="Times New Roman" panose="02020603050405020304" pitchFamily="18" charset="0"/>
              </a:rPr>
              <a:t>モニタリング結果を踏まえて、実施方法を</a:t>
            </a:r>
            <a:r>
              <a:rPr kumimoji="0" lang="ja-JP" altLang="ja-JP" sz="1100" dirty="0" smtClean="0">
                <a:latin typeface="+mn-ea"/>
                <a:cs typeface="Times New Roman" panose="02020603050405020304" pitchFamily="18" charset="0"/>
              </a:rPr>
              <a:t>見直し</a:t>
            </a:r>
            <a:r>
              <a:rPr kumimoji="0" lang="ja-JP" altLang="en-US" sz="1100" dirty="0" smtClean="0">
                <a:latin typeface="+mn-ea"/>
                <a:cs typeface="Times New Roman" panose="02020603050405020304" pitchFamily="18" charset="0"/>
              </a:rPr>
              <a:t>ながら実施</a:t>
            </a:r>
            <a:endParaRPr kumimoji="0" lang="en-US" altLang="ja-JP" sz="1100" dirty="0" smtClean="0">
              <a:latin typeface="+mn-ea"/>
              <a:cs typeface="Times New Roman" panose="02020603050405020304" pitchFamily="18" charset="0"/>
            </a:endParaRPr>
          </a:p>
        </p:txBody>
      </p:sp>
      <p:sp>
        <p:nvSpPr>
          <p:cNvPr id="5" name="テキスト ボックス 4"/>
          <p:cNvSpPr txBox="1"/>
          <p:nvPr/>
        </p:nvSpPr>
        <p:spPr>
          <a:xfrm>
            <a:off x="156259" y="168714"/>
            <a:ext cx="8889357" cy="461665"/>
          </a:xfrm>
          <a:prstGeom prst="rect">
            <a:avLst/>
          </a:prstGeom>
          <a:solidFill>
            <a:srgbClr val="92D050"/>
          </a:solidFill>
        </p:spPr>
        <p:txBody>
          <a:bodyPr wrap="square" rtlCol="0">
            <a:spAutoFit/>
          </a:bodyPr>
          <a:lstStyle/>
          <a:p>
            <a:pPr algn="ctr"/>
            <a:r>
              <a:rPr lang="ja-JP" altLang="en-US" sz="2400" dirty="0"/>
              <a:t>５．森の育成計画（案） 　</a:t>
            </a:r>
            <a:endParaRPr lang="en-US" altLang="ja-JP" sz="2400" dirty="0"/>
          </a:p>
        </p:txBody>
      </p:sp>
      <p:sp>
        <p:nvSpPr>
          <p:cNvPr id="4" name="テキスト ボックス 3563"/>
          <p:cNvSpPr txBox="1">
            <a:spLocks noChangeArrowheads="1"/>
          </p:cNvSpPr>
          <p:nvPr/>
        </p:nvSpPr>
        <p:spPr bwMode="auto">
          <a:xfrm>
            <a:off x="256427" y="1216610"/>
            <a:ext cx="8706598" cy="29160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ts val="1600"/>
              </a:lnSpc>
              <a:spcBef>
                <a:spcPct val="0"/>
              </a:spcBef>
              <a:spcAft>
                <a:spcPct val="0"/>
              </a:spcAft>
              <a:buClrTx/>
              <a:buSzTx/>
              <a:buFontTx/>
              <a:buNone/>
              <a:tabLst/>
            </a:pPr>
            <a:r>
              <a:rPr kumimoji="0" lang="ja-JP" altLang="ja-JP" sz="1200" b="1" i="0" u="none" strike="noStrike" cap="none" normalizeH="0" baseline="0" dirty="0">
                <a:ln>
                  <a:noFill/>
                </a:ln>
                <a:solidFill>
                  <a:schemeClr val="tx1"/>
                </a:solidFill>
                <a:effectLst/>
                <a:latin typeface="+mn-ea"/>
                <a:cs typeface="Times New Roman" panose="02020603050405020304" pitchFamily="18" charset="0"/>
              </a:rPr>
              <a:t>【</a:t>
            </a:r>
            <a:r>
              <a:rPr kumimoji="0" lang="ja-JP" altLang="en-US" sz="1200" b="1" i="0" u="none" strike="noStrike" cap="none" normalizeH="0" baseline="0" dirty="0">
                <a:ln>
                  <a:noFill/>
                </a:ln>
                <a:solidFill>
                  <a:schemeClr val="tx1"/>
                </a:solidFill>
                <a:effectLst/>
                <a:latin typeface="+mn-ea"/>
                <a:cs typeface="Times New Roman" panose="02020603050405020304" pitchFamily="18" charset="0"/>
              </a:rPr>
              <a:t>施業区</a:t>
            </a:r>
            <a:r>
              <a:rPr kumimoji="0" lang="ja-JP" altLang="ja-JP" sz="1200" b="1" i="0" u="none" strike="noStrike" cap="none" normalizeH="0" baseline="0" dirty="0">
                <a:ln>
                  <a:noFill/>
                </a:ln>
                <a:solidFill>
                  <a:schemeClr val="tx1"/>
                </a:solidFill>
                <a:effectLst/>
                <a:latin typeface="+mn-ea"/>
                <a:cs typeface="Times New Roman" panose="02020603050405020304" pitchFamily="18" charset="0"/>
              </a:rPr>
              <a:t>の設定方針（案）】</a:t>
            </a:r>
            <a:endParaRPr kumimoji="0" lang="ja-JP" altLang="ja-JP" sz="1200" b="1" i="0" u="none" strike="noStrike" cap="none" normalizeH="0" baseline="0" dirty="0">
              <a:ln>
                <a:noFill/>
              </a:ln>
              <a:solidFill>
                <a:schemeClr val="tx1"/>
              </a:solidFill>
              <a:effectLst/>
              <a:latin typeface="+mn-ea"/>
            </a:endParaRPr>
          </a:p>
          <a:p>
            <a:pPr marL="176213" lvl="0" indent="-176213">
              <a:lnSpc>
                <a:spcPts val="1600"/>
              </a:lnSpc>
            </a:pPr>
            <a:r>
              <a:rPr kumimoji="0" lang="ja-JP" altLang="en-US" sz="1200" dirty="0">
                <a:latin typeface="+mn-ea"/>
                <a:cs typeface="Times New Roman" panose="02020603050405020304" pitchFamily="18" charset="0"/>
              </a:rPr>
              <a:t>○施業</a:t>
            </a:r>
            <a:r>
              <a:rPr kumimoji="0" lang="ja-JP" altLang="en-US" sz="1200" dirty="0" smtClean="0">
                <a:latin typeface="+mn-ea"/>
                <a:cs typeface="Times New Roman" panose="02020603050405020304" pitchFamily="18" charset="0"/>
              </a:rPr>
              <a:t>区は、</a:t>
            </a:r>
            <a:r>
              <a:rPr kumimoji="0" lang="en-US" altLang="ja-JP" sz="1200" dirty="0" smtClean="0">
                <a:latin typeface="+mn-ea"/>
                <a:cs typeface="Times New Roman" panose="02020603050405020304" pitchFamily="18" charset="0"/>
              </a:rPr>
              <a:t>15×15m</a:t>
            </a:r>
            <a:r>
              <a:rPr kumimoji="0" lang="ja-JP" altLang="en-US" sz="1200" dirty="0">
                <a:latin typeface="+mn-ea"/>
                <a:cs typeface="Times New Roman" panose="02020603050405020304" pitchFamily="18" charset="0"/>
              </a:rPr>
              <a:t>を基本</a:t>
            </a:r>
            <a:r>
              <a:rPr kumimoji="0" lang="ja-JP" altLang="en-US" sz="1200" dirty="0" smtClean="0">
                <a:latin typeface="+mn-ea"/>
                <a:cs typeface="Times New Roman" panose="02020603050405020304" pitchFamily="18" charset="0"/>
              </a:rPr>
              <a:t>単位とし、樹林状況（</a:t>
            </a:r>
            <a:r>
              <a:rPr kumimoji="0" lang="ja-JP" altLang="ja-JP" sz="1200" dirty="0">
                <a:latin typeface="+mn-ea"/>
                <a:cs typeface="Times New Roman" panose="02020603050405020304" pitchFamily="18" charset="0"/>
              </a:rPr>
              <a:t>階層構造の</a:t>
            </a:r>
            <a:r>
              <a:rPr kumimoji="0" lang="ja-JP" altLang="ja-JP" sz="1200" dirty="0" smtClean="0">
                <a:latin typeface="+mn-ea"/>
                <a:cs typeface="Times New Roman" panose="02020603050405020304" pitchFamily="18" charset="0"/>
              </a:rPr>
              <a:t>偏り</a:t>
            </a:r>
            <a:r>
              <a:rPr kumimoji="0" lang="ja-JP" altLang="en-US" sz="1200" dirty="0" smtClean="0">
                <a:latin typeface="+mn-ea"/>
                <a:cs typeface="Times New Roman" panose="02020603050405020304" pitchFamily="18" charset="0"/>
              </a:rPr>
              <a:t>、</a:t>
            </a:r>
            <a:r>
              <a:rPr kumimoji="0" lang="ja-JP" altLang="ja-JP" sz="1200" dirty="0">
                <a:latin typeface="+mn-ea"/>
                <a:cs typeface="Times New Roman" panose="02020603050405020304" pitchFamily="18" charset="0"/>
              </a:rPr>
              <a:t>樹林</a:t>
            </a:r>
            <a:r>
              <a:rPr kumimoji="0" lang="ja-JP" altLang="ja-JP" sz="1200" dirty="0" smtClean="0">
                <a:latin typeface="+mn-ea"/>
                <a:cs typeface="Times New Roman" panose="02020603050405020304" pitchFamily="18" charset="0"/>
              </a:rPr>
              <a:t>密度</a:t>
            </a:r>
            <a:r>
              <a:rPr kumimoji="0" lang="ja-JP" altLang="en-US" sz="1200" dirty="0" smtClean="0">
                <a:latin typeface="+mn-ea"/>
                <a:cs typeface="Times New Roman" panose="02020603050405020304" pitchFamily="18" charset="0"/>
              </a:rPr>
              <a:t>、</a:t>
            </a:r>
            <a:r>
              <a:rPr kumimoji="0" lang="ja-JP" altLang="ja-JP" sz="1200" dirty="0">
                <a:latin typeface="+mn-ea"/>
                <a:cs typeface="Times New Roman" panose="02020603050405020304" pitchFamily="18" charset="0"/>
              </a:rPr>
              <a:t>巨木の有無</a:t>
            </a:r>
            <a:r>
              <a:rPr kumimoji="0" lang="ja-JP" altLang="en-US" sz="1200" dirty="0">
                <a:latin typeface="+mn-ea"/>
                <a:cs typeface="Times New Roman" panose="02020603050405020304" pitchFamily="18" charset="0"/>
              </a:rPr>
              <a:t>、</a:t>
            </a:r>
            <a:r>
              <a:rPr kumimoji="0" lang="ja-JP" altLang="ja-JP" sz="1200" dirty="0">
                <a:latin typeface="+mn-ea"/>
                <a:cs typeface="Times New Roman" panose="02020603050405020304" pitchFamily="18" charset="0"/>
              </a:rPr>
              <a:t>樹種の多様度</a:t>
            </a:r>
            <a:r>
              <a:rPr kumimoji="0" lang="ja-JP" altLang="en-US" sz="1200" dirty="0">
                <a:latin typeface="+mn-ea"/>
                <a:cs typeface="Times New Roman" panose="02020603050405020304" pitchFamily="18" charset="0"/>
              </a:rPr>
              <a:t>、</a:t>
            </a:r>
            <a:r>
              <a:rPr kumimoji="0" lang="ja-JP" altLang="ja-JP" sz="1200" dirty="0">
                <a:latin typeface="+mn-ea"/>
                <a:cs typeface="Times New Roman" panose="02020603050405020304" pitchFamily="18" charset="0"/>
              </a:rPr>
              <a:t>希少な動植物の生息、生育</a:t>
            </a:r>
            <a:r>
              <a:rPr kumimoji="0" lang="ja-JP" altLang="ja-JP" sz="1200" dirty="0" smtClean="0">
                <a:latin typeface="+mn-ea"/>
                <a:cs typeface="Times New Roman" panose="02020603050405020304" pitchFamily="18" charset="0"/>
              </a:rPr>
              <a:t>状況</a:t>
            </a:r>
            <a:r>
              <a:rPr kumimoji="0" lang="ja-JP" altLang="en-US" sz="1200" dirty="0" smtClean="0">
                <a:latin typeface="+mn-ea"/>
                <a:cs typeface="Times New Roman" panose="02020603050405020304" pitchFamily="18" charset="0"/>
              </a:rPr>
              <a:t>等）に留意して、樹林内に設ける。</a:t>
            </a:r>
            <a:endParaRPr kumimoji="0" lang="en-US" altLang="ja-JP" sz="1200" b="0" i="0" strike="noStrike" cap="none" normalizeH="0" baseline="0" dirty="0" smtClean="0">
              <a:ln>
                <a:noFill/>
              </a:ln>
              <a:solidFill>
                <a:schemeClr val="tx1"/>
              </a:solidFill>
              <a:effectLst/>
              <a:latin typeface="+mn-ea"/>
              <a:cs typeface="Times New Roman" panose="02020603050405020304" pitchFamily="18" charset="0"/>
            </a:endParaRPr>
          </a:p>
          <a:p>
            <a:pPr marL="176213" indent="-176213">
              <a:lnSpc>
                <a:spcPts val="1600"/>
              </a:lnSpc>
            </a:pPr>
            <a:r>
              <a:rPr kumimoji="0" lang="ja-JP" altLang="ja-JP" sz="1200" b="0" i="0" u="none" strike="noStrike" cap="none" normalizeH="0" baseline="0" dirty="0" smtClean="0">
                <a:ln>
                  <a:noFill/>
                </a:ln>
                <a:solidFill>
                  <a:schemeClr val="tx1"/>
                </a:solidFill>
                <a:effectLst/>
                <a:latin typeface="+mn-ea"/>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mn-ea"/>
                <a:cs typeface="Times New Roman" panose="02020603050405020304" pitchFamily="18" charset="0"/>
              </a:rPr>
              <a:t>周囲への種子散布等の効果を期待</a:t>
            </a:r>
            <a:r>
              <a:rPr kumimoji="0" lang="ja-JP" altLang="en-US" sz="1200" b="0" i="0" u="none" strike="noStrike" cap="none" normalizeH="0" baseline="0" dirty="0" smtClean="0">
                <a:ln>
                  <a:noFill/>
                </a:ln>
                <a:solidFill>
                  <a:schemeClr val="tx1"/>
                </a:solidFill>
                <a:effectLst/>
                <a:latin typeface="+mn-ea"/>
                <a:cs typeface="Times New Roman" panose="02020603050405020304" pitchFamily="18" charset="0"/>
              </a:rPr>
              <a:t>する</a:t>
            </a:r>
            <a:r>
              <a:rPr kumimoji="0" lang="ja-JP" altLang="en-US" sz="1200" dirty="0">
                <a:latin typeface="+mn-ea"/>
                <a:cs typeface="Times New Roman" panose="02020603050405020304" pitchFamily="18" charset="0"/>
              </a:rPr>
              <a:t>為</a:t>
            </a:r>
            <a:r>
              <a:rPr kumimoji="0" lang="ja-JP" altLang="en-US" sz="1200" b="0" i="0" u="none" strike="noStrike" cap="none" normalizeH="0" baseline="0" dirty="0" smtClean="0">
                <a:ln>
                  <a:noFill/>
                </a:ln>
                <a:solidFill>
                  <a:schemeClr val="tx1"/>
                </a:solidFill>
                <a:effectLst/>
                <a:latin typeface="+mn-ea"/>
                <a:cs typeface="Times New Roman" panose="02020603050405020304" pitchFamily="18" charset="0"/>
              </a:rPr>
              <a:t>、核となる苗木</a:t>
            </a:r>
            <a:r>
              <a:rPr kumimoji="0" lang="ja-JP" altLang="en-US" sz="1200" b="0" i="0" u="none" strike="noStrike" cap="none" normalizeH="0" baseline="0" dirty="0">
                <a:ln>
                  <a:noFill/>
                </a:ln>
                <a:solidFill>
                  <a:schemeClr val="tx1"/>
                </a:solidFill>
                <a:effectLst/>
                <a:latin typeface="+mn-ea"/>
                <a:cs typeface="Times New Roman" panose="02020603050405020304" pitchFamily="18" charset="0"/>
              </a:rPr>
              <a:t>植栽等を実施</a:t>
            </a:r>
            <a:r>
              <a:rPr kumimoji="0" lang="ja-JP" altLang="en-US" sz="1200" b="0" i="0" strike="noStrike" cap="none" normalizeH="0" baseline="0" dirty="0" smtClean="0">
                <a:ln>
                  <a:noFill/>
                </a:ln>
                <a:solidFill>
                  <a:schemeClr val="tx1"/>
                </a:solidFill>
                <a:effectLst/>
                <a:latin typeface="+mn-ea"/>
                <a:cs typeface="Times New Roman" panose="02020603050405020304" pitchFamily="18" charset="0"/>
              </a:rPr>
              <a:t>する施業区 </a:t>
            </a:r>
            <a:r>
              <a:rPr kumimoji="0" lang="ja-JP" altLang="ja-JP" sz="1200" b="1" i="0" strike="noStrike" cap="none" normalizeH="0" baseline="0" dirty="0" smtClean="0">
                <a:ln>
                  <a:noFill/>
                </a:ln>
                <a:solidFill>
                  <a:schemeClr val="tx1"/>
                </a:solidFill>
                <a:effectLst/>
                <a:latin typeface="+mn-ea"/>
                <a:cs typeface="Times New Roman" panose="02020603050405020304" pitchFamily="18" charset="0"/>
              </a:rPr>
              <a:t>「</a:t>
            </a:r>
            <a:r>
              <a:rPr kumimoji="0" lang="ja-JP" altLang="en-US" sz="1200" b="1" dirty="0" smtClean="0">
                <a:latin typeface="+mn-ea"/>
                <a:cs typeface="Times New Roman" panose="02020603050405020304" pitchFamily="18" charset="0"/>
              </a:rPr>
              <a:t>核森</a:t>
            </a:r>
            <a:r>
              <a:rPr kumimoji="0" lang="ja-JP" altLang="ja-JP" sz="1200" b="1" i="0" strike="noStrike" cap="none" normalizeH="0" baseline="0" dirty="0" smtClean="0">
                <a:ln>
                  <a:noFill/>
                </a:ln>
                <a:solidFill>
                  <a:schemeClr val="tx1"/>
                </a:solidFill>
                <a:effectLst/>
                <a:latin typeface="+mn-ea"/>
                <a:cs typeface="Times New Roman" panose="02020603050405020304" pitchFamily="18" charset="0"/>
              </a:rPr>
              <a:t>」</a:t>
            </a:r>
            <a:r>
              <a:rPr kumimoji="0" lang="ja-JP" altLang="ja-JP" sz="1200" i="0" strike="noStrike" cap="none" normalizeH="0" baseline="0" dirty="0">
                <a:ln>
                  <a:noFill/>
                </a:ln>
                <a:solidFill>
                  <a:schemeClr val="tx1"/>
                </a:solidFill>
                <a:effectLst/>
                <a:latin typeface="+mn-ea"/>
                <a:cs typeface="Times New Roman" panose="02020603050405020304" pitchFamily="18" charset="0"/>
              </a:rPr>
              <a:t>を</a:t>
            </a:r>
            <a:r>
              <a:rPr kumimoji="0" lang="ja-JP" altLang="ja-JP" sz="1200" i="0" strike="noStrike" cap="none" normalizeH="0" baseline="0" dirty="0" smtClean="0">
                <a:ln>
                  <a:noFill/>
                </a:ln>
                <a:solidFill>
                  <a:schemeClr val="tx1"/>
                </a:solidFill>
                <a:effectLst/>
                <a:latin typeface="+mn-ea"/>
                <a:cs typeface="Times New Roman" panose="02020603050405020304" pitchFamily="18" charset="0"/>
              </a:rPr>
              <a:t>創出</a:t>
            </a:r>
            <a:r>
              <a:rPr kumimoji="0" lang="ja-JP" altLang="en-US" sz="1200" i="0" strike="noStrike" cap="none" normalizeH="0" baseline="0" dirty="0" smtClean="0">
                <a:ln>
                  <a:noFill/>
                </a:ln>
                <a:solidFill>
                  <a:schemeClr val="tx1"/>
                </a:solidFill>
                <a:effectLst/>
                <a:latin typeface="+mn-ea"/>
                <a:cs typeface="Times New Roman" panose="02020603050405020304" pitchFamily="18" charset="0"/>
              </a:rPr>
              <a:t>。</a:t>
            </a:r>
            <a:endParaRPr kumimoji="0" lang="en-US" altLang="ja-JP" sz="1200" i="0" strike="noStrike" cap="none" normalizeH="0" baseline="0" dirty="0" smtClean="0">
              <a:ln>
                <a:noFill/>
              </a:ln>
              <a:solidFill>
                <a:schemeClr val="tx1"/>
              </a:solidFill>
              <a:effectLst/>
              <a:latin typeface="+mn-ea"/>
              <a:cs typeface="Times New Roman" panose="02020603050405020304" pitchFamily="18" charset="0"/>
            </a:endParaRPr>
          </a:p>
          <a:p>
            <a:pPr marL="176213" indent="-176213">
              <a:lnSpc>
                <a:spcPts val="1600"/>
              </a:lnSpc>
            </a:pPr>
            <a:r>
              <a:rPr kumimoji="0" lang="en-US" altLang="ja-JP" sz="1200" dirty="0" smtClean="0">
                <a:latin typeface="+mn-ea"/>
                <a:cs typeface="Times New Roman" panose="02020603050405020304" pitchFamily="18" charset="0"/>
              </a:rPr>
              <a:t>    </a:t>
            </a:r>
            <a:r>
              <a:rPr kumimoji="0" lang="ja-JP" altLang="en-US" sz="1200" i="0" strike="noStrike" cap="none" normalizeH="0" baseline="0" dirty="0" smtClean="0">
                <a:ln>
                  <a:noFill/>
                </a:ln>
                <a:solidFill>
                  <a:schemeClr val="tx1"/>
                </a:solidFill>
                <a:effectLst/>
                <a:latin typeface="+mn-ea"/>
                <a:cs typeface="Times New Roman" panose="02020603050405020304" pitchFamily="18" charset="0"/>
              </a:rPr>
              <a:t>（</a:t>
            </a:r>
            <a:r>
              <a:rPr kumimoji="0" lang="en-US" altLang="ja-JP" sz="1200" i="0" strike="noStrike" cap="none" normalizeH="0" baseline="0" dirty="0" smtClean="0">
                <a:ln>
                  <a:noFill/>
                </a:ln>
                <a:solidFill>
                  <a:schemeClr val="tx1"/>
                </a:solidFill>
                <a:effectLst/>
                <a:latin typeface="+mn-ea"/>
                <a:cs typeface="Times New Roman" panose="02020603050405020304" pitchFamily="18" charset="0"/>
              </a:rPr>
              <a:t>※</a:t>
            </a:r>
            <a:r>
              <a:rPr kumimoji="0" lang="ja-JP" altLang="ja-JP" sz="1200" dirty="0" smtClean="0">
                <a:latin typeface="+mn-ea"/>
                <a:cs typeface="Times New Roman" panose="02020603050405020304" pitchFamily="18" charset="0"/>
              </a:rPr>
              <a:t>植栽は</a:t>
            </a:r>
            <a:r>
              <a:rPr kumimoji="0" lang="ja-JP" altLang="en-US" sz="1200" dirty="0" smtClean="0">
                <a:latin typeface="+mn-ea"/>
                <a:cs typeface="Times New Roman" panose="02020603050405020304" pitchFamily="18" charset="0"/>
              </a:rPr>
              <a:t>施業区</a:t>
            </a:r>
            <a:r>
              <a:rPr kumimoji="0" lang="ja-JP" altLang="ja-JP" sz="1200" dirty="0" smtClean="0">
                <a:latin typeface="+mn-ea"/>
                <a:cs typeface="Times New Roman" panose="02020603050405020304" pitchFamily="18" charset="0"/>
              </a:rPr>
              <a:t>の中央</a:t>
            </a:r>
            <a:r>
              <a:rPr kumimoji="0" lang="ja-JP" altLang="en-US" sz="1200" dirty="0" smtClean="0">
                <a:latin typeface="+mn-ea"/>
                <a:cs typeface="Times New Roman" panose="02020603050405020304" pitchFamily="18" charset="0"/>
              </a:rPr>
              <a:t>（</a:t>
            </a:r>
            <a:r>
              <a:rPr kumimoji="0" lang="en-US" altLang="ja-JP" sz="1200" dirty="0" smtClean="0">
                <a:latin typeface="+mn-ea"/>
                <a:cs typeface="Times New Roman" panose="02020603050405020304" pitchFamily="18" charset="0"/>
              </a:rPr>
              <a:t>10×10m</a:t>
            </a:r>
            <a:r>
              <a:rPr kumimoji="0" lang="ja-JP" altLang="en-US" sz="1200" dirty="0" smtClean="0">
                <a:latin typeface="+mn-ea"/>
                <a:cs typeface="Times New Roman" panose="02020603050405020304" pitchFamily="18" charset="0"/>
              </a:rPr>
              <a:t>）で実施）</a:t>
            </a:r>
            <a:endParaRPr kumimoji="0" lang="en-US" altLang="ja-JP" sz="1200" dirty="0" smtClean="0">
              <a:latin typeface="+mn-ea"/>
              <a:cs typeface="Times New Roman" panose="02020603050405020304" pitchFamily="18" charset="0"/>
            </a:endParaRPr>
          </a:p>
          <a:p>
            <a:pPr marL="176213" marR="0" lvl="0" indent="-176213" algn="l" defTabSz="914400" rtl="0" eaLnBrk="0" fontAlgn="base" latinLnBrk="0" hangingPunct="0">
              <a:lnSpc>
                <a:spcPts val="1600"/>
              </a:lnSpc>
              <a:spcBef>
                <a:spcPct val="0"/>
              </a:spcBef>
              <a:spcAft>
                <a:spcPct val="0"/>
              </a:spcAft>
              <a:buClrTx/>
              <a:buSzTx/>
              <a:buFontTx/>
              <a:buNone/>
              <a:tabLst/>
            </a:pPr>
            <a:r>
              <a:rPr kumimoji="0" lang="ja-JP" altLang="ja-JP" sz="1200" b="0" i="0" u="none" strike="noStrike" cap="none" normalizeH="0" baseline="0" dirty="0" smtClean="0">
                <a:ln>
                  <a:noFill/>
                </a:ln>
                <a:solidFill>
                  <a:schemeClr val="tx1"/>
                </a:solidFill>
                <a:effectLst/>
                <a:latin typeface="+mn-ea"/>
                <a:cs typeface="Times New Roman" panose="02020603050405020304" pitchFamily="18" charset="0"/>
              </a:rPr>
              <a:t>○</a:t>
            </a:r>
            <a:r>
              <a:rPr kumimoji="0" lang="ja-JP" altLang="en-US" sz="1200" b="0" i="0" u="none" strike="noStrike" cap="none" normalizeH="0" baseline="0" dirty="0" smtClean="0">
                <a:ln>
                  <a:noFill/>
                </a:ln>
                <a:solidFill>
                  <a:schemeClr val="tx1"/>
                </a:solidFill>
                <a:effectLst/>
                <a:latin typeface="+mn-ea"/>
                <a:cs typeface="Times New Roman" panose="02020603050405020304" pitchFamily="18" charset="0"/>
              </a:rPr>
              <a:t>「核森」は</a:t>
            </a:r>
            <a:r>
              <a:rPr kumimoji="0" lang="ja-JP" altLang="en-US" sz="1200" b="0" i="0" u="none" strike="noStrike" cap="none" normalizeH="0" baseline="0" dirty="0">
                <a:ln>
                  <a:noFill/>
                </a:ln>
                <a:solidFill>
                  <a:schemeClr val="tx1"/>
                </a:solidFill>
                <a:effectLst/>
                <a:latin typeface="+mn-ea"/>
                <a:cs typeface="Times New Roman" panose="02020603050405020304" pitchFamily="18" charset="0"/>
              </a:rPr>
              <a:t>、過年度施業区を活用するパターン</a:t>
            </a:r>
            <a:r>
              <a:rPr kumimoji="0" lang="ja-JP" altLang="en-US" sz="1200" b="0" i="0" u="none" strike="noStrike" cap="none" normalizeH="0" baseline="0" dirty="0" smtClean="0">
                <a:ln>
                  <a:noFill/>
                </a:ln>
                <a:solidFill>
                  <a:schemeClr val="tx1"/>
                </a:solidFill>
                <a:effectLst/>
                <a:latin typeface="+mn-ea"/>
                <a:cs typeface="Times New Roman" panose="02020603050405020304" pitchFamily="18" charset="0"/>
              </a:rPr>
              <a:t>と過年度施業</a:t>
            </a:r>
            <a:r>
              <a:rPr kumimoji="0" lang="ja-JP" altLang="en-US" sz="1200" b="0" i="0" u="none" strike="noStrike" cap="none" normalizeH="0" baseline="0" dirty="0">
                <a:ln>
                  <a:noFill/>
                </a:ln>
                <a:solidFill>
                  <a:schemeClr val="tx1"/>
                </a:solidFill>
                <a:effectLst/>
                <a:latin typeface="+mn-ea"/>
                <a:cs typeface="Times New Roman" panose="02020603050405020304" pitchFamily="18" charset="0"/>
              </a:rPr>
              <a:t>区に隣接した箇所</a:t>
            </a:r>
            <a:r>
              <a:rPr kumimoji="0" lang="ja-JP" altLang="en-US" sz="1200" b="0" i="0" u="none" strike="noStrike" cap="none" normalizeH="0" baseline="0" dirty="0" smtClean="0">
                <a:ln>
                  <a:noFill/>
                </a:ln>
                <a:solidFill>
                  <a:schemeClr val="tx1"/>
                </a:solidFill>
                <a:effectLst/>
                <a:latin typeface="+mn-ea"/>
                <a:cs typeface="Times New Roman" panose="02020603050405020304" pitchFamily="18" charset="0"/>
              </a:rPr>
              <a:t>に新たに「核森」配置する２パターン</a:t>
            </a:r>
            <a:r>
              <a:rPr kumimoji="0" lang="ja-JP" altLang="en-US" sz="1200" b="0" i="0" u="none" strike="noStrike" cap="none" normalizeH="0" baseline="0" dirty="0">
                <a:ln>
                  <a:noFill/>
                </a:ln>
                <a:solidFill>
                  <a:schemeClr val="tx1"/>
                </a:solidFill>
                <a:effectLst/>
                <a:latin typeface="+mn-ea"/>
                <a:cs typeface="Times New Roman" panose="02020603050405020304" pitchFamily="18" charset="0"/>
              </a:rPr>
              <a:t>を</a:t>
            </a:r>
            <a:r>
              <a:rPr kumimoji="0" lang="ja-JP" altLang="en-US" sz="1200" b="0" i="0" u="none" strike="noStrike" cap="none" normalizeH="0" baseline="0" dirty="0" smtClean="0">
                <a:ln>
                  <a:noFill/>
                </a:ln>
                <a:solidFill>
                  <a:schemeClr val="tx1"/>
                </a:solidFill>
                <a:effectLst/>
                <a:latin typeface="+mn-ea"/>
                <a:cs typeface="Times New Roman" panose="02020603050405020304" pitchFamily="18" charset="0"/>
              </a:rPr>
              <a:t>検討</a:t>
            </a:r>
            <a:endParaRPr kumimoji="0" lang="en-US" altLang="ja-JP" sz="1200" b="0" i="0" u="none" strike="noStrike" cap="none" normalizeH="0" baseline="0" dirty="0" smtClean="0">
              <a:ln>
                <a:noFill/>
              </a:ln>
              <a:solidFill>
                <a:schemeClr val="tx1"/>
              </a:solidFill>
              <a:effectLst/>
              <a:latin typeface="+mn-ea"/>
              <a:cs typeface="Times New Roman" panose="02020603050405020304" pitchFamily="18" charset="0"/>
            </a:endParaRPr>
          </a:p>
          <a:p>
            <a:pPr marL="176213" marR="0" lvl="0" indent="-176213" algn="l" defTabSz="914400" rtl="0" eaLnBrk="0" fontAlgn="base" latinLnBrk="0" hangingPunct="0">
              <a:lnSpc>
                <a:spcPts val="1600"/>
              </a:lnSpc>
              <a:spcBef>
                <a:spcPct val="0"/>
              </a:spcBef>
              <a:spcAft>
                <a:spcPct val="0"/>
              </a:spcAft>
              <a:buClrTx/>
              <a:buSzTx/>
              <a:buFontTx/>
              <a:buNone/>
              <a:tabLst/>
            </a:pPr>
            <a:r>
              <a:rPr kumimoji="0" lang="ja-JP" altLang="en-US" sz="1200" dirty="0">
                <a:latin typeface="+mn-ea"/>
                <a:cs typeface="Times New Roman" panose="02020603050405020304" pitchFamily="18" charset="0"/>
              </a:rPr>
              <a:t>　</a:t>
            </a:r>
            <a:r>
              <a:rPr kumimoji="0" lang="ja-JP" altLang="en-US" sz="1200" dirty="0" smtClean="0">
                <a:latin typeface="+mn-ea"/>
                <a:cs typeface="Times New Roman" panose="02020603050405020304" pitchFamily="18" charset="0"/>
              </a:rPr>
              <a:t>　また、「核森」の周囲に施業区と施業を行わない区を配置する。</a:t>
            </a:r>
            <a:endParaRPr kumimoji="0" lang="en-US" altLang="ja-JP" sz="1200" b="0" i="0" u="none" strike="noStrike" cap="none" normalizeH="0" baseline="0" dirty="0" smtClean="0">
              <a:ln>
                <a:noFill/>
              </a:ln>
              <a:solidFill>
                <a:schemeClr val="tx1"/>
              </a:solidFill>
              <a:effectLst/>
              <a:latin typeface="+mn-ea"/>
              <a:cs typeface="Times New Roman" panose="02020603050405020304" pitchFamily="18" charset="0"/>
            </a:endParaRPr>
          </a:p>
          <a:p>
            <a:pPr marL="176213" marR="0" lvl="0" indent="-176213" algn="l" defTabSz="914400" rtl="0" eaLnBrk="0" fontAlgn="base" latinLnBrk="0" hangingPunct="0">
              <a:lnSpc>
                <a:spcPts val="16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mn-ea"/>
              <a:cs typeface="Times New Roman" panose="02020603050405020304" pitchFamily="18" charset="0"/>
            </a:endParaRPr>
          </a:p>
          <a:p>
            <a:pPr marL="176213" marR="0" lvl="0" indent="-176213" algn="l" defTabSz="914400" rtl="0" eaLnBrk="0" fontAlgn="base" latinLnBrk="0" hangingPunct="0">
              <a:lnSpc>
                <a:spcPts val="16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mn-ea"/>
              <a:cs typeface="Times New Roman" panose="02020603050405020304" pitchFamily="18" charset="0"/>
            </a:endParaRPr>
          </a:p>
          <a:p>
            <a:pPr marL="176213" marR="0" lvl="0" indent="-176213" algn="l" defTabSz="914400" rtl="0" eaLnBrk="0" fontAlgn="base" latinLnBrk="0" hangingPunct="0">
              <a:lnSpc>
                <a:spcPts val="1600"/>
              </a:lnSpc>
              <a:spcBef>
                <a:spcPct val="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mn-ea"/>
              <a:cs typeface="Times New Roman" panose="02020603050405020304" pitchFamily="18" charset="0"/>
            </a:endParaRPr>
          </a:p>
          <a:p>
            <a:pPr marL="0" marR="0" lvl="0" indent="0" algn="l" defTabSz="914400" rtl="0" eaLnBrk="0" fontAlgn="base" latinLnBrk="0" hangingPunct="0">
              <a:lnSpc>
                <a:spcPts val="1600"/>
              </a:lnSpc>
              <a:spcBef>
                <a:spcPct val="0"/>
              </a:spcBef>
              <a:spcAft>
                <a:spcPct val="0"/>
              </a:spcAft>
              <a:buClrTx/>
              <a:buSzTx/>
              <a:buFontTx/>
              <a:buNone/>
              <a:tabLst/>
            </a:pPr>
            <a:endParaRPr kumimoji="0" lang="en-US" altLang="ja-JP" sz="1200" dirty="0">
              <a:latin typeface="+mn-ea"/>
              <a:cs typeface="Times New Roman" panose="02020603050405020304" pitchFamily="18" charset="0"/>
            </a:endParaRPr>
          </a:p>
          <a:p>
            <a:pPr marL="0" marR="0" lvl="0" indent="0" algn="l" defTabSz="914400" rtl="0" eaLnBrk="0" fontAlgn="base" latinLnBrk="0" hangingPunct="0">
              <a:lnSpc>
                <a:spcPts val="1600"/>
              </a:lnSpc>
              <a:spcBef>
                <a:spcPct val="0"/>
              </a:spcBef>
              <a:spcAft>
                <a:spcPct val="0"/>
              </a:spcAft>
              <a:buClrTx/>
              <a:buSzTx/>
              <a:buFontTx/>
              <a:buNone/>
              <a:tabLst/>
            </a:pPr>
            <a:endParaRPr kumimoji="0" lang="en-US" altLang="ja-JP" sz="1200" dirty="0">
              <a:latin typeface="+mn-ea"/>
              <a:cs typeface="Times New Roman" panose="02020603050405020304" pitchFamily="18" charset="0"/>
            </a:endParaRPr>
          </a:p>
          <a:p>
            <a:pPr marL="0" marR="0" lvl="0" indent="0" algn="l" defTabSz="914400" rtl="0" eaLnBrk="0" fontAlgn="base" latinLnBrk="0" hangingPunct="0">
              <a:lnSpc>
                <a:spcPts val="1600"/>
              </a:lnSpc>
              <a:spcBef>
                <a:spcPct val="0"/>
              </a:spcBef>
              <a:spcAft>
                <a:spcPct val="0"/>
              </a:spcAft>
              <a:buClrTx/>
              <a:buSzTx/>
              <a:buFontTx/>
              <a:buNone/>
              <a:tabLst/>
            </a:pPr>
            <a:endParaRPr kumimoji="0" lang="en-US" altLang="ja-JP" sz="1200" dirty="0" smtClean="0">
              <a:latin typeface="+mn-ea"/>
              <a:cs typeface="Times New Roman" panose="02020603050405020304" pitchFamily="18" charset="0"/>
            </a:endParaRPr>
          </a:p>
          <a:p>
            <a:pPr marL="0" marR="0" lvl="0" indent="0" algn="l" defTabSz="914400" rtl="0" eaLnBrk="0" fontAlgn="base" latinLnBrk="0" hangingPunct="0">
              <a:lnSpc>
                <a:spcPts val="1600"/>
              </a:lnSpc>
              <a:spcBef>
                <a:spcPct val="0"/>
              </a:spcBef>
              <a:spcAft>
                <a:spcPct val="0"/>
              </a:spcAft>
              <a:buClrTx/>
              <a:buSzTx/>
              <a:buFontTx/>
              <a:buNone/>
              <a:tabLst/>
            </a:pPr>
            <a:endParaRPr kumimoji="0" lang="en-US" altLang="ja-JP" sz="1200" dirty="0">
              <a:latin typeface="+mn-ea"/>
              <a:cs typeface="Times New Roman" panose="02020603050405020304" pitchFamily="18" charset="0"/>
            </a:endParaRPr>
          </a:p>
        </p:txBody>
      </p:sp>
      <p:sp>
        <p:nvSpPr>
          <p:cNvPr id="7" name="Rectangle 17"/>
          <p:cNvSpPr>
            <a:spLocks noChangeArrowheads="1"/>
          </p:cNvSpPr>
          <p:nvPr/>
        </p:nvSpPr>
        <p:spPr bwMode="auto">
          <a:xfrm>
            <a:off x="109938" y="15841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endParaRPr kumimoji="0" lang="ja-JP" altLang="ja-JP"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 name="正方形/長方形 2"/>
          <p:cNvSpPr/>
          <p:nvPr/>
        </p:nvSpPr>
        <p:spPr>
          <a:xfrm>
            <a:off x="156257" y="1063308"/>
            <a:ext cx="8889359" cy="57280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p:cNvSpPr>
            <a:spLocks noGrp="1"/>
          </p:cNvSpPr>
          <p:nvPr>
            <p:ph type="sldNum" sz="quarter" idx="12"/>
          </p:nvPr>
        </p:nvSpPr>
        <p:spPr>
          <a:xfrm>
            <a:off x="8551146" y="6358623"/>
            <a:ext cx="543431" cy="365125"/>
          </a:xfrm>
        </p:spPr>
        <p:txBody>
          <a:bodyPr/>
          <a:lstStyle/>
          <a:p>
            <a:fld id="{ADFC9CA0-1D7A-4C66-B275-F0FB54BFAB19}" type="slidenum">
              <a:rPr kumimoji="1" lang="ja-JP" altLang="en-US" smtClean="0"/>
              <a:t>18</a:t>
            </a:fld>
            <a:endParaRPr kumimoji="1" lang="ja-JP" altLang="en-US" dirty="0"/>
          </a:p>
        </p:txBody>
      </p:sp>
      <p:grpSp>
        <p:nvGrpSpPr>
          <p:cNvPr id="10" name="グループ化 9"/>
          <p:cNvGrpSpPr/>
          <p:nvPr/>
        </p:nvGrpSpPr>
        <p:grpSpPr>
          <a:xfrm>
            <a:off x="727340" y="2726440"/>
            <a:ext cx="3658830" cy="1352354"/>
            <a:chOff x="491674" y="2553739"/>
            <a:chExt cx="3658830" cy="1352354"/>
          </a:xfrm>
        </p:grpSpPr>
        <p:sp>
          <p:nvSpPr>
            <p:cNvPr id="40" name="テキスト ボックス 313"/>
            <p:cNvSpPr txBox="1"/>
            <p:nvPr/>
          </p:nvSpPr>
          <p:spPr>
            <a:xfrm>
              <a:off x="491674" y="3722761"/>
              <a:ext cx="3509822" cy="1833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kumimoji="0" lang="ja-JP" altLang="en-US" sz="900" dirty="0" smtClean="0">
                  <a:solidFill>
                    <a:schemeClr val="tx1"/>
                  </a:solidFill>
                  <a:latin typeface="+mj-ea"/>
                  <a:ea typeface="+mj-ea"/>
                  <a:cs typeface="Times New Roman" panose="02020603050405020304" pitchFamily="18" charset="0"/>
                </a:rPr>
                <a:t>パターン①　過年度施業</a:t>
              </a:r>
              <a:r>
                <a:rPr kumimoji="0" lang="ja-JP" altLang="en-US" sz="900" dirty="0">
                  <a:solidFill>
                    <a:schemeClr val="tx1"/>
                  </a:solidFill>
                  <a:latin typeface="+mj-ea"/>
                  <a:ea typeface="+mj-ea"/>
                  <a:cs typeface="Times New Roman" panose="02020603050405020304" pitchFamily="18" charset="0"/>
                </a:rPr>
                <a:t>区を活用して</a:t>
              </a:r>
              <a:r>
                <a:rPr kumimoji="0" lang="ja-JP" altLang="en-US" sz="900" dirty="0" smtClean="0">
                  <a:solidFill>
                    <a:schemeClr val="tx1"/>
                  </a:solidFill>
                  <a:latin typeface="+mj-ea"/>
                  <a:ea typeface="+mj-ea"/>
                  <a:cs typeface="Times New Roman" panose="02020603050405020304" pitchFamily="18" charset="0"/>
                </a:rPr>
                <a:t>「核森」</a:t>
              </a:r>
              <a:r>
                <a:rPr kumimoji="0" lang="ja-JP" altLang="en-US" sz="900" dirty="0">
                  <a:solidFill>
                    <a:schemeClr val="tx1"/>
                  </a:solidFill>
                  <a:latin typeface="+mj-ea"/>
                  <a:ea typeface="+mj-ea"/>
                  <a:cs typeface="Times New Roman" panose="02020603050405020304" pitchFamily="18" charset="0"/>
                </a:rPr>
                <a:t>を配置した</a:t>
              </a:r>
              <a:r>
                <a:rPr lang="ja-JP" altLang="en-US" sz="900" kern="100" dirty="0">
                  <a:effectLst/>
                  <a:latin typeface="+mj-ea"/>
                  <a:ea typeface="+mj-ea"/>
                  <a:cs typeface="Times New Roman" panose="02020603050405020304" pitchFamily="18" charset="0"/>
                </a:rPr>
                <a:t>施業</a:t>
              </a:r>
              <a:r>
                <a:rPr lang="ja-JP" sz="900" kern="100" dirty="0">
                  <a:effectLst/>
                  <a:latin typeface="+mj-ea"/>
                  <a:ea typeface="+mj-ea"/>
                  <a:cs typeface="Times New Roman" panose="02020603050405020304" pitchFamily="18" charset="0"/>
                </a:rPr>
                <a:t>イメージ</a:t>
              </a:r>
            </a:p>
            <a:p>
              <a:pPr algn="just">
                <a:spcAft>
                  <a:spcPts val="0"/>
                </a:spcAft>
              </a:pPr>
              <a:r>
                <a:rPr lang="en-US" sz="900" kern="100" dirty="0">
                  <a:effectLst/>
                  <a:latin typeface="+mj-ea"/>
                  <a:ea typeface="+mj-ea"/>
                  <a:cs typeface="Times New Roman" panose="02020603050405020304" pitchFamily="18" charset="0"/>
                </a:rPr>
                <a:t> </a:t>
              </a:r>
              <a:endParaRPr lang="ja-JP" sz="900" kern="100" dirty="0">
                <a:effectLst/>
                <a:latin typeface="+mj-ea"/>
                <a:ea typeface="+mj-ea"/>
                <a:cs typeface="Times New Roman" panose="02020603050405020304" pitchFamily="18" charset="0"/>
              </a:endParaRPr>
            </a:p>
          </p:txBody>
        </p:sp>
        <p:grpSp>
          <p:nvGrpSpPr>
            <p:cNvPr id="18" name="グループ化 17"/>
            <p:cNvGrpSpPr/>
            <p:nvPr/>
          </p:nvGrpSpPr>
          <p:grpSpPr>
            <a:xfrm>
              <a:off x="604871" y="2553739"/>
              <a:ext cx="1232324" cy="1083716"/>
              <a:chOff x="697109" y="3807316"/>
              <a:chExt cx="1232324" cy="1083716"/>
            </a:xfrm>
          </p:grpSpPr>
          <p:cxnSp>
            <p:nvCxnSpPr>
              <p:cNvPr id="32" name="直線コネクタ 31"/>
              <p:cNvCxnSpPr/>
              <p:nvPr/>
            </p:nvCxnSpPr>
            <p:spPr>
              <a:xfrm flipH="1">
                <a:off x="763425" y="4270432"/>
                <a:ext cx="2653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763041" y="3961593"/>
                <a:ext cx="2657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895930" y="3961593"/>
                <a:ext cx="0" cy="308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グループ化 10"/>
              <p:cNvGrpSpPr/>
              <p:nvPr/>
            </p:nvGrpSpPr>
            <p:grpSpPr>
              <a:xfrm>
                <a:off x="993896" y="3858313"/>
                <a:ext cx="313470" cy="208536"/>
                <a:chOff x="829907" y="3086926"/>
                <a:chExt cx="313470" cy="208536"/>
              </a:xfrm>
            </p:grpSpPr>
            <p:cxnSp>
              <p:nvCxnSpPr>
                <p:cNvPr id="41" name="直線コネクタ 40"/>
                <p:cNvCxnSpPr/>
                <p:nvPr/>
              </p:nvCxnSpPr>
              <p:spPr>
                <a:xfrm rot="5400000" flipH="1">
                  <a:off x="732367" y="3190122"/>
                  <a:ext cx="2063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rot="5400000" flipH="1">
                  <a:off x="1040181" y="3192266"/>
                  <a:ext cx="2063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rot="5400000" flipH="1" flipV="1">
                  <a:off x="984707" y="2998352"/>
                  <a:ext cx="0" cy="3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テキスト ボックス 302"/>
              <p:cNvSpPr txBox="1"/>
              <p:nvPr/>
            </p:nvSpPr>
            <p:spPr>
              <a:xfrm>
                <a:off x="697109" y="4074577"/>
                <a:ext cx="222392" cy="2344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en-US" sz="700" kern="100">
                    <a:effectLst/>
                    <a:ea typeface="ＭＳ 明朝" panose="02020609040205080304" pitchFamily="17" charset="-128"/>
                    <a:cs typeface="Times New Roman" panose="02020603050405020304" pitchFamily="18" charset="0"/>
                  </a:rPr>
                  <a:t>15m</a:t>
                </a:r>
                <a:endParaRPr lang="ja-JP" sz="1050" kern="100">
                  <a:effectLst/>
                  <a:ea typeface="ＭＳ 明朝" panose="02020609040205080304" pitchFamily="17" charset="-128"/>
                  <a:cs typeface="Times New Roman" panose="02020603050405020304" pitchFamily="18" charset="0"/>
                </a:endParaRPr>
              </a:p>
            </p:txBody>
          </p:sp>
          <p:sp>
            <p:nvSpPr>
              <p:cNvPr id="37" name="テキスト ボックス 295"/>
              <p:cNvSpPr txBox="1"/>
              <p:nvPr/>
            </p:nvSpPr>
            <p:spPr>
              <a:xfrm>
                <a:off x="1085568" y="3807316"/>
                <a:ext cx="188521" cy="184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en-US" sz="700" kern="100" dirty="0">
                    <a:effectLst/>
                    <a:ea typeface="ＭＳ 明朝" panose="02020609040205080304" pitchFamily="17" charset="-128"/>
                    <a:cs typeface="Times New Roman" panose="02020603050405020304" pitchFamily="18" charset="0"/>
                  </a:rPr>
                  <a:t>15m</a:t>
                </a:r>
                <a:endParaRPr lang="ja-JP" sz="1050" kern="100" dirty="0">
                  <a:effectLst/>
                  <a:ea typeface="ＭＳ 明朝" panose="02020609040205080304" pitchFamily="17" charset="-128"/>
                  <a:cs typeface="Times New Roman" panose="02020603050405020304" pitchFamily="18" charset="0"/>
                </a:endParaRPr>
              </a:p>
            </p:txBody>
          </p:sp>
          <p:sp>
            <p:nvSpPr>
              <p:cNvPr id="38" name="正方形/長方形 37"/>
              <p:cNvSpPr/>
              <p:nvPr/>
            </p:nvSpPr>
            <p:spPr>
              <a:xfrm>
                <a:off x="1308716" y="4266525"/>
                <a:ext cx="288000" cy="3042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14" name="図 13"/>
              <p:cNvPicPr>
                <a:picLocks noChangeAspect="1"/>
              </p:cNvPicPr>
              <p:nvPr/>
            </p:nvPicPr>
            <p:blipFill>
              <a:blip r:embed="rId3"/>
              <a:stretch>
                <a:fillRect/>
              </a:stretch>
            </p:blipFill>
            <p:spPr>
              <a:xfrm>
                <a:off x="993896" y="3955032"/>
                <a:ext cx="935537" cy="936000"/>
              </a:xfrm>
              <a:prstGeom prst="rect">
                <a:avLst/>
              </a:prstGeom>
            </p:spPr>
          </p:pic>
          <p:sp>
            <p:nvSpPr>
              <p:cNvPr id="56" name="正方形/長方形 55"/>
              <p:cNvSpPr/>
              <p:nvPr/>
            </p:nvSpPr>
            <p:spPr>
              <a:xfrm>
                <a:off x="1315850" y="4273138"/>
                <a:ext cx="288000" cy="3042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17" name="グループ化 16"/>
            <p:cNvGrpSpPr/>
            <p:nvPr/>
          </p:nvGrpSpPr>
          <p:grpSpPr>
            <a:xfrm>
              <a:off x="2055235" y="2558277"/>
              <a:ext cx="2095269" cy="1117854"/>
              <a:chOff x="2147473" y="3901718"/>
              <a:chExt cx="2095269" cy="1117854"/>
            </a:xfrm>
          </p:grpSpPr>
          <p:sp>
            <p:nvSpPr>
              <p:cNvPr id="39" name="テキスト ボックス 300"/>
              <p:cNvSpPr txBox="1"/>
              <p:nvPr/>
            </p:nvSpPr>
            <p:spPr>
              <a:xfrm>
                <a:off x="2147473" y="3901718"/>
                <a:ext cx="2095269" cy="111785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1000" kern="100" dirty="0">
                    <a:solidFill>
                      <a:srgbClr val="FF0000"/>
                    </a:solidFill>
                    <a:effectLst/>
                    <a:latin typeface="+mn-ea"/>
                    <a:cs typeface="Times New Roman" panose="02020603050405020304" pitchFamily="18" charset="0"/>
                  </a:rPr>
                  <a:t>□</a:t>
                </a:r>
                <a:r>
                  <a:rPr lang="ja-JP" sz="1000" kern="100" dirty="0">
                    <a:effectLst/>
                    <a:latin typeface="+mn-ea"/>
                    <a:cs typeface="Times New Roman" panose="02020603050405020304" pitchFamily="18" charset="0"/>
                  </a:rPr>
                  <a:t>･･･</a:t>
                </a:r>
                <a:r>
                  <a:rPr lang="ja-JP" sz="1000" kern="100" dirty="0" smtClean="0">
                    <a:effectLst/>
                    <a:latin typeface="+mn-ea"/>
                    <a:cs typeface="Times New Roman" panose="02020603050405020304" pitchFamily="18" charset="0"/>
                  </a:rPr>
                  <a:t>「</a:t>
                </a:r>
                <a:r>
                  <a:rPr lang="ja-JP" altLang="en-US" sz="1000" kern="100" dirty="0" smtClean="0">
                    <a:effectLst/>
                    <a:latin typeface="+mn-ea"/>
                    <a:cs typeface="Times New Roman" panose="02020603050405020304" pitchFamily="18" charset="0"/>
                  </a:rPr>
                  <a:t>核森</a:t>
                </a:r>
                <a:r>
                  <a:rPr lang="ja-JP" sz="1000" kern="100" dirty="0" smtClean="0">
                    <a:effectLst/>
                    <a:latin typeface="+mn-ea"/>
                    <a:cs typeface="Times New Roman" panose="02020603050405020304" pitchFamily="18" charset="0"/>
                  </a:rPr>
                  <a:t>」</a:t>
                </a:r>
                <a:endParaRPr lang="ja-JP" sz="1000" kern="100" dirty="0">
                  <a:effectLst/>
                  <a:latin typeface="+mn-ea"/>
                  <a:cs typeface="Times New Roman" panose="02020603050405020304" pitchFamily="18" charset="0"/>
                </a:endParaRPr>
              </a:p>
              <a:p>
                <a:pPr algn="just">
                  <a:spcAft>
                    <a:spcPts val="0"/>
                  </a:spcAft>
                </a:pPr>
                <a:r>
                  <a:rPr lang="ja-JP" sz="1000" kern="100" dirty="0">
                    <a:effectLst/>
                    <a:latin typeface="+mn-ea"/>
                    <a:cs typeface="Times New Roman" panose="02020603050405020304" pitchFamily="18" charset="0"/>
                  </a:rPr>
                  <a:t>●･･･苗木植栽等を実施する区域</a:t>
                </a:r>
                <a:endParaRPr lang="en-US" altLang="ja-JP" sz="1000" kern="100" dirty="0">
                  <a:effectLst/>
                  <a:latin typeface="+mn-ea"/>
                  <a:cs typeface="Times New Roman" panose="02020603050405020304" pitchFamily="18" charset="0"/>
                </a:endParaRPr>
              </a:p>
              <a:p>
                <a:pPr marL="355600" indent="-355600" algn="just">
                  <a:spcAft>
                    <a:spcPts val="0"/>
                  </a:spcAft>
                  <a:tabLst>
                    <a:tab pos="355600" algn="l"/>
                  </a:tabLst>
                </a:pPr>
                <a:r>
                  <a:rPr lang="ja-JP" altLang="en-US" sz="1050" kern="100" dirty="0">
                    <a:latin typeface="+mn-ea"/>
                    <a:cs typeface="Times New Roman" panose="02020603050405020304" pitchFamily="18" charset="0"/>
                  </a:rPr>
                  <a:t>　　</a:t>
                </a:r>
                <a:r>
                  <a:rPr lang="ja-JP" altLang="en-US" sz="1000" kern="100" dirty="0">
                    <a:latin typeface="+mn-ea"/>
                    <a:cs typeface="Times New Roman" panose="02020603050405020304" pitchFamily="18" charset="0"/>
                  </a:rPr>
                  <a:t>  </a:t>
                </a:r>
                <a:r>
                  <a:rPr lang="ja-JP" altLang="en-US" sz="800" kern="100" dirty="0">
                    <a:latin typeface="+mn-ea"/>
                    <a:cs typeface="Times New Roman" panose="02020603050405020304" pitchFamily="18" charset="0"/>
                  </a:rPr>
                  <a:t>植栽密度は</a:t>
                </a:r>
                <a:r>
                  <a:rPr lang="en-US" altLang="ja-JP" sz="800" dirty="0">
                    <a:latin typeface="+mn-ea"/>
                  </a:rPr>
                  <a:t>1</a:t>
                </a:r>
                <a:r>
                  <a:rPr lang="ja-JP" altLang="ja-JP" sz="800" dirty="0">
                    <a:latin typeface="+mn-ea"/>
                  </a:rPr>
                  <a:t>本</a:t>
                </a:r>
                <a:r>
                  <a:rPr lang="en-US" altLang="ja-JP" sz="800" dirty="0">
                    <a:latin typeface="+mn-ea"/>
                  </a:rPr>
                  <a:t>/m</a:t>
                </a:r>
                <a:r>
                  <a:rPr lang="en-US" altLang="ja-JP" sz="800" baseline="30000" dirty="0">
                    <a:latin typeface="+mn-ea"/>
                  </a:rPr>
                  <a:t>2</a:t>
                </a:r>
                <a:r>
                  <a:rPr lang="ja-JP" altLang="ja-JP" sz="800" dirty="0">
                    <a:latin typeface="+mn-ea"/>
                  </a:rPr>
                  <a:t>と</a:t>
                </a:r>
                <a:r>
                  <a:rPr lang="ja-JP" altLang="en-US" sz="800" dirty="0">
                    <a:latin typeface="+mn-ea"/>
                  </a:rPr>
                  <a:t>し、年間</a:t>
                </a:r>
                <a:r>
                  <a:rPr lang="en-US" altLang="ja-JP" sz="800" dirty="0">
                    <a:latin typeface="+mn-ea"/>
                  </a:rPr>
                  <a:t>100</a:t>
                </a:r>
                <a:r>
                  <a:rPr lang="ja-JP" altLang="en-US" sz="800" dirty="0">
                    <a:latin typeface="+mn-ea"/>
                  </a:rPr>
                  <a:t>本を想定</a:t>
                </a:r>
                <a:endParaRPr lang="en-US" altLang="ja-JP" sz="800" kern="100" dirty="0">
                  <a:latin typeface="+mn-ea"/>
                  <a:cs typeface="Times New Roman" panose="02020603050405020304" pitchFamily="18" charset="0"/>
                </a:endParaRPr>
              </a:p>
              <a:p>
                <a:pPr algn="just">
                  <a:spcAft>
                    <a:spcPts val="0"/>
                  </a:spcAft>
                </a:pPr>
                <a:r>
                  <a:rPr lang="ja-JP" altLang="en-US" sz="1050" kern="100" dirty="0">
                    <a:latin typeface="+mn-ea"/>
                    <a:cs typeface="Times New Roman" panose="02020603050405020304" pitchFamily="18" charset="0"/>
                  </a:rPr>
                  <a:t>　　</a:t>
                </a:r>
                <a:endParaRPr lang="en-US" altLang="ja-JP" sz="1050" kern="100" dirty="0">
                  <a:latin typeface="+mn-ea"/>
                  <a:cs typeface="Times New Roman" panose="02020603050405020304" pitchFamily="18" charset="0"/>
                </a:endParaRPr>
              </a:p>
              <a:p>
                <a:pPr algn="just">
                  <a:spcAft>
                    <a:spcPts val="0"/>
                  </a:spcAft>
                </a:pPr>
                <a:r>
                  <a:rPr lang="ja-JP" altLang="en-US" sz="1000" kern="100" dirty="0">
                    <a:latin typeface="+mn-ea"/>
                    <a:cs typeface="Times New Roman" panose="02020603050405020304" pitchFamily="18" charset="0"/>
                  </a:rPr>
                  <a:t>　　</a:t>
                </a:r>
                <a:r>
                  <a:rPr lang="ja-JP" altLang="ja-JP" sz="1000" kern="100" dirty="0">
                    <a:latin typeface="+mn-ea"/>
                    <a:cs typeface="Times New Roman" panose="02020603050405020304" pitchFamily="18" charset="0"/>
                  </a:rPr>
                  <a:t>･･･</a:t>
                </a:r>
                <a:r>
                  <a:rPr lang="ja-JP" altLang="en-US" sz="1000" kern="100" dirty="0">
                    <a:latin typeface="+mn-ea"/>
                    <a:cs typeface="Times New Roman" panose="02020603050405020304" pitchFamily="18" charset="0"/>
                  </a:rPr>
                  <a:t>過年度施業実施区</a:t>
                </a:r>
                <a:endParaRPr lang="en-US" altLang="ja-JP" sz="1000" kern="100" dirty="0">
                  <a:latin typeface="+mn-ea"/>
                  <a:cs typeface="Times New Roman" panose="02020603050405020304" pitchFamily="18" charset="0"/>
                </a:endParaRPr>
              </a:p>
              <a:p>
                <a:pPr algn="just">
                  <a:spcAft>
                    <a:spcPts val="0"/>
                  </a:spcAft>
                </a:pPr>
                <a:r>
                  <a:rPr lang="ja-JP" altLang="en-US" sz="1000" kern="100" dirty="0">
                    <a:latin typeface="+mn-ea"/>
                    <a:cs typeface="Times New Roman" panose="02020603050405020304" pitchFamily="18" charset="0"/>
                  </a:rPr>
                  <a:t>　　</a:t>
                </a:r>
                <a:r>
                  <a:rPr lang="ja-JP" altLang="ja-JP" sz="1000" kern="100" dirty="0">
                    <a:latin typeface="+mn-ea"/>
                    <a:cs typeface="Times New Roman" panose="02020603050405020304" pitchFamily="18" charset="0"/>
                  </a:rPr>
                  <a:t>･･･</a:t>
                </a:r>
                <a:r>
                  <a:rPr lang="ja-JP" altLang="en-US" sz="1000" kern="100" dirty="0">
                    <a:effectLst/>
                    <a:latin typeface="+mn-ea"/>
                    <a:cs typeface="Times New Roman" panose="02020603050405020304" pitchFamily="18" charset="0"/>
                  </a:rPr>
                  <a:t>施業区</a:t>
                </a:r>
                <a:endParaRPr lang="en-US" altLang="ja-JP" sz="1000" kern="100" dirty="0">
                  <a:effectLst/>
                  <a:latin typeface="+mn-ea"/>
                  <a:cs typeface="Times New Roman" panose="02020603050405020304" pitchFamily="18" charset="0"/>
                </a:endParaRPr>
              </a:p>
              <a:p>
                <a:pPr algn="just"/>
                <a:r>
                  <a:rPr lang="ja-JP" altLang="en-US" sz="1000" kern="100" dirty="0">
                    <a:latin typeface="+mn-ea"/>
                    <a:cs typeface="Times New Roman" panose="02020603050405020304" pitchFamily="18" charset="0"/>
                  </a:rPr>
                  <a:t>　　</a:t>
                </a:r>
                <a:r>
                  <a:rPr lang="ja-JP" altLang="ja-JP" sz="1000" kern="100" dirty="0">
                    <a:latin typeface="+mn-ea"/>
                    <a:cs typeface="Times New Roman" panose="02020603050405020304" pitchFamily="18" charset="0"/>
                  </a:rPr>
                  <a:t>･･･</a:t>
                </a:r>
                <a:r>
                  <a:rPr kumimoji="0" lang="ja-JP" altLang="en-US" sz="1000" dirty="0">
                    <a:latin typeface="+mn-ea"/>
                    <a:cs typeface="Times New Roman" panose="02020603050405020304" pitchFamily="18" charset="0"/>
                  </a:rPr>
                  <a:t>施業を行わない</a:t>
                </a:r>
                <a:r>
                  <a:rPr lang="ja-JP" altLang="en-US" sz="1000" kern="100" dirty="0">
                    <a:latin typeface="+mn-ea"/>
                    <a:cs typeface="Times New Roman" panose="02020603050405020304" pitchFamily="18" charset="0"/>
                  </a:rPr>
                  <a:t>区</a:t>
                </a:r>
                <a:endParaRPr lang="en-US" altLang="ja-JP" sz="1000" kern="100" dirty="0">
                  <a:latin typeface="+mn-ea"/>
                  <a:cs typeface="Times New Roman" panose="02020603050405020304" pitchFamily="18" charset="0"/>
                </a:endParaRPr>
              </a:p>
              <a:p>
                <a:pPr algn="just">
                  <a:spcAft>
                    <a:spcPts val="0"/>
                  </a:spcAft>
                </a:pPr>
                <a:endParaRPr lang="ja-JP" sz="1050" kern="100" dirty="0">
                  <a:effectLst/>
                  <a:latin typeface="+mn-ea"/>
                  <a:cs typeface="Times New Roman" panose="02020603050405020304" pitchFamily="18" charset="0"/>
                </a:endParaRPr>
              </a:p>
            </p:txBody>
          </p:sp>
          <p:sp>
            <p:nvSpPr>
              <p:cNvPr id="8" name="正方形/長方形 7"/>
              <p:cNvSpPr/>
              <p:nvPr/>
            </p:nvSpPr>
            <p:spPr>
              <a:xfrm>
                <a:off x="2159316" y="4713264"/>
                <a:ext cx="106571" cy="106567"/>
              </a:xfrm>
              <a:prstGeom prst="rect">
                <a:avLst/>
              </a:prstGeom>
              <a:solidFill>
                <a:srgbClr val="FF99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2157952" y="4871359"/>
                <a:ext cx="106571" cy="10656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2157951" y="4555523"/>
                <a:ext cx="106571" cy="106567"/>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grpSp>
        <p:nvGrpSpPr>
          <p:cNvPr id="15" name="グループ化 14"/>
          <p:cNvGrpSpPr/>
          <p:nvPr/>
        </p:nvGrpSpPr>
        <p:grpSpPr>
          <a:xfrm>
            <a:off x="4497777" y="2700119"/>
            <a:ext cx="4258725" cy="1473028"/>
            <a:chOff x="4384121" y="2545958"/>
            <a:chExt cx="4258725" cy="1473028"/>
          </a:xfrm>
        </p:grpSpPr>
        <p:sp>
          <p:nvSpPr>
            <p:cNvPr id="31" name="テキスト ボックス 313"/>
            <p:cNvSpPr txBox="1"/>
            <p:nvPr/>
          </p:nvSpPr>
          <p:spPr>
            <a:xfrm>
              <a:off x="4384121" y="3746698"/>
              <a:ext cx="4258725" cy="2722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kumimoji="0" lang="ja-JP" altLang="en-US" sz="900" dirty="0" smtClean="0">
                  <a:solidFill>
                    <a:schemeClr val="tx1"/>
                  </a:solidFill>
                  <a:latin typeface="+mn-ea"/>
                  <a:cs typeface="Times New Roman" panose="02020603050405020304" pitchFamily="18" charset="0"/>
                </a:rPr>
                <a:t>パターン②　過年度施業</a:t>
              </a:r>
              <a:r>
                <a:rPr kumimoji="0" lang="ja-JP" altLang="en-US" sz="900" dirty="0">
                  <a:solidFill>
                    <a:schemeClr val="tx1"/>
                  </a:solidFill>
                  <a:latin typeface="+mn-ea"/>
                  <a:cs typeface="Times New Roman" panose="02020603050405020304" pitchFamily="18" charset="0"/>
                </a:rPr>
                <a:t>区に隣接した箇所に</a:t>
              </a:r>
              <a:r>
                <a:rPr kumimoji="0" lang="ja-JP" altLang="en-US" sz="900" dirty="0" smtClean="0">
                  <a:solidFill>
                    <a:schemeClr val="tx1"/>
                  </a:solidFill>
                  <a:latin typeface="+mn-ea"/>
                  <a:cs typeface="Times New Roman" panose="02020603050405020304" pitchFamily="18" charset="0"/>
                </a:rPr>
                <a:t>「核森」</a:t>
              </a:r>
              <a:r>
                <a:rPr kumimoji="0" lang="ja-JP" altLang="en-US" sz="900" dirty="0">
                  <a:solidFill>
                    <a:schemeClr val="tx1"/>
                  </a:solidFill>
                  <a:latin typeface="+mn-ea"/>
                  <a:cs typeface="Times New Roman" panose="02020603050405020304" pitchFamily="18" charset="0"/>
                </a:rPr>
                <a:t>を配置した</a:t>
              </a:r>
              <a:r>
                <a:rPr lang="ja-JP" altLang="en-US" sz="900" kern="100" dirty="0">
                  <a:effectLst/>
                  <a:latin typeface="+mn-ea"/>
                  <a:cs typeface="Times New Roman" panose="02020603050405020304" pitchFamily="18" charset="0"/>
                </a:rPr>
                <a:t>施業区</a:t>
              </a:r>
              <a:r>
                <a:rPr lang="ja-JP" sz="900" kern="100" dirty="0">
                  <a:effectLst/>
                  <a:latin typeface="+mn-ea"/>
                  <a:cs typeface="Times New Roman" panose="02020603050405020304" pitchFamily="18" charset="0"/>
                </a:rPr>
                <a:t>配置イメージ</a:t>
              </a:r>
            </a:p>
            <a:p>
              <a:pPr algn="just">
                <a:spcAft>
                  <a:spcPts val="0"/>
                </a:spcAft>
              </a:pPr>
              <a:r>
                <a:rPr lang="en-US" sz="900" kern="100" dirty="0">
                  <a:effectLst/>
                  <a:latin typeface="+mn-ea"/>
                  <a:cs typeface="Times New Roman" panose="02020603050405020304" pitchFamily="18" charset="0"/>
                </a:rPr>
                <a:t> </a:t>
              </a:r>
              <a:endParaRPr lang="ja-JP" sz="900" kern="100" dirty="0">
                <a:effectLst/>
                <a:latin typeface="+mn-ea"/>
                <a:cs typeface="Times New Roman" panose="02020603050405020304" pitchFamily="18" charset="0"/>
              </a:endParaRPr>
            </a:p>
          </p:txBody>
        </p:sp>
        <p:grpSp>
          <p:nvGrpSpPr>
            <p:cNvPr id="58" name="グループ化 57"/>
            <p:cNvGrpSpPr/>
            <p:nvPr/>
          </p:nvGrpSpPr>
          <p:grpSpPr>
            <a:xfrm>
              <a:off x="6065309" y="2545958"/>
              <a:ext cx="2095269" cy="1186177"/>
              <a:chOff x="2147473" y="3892192"/>
              <a:chExt cx="2095269" cy="1186177"/>
            </a:xfrm>
          </p:grpSpPr>
          <p:sp>
            <p:nvSpPr>
              <p:cNvPr id="59" name="テキスト ボックス 300"/>
              <p:cNvSpPr txBox="1"/>
              <p:nvPr/>
            </p:nvSpPr>
            <p:spPr>
              <a:xfrm>
                <a:off x="2147473" y="3892192"/>
                <a:ext cx="2095269" cy="11861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1000" kern="100" dirty="0">
                    <a:solidFill>
                      <a:srgbClr val="FF0000"/>
                    </a:solidFill>
                    <a:effectLst/>
                    <a:latin typeface="+mn-ea"/>
                    <a:cs typeface="Times New Roman" panose="02020603050405020304" pitchFamily="18" charset="0"/>
                  </a:rPr>
                  <a:t>□</a:t>
                </a:r>
                <a:r>
                  <a:rPr lang="ja-JP" sz="1000" kern="100" dirty="0">
                    <a:effectLst/>
                    <a:latin typeface="+mn-ea"/>
                    <a:cs typeface="Times New Roman" panose="02020603050405020304" pitchFamily="18" charset="0"/>
                  </a:rPr>
                  <a:t>･･･</a:t>
                </a:r>
                <a:r>
                  <a:rPr lang="ja-JP" sz="1000" kern="100" dirty="0" smtClean="0">
                    <a:effectLst/>
                    <a:latin typeface="+mn-ea"/>
                    <a:cs typeface="Times New Roman" panose="02020603050405020304" pitchFamily="18" charset="0"/>
                  </a:rPr>
                  <a:t>「</a:t>
                </a:r>
                <a:r>
                  <a:rPr lang="ja-JP" altLang="en-US" sz="1000" kern="100" dirty="0" smtClean="0">
                    <a:effectLst/>
                    <a:latin typeface="+mn-ea"/>
                    <a:cs typeface="Times New Roman" panose="02020603050405020304" pitchFamily="18" charset="0"/>
                  </a:rPr>
                  <a:t>核森</a:t>
                </a:r>
                <a:r>
                  <a:rPr lang="ja-JP" sz="1000" kern="100" dirty="0" smtClean="0">
                    <a:effectLst/>
                    <a:latin typeface="+mn-ea"/>
                    <a:cs typeface="Times New Roman" panose="02020603050405020304" pitchFamily="18" charset="0"/>
                  </a:rPr>
                  <a:t>」</a:t>
                </a:r>
                <a:endParaRPr lang="ja-JP" sz="1000" kern="100" dirty="0">
                  <a:effectLst/>
                  <a:latin typeface="+mn-ea"/>
                  <a:cs typeface="Times New Roman" panose="02020603050405020304" pitchFamily="18" charset="0"/>
                </a:endParaRPr>
              </a:p>
              <a:p>
                <a:pPr algn="just">
                  <a:spcAft>
                    <a:spcPts val="0"/>
                  </a:spcAft>
                </a:pPr>
                <a:r>
                  <a:rPr lang="ja-JP" sz="1000" kern="100" dirty="0">
                    <a:effectLst/>
                    <a:latin typeface="+mn-ea"/>
                    <a:cs typeface="Times New Roman" panose="02020603050405020304" pitchFamily="18" charset="0"/>
                  </a:rPr>
                  <a:t>●･･･苗木植栽等を実施する区域</a:t>
                </a:r>
                <a:endParaRPr lang="en-US" altLang="ja-JP" sz="1000" kern="100" dirty="0">
                  <a:effectLst/>
                  <a:latin typeface="+mn-ea"/>
                  <a:cs typeface="Times New Roman" panose="02020603050405020304" pitchFamily="18" charset="0"/>
                </a:endParaRPr>
              </a:p>
              <a:p>
                <a:pPr marL="355600" indent="-355600" algn="just">
                  <a:spcAft>
                    <a:spcPts val="0"/>
                  </a:spcAft>
                  <a:tabLst>
                    <a:tab pos="355600" algn="l"/>
                  </a:tabLst>
                </a:pPr>
                <a:r>
                  <a:rPr lang="ja-JP" altLang="en-US" sz="1050" kern="100" dirty="0">
                    <a:latin typeface="+mn-ea"/>
                    <a:cs typeface="Times New Roman" panose="02020603050405020304" pitchFamily="18" charset="0"/>
                  </a:rPr>
                  <a:t>　　</a:t>
                </a:r>
                <a:r>
                  <a:rPr lang="ja-JP" altLang="en-US" sz="1000" kern="100" dirty="0">
                    <a:latin typeface="+mn-ea"/>
                    <a:cs typeface="Times New Roman" panose="02020603050405020304" pitchFamily="18" charset="0"/>
                  </a:rPr>
                  <a:t>  </a:t>
                </a:r>
                <a:r>
                  <a:rPr lang="ja-JP" altLang="en-US" sz="800" kern="100" dirty="0">
                    <a:latin typeface="+mn-ea"/>
                    <a:cs typeface="Times New Roman" panose="02020603050405020304" pitchFamily="18" charset="0"/>
                  </a:rPr>
                  <a:t>植栽密度は</a:t>
                </a:r>
                <a:r>
                  <a:rPr lang="en-US" altLang="ja-JP" sz="800" dirty="0">
                    <a:latin typeface="+mn-ea"/>
                  </a:rPr>
                  <a:t>1</a:t>
                </a:r>
                <a:r>
                  <a:rPr lang="ja-JP" altLang="ja-JP" sz="800" dirty="0">
                    <a:latin typeface="+mn-ea"/>
                  </a:rPr>
                  <a:t>本</a:t>
                </a:r>
                <a:r>
                  <a:rPr lang="en-US" altLang="ja-JP" sz="800" dirty="0">
                    <a:latin typeface="+mn-ea"/>
                  </a:rPr>
                  <a:t>/m</a:t>
                </a:r>
                <a:r>
                  <a:rPr lang="en-US" altLang="ja-JP" sz="800" baseline="30000" dirty="0">
                    <a:latin typeface="+mn-ea"/>
                  </a:rPr>
                  <a:t>2</a:t>
                </a:r>
                <a:r>
                  <a:rPr lang="ja-JP" altLang="ja-JP" sz="800" dirty="0">
                    <a:latin typeface="+mn-ea"/>
                  </a:rPr>
                  <a:t>と</a:t>
                </a:r>
                <a:r>
                  <a:rPr lang="ja-JP" altLang="en-US" sz="800" dirty="0">
                    <a:latin typeface="+mn-ea"/>
                  </a:rPr>
                  <a:t>し、年間</a:t>
                </a:r>
                <a:r>
                  <a:rPr lang="en-US" altLang="ja-JP" sz="800" dirty="0">
                    <a:latin typeface="+mn-ea"/>
                  </a:rPr>
                  <a:t>100</a:t>
                </a:r>
                <a:r>
                  <a:rPr lang="ja-JP" altLang="en-US" sz="800" dirty="0">
                    <a:latin typeface="+mn-ea"/>
                  </a:rPr>
                  <a:t>本を想定</a:t>
                </a:r>
                <a:endParaRPr lang="en-US" altLang="ja-JP" sz="800" kern="100" dirty="0">
                  <a:latin typeface="+mn-ea"/>
                  <a:cs typeface="Times New Roman" panose="02020603050405020304" pitchFamily="18" charset="0"/>
                </a:endParaRPr>
              </a:p>
              <a:p>
                <a:pPr algn="just">
                  <a:spcAft>
                    <a:spcPts val="0"/>
                  </a:spcAft>
                </a:pPr>
                <a:r>
                  <a:rPr lang="ja-JP" altLang="en-US" sz="1050" kern="100" dirty="0">
                    <a:latin typeface="+mn-ea"/>
                    <a:cs typeface="Times New Roman" panose="02020603050405020304" pitchFamily="18" charset="0"/>
                  </a:rPr>
                  <a:t>　　</a:t>
                </a:r>
                <a:endParaRPr lang="en-US" altLang="ja-JP" sz="1050" kern="100" dirty="0">
                  <a:latin typeface="+mn-ea"/>
                  <a:cs typeface="Times New Roman" panose="02020603050405020304" pitchFamily="18" charset="0"/>
                </a:endParaRPr>
              </a:p>
              <a:p>
                <a:pPr algn="just">
                  <a:spcAft>
                    <a:spcPts val="0"/>
                  </a:spcAft>
                </a:pPr>
                <a:r>
                  <a:rPr lang="ja-JP" altLang="en-US" sz="1000" kern="100" dirty="0">
                    <a:latin typeface="+mn-ea"/>
                    <a:cs typeface="Times New Roman" panose="02020603050405020304" pitchFamily="18" charset="0"/>
                  </a:rPr>
                  <a:t>　　</a:t>
                </a:r>
                <a:r>
                  <a:rPr lang="ja-JP" altLang="ja-JP" sz="1000" kern="100" dirty="0">
                    <a:latin typeface="+mn-ea"/>
                    <a:cs typeface="Times New Roman" panose="02020603050405020304" pitchFamily="18" charset="0"/>
                  </a:rPr>
                  <a:t>･･･</a:t>
                </a:r>
                <a:r>
                  <a:rPr lang="ja-JP" altLang="en-US" sz="1000" kern="100" dirty="0">
                    <a:latin typeface="+mn-ea"/>
                    <a:cs typeface="Times New Roman" panose="02020603050405020304" pitchFamily="18" charset="0"/>
                  </a:rPr>
                  <a:t>過年度施業実施区</a:t>
                </a:r>
                <a:endParaRPr lang="en-US" altLang="ja-JP" sz="1000" kern="100" dirty="0">
                  <a:latin typeface="+mn-ea"/>
                  <a:cs typeface="Times New Roman" panose="02020603050405020304" pitchFamily="18" charset="0"/>
                </a:endParaRPr>
              </a:p>
              <a:p>
                <a:pPr algn="just">
                  <a:spcAft>
                    <a:spcPts val="0"/>
                  </a:spcAft>
                </a:pPr>
                <a:r>
                  <a:rPr lang="ja-JP" altLang="en-US" sz="1000" kern="100" dirty="0">
                    <a:latin typeface="+mn-ea"/>
                    <a:cs typeface="Times New Roman" panose="02020603050405020304" pitchFamily="18" charset="0"/>
                  </a:rPr>
                  <a:t>　　</a:t>
                </a:r>
                <a:r>
                  <a:rPr lang="ja-JP" altLang="ja-JP" sz="1000" kern="100" dirty="0">
                    <a:latin typeface="+mn-ea"/>
                    <a:cs typeface="Times New Roman" panose="02020603050405020304" pitchFamily="18" charset="0"/>
                  </a:rPr>
                  <a:t>･･･</a:t>
                </a:r>
                <a:r>
                  <a:rPr lang="ja-JP" altLang="en-US" sz="1000" kern="100" dirty="0">
                    <a:effectLst/>
                    <a:latin typeface="+mn-ea"/>
                    <a:cs typeface="Times New Roman" panose="02020603050405020304" pitchFamily="18" charset="0"/>
                  </a:rPr>
                  <a:t>施業区</a:t>
                </a:r>
                <a:endParaRPr lang="en-US" altLang="ja-JP" sz="1000" kern="100" dirty="0">
                  <a:effectLst/>
                  <a:latin typeface="+mn-ea"/>
                  <a:cs typeface="Times New Roman" panose="02020603050405020304" pitchFamily="18" charset="0"/>
                </a:endParaRPr>
              </a:p>
              <a:p>
                <a:pPr algn="just"/>
                <a:r>
                  <a:rPr lang="ja-JP" altLang="en-US" sz="1000" kern="100" dirty="0">
                    <a:latin typeface="+mn-ea"/>
                    <a:cs typeface="Times New Roman" panose="02020603050405020304" pitchFamily="18" charset="0"/>
                  </a:rPr>
                  <a:t>　　</a:t>
                </a:r>
                <a:r>
                  <a:rPr lang="ja-JP" altLang="ja-JP" sz="1000" kern="100" dirty="0">
                    <a:latin typeface="+mn-ea"/>
                    <a:cs typeface="Times New Roman" panose="02020603050405020304" pitchFamily="18" charset="0"/>
                  </a:rPr>
                  <a:t>･･･</a:t>
                </a:r>
                <a:r>
                  <a:rPr kumimoji="0" lang="ja-JP" altLang="en-US" sz="1000" dirty="0">
                    <a:latin typeface="+mn-ea"/>
                    <a:cs typeface="Times New Roman" panose="02020603050405020304" pitchFamily="18" charset="0"/>
                  </a:rPr>
                  <a:t>施業を行わない</a:t>
                </a:r>
                <a:r>
                  <a:rPr lang="ja-JP" altLang="en-US" sz="1000" kern="100" dirty="0">
                    <a:latin typeface="+mn-ea"/>
                    <a:cs typeface="Times New Roman" panose="02020603050405020304" pitchFamily="18" charset="0"/>
                  </a:rPr>
                  <a:t>区</a:t>
                </a:r>
                <a:endParaRPr lang="en-US" altLang="ja-JP" sz="1000" kern="100" dirty="0">
                  <a:latin typeface="+mn-ea"/>
                  <a:cs typeface="Times New Roman" panose="02020603050405020304" pitchFamily="18" charset="0"/>
                </a:endParaRPr>
              </a:p>
              <a:p>
                <a:pPr algn="just">
                  <a:spcAft>
                    <a:spcPts val="0"/>
                  </a:spcAft>
                </a:pPr>
                <a:endParaRPr lang="ja-JP" sz="1050" kern="100" dirty="0">
                  <a:effectLst/>
                  <a:latin typeface="+mn-ea"/>
                  <a:cs typeface="Times New Roman" panose="02020603050405020304" pitchFamily="18" charset="0"/>
                </a:endParaRPr>
              </a:p>
            </p:txBody>
          </p:sp>
          <p:sp>
            <p:nvSpPr>
              <p:cNvPr id="60" name="正方形/長方形 59"/>
              <p:cNvSpPr/>
              <p:nvPr/>
            </p:nvSpPr>
            <p:spPr>
              <a:xfrm>
                <a:off x="2159316" y="4713264"/>
                <a:ext cx="106571" cy="106567"/>
              </a:xfrm>
              <a:prstGeom prst="rect">
                <a:avLst/>
              </a:prstGeom>
              <a:solidFill>
                <a:srgbClr val="FF99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2157952" y="4871359"/>
                <a:ext cx="106571" cy="10656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2157951" y="4555523"/>
                <a:ext cx="106571" cy="106567"/>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4648052" y="2567731"/>
              <a:ext cx="1234803" cy="1087314"/>
              <a:chOff x="4648052" y="2567731"/>
              <a:chExt cx="1234803" cy="1087314"/>
            </a:xfrm>
          </p:grpSpPr>
          <p:grpSp>
            <p:nvGrpSpPr>
              <p:cNvPr id="12" name="グループ化 11"/>
              <p:cNvGrpSpPr/>
              <p:nvPr/>
            </p:nvGrpSpPr>
            <p:grpSpPr>
              <a:xfrm>
                <a:off x="4648052" y="2567731"/>
                <a:ext cx="1234803" cy="1087314"/>
                <a:chOff x="4648052" y="2567731"/>
                <a:chExt cx="1234803" cy="1087314"/>
              </a:xfrm>
            </p:grpSpPr>
            <p:cxnSp>
              <p:nvCxnSpPr>
                <p:cNvPr id="45" name="直線コネクタ 44"/>
                <p:cNvCxnSpPr/>
                <p:nvPr/>
              </p:nvCxnSpPr>
              <p:spPr>
                <a:xfrm flipH="1">
                  <a:off x="4714368" y="3030847"/>
                  <a:ext cx="2653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a:off x="4713984" y="2722008"/>
                  <a:ext cx="2657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4846873" y="2722008"/>
                  <a:ext cx="0" cy="308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グループ化 47"/>
                <p:cNvGrpSpPr/>
                <p:nvPr/>
              </p:nvGrpSpPr>
              <p:grpSpPr>
                <a:xfrm>
                  <a:off x="4944839" y="2618728"/>
                  <a:ext cx="313470" cy="208536"/>
                  <a:chOff x="829907" y="3086926"/>
                  <a:chExt cx="313470" cy="208536"/>
                </a:xfrm>
              </p:grpSpPr>
              <p:cxnSp>
                <p:nvCxnSpPr>
                  <p:cNvPr id="53" name="直線コネクタ 52"/>
                  <p:cNvCxnSpPr/>
                  <p:nvPr/>
                </p:nvCxnSpPr>
                <p:spPr>
                  <a:xfrm rot="5400000" flipH="1">
                    <a:off x="732367" y="3190122"/>
                    <a:ext cx="2063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rot="5400000" flipH="1">
                    <a:off x="1040181" y="3192266"/>
                    <a:ext cx="2063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rot="5400000" flipH="1" flipV="1">
                    <a:off x="984707" y="2998352"/>
                    <a:ext cx="0" cy="3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テキスト ボックス 302"/>
                <p:cNvSpPr txBox="1"/>
                <p:nvPr/>
              </p:nvSpPr>
              <p:spPr>
                <a:xfrm>
                  <a:off x="4648052" y="2834992"/>
                  <a:ext cx="222392" cy="2344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en-US" sz="700" kern="100">
                      <a:effectLst/>
                      <a:ea typeface="ＭＳ 明朝" panose="02020609040205080304" pitchFamily="17" charset="-128"/>
                      <a:cs typeface="Times New Roman" panose="02020603050405020304" pitchFamily="18" charset="0"/>
                    </a:rPr>
                    <a:t>15m</a:t>
                  </a:r>
                  <a:endParaRPr lang="ja-JP" sz="1050" kern="100">
                    <a:effectLst/>
                    <a:ea typeface="ＭＳ 明朝" panose="02020609040205080304" pitchFamily="17" charset="-128"/>
                    <a:cs typeface="Times New Roman" panose="02020603050405020304" pitchFamily="18" charset="0"/>
                  </a:endParaRPr>
                </a:p>
              </p:txBody>
            </p:sp>
            <p:sp>
              <p:nvSpPr>
                <p:cNvPr id="50" name="テキスト ボックス 295"/>
                <p:cNvSpPr txBox="1"/>
                <p:nvPr/>
              </p:nvSpPr>
              <p:spPr>
                <a:xfrm>
                  <a:off x="5036511" y="2567731"/>
                  <a:ext cx="188521" cy="184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en-US" sz="700" kern="100" dirty="0">
                      <a:effectLst/>
                      <a:ea typeface="ＭＳ 明朝" panose="02020609040205080304" pitchFamily="17" charset="-128"/>
                      <a:cs typeface="Times New Roman" panose="02020603050405020304" pitchFamily="18" charset="0"/>
                    </a:rPr>
                    <a:t>15m</a:t>
                  </a:r>
                  <a:endParaRPr lang="ja-JP" sz="1050" kern="100" dirty="0">
                    <a:effectLst/>
                    <a:ea typeface="ＭＳ 明朝" panose="02020609040205080304" pitchFamily="17" charset="-128"/>
                    <a:cs typeface="Times New Roman" panose="02020603050405020304" pitchFamily="18" charset="0"/>
                  </a:endParaRPr>
                </a:p>
              </p:txBody>
            </p:sp>
            <p:pic>
              <p:nvPicPr>
                <p:cNvPr id="20" name="図 19"/>
                <p:cNvPicPr>
                  <a:picLocks noChangeAspect="1"/>
                </p:cNvPicPr>
                <p:nvPr/>
              </p:nvPicPr>
              <p:blipFill>
                <a:blip r:embed="rId4"/>
                <a:stretch>
                  <a:fillRect/>
                </a:stretch>
              </p:blipFill>
              <p:spPr>
                <a:xfrm>
                  <a:off x="4947319" y="2719045"/>
                  <a:ext cx="935536" cy="936000"/>
                </a:xfrm>
                <a:prstGeom prst="rect">
                  <a:avLst/>
                </a:prstGeom>
              </p:spPr>
            </p:pic>
          </p:grpSp>
          <p:sp>
            <p:nvSpPr>
              <p:cNvPr id="64" name="正方形/長方形 63"/>
              <p:cNvSpPr/>
              <p:nvPr/>
            </p:nvSpPr>
            <p:spPr>
              <a:xfrm>
                <a:off x="5270147" y="3036381"/>
                <a:ext cx="288000" cy="3042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22" name="正方形/長方形 21"/>
          <p:cNvSpPr/>
          <p:nvPr/>
        </p:nvSpPr>
        <p:spPr>
          <a:xfrm>
            <a:off x="3970008" y="6498162"/>
            <a:ext cx="2031325" cy="276999"/>
          </a:xfrm>
          <a:prstGeom prst="rect">
            <a:avLst/>
          </a:prstGeom>
          <a:noFill/>
        </p:spPr>
        <p:txBody>
          <a:bodyPr wrap="none">
            <a:spAutoFit/>
          </a:bodyPr>
          <a:lstStyle/>
          <a:p>
            <a:r>
              <a:rPr lang="en-US" altLang="ja-JP" sz="1200" b="1" dirty="0" smtClean="0"/>
              <a:t>【</a:t>
            </a:r>
            <a:r>
              <a:rPr lang="ja-JP" altLang="en-US" sz="1200" b="1" dirty="0" smtClean="0"/>
              <a:t>「核森」</a:t>
            </a:r>
            <a:r>
              <a:rPr lang="ja-JP" altLang="en-US" sz="1200" b="1" dirty="0"/>
              <a:t>や施業区の</a:t>
            </a:r>
            <a:r>
              <a:rPr lang="ja-JP" altLang="en-US" sz="1200" b="1" dirty="0" smtClean="0"/>
              <a:t>配置例</a:t>
            </a:r>
            <a:r>
              <a:rPr lang="en-US" altLang="ja-JP" sz="1200" b="1" dirty="0"/>
              <a:t>】</a:t>
            </a:r>
            <a:endParaRPr lang="ja-JP" altLang="en-US" sz="1200" b="1" dirty="0"/>
          </a:p>
        </p:txBody>
      </p:sp>
      <p:grpSp>
        <p:nvGrpSpPr>
          <p:cNvPr id="25" name="グループ化 24"/>
          <p:cNvGrpSpPr/>
          <p:nvPr/>
        </p:nvGrpSpPr>
        <p:grpSpPr>
          <a:xfrm>
            <a:off x="7518604" y="4828568"/>
            <a:ext cx="1404000" cy="612000"/>
            <a:chOff x="7591212" y="4170083"/>
            <a:chExt cx="1477168" cy="648000"/>
          </a:xfrm>
        </p:grpSpPr>
        <p:pic>
          <p:nvPicPr>
            <p:cNvPr id="2" name="図 1"/>
            <p:cNvPicPr>
              <a:picLocks noChangeAspect="1"/>
            </p:cNvPicPr>
            <p:nvPr/>
          </p:nvPicPr>
          <p:blipFill>
            <a:blip r:embed="rId5"/>
            <a:stretch>
              <a:fillRect/>
            </a:stretch>
          </p:blipFill>
          <p:spPr>
            <a:xfrm>
              <a:off x="7609998" y="4170562"/>
              <a:ext cx="1423319" cy="619973"/>
            </a:xfrm>
            <a:prstGeom prst="rect">
              <a:avLst/>
            </a:prstGeom>
          </p:spPr>
        </p:pic>
        <p:pic>
          <p:nvPicPr>
            <p:cNvPr id="23" name="図 22"/>
            <p:cNvPicPr>
              <a:picLocks noChangeAspect="1"/>
            </p:cNvPicPr>
            <p:nvPr/>
          </p:nvPicPr>
          <p:blipFill>
            <a:blip r:embed="rId6"/>
            <a:stretch>
              <a:fillRect/>
            </a:stretch>
          </p:blipFill>
          <p:spPr>
            <a:xfrm>
              <a:off x="7591212" y="4170083"/>
              <a:ext cx="1477168" cy="648000"/>
            </a:xfrm>
            <a:prstGeom prst="rect">
              <a:avLst/>
            </a:prstGeom>
          </p:spPr>
        </p:pic>
        <p:sp>
          <p:nvSpPr>
            <p:cNvPr id="65" name="正方形/長方形 64"/>
            <p:cNvSpPr/>
            <p:nvPr/>
          </p:nvSpPr>
          <p:spPr>
            <a:xfrm>
              <a:off x="7630044" y="4362730"/>
              <a:ext cx="72000" cy="72000"/>
            </a:xfrm>
            <a:prstGeom prst="rect">
              <a:avLst/>
            </a:prstGeom>
            <a:solidFill>
              <a:srgbClr val="FF99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7631303" y="4275755"/>
              <a:ext cx="72000" cy="72000"/>
            </a:xfrm>
            <a:prstGeom prst="rect">
              <a:avLst/>
            </a:prstGeom>
            <a:solidFill>
              <a:srgbClr val="FF99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400" dirty="0" smtClean="0">
                  <a:solidFill>
                    <a:schemeClr val="tx1"/>
                  </a:solidFill>
                </a:rPr>
                <a:t>●</a:t>
              </a:r>
              <a:endParaRPr kumimoji="1" lang="ja-JP" altLang="en-US" sz="400" dirty="0">
                <a:solidFill>
                  <a:schemeClr val="tx1"/>
                </a:solidFill>
              </a:endParaRPr>
            </a:p>
          </p:txBody>
        </p:sp>
        <p:sp>
          <p:nvSpPr>
            <p:cNvPr id="68" name="正方形/長方形 67"/>
            <p:cNvSpPr/>
            <p:nvPr/>
          </p:nvSpPr>
          <p:spPr>
            <a:xfrm>
              <a:off x="7630044" y="4454321"/>
              <a:ext cx="72000" cy="720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7630044" y="4546442"/>
              <a:ext cx="72000" cy="72000"/>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7628904" y="4640838"/>
              <a:ext cx="72000" cy="72000"/>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7631734" y="4730955"/>
              <a:ext cx="72000" cy="72000"/>
            </a:xfrm>
            <a:prstGeom prst="rect">
              <a:avLst/>
            </a:prstGeom>
            <a:solidFill>
              <a:srgbClr val="00B050">
                <a:alpha val="50196"/>
              </a:srgbClr>
            </a:solidFill>
            <a:ln w="12700">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72" name="正方形/長方形 71"/>
          <p:cNvSpPr/>
          <p:nvPr/>
        </p:nvSpPr>
        <p:spPr>
          <a:xfrm>
            <a:off x="7227933" y="4573974"/>
            <a:ext cx="39600" cy="396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3" name="正方形/長方形 72"/>
          <p:cNvSpPr/>
          <p:nvPr/>
        </p:nvSpPr>
        <p:spPr>
          <a:xfrm>
            <a:off x="6508191" y="5133280"/>
            <a:ext cx="39600" cy="396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4" name="正方形/長方形 73"/>
          <p:cNvSpPr/>
          <p:nvPr/>
        </p:nvSpPr>
        <p:spPr>
          <a:xfrm>
            <a:off x="6268164" y="5455673"/>
            <a:ext cx="39600" cy="396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5" name="正方形/長方形 74"/>
          <p:cNvSpPr/>
          <p:nvPr/>
        </p:nvSpPr>
        <p:spPr>
          <a:xfrm>
            <a:off x="7790271" y="6414539"/>
            <a:ext cx="39600" cy="396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6" name="正方形/長方形 75"/>
          <p:cNvSpPr/>
          <p:nvPr/>
        </p:nvSpPr>
        <p:spPr>
          <a:xfrm>
            <a:off x="8073511" y="6416408"/>
            <a:ext cx="39600" cy="396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7" name="テキスト ボックス 76"/>
          <p:cNvSpPr txBox="1"/>
          <p:nvPr/>
        </p:nvSpPr>
        <p:spPr>
          <a:xfrm>
            <a:off x="70913" y="558042"/>
            <a:ext cx="3405060" cy="348813"/>
          </a:xfrm>
          <a:prstGeom prst="rect">
            <a:avLst/>
          </a:prstGeom>
          <a:noFill/>
          <a:ln w="19050">
            <a:noFill/>
          </a:ln>
        </p:spPr>
        <p:txBody>
          <a:bodyPr wrap="square" rtlCol="0">
            <a:spAutoFit/>
          </a:bodyPr>
          <a:lstStyle/>
          <a:p>
            <a:pPr marL="130175" indent="-130175">
              <a:lnSpc>
                <a:spcPts val="2000"/>
              </a:lnSpc>
            </a:pPr>
            <a:r>
              <a:rPr kumimoji="1" lang="ja-JP" altLang="en-US" sz="1600" b="1" dirty="0" smtClean="0">
                <a:latin typeface="+mn-ea"/>
              </a:rPr>
              <a:t>５．３</a:t>
            </a:r>
            <a:r>
              <a:rPr lang="ja-JP" altLang="en-US" sz="1600" b="1" dirty="0">
                <a:latin typeface="+mn-ea"/>
              </a:rPr>
              <a:t>　</a:t>
            </a:r>
            <a:r>
              <a:rPr kumimoji="1" lang="ja-JP" altLang="en-US" sz="1600" b="1" dirty="0" smtClean="0">
                <a:latin typeface="+mn-ea"/>
              </a:rPr>
              <a:t>樹林タイプの施業内容</a:t>
            </a:r>
            <a:endParaRPr kumimoji="1" lang="en-US" altLang="ja-JP" sz="1600" b="1" dirty="0">
              <a:latin typeface="+mn-ea"/>
            </a:endParaRPr>
          </a:p>
        </p:txBody>
      </p:sp>
      <p:sp>
        <p:nvSpPr>
          <p:cNvPr id="26" name="テキスト ボックス 25"/>
          <p:cNvSpPr txBox="1"/>
          <p:nvPr/>
        </p:nvSpPr>
        <p:spPr>
          <a:xfrm>
            <a:off x="156258" y="853731"/>
            <a:ext cx="8889358" cy="307777"/>
          </a:xfrm>
          <a:prstGeom prst="rect">
            <a:avLst/>
          </a:prstGeom>
          <a:solidFill>
            <a:schemeClr val="bg1">
              <a:lumMod val="75000"/>
            </a:schemeClr>
          </a:solidFill>
          <a:ln w="6350">
            <a:solidFill>
              <a:prstClr val="black"/>
            </a:solidFill>
          </a:ln>
        </p:spPr>
        <p:txBody>
          <a:bodyPr wrap="square" rtlCol="0">
            <a:spAutoFit/>
          </a:bodyPr>
          <a:lstStyle/>
          <a:p>
            <a:r>
              <a:rPr lang="ja-JP" altLang="en-US" sz="1400" dirty="0">
                <a:latin typeface="+mn-ea"/>
              </a:rPr>
              <a:t>「</a:t>
            </a:r>
            <a:r>
              <a:rPr lang="en-US" altLang="ja-JP" sz="1400" dirty="0">
                <a:latin typeface="+mn-ea"/>
              </a:rPr>
              <a:t>A.</a:t>
            </a:r>
            <a:r>
              <a:rPr lang="ja-JP" altLang="en-US" sz="1400" dirty="0">
                <a:latin typeface="+mn-ea"/>
              </a:rPr>
              <a:t>照葉樹林タイプ①」における施業区の設定方針・実施順序</a:t>
            </a:r>
            <a:endParaRPr lang="ja-JP" altLang="ja-JP" sz="1400" dirty="0">
              <a:latin typeface="+mn-ea"/>
            </a:endParaRPr>
          </a:p>
        </p:txBody>
      </p:sp>
      <p:pic>
        <p:nvPicPr>
          <p:cNvPr id="4100"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8104" y="4457069"/>
            <a:ext cx="5591003" cy="155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070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505161"/>
            <a:ext cx="2057400" cy="365125"/>
          </a:xfrm>
        </p:spPr>
        <p:txBody>
          <a:bodyPr/>
          <a:lstStyle/>
          <a:p>
            <a:fld id="{ADFC9CA0-1D7A-4C66-B275-F0FB54BFAB19}" type="slidenum">
              <a:rPr kumimoji="1" lang="ja-JP" altLang="en-US" smtClean="0"/>
              <a:t>1</a:t>
            </a:fld>
            <a:endParaRPr kumimoji="1" lang="ja-JP" altLang="en-US" dirty="0"/>
          </a:p>
        </p:txBody>
      </p:sp>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１</a:t>
            </a:r>
            <a:r>
              <a:rPr lang="ja-JP" altLang="en-US" sz="2400" dirty="0" smtClean="0"/>
              <a:t>．</a:t>
            </a:r>
            <a:r>
              <a:rPr lang="ja-JP" altLang="en-US" sz="2400" dirty="0"/>
              <a:t>第</a:t>
            </a:r>
            <a:r>
              <a:rPr lang="en-US" altLang="ja-JP" sz="2400" dirty="0"/>
              <a:t>2</a:t>
            </a:r>
            <a:r>
              <a:rPr lang="ja-JP" altLang="en-US" sz="2400" dirty="0"/>
              <a:t>回緑整備部会の振り返り</a:t>
            </a:r>
            <a:endParaRPr lang="en-US" altLang="ja-JP" sz="2400" dirty="0"/>
          </a:p>
        </p:txBody>
      </p:sp>
      <p:sp>
        <p:nvSpPr>
          <p:cNvPr id="28" name="テキスト ボックス 66"/>
          <p:cNvSpPr txBox="1"/>
          <p:nvPr/>
        </p:nvSpPr>
        <p:spPr>
          <a:xfrm>
            <a:off x="183915" y="2239148"/>
            <a:ext cx="8751076" cy="253916"/>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050" kern="100" dirty="0">
                <a:latin typeface="+mj-ea"/>
                <a:ea typeface="+mj-ea"/>
                <a:cs typeface="Times New Roman" panose="02020603050405020304" pitchFamily="18" charset="0"/>
              </a:rPr>
              <a:t>審議結果（部会コメント）</a:t>
            </a:r>
            <a:endParaRPr lang="ja-JP" sz="1050" kern="100" dirty="0">
              <a:effectLst/>
              <a:latin typeface="+mj-ea"/>
              <a:ea typeface="+mj-ea"/>
              <a:cs typeface="Times New Roman" panose="02020603050405020304" pitchFamily="18" charset="0"/>
            </a:endParaRPr>
          </a:p>
        </p:txBody>
      </p:sp>
      <p:sp>
        <p:nvSpPr>
          <p:cNvPr id="29" name="テキスト ボックス 66"/>
          <p:cNvSpPr txBox="1"/>
          <p:nvPr/>
        </p:nvSpPr>
        <p:spPr>
          <a:xfrm>
            <a:off x="197200" y="2525875"/>
            <a:ext cx="8553389" cy="415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050" kern="100" dirty="0">
                <a:ea typeface="ＭＳ 明朝" panose="02020609040205080304" pitchFamily="17" charset="-128"/>
                <a:cs typeface="Times New Roman" panose="02020603050405020304" pitchFamily="18" charset="0"/>
              </a:rPr>
              <a:t>１</a:t>
            </a:r>
            <a:r>
              <a:rPr lang="ja-JP" altLang="en-US" sz="1050" kern="100" dirty="0" smtClean="0">
                <a:effectLst/>
                <a:ea typeface="ＭＳ 明朝" panose="02020609040205080304" pitchFamily="17" charset="-128"/>
                <a:cs typeface="Times New Roman" panose="02020603050405020304" pitchFamily="18" charset="0"/>
              </a:rPr>
              <a:t>）社会的</a:t>
            </a:r>
            <a:r>
              <a:rPr lang="ja-JP" altLang="en-US" sz="1050" kern="100" dirty="0">
                <a:effectLst/>
                <a:ea typeface="ＭＳ 明朝" panose="02020609040205080304" pitchFamily="17" charset="-128"/>
                <a:cs typeface="Times New Roman" panose="02020603050405020304" pitchFamily="18" charset="0"/>
              </a:rPr>
              <a:t>な自然環境に関する潮流を課題整理に入れるべき、　</a:t>
            </a:r>
            <a:r>
              <a:rPr lang="ja-JP" altLang="en-US" sz="1050" kern="100" dirty="0">
                <a:ea typeface="ＭＳ 明朝" panose="02020609040205080304" pitchFamily="17" charset="-128"/>
                <a:cs typeface="Times New Roman" panose="02020603050405020304" pitchFamily="18" charset="0"/>
              </a:rPr>
              <a:t>２）利活用に関しては質を高めるための課題整理をすべき</a:t>
            </a:r>
            <a:endParaRPr lang="en-US" altLang="ja-JP" sz="1050" kern="100" dirty="0">
              <a:ea typeface="ＭＳ 明朝" panose="02020609040205080304" pitchFamily="17" charset="-128"/>
              <a:cs typeface="Times New Roman" panose="02020603050405020304" pitchFamily="18" charset="0"/>
            </a:endParaRPr>
          </a:p>
          <a:p>
            <a:pPr algn="just"/>
            <a:r>
              <a:rPr lang="ja-JP" altLang="en-US" sz="1050" kern="100" dirty="0">
                <a:ea typeface="ＭＳ 明朝" panose="02020609040205080304" pitchFamily="17" charset="-128"/>
                <a:cs typeface="Times New Roman" panose="02020603050405020304" pitchFamily="18" charset="0"/>
              </a:rPr>
              <a:t>　　（生物多様性の意義など）　　　　　　　　　　　　　　　　　</a:t>
            </a:r>
            <a:r>
              <a:rPr lang="ja-JP" altLang="en-US" sz="1050" kern="100" dirty="0" smtClean="0">
                <a:ea typeface="ＭＳ 明朝" panose="02020609040205080304" pitchFamily="17" charset="-128"/>
                <a:cs typeface="Times New Roman" panose="02020603050405020304" pitchFamily="18" charset="0"/>
              </a:rPr>
              <a:t>（</a:t>
            </a:r>
            <a:r>
              <a:rPr lang="ja-JP" altLang="en-US" sz="1050" kern="100" dirty="0">
                <a:ea typeface="ＭＳ 明朝" panose="02020609040205080304" pitchFamily="17" charset="-128"/>
                <a:cs typeface="Times New Roman" panose="02020603050405020304" pitchFamily="18" charset="0"/>
              </a:rPr>
              <a:t>自然観察学習館の来館者数のなど数の議論だけでは</a:t>
            </a:r>
            <a:r>
              <a:rPr lang="ja-JP" altLang="en-US" sz="1050" kern="100" dirty="0" smtClean="0">
                <a:ea typeface="ＭＳ 明朝" panose="02020609040205080304" pitchFamily="17" charset="-128"/>
                <a:cs typeface="Times New Roman" panose="02020603050405020304" pitchFamily="18" charset="0"/>
              </a:rPr>
              <a:t>なく質の議論）</a:t>
            </a:r>
            <a:endParaRPr lang="ja-JP" altLang="ja-JP" sz="1050" kern="100" dirty="0">
              <a:ea typeface="ＭＳ 明朝" panose="02020609040205080304" pitchFamily="17" charset="-128"/>
              <a:cs typeface="Times New Roman" panose="02020603050405020304" pitchFamily="18" charset="0"/>
            </a:endParaRPr>
          </a:p>
        </p:txBody>
      </p:sp>
      <p:sp>
        <p:nvSpPr>
          <p:cNvPr id="31" name="テキスト ボックス 66"/>
          <p:cNvSpPr txBox="1"/>
          <p:nvPr/>
        </p:nvSpPr>
        <p:spPr>
          <a:xfrm>
            <a:off x="156258" y="767039"/>
            <a:ext cx="8778733" cy="253916"/>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050" kern="100" dirty="0">
                <a:latin typeface="+mj-ea"/>
                <a:ea typeface="+mj-ea"/>
                <a:cs typeface="Times New Roman" panose="02020603050405020304" pitchFamily="18" charset="0"/>
              </a:rPr>
              <a:t>前回部会での審議内容（以下の点について審議）</a:t>
            </a:r>
            <a:endParaRPr lang="ja-JP" sz="1050" kern="100" dirty="0">
              <a:effectLst/>
              <a:latin typeface="+mj-ea"/>
              <a:ea typeface="+mj-ea"/>
              <a:cs typeface="Times New Roman" panose="02020603050405020304" pitchFamily="18" charset="0"/>
            </a:endParaRPr>
          </a:p>
        </p:txBody>
      </p:sp>
      <p:sp>
        <p:nvSpPr>
          <p:cNvPr id="32" name="テキスト ボックス 66"/>
          <p:cNvSpPr txBox="1"/>
          <p:nvPr/>
        </p:nvSpPr>
        <p:spPr>
          <a:xfrm>
            <a:off x="156259" y="1261244"/>
            <a:ext cx="3324428" cy="415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050" kern="100" dirty="0">
                <a:effectLst/>
                <a:ea typeface="ＭＳ 明朝" panose="02020609040205080304" pitchFamily="17" charset="-128"/>
                <a:cs typeface="Times New Roman" panose="02020603050405020304" pitchFamily="18" charset="0"/>
              </a:rPr>
              <a:t>・育成計画の検討フロー</a:t>
            </a:r>
            <a:endParaRPr lang="en-US" altLang="ja-JP" sz="1050" kern="100" dirty="0">
              <a:effectLst/>
              <a:ea typeface="ＭＳ 明朝" panose="02020609040205080304" pitchFamily="17" charset="-128"/>
              <a:cs typeface="Times New Roman" panose="02020603050405020304" pitchFamily="18" charset="0"/>
            </a:endParaRPr>
          </a:p>
          <a:p>
            <a:pPr algn="just">
              <a:spcAft>
                <a:spcPts val="0"/>
              </a:spcAft>
            </a:pPr>
            <a:r>
              <a:rPr lang="ja-JP" altLang="en-US" sz="1050" kern="100" dirty="0">
                <a:ea typeface="ＭＳ 明朝" panose="02020609040205080304" pitchFamily="17" charset="-128"/>
                <a:cs typeface="Times New Roman" panose="02020603050405020304" pitchFamily="18" charset="0"/>
              </a:rPr>
              <a:t>・現状の分析及び課題の整理</a:t>
            </a:r>
            <a:endParaRPr lang="en-US" altLang="ja-JP" sz="1050" kern="100" dirty="0">
              <a:ea typeface="ＭＳ 明朝" panose="02020609040205080304" pitchFamily="17" charset="-128"/>
              <a:cs typeface="Times New Roman" panose="02020603050405020304" pitchFamily="18" charset="0"/>
            </a:endParaRPr>
          </a:p>
        </p:txBody>
      </p:sp>
      <p:sp>
        <p:nvSpPr>
          <p:cNvPr id="33" name="下矢印 32"/>
          <p:cNvSpPr/>
          <p:nvPr/>
        </p:nvSpPr>
        <p:spPr>
          <a:xfrm>
            <a:off x="3876432" y="2886126"/>
            <a:ext cx="360000" cy="252000"/>
          </a:xfrm>
          <a:prstGeom prst="downArrow">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下矢印 11"/>
          <p:cNvSpPr/>
          <p:nvPr/>
        </p:nvSpPr>
        <p:spPr>
          <a:xfrm>
            <a:off x="3876432" y="1943780"/>
            <a:ext cx="360000" cy="252000"/>
          </a:xfrm>
          <a:prstGeom prst="downArrow">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4" name="正方形/長方形 33"/>
          <p:cNvSpPr/>
          <p:nvPr/>
        </p:nvSpPr>
        <p:spPr>
          <a:xfrm>
            <a:off x="3087067" y="1310624"/>
            <a:ext cx="2554976" cy="553998"/>
          </a:xfrm>
          <a:prstGeom prst="rect">
            <a:avLst/>
          </a:prstGeom>
          <a:solidFill>
            <a:srgbClr val="CCFFCC"/>
          </a:solidFill>
          <a:ln w="6350">
            <a:noFill/>
          </a:ln>
        </p:spPr>
        <p:txBody>
          <a:bodyPr wrap="square">
            <a:spAutoFit/>
          </a:bodyPr>
          <a:lstStyle/>
          <a:p>
            <a:pPr>
              <a:lnSpc>
                <a:spcPts val="1200"/>
              </a:lnSpc>
            </a:pPr>
            <a:r>
              <a:rPr lang="ja-JP" altLang="en-US" sz="1050" spc="-70" dirty="0">
                <a:latin typeface="+mn-ea"/>
              </a:rPr>
              <a:t>自然環境面の現状課題</a:t>
            </a:r>
            <a:endParaRPr lang="en-US" altLang="ja-JP" sz="1050" spc="-70" dirty="0">
              <a:latin typeface="+mn-ea"/>
            </a:endParaRPr>
          </a:p>
          <a:p>
            <a:pPr>
              <a:lnSpc>
                <a:spcPts val="1200"/>
              </a:lnSpc>
            </a:pPr>
            <a:r>
              <a:rPr lang="ja-JP" altLang="en-US" sz="1050" spc="-70" dirty="0">
                <a:latin typeface="+mn-ea"/>
              </a:rPr>
              <a:t>（①階層構造が未発達、②過密林、③樹種が少ない、④周辺からの種の侵入が難しい）</a:t>
            </a:r>
            <a:endParaRPr lang="en-US" altLang="ja-JP" sz="1050" spc="-70" dirty="0">
              <a:latin typeface="+mn-ea"/>
            </a:endParaRPr>
          </a:p>
        </p:txBody>
      </p:sp>
      <p:sp>
        <p:nvSpPr>
          <p:cNvPr id="35" name="正方形/長方形 34"/>
          <p:cNvSpPr/>
          <p:nvPr/>
        </p:nvSpPr>
        <p:spPr>
          <a:xfrm>
            <a:off x="5837157" y="1302665"/>
            <a:ext cx="2954957" cy="553998"/>
          </a:xfrm>
          <a:prstGeom prst="rect">
            <a:avLst/>
          </a:prstGeom>
          <a:solidFill>
            <a:schemeClr val="accent4">
              <a:lumMod val="40000"/>
              <a:lumOff val="60000"/>
            </a:schemeClr>
          </a:solidFill>
          <a:ln w="6350">
            <a:noFill/>
          </a:ln>
        </p:spPr>
        <p:txBody>
          <a:bodyPr wrap="square">
            <a:spAutoFit/>
          </a:bodyPr>
          <a:lstStyle/>
          <a:p>
            <a:pPr>
              <a:lnSpc>
                <a:spcPts val="1200"/>
              </a:lnSpc>
            </a:pPr>
            <a:r>
              <a:rPr lang="ja-JP" altLang="en-US" sz="1050" spc="-70" dirty="0">
                <a:latin typeface="+mn-ea"/>
              </a:rPr>
              <a:t>利活用面の現状課題</a:t>
            </a:r>
            <a:endParaRPr lang="en-US" altLang="ja-JP" sz="1050" spc="-70" dirty="0">
              <a:latin typeface="+mn-ea"/>
            </a:endParaRPr>
          </a:p>
          <a:p>
            <a:pPr>
              <a:lnSpc>
                <a:spcPts val="1200"/>
              </a:lnSpc>
            </a:pPr>
            <a:r>
              <a:rPr lang="ja-JP" altLang="en-US" sz="1050" spc="-70" dirty="0">
                <a:latin typeface="+mn-ea"/>
              </a:rPr>
              <a:t>（①学習館の利用に季節的な偏り、②自然資源が余剰状態、③能動的な情報取得ツールがない）</a:t>
            </a:r>
            <a:endParaRPr lang="en-US" altLang="ja-JP" sz="1050" spc="-70" dirty="0">
              <a:latin typeface="+mn-ea"/>
            </a:endParaRPr>
          </a:p>
        </p:txBody>
      </p:sp>
      <p:sp>
        <p:nvSpPr>
          <p:cNvPr id="36" name="テキスト ボックス 66"/>
          <p:cNvSpPr txBox="1"/>
          <p:nvPr/>
        </p:nvSpPr>
        <p:spPr>
          <a:xfrm>
            <a:off x="206725" y="3173332"/>
            <a:ext cx="8751158" cy="253916"/>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050" kern="100" dirty="0">
                <a:latin typeface="+mn-ea"/>
                <a:cs typeface="Times New Roman" panose="02020603050405020304" pitchFamily="18" charset="0"/>
              </a:rPr>
              <a:t>審議結果を踏まえた前回審議事項の修正（案）⇒　課題整理の</a:t>
            </a:r>
            <a:r>
              <a:rPr lang="ja-JP" altLang="en-US" sz="1050" kern="100" dirty="0" smtClean="0">
                <a:latin typeface="+mn-ea"/>
                <a:cs typeface="Times New Roman" panose="02020603050405020304" pitchFamily="18" charset="0"/>
              </a:rPr>
              <a:t>再精査　　（・社会的動向の追加、・利活用面の課題の見直し）</a:t>
            </a:r>
            <a:endParaRPr lang="ja-JP" sz="1050" kern="100" dirty="0">
              <a:effectLst/>
              <a:latin typeface="+mn-ea"/>
              <a:cs typeface="Times New Roman" panose="02020603050405020304" pitchFamily="18" charset="0"/>
            </a:endParaRPr>
          </a:p>
        </p:txBody>
      </p:sp>
      <p:sp>
        <p:nvSpPr>
          <p:cNvPr id="37" name="テキスト ボックス 66"/>
          <p:cNvSpPr txBox="1"/>
          <p:nvPr/>
        </p:nvSpPr>
        <p:spPr>
          <a:xfrm>
            <a:off x="2882779" y="1075918"/>
            <a:ext cx="2141763" cy="25391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050" kern="100" dirty="0">
                <a:ea typeface="ＭＳ 明朝" panose="02020609040205080304" pitchFamily="17" charset="-128"/>
                <a:cs typeface="Times New Roman" panose="02020603050405020304" pitchFamily="18" charset="0"/>
              </a:rPr>
              <a:t>（現状課題（第</a:t>
            </a:r>
            <a:r>
              <a:rPr lang="en-US" altLang="ja-JP" sz="1050" kern="100" dirty="0">
                <a:ea typeface="ＭＳ 明朝" panose="02020609040205080304" pitchFamily="17" charset="-128"/>
                <a:cs typeface="Times New Roman" panose="02020603050405020304" pitchFamily="18" charset="0"/>
              </a:rPr>
              <a:t>2</a:t>
            </a:r>
            <a:r>
              <a:rPr lang="ja-JP" altLang="en-US" sz="1050" kern="100" dirty="0">
                <a:ea typeface="ＭＳ 明朝" panose="02020609040205080304" pitchFamily="17" charset="-128"/>
                <a:cs typeface="Times New Roman" panose="02020603050405020304" pitchFamily="18" charset="0"/>
              </a:rPr>
              <a:t>回部会提示））</a:t>
            </a:r>
            <a:endParaRPr lang="ja-JP" sz="1050" kern="100" dirty="0">
              <a:effectLst/>
              <a:ea typeface="ＭＳ 明朝" panose="02020609040205080304" pitchFamily="17" charset="-128"/>
              <a:cs typeface="Times New Roman" panose="02020603050405020304" pitchFamily="18" charset="0"/>
            </a:endParaRPr>
          </a:p>
        </p:txBody>
      </p:sp>
      <p:sp>
        <p:nvSpPr>
          <p:cNvPr id="38" name="テキスト ボックス 66"/>
          <p:cNvSpPr txBox="1"/>
          <p:nvPr/>
        </p:nvSpPr>
        <p:spPr>
          <a:xfrm>
            <a:off x="37216" y="1059741"/>
            <a:ext cx="1913572" cy="25391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050" kern="100" dirty="0">
                <a:ea typeface="ＭＳ 明朝" panose="02020609040205080304" pitchFamily="17" charset="-128"/>
                <a:cs typeface="Times New Roman" panose="02020603050405020304" pitchFamily="18" charset="0"/>
              </a:rPr>
              <a:t>（審議ポイント）</a:t>
            </a:r>
            <a:endParaRPr lang="ja-JP" sz="1050" kern="100" dirty="0">
              <a:effectLst/>
              <a:ea typeface="ＭＳ 明朝" panose="02020609040205080304" pitchFamily="17" charset="-128"/>
              <a:cs typeface="Times New Roman" panose="02020603050405020304" pitchFamily="18" charset="0"/>
            </a:endParaRPr>
          </a:p>
        </p:txBody>
      </p:sp>
      <p:sp>
        <p:nvSpPr>
          <p:cNvPr id="40" name="正方形/長方形 39"/>
          <p:cNvSpPr/>
          <p:nvPr/>
        </p:nvSpPr>
        <p:spPr>
          <a:xfrm>
            <a:off x="48384" y="3498656"/>
            <a:ext cx="2344616" cy="246221"/>
          </a:xfrm>
          <a:prstGeom prst="rect">
            <a:avLst/>
          </a:prstGeom>
          <a:noFill/>
          <a:ln w="6350">
            <a:noFill/>
          </a:ln>
        </p:spPr>
        <p:txBody>
          <a:bodyPr wrap="square">
            <a:spAutoFit/>
          </a:bodyPr>
          <a:lstStyle/>
          <a:p>
            <a:pPr algn="ctr">
              <a:lnSpc>
                <a:spcPts val="1200"/>
              </a:lnSpc>
            </a:pPr>
            <a:r>
              <a:rPr lang="ja-JP" altLang="en-US" sz="1200" spc="-70" dirty="0">
                <a:latin typeface="+mn-ea"/>
              </a:rPr>
              <a:t>（第</a:t>
            </a:r>
            <a:r>
              <a:rPr lang="en-US" altLang="ja-JP" sz="1200" spc="-70" dirty="0">
                <a:latin typeface="+mn-ea"/>
              </a:rPr>
              <a:t>2</a:t>
            </a:r>
            <a:r>
              <a:rPr lang="ja-JP" altLang="en-US" sz="1200" spc="-70" dirty="0">
                <a:latin typeface="+mn-ea"/>
              </a:rPr>
              <a:t>回部会を踏まえた課題整理）</a:t>
            </a:r>
            <a:endParaRPr lang="en-US" altLang="ja-JP" sz="1200" spc="-70" dirty="0">
              <a:latin typeface="+mn-ea"/>
            </a:endParaRPr>
          </a:p>
        </p:txBody>
      </p:sp>
      <p:grpSp>
        <p:nvGrpSpPr>
          <p:cNvPr id="50" name="グループ化 49"/>
          <p:cNvGrpSpPr/>
          <p:nvPr/>
        </p:nvGrpSpPr>
        <p:grpSpPr>
          <a:xfrm>
            <a:off x="3755132" y="3856408"/>
            <a:ext cx="1944000" cy="2700000"/>
            <a:chOff x="4981152" y="3951225"/>
            <a:chExt cx="2329200" cy="2520000"/>
          </a:xfrm>
        </p:grpSpPr>
        <p:sp>
          <p:nvSpPr>
            <p:cNvPr id="43" name="正方形/長方形 42"/>
            <p:cNvSpPr/>
            <p:nvPr/>
          </p:nvSpPr>
          <p:spPr>
            <a:xfrm>
              <a:off x="4981152" y="3951225"/>
              <a:ext cx="2329200" cy="2520000"/>
            </a:xfrm>
            <a:prstGeom prst="rect">
              <a:avLst/>
            </a:prstGeom>
            <a:solidFill>
              <a:srgbClr val="C2FC74">
                <a:alpha val="64000"/>
              </a:srgbClr>
            </a:solidFill>
            <a:ln w="6350">
              <a:noFill/>
            </a:ln>
          </p:spPr>
          <p:txBody>
            <a:bodyPr wrap="square">
              <a:spAutoFit/>
            </a:bodyPr>
            <a:lstStyle/>
            <a:p>
              <a:pPr algn="ctr">
                <a:lnSpc>
                  <a:spcPts val="1200"/>
                </a:lnSpc>
              </a:pPr>
              <a:r>
                <a:rPr lang="ja-JP" altLang="en-US" sz="1100" dirty="0">
                  <a:latin typeface="+mn-ea"/>
                </a:rPr>
                <a:t>社会的動向等からの</a:t>
              </a:r>
              <a:r>
                <a:rPr lang="ja-JP" altLang="en-US" sz="1100" dirty="0" smtClean="0">
                  <a:latin typeface="+mn-ea"/>
                </a:rPr>
                <a:t>課題</a:t>
              </a:r>
              <a:endParaRPr lang="en-US" altLang="ja-JP" sz="1100" dirty="0" smtClean="0">
                <a:latin typeface="+mn-ea"/>
              </a:endParaRPr>
            </a:p>
            <a:p>
              <a:pPr algn="ctr">
                <a:lnSpc>
                  <a:spcPts val="1200"/>
                </a:lnSpc>
              </a:pPr>
              <a:r>
                <a:rPr lang="ja-JP" altLang="en-US" sz="1100" dirty="0">
                  <a:latin typeface="+mn-ea"/>
                </a:rPr>
                <a:t>（みどりの政策の現状と課題－国土交通省　抜粋）</a:t>
              </a:r>
              <a:endParaRPr lang="en-US" altLang="ja-JP" sz="1100" dirty="0">
                <a:latin typeface="+mn-ea"/>
              </a:endParaRPr>
            </a:p>
          </p:txBody>
        </p:sp>
        <p:sp>
          <p:nvSpPr>
            <p:cNvPr id="47" name="正方形/長方形 46"/>
            <p:cNvSpPr/>
            <p:nvPr/>
          </p:nvSpPr>
          <p:spPr>
            <a:xfrm>
              <a:off x="5115128" y="4439443"/>
              <a:ext cx="2049889" cy="1656000"/>
            </a:xfrm>
            <a:prstGeom prst="rect">
              <a:avLst/>
            </a:prstGeom>
            <a:solidFill>
              <a:schemeClr val="bg1"/>
            </a:solidFill>
            <a:ln w="6350">
              <a:noFill/>
            </a:ln>
          </p:spPr>
          <p:txBody>
            <a:bodyPr wrap="square">
              <a:spAutoFit/>
            </a:bodyPr>
            <a:lstStyle/>
            <a:p>
              <a:pPr>
                <a:lnSpc>
                  <a:spcPts val="1200"/>
                </a:lnSpc>
              </a:pPr>
              <a:r>
                <a:rPr lang="ja-JP" altLang="en-US" sz="1050" spc="-70" dirty="0" smtClean="0">
                  <a:latin typeface="+mn-ea"/>
                </a:rPr>
                <a:t>①地球環境問題への対応</a:t>
              </a:r>
              <a:endParaRPr lang="en-US" altLang="ja-JP" sz="1050" spc="-70" dirty="0" smtClean="0">
                <a:latin typeface="+mn-ea"/>
              </a:endParaRPr>
            </a:p>
            <a:p>
              <a:pPr>
                <a:lnSpc>
                  <a:spcPts val="1200"/>
                </a:lnSpc>
              </a:pPr>
              <a:r>
                <a:rPr lang="ja-JP" altLang="en-US" sz="1050" spc="-70" dirty="0" smtClean="0">
                  <a:latin typeface="+mn-ea"/>
                </a:rPr>
                <a:t>　（生物</a:t>
              </a:r>
              <a:r>
                <a:rPr lang="ja-JP" altLang="en-US" sz="1050" spc="-70" dirty="0">
                  <a:latin typeface="+mn-ea"/>
                </a:rPr>
                <a:t>多様性</a:t>
              </a:r>
              <a:r>
                <a:rPr lang="ja-JP" altLang="en-US" sz="1050" spc="-70" dirty="0" smtClean="0">
                  <a:latin typeface="+mn-ea"/>
                </a:rPr>
                <a:t>の確保など）</a:t>
              </a:r>
              <a:endParaRPr lang="en-US" altLang="ja-JP" sz="1050" spc="-70" dirty="0">
                <a:latin typeface="+mn-ea"/>
              </a:endParaRPr>
            </a:p>
            <a:p>
              <a:pPr>
                <a:lnSpc>
                  <a:spcPts val="1200"/>
                </a:lnSpc>
              </a:pPr>
              <a:endParaRPr lang="en-US" altLang="ja-JP" sz="1050" spc="-70" dirty="0" smtClean="0">
                <a:latin typeface="+mn-ea"/>
              </a:endParaRPr>
            </a:p>
            <a:p>
              <a:pPr>
                <a:lnSpc>
                  <a:spcPts val="1200"/>
                </a:lnSpc>
              </a:pPr>
              <a:r>
                <a:rPr lang="ja-JP" altLang="en-US" sz="1050" spc="-70" dirty="0" smtClean="0">
                  <a:latin typeface="+mn-ea"/>
                </a:rPr>
                <a:t>②豊かな地域づくりへの対応</a:t>
              </a:r>
              <a:endParaRPr lang="en-US" altLang="ja-JP" sz="1050" spc="-70" dirty="0" smtClean="0">
                <a:latin typeface="+mn-ea"/>
              </a:endParaRPr>
            </a:p>
            <a:p>
              <a:pPr marL="85725" indent="-85725">
                <a:lnSpc>
                  <a:spcPts val="1200"/>
                </a:lnSpc>
              </a:pPr>
              <a:r>
                <a:rPr lang="ja-JP" altLang="en-US" sz="1050" spc="-70" dirty="0">
                  <a:latin typeface="+mn-ea"/>
                </a:rPr>
                <a:t>　</a:t>
              </a:r>
              <a:r>
                <a:rPr lang="ja-JP" altLang="en-US" sz="1000" spc="-70" dirty="0" smtClean="0">
                  <a:latin typeface="+mn-ea"/>
                </a:rPr>
                <a:t>（歴史的・文化的環境の形成など）</a:t>
              </a:r>
              <a:endParaRPr lang="en-US" altLang="ja-JP" sz="1000" spc="-70" dirty="0" smtClean="0">
                <a:latin typeface="+mn-ea"/>
              </a:endParaRPr>
            </a:p>
            <a:p>
              <a:pPr>
                <a:lnSpc>
                  <a:spcPts val="1200"/>
                </a:lnSpc>
              </a:pPr>
              <a:endParaRPr lang="en-US" altLang="ja-JP" sz="1050" spc="-70" dirty="0" smtClean="0">
                <a:latin typeface="+mn-ea"/>
              </a:endParaRPr>
            </a:p>
            <a:p>
              <a:pPr>
                <a:lnSpc>
                  <a:spcPts val="1200"/>
                </a:lnSpc>
              </a:pPr>
              <a:r>
                <a:rPr lang="ja-JP" altLang="en-US" sz="1050" spc="-70" dirty="0" smtClean="0">
                  <a:latin typeface="+mn-ea"/>
                </a:rPr>
                <a:t>③参画社会への対応</a:t>
              </a:r>
              <a:endParaRPr lang="en-US" altLang="ja-JP" sz="1050" spc="-70" dirty="0" smtClean="0">
                <a:latin typeface="+mn-ea"/>
              </a:endParaRPr>
            </a:p>
            <a:p>
              <a:pPr marL="85725" indent="-85725">
                <a:lnSpc>
                  <a:spcPts val="1200"/>
                </a:lnSpc>
              </a:pPr>
              <a:r>
                <a:rPr lang="ja-JP" altLang="en-US" sz="1050" spc="-70" dirty="0">
                  <a:latin typeface="+mn-ea"/>
                </a:rPr>
                <a:t>　</a:t>
              </a:r>
              <a:r>
                <a:rPr lang="ja-JP" altLang="en-US" sz="1000" spc="-70" dirty="0" smtClean="0">
                  <a:latin typeface="+mn-ea"/>
                </a:rPr>
                <a:t>（高齢化への対応、協働など）</a:t>
              </a:r>
              <a:endParaRPr lang="en-US" altLang="ja-JP" sz="1000" spc="-70" dirty="0">
                <a:latin typeface="+mn-ea"/>
              </a:endParaRPr>
            </a:p>
          </p:txBody>
        </p:sp>
      </p:grpSp>
      <p:sp>
        <p:nvSpPr>
          <p:cNvPr id="52" name="正方形/長方形 51"/>
          <p:cNvSpPr/>
          <p:nvPr/>
        </p:nvSpPr>
        <p:spPr>
          <a:xfrm>
            <a:off x="206724" y="3744877"/>
            <a:ext cx="5630433" cy="29584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2724148" y="4637429"/>
            <a:ext cx="1142801" cy="415498"/>
          </a:xfrm>
          <a:prstGeom prst="rect">
            <a:avLst/>
          </a:prstGeom>
          <a:noFill/>
        </p:spPr>
        <p:txBody>
          <a:bodyPr wrap="square" rtlCol="0">
            <a:spAutoFit/>
          </a:bodyPr>
          <a:lstStyle/>
          <a:p>
            <a:pPr algn="ctr"/>
            <a:r>
              <a:rPr lang="en-US" altLang="ja-JP" sz="1050" dirty="0"/>
              <a:t>※</a:t>
            </a:r>
            <a:r>
              <a:rPr lang="ja-JP" altLang="en-US" sz="1050" dirty="0"/>
              <a:t>社会的動向</a:t>
            </a:r>
            <a:r>
              <a:rPr lang="ja-JP" altLang="en-US" sz="1050" dirty="0" smtClean="0"/>
              <a:t>等の</a:t>
            </a:r>
            <a:r>
              <a:rPr lang="ja-JP" altLang="en-US" sz="1050" dirty="0"/>
              <a:t>課題の追加</a:t>
            </a:r>
            <a:endParaRPr kumimoji="1" lang="ja-JP" altLang="en-US" sz="1050" dirty="0"/>
          </a:p>
        </p:txBody>
      </p:sp>
      <p:sp>
        <p:nvSpPr>
          <p:cNvPr id="2" name="加算記号 1"/>
          <p:cNvSpPr/>
          <p:nvPr/>
        </p:nvSpPr>
        <p:spPr>
          <a:xfrm>
            <a:off x="2882779" y="5104724"/>
            <a:ext cx="724505" cy="71751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289708" y="3856408"/>
            <a:ext cx="2516871" cy="2700000"/>
            <a:chOff x="365908" y="3856408"/>
            <a:chExt cx="2516871" cy="2700000"/>
          </a:xfrm>
        </p:grpSpPr>
        <p:sp>
          <p:nvSpPr>
            <p:cNvPr id="39" name="正方形/長方形 38"/>
            <p:cNvSpPr/>
            <p:nvPr/>
          </p:nvSpPr>
          <p:spPr>
            <a:xfrm>
              <a:off x="365908" y="3856408"/>
              <a:ext cx="2516871" cy="2700000"/>
            </a:xfrm>
            <a:prstGeom prst="rect">
              <a:avLst/>
            </a:prstGeom>
            <a:solidFill>
              <a:srgbClr val="FFCC99"/>
            </a:solidFill>
            <a:ln w="6350">
              <a:noFill/>
            </a:ln>
          </p:spPr>
          <p:txBody>
            <a:bodyPr wrap="square">
              <a:spAutoFit/>
            </a:bodyPr>
            <a:lstStyle/>
            <a:p>
              <a:pPr algn="ctr">
                <a:lnSpc>
                  <a:spcPts val="1200"/>
                </a:lnSpc>
              </a:pPr>
              <a:r>
                <a:rPr lang="ja-JP" altLang="en-US" sz="1100" dirty="0">
                  <a:latin typeface="+mn-ea"/>
                </a:rPr>
                <a:t>現状における課題</a:t>
              </a:r>
              <a:endParaRPr lang="en-US" altLang="ja-JP" sz="1100" dirty="0">
                <a:latin typeface="+mn-ea"/>
              </a:endParaRPr>
            </a:p>
            <a:p>
              <a:pPr algn="ctr">
                <a:lnSpc>
                  <a:spcPts val="1200"/>
                </a:lnSpc>
              </a:pPr>
              <a:endParaRPr lang="en-US" altLang="ja-JP" sz="1100" dirty="0">
                <a:latin typeface="+mn-ea"/>
              </a:endParaRPr>
            </a:p>
            <a:p>
              <a:pPr algn="ctr">
                <a:lnSpc>
                  <a:spcPts val="1200"/>
                </a:lnSpc>
              </a:pPr>
              <a:endParaRPr lang="en-US" altLang="ja-JP" sz="1100" dirty="0">
                <a:latin typeface="+mn-ea"/>
              </a:endParaRPr>
            </a:p>
            <a:p>
              <a:pPr algn="ctr">
                <a:lnSpc>
                  <a:spcPts val="1200"/>
                </a:lnSpc>
              </a:pPr>
              <a:endParaRPr lang="en-US" altLang="ja-JP" sz="1100" dirty="0">
                <a:latin typeface="+mn-ea"/>
              </a:endParaRPr>
            </a:p>
            <a:p>
              <a:pPr algn="ctr">
                <a:lnSpc>
                  <a:spcPts val="1200"/>
                </a:lnSpc>
              </a:pPr>
              <a:endParaRPr lang="en-US" altLang="ja-JP" sz="1100" dirty="0">
                <a:latin typeface="+mn-ea"/>
              </a:endParaRPr>
            </a:p>
            <a:p>
              <a:pPr algn="ctr">
                <a:lnSpc>
                  <a:spcPts val="1200"/>
                </a:lnSpc>
              </a:pPr>
              <a:endParaRPr lang="en-US" altLang="ja-JP" sz="1100" dirty="0">
                <a:latin typeface="+mn-ea"/>
              </a:endParaRPr>
            </a:p>
            <a:p>
              <a:pPr algn="ctr">
                <a:lnSpc>
                  <a:spcPts val="1200"/>
                </a:lnSpc>
              </a:pPr>
              <a:endParaRPr lang="en-US" altLang="ja-JP" sz="1100" dirty="0">
                <a:latin typeface="+mn-ea"/>
              </a:endParaRPr>
            </a:p>
            <a:p>
              <a:pPr algn="ctr">
                <a:lnSpc>
                  <a:spcPts val="1200"/>
                </a:lnSpc>
              </a:pPr>
              <a:endParaRPr lang="en-US" altLang="ja-JP" sz="1100" dirty="0">
                <a:latin typeface="+mn-ea"/>
              </a:endParaRPr>
            </a:p>
            <a:p>
              <a:pPr algn="ctr">
                <a:lnSpc>
                  <a:spcPts val="1200"/>
                </a:lnSpc>
              </a:pPr>
              <a:endParaRPr lang="en-US" altLang="ja-JP" sz="1100" dirty="0">
                <a:latin typeface="+mn-ea"/>
              </a:endParaRPr>
            </a:p>
            <a:p>
              <a:pPr algn="ctr">
                <a:lnSpc>
                  <a:spcPts val="1200"/>
                </a:lnSpc>
              </a:pPr>
              <a:endParaRPr lang="en-US" altLang="ja-JP" sz="1100" dirty="0">
                <a:latin typeface="+mn-ea"/>
              </a:endParaRPr>
            </a:p>
            <a:p>
              <a:pPr algn="ctr">
                <a:lnSpc>
                  <a:spcPts val="1200"/>
                </a:lnSpc>
              </a:pPr>
              <a:endParaRPr lang="en-US" altLang="ja-JP" sz="1100" dirty="0">
                <a:latin typeface="+mn-ea"/>
              </a:endParaRPr>
            </a:p>
            <a:p>
              <a:pPr algn="ctr">
                <a:lnSpc>
                  <a:spcPts val="1200"/>
                </a:lnSpc>
              </a:pPr>
              <a:endParaRPr lang="en-US" altLang="ja-JP" sz="1100" dirty="0">
                <a:latin typeface="+mn-ea"/>
              </a:endParaRPr>
            </a:p>
            <a:p>
              <a:pPr algn="ctr">
                <a:lnSpc>
                  <a:spcPts val="1200"/>
                </a:lnSpc>
              </a:pPr>
              <a:endParaRPr lang="en-US" altLang="ja-JP" sz="1100" dirty="0">
                <a:latin typeface="+mn-ea"/>
              </a:endParaRPr>
            </a:p>
            <a:p>
              <a:pPr algn="ctr">
                <a:lnSpc>
                  <a:spcPts val="1200"/>
                </a:lnSpc>
              </a:pPr>
              <a:endParaRPr lang="en-US" altLang="ja-JP" sz="1100" dirty="0">
                <a:latin typeface="+mn-ea"/>
              </a:endParaRPr>
            </a:p>
            <a:p>
              <a:pPr algn="ctr">
                <a:lnSpc>
                  <a:spcPts val="1200"/>
                </a:lnSpc>
              </a:pPr>
              <a:endParaRPr lang="en-US" altLang="ja-JP" sz="1100" dirty="0">
                <a:latin typeface="+mn-ea"/>
              </a:endParaRPr>
            </a:p>
            <a:p>
              <a:pPr algn="ctr">
                <a:lnSpc>
                  <a:spcPts val="1200"/>
                </a:lnSpc>
              </a:pPr>
              <a:endParaRPr lang="en-US" altLang="ja-JP" sz="1100" dirty="0">
                <a:latin typeface="+mn-ea"/>
              </a:endParaRPr>
            </a:p>
          </p:txBody>
        </p:sp>
        <p:grpSp>
          <p:nvGrpSpPr>
            <p:cNvPr id="3" name="グループ化 2"/>
            <p:cNvGrpSpPr/>
            <p:nvPr/>
          </p:nvGrpSpPr>
          <p:grpSpPr>
            <a:xfrm>
              <a:off x="412977" y="4148401"/>
              <a:ext cx="2049889" cy="1067350"/>
              <a:chOff x="994002" y="4113676"/>
              <a:chExt cx="2049889" cy="1067350"/>
            </a:xfrm>
          </p:grpSpPr>
          <p:sp>
            <p:nvSpPr>
              <p:cNvPr id="45" name="正方形/長方形 44"/>
              <p:cNvSpPr/>
              <p:nvPr/>
            </p:nvSpPr>
            <p:spPr>
              <a:xfrm>
                <a:off x="994002" y="4319252"/>
                <a:ext cx="2049889" cy="861774"/>
              </a:xfrm>
              <a:prstGeom prst="rect">
                <a:avLst/>
              </a:prstGeom>
              <a:solidFill>
                <a:srgbClr val="CCFFCC"/>
              </a:solidFill>
              <a:ln w="6350">
                <a:noFill/>
              </a:ln>
            </p:spPr>
            <p:txBody>
              <a:bodyPr wrap="square">
                <a:spAutoFit/>
              </a:bodyPr>
              <a:lstStyle/>
              <a:p>
                <a:pPr>
                  <a:lnSpc>
                    <a:spcPts val="1200"/>
                  </a:lnSpc>
                </a:pPr>
                <a:r>
                  <a:rPr lang="ja-JP" altLang="en-US" sz="1050" spc="-70" dirty="0">
                    <a:latin typeface="+mn-ea"/>
                  </a:rPr>
                  <a:t>自然環境面の課題</a:t>
                </a:r>
                <a:endParaRPr lang="en-US" altLang="ja-JP" sz="1050" spc="-70" dirty="0">
                  <a:latin typeface="+mn-ea"/>
                </a:endParaRPr>
              </a:p>
              <a:p>
                <a:pPr>
                  <a:lnSpc>
                    <a:spcPts val="1200"/>
                  </a:lnSpc>
                </a:pPr>
                <a:r>
                  <a:rPr lang="ja-JP" altLang="en-US" sz="1050" spc="-70" dirty="0">
                    <a:latin typeface="+mn-ea"/>
                  </a:rPr>
                  <a:t>①階層構造が</a:t>
                </a:r>
                <a:r>
                  <a:rPr lang="ja-JP" altLang="en-US" sz="1050" spc="-70" dirty="0" smtClean="0">
                    <a:latin typeface="+mn-ea"/>
                  </a:rPr>
                  <a:t>未発達</a:t>
                </a:r>
                <a:endParaRPr lang="en-US" altLang="ja-JP" sz="1050" spc="-70" dirty="0">
                  <a:latin typeface="+mn-ea"/>
                </a:endParaRPr>
              </a:p>
              <a:p>
                <a:pPr>
                  <a:lnSpc>
                    <a:spcPts val="1200"/>
                  </a:lnSpc>
                </a:pPr>
                <a:r>
                  <a:rPr lang="ja-JP" altLang="en-US" sz="1050" spc="-70" dirty="0">
                    <a:latin typeface="+mn-ea"/>
                  </a:rPr>
                  <a:t>②過密</a:t>
                </a:r>
                <a:r>
                  <a:rPr lang="ja-JP" altLang="en-US" sz="1050" spc="-70" dirty="0" smtClean="0">
                    <a:latin typeface="+mn-ea"/>
                  </a:rPr>
                  <a:t>林</a:t>
                </a:r>
                <a:endParaRPr lang="en-US" altLang="ja-JP" sz="1050" spc="-70" dirty="0">
                  <a:latin typeface="+mn-ea"/>
                </a:endParaRPr>
              </a:p>
              <a:p>
                <a:pPr>
                  <a:lnSpc>
                    <a:spcPts val="1200"/>
                  </a:lnSpc>
                </a:pPr>
                <a:r>
                  <a:rPr lang="ja-JP" altLang="en-US" sz="1050" spc="-70" dirty="0">
                    <a:latin typeface="+mn-ea"/>
                  </a:rPr>
                  <a:t>③樹種が少ない</a:t>
                </a:r>
                <a:endParaRPr lang="en-US" altLang="ja-JP" sz="1050" spc="-70" dirty="0">
                  <a:latin typeface="+mn-ea"/>
                </a:endParaRPr>
              </a:p>
              <a:p>
                <a:pPr>
                  <a:lnSpc>
                    <a:spcPts val="1200"/>
                  </a:lnSpc>
                </a:pPr>
                <a:r>
                  <a:rPr lang="ja-JP" altLang="en-US" sz="1050" spc="-70" dirty="0">
                    <a:latin typeface="+mn-ea"/>
                  </a:rPr>
                  <a:t>④周辺からの種の侵入が難しい</a:t>
                </a:r>
                <a:endParaRPr lang="en-US" altLang="ja-JP" sz="1050" spc="-70" dirty="0">
                  <a:latin typeface="+mn-ea"/>
                </a:endParaRPr>
              </a:p>
            </p:txBody>
          </p:sp>
          <p:sp>
            <p:nvSpPr>
              <p:cNvPr id="30" name="正方形/長方形 29"/>
              <p:cNvSpPr/>
              <p:nvPr/>
            </p:nvSpPr>
            <p:spPr>
              <a:xfrm>
                <a:off x="994002" y="4113676"/>
                <a:ext cx="1277488" cy="246221"/>
              </a:xfrm>
              <a:prstGeom prst="rect">
                <a:avLst/>
              </a:prstGeom>
              <a:solidFill>
                <a:srgbClr val="CCFFCC"/>
              </a:solidFill>
              <a:ln w="6350">
                <a:noFill/>
              </a:ln>
            </p:spPr>
            <p:txBody>
              <a:bodyPr wrap="square">
                <a:spAutoFit/>
              </a:bodyPr>
              <a:lstStyle/>
              <a:p>
                <a:pPr>
                  <a:lnSpc>
                    <a:spcPts val="1200"/>
                  </a:lnSpc>
                </a:pPr>
                <a:r>
                  <a:rPr lang="ja-JP" altLang="en-US" sz="1050" spc="-70" dirty="0" smtClean="0">
                    <a:latin typeface="+mn-ea"/>
                  </a:rPr>
                  <a:t>生物多様性の向上</a:t>
                </a:r>
                <a:endParaRPr lang="en-US" altLang="ja-JP" sz="1050" spc="-70" dirty="0">
                  <a:latin typeface="+mn-ea"/>
                </a:endParaRPr>
              </a:p>
            </p:txBody>
          </p:sp>
        </p:grpSp>
        <p:grpSp>
          <p:nvGrpSpPr>
            <p:cNvPr id="8" name="グループ化 7"/>
            <p:cNvGrpSpPr/>
            <p:nvPr/>
          </p:nvGrpSpPr>
          <p:grpSpPr>
            <a:xfrm>
              <a:off x="412977" y="5291678"/>
              <a:ext cx="2301648" cy="1213483"/>
              <a:chOff x="498702" y="5291678"/>
              <a:chExt cx="2301648" cy="1213483"/>
            </a:xfrm>
          </p:grpSpPr>
          <p:sp>
            <p:nvSpPr>
              <p:cNvPr id="46" name="正方形/長方形 45"/>
              <p:cNvSpPr/>
              <p:nvPr/>
            </p:nvSpPr>
            <p:spPr>
              <a:xfrm>
                <a:off x="498702" y="5489498"/>
                <a:ext cx="2301648" cy="1015663"/>
              </a:xfrm>
              <a:prstGeom prst="rect">
                <a:avLst/>
              </a:prstGeom>
              <a:solidFill>
                <a:schemeClr val="accent4">
                  <a:lumMod val="40000"/>
                  <a:lumOff val="60000"/>
                </a:schemeClr>
              </a:solidFill>
              <a:ln w="6350">
                <a:noFill/>
              </a:ln>
            </p:spPr>
            <p:txBody>
              <a:bodyPr wrap="square">
                <a:spAutoFit/>
              </a:bodyPr>
              <a:lstStyle/>
              <a:p>
                <a:pPr>
                  <a:lnSpc>
                    <a:spcPts val="1200"/>
                  </a:lnSpc>
                </a:pPr>
                <a:r>
                  <a:rPr lang="ja-JP" altLang="en-US" sz="1050" spc="-70" dirty="0">
                    <a:latin typeface="+mn-ea"/>
                  </a:rPr>
                  <a:t>利活用面の課題</a:t>
                </a:r>
                <a:endParaRPr lang="en-US" altLang="ja-JP" sz="1050" spc="-70" dirty="0">
                  <a:latin typeface="+mn-ea"/>
                </a:endParaRPr>
              </a:p>
              <a:p>
                <a:pPr>
                  <a:lnSpc>
                    <a:spcPts val="1200"/>
                  </a:lnSpc>
                </a:pPr>
                <a:r>
                  <a:rPr lang="ja-JP" altLang="en-US" sz="1050" spc="-70" dirty="0" smtClean="0">
                    <a:latin typeface="+mn-ea"/>
                  </a:rPr>
                  <a:t>①利用促進の向上</a:t>
                </a:r>
                <a:endParaRPr lang="en-US" altLang="ja-JP" sz="1050" spc="-70" dirty="0" smtClean="0">
                  <a:latin typeface="+mn-ea"/>
                </a:endParaRPr>
              </a:p>
              <a:p>
                <a:pPr>
                  <a:lnSpc>
                    <a:spcPts val="1200"/>
                  </a:lnSpc>
                </a:pPr>
                <a:r>
                  <a:rPr lang="ja-JP" altLang="en-US" sz="1050" spc="-70" dirty="0" smtClean="0">
                    <a:latin typeface="+mn-ea"/>
                  </a:rPr>
                  <a:t>（参加者の固定化⇒参加層の拡大）</a:t>
                </a:r>
                <a:endParaRPr lang="en-US" altLang="ja-JP" sz="1050" spc="-70" dirty="0" smtClean="0">
                  <a:latin typeface="+mn-ea"/>
                </a:endParaRPr>
              </a:p>
              <a:p>
                <a:pPr>
                  <a:lnSpc>
                    <a:spcPts val="1200"/>
                  </a:lnSpc>
                </a:pPr>
                <a:r>
                  <a:rPr lang="ja-JP" altLang="en-US" sz="1050" spc="-70" dirty="0" smtClean="0">
                    <a:latin typeface="+mn-ea"/>
                  </a:rPr>
                  <a:t>②自然資源の有効活用</a:t>
                </a:r>
                <a:endParaRPr lang="en-US" altLang="ja-JP" sz="1050" spc="-70" dirty="0">
                  <a:latin typeface="+mn-ea"/>
                </a:endParaRPr>
              </a:p>
              <a:p>
                <a:pPr>
                  <a:lnSpc>
                    <a:spcPts val="1200"/>
                  </a:lnSpc>
                </a:pPr>
                <a:r>
                  <a:rPr lang="ja-JP" altLang="en-US" sz="1050" spc="-70" dirty="0" smtClean="0">
                    <a:latin typeface="+mn-ea"/>
                  </a:rPr>
                  <a:t>③</a:t>
                </a:r>
                <a:r>
                  <a:rPr lang="ja-JP" altLang="en-US" sz="1050" spc="-70" dirty="0">
                    <a:latin typeface="+mn-ea"/>
                  </a:rPr>
                  <a:t>新た</a:t>
                </a:r>
                <a:r>
                  <a:rPr lang="ja-JP" altLang="en-US" sz="1050" spc="-70" dirty="0" smtClean="0">
                    <a:latin typeface="+mn-ea"/>
                  </a:rPr>
                  <a:t>なニーズへの対応</a:t>
                </a:r>
                <a:endParaRPr lang="en-US" altLang="ja-JP" sz="1050" spc="-70" dirty="0" smtClean="0">
                  <a:latin typeface="+mn-ea"/>
                </a:endParaRPr>
              </a:p>
              <a:p>
                <a:pPr>
                  <a:lnSpc>
                    <a:spcPts val="1200"/>
                  </a:lnSpc>
                </a:pPr>
                <a:r>
                  <a:rPr lang="ja-JP" altLang="en-US" sz="1050" spc="-70" dirty="0" smtClean="0">
                    <a:latin typeface="+mn-ea"/>
                  </a:rPr>
                  <a:t>（新たなﾌﾟﾛｸﾞﾗﾑや情報提供ﾂｰﾙの検討）</a:t>
                </a:r>
                <a:endParaRPr lang="en-US" altLang="ja-JP" sz="1050" spc="-70" dirty="0">
                  <a:latin typeface="+mn-ea"/>
                </a:endParaRPr>
              </a:p>
            </p:txBody>
          </p:sp>
          <p:sp>
            <p:nvSpPr>
              <p:cNvPr id="44" name="正方形/長方形 43"/>
              <p:cNvSpPr/>
              <p:nvPr/>
            </p:nvSpPr>
            <p:spPr>
              <a:xfrm>
                <a:off x="498702" y="5291678"/>
                <a:ext cx="1277488" cy="246221"/>
              </a:xfrm>
              <a:prstGeom prst="rect">
                <a:avLst/>
              </a:prstGeom>
              <a:solidFill>
                <a:schemeClr val="accent4">
                  <a:lumMod val="40000"/>
                  <a:lumOff val="60000"/>
                </a:schemeClr>
              </a:solidFill>
              <a:ln w="6350">
                <a:noFill/>
              </a:ln>
            </p:spPr>
            <p:txBody>
              <a:bodyPr wrap="square">
                <a:spAutoFit/>
              </a:bodyPr>
              <a:lstStyle/>
              <a:p>
                <a:pPr>
                  <a:lnSpc>
                    <a:spcPts val="1200"/>
                  </a:lnSpc>
                </a:pPr>
                <a:r>
                  <a:rPr lang="ja-JP" altLang="en-US" sz="1050" spc="-70" dirty="0" smtClean="0">
                    <a:latin typeface="+mn-ea"/>
                  </a:rPr>
                  <a:t>森の利活用の促進</a:t>
                </a:r>
                <a:endParaRPr lang="en-US" altLang="ja-JP" sz="1050" spc="-70" dirty="0">
                  <a:latin typeface="+mn-ea"/>
                </a:endParaRPr>
              </a:p>
            </p:txBody>
          </p:sp>
        </p:grpSp>
      </p:grpSp>
      <p:sp>
        <p:nvSpPr>
          <p:cNvPr id="41" name="テキスト ボックス 40"/>
          <p:cNvSpPr txBox="1"/>
          <p:nvPr/>
        </p:nvSpPr>
        <p:spPr>
          <a:xfrm>
            <a:off x="5972174" y="3712197"/>
            <a:ext cx="2985710" cy="2964914"/>
          </a:xfrm>
          <a:prstGeom prst="rect">
            <a:avLst/>
          </a:prstGeom>
          <a:noFill/>
          <a:ln w="19050">
            <a:solidFill>
              <a:schemeClr val="tx1"/>
            </a:solidFill>
          </a:ln>
        </p:spPr>
        <p:txBody>
          <a:bodyPr wrap="square" rtlCol="0">
            <a:spAutoFit/>
          </a:bodyPr>
          <a:lstStyle/>
          <a:p>
            <a:pPr marL="180975" indent="-180975">
              <a:lnSpc>
                <a:spcPts val="1200"/>
              </a:lnSpc>
              <a:tabLst>
                <a:tab pos="180975" algn="l"/>
              </a:tabLst>
            </a:pPr>
            <a:r>
              <a:rPr kumimoji="1" lang="ja-JP" altLang="en-US" sz="1100" dirty="0" smtClean="0">
                <a:latin typeface="+mj-ea"/>
                <a:ea typeface="+mj-ea"/>
              </a:rPr>
              <a:t>■</a:t>
            </a:r>
            <a:r>
              <a:rPr lang="ja-JP" altLang="en-US" sz="1100" dirty="0" smtClean="0">
                <a:latin typeface="+mj-ea"/>
                <a:ea typeface="+mj-ea"/>
                <a:cs typeface="Meiryo UI" panose="020B0604030504040204" pitchFamily="50" charset="-128"/>
              </a:rPr>
              <a:t>万博会</a:t>
            </a:r>
            <a:r>
              <a:rPr lang="ja-JP" altLang="en-US" sz="1100" dirty="0">
                <a:latin typeface="+mj-ea"/>
                <a:ea typeface="+mj-ea"/>
                <a:cs typeface="Meiryo UI" panose="020B0604030504040204" pitchFamily="50" charset="-128"/>
              </a:rPr>
              <a:t>記念</a:t>
            </a:r>
            <a:r>
              <a:rPr lang="ja-JP" altLang="en-US" sz="1100" dirty="0" smtClean="0">
                <a:latin typeface="+mj-ea"/>
                <a:ea typeface="+mj-ea"/>
                <a:cs typeface="Meiryo UI" panose="020B0604030504040204" pitchFamily="50" charset="-128"/>
              </a:rPr>
              <a:t>公園に求められる役割</a:t>
            </a:r>
            <a:endParaRPr lang="en-US" altLang="ja-JP" sz="1100" dirty="0" smtClean="0">
              <a:latin typeface="+mj-ea"/>
              <a:ea typeface="+mj-ea"/>
              <a:cs typeface="Meiryo UI" panose="020B0604030504040204" pitchFamily="50" charset="-128"/>
            </a:endParaRPr>
          </a:p>
          <a:p>
            <a:pPr marL="180975" indent="-180975">
              <a:lnSpc>
                <a:spcPts val="1200"/>
              </a:lnSpc>
              <a:tabLst>
                <a:tab pos="180975" algn="l"/>
              </a:tabLst>
            </a:pPr>
            <a:r>
              <a:rPr lang="ja-JP" altLang="en-US" sz="1100" dirty="0">
                <a:latin typeface="+mj-ea"/>
                <a:ea typeface="+mj-ea"/>
                <a:cs typeface="Meiryo UI" panose="020B0604030504040204" pitchFamily="50" charset="-128"/>
              </a:rPr>
              <a:t>　</a:t>
            </a:r>
            <a:r>
              <a:rPr lang="ja-JP" altLang="en-US" sz="1100" dirty="0" smtClean="0">
                <a:latin typeface="+mj-ea"/>
                <a:ea typeface="+mj-ea"/>
                <a:cs typeface="Meiryo UI" panose="020B0604030504040204" pitchFamily="50" charset="-128"/>
              </a:rPr>
              <a:t>　（自然文化園の森に関すること）</a:t>
            </a:r>
            <a:endParaRPr lang="en-US" altLang="ja-JP" sz="1100" dirty="0" smtClean="0">
              <a:latin typeface="+mj-ea"/>
              <a:ea typeface="+mj-ea"/>
              <a:cs typeface="Meiryo UI" panose="020B0604030504040204" pitchFamily="50" charset="-128"/>
            </a:endParaRPr>
          </a:p>
          <a:p>
            <a:pPr marL="177800" indent="-177800">
              <a:lnSpc>
                <a:spcPts val="1200"/>
              </a:lnSpc>
            </a:pPr>
            <a:endParaRPr lang="en-US" altLang="ja-JP" sz="1100" dirty="0" smtClean="0">
              <a:latin typeface="+mj-ea"/>
              <a:ea typeface="+mj-ea"/>
              <a:cs typeface="Meiryo UI" panose="020B0604030504040204" pitchFamily="50" charset="-128"/>
            </a:endParaRPr>
          </a:p>
          <a:p>
            <a:pPr marL="177800" indent="-177800">
              <a:lnSpc>
                <a:spcPts val="1200"/>
              </a:lnSpc>
            </a:pPr>
            <a:r>
              <a:rPr lang="ja-JP" altLang="en-US" sz="1100" dirty="0" smtClean="0">
                <a:latin typeface="+mj-ea"/>
                <a:ea typeface="+mj-ea"/>
                <a:cs typeface="Meiryo UI" panose="020B0604030504040204" pitchFamily="50" charset="-128"/>
              </a:rPr>
              <a:t>　・生物</a:t>
            </a:r>
            <a:r>
              <a:rPr lang="ja-JP" altLang="en-US" sz="1100" dirty="0">
                <a:latin typeface="+mj-ea"/>
                <a:ea typeface="+mj-ea"/>
                <a:cs typeface="Meiryo UI" panose="020B0604030504040204" pitchFamily="50" charset="-128"/>
              </a:rPr>
              <a:t>多様性を</a:t>
            </a:r>
            <a:r>
              <a:rPr lang="ja-JP" altLang="en-US" sz="1100" dirty="0" smtClean="0">
                <a:latin typeface="+mj-ea"/>
                <a:ea typeface="+mj-ea"/>
                <a:cs typeface="Meiryo UI" panose="020B0604030504040204" pitchFamily="50" charset="-128"/>
              </a:rPr>
              <a:t>確保</a:t>
            </a:r>
            <a:endParaRPr lang="en-US" altLang="ja-JP" sz="1100" dirty="0" smtClean="0">
              <a:latin typeface="+mj-ea"/>
              <a:ea typeface="+mj-ea"/>
              <a:cs typeface="Meiryo UI" panose="020B0604030504040204" pitchFamily="50" charset="-128"/>
            </a:endParaRPr>
          </a:p>
          <a:p>
            <a:pPr marL="177800" indent="-177800">
              <a:lnSpc>
                <a:spcPts val="1200"/>
              </a:lnSpc>
            </a:pPr>
            <a:r>
              <a:rPr lang="ja-JP" altLang="en-US" sz="1100" dirty="0">
                <a:latin typeface="+mj-ea"/>
                <a:ea typeface="+mj-ea"/>
                <a:cs typeface="Meiryo UI" panose="020B0604030504040204" pitchFamily="50" charset="-128"/>
              </a:rPr>
              <a:t>　</a:t>
            </a:r>
            <a:r>
              <a:rPr lang="ja-JP" altLang="en-US" sz="1100" dirty="0" smtClean="0">
                <a:latin typeface="+mj-ea"/>
                <a:ea typeface="+mj-ea"/>
                <a:cs typeface="Meiryo UI" panose="020B0604030504040204" pitchFamily="50" charset="-128"/>
              </a:rPr>
              <a:t>・都市</a:t>
            </a:r>
            <a:r>
              <a:rPr lang="ja-JP" altLang="en-US" sz="1100" dirty="0">
                <a:latin typeface="+mj-ea"/>
                <a:ea typeface="+mj-ea"/>
                <a:cs typeface="Meiryo UI" panose="020B0604030504040204" pitchFamily="50" charset="-128"/>
              </a:rPr>
              <a:t>の中で人と生きものが触れ合うことのできる</a:t>
            </a:r>
            <a:r>
              <a:rPr lang="ja-JP" altLang="en-US" sz="1100" dirty="0" smtClean="0">
                <a:latin typeface="+mj-ea"/>
                <a:ea typeface="+mj-ea"/>
                <a:cs typeface="Meiryo UI" panose="020B0604030504040204" pitchFamily="50" charset="-128"/>
              </a:rPr>
              <a:t>空間づくり</a:t>
            </a:r>
            <a:endParaRPr lang="ja-JP" altLang="en-US" sz="1100" dirty="0">
              <a:latin typeface="+mj-ea"/>
              <a:ea typeface="+mj-ea"/>
              <a:cs typeface="Meiryo UI" panose="020B0604030504040204" pitchFamily="50" charset="-128"/>
            </a:endParaRPr>
          </a:p>
          <a:p>
            <a:pPr marL="180975" indent="-180975">
              <a:lnSpc>
                <a:spcPts val="1200"/>
              </a:lnSpc>
            </a:pPr>
            <a:r>
              <a:rPr lang="ja-JP" altLang="en-US" sz="1100" dirty="0" smtClean="0">
                <a:latin typeface="+mj-ea"/>
                <a:ea typeface="+mj-ea"/>
                <a:cs typeface="Meiryo UI" panose="020B0604030504040204" pitchFamily="50" charset="-128"/>
              </a:rPr>
              <a:t>　・循環型</a:t>
            </a:r>
            <a:r>
              <a:rPr lang="ja-JP" altLang="en-US" sz="1100" dirty="0">
                <a:latin typeface="+mj-ea"/>
                <a:ea typeface="+mj-ea"/>
                <a:cs typeface="Meiryo UI" panose="020B0604030504040204" pitchFamily="50" charset="-128"/>
              </a:rPr>
              <a:t>社会の構築に</a:t>
            </a:r>
            <a:r>
              <a:rPr lang="ja-JP" altLang="en-US" sz="1100" dirty="0" smtClean="0">
                <a:latin typeface="+mj-ea"/>
                <a:ea typeface="+mj-ea"/>
                <a:cs typeface="Meiryo UI" panose="020B0604030504040204" pitchFamily="50" charset="-128"/>
              </a:rPr>
              <a:t>寄与</a:t>
            </a:r>
            <a:endParaRPr lang="en-US" altLang="ja-JP" sz="1100" dirty="0" smtClean="0">
              <a:latin typeface="+mj-ea"/>
              <a:ea typeface="+mj-ea"/>
              <a:cs typeface="Meiryo UI" panose="020B0604030504040204" pitchFamily="50" charset="-128"/>
            </a:endParaRPr>
          </a:p>
          <a:p>
            <a:pPr marL="180975" indent="-180975">
              <a:lnSpc>
                <a:spcPts val="1000"/>
              </a:lnSpc>
            </a:pPr>
            <a:endParaRPr lang="en-US" altLang="ja-JP" sz="1100" dirty="0" smtClean="0">
              <a:latin typeface="+mj-ea"/>
              <a:ea typeface="+mj-ea"/>
              <a:cs typeface="Meiryo UI" panose="020B0604030504040204" pitchFamily="50" charset="-128"/>
            </a:endParaRPr>
          </a:p>
          <a:p>
            <a:pPr marL="180975" indent="-180975">
              <a:lnSpc>
                <a:spcPts val="1200"/>
              </a:lnSpc>
            </a:pPr>
            <a:r>
              <a:rPr lang="ja-JP" altLang="en-US" sz="1100" dirty="0">
                <a:latin typeface="+mj-ea"/>
                <a:ea typeface="+mj-ea"/>
                <a:cs typeface="Meiryo UI" panose="020B0604030504040204" pitchFamily="50" charset="-128"/>
              </a:rPr>
              <a:t>　</a:t>
            </a:r>
            <a:r>
              <a:rPr lang="ja-JP" altLang="en-US" sz="1100" dirty="0" smtClean="0">
                <a:latin typeface="+mj-ea"/>
                <a:ea typeface="+mj-ea"/>
                <a:cs typeface="Meiryo UI" panose="020B0604030504040204" pitchFamily="50" charset="-128"/>
              </a:rPr>
              <a:t>・</a:t>
            </a:r>
            <a:r>
              <a:rPr lang="ja-JP" altLang="en-US" sz="1100" spc="-30" dirty="0" smtClean="0">
                <a:latin typeface="+mj-ea"/>
                <a:ea typeface="+mj-ea"/>
                <a:cs typeface="Meiryo UI" panose="020B0604030504040204" pitchFamily="50" charset="-128"/>
              </a:rPr>
              <a:t>子供が安全に自然と触れ合いながら、体力と情操を育みつつ、多世代との交流を図る場の提供</a:t>
            </a:r>
            <a:endParaRPr lang="en-US" altLang="ja-JP" sz="1100" dirty="0" smtClean="0">
              <a:latin typeface="+mj-ea"/>
              <a:ea typeface="+mj-ea"/>
              <a:cs typeface="Meiryo UI" panose="020B0604030504040204" pitchFamily="50" charset="-128"/>
            </a:endParaRPr>
          </a:p>
          <a:p>
            <a:pPr marL="177800" indent="-177800">
              <a:lnSpc>
                <a:spcPts val="1200"/>
              </a:lnSpc>
              <a:defRPr/>
            </a:pPr>
            <a:r>
              <a:rPr lang="ja-JP" altLang="en-US" sz="1100" dirty="0" smtClean="0">
                <a:latin typeface="+mj-ea"/>
                <a:ea typeface="+mj-ea"/>
                <a:cs typeface="Meiryo UI" panose="020B0604030504040204" pitchFamily="50" charset="-128"/>
              </a:rPr>
              <a:t>　・</a:t>
            </a:r>
            <a:r>
              <a:rPr lang="ja-JP" altLang="en-US" sz="1100" spc="-30" dirty="0">
                <a:latin typeface="+mj-ea"/>
                <a:ea typeface="+mj-ea"/>
                <a:cs typeface="Meiryo UI" panose="020B0604030504040204" pitchFamily="50" charset="-128"/>
              </a:rPr>
              <a:t>人々のライフスタイルに応じて気軽に芸術・文化活動やスポーツを一層楽しめる環境の</a:t>
            </a:r>
            <a:r>
              <a:rPr lang="ja-JP" altLang="en-US" sz="1100" spc="-30" dirty="0" smtClean="0">
                <a:latin typeface="+mj-ea"/>
                <a:ea typeface="+mj-ea"/>
                <a:cs typeface="Meiryo UI" panose="020B0604030504040204" pitchFamily="50" charset="-128"/>
              </a:rPr>
              <a:t>創出</a:t>
            </a:r>
            <a:endParaRPr lang="en-US" altLang="ja-JP" sz="1100" spc="-30" dirty="0" smtClean="0">
              <a:latin typeface="+mj-ea"/>
              <a:ea typeface="+mj-ea"/>
              <a:cs typeface="Meiryo UI" panose="020B0604030504040204" pitchFamily="50" charset="-128"/>
            </a:endParaRPr>
          </a:p>
          <a:p>
            <a:pPr marL="177800" indent="-177800">
              <a:lnSpc>
                <a:spcPts val="1000"/>
              </a:lnSpc>
              <a:defRPr/>
            </a:pPr>
            <a:r>
              <a:rPr lang="ja-JP" altLang="en-US" sz="1100" dirty="0" smtClean="0">
                <a:latin typeface="+mj-ea"/>
                <a:cs typeface="Meiryo UI" panose="020B0604030504040204" pitchFamily="50" charset="-128"/>
              </a:rPr>
              <a:t>　</a:t>
            </a:r>
            <a:endParaRPr lang="en-US" altLang="ja-JP" sz="1100" dirty="0" smtClean="0">
              <a:latin typeface="+mj-ea"/>
              <a:cs typeface="Meiryo UI" panose="020B0604030504040204" pitchFamily="50" charset="-128"/>
            </a:endParaRPr>
          </a:p>
          <a:p>
            <a:pPr marL="177800" indent="-177800">
              <a:lnSpc>
                <a:spcPts val="1200"/>
              </a:lnSpc>
              <a:defRPr/>
            </a:pPr>
            <a:r>
              <a:rPr lang="ja-JP" altLang="en-US" sz="1100" dirty="0">
                <a:latin typeface="+mj-ea"/>
                <a:cs typeface="Meiryo UI" panose="020B0604030504040204" pitchFamily="50" charset="-128"/>
              </a:rPr>
              <a:t>　</a:t>
            </a:r>
            <a:r>
              <a:rPr lang="ja-JP" altLang="en-US" sz="1100" dirty="0" smtClean="0">
                <a:latin typeface="+mj-ea"/>
                <a:cs typeface="Meiryo UI" panose="020B0604030504040204" pitchFamily="50" charset="-128"/>
              </a:rPr>
              <a:t>・</a:t>
            </a:r>
            <a:r>
              <a:rPr lang="ja-JP" altLang="en-US" sz="1100" dirty="0">
                <a:latin typeface="+mj-ea"/>
                <a:cs typeface="Meiryo UI" panose="020B0604030504040204" pitchFamily="50" charset="-128"/>
              </a:rPr>
              <a:t>多様な主体の連携から地域の活性化を生み出していく機能</a:t>
            </a:r>
          </a:p>
          <a:p>
            <a:pPr marL="177800" indent="-177800">
              <a:lnSpc>
                <a:spcPts val="1200"/>
              </a:lnSpc>
              <a:defRPr/>
            </a:pPr>
            <a:endParaRPr lang="en-US" altLang="ja-JP" sz="1100" spc="-30" dirty="0" smtClean="0">
              <a:latin typeface="+mj-ea"/>
              <a:ea typeface="+mj-ea"/>
              <a:cs typeface="Meiryo UI" panose="020B0604030504040204" pitchFamily="50" charset="-128"/>
            </a:endParaRPr>
          </a:p>
          <a:p>
            <a:pPr marL="180975" indent="-180975">
              <a:lnSpc>
                <a:spcPts val="1200"/>
              </a:lnSpc>
              <a:defRPr/>
            </a:pPr>
            <a:endParaRPr lang="en-US" altLang="ja-JP" sz="1100" spc="-30" dirty="0">
              <a:latin typeface="+mj-ea"/>
              <a:ea typeface="+mj-ea"/>
              <a:cs typeface="Meiryo UI" panose="020B0604030504040204" pitchFamily="50" charset="-128"/>
            </a:endParaRPr>
          </a:p>
          <a:p>
            <a:pPr marL="180975" indent="-180975">
              <a:lnSpc>
                <a:spcPts val="1200"/>
              </a:lnSpc>
              <a:defRPr/>
            </a:pPr>
            <a:endParaRPr lang="en-US" altLang="ja-JP" sz="1100" spc="-30" dirty="0" smtClean="0">
              <a:latin typeface="+mj-ea"/>
              <a:ea typeface="+mj-ea"/>
              <a:cs typeface="Meiryo UI" panose="020B0604030504040204" pitchFamily="50" charset="-128"/>
            </a:endParaRPr>
          </a:p>
        </p:txBody>
      </p:sp>
      <p:sp>
        <p:nvSpPr>
          <p:cNvPr id="10" name="右矢印 9"/>
          <p:cNvSpPr/>
          <p:nvPr/>
        </p:nvSpPr>
        <p:spPr>
          <a:xfrm rot="10800000">
            <a:off x="5577832" y="5206408"/>
            <a:ext cx="480068" cy="208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6240780" y="6185378"/>
            <a:ext cx="2787779" cy="400110"/>
          </a:xfrm>
          <a:prstGeom prst="rect">
            <a:avLst/>
          </a:prstGeom>
          <a:noFill/>
          <a:ln w="19050">
            <a:noFill/>
          </a:ln>
        </p:spPr>
        <p:txBody>
          <a:bodyPr wrap="square" rtlCol="0">
            <a:spAutoFit/>
          </a:bodyPr>
          <a:lstStyle/>
          <a:p>
            <a:pPr marL="180975" indent="-180975">
              <a:lnSpc>
                <a:spcPts val="1200"/>
              </a:lnSpc>
              <a:tabLst>
                <a:tab pos="180975" algn="l"/>
              </a:tabLst>
            </a:pPr>
            <a:r>
              <a:rPr lang="ja-JP" altLang="en-US" sz="1000" dirty="0">
                <a:latin typeface="+mj-ea"/>
                <a:ea typeface="+mj-ea"/>
              </a:rPr>
              <a:t>（</a:t>
            </a:r>
            <a:r>
              <a:rPr kumimoji="1" lang="ja-JP" altLang="en-US" sz="1000" dirty="0" smtClean="0">
                <a:latin typeface="+mj-ea"/>
                <a:ea typeface="+mj-ea"/>
              </a:rPr>
              <a:t>「</a:t>
            </a:r>
            <a:r>
              <a:rPr lang="ja-JP" altLang="en-US" sz="1000" dirty="0" smtClean="0">
                <a:latin typeface="+mj-ea"/>
                <a:ea typeface="+mj-ea"/>
                <a:cs typeface="Meiryo UI" panose="020B0604030504040204" pitchFamily="50" charset="-128"/>
              </a:rPr>
              <a:t>日本</a:t>
            </a:r>
            <a:r>
              <a:rPr lang="ja-JP" altLang="en-US" sz="1000" dirty="0">
                <a:latin typeface="+mj-ea"/>
                <a:ea typeface="+mj-ea"/>
                <a:cs typeface="Meiryo UI" panose="020B0604030504040204" pitchFamily="50" charset="-128"/>
              </a:rPr>
              <a:t>万国博覧会記念公園</a:t>
            </a:r>
            <a:r>
              <a:rPr lang="ja-JP" altLang="en-US" sz="1000" dirty="0" smtClean="0">
                <a:latin typeface="+mj-ea"/>
                <a:ea typeface="+mj-ea"/>
                <a:cs typeface="Meiryo UI" panose="020B0604030504040204" pitchFamily="50" charset="-128"/>
              </a:rPr>
              <a:t>の活性化</a:t>
            </a:r>
            <a:r>
              <a:rPr lang="ja-JP" altLang="en-US" sz="1000" dirty="0">
                <a:latin typeface="+mj-ea"/>
                <a:ea typeface="+mj-ea"/>
                <a:cs typeface="Meiryo UI" panose="020B0604030504040204" pitchFamily="50" charset="-128"/>
              </a:rPr>
              <a:t>に</a:t>
            </a:r>
            <a:r>
              <a:rPr lang="ja-JP" altLang="en-US" sz="1000" dirty="0" smtClean="0">
                <a:latin typeface="+mj-ea"/>
                <a:ea typeface="+mj-ea"/>
                <a:cs typeface="Meiryo UI" panose="020B0604030504040204" pitchFamily="50" charset="-128"/>
              </a:rPr>
              <a:t>向けた</a:t>
            </a:r>
            <a:endParaRPr lang="en-US" altLang="ja-JP" sz="1000" dirty="0" smtClean="0">
              <a:latin typeface="+mj-ea"/>
              <a:ea typeface="+mj-ea"/>
              <a:cs typeface="Meiryo UI" panose="020B0604030504040204" pitchFamily="50" charset="-128"/>
            </a:endParaRPr>
          </a:p>
          <a:p>
            <a:pPr marL="180975" indent="-180975">
              <a:lnSpc>
                <a:spcPts val="1200"/>
              </a:lnSpc>
              <a:tabLst>
                <a:tab pos="180975" algn="l"/>
              </a:tabLst>
            </a:pPr>
            <a:r>
              <a:rPr lang="ja-JP" altLang="en-US" sz="1000" dirty="0">
                <a:latin typeface="+mj-ea"/>
                <a:ea typeface="+mj-ea"/>
                <a:cs typeface="Meiryo UI" panose="020B0604030504040204" pitchFamily="50" charset="-128"/>
              </a:rPr>
              <a:t>　</a:t>
            </a:r>
            <a:r>
              <a:rPr lang="ja-JP" altLang="en-US" sz="1000" dirty="0" smtClean="0">
                <a:latin typeface="+mj-ea"/>
                <a:ea typeface="+mj-ea"/>
                <a:cs typeface="Meiryo UI" panose="020B0604030504040204" pitchFamily="50" charset="-128"/>
              </a:rPr>
              <a:t>将来ビジョン」より</a:t>
            </a:r>
            <a:r>
              <a:rPr lang="ja-JP" altLang="en-US" sz="1000" dirty="0">
                <a:latin typeface="+mj-ea"/>
                <a:ea typeface="+mj-ea"/>
                <a:cs typeface="Meiryo UI" panose="020B0604030504040204" pitchFamily="50" charset="-128"/>
              </a:rPr>
              <a:t>）</a:t>
            </a:r>
            <a:endParaRPr lang="en-US" altLang="ja-JP" sz="1000" dirty="0" smtClean="0">
              <a:latin typeface="+mj-ea"/>
              <a:ea typeface="+mj-ea"/>
              <a:cs typeface="Meiryo UI" panose="020B0604030504040204" pitchFamily="50" charset="-128"/>
            </a:endParaRPr>
          </a:p>
        </p:txBody>
      </p:sp>
    </p:spTree>
    <p:extLst>
      <p:ext uri="{BB962C8B-B14F-4D97-AF65-F5344CB8AC3E}">
        <p14:creationId xmlns:p14="http://schemas.microsoft.com/office/powerpoint/2010/main" val="551860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５．森の育成計画（案） </a:t>
            </a:r>
            <a:r>
              <a:rPr lang="ja-JP" altLang="en-US" sz="2400" dirty="0" smtClean="0"/>
              <a:t>　</a:t>
            </a:r>
            <a:endParaRPr lang="en-US" altLang="ja-JP" sz="2400" dirty="0"/>
          </a:p>
        </p:txBody>
      </p:sp>
      <p:sp>
        <p:nvSpPr>
          <p:cNvPr id="25" name="テキスト ボックス 24"/>
          <p:cNvSpPr txBox="1"/>
          <p:nvPr/>
        </p:nvSpPr>
        <p:spPr>
          <a:xfrm>
            <a:off x="156259" y="658719"/>
            <a:ext cx="8889357" cy="1631216"/>
          </a:xfrm>
          <a:prstGeom prst="rect">
            <a:avLst/>
          </a:prstGeom>
          <a:noFill/>
          <a:ln w="19050">
            <a:noFill/>
          </a:ln>
        </p:spPr>
        <p:txBody>
          <a:bodyPr wrap="square" rtlCol="0">
            <a:spAutoFit/>
          </a:bodyPr>
          <a:lstStyle/>
          <a:p>
            <a:pPr marL="133350" indent="-133350" algn="just">
              <a:lnSpc>
                <a:spcPts val="2000"/>
              </a:lnSpc>
              <a:spcAft>
                <a:spcPts val="0"/>
              </a:spcAft>
            </a:pPr>
            <a:r>
              <a:rPr lang="ja-JP" altLang="en-US" sz="1600" b="1" dirty="0"/>
              <a:t>「Ａ．</a:t>
            </a:r>
            <a:r>
              <a:rPr lang="ja-JP" altLang="en-US" sz="1600" b="1" dirty="0" smtClean="0"/>
              <a:t>照葉樹林（タイプ①）」</a:t>
            </a:r>
            <a:endParaRPr lang="en-US" altLang="ja-JP" sz="1600" dirty="0"/>
          </a:p>
          <a:p>
            <a:pPr marL="133350" indent="-133350" algn="just">
              <a:lnSpc>
                <a:spcPts val="2000"/>
              </a:lnSpc>
              <a:spcAft>
                <a:spcPts val="0"/>
              </a:spcAft>
            </a:pPr>
            <a:r>
              <a:rPr lang="ja-JP" altLang="en-US" sz="1200" dirty="0" smtClean="0"/>
              <a:t>■施業区内の樹高</a:t>
            </a:r>
            <a:r>
              <a:rPr lang="en-US" altLang="ja-JP" sz="1200" dirty="0" smtClean="0"/>
              <a:t>15m</a:t>
            </a:r>
            <a:r>
              <a:rPr lang="ja-JP" altLang="en-US" sz="1200" dirty="0" smtClean="0"/>
              <a:t>以上の照葉樹は残し、</a:t>
            </a:r>
            <a:r>
              <a:rPr lang="ja-JP" altLang="en-US" sz="1200" dirty="0"/>
              <a:t>照葉樹林構成</a:t>
            </a:r>
            <a:r>
              <a:rPr lang="ja-JP" altLang="en-US" sz="1200" dirty="0" smtClean="0"/>
              <a:t>種の低木、草本層を</a:t>
            </a:r>
            <a:r>
              <a:rPr lang="ja-JP" altLang="en-US" sz="1200" dirty="0"/>
              <a:t>植栽し、種子散布等による樹木の拡散を期待する</a:t>
            </a:r>
            <a:r>
              <a:rPr lang="ja-JP" altLang="en-US" sz="1200" dirty="0" smtClean="0"/>
              <a:t>「核森」</a:t>
            </a:r>
            <a:r>
              <a:rPr lang="ja-JP" altLang="en-US" sz="1200" dirty="0"/>
              <a:t>を創出</a:t>
            </a:r>
            <a:r>
              <a:rPr lang="ja-JP" altLang="en-US" sz="1200" dirty="0" smtClean="0"/>
              <a:t>。</a:t>
            </a:r>
            <a:r>
              <a:rPr kumimoji="0" lang="ja-JP" altLang="en-US" sz="1200" dirty="0" smtClean="0">
                <a:latin typeface="+mn-ea"/>
                <a:cs typeface="Times New Roman" panose="02020603050405020304" pitchFamily="18" charset="0"/>
              </a:rPr>
              <a:t>「核森」</a:t>
            </a:r>
            <a:r>
              <a:rPr kumimoji="0" lang="ja-JP" altLang="en-US" sz="1200" dirty="0">
                <a:latin typeface="+mn-ea"/>
                <a:cs typeface="Times New Roman" panose="02020603050405020304" pitchFamily="18" charset="0"/>
              </a:rPr>
              <a:t>については、過年度施業区を活用するパターン</a:t>
            </a:r>
            <a:r>
              <a:rPr kumimoji="0" lang="ja-JP" altLang="en-US" sz="1200" dirty="0" smtClean="0">
                <a:latin typeface="+mn-ea"/>
                <a:cs typeface="Times New Roman" panose="02020603050405020304" pitchFamily="18" charset="0"/>
              </a:rPr>
              <a:t>と、過年度施業</a:t>
            </a:r>
            <a:r>
              <a:rPr kumimoji="0" lang="ja-JP" altLang="en-US" sz="1200" dirty="0">
                <a:latin typeface="+mn-ea"/>
                <a:cs typeface="Times New Roman" panose="02020603050405020304" pitchFamily="18" charset="0"/>
              </a:rPr>
              <a:t>区に隣接した箇所に新たな施業区を配置し、その施業区を</a:t>
            </a:r>
            <a:r>
              <a:rPr kumimoji="0" lang="ja-JP" altLang="en-US" sz="1200" dirty="0" smtClean="0">
                <a:latin typeface="+mn-ea"/>
                <a:cs typeface="Times New Roman" panose="02020603050405020304" pitchFamily="18" charset="0"/>
              </a:rPr>
              <a:t>「核森」</a:t>
            </a:r>
            <a:r>
              <a:rPr kumimoji="0" lang="ja-JP" altLang="en-US" sz="1200" dirty="0">
                <a:latin typeface="+mn-ea"/>
                <a:cs typeface="Times New Roman" panose="02020603050405020304" pitchFamily="18" charset="0"/>
              </a:rPr>
              <a:t>とするパターンを</a:t>
            </a:r>
            <a:r>
              <a:rPr kumimoji="0" lang="ja-JP" altLang="en-US" sz="1200" dirty="0" smtClean="0">
                <a:latin typeface="+mn-ea"/>
                <a:cs typeface="Times New Roman" panose="02020603050405020304" pitchFamily="18" charset="0"/>
              </a:rPr>
              <a:t>検討</a:t>
            </a:r>
            <a:endParaRPr lang="en-US" altLang="ja-JP" sz="1200" dirty="0"/>
          </a:p>
          <a:p>
            <a:pPr marL="133350" indent="-133350" algn="just">
              <a:lnSpc>
                <a:spcPts val="2000"/>
              </a:lnSpc>
              <a:spcAft>
                <a:spcPts val="0"/>
              </a:spcAft>
            </a:pPr>
            <a:r>
              <a:rPr lang="ja-JP" altLang="en-US" sz="1200" dirty="0" smtClean="0"/>
              <a:t>■施業区の</a:t>
            </a:r>
            <a:r>
              <a:rPr lang="ja-JP" altLang="en-US" sz="1200" dirty="0"/>
              <a:t>設定は、樹林の状況や動植物の生息・生育状況を踏まえ、現在の生態系への影響に配慮</a:t>
            </a:r>
            <a:r>
              <a:rPr lang="ja-JP" altLang="en-US" sz="1200" dirty="0" smtClean="0"/>
              <a:t>して設定</a:t>
            </a:r>
            <a:r>
              <a:rPr lang="ja-JP" altLang="en-US" sz="1200" dirty="0"/>
              <a:t>する。</a:t>
            </a:r>
            <a:endParaRPr lang="en-US" altLang="ja-JP" sz="1200" dirty="0"/>
          </a:p>
          <a:p>
            <a:pPr marL="133350" indent="-133350" algn="just">
              <a:lnSpc>
                <a:spcPts val="2000"/>
              </a:lnSpc>
              <a:spcAft>
                <a:spcPts val="0"/>
              </a:spcAft>
            </a:pPr>
            <a:r>
              <a:rPr lang="ja-JP" altLang="en-US" sz="1200" dirty="0"/>
              <a:t>■実施方法は、モニタリング結果により見直しながら進める。</a:t>
            </a:r>
            <a:endParaRPr kumimoji="1" lang="en-US" altLang="ja-JP" sz="1200" dirty="0">
              <a:latin typeface="+mn-ea"/>
            </a:endParaRPr>
          </a:p>
        </p:txBody>
      </p:sp>
      <p:sp>
        <p:nvSpPr>
          <p:cNvPr id="28" name="Rectangle 17"/>
          <p:cNvSpPr>
            <a:spLocks noChangeArrowheads="1"/>
          </p:cNvSpPr>
          <p:nvPr/>
        </p:nvSpPr>
        <p:spPr bwMode="auto">
          <a:xfrm>
            <a:off x="147" y="17935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endParaRPr kumimoji="0" lang="ja-JP"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9" name="テキスト ボックス 28"/>
          <p:cNvSpPr txBox="1"/>
          <p:nvPr/>
        </p:nvSpPr>
        <p:spPr>
          <a:xfrm>
            <a:off x="168811" y="2658179"/>
            <a:ext cx="8806672" cy="4047262"/>
          </a:xfrm>
          <a:prstGeom prst="rect">
            <a:avLst/>
          </a:prstGeom>
          <a:noFill/>
        </p:spPr>
        <p:txBody>
          <a:bodyPr wrap="square" rtlCol="0">
            <a:spAutoFit/>
          </a:bodyPr>
          <a:lstStyle/>
          <a:p>
            <a:pPr lvl="0" eaLnBrk="0" fontAlgn="base" hangingPunct="0">
              <a:spcBef>
                <a:spcPct val="0"/>
              </a:spcBef>
              <a:spcAft>
                <a:spcPct val="0"/>
              </a:spcAft>
            </a:pPr>
            <a:r>
              <a:rPr kumimoji="0" lang="ja-JP" altLang="ja-JP" sz="1200" b="1" dirty="0">
                <a:latin typeface="+mn-ea"/>
                <a:cs typeface="Times New Roman" panose="02020603050405020304" pitchFamily="18" charset="0"/>
              </a:rPr>
              <a:t>ⅰ）調査・マーキング</a:t>
            </a:r>
            <a:endParaRPr kumimoji="0" lang="ja-JP" altLang="ja-JP" sz="1200" b="1" dirty="0">
              <a:latin typeface="+mn-ea"/>
            </a:endParaRPr>
          </a:p>
          <a:p>
            <a:pPr lvl="0" eaLnBrk="0" fontAlgn="base" hangingPunct="0">
              <a:spcBef>
                <a:spcPct val="0"/>
              </a:spcBef>
              <a:spcAft>
                <a:spcPct val="0"/>
              </a:spcAft>
            </a:pPr>
            <a:r>
              <a:rPr kumimoji="0" lang="ja-JP" altLang="en-US" sz="1100" dirty="0">
                <a:latin typeface="+mn-ea"/>
                <a:cs typeface="Times New Roman" panose="02020603050405020304" pitchFamily="18" charset="0"/>
              </a:rPr>
              <a:t>　　</a:t>
            </a:r>
            <a:r>
              <a:rPr kumimoji="0" lang="ja-JP" altLang="ja-JP" sz="1100" dirty="0" smtClean="0">
                <a:latin typeface="+mn-ea"/>
                <a:cs typeface="Times New Roman" panose="02020603050405020304" pitchFamily="18" charset="0"/>
              </a:rPr>
              <a:t>・</a:t>
            </a:r>
            <a:r>
              <a:rPr kumimoji="0" lang="ja-JP" altLang="en-US" sz="1100" dirty="0" smtClean="0">
                <a:latin typeface="+mn-ea"/>
                <a:cs typeface="Times New Roman" panose="02020603050405020304" pitchFamily="18" charset="0"/>
              </a:rPr>
              <a:t>施業</a:t>
            </a:r>
            <a:r>
              <a:rPr kumimoji="0" lang="ja-JP" altLang="ja-JP" sz="1100" dirty="0" smtClean="0">
                <a:latin typeface="+mn-ea"/>
                <a:cs typeface="Times New Roman" panose="02020603050405020304" pitchFamily="18" charset="0"/>
              </a:rPr>
              <a:t>前</a:t>
            </a:r>
            <a:r>
              <a:rPr kumimoji="0" lang="ja-JP" altLang="ja-JP" sz="1100" dirty="0">
                <a:latin typeface="+mn-ea"/>
                <a:cs typeface="Times New Roman" panose="02020603050405020304" pitchFamily="18" charset="0"/>
              </a:rPr>
              <a:t>の植生調査を実施し、現状の樹林状況を</a:t>
            </a:r>
            <a:r>
              <a:rPr kumimoji="0" lang="ja-JP" altLang="ja-JP" sz="1100" dirty="0" smtClean="0">
                <a:latin typeface="+mn-ea"/>
                <a:cs typeface="Times New Roman" panose="02020603050405020304" pitchFamily="18" charset="0"/>
              </a:rPr>
              <a:t>把握</a:t>
            </a:r>
            <a:endParaRPr kumimoji="0" lang="en-US" altLang="ja-JP" sz="1100" dirty="0">
              <a:latin typeface="+mn-ea"/>
            </a:endParaRPr>
          </a:p>
          <a:p>
            <a:pPr lvl="0" eaLnBrk="0" fontAlgn="base" hangingPunct="0">
              <a:spcBef>
                <a:spcPct val="0"/>
              </a:spcBef>
              <a:spcAft>
                <a:spcPct val="0"/>
              </a:spcAft>
            </a:pPr>
            <a:r>
              <a:rPr kumimoji="0" lang="ja-JP" altLang="en-US" sz="1100" dirty="0">
                <a:latin typeface="+mn-ea"/>
                <a:cs typeface="Times New Roman" panose="02020603050405020304" pitchFamily="18" charset="0"/>
              </a:rPr>
              <a:t>　</a:t>
            </a:r>
            <a:r>
              <a:rPr kumimoji="0" lang="ja-JP" altLang="en-US" sz="1100" dirty="0" smtClean="0">
                <a:latin typeface="+mn-ea"/>
                <a:cs typeface="Times New Roman" panose="02020603050405020304" pitchFamily="18" charset="0"/>
              </a:rPr>
              <a:t>　</a:t>
            </a:r>
            <a:r>
              <a:rPr kumimoji="0" lang="ja-JP" altLang="ja-JP" sz="1100" dirty="0" smtClean="0">
                <a:latin typeface="+mn-ea"/>
                <a:cs typeface="Times New Roman" panose="02020603050405020304" pitchFamily="18" charset="0"/>
              </a:rPr>
              <a:t>・</a:t>
            </a:r>
            <a:r>
              <a:rPr kumimoji="0" lang="ja-JP" altLang="ja-JP" sz="1100" dirty="0">
                <a:latin typeface="+mn-ea"/>
                <a:cs typeface="Times New Roman" panose="02020603050405020304" pitchFamily="18" charset="0"/>
              </a:rPr>
              <a:t>既存の毎木調査をもとに、樹高</a:t>
            </a:r>
            <a:r>
              <a:rPr kumimoji="0" lang="en-US" altLang="ja-JP" sz="1100" dirty="0">
                <a:latin typeface="+mn-ea"/>
                <a:cs typeface="Times New Roman" panose="02020603050405020304" pitchFamily="18" charset="0"/>
              </a:rPr>
              <a:t>15m</a:t>
            </a:r>
            <a:r>
              <a:rPr kumimoji="0" lang="ja-JP" altLang="en-US" sz="1100" dirty="0">
                <a:latin typeface="+mn-ea"/>
                <a:cs typeface="Times New Roman" panose="02020603050405020304" pitchFamily="18" charset="0"/>
              </a:rPr>
              <a:t>以下の樹木を対象にマーキングを</a:t>
            </a:r>
            <a:r>
              <a:rPr kumimoji="0" lang="ja-JP" altLang="en-US" sz="1100" dirty="0" smtClean="0">
                <a:latin typeface="+mn-ea"/>
                <a:cs typeface="Times New Roman" panose="02020603050405020304" pitchFamily="18" charset="0"/>
              </a:rPr>
              <a:t>実施</a:t>
            </a:r>
            <a:endParaRPr kumimoji="0" lang="en-US" altLang="ja-JP" sz="1100" dirty="0">
              <a:latin typeface="+mn-ea"/>
              <a:cs typeface="Times New Roman" panose="02020603050405020304" pitchFamily="18" charset="0"/>
            </a:endParaRPr>
          </a:p>
          <a:p>
            <a:pPr eaLnBrk="0" fontAlgn="base" hangingPunct="0">
              <a:spcBef>
                <a:spcPct val="0"/>
              </a:spcBef>
              <a:spcAft>
                <a:spcPct val="0"/>
              </a:spcAft>
            </a:pPr>
            <a:r>
              <a:rPr kumimoji="0" lang="en-US" altLang="ja-JP" sz="1100" b="1" dirty="0">
                <a:latin typeface="+mn-ea"/>
                <a:cs typeface="Times New Roman" panose="02020603050405020304" pitchFamily="18" charset="0"/>
              </a:rPr>
              <a:t>ⅱ</a:t>
            </a:r>
            <a:r>
              <a:rPr kumimoji="0" lang="ja-JP" altLang="en-US" sz="1100" b="1" dirty="0">
                <a:latin typeface="+mn-ea"/>
                <a:cs typeface="Times New Roman" panose="02020603050405020304" pitchFamily="18" charset="0"/>
              </a:rPr>
              <a:t>）伐採</a:t>
            </a:r>
            <a:r>
              <a:rPr kumimoji="0" lang="en-US" altLang="ja-JP" sz="1100" b="1" dirty="0">
                <a:latin typeface="+mn-ea"/>
                <a:cs typeface="Times New Roman" panose="02020603050405020304" pitchFamily="18" charset="0"/>
              </a:rPr>
              <a:t>(</a:t>
            </a:r>
            <a:r>
              <a:rPr kumimoji="0" lang="ja-JP" altLang="en-US" sz="1100" b="1" dirty="0">
                <a:latin typeface="+mn-ea"/>
                <a:cs typeface="Times New Roman" panose="02020603050405020304" pitchFamily="18" charset="0"/>
              </a:rPr>
              <a:t>択伐</a:t>
            </a:r>
            <a:r>
              <a:rPr kumimoji="0" lang="en-US" altLang="ja-JP" sz="1100" b="1" dirty="0">
                <a:latin typeface="+mn-ea"/>
                <a:cs typeface="Times New Roman" panose="02020603050405020304" pitchFamily="18" charset="0"/>
              </a:rPr>
              <a:t>)</a:t>
            </a:r>
            <a:endParaRPr kumimoji="0" lang="en-US" altLang="ja-JP" sz="1100" b="1" dirty="0">
              <a:latin typeface="+mn-ea"/>
            </a:endParaRPr>
          </a:p>
          <a:p>
            <a:pPr lvl="0" eaLnBrk="0" fontAlgn="base" hangingPunct="0">
              <a:spcBef>
                <a:spcPct val="0"/>
              </a:spcBef>
              <a:spcAft>
                <a:spcPct val="0"/>
              </a:spcAft>
            </a:pPr>
            <a:r>
              <a:rPr kumimoji="0" lang="ja-JP" altLang="en-US" sz="1100" dirty="0">
                <a:latin typeface="+mn-ea"/>
                <a:cs typeface="Times New Roman" panose="02020603050405020304" pitchFamily="18" charset="0"/>
              </a:rPr>
              <a:t>　</a:t>
            </a:r>
            <a:r>
              <a:rPr kumimoji="0" lang="ja-JP" altLang="en-US" sz="1100" dirty="0" smtClean="0">
                <a:latin typeface="+mn-ea"/>
                <a:cs typeface="Times New Roman" panose="02020603050405020304" pitchFamily="18" charset="0"/>
              </a:rPr>
              <a:t>　・施業区内の樹高</a:t>
            </a:r>
            <a:r>
              <a:rPr kumimoji="0" lang="en-US" altLang="ja-JP" sz="1100" dirty="0" smtClean="0">
                <a:latin typeface="+mn-ea"/>
                <a:cs typeface="Times New Roman" panose="02020603050405020304" pitchFamily="18" charset="0"/>
              </a:rPr>
              <a:t>15m</a:t>
            </a:r>
            <a:r>
              <a:rPr kumimoji="0" lang="ja-JP" altLang="en-US" sz="1100" dirty="0" smtClean="0">
                <a:latin typeface="+mn-ea"/>
                <a:cs typeface="Times New Roman" panose="02020603050405020304" pitchFamily="18" charset="0"/>
              </a:rPr>
              <a:t>以上の生育のよい照葉樹は、巨木を育成する視点から残し、その他の樹木を択伐</a:t>
            </a:r>
            <a:endParaRPr kumimoji="0" lang="en-US" altLang="ja-JP" sz="1100" dirty="0" smtClean="0">
              <a:latin typeface="+mn-ea"/>
              <a:cs typeface="Times New Roman" panose="02020603050405020304" pitchFamily="18" charset="0"/>
            </a:endParaRPr>
          </a:p>
          <a:p>
            <a:pPr marL="266700" lvl="0" indent="-266700" eaLnBrk="0" fontAlgn="base" hangingPunct="0">
              <a:spcBef>
                <a:spcPct val="0"/>
              </a:spcBef>
              <a:spcAft>
                <a:spcPct val="0"/>
              </a:spcAft>
            </a:pPr>
            <a:r>
              <a:rPr kumimoji="0" lang="ja-JP" altLang="en-US" sz="1100" dirty="0" smtClean="0">
                <a:latin typeface="+mn-ea"/>
                <a:cs typeface="Times New Roman" panose="02020603050405020304" pitchFamily="18" charset="0"/>
              </a:rPr>
              <a:t>　　・過年度施業区では、生育</a:t>
            </a:r>
            <a:r>
              <a:rPr kumimoji="0" lang="ja-JP" altLang="en-US" sz="1100" dirty="0">
                <a:latin typeface="+mn-ea"/>
                <a:cs typeface="Times New Roman" panose="02020603050405020304" pitchFamily="18" charset="0"/>
              </a:rPr>
              <a:t>のよい照</a:t>
            </a:r>
            <a:r>
              <a:rPr kumimoji="0" lang="ja-JP" altLang="en-US" sz="1100" dirty="0" smtClean="0">
                <a:latin typeface="+mn-ea"/>
                <a:cs typeface="Times New Roman" panose="02020603050405020304" pitchFamily="18" charset="0"/>
              </a:rPr>
              <a:t>葉樹を残し、その他の樹木を択伐</a:t>
            </a:r>
            <a:endParaRPr kumimoji="0" lang="en-US" altLang="ja-JP" sz="1100" dirty="0">
              <a:latin typeface="+mn-ea"/>
            </a:endParaRPr>
          </a:p>
          <a:p>
            <a:pPr marL="266700" lvl="0" indent="-266700" eaLnBrk="0" fontAlgn="base" hangingPunct="0">
              <a:spcBef>
                <a:spcPct val="0"/>
              </a:spcBef>
              <a:spcAft>
                <a:spcPct val="0"/>
              </a:spcAft>
            </a:pPr>
            <a:r>
              <a:rPr kumimoji="0" lang="en-US" altLang="ja-JP" sz="1200" b="1" dirty="0">
                <a:latin typeface="+mn-ea"/>
                <a:cs typeface="Times New Roman" panose="02020603050405020304" pitchFamily="18" charset="0"/>
              </a:rPr>
              <a:t>ⅲ</a:t>
            </a:r>
            <a:r>
              <a:rPr kumimoji="0" lang="ja-JP" altLang="en-US" sz="1200" b="1" dirty="0">
                <a:latin typeface="+mn-ea"/>
                <a:cs typeface="Times New Roman" panose="02020603050405020304" pitchFamily="18" charset="0"/>
              </a:rPr>
              <a:t>）植栽等</a:t>
            </a:r>
            <a:endParaRPr kumimoji="0" lang="ja-JP" altLang="en-US" sz="1200" b="1" dirty="0">
              <a:latin typeface="+mn-ea"/>
            </a:endParaRPr>
          </a:p>
          <a:p>
            <a:pPr marL="266700" lvl="0" indent="-266700" eaLnBrk="0" fontAlgn="base" hangingPunct="0">
              <a:spcBef>
                <a:spcPct val="0"/>
              </a:spcBef>
              <a:spcAft>
                <a:spcPct val="0"/>
              </a:spcAft>
            </a:pPr>
            <a:r>
              <a:rPr kumimoji="0" lang="ja-JP" altLang="en-US" sz="1100" dirty="0">
                <a:latin typeface="+mn-ea"/>
                <a:cs typeface="Times New Roman" panose="02020603050405020304" pitchFamily="18" charset="0"/>
              </a:rPr>
              <a:t>　  ・照葉樹林（常緑広葉樹林）主体で様々な種で構成される森を育成するため、苗木植栽を実施</a:t>
            </a:r>
            <a:endParaRPr kumimoji="0" lang="ja-JP" altLang="en-US" sz="1100" dirty="0">
              <a:latin typeface="+mn-ea"/>
            </a:endParaRPr>
          </a:p>
          <a:p>
            <a:pPr marL="266700" lvl="0" indent="-266700" eaLnBrk="0" fontAlgn="base" hangingPunct="0">
              <a:spcBef>
                <a:spcPct val="0"/>
              </a:spcBef>
              <a:spcAft>
                <a:spcPct val="0"/>
              </a:spcAft>
            </a:pPr>
            <a:r>
              <a:rPr kumimoji="0" lang="ja-JP" altLang="en-US" sz="1100" dirty="0">
                <a:latin typeface="+mn-ea"/>
                <a:cs typeface="Times New Roman" panose="02020603050405020304" pitchFamily="18" charset="0"/>
              </a:rPr>
              <a:t>　  ・苗木の樹種等は以下の視点で選定</a:t>
            </a:r>
            <a:endParaRPr kumimoji="0" lang="ja-JP" altLang="en-US" sz="1100" dirty="0">
              <a:latin typeface="+mn-ea"/>
            </a:endParaRPr>
          </a:p>
          <a:p>
            <a:pPr lvl="0" eaLnBrk="0" fontAlgn="base" hangingPunct="0">
              <a:spcBef>
                <a:spcPct val="0"/>
              </a:spcBef>
              <a:spcAft>
                <a:spcPct val="0"/>
              </a:spcAft>
            </a:pPr>
            <a:r>
              <a:rPr kumimoji="0" lang="ja-JP" altLang="en-US" sz="1100" dirty="0">
                <a:latin typeface="+mn-ea"/>
                <a:cs typeface="Times New Roman" panose="02020603050405020304" pitchFamily="18" charset="0"/>
              </a:rPr>
              <a:t>　　 　</a:t>
            </a:r>
            <a:r>
              <a:rPr kumimoji="0" lang="en-US" altLang="ja-JP" sz="1100" dirty="0">
                <a:latin typeface="+mn-ea"/>
                <a:cs typeface="Times New Roman" panose="02020603050405020304" pitchFamily="18" charset="0"/>
              </a:rPr>
              <a:t>a</a:t>
            </a:r>
            <a:r>
              <a:rPr kumimoji="0" lang="ja-JP" altLang="en-US" sz="1100" dirty="0" err="1">
                <a:latin typeface="+mn-ea"/>
                <a:cs typeface="Times New Roman" panose="02020603050405020304" pitchFamily="18" charset="0"/>
              </a:rPr>
              <a:t>．</a:t>
            </a:r>
            <a:r>
              <a:rPr kumimoji="0" lang="ja-JP" altLang="en-US" sz="1100" dirty="0">
                <a:latin typeface="+mn-ea"/>
                <a:cs typeface="Times New Roman" panose="02020603050405020304" pitchFamily="18" charset="0"/>
              </a:rPr>
              <a:t>照葉樹林で確認される木本</a:t>
            </a:r>
            <a:endParaRPr kumimoji="0" lang="ja-JP" altLang="en-US" sz="1100" dirty="0">
              <a:latin typeface="+mn-ea"/>
            </a:endParaRPr>
          </a:p>
          <a:p>
            <a:pPr lvl="0" eaLnBrk="0" fontAlgn="base" hangingPunct="0">
              <a:spcBef>
                <a:spcPct val="0"/>
              </a:spcBef>
              <a:spcAft>
                <a:spcPct val="0"/>
              </a:spcAft>
            </a:pPr>
            <a:r>
              <a:rPr kumimoji="0" lang="ja-JP" altLang="en-US" sz="1100" dirty="0">
                <a:latin typeface="+mn-ea"/>
                <a:cs typeface="Times New Roman" panose="02020603050405020304" pitchFamily="18" charset="0"/>
              </a:rPr>
              <a:t>　　 　</a:t>
            </a:r>
            <a:r>
              <a:rPr kumimoji="0" lang="en-US" altLang="ja-JP" sz="1100" dirty="0">
                <a:latin typeface="+mn-ea"/>
                <a:cs typeface="Times New Roman" panose="02020603050405020304" pitchFamily="18" charset="0"/>
              </a:rPr>
              <a:t>b</a:t>
            </a:r>
            <a:r>
              <a:rPr kumimoji="0" lang="ja-JP" altLang="en-US" sz="1100" dirty="0" err="1">
                <a:latin typeface="+mn-ea"/>
                <a:cs typeface="Times New Roman" panose="02020603050405020304" pitchFamily="18" charset="0"/>
              </a:rPr>
              <a:t>．</a:t>
            </a:r>
            <a:r>
              <a:rPr kumimoji="0" lang="ja-JP" altLang="en-US" sz="1100" dirty="0">
                <a:latin typeface="+mn-ea"/>
                <a:cs typeface="Times New Roman" panose="02020603050405020304" pitchFamily="18" charset="0"/>
              </a:rPr>
              <a:t>万博記念公園内で確認されていない新たな木本</a:t>
            </a:r>
            <a:endParaRPr kumimoji="0" lang="ja-JP" altLang="en-US" sz="1100" dirty="0">
              <a:latin typeface="+mn-ea"/>
            </a:endParaRPr>
          </a:p>
          <a:p>
            <a:pPr lvl="0" eaLnBrk="0" fontAlgn="base" hangingPunct="0">
              <a:spcBef>
                <a:spcPct val="0"/>
              </a:spcBef>
              <a:spcAft>
                <a:spcPct val="0"/>
              </a:spcAft>
            </a:pPr>
            <a:r>
              <a:rPr kumimoji="0" lang="ja-JP" altLang="en-US" sz="1100" dirty="0">
                <a:latin typeface="+mn-ea"/>
                <a:cs typeface="Times New Roman" panose="02020603050405020304" pitchFamily="18" charset="0"/>
              </a:rPr>
              <a:t>　　 　</a:t>
            </a:r>
            <a:r>
              <a:rPr kumimoji="0" lang="en-US" altLang="ja-JP" sz="1100" dirty="0">
                <a:latin typeface="+mn-ea"/>
                <a:cs typeface="Times New Roman" panose="02020603050405020304" pitchFamily="18" charset="0"/>
              </a:rPr>
              <a:t>c</a:t>
            </a:r>
            <a:r>
              <a:rPr kumimoji="0" lang="ja-JP" altLang="en-US" sz="1100" dirty="0" err="1">
                <a:latin typeface="+mn-ea"/>
                <a:cs typeface="Times New Roman" panose="02020603050405020304" pitchFamily="18" charset="0"/>
              </a:rPr>
              <a:t>．</a:t>
            </a:r>
            <a:r>
              <a:rPr kumimoji="0" lang="ja-JP" altLang="en-US" sz="1100" dirty="0">
                <a:latin typeface="+mn-ea"/>
                <a:cs typeface="Times New Roman" panose="02020603050405020304" pitchFamily="18" charset="0"/>
              </a:rPr>
              <a:t>照葉樹林の草本層を構成する種</a:t>
            </a:r>
            <a:endParaRPr kumimoji="0" lang="ja-JP" altLang="en-US" sz="1100" dirty="0">
              <a:latin typeface="+mn-ea"/>
            </a:endParaRPr>
          </a:p>
          <a:p>
            <a:pPr marL="266700" lvl="0" indent="-266700" eaLnBrk="0" fontAlgn="base" hangingPunct="0">
              <a:spcBef>
                <a:spcPct val="0"/>
              </a:spcBef>
              <a:spcAft>
                <a:spcPct val="0"/>
              </a:spcAft>
            </a:pPr>
            <a:r>
              <a:rPr kumimoji="0" lang="ja-JP" altLang="en-US" sz="1100" dirty="0">
                <a:latin typeface="+mn-ea"/>
                <a:cs typeface="Times New Roman" panose="02020603050405020304" pitchFamily="18" charset="0"/>
              </a:rPr>
              <a:t>　  ・林床植生の定着を図るため、照葉樹林の林床で生育すると考えられる草本層（シダ類やラン類等）を導入</a:t>
            </a:r>
            <a:endParaRPr kumimoji="0" lang="en-US" altLang="ja-JP" sz="1100" dirty="0">
              <a:latin typeface="+mn-ea"/>
            </a:endParaRPr>
          </a:p>
          <a:p>
            <a:pPr marL="266700" lvl="0" indent="-266700" eaLnBrk="0" fontAlgn="base" hangingPunct="0">
              <a:spcBef>
                <a:spcPct val="0"/>
              </a:spcBef>
              <a:spcAft>
                <a:spcPct val="0"/>
              </a:spcAft>
            </a:pPr>
            <a:r>
              <a:rPr kumimoji="0" lang="en-US" altLang="ja-JP" sz="1200" b="1" dirty="0">
                <a:latin typeface="+mn-ea"/>
                <a:cs typeface="Times New Roman" panose="02020603050405020304" pitchFamily="18" charset="0"/>
              </a:rPr>
              <a:t>ⅳ</a:t>
            </a:r>
            <a:r>
              <a:rPr kumimoji="0" lang="ja-JP" altLang="en-US" sz="1200" b="1" dirty="0">
                <a:latin typeface="+mn-ea"/>
                <a:cs typeface="Times New Roman" panose="02020603050405020304" pitchFamily="18" charset="0"/>
              </a:rPr>
              <a:t>）施業後の管理</a:t>
            </a:r>
            <a:endParaRPr kumimoji="0" lang="ja-JP" altLang="en-US" sz="1200" b="1" dirty="0">
              <a:latin typeface="+mn-ea"/>
            </a:endParaRPr>
          </a:p>
          <a:p>
            <a:pPr marL="266700" lvl="0" indent="-266700" eaLnBrk="0" fontAlgn="base" hangingPunct="0">
              <a:spcBef>
                <a:spcPct val="0"/>
              </a:spcBef>
              <a:spcAft>
                <a:spcPct val="0"/>
              </a:spcAft>
            </a:pPr>
            <a:r>
              <a:rPr kumimoji="0" lang="ja-JP" altLang="en-US" sz="1100" dirty="0">
                <a:latin typeface="+mn-ea"/>
                <a:cs typeface="Times New Roman" panose="02020603050405020304" pitchFamily="18" charset="0"/>
              </a:rPr>
              <a:t>　  </a:t>
            </a:r>
            <a:r>
              <a:rPr kumimoji="0" lang="ja-JP" altLang="en-US" sz="1100" dirty="0" smtClean="0">
                <a:latin typeface="+mn-ea"/>
                <a:cs typeface="Times New Roman" panose="02020603050405020304" pitchFamily="18" charset="0"/>
              </a:rPr>
              <a:t>・「核森」部分については、</a:t>
            </a:r>
            <a:r>
              <a:rPr lang="ja-JP" altLang="ja-JP" sz="1100" dirty="0">
                <a:latin typeface="+mn-ea"/>
              </a:rPr>
              <a:t>ササやつる植物などを徹底的に管理し、植栽した苗木等が良好に生育できるように管理を</a:t>
            </a:r>
            <a:r>
              <a:rPr lang="ja-JP" altLang="ja-JP" sz="1100" dirty="0" smtClean="0">
                <a:latin typeface="+mn-ea"/>
              </a:rPr>
              <a:t>実施</a:t>
            </a:r>
            <a:endParaRPr lang="en-US" altLang="ja-JP" sz="1100" dirty="0">
              <a:latin typeface="+mn-ea"/>
            </a:endParaRPr>
          </a:p>
          <a:p>
            <a:pPr marL="266700" lvl="0" indent="-266700" eaLnBrk="0" fontAlgn="base" hangingPunct="0">
              <a:spcBef>
                <a:spcPct val="0"/>
              </a:spcBef>
              <a:spcAft>
                <a:spcPct val="0"/>
              </a:spcAft>
            </a:pPr>
            <a:r>
              <a:rPr kumimoji="0" lang="ja-JP" altLang="en-US" sz="1100" dirty="0" smtClean="0">
                <a:latin typeface="+mn-ea"/>
                <a:cs typeface="Times New Roman" panose="02020603050405020304" pitchFamily="18" charset="0"/>
              </a:rPr>
              <a:t>　　・「核森」の周囲に配置する施業区においても、施業</a:t>
            </a:r>
            <a:r>
              <a:rPr kumimoji="0" lang="ja-JP" altLang="en-US" sz="1100" dirty="0">
                <a:latin typeface="+mn-ea"/>
                <a:cs typeface="Times New Roman" panose="02020603050405020304" pitchFamily="18" charset="0"/>
              </a:rPr>
              <a:t>後</a:t>
            </a:r>
            <a:r>
              <a:rPr kumimoji="0" lang="en-US" altLang="ja-JP" sz="1100" dirty="0">
                <a:latin typeface="+mn-ea"/>
                <a:cs typeface="Times New Roman" panose="02020603050405020304" pitchFamily="18" charset="0"/>
              </a:rPr>
              <a:t>3</a:t>
            </a:r>
            <a:r>
              <a:rPr kumimoji="0" lang="ja-JP" altLang="en-US" sz="1100" dirty="0">
                <a:latin typeface="+mn-ea"/>
                <a:cs typeface="Times New Roman" panose="02020603050405020304" pitchFamily="18" charset="0"/>
              </a:rPr>
              <a:t>～</a:t>
            </a:r>
            <a:r>
              <a:rPr kumimoji="0" lang="en-US" altLang="ja-JP" sz="1100" dirty="0">
                <a:latin typeface="+mn-ea"/>
                <a:cs typeface="Times New Roman" panose="02020603050405020304" pitchFamily="18" charset="0"/>
              </a:rPr>
              <a:t>5</a:t>
            </a:r>
            <a:r>
              <a:rPr kumimoji="0" lang="ja-JP" altLang="en-US" sz="1100" dirty="0">
                <a:latin typeface="+mn-ea"/>
                <a:cs typeface="Times New Roman" panose="02020603050405020304" pitchFamily="18" charset="0"/>
              </a:rPr>
              <a:t>年はササやつる植物などの繁茂抑制のため、下草刈りを実施</a:t>
            </a:r>
            <a:endParaRPr kumimoji="0" lang="ja-JP" altLang="en-US" sz="1100" dirty="0">
              <a:latin typeface="+mn-ea"/>
            </a:endParaRPr>
          </a:p>
          <a:p>
            <a:pPr marL="266700" lvl="0" indent="-266700" eaLnBrk="0" fontAlgn="base" hangingPunct="0">
              <a:spcBef>
                <a:spcPct val="0"/>
              </a:spcBef>
              <a:spcAft>
                <a:spcPct val="0"/>
              </a:spcAft>
            </a:pPr>
            <a:r>
              <a:rPr kumimoji="0" lang="ja-JP" altLang="en-US" sz="1100" dirty="0">
                <a:latin typeface="+mn-ea"/>
                <a:cs typeface="Times New Roman" panose="02020603050405020304" pitchFamily="18" charset="0"/>
              </a:rPr>
              <a:t>  　・実生同士の競合等により次世代の若木や低木層を育成することを基本とするが、優占樹種に偏りが生じてきた場合は、低木や実生の単一化を防ぐために伐採等を実施し、種数の豊かな森を育成</a:t>
            </a:r>
            <a:endParaRPr kumimoji="0" lang="ja-JP" altLang="en-US" sz="1100" dirty="0">
              <a:latin typeface="+mn-ea"/>
            </a:endParaRPr>
          </a:p>
          <a:p>
            <a:pPr marL="182563" lvl="0" indent="-182563" eaLnBrk="0" fontAlgn="base" hangingPunct="0">
              <a:spcBef>
                <a:spcPct val="0"/>
              </a:spcBef>
              <a:spcAft>
                <a:spcPct val="0"/>
              </a:spcAft>
            </a:pPr>
            <a:r>
              <a:rPr kumimoji="0" lang="ja-JP" altLang="en-US" sz="1100" dirty="0">
                <a:latin typeface="+mn-ea"/>
                <a:cs typeface="Times New Roman" panose="02020603050405020304" pitchFamily="18" charset="0"/>
              </a:rPr>
              <a:t>　</a:t>
            </a:r>
            <a:r>
              <a:rPr kumimoji="0" lang="en-US" altLang="ja-JP" sz="1200" b="1" dirty="0">
                <a:latin typeface="+mn-ea"/>
                <a:cs typeface="Times New Roman" panose="02020603050405020304" pitchFamily="18" charset="0"/>
              </a:rPr>
              <a:t>ⅴ</a:t>
            </a:r>
            <a:r>
              <a:rPr kumimoji="0" lang="ja-JP" altLang="en-US" sz="1200" b="1" dirty="0">
                <a:latin typeface="+mn-ea"/>
                <a:cs typeface="Times New Roman" panose="02020603050405020304" pitchFamily="18" charset="0"/>
              </a:rPr>
              <a:t>）モニタリング調査</a:t>
            </a:r>
            <a:endParaRPr kumimoji="0" lang="ja-JP" altLang="en-US" sz="1200" b="1" dirty="0">
              <a:latin typeface="+mn-ea"/>
            </a:endParaRPr>
          </a:p>
          <a:p>
            <a:pPr marL="266700" lvl="0" indent="-266700" eaLnBrk="0" fontAlgn="base" hangingPunct="0">
              <a:spcBef>
                <a:spcPct val="0"/>
              </a:spcBef>
              <a:spcAft>
                <a:spcPct val="0"/>
              </a:spcAft>
            </a:pPr>
            <a:r>
              <a:rPr kumimoji="0" lang="ja-JP" altLang="en-US" sz="1100" dirty="0">
                <a:latin typeface="+mn-ea"/>
                <a:cs typeface="Times New Roman" panose="02020603050405020304" pitchFamily="18" charset="0"/>
              </a:rPr>
              <a:t>　  ・施業後</a:t>
            </a:r>
            <a:r>
              <a:rPr kumimoji="0" lang="en-US" altLang="ja-JP" sz="1100" dirty="0">
                <a:latin typeface="+mn-ea"/>
                <a:cs typeface="Times New Roman" panose="02020603050405020304" pitchFamily="18" charset="0"/>
              </a:rPr>
              <a:t>3</a:t>
            </a:r>
            <a:r>
              <a:rPr kumimoji="0" lang="ja-JP" altLang="en-US" sz="1100" dirty="0">
                <a:latin typeface="+mn-ea"/>
                <a:cs typeface="Times New Roman" panose="02020603050405020304" pitchFamily="18" charset="0"/>
              </a:rPr>
              <a:t>年は毎年、天空率の推移、実生の出現状況と生育・枯損状況、植生調査を実施し、現況を把握</a:t>
            </a:r>
            <a:endParaRPr kumimoji="0" lang="ja-JP" altLang="en-US" sz="1100" dirty="0">
              <a:latin typeface="+mn-ea"/>
            </a:endParaRPr>
          </a:p>
          <a:p>
            <a:pPr marL="266700" lvl="0" indent="-266700" eaLnBrk="0" fontAlgn="base" hangingPunct="0">
              <a:spcBef>
                <a:spcPct val="0"/>
              </a:spcBef>
              <a:spcAft>
                <a:spcPct val="0"/>
              </a:spcAft>
            </a:pPr>
            <a:r>
              <a:rPr kumimoji="0" lang="ja-JP" altLang="en-US" sz="1100" dirty="0">
                <a:latin typeface="+mn-ea"/>
                <a:cs typeface="Times New Roman" panose="02020603050405020304" pitchFamily="18" charset="0"/>
              </a:rPr>
              <a:t>  　・その後、</a:t>
            </a:r>
            <a:r>
              <a:rPr kumimoji="0" lang="en-US" altLang="ja-JP" sz="1100" dirty="0">
                <a:latin typeface="+mn-ea"/>
                <a:cs typeface="Times New Roman" panose="02020603050405020304" pitchFamily="18" charset="0"/>
              </a:rPr>
              <a:t>5</a:t>
            </a:r>
            <a:r>
              <a:rPr kumimoji="0" lang="ja-JP" altLang="en-US" sz="1100" dirty="0">
                <a:latin typeface="+mn-ea"/>
                <a:cs typeface="Times New Roman" panose="02020603050405020304" pitchFamily="18" charset="0"/>
              </a:rPr>
              <a:t>年毎に調査を実施し、高木層、亜高木層、低木層、草本層の構成種の種数や高さ、被度など樹林の階層構造の状況を把握し、他地域で確認されている照葉樹林の構成種や植被率等と比較することで、樹林の充実度を</a:t>
            </a:r>
            <a:r>
              <a:rPr kumimoji="0" lang="ja-JP" altLang="en-US" sz="1100" dirty="0" smtClean="0">
                <a:latin typeface="+mn-ea"/>
                <a:cs typeface="Times New Roman" panose="02020603050405020304" pitchFamily="18" charset="0"/>
              </a:rPr>
              <a:t>検証</a:t>
            </a:r>
            <a:endParaRPr kumimoji="0" lang="en-US" altLang="ja-JP" sz="1100" dirty="0" smtClean="0">
              <a:latin typeface="+mn-ea"/>
              <a:cs typeface="Times New Roman" panose="02020603050405020304" pitchFamily="18" charset="0"/>
            </a:endParaRPr>
          </a:p>
          <a:p>
            <a:pPr marL="271463" indent="-271463"/>
            <a:r>
              <a:rPr kumimoji="0" lang="ja-JP" altLang="en-US" sz="1100" dirty="0">
                <a:latin typeface="+mn-ea"/>
                <a:cs typeface="Times New Roman" panose="02020603050405020304" pitchFamily="18" charset="0"/>
              </a:rPr>
              <a:t>　</a:t>
            </a:r>
            <a:r>
              <a:rPr kumimoji="0" lang="ja-JP" altLang="en-US" sz="1100" dirty="0" smtClean="0">
                <a:latin typeface="+mn-ea"/>
                <a:cs typeface="Times New Roman" panose="02020603050405020304" pitchFamily="18" charset="0"/>
              </a:rPr>
              <a:t>　・</a:t>
            </a:r>
            <a:r>
              <a:rPr lang="ja-JP" altLang="ja-JP" sz="1100" dirty="0" smtClean="0"/>
              <a:t>光</a:t>
            </a:r>
            <a:r>
              <a:rPr lang="ja-JP" altLang="en-US" sz="1100" dirty="0" smtClean="0"/>
              <a:t>環境については、</a:t>
            </a:r>
            <a:r>
              <a:rPr lang="ja-JP" altLang="ja-JP" sz="1100" dirty="0" smtClean="0"/>
              <a:t>今後</a:t>
            </a:r>
            <a:r>
              <a:rPr lang="ja-JP" altLang="ja-JP" sz="1100" dirty="0"/>
              <a:t>の伐採と</a:t>
            </a:r>
            <a:r>
              <a:rPr lang="ja-JP" altLang="ja-JP" sz="1100" dirty="0" smtClean="0"/>
              <a:t>モニタリング</a:t>
            </a:r>
            <a:r>
              <a:rPr lang="ja-JP" altLang="en-US" sz="1100" dirty="0" smtClean="0"/>
              <a:t>調査により</a:t>
            </a:r>
            <a:r>
              <a:rPr lang="ja-JP" altLang="ja-JP" sz="1100" dirty="0" smtClean="0"/>
              <a:t>、どの程度の光環境とする伐採が効果的か検証し、今後の施業に反映</a:t>
            </a:r>
            <a:endParaRPr kumimoji="0" lang="en-US" altLang="ja-JP" sz="1100" dirty="0" smtClean="0">
              <a:latin typeface="+mn-ea"/>
              <a:cs typeface="Times New Roman" panose="02020603050405020304" pitchFamily="18" charset="0"/>
            </a:endParaRPr>
          </a:p>
        </p:txBody>
      </p:sp>
      <p:sp>
        <p:nvSpPr>
          <p:cNvPr id="30" name="テキスト ボックス 29"/>
          <p:cNvSpPr txBox="1"/>
          <p:nvPr/>
        </p:nvSpPr>
        <p:spPr>
          <a:xfrm>
            <a:off x="168811" y="2264809"/>
            <a:ext cx="8892000" cy="307777"/>
          </a:xfrm>
          <a:prstGeom prst="rect">
            <a:avLst/>
          </a:prstGeom>
          <a:solidFill>
            <a:schemeClr val="bg1">
              <a:lumMod val="75000"/>
            </a:schemeClr>
          </a:solidFill>
          <a:ln w="6350">
            <a:solidFill>
              <a:prstClr val="black"/>
            </a:solidFill>
          </a:ln>
        </p:spPr>
        <p:txBody>
          <a:bodyPr wrap="square" rtlCol="0">
            <a:spAutoFit/>
          </a:bodyPr>
          <a:lstStyle/>
          <a:p>
            <a:r>
              <a:rPr lang="ja-JP" altLang="en-US" sz="1400" dirty="0">
                <a:latin typeface="+mn-ea"/>
              </a:rPr>
              <a:t>「</a:t>
            </a:r>
            <a:r>
              <a:rPr lang="en-US" altLang="ja-JP" sz="1400" dirty="0">
                <a:latin typeface="+mn-ea"/>
              </a:rPr>
              <a:t>A.</a:t>
            </a:r>
            <a:r>
              <a:rPr lang="ja-JP" altLang="en-US" sz="1400" dirty="0">
                <a:latin typeface="+mn-ea"/>
              </a:rPr>
              <a:t>照葉樹林ゾーン」における施業の流れ</a:t>
            </a:r>
            <a:endParaRPr lang="ja-JP" altLang="ja-JP" sz="1400" dirty="0">
              <a:latin typeface="+mn-ea"/>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ADFC9CA0-1D7A-4C66-B275-F0FB54BFAB19}" type="slidenum">
              <a:rPr kumimoji="1" lang="ja-JP" altLang="en-US" smtClean="0"/>
              <a:t>19</a:t>
            </a:fld>
            <a:endParaRPr kumimoji="1" lang="ja-JP" altLang="en-US" dirty="0"/>
          </a:p>
        </p:txBody>
      </p:sp>
    </p:spTree>
    <p:extLst>
      <p:ext uri="{BB962C8B-B14F-4D97-AF65-F5344CB8AC3E}">
        <p14:creationId xmlns:p14="http://schemas.microsoft.com/office/powerpoint/2010/main" val="1991263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５．森の育成計画（案） </a:t>
            </a:r>
            <a:r>
              <a:rPr lang="ja-JP" altLang="en-US" sz="2400" dirty="0" smtClean="0"/>
              <a:t>　</a:t>
            </a:r>
            <a:endParaRPr lang="en-US" altLang="ja-JP" sz="2400" dirty="0"/>
          </a:p>
        </p:txBody>
      </p:sp>
      <p:sp>
        <p:nvSpPr>
          <p:cNvPr id="27" name="テキスト ボックス 26"/>
          <p:cNvSpPr txBox="1"/>
          <p:nvPr/>
        </p:nvSpPr>
        <p:spPr>
          <a:xfrm>
            <a:off x="225681" y="2471337"/>
            <a:ext cx="8663676" cy="2215991"/>
          </a:xfrm>
          <a:prstGeom prst="rect">
            <a:avLst/>
          </a:prstGeom>
          <a:noFill/>
        </p:spPr>
        <p:txBody>
          <a:bodyPr wrap="square" rtlCol="0">
            <a:spAutoFit/>
          </a:bodyPr>
          <a:lstStyle/>
          <a:p>
            <a:r>
              <a:rPr lang="ja-JP" altLang="ja-JP" sz="1400" b="1" dirty="0"/>
              <a:t>ⅰ）現況調査</a:t>
            </a:r>
          </a:p>
          <a:p>
            <a:pPr marL="93663" indent="-93663"/>
            <a:r>
              <a:rPr lang="ja-JP" altLang="ja-JP" sz="1200" dirty="0"/>
              <a:t>・現在の樹林状況を把握するため、樹林内の</a:t>
            </a:r>
            <a:r>
              <a:rPr lang="ja-JP" altLang="ja-JP" sz="1200" dirty="0" smtClean="0"/>
              <a:t>植生調査を</a:t>
            </a:r>
            <a:r>
              <a:rPr lang="ja-JP" altLang="ja-JP" sz="1200" dirty="0"/>
              <a:t>実施し、階層構造の状況、構成種等を把握</a:t>
            </a:r>
          </a:p>
          <a:p>
            <a:pPr marL="93663" indent="-93663"/>
            <a:r>
              <a:rPr lang="en-US" altLang="ja-JP" sz="1200" dirty="0"/>
              <a:t> </a:t>
            </a:r>
            <a:endParaRPr lang="ja-JP" altLang="ja-JP" sz="1200" dirty="0"/>
          </a:p>
          <a:p>
            <a:pPr marL="93663" indent="-93663"/>
            <a:r>
              <a:rPr lang="ja-JP" altLang="ja-JP" sz="1400" b="1" dirty="0"/>
              <a:t>ⅱ）園路沿いに張り出す枝等の剪定</a:t>
            </a:r>
          </a:p>
          <a:p>
            <a:pPr marL="93663" indent="-93663"/>
            <a:r>
              <a:rPr lang="ja-JP" altLang="ja-JP" sz="1200" dirty="0"/>
              <a:t>・樹林内については、伐採、剪定等の管理を実施しないが、園路沿いに張り出してくる枝等については剪定を行い、来園者の通行等に支障が出ないよう管理</a:t>
            </a:r>
          </a:p>
          <a:p>
            <a:pPr marL="93663" indent="-93663"/>
            <a:endParaRPr lang="en-US" altLang="ja-JP" sz="1200" dirty="0"/>
          </a:p>
          <a:p>
            <a:pPr marL="93663" indent="-93663"/>
            <a:r>
              <a:rPr lang="ja-JP" altLang="ja-JP" sz="1400" b="1" dirty="0"/>
              <a:t>ⅲ）モニタリング調査</a:t>
            </a:r>
          </a:p>
          <a:p>
            <a:pPr marL="93663" indent="-93663"/>
            <a:r>
              <a:rPr lang="ja-JP" altLang="ja-JP" sz="1200" dirty="0"/>
              <a:t>・</a:t>
            </a:r>
            <a:r>
              <a:rPr lang="en-US" altLang="ja-JP" sz="1200" dirty="0"/>
              <a:t>5</a:t>
            </a:r>
            <a:r>
              <a:rPr lang="ja-JP" altLang="ja-JP" sz="1200" dirty="0"/>
              <a:t>年毎に、樹林がどう遷移していくかを把握するため、</a:t>
            </a:r>
            <a:r>
              <a:rPr lang="ja-JP" altLang="en-US" sz="1200" dirty="0"/>
              <a:t>定置コドラートを設置し、</a:t>
            </a:r>
            <a:r>
              <a:rPr lang="ja-JP" altLang="ja-JP" sz="1200" dirty="0"/>
              <a:t>植生調査を実施</a:t>
            </a:r>
            <a:endParaRPr lang="en-US" altLang="ja-JP" sz="1200" dirty="0"/>
          </a:p>
          <a:p>
            <a:pPr marL="93663" indent="-93663"/>
            <a:r>
              <a:rPr lang="ja-JP" altLang="en-US" sz="1200" dirty="0"/>
              <a:t>・</a:t>
            </a:r>
            <a:r>
              <a:rPr lang="ja-JP" altLang="ja-JP" sz="1200" dirty="0"/>
              <a:t>階層構造の状況、構成種等を把握し、過年度の樹林状況との比較を実施</a:t>
            </a:r>
          </a:p>
          <a:p>
            <a:endParaRPr kumimoji="1" lang="ja-JP" altLang="en-US" sz="1200" dirty="0">
              <a:latin typeface="+mn-ea"/>
            </a:endParaRPr>
          </a:p>
        </p:txBody>
      </p:sp>
      <p:sp>
        <p:nvSpPr>
          <p:cNvPr id="8" name="テキスト ボックス 7"/>
          <p:cNvSpPr txBox="1"/>
          <p:nvPr/>
        </p:nvSpPr>
        <p:spPr>
          <a:xfrm>
            <a:off x="153616" y="795648"/>
            <a:ext cx="8892000" cy="338554"/>
          </a:xfrm>
          <a:prstGeom prst="rect">
            <a:avLst/>
          </a:prstGeom>
          <a:noFill/>
          <a:ln w="6350">
            <a:noFill/>
          </a:ln>
        </p:spPr>
        <p:txBody>
          <a:bodyPr wrap="square" rtlCol="0">
            <a:spAutoFit/>
          </a:bodyPr>
          <a:lstStyle/>
          <a:p>
            <a:r>
              <a:rPr lang="ja-JP" altLang="en-US" sz="1600" b="1" dirty="0">
                <a:latin typeface="+mn-ea"/>
              </a:rPr>
              <a:t>「Ｂ</a:t>
            </a:r>
            <a:r>
              <a:rPr lang="en-US" altLang="ja-JP" sz="1600" b="1" dirty="0">
                <a:latin typeface="+mn-ea"/>
              </a:rPr>
              <a:t>.</a:t>
            </a:r>
            <a:r>
              <a:rPr lang="ja-JP" altLang="en-US" sz="1600" b="1" dirty="0">
                <a:latin typeface="+mn-ea"/>
              </a:rPr>
              <a:t>自然</a:t>
            </a:r>
            <a:r>
              <a:rPr lang="ja-JP" altLang="en-US" sz="1600" b="1" dirty="0" smtClean="0">
                <a:latin typeface="+mn-ea"/>
              </a:rPr>
              <a:t>遷移の樹林」</a:t>
            </a:r>
            <a:endParaRPr lang="ja-JP" altLang="ja-JP" sz="1600" b="1" dirty="0">
              <a:latin typeface="+mn-ea"/>
            </a:endParaRPr>
          </a:p>
        </p:txBody>
      </p:sp>
      <p:sp>
        <p:nvSpPr>
          <p:cNvPr id="10" name="テキスト ボックス 9"/>
          <p:cNvSpPr txBox="1"/>
          <p:nvPr/>
        </p:nvSpPr>
        <p:spPr>
          <a:xfrm>
            <a:off x="156257" y="2079220"/>
            <a:ext cx="8892000" cy="307777"/>
          </a:xfrm>
          <a:prstGeom prst="rect">
            <a:avLst/>
          </a:prstGeom>
          <a:solidFill>
            <a:schemeClr val="bg1">
              <a:lumMod val="75000"/>
            </a:schemeClr>
          </a:solidFill>
          <a:ln w="6350">
            <a:solidFill>
              <a:prstClr val="black"/>
            </a:solidFill>
          </a:ln>
        </p:spPr>
        <p:txBody>
          <a:bodyPr wrap="square" rtlCol="0">
            <a:spAutoFit/>
          </a:bodyPr>
          <a:lstStyle/>
          <a:p>
            <a:r>
              <a:rPr lang="ja-JP" altLang="en-US" sz="1400" dirty="0">
                <a:latin typeface="+mn-ea"/>
              </a:rPr>
              <a:t>「Ｂ</a:t>
            </a:r>
            <a:r>
              <a:rPr lang="en-US" altLang="ja-JP" sz="1400" dirty="0">
                <a:latin typeface="+mn-ea"/>
              </a:rPr>
              <a:t>.</a:t>
            </a:r>
            <a:r>
              <a:rPr lang="ja-JP" altLang="en-US" sz="1400" dirty="0">
                <a:latin typeface="+mn-ea"/>
              </a:rPr>
              <a:t>自然遷移ゾーン」における施業の流れ</a:t>
            </a:r>
            <a:endParaRPr lang="ja-JP" altLang="ja-JP" sz="1400" dirty="0">
              <a:latin typeface="+mn-ea"/>
            </a:endParaRPr>
          </a:p>
        </p:txBody>
      </p:sp>
      <p:sp>
        <p:nvSpPr>
          <p:cNvPr id="4" name="テキスト ボックス 3"/>
          <p:cNvSpPr txBox="1"/>
          <p:nvPr/>
        </p:nvSpPr>
        <p:spPr>
          <a:xfrm>
            <a:off x="225680" y="1250066"/>
            <a:ext cx="8783549" cy="605294"/>
          </a:xfrm>
          <a:prstGeom prst="rect">
            <a:avLst/>
          </a:prstGeom>
          <a:noFill/>
        </p:spPr>
        <p:txBody>
          <a:bodyPr wrap="square" rtlCol="0">
            <a:spAutoFit/>
          </a:bodyPr>
          <a:lstStyle/>
          <a:p>
            <a:pPr lvl="0">
              <a:lnSpc>
                <a:spcPts val="2000"/>
              </a:lnSpc>
              <a:defRPr/>
            </a:pPr>
            <a:r>
              <a:rPr lang="ja-JP" altLang="en-US" sz="1400" b="1" dirty="0">
                <a:latin typeface="+mn-ea"/>
              </a:rPr>
              <a:t>■</a:t>
            </a:r>
            <a:r>
              <a:rPr lang="ja-JP" altLang="ja-JP" sz="1400" b="1" dirty="0">
                <a:latin typeface="+mn-ea"/>
              </a:rPr>
              <a:t>主体となっている照葉樹の伐採等を実施せず、今後の遷移を確認</a:t>
            </a:r>
            <a:endParaRPr lang="en-US" altLang="ja-JP" sz="1400" b="1" dirty="0">
              <a:latin typeface="+mn-ea"/>
            </a:endParaRPr>
          </a:p>
          <a:p>
            <a:pPr marL="80010" indent="-80010" algn="just">
              <a:lnSpc>
                <a:spcPts val="2000"/>
              </a:lnSpc>
              <a:spcAft>
                <a:spcPts val="0"/>
              </a:spcAft>
            </a:pPr>
            <a:r>
              <a:rPr lang="ja-JP" altLang="en-US" sz="1400" b="1" kern="100" dirty="0">
                <a:latin typeface="+mn-ea"/>
                <a:cs typeface="Times New Roman" panose="02020603050405020304" pitchFamily="18" charset="0"/>
              </a:rPr>
              <a:t>■</a:t>
            </a:r>
            <a:r>
              <a:rPr lang="ja-JP" altLang="ja-JP" sz="1400" b="1" kern="100" dirty="0">
                <a:latin typeface="+mn-ea"/>
                <a:cs typeface="Times New Roman" panose="02020603050405020304" pitchFamily="18" charset="0"/>
              </a:rPr>
              <a:t>管理を行わず、自然の遷移を見守る。園路等に枝葉等が張り出してきた場合は、枝払い等を実施</a:t>
            </a:r>
          </a:p>
        </p:txBody>
      </p:sp>
      <p:sp>
        <p:nvSpPr>
          <p:cNvPr id="9" name="テキスト ボックス 8"/>
          <p:cNvSpPr txBox="1"/>
          <p:nvPr/>
        </p:nvSpPr>
        <p:spPr>
          <a:xfrm>
            <a:off x="225680" y="4675488"/>
            <a:ext cx="7877176" cy="253916"/>
          </a:xfrm>
          <a:prstGeom prst="rect">
            <a:avLst/>
          </a:prstGeom>
          <a:noFill/>
        </p:spPr>
        <p:txBody>
          <a:bodyPr wrap="square" rtlCol="0">
            <a:spAutoFit/>
          </a:bodyPr>
          <a:lstStyle/>
          <a:p>
            <a:r>
              <a:rPr lang="ja-JP" altLang="en-US" sz="1000" dirty="0" smtClean="0"/>
              <a:t>＊定置コドラート・・・動植物相の変化等を調べるため、林内に固定して設けた調査を実施するための区画</a:t>
            </a:r>
            <a:endParaRPr kumimoji="1" lang="ja-JP" altLang="en-US" sz="1000" dirty="0"/>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ADFC9CA0-1D7A-4C66-B275-F0FB54BFAB19}" type="slidenum">
              <a:rPr kumimoji="1" lang="ja-JP" altLang="en-US" smtClean="0"/>
              <a:t>20</a:t>
            </a:fld>
            <a:endParaRPr kumimoji="1" lang="ja-JP" altLang="en-US" dirty="0"/>
          </a:p>
        </p:txBody>
      </p:sp>
    </p:spTree>
    <p:extLst>
      <p:ext uri="{BB962C8B-B14F-4D97-AF65-F5344CB8AC3E}">
        <p14:creationId xmlns:p14="http://schemas.microsoft.com/office/powerpoint/2010/main" val="2159845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５．森の育成計画（案） 　</a:t>
            </a:r>
            <a:endParaRPr lang="en-US" altLang="ja-JP" sz="2400" dirty="0"/>
          </a:p>
        </p:txBody>
      </p:sp>
      <p:sp>
        <p:nvSpPr>
          <p:cNvPr id="4" name="テキスト ボックス 3563"/>
          <p:cNvSpPr txBox="1">
            <a:spLocks noChangeArrowheads="1"/>
          </p:cNvSpPr>
          <p:nvPr/>
        </p:nvSpPr>
        <p:spPr bwMode="auto">
          <a:xfrm>
            <a:off x="253496" y="1295477"/>
            <a:ext cx="8637302" cy="1097736"/>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ja-JP" sz="1200" b="1" dirty="0" smtClean="0"/>
              <a:t>【</a:t>
            </a:r>
            <a:r>
              <a:rPr lang="ja-JP" altLang="en-US" sz="1200" b="1" dirty="0" smtClean="0"/>
              <a:t>施業区</a:t>
            </a:r>
            <a:r>
              <a:rPr lang="ja-JP" altLang="ja-JP" sz="1200" b="1" dirty="0" smtClean="0"/>
              <a:t>の</a:t>
            </a:r>
            <a:r>
              <a:rPr lang="ja-JP" altLang="ja-JP" sz="1200" b="1" dirty="0"/>
              <a:t>設定方針（案）】</a:t>
            </a:r>
          </a:p>
          <a:p>
            <a:pPr marL="176213" lvl="0" indent="-176213">
              <a:lnSpc>
                <a:spcPts val="1600"/>
              </a:lnSpc>
            </a:pPr>
            <a:r>
              <a:rPr kumimoji="0" lang="ja-JP" altLang="ja-JP" sz="1200" spc="-30" dirty="0" smtClean="0">
                <a:latin typeface="+mn-ea"/>
                <a:cs typeface="Times New Roman" panose="02020603050405020304" pitchFamily="18" charset="0"/>
              </a:rPr>
              <a:t>○</a:t>
            </a:r>
            <a:r>
              <a:rPr kumimoji="0" lang="ja-JP" altLang="en-US" sz="1200" spc="-30" dirty="0">
                <a:latin typeface="+mn-ea"/>
                <a:cs typeface="Times New Roman" panose="02020603050405020304" pitchFamily="18" charset="0"/>
              </a:rPr>
              <a:t>施業区</a:t>
            </a:r>
            <a:r>
              <a:rPr kumimoji="0" lang="ja-JP" altLang="ja-JP" sz="1200" spc="-30" dirty="0">
                <a:latin typeface="+mn-ea"/>
                <a:cs typeface="Times New Roman" panose="02020603050405020304" pitchFamily="18" charset="0"/>
              </a:rPr>
              <a:t>の大きさは、</a:t>
            </a:r>
            <a:r>
              <a:rPr kumimoji="0" lang="en-US" altLang="ja-JP" sz="1200" spc="-30" dirty="0">
                <a:latin typeface="+mn-ea"/>
                <a:cs typeface="Times New Roman" panose="02020603050405020304" pitchFamily="18" charset="0"/>
              </a:rPr>
              <a:t>15×15m</a:t>
            </a:r>
            <a:r>
              <a:rPr kumimoji="0" lang="ja-JP" altLang="en-US" sz="1200" spc="-30" dirty="0">
                <a:latin typeface="+mn-ea"/>
                <a:cs typeface="Times New Roman" panose="02020603050405020304" pitchFamily="18" charset="0"/>
              </a:rPr>
              <a:t>を基本単位</a:t>
            </a:r>
            <a:r>
              <a:rPr kumimoji="0" lang="ja-JP" altLang="en-US" sz="1200" spc="-30" dirty="0" smtClean="0">
                <a:latin typeface="+mn-ea"/>
                <a:cs typeface="Times New Roman" panose="02020603050405020304" pitchFamily="18" charset="0"/>
              </a:rPr>
              <a:t>と</a:t>
            </a:r>
            <a:r>
              <a:rPr kumimoji="0" lang="ja-JP" altLang="en-US" sz="1200" spc="-30" dirty="0">
                <a:latin typeface="+mn-ea"/>
                <a:cs typeface="Times New Roman" panose="02020603050405020304" pitchFamily="18" charset="0"/>
              </a:rPr>
              <a:t>し</a:t>
            </a:r>
            <a:r>
              <a:rPr kumimoji="0" lang="ja-JP" altLang="en-US" sz="1200" spc="-30" dirty="0" smtClean="0">
                <a:latin typeface="+mn-ea"/>
                <a:cs typeface="Times New Roman" panose="02020603050405020304" pitchFamily="18" charset="0"/>
              </a:rPr>
              <a:t>、樹林内に設ける。</a:t>
            </a:r>
            <a:endParaRPr kumimoji="0" lang="en-US" altLang="ja-JP" sz="1200" spc="-30" dirty="0" smtClean="0">
              <a:latin typeface="+mn-ea"/>
              <a:cs typeface="Times New Roman" panose="02020603050405020304" pitchFamily="18" charset="0"/>
            </a:endParaRPr>
          </a:p>
          <a:p>
            <a:pPr marL="176213" indent="-176213">
              <a:lnSpc>
                <a:spcPts val="1600"/>
              </a:lnSpc>
            </a:pPr>
            <a:r>
              <a:rPr kumimoji="0" lang="ja-JP" altLang="en-US" sz="1200" spc="-30" dirty="0" smtClean="0">
                <a:latin typeface="+mn-ea"/>
                <a:cs typeface="Times New Roman" panose="02020603050405020304" pitchFamily="18" charset="0"/>
              </a:rPr>
              <a:t>○周囲</a:t>
            </a:r>
            <a:r>
              <a:rPr kumimoji="0" lang="ja-JP" altLang="en-US" sz="1200" spc="-30" dirty="0">
                <a:latin typeface="+mn-ea"/>
                <a:cs typeface="Times New Roman" panose="02020603050405020304" pitchFamily="18" charset="0"/>
              </a:rPr>
              <a:t>への種子散布等の効果を期待するため、苗木植栽等</a:t>
            </a:r>
            <a:r>
              <a:rPr kumimoji="0" lang="ja-JP" altLang="en-US" sz="1200" spc="-30" dirty="0" smtClean="0">
                <a:latin typeface="+mn-ea"/>
                <a:cs typeface="Times New Roman" panose="02020603050405020304" pitchFamily="18" charset="0"/>
              </a:rPr>
              <a:t>を実施</a:t>
            </a:r>
            <a:r>
              <a:rPr kumimoji="0" lang="ja-JP" altLang="en-US" sz="1200" spc="-30" dirty="0">
                <a:latin typeface="+mn-ea"/>
                <a:cs typeface="Times New Roman" panose="02020603050405020304" pitchFamily="18" charset="0"/>
              </a:rPr>
              <a:t>する</a:t>
            </a:r>
            <a:r>
              <a:rPr kumimoji="0" lang="ja-JP" altLang="ja-JP" sz="1200" b="1" spc="-30" dirty="0" smtClean="0">
                <a:latin typeface="+mn-ea"/>
                <a:cs typeface="Times New Roman" panose="02020603050405020304" pitchFamily="18" charset="0"/>
              </a:rPr>
              <a:t>「</a:t>
            </a:r>
            <a:r>
              <a:rPr kumimoji="0" lang="ja-JP" altLang="en-US" sz="1200" b="1" spc="-30" dirty="0" smtClean="0">
                <a:latin typeface="+mn-ea"/>
                <a:cs typeface="Times New Roman" panose="02020603050405020304" pitchFamily="18" charset="0"/>
              </a:rPr>
              <a:t>核森</a:t>
            </a:r>
            <a:r>
              <a:rPr kumimoji="0" lang="ja-JP" altLang="ja-JP" sz="1200" b="1" spc="-30" dirty="0" smtClean="0">
                <a:latin typeface="+mn-ea"/>
                <a:cs typeface="Times New Roman" panose="02020603050405020304" pitchFamily="18" charset="0"/>
              </a:rPr>
              <a:t>」</a:t>
            </a:r>
            <a:r>
              <a:rPr kumimoji="0" lang="ja-JP" altLang="ja-JP" sz="1200" spc="-30" dirty="0">
                <a:latin typeface="+mn-ea"/>
                <a:cs typeface="Times New Roman" panose="02020603050405020304" pitchFamily="18" charset="0"/>
              </a:rPr>
              <a:t>を</a:t>
            </a:r>
            <a:r>
              <a:rPr kumimoji="0" lang="ja-JP" altLang="ja-JP" sz="1200" spc="-30" dirty="0" smtClean="0">
                <a:latin typeface="+mn-ea"/>
                <a:cs typeface="Times New Roman" panose="02020603050405020304" pitchFamily="18" charset="0"/>
              </a:rPr>
              <a:t>創出</a:t>
            </a:r>
            <a:r>
              <a:rPr kumimoji="0" lang="ja-JP" altLang="en-US" sz="1200" spc="-30" dirty="0" smtClean="0">
                <a:latin typeface="+mn-ea"/>
                <a:cs typeface="Times New Roman" panose="02020603050405020304" pitchFamily="18" charset="0"/>
              </a:rPr>
              <a:t>　（</a:t>
            </a:r>
            <a:r>
              <a:rPr kumimoji="0" lang="en-US" altLang="ja-JP" sz="1200" spc="-30" dirty="0">
                <a:latin typeface="+mn-ea"/>
                <a:cs typeface="Times New Roman" panose="02020603050405020304" pitchFamily="18" charset="0"/>
              </a:rPr>
              <a:t>※</a:t>
            </a:r>
            <a:r>
              <a:rPr kumimoji="0" lang="ja-JP" altLang="ja-JP" sz="1200" spc="-30" dirty="0">
                <a:latin typeface="+mn-ea"/>
                <a:cs typeface="Times New Roman" panose="02020603050405020304" pitchFamily="18" charset="0"/>
              </a:rPr>
              <a:t>植栽は</a:t>
            </a:r>
            <a:r>
              <a:rPr kumimoji="0" lang="ja-JP" altLang="en-US" sz="1200" spc="-30" dirty="0">
                <a:latin typeface="+mn-ea"/>
                <a:cs typeface="Times New Roman" panose="02020603050405020304" pitchFamily="18" charset="0"/>
              </a:rPr>
              <a:t>施業区</a:t>
            </a:r>
            <a:r>
              <a:rPr kumimoji="0" lang="ja-JP" altLang="ja-JP" sz="1200" spc="-30" dirty="0">
                <a:latin typeface="+mn-ea"/>
                <a:cs typeface="Times New Roman" panose="02020603050405020304" pitchFamily="18" charset="0"/>
              </a:rPr>
              <a:t>の中央</a:t>
            </a:r>
            <a:r>
              <a:rPr kumimoji="0" lang="ja-JP" altLang="en-US" sz="1200" spc="-30" dirty="0">
                <a:latin typeface="+mn-ea"/>
                <a:cs typeface="Times New Roman" panose="02020603050405020304" pitchFamily="18" charset="0"/>
              </a:rPr>
              <a:t>（</a:t>
            </a:r>
            <a:r>
              <a:rPr kumimoji="0" lang="en-US" altLang="ja-JP" sz="1200" spc="-30" dirty="0">
                <a:latin typeface="+mn-ea"/>
                <a:cs typeface="Times New Roman" panose="02020603050405020304" pitchFamily="18" charset="0"/>
              </a:rPr>
              <a:t>10×10m</a:t>
            </a:r>
            <a:r>
              <a:rPr kumimoji="0" lang="ja-JP" altLang="en-US" sz="1200" spc="-30" dirty="0">
                <a:latin typeface="+mn-ea"/>
                <a:cs typeface="Times New Roman" panose="02020603050405020304" pitchFamily="18" charset="0"/>
              </a:rPr>
              <a:t>）で実施）</a:t>
            </a:r>
            <a:endParaRPr kumimoji="0" lang="en-US" altLang="ja-JP" sz="1200" spc="-30" dirty="0">
              <a:latin typeface="+mn-ea"/>
              <a:cs typeface="Times New Roman" panose="02020603050405020304" pitchFamily="18" charset="0"/>
            </a:endParaRPr>
          </a:p>
          <a:p>
            <a:pPr marL="176213" indent="-176213">
              <a:lnSpc>
                <a:spcPts val="1600"/>
              </a:lnSpc>
            </a:pPr>
            <a:r>
              <a:rPr kumimoji="0" lang="ja-JP" altLang="en-US" sz="1200" spc="-30" dirty="0">
                <a:latin typeface="+mn-ea"/>
                <a:cs typeface="Times New Roman" panose="02020603050405020304" pitchFamily="18" charset="0"/>
              </a:rPr>
              <a:t>　</a:t>
            </a:r>
            <a:r>
              <a:rPr kumimoji="0" lang="ja-JP" altLang="en-US" sz="1200" spc="-30" dirty="0" smtClean="0">
                <a:latin typeface="+mn-ea"/>
                <a:cs typeface="Times New Roman" panose="02020603050405020304" pitchFamily="18" charset="0"/>
              </a:rPr>
              <a:t> また、「核森」</a:t>
            </a:r>
            <a:r>
              <a:rPr kumimoji="0" lang="ja-JP" altLang="en-US" sz="1200" spc="-30" dirty="0">
                <a:latin typeface="+mn-ea"/>
                <a:cs typeface="Times New Roman" panose="02020603050405020304" pitchFamily="18" charset="0"/>
              </a:rPr>
              <a:t>の周囲</a:t>
            </a:r>
            <a:r>
              <a:rPr kumimoji="0" lang="ja-JP" altLang="en-US" sz="1200" spc="-30" dirty="0" smtClean="0">
                <a:latin typeface="+mn-ea"/>
                <a:cs typeface="Times New Roman" panose="02020603050405020304" pitchFamily="18" charset="0"/>
              </a:rPr>
              <a:t>に施業区（</a:t>
            </a:r>
            <a:r>
              <a:rPr kumimoji="0" lang="en-US" altLang="ja-JP" sz="1200" spc="-30" dirty="0" smtClean="0">
                <a:latin typeface="+mn-ea"/>
                <a:cs typeface="Times New Roman" panose="02020603050405020304" pitchFamily="18" charset="0"/>
              </a:rPr>
              <a:t>※</a:t>
            </a:r>
            <a:r>
              <a:rPr kumimoji="0" lang="ja-JP" altLang="en-US" sz="1200" spc="-30" dirty="0" smtClean="0">
                <a:latin typeface="+mn-ea"/>
                <a:cs typeface="Times New Roman" panose="02020603050405020304" pitchFamily="18" charset="0"/>
              </a:rPr>
              <a:t>）を配置。 </a:t>
            </a:r>
            <a:endParaRPr kumimoji="0" lang="en-US" altLang="ja-JP" sz="1200" spc="-30" dirty="0" smtClean="0">
              <a:latin typeface="+mn-ea"/>
              <a:cs typeface="Times New Roman" panose="02020603050405020304" pitchFamily="18" charset="0"/>
            </a:endParaRPr>
          </a:p>
          <a:p>
            <a:pPr marL="176213" indent="-176213">
              <a:lnSpc>
                <a:spcPts val="1600"/>
              </a:lnSpc>
            </a:pPr>
            <a:r>
              <a:rPr kumimoji="0" lang="ja-JP" altLang="en-US" sz="1200" spc="-30" dirty="0">
                <a:latin typeface="+mn-ea"/>
                <a:cs typeface="Times New Roman" panose="02020603050405020304" pitchFamily="18" charset="0"/>
              </a:rPr>
              <a:t>　</a:t>
            </a:r>
            <a:r>
              <a:rPr kumimoji="0" lang="ja-JP" altLang="en-US" sz="1200" spc="-30" dirty="0" smtClean="0">
                <a:latin typeface="+mn-ea"/>
                <a:cs typeface="Times New Roman" panose="02020603050405020304" pitchFamily="18" charset="0"/>
              </a:rPr>
              <a:t>　（</a:t>
            </a:r>
            <a:r>
              <a:rPr kumimoji="0" lang="en-US" altLang="ja-JP" sz="1200" spc="-30" dirty="0" smtClean="0">
                <a:latin typeface="+mn-ea"/>
                <a:cs typeface="Times New Roman" panose="02020603050405020304" pitchFamily="18" charset="0"/>
              </a:rPr>
              <a:t>※ </a:t>
            </a:r>
            <a:r>
              <a:rPr lang="ja-JP" altLang="ja-JP" sz="1200" spc="-30" dirty="0" smtClean="0"/>
              <a:t>表土</a:t>
            </a:r>
            <a:r>
              <a:rPr lang="ja-JP" altLang="ja-JP" sz="1200" spc="-30" dirty="0"/>
              <a:t>撒き出しは</a:t>
            </a:r>
            <a:r>
              <a:rPr lang="ja-JP" altLang="ja-JP" sz="1200" spc="-30" dirty="0" smtClean="0"/>
              <a:t>、</a:t>
            </a:r>
            <a:r>
              <a:rPr lang="ja-JP" altLang="en-US" sz="1200" spc="-30" dirty="0" smtClean="0"/>
              <a:t>表土が確保できた場合のみ「核森」の周囲に配置した施業区で実施 ）</a:t>
            </a:r>
            <a:endParaRPr lang="en-US" altLang="ja-JP" sz="1200" dirty="0"/>
          </a:p>
        </p:txBody>
      </p:sp>
      <p:sp>
        <p:nvSpPr>
          <p:cNvPr id="7" name="Rectangle 17"/>
          <p:cNvSpPr>
            <a:spLocks noChangeArrowheads="1"/>
          </p:cNvSpPr>
          <p:nvPr/>
        </p:nvSpPr>
        <p:spPr bwMode="auto">
          <a:xfrm>
            <a:off x="147" y="15280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endParaRPr kumimoji="0" lang="ja-JP" altLang="ja-JP"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テキスト ボックス 22"/>
          <p:cNvSpPr txBox="1"/>
          <p:nvPr/>
        </p:nvSpPr>
        <p:spPr>
          <a:xfrm>
            <a:off x="156258" y="853524"/>
            <a:ext cx="8892000" cy="307777"/>
          </a:xfrm>
          <a:prstGeom prst="rect">
            <a:avLst/>
          </a:prstGeom>
          <a:solidFill>
            <a:schemeClr val="bg1">
              <a:lumMod val="75000"/>
            </a:schemeClr>
          </a:solidFill>
          <a:ln w="6350">
            <a:solidFill>
              <a:prstClr val="black"/>
            </a:solidFill>
          </a:ln>
        </p:spPr>
        <p:txBody>
          <a:bodyPr wrap="square" rtlCol="0">
            <a:spAutoFit/>
          </a:bodyPr>
          <a:lstStyle/>
          <a:p>
            <a:r>
              <a:rPr lang="ja-JP" altLang="en-US" sz="1400" dirty="0">
                <a:latin typeface="+mn-ea"/>
              </a:rPr>
              <a:t>「Ｃ</a:t>
            </a:r>
            <a:r>
              <a:rPr lang="en-US" altLang="ja-JP" sz="1400" dirty="0" smtClean="0">
                <a:latin typeface="+mn-ea"/>
              </a:rPr>
              <a:t>.</a:t>
            </a:r>
            <a:r>
              <a:rPr lang="ja-JP" altLang="en-US" sz="1400" dirty="0" smtClean="0">
                <a:latin typeface="+mn-ea"/>
              </a:rPr>
              <a:t>夏緑樹林（タイプ①）」</a:t>
            </a:r>
            <a:r>
              <a:rPr lang="ja-JP" altLang="en-US" sz="1400" dirty="0">
                <a:latin typeface="+mn-ea"/>
              </a:rPr>
              <a:t>に</a:t>
            </a:r>
            <a:r>
              <a:rPr lang="ja-JP" altLang="en-US" sz="1400" dirty="0" smtClean="0">
                <a:latin typeface="+mn-ea"/>
              </a:rPr>
              <a:t>おける施業区の</a:t>
            </a:r>
            <a:r>
              <a:rPr lang="ja-JP" altLang="en-US" sz="1400" dirty="0">
                <a:latin typeface="+mn-ea"/>
              </a:rPr>
              <a:t>設定方針・実施順序</a:t>
            </a:r>
            <a:endParaRPr lang="ja-JP" altLang="ja-JP" sz="1400" dirty="0">
              <a:latin typeface="+mn-ea"/>
            </a:endParaRPr>
          </a:p>
        </p:txBody>
      </p:sp>
      <p:sp>
        <p:nvSpPr>
          <p:cNvPr id="24" name="正方形/長方形 23"/>
          <p:cNvSpPr/>
          <p:nvPr/>
        </p:nvSpPr>
        <p:spPr>
          <a:xfrm>
            <a:off x="156258" y="1154873"/>
            <a:ext cx="8892000" cy="5637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5172895" y="4982852"/>
            <a:ext cx="3604257" cy="1430558"/>
            <a:chOff x="694590" y="3606778"/>
            <a:chExt cx="3604257" cy="1430558"/>
          </a:xfrm>
        </p:grpSpPr>
        <p:sp>
          <p:nvSpPr>
            <p:cNvPr id="47" name="テキスト ボックス 3552"/>
            <p:cNvSpPr txBox="1"/>
            <p:nvPr/>
          </p:nvSpPr>
          <p:spPr>
            <a:xfrm>
              <a:off x="1106335" y="4764998"/>
              <a:ext cx="2838744" cy="27233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1050" kern="100" dirty="0">
                  <a:effectLst/>
                  <a:ea typeface="ＭＳ ゴシック" panose="020B0609070205080204" pitchFamily="49" charset="-128"/>
                  <a:cs typeface="Times New Roman" panose="02020603050405020304" pitchFamily="18" charset="0"/>
                </a:rPr>
                <a:t>「夏緑樹林ゾーン」で</a:t>
              </a:r>
              <a:r>
                <a:rPr lang="ja-JP" sz="1050" kern="100" dirty="0" smtClean="0">
                  <a:effectLst/>
                  <a:ea typeface="ＭＳ ゴシック" panose="020B0609070205080204" pitchFamily="49" charset="-128"/>
                  <a:cs typeface="Times New Roman" panose="02020603050405020304" pitchFamily="18" charset="0"/>
                </a:rPr>
                <a:t>の</a:t>
              </a:r>
              <a:r>
                <a:rPr lang="ja-JP" altLang="en-US" sz="1050" kern="100" dirty="0" smtClean="0">
                  <a:effectLst/>
                  <a:ea typeface="ＭＳ ゴシック" panose="020B0609070205080204" pitchFamily="49" charset="-128"/>
                  <a:cs typeface="Times New Roman" panose="02020603050405020304" pitchFamily="18" charset="0"/>
                </a:rPr>
                <a:t>施業区</a:t>
              </a:r>
              <a:r>
                <a:rPr lang="ja-JP" sz="1050" kern="100" dirty="0" smtClean="0">
                  <a:effectLst/>
                  <a:ea typeface="ＭＳ ゴシック" panose="020B0609070205080204" pitchFamily="49" charset="-128"/>
                  <a:cs typeface="Times New Roman" panose="02020603050405020304" pitchFamily="18" charset="0"/>
                </a:rPr>
                <a:t>配置</a:t>
              </a:r>
              <a:r>
                <a:rPr lang="ja-JP" sz="1050" kern="100" dirty="0">
                  <a:effectLst/>
                  <a:ea typeface="ＭＳ ゴシック" panose="020B0609070205080204" pitchFamily="49" charset="-128"/>
                  <a:cs typeface="Times New Roman" panose="02020603050405020304" pitchFamily="18" charset="0"/>
                </a:rPr>
                <a:t>イメージ</a:t>
              </a:r>
              <a:endParaRPr lang="ja-JP" sz="1050" kern="100" dirty="0">
                <a:effectLst/>
                <a:ea typeface="ＭＳ 明朝" panose="02020609040205080304" pitchFamily="17" charset="-128"/>
                <a:cs typeface="Times New Roman" panose="02020603050405020304" pitchFamily="18" charset="0"/>
              </a:endParaRPr>
            </a:p>
          </p:txBody>
        </p:sp>
        <p:grpSp>
          <p:nvGrpSpPr>
            <p:cNvPr id="12" name="グループ化 11"/>
            <p:cNvGrpSpPr/>
            <p:nvPr/>
          </p:nvGrpSpPr>
          <p:grpSpPr>
            <a:xfrm>
              <a:off x="694590" y="3606778"/>
              <a:ext cx="3604257" cy="1308299"/>
              <a:chOff x="694590" y="3606778"/>
              <a:chExt cx="3604257" cy="1308299"/>
            </a:xfrm>
          </p:grpSpPr>
          <p:grpSp>
            <p:nvGrpSpPr>
              <p:cNvPr id="10" name="グループ化 9"/>
              <p:cNvGrpSpPr/>
              <p:nvPr/>
            </p:nvGrpSpPr>
            <p:grpSpPr>
              <a:xfrm>
                <a:off x="2082248" y="3820338"/>
                <a:ext cx="2216599" cy="1094739"/>
                <a:chOff x="2161763" y="3827380"/>
                <a:chExt cx="2216599" cy="1094739"/>
              </a:xfrm>
            </p:grpSpPr>
            <p:sp>
              <p:nvSpPr>
                <p:cNvPr id="46" name="テキスト ボックス 20"/>
                <p:cNvSpPr txBox="1"/>
                <p:nvPr/>
              </p:nvSpPr>
              <p:spPr>
                <a:xfrm>
                  <a:off x="2161763" y="3827380"/>
                  <a:ext cx="2216599" cy="109473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1050" kern="100" dirty="0">
                      <a:solidFill>
                        <a:srgbClr val="FF0000"/>
                      </a:solidFill>
                      <a:effectLst/>
                      <a:latin typeface="+mn-ea"/>
                      <a:cs typeface="Times New Roman" panose="02020603050405020304" pitchFamily="18" charset="0"/>
                    </a:rPr>
                    <a:t>□</a:t>
                  </a:r>
                  <a:r>
                    <a:rPr lang="ja-JP" sz="1050" kern="100" dirty="0">
                      <a:effectLst/>
                      <a:latin typeface="+mn-ea"/>
                      <a:cs typeface="Times New Roman" panose="02020603050405020304" pitchFamily="18" charset="0"/>
                    </a:rPr>
                    <a:t>･･･</a:t>
                  </a:r>
                  <a:r>
                    <a:rPr lang="ja-JP" sz="1050" kern="100" dirty="0" smtClean="0">
                      <a:effectLst/>
                      <a:latin typeface="+mn-ea"/>
                      <a:cs typeface="Times New Roman" panose="02020603050405020304" pitchFamily="18" charset="0"/>
                    </a:rPr>
                    <a:t>「</a:t>
                  </a:r>
                  <a:r>
                    <a:rPr lang="ja-JP" altLang="en-US" sz="1050" kern="100" dirty="0" smtClean="0">
                      <a:latin typeface="+mn-ea"/>
                      <a:cs typeface="Times New Roman" panose="02020603050405020304" pitchFamily="18" charset="0"/>
                    </a:rPr>
                    <a:t>核森</a:t>
                  </a:r>
                  <a:r>
                    <a:rPr lang="ja-JP" sz="1050" kern="100" dirty="0" smtClean="0">
                      <a:effectLst/>
                      <a:latin typeface="+mn-ea"/>
                      <a:cs typeface="Times New Roman" panose="02020603050405020304" pitchFamily="18" charset="0"/>
                    </a:rPr>
                    <a:t>」</a:t>
                  </a:r>
                  <a:endParaRPr lang="ja-JP" sz="1050" kern="100" dirty="0">
                    <a:effectLst/>
                    <a:latin typeface="+mn-ea"/>
                    <a:cs typeface="Times New Roman" panose="02020603050405020304" pitchFamily="18" charset="0"/>
                  </a:endParaRPr>
                </a:p>
                <a:p>
                  <a:pPr algn="just">
                    <a:spcAft>
                      <a:spcPts val="0"/>
                    </a:spcAft>
                  </a:pPr>
                  <a:r>
                    <a:rPr lang="ja-JP" sz="1050" kern="100" dirty="0">
                      <a:effectLst/>
                      <a:latin typeface="+mn-ea"/>
                      <a:cs typeface="Times New Roman" panose="02020603050405020304" pitchFamily="18" charset="0"/>
                    </a:rPr>
                    <a:t>●･･･苗木植栽等を実施する箇所</a:t>
                  </a:r>
                  <a:endParaRPr lang="en-US" altLang="ja-JP" sz="1050" kern="100" dirty="0">
                    <a:effectLst/>
                    <a:latin typeface="+mn-ea"/>
                    <a:cs typeface="Times New Roman" panose="02020603050405020304" pitchFamily="18" charset="0"/>
                  </a:endParaRPr>
                </a:p>
                <a:p>
                  <a:pPr marL="355600" indent="-87313" algn="just">
                    <a:spcAft>
                      <a:spcPts val="0"/>
                    </a:spcAft>
                    <a:tabLst>
                      <a:tab pos="355600" algn="l"/>
                    </a:tabLst>
                  </a:pPr>
                  <a:r>
                    <a:rPr lang="ja-JP" altLang="en-US" sz="800" kern="100" dirty="0">
                      <a:latin typeface="+mn-ea"/>
                      <a:cs typeface="Times New Roman" panose="02020603050405020304" pitchFamily="18" charset="0"/>
                    </a:rPr>
                    <a:t>植栽密度は</a:t>
                  </a:r>
                  <a:r>
                    <a:rPr lang="en-US" altLang="ja-JP" sz="800" dirty="0">
                      <a:latin typeface="+mn-ea"/>
                    </a:rPr>
                    <a:t>1</a:t>
                  </a:r>
                  <a:r>
                    <a:rPr lang="ja-JP" altLang="ja-JP" sz="800" dirty="0">
                      <a:latin typeface="+mn-ea"/>
                    </a:rPr>
                    <a:t>本</a:t>
                  </a:r>
                  <a:r>
                    <a:rPr lang="en-US" altLang="ja-JP" sz="800" dirty="0">
                      <a:latin typeface="+mn-ea"/>
                    </a:rPr>
                    <a:t>/m</a:t>
                  </a:r>
                  <a:r>
                    <a:rPr lang="en-US" altLang="ja-JP" sz="800" baseline="30000" dirty="0">
                      <a:latin typeface="+mn-ea"/>
                    </a:rPr>
                    <a:t>2</a:t>
                  </a:r>
                  <a:r>
                    <a:rPr lang="ja-JP" altLang="ja-JP" sz="800" dirty="0">
                      <a:latin typeface="+mn-ea"/>
                    </a:rPr>
                    <a:t>と</a:t>
                  </a:r>
                  <a:r>
                    <a:rPr lang="ja-JP" altLang="en-US" sz="800" dirty="0">
                      <a:latin typeface="+mn-ea"/>
                    </a:rPr>
                    <a:t>し、年間</a:t>
                  </a:r>
                  <a:r>
                    <a:rPr lang="en-US" altLang="ja-JP" sz="800" dirty="0">
                      <a:latin typeface="+mn-ea"/>
                    </a:rPr>
                    <a:t>100</a:t>
                  </a:r>
                  <a:r>
                    <a:rPr lang="ja-JP" altLang="en-US" sz="800" dirty="0">
                      <a:latin typeface="+mn-ea"/>
                    </a:rPr>
                    <a:t>本を想定</a:t>
                  </a:r>
                  <a:endParaRPr lang="en-US" altLang="ja-JP" sz="800" kern="100" dirty="0">
                    <a:latin typeface="+mn-ea"/>
                    <a:cs typeface="Times New Roman" panose="02020603050405020304" pitchFamily="18" charset="0"/>
                  </a:endParaRPr>
                </a:p>
                <a:p>
                  <a:pPr algn="just">
                    <a:spcAft>
                      <a:spcPts val="0"/>
                    </a:spcAft>
                  </a:pPr>
                  <a:endParaRPr lang="en-US" altLang="ja-JP" sz="1050" kern="100" dirty="0" smtClean="0">
                    <a:latin typeface="+mn-ea"/>
                    <a:cs typeface="Times New Roman" panose="02020603050405020304" pitchFamily="18" charset="0"/>
                  </a:endParaRPr>
                </a:p>
                <a:p>
                  <a:pPr algn="just"/>
                  <a:r>
                    <a:rPr lang="ja-JP" altLang="en-US" sz="1050" kern="100" dirty="0">
                      <a:latin typeface="+mn-ea"/>
                      <a:cs typeface="Times New Roman" panose="02020603050405020304" pitchFamily="18" charset="0"/>
                    </a:rPr>
                    <a:t>　　</a:t>
                  </a:r>
                  <a:r>
                    <a:rPr lang="ja-JP" altLang="ja-JP" sz="1050" kern="100" dirty="0">
                      <a:latin typeface="+mn-ea"/>
                      <a:cs typeface="Times New Roman" panose="02020603050405020304" pitchFamily="18" charset="0"/>
                    </a:rPr>
                    <a:t>･･</a:t>
                  </a:r>
                  <a:r>
                    <a:rPr lang="ja-JP" altLang="ja-JP" sz="1050" kern="100" dirty="0" smtClean="0">
                      <a:latin typeface="+mn-ea"/>
                      <a:cs typeface="Times New Roman" panose="02020603050405020304" pitchFamily="18" charset="0"/>
                    </a:rPr>
                    <a:t>･</a:t>
                  </a:r>
                  <a:r>
                    <a:rPr lang="ja-JP" altLang="en-US" sz="1050" kern="100" dirty="0" smtClean="0">
                      <a:latin typeface="+mn-ea"/>
                      <a:cs typeface="Times New Roman" panose="02020603050405020304" pitchFamily="18" charset="0"/>
                    </a:rPr>
                    <a:t>施業区</a:t>
                  </a:r>
                  <a:endParaRPr lang="en-US" altLang="ja-JP" sz="1050" kern="100" dirty="0">
                    <a:latin typeface="+mn-ea"/>
                    <a:cs typeface="Times New Roman" panose="02020603050405020304" pitchFamily="18" charset="0"/>
                  </a:endParaRPr>
                </a:p>
              </p:txBody>
            </p:sp>
            <p:sp>
              <p:nvSpPr>
                <p:cNvPr id="25" name="正方形/長方形 24"/>
                <p:cNvSpPr/>
                <p:nvPr/>
              </p:nvSpPr>
              <p:spPr>
                <a:xfrm>
                  <a:off x="2169275" y="4457885"/>
                  <a:ext cx="106571" cy="106567"/>
                </a:xfrm>
                <a:prstGeom prst="rect">
                  <a:avLst/>
                </a:prstGeom>
                <a:solidFill>
                  <a:srgbClr val="FF99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a:off x="694590" y="3606778"/>
                <a:ext cx="1231547" cy="1082858"/>
                <a:chOff x="487000" y="3518685"/>
                <a:chExt cx="1231547" cy="1082858"/>
              </a:xfrm>
            </p:grpSpPr>
            <p:cxnSp>
              <p:nvCxnSpPr>
                <p:cNvPr id="53" name="直線コネクタ 52"/>
                <p:cNvCxnSpPr/>
                <p:nvPr/>
              </p:nvCxnSpPr>
              <p:spPr>
                <a:xfrm flipH="1">
                  <a:off x="553316" y="3981801"/>
                  <a:ext cx="2653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552932" y="3672962"/>
                  <a:ext cx="2657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685821" y="3672962"/>
                  <a:ext cx="0" cy="308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rot="5400000" flipH="1">
                  <a:off x="686247" y="3672878"/>
                  <a:ext cx="2063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rot="5400000" flipH="1">
                  <a:off x="994061" y="3675022"/>
                  <a:ext cx="2063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rot="5400000" flipH="1" flipV="1">
                  <a:off x="942598" y="3477097"/>
                  <a:ext cx="0" cy="3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テキスト ボックス 302"/>
                <p:cNvSpPr txBox="1"/>
                <p:nvPr/>
              </p:nvSpPr>
              <p:spPr>
                <a:xfrm>
                  <a:off x="487000" y="3785946"/>
                  <a:ext cx="222392" cy="2344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en-US" sz="700" kern="100">
                      <a:effectLst/>
                      <a:ea typeface="ＭＳ 明朝" panose="02020609040205080304" pitchFamily="17" charset="-128"/>
                      <a:cs typeface="Times New Roman" panose="02020603050405020304" pitchFamily="18" charset="0"/>
                    </a:rPr>
                    <a:t>15m</a:t>
                  </a:r>
                  <a:endParaRPr lang="ja-JP" sz="1050" kern="100">
                    <a:effectLst/>
                    <a:ea typeface="ＭＳ 明朝" panose="02020609040205080304" pitchFamily="17" charset="-128"/>
                    <a:cs typeface="Times New Roman" panose="02020603050405020304" pitchFamily="18" charset="0"/>
                  </a:endParaRPr>
                </a:p>
              </p:txBody>
            </p:sp>
            <p:sp>
              <p:nvSpPr>
                <p:cNvPr id="60" name="テキスト ボックス 295"/>
                <p:cNvSpPr txBox="1"/>
                <p:nvPr/>
              </p:nvSpPr>
              <p:spPr>
                <a:xfrm>
                  <a:off x="875459" y="3518685"/>
                  <a:ext cx="188521" cy="184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en-US" sz="700" kern="100" dirty="0">
                      <a:effectLst/>
                      <a:ea typeface="ＭＳ 明朝" panose="02020609040205080304" pitchFamily="17" charset="-128"/>
                      <a:cs typeface="Times New Roman" panose="02020603050405020304" pitchFamily="18" charset="0"/>
                    </a:rPr>
                    <a:t>15m</a:t>
                  </a:r>
                  <a:endParaRPr lang="ja-JP" sz="1050" kern="100" dirty="0">
                    <a:effectLst/>
                    <a:ea typeface="ＭＳ 明朝" panose="02020609040205080304" pitchFamily="17" charset="-128"/>
                    <a:cs typeface="Times New Roman" panose="02020603050405020304" pitchFamily="18" charset="0"/>
                  </a:endParaRPr>
                </a:p>
              </p:txBody>
            </p:sp>
            <p:pic>
              <p:nvPicPr>
                <p:cNvPr id="9" name="図 8"/>
                <p:cNvPicPr>
                  <a:picLocks noChangeAspect="1"/>
                </p:cNvPicPr>
                <p:nvPr/>
              </p:nvPicPr>
              <p:blipFill>
                <a:blip r:embed="rId2"/>
                <a:stretch>
                  <a:fillRect/>
                </a:stretch>
              </p:blipFill>
              <p:spPr>
                <a:xfrm>
                  <a:off x="783007" y="3665543"/>
                  <a:ext cx="935540" cy="936000"/>
                </a:xfrm>
                <a:prstGeom prst="rect">
                  <a:avLst/>
                </a:prstGeom>
              </p:spPr>
            </p:pic>
            <p:sp>
              <p:nvSpPr>
                <p:cNvPr id="48" name="正方形/長方形 47"/>
                <p:cNvSpPr/>
                <p:nvPr/>
              </p:nvSpPr>
              <p:spPr>
                <a:xfrm>
                  <a:off x="1097257" y="3981793"/>
                  <a:ext cx="311491" cy="301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grpSp>
      <p:sp>
        <p:nvSpPr>
          <p:cNvPr id="27" name="スライド番号プレースホルダー 1"/>
          <p:cNvSpPr>
            <a:spLocks noGrp="1"/>
          </p:cNvSpPr>
          <p:nvPr>
            <p:ph type="sldNum" sz="quarter" idx="12"/>
          </p:nvPr>
        </p:nvSpPr>
        <p:spPr>
          <a:xfrm>
            <a:off x="7038803" y="6502924"/>
            <a:ext cx="2057400" cy="365125"/>
          </a:xfrm>
        </p:spPr>
        <p:txBody>
          <a:bodyPr/>
          <a:lstStyle/>
          <a:p>
            <a:fld id="{ADFC9CA0-1D7A-4C66-B275-F0FB54BFAB19}" type="slidenum">
              <a:rPr kumimoji="1" lang="ja-JP" altLang="en-US" smtClean="0"/>
              <a:t>21</a:t>
            </a:fld>
            <a:endParaRPr kumimoji="1" lang="ja-JP" altLang="en-US" dirty="0"/>
          </a:p>
        </p:txBody>
      </p:sp>
      <p:sp>
        <p:nvSpPr>
          <p:cNvPr id="28" name="正方形/長方形 27"/>
          <p:cNvSpPr/>
          <p:nvPr/>
        </p:nvSpPr>
        <p:spPr>
          <a:xfrm>
            <a:off x="274247" y="4410543"/>
            <a:ext cx="2108269" cy="276999"/>
          </a:xfrm>
          <a:prstGeom prst="rect">
            <a:avLst/>
          </a:prstGeom>
        </p:spPr>
        <p:txBody>
          <a:bodyPr wrap="none">
            <a:spAutoFit/>
          </a:bodyPr>
          <a:lstStyle/>
          <a:p>
            <a:r>
              <a:rPr lang="en-US" altLang="ja-JP" sz="1200" b="1" dirty="0" smtClean="0"/>
              <a:t>【</a:t>
            </a:r>
            <a:r>
              <a:rPr lang="ja-JP" altLang="en-US" sz="1200" b="1" dirty="0" smtClean="0"/>
              <a:t>「核森」や施業区の配置例</a:t>
            </a:r>
            <a:r>
              <a:rPr lang="en-US" altLang="ja-JP" sz="1200" b="1" dirty="0" smtClean="0"/>
              <a:t>】</a:t>
            </a:r>
            <a:endParaRPr lang="ja-JP" altLang="en-US" sz="1200" b="1" dirty="0"/>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l="20554" t="11548" r="26544" b="55329"/>
          <a:stretch/>
        </p:blipFill>
        <p:spPr>
          <a:xfrm>
            <a:off x="375657" y="4655318"/>
            <a:ext cx="4488001" cy="1980000"/>
          </a:xfrm>
          <a:prstGeom prst="rect">
            <a:avLst/>
          </a:prstGeom>
        </p:spPr>
      </p:pic>
      <p:grpSp>
        <p:nvGrpSpPr>
          <p:cNvPr id="3" name="グループ化 2"/>
          <p:cNvGrpSpPr/>
          <p:nvPr/>
        </p:nvGrpSpPr>
        <p:grpSpPr>
          <a:xfrm>
            <a:off x="256426" y="2561907"/>
            <a:ext cx="8634372" cy="1733808"/>
            <a:chOff x="256426" y="2622867"/>
            <a:chExt cx="8634372" cy="1733808"/>
          </a:xfrm>
        </p:grpSpPr>
        <p:sp>
          <p:nvSpPr>
            <p:cNvPr id="37" name="正方形/長方形 36"/>
            <p:cNvSpPr/>
            <p:nvPr/>
          </p:nvSpPr>
          <p:spPr>
            <a:xfrm>
              <a:off x="256426" y="2622867"/>
              <a:ext cx="8634372" cy="1733808"/>
            </a:xfrm>
            <a:prstGeom prst="rect">
              <a:avLst/>
            </a:prstGeom>
            <a:ln>
              <a:solidFill>
                <a:schemeClr val="tx1"/>
              </a:solidFill>
            </a:ln>
          </p:spPr>
          <p:txBody>
            <a:bodyPr wrap="square">
              <a:spAutoFit/>
            </a:bodyPr>
            <a:lstStyle/>
            <a:p>
              <a:pPr lvl="0" eaLnBrk="0" fontAlgn="base" hangingPunct="0">
                <a:lnSpc>
                  <a:spcPts val="1600"/>
                </a:lnSpc>
                <a:spcBef>
                  <a:spcPct val="0"/>
                </a:spcBef>
                <a:spcAft>
                  <a:spcPct val="0"/>
                </a:spcAft>
              </a:pPr>
              <a:r>
                <a:rPr kumimoji="0" lang="ja-JP" altLang="ja-JP" sz="1200" b="1" dirty="0" smtClean="0">
                  <a:latin typeface="+mn-ea"/>
                  <a:cs typeface="Times New Roman" panose="02020603050405020304" pitchFamily="18" charset="0"/>
                </a:rPr>
                <a:t>【</a:t>
              </a:r>
              <a:r>
                <a:rPr kumimoji="0" lang="ja-JP" altLang="en-US" sz="1200" b="1" dirty="0">
                  <a:latin typeface="+mn-ea"/>
                  <a:cs typeface="Times New Roman" panose="02020603050405020304" pitchFamily="18" charset="0"/>
                </a:rPr>
                <a:t>施業</a:t>
              </a:r>
              <a:r>
                <a:rPr kumimoji="0" lang="ja-JP" altLang="ja-JP" sz="1200" b="1" dirty="0">
                  <a:latin typeface="+mn-ea"/>
                  <a:cs typeface="Times New Roman" panose="02020603050405020304" pitchFamily="18" charset="0"/>
                </a:rPr>
                <a:t>等</a:t>
              </a:r>
              <a:r>
                <a:rPr kumimoji="0" lang="ja-JP" altLang="ja-JP" sz="1200" b="1" dirty="0" smtClean="0">
                  <a:latin typeface="+mn-ea"/>
                  <a:cs typeface="Times New Roman" panose="02020603050405020304" pitchFamily="18" charset="0"/>
                </a:rPr>
                <a:t>の</a:t>
              </a:r>
              <a:r>
                <a:rPr kumimoji="0" lang="ja-JP" altLang="en-US" sz="1200" b="1" dirty="0" smtClean="0">
                  <a:latin typeface="+mn-ea"/>
                  <a:cs typeface="Times New Roman" panose="02020603050405020304" pitchFamily="18" charset="0"/>
                </a:rPr>
                <a:t>事業計画</a:t>
              </a:r>
              <a:r>
                <a:rPr kumimoji="0" lang="ja-JP" altLang="ja-JP" sz="1200" b="1" dirty="0" smtClean="0">
                  <a:latin typeface="+mn-ea"/>
                  <a:cs typeface="Times New Roman" panose="02020603050405020304" pitchFamily="18" charset="0"/>
                </a:rPr>
                <a:t>（</a:t>
              </a:r>
              <a:r>
                <a:rPr kumimoji="0" lang="ja-JP" altLang="ja-JP" sz="1200" b="1" dirty="0">
                  <a:latin typeface="+mn-ea"/>
                  <a:cs typeface="Times New Roman" panose="02020603050405020304" pitchFamily="18" charset="0"/>
                </a:rPr>
                <a:t>案）</a:t>
              </a:r>
              <a:r>
                <a:rPr kumimoji="0" lang="ja-JP" altLang="ja-JP" sz="1200" b="1" dirty="0" smtClean="0">
                  <a:latin typeface="+mn-ea"/>
                  <a:cs typeface="Times New Roman" panose="02020603050405020304" pitchFamily="18" charset="0"/>
                </a:rPr>
                <a:t>】</a:t>
              </a:r>
              <a:endParaRPr kumimoji="0" lang="en-US" altLang="ja-JP" sz="1200" b="1" dirty="0" smtClean="0">
                <a:latin typeface="+mn-ea"/>
                <a:cs typeface="Times New Roman" panose="02020603050405020304" pitchFamily="18" charset="0"/>
              </a:endParaRPr>
            </a:p>
            <a:p>
              <a:pPr marL="152400" lvl="0" indent="-152400" eaLnBrk="0" fontAlgn="base" hangingPunct="0">
                <a:lnSpc>
                  <a:spcPts val="1600"/>
                </a:lnSpc>
                <a:spcBef>
                  <a:spcPct val="0"/>
                </a:spcBef>
                <a:spcAft>
                  <a:spcPct val="0"/>
                </a:spcAft>
              </a:pPr>
              <a:r>
                <a:rPr kumimoji="0" lang="ja-JP" altLang="en-US" sz="1200" b="1" dirty="0" smtClean="0">
                  <a:latin typeface="+mn-ea"/>
                  <a:cs typeface="Times New Roman" panose="02020603050405020304" pitchFamily="18" charset="0"/>
                </a:rPr>
                <a:t>　　　　　　　　　　　　　　　　　　　　　　　　　　　　　　</a:t>
              </a:r>
              <a:endParaRPr kumimoji="0" lang="en-US" altLang="ja-JP" sz="1200" b="1" dirty="0" smtClean="0">
                <a:latin typeface="+mn-ea"/>
                <a:cs typeface="Times New Roman" panose="02020603050405020304" pitchFamily="18" charset="0"/>
              </a:endParaRPr>
            </a:p>
            <a:p>
              <a:pPr marL="152400" lvl="0" indent="-152400" eaLnBrk="0" fontAlgn="base" hangingPunct="0">
                <a:lnSpc>
                  <a:spcPts val="1600"/>
                </a:lnSpc>
                <a:spcBef>
                  <a:spcPct val="0"/>
                </a:spcBef>
                <a:spcAft>
                  <a:spcPct val="0"/>
                </a:spcAft>
              </a:pPr>
              <a:endParaRPr kumimoji="0" lang="en-US" altLang="ja-JP" sz="1200" b="1" dirty="0">
                <a:latin typeface="+mn-ea"/>
                <a:cs typeface="Times New Roman" panose="02020603050405020304" pitchFamily="18" charset="0"/>
              </a:endParaRPr>
            </a:p>
            <a:p>
              <a:pPr marL="152400" lvl="0" indent="-152400" eaLnBrk="0" fontAlgn="base" hangingPunct="0">
                <a:lnSpc>
                  <a:spcPts val="1600"/>
                </a:lnSpc>
                <a:spcBef>
                  <a:spcPct val="0"/>
                </a:spcBef>
                <a:spcAft>
                  <a:spcPct val="0"/>
                </a:spcAft>
              </a:pPr>
              <a:endParaRPr kumimoji="0" lang="en-US" altLang="ja-JP" sz="1200" b="1" dirty="0" smtClean="0">
                <a:latin typeface="+mn-ea"/>
                <a:cs typeface="Times New Roman" panose="02020603050405020304" pitchFamily="18" charset="0"/>
              </a:endParaRPr>
            </a:p>
            <a:p>
              <a:pPr marL="152400" lvl="0" indent="-152400" eaLnBrk="0" fontAlgn="base" hangingPunct="0">
                <a:lnSpc>
                  <a:spcPts val="1600"/>
                </a:lnSpc>
                <a:spcBef>
                  <a:spcPct val="0"/>
                </a:spcBef>
                <a:spcAft>
                  <a:spcPct val="0"/>
                </a:spcAft>
              </a:pPr>
              <a:endParaRPr kumimoji="0" lang="en-US" altLang="ja-JP" sz="1200" b="1" dirty="0">
                <a:latin typeface="+mn-ea"/>
                <a:cs typeface="Times New Roman" panose="02020603050405020304" pitchFamily="18" charset="0"/>
              </a:endParaRPr>
            </a:p>
            <a:p>
              <a:pPr marL="152400" lvl="0" indent="-152400" eaLnBrk="0" fontAlgn="base" hangingPunct="0">
                <a:lnSpc>
                  <a:spcPts val="1600"/>
                </a:lnSpc>
                <a:spcBef>
                  <a:spcPct val="0"/>
                </a:spcBef>
                <a:spcAft>
                  <a:spcPct val="0"/>
                </a:spcAft>
              </a:pPr>
              <a:endParaRPr kumimoji="0" lang="en-US" altLang="ja-JP" sz="1200" b="1" dirty="0" smtClean="0">
                <a:latin typeface="+mn-ea"/>
                <a:cs typeface="Times New Roman" panose="02020603050405020304" pitchFamily="18" charset="0"/>
              </a:endParaRPr>
            </a:p>
            <a:p>
              <a:pPr marL="152400" lvl="0" indent="-152400" eaLnBrk="0" fontAlgn="base" hangingPunct="0">
                <a:lnSpc>
                  <a:spcPts val="1600"/>
                </a:lnSpc>
                <a:spcBef>
                  <a:spcPct val="0"/>
                </a:spcBef>
                <a:spcAft>
                  <a:spcPct val="0"/>
                </a:spcAft>
              </a:pPr>
              <a:endParaRPr kumimoji="0" lang="en-US" altLang="ja-JP" sz="1200" b="1" dirty="0">
                <a:latin typeface="+mn-ea"/>
                <a:cs typeface="Times New Roman" panose="02020603050405020304" pitchFamily="18" charset="0"/>
              </a:endParaRPr>
            </a:p>
            <a:p>
              <a:pPr marL="152400" lvl="0" indent="-152400" eaLnBrk="0" fontAlgn="base" hangingPunct="0">
                <a:lnSpc>
                  <a:spcPts val="1600"/>
                </a:lnSpc>
                <a:spcBef>
                  <a:spcPct val="0"/>
                </a:spcBef>
                <a:spcAft>
                  <a:spcPct val="0"/>
                </a:spcAft>
              </a:pPr>
              <a:endParaRPr kumimoji="0" lang="en-US" altLang="ja-JP" sz="1200" b="1" dirty="0" smtClean="0">
                <a:latin typeface="+mn-ea"/>
                <a:cs typeface="Times New Roman" panose="02020603050405020304" pitchFamily="18" charset="0"/>
              </a:endParaRPr>
            </a:p>
          </p:txBody>
        </p:sp>
        <p:sp>
          <p:nvSpPr>
            <p:cNvPr id="39" name="テキスト ボックス 3563"/>
            <p:cNvSpPr txBox="1">
              <a:spLocks noChangeArrowheads="1"/>
            </p:cNvSpPr>
            <p:nvPr/>
          </p:nvSpPr>
          <p:spPr bwMode="auto">
            <a:xfrm>
              <a:off x="5482532" y="2767024"/>
              <a:ext cx="3383882" cy="1528624"/>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52400" lvl="0" indent="-152400">
                <a:lnSpc>
                  <a:spcPts val="1600"/>
                </a:lnSpc>
              </a:pPr>
              <a:r>
                <a:rPr kumimoji="0" lang="ja-JP" altLang="ja-JP" sz="1200" spc="-30" dirty="0" smtClean="0">
                  <a:latin typeface="+mn-ea"/>
                  <a:cs typeface="Times New Roman" panose="02020603050405020304" pitchFamily="18" charset="0"/>
                </a:rPr>
                <a:t>○</a:t>
              </a:r>
              <a:r>
                <a:rPr kumimoji="0" lang="ja-JP" altLang="en-US" sz="1200" spc="-30" dirty="0" smtClean="0">
                  <a:latin typeface="+mn-ea"/>
                  <a:cs typeface="Times New Roman" panose="02020603050405020304" pitchFamily="18" charset="0"/>
                </a:rPr>
                <a:t>５年で</a:t>
              </a:r>
              <a:r>
                <a:rPr kumimoji="0" lang="ja-JP" altLang="ja-JP" sz="1200" spc="-30" dirty="0" smtClean="0">
                  <a:latin typeface="+mn-ea"/>
                  <a:cs typeface="Times New Roman" panose="02020603050405020304" pitchFamily="18" charset="0"/>
                </a:rPr>
                <a:t>「</a:t>
              </a:r>
              <a:r>
                <a:rPr kumimoji="0" lang="ja-JP" altLang="en-US" sz="1200" spc="-30" dirty="0" smtClean="0">
                  <a:latin typeface="+mn-ea"/>
                  <a:cs typeface="Times New Roman" panose="02020603050405020304" pitchFamily="18" charset="0"/>
                </a:rPr>
                <a:t>核森</a:t>
              </a:r>
              <a:r>
                <a:rPr kumimoji="0" lang="ja-JP" altLang="ja-JP" sz="1200" spc="-30" dirty="0" smtClean="0">
                  <a:latin typeface="+mn-ea"/>
                  <a:cs typeface="Times New Roman" panose="02020603050405020304" pitchFamily="18" charset="0"/>
                </a:rPr>
                <a:t>」</a:t>
              </a:r>
              <a:r>
                <a:rPr kumimoji="0" lang="ja-JP" altLang="ja-JP" sz="1200" spc="-30" dirty="0">
                  <a:latin typeface="+mn-ea"/>
                  <a:cs typeface="Times New Roman" panose="02020603050405020304" pitchFamily="18" charset="0"/>
                </a:rPr>
                <a:t>を</a:t>
              </a:r>
              <a:r>
                <a:rPr kumimoji="0" lang="ja-JP" altLang="en-US" sz="1200" spc="-30" dirty="0">
                  <a:latin typeface="+mn-ea"/>
                  <a:cs typeface="Times New Roman" panose="02020603050405020304" pitchFamily="18" charset="0"/>
                </a:rPr>
                <a:t>数カ所配置し</a:t>
              </a:r>
              <a:r>
                <a:rPr kumimoji="0" lang="ja-JP" altLang="ja-JP" sz="1200" spc="-30" dirty="0" smtClean="0">
                  <a:latin typeface="+mn-ea"/>
                  <a:cs typeface="Times New Roman" panose="02020603050405020304" pitchFamily="18" charset="0"/>
                </a:rPr>
                <a:t>、</a:t>
              </a:r>
              <a:r>
                <a:rPr kumimoji="0" lang="ja-JP" altLang="en-US" sz="1200" spc="-30" dirty="0" smtClean="0">
                  <a:latin typeface="+mn-ea"/>
                  <a:cs typeface="Times New Roman" panose="02020603050405020304" pitchFamily="18" charset="0"/>
                </a:rPr>
                <a:t>次の５年で施業区を「核森</a:t>
              </a:r>
              <a:r>
                <a:rPr kumimoji="0" lang="ja-JP" altLang="en-US" sz="1200" spc="-30" dirty="0">
                  <a:latin typeface="+mn-ea"/>
                  <a:cs typeface="Times New Roman" panose="02020603050405020304" pitchFamily="18" charset="0"/>
                </a:rPr>
                <a:t>」の周囲に</a:t>
              </a:r>
              <a:r>
                <a:rPr kumimoji="0" lang="ja-JP" altLang="en-US" sz="1200" spc="-30" dirty="0" smtClean="0">
                  <a:latin typeface="+mn-ea"/>
                  <a:cs typeface="Times New Roman" panose="02020603050405020304" pitchFamily="18" charset="0"/>
                </a:rPr>
                <a:t>配置。</a:t>
              </a:r>
              <a:endParaRPr kumimoji="0" lang="en-US" altLang="ja-JP" sz="1200" spc="-30" dirty="0" smtClean="0">
                <a:latin typeface="+mn-ea"/>
                <a:cs typeface="Times New Roman" panose="02020603050405020304" pitchFamily="18" charset="0"/>
              </a:endParaRPr>
            </a:p>
            <a:p>
              <a:pPr marL="152400" lvl="0" indent="-152400">
                <a:lnSpc>
                  <a:spcPts val="1600"/>
                </a:lnSpc>
              </a:pPr>
              <a:r>
                <a:rPr kumimoji="0" lang="ja-JP" altLang="en-US" sz="1200" spc="-30" dirty="0" smtClean="0">
                  <a:latin typeface="+mn-ea"/>
                  <a:cs typeface="Times New Roman" panose="02020603050405020304" pitchFamily="18" charset="0"/>
                </a:rPr>
                <a:t>○「核森」の配置箇所については、「</a:t>
              </a:r>
              <a:r>
                <a:rPr kumimoji="0" lang="en-US" altLang="ja-JP" sz="1200" spc="-30" dirty="0" smtClean="0">
                  <a:latin typeface="+mn-ea"/>
                  <a:cs typeface="Times New Roman" panose="02020603050405020304" pitchFamily="18" charset="0"/>
                </a:rPr>
                <a:t>F.</a:t>
              </a:r>
              <a:r>
                <a:rPr kumimoji="0" lang="ja-JP" altLang="en-US" sz="1200" spc="-30" dirty="0" smtClean="0">
                  <a:latin typeface="+mn-ea"/>
                  <a:cs typeface="Times New Roman" panose="02020603050405020304" pitchFamily="18" charset="0"/>
                </a:rPr>
                <a:t>夏緑樹林（タイプ②）」の箇所から配置し、施業方法等を検証したのち、「</a:t>
              </a:r>
              <a:r>
                <a:rPr kumimoji="0" lang="en-US" altLang="ja-JP" sz="1200" spc="-30" dirty="0">
                  <a:latin typeface="+mn-ea"/>
                  <a:cs typeface="Times New Roman" panose="02020603050405020304" pitchFamily="18" charset="0"/>
                </a:rPr>
                <a:t> </a:t>
              </a:r>
              <a:r>
                <a:rPr kumimoji="0" lang="ja-JP" altLang="en-US" sz="1200" spc="-30" dirty="0" smtClean="0">
                  <a:latin typeface="+mn-ea"/>
                  <a:cs typeface="Times New Roman" panose="02020603050405020304" pitchFamily="18" charset="0"/>
                </a:rPr>
                <a:t>Ｃ</a:t>
              </a:r>
              <a:r>
                <a:rPr kumimoji="0" lang="en-US" altLang="ja-JP" sz="1200" spc="-30" dirty="0" smtClean="0">
                  <a:latin typeface="+mn-ea"/>
                  <a:cs typeface="Times New Roman" panose="02020603050405020304" pitchFamily="18" charset="0"/>
                </a:rPr>
                <a:t>.</a:t>
              </a:r>
              <a:r>
                <a:rPr kumimoji="0" lang="ja-JP" altLang="en-US" sz="1200" spc="-30" dirty="0">
                  <a:latin typeface="+mn-ea"/>
                  <a:cs typeface="Times New Roman" panose="02020603050405020304" pitchFamily="18" charset="0"/>
                </a:rPr>
                <a:t>夏緑樹林（</a:t>
              </a:r>
              <a:r>
                <a:rPr kumimoji="0" lang="ja-JP" altLang="en-US" sz="1200" spc="-30" dirty="0" smtClean="0">
                  <a:latin typeface="+mn-ea"/>
                  <a:cs typeface="Times New Roman" panose="02020603050405020304" pitchFamily="18" charset="0"/>
                </a:rPr>
                <a:t>タイプ①）」で施業を実施。</a:t>
              </a:r>
              <a:endParaRPr kumimoji="0" lang="en-US" altLang="ja-JP" sz="1200" spc="-30" dirty="0" smtClean="0">
                <a:latin typeface="+mn-ea"/>
                <a:cs typeface="Times New Roman" panose="02020603050405020304" pitchFamily="18" charset="0"/>
              </a:endParaRPr>
            </a:p>
            <a:p>
              <a:pPr marL="152400" indent="-152400">
                <a:lnSpc>
                  <a:spcPts val="1600"/>
                </a:lnSpc>
              </a:pPr>
              <a:r>
                <a:rPr kumimoji="0" lang="ja-JP" altLang="en-US" sz="1200" spc="-30" dirty="0">
                  <a:latin typeface="+mn-ea"/>
                  <a:cs typeface="Times New Roman" panose="02020603050405020304" pitchFamily="18" charset="0"/>
                </a:rPr>
                <a:t>○その後の施業に</a:t>
              </a:r>
              <a:r>
                <a:rPr kumimoji="0" lang="ja-JP" altLang="en-US" sz="1200" spc="-30" dirty="0" smtClean="0">
                  <a:latin typeface="+mn-ea"/>
                  <a:cs typeface="Times New Roman" panose="02020603050405020304" pitchFamily="18" charset="0"/>
                </a:rPr>
                <a:t>ついても、</a:t>
              </a:r>
              <a:r>
                <a:rPr kumimoji="0" lang="ja-JP" altLang="ja-JP" sz="1200" spc="-30" dirty="0">
                  <a:latin typeface="+mn-ea"/>
                  <a:cs typeface="Times New Roman" panose="02020603050405020304" pitchFamily="18" charset="0"/>
                </a:rPr>
                <a:t>モニタリング結果を踏まえて、実施方法を見直し</a:t>
              </a:r>
              <a:r>
                <a:rPr kumimoji="0" lang="ja-JP" altLang="en-US" sz="1200" spc="-30" dirty="0">
                  <a:latin typeface="+mn-ea"/>
                  <a:cs typeface="Times New Roman" panose="02020603050405020304" pitchFamily="18" charset="0"/>
                </a:rPr>
                <a:t>ながら</a:t>
              </a:r>
              <a:r>
                <a:rPr kumimoji="0" lang="ja-JP" altLang="en-US" sz="1200" spc="-30" dirty="0" smtClean="0">
                  <a:latin typeface="+mn-ea"/>
                  <a:cs typeface="Times New Roman" panose="02020603050405020304" pitchFamily="18" charset="0"/>
                </a:rPr>
                <a:t>実施。</a:t>
              </a:r>
              <a:endParaRPr kumimoji="0" lang="ja-JP" altLang="ja-JP" sz="1200" spc="-30" dirty="0">
                <a:latin typeface="+mn-ea"/>
              </a:endParaRPr>
            </a:p>
          </p:txBody>
        </p:sp>
      </p:grpSp>
      <p:sp>
        <p:nvSpPr>
          <p:cNvPr id="42" name="正方形/長方形 41"/>
          <p:cNvSpPr/>
          <p:nvPr/>
        </p:nvSpPr>
        <p:spPr>
          <a:xfrm>
            <a:off x="1928746" y="6116786"/>
            <a:ext cx="74780" cy="72910"/>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2549606" y="5880200"/>
            <a:ext cx="71286" cy="72910"/>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a:stretch>
            <a:fillRect/>
          </a:stretch>
        </p:blipFill>
        <p:spPr>
          <a:xfrm>
            <a:off x="3041061" y="4874481"/>
            <a:ext cx="1632000" cy="612000"/>
          </a:xfrm>
          <a:prstGeom prst="rect">
            <a:avLst/>
          </a:prstGeom>
        </p:spPr>
      </p:pic>
      <p:pic>
        <p:nvPicPr>
          <p:cNvPr id="34"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1286" y="2799577"/>
            <a:ext cx="5211952" cy="144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557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５．森の育成計画（案） </a:t>
            </a:r>
            <a:r>
              <a:rPr lang="ja-JP" altLang="en-US" sz="2400" dirty="0" smtClean="0"/>
              <a:t>　</a:t>
            </a:r>
            <a:endParaRPr lang="en-US" altLang="ja-JP" sz="2400" dirty="0"/>
          </a:p>
        </p:txBody>
      </p:sp>
      <p:sp>
        <p:nvSpPr>
          <p:cNvPr id="7" name="Rectangle 17"/>
          <p:cNvSpPr>
            <a:spLocks noChangeArrowheads="1"/>
          </p:cNvSpPr>
          <p:nvPr/>
        </p:nvSpPr>
        <p:spPr bwMode="auto">
          <a:xfrm>
            <a:off x="147" y="15280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endParaRPr kumimoji="0" lang="ja-JP" altLang="ja-JP"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テキスト ボックス 21"/>
          <p:cNvSpPr txBox="1"/>
          <p:nvPr/>
        </p:nvSpPr>
        <p:spPr>
          <a:xfrm>
            <a:off x="156259" y="675653"/>
            <a:ext cx="8889357" cy="1310615"/>
          </a:xfrm>
          <a:prstGeom prst="rect">
            <a:avLst/>
          </a:prstGeom>
          <a:noFill/>
          <a:ln w="19050">
            <a:noFill/>
          </a:ln>
        </p:spPr>
        <p:txBody>
          <a:bodyPr wrap="square" rtlCol="0">
            <a:spAutoFit/>
          </a:bodyPr>
          <a:lstStyle/>
          <a:p>
            <a:pPr marL="133350" indent="-133350" algn="just">
              <a:lnSpc>
                <a:spcPts val="1500"/>
              </a:lnSpc>
              <a:spcAft>
                <a:spcPts val="0"/>
              </a:spcAft>
            </a:pPr>
            <a:r>
              <a:rPr lang="ja-JP" altLang="en-US" sz="1400" b="1" dirty="0"/>
              <a:t>「Ｃ．夏緑樹</a:t>
            </a:r>
            <a:r>
              <a:rPr lang="ja-JP" altLang="en-US" sz="1400" b="1" dirty="0" smtClean="0"/>
              <a:t>林（タイプ①）」</a:t>
            </a:r>
            <a:endParaRPr lang="en-US" altLang="ja-JP" sz="1400" b="1" dirty="0"/>
          </a:p>
          <a:p>
            <a:pPr marL="133350" indent="-133350" algn="just">
              <a:lnSpc>
                <a:spcPts val="2000"/>
              </a:lnSpc>
              <a:spcAft>
                <a:spcPts val="0"/>
              </a:spcAft>
            </a:pPr>
            <a:r>
              <a:rPr lang="ja-JP" altLang="en-US" sz="1400" dirty="0" smtClean="0"/>
              <a:t>■施業区内の夏緑樹は残し、</a:t>
            </a:r>
            <a:r>
              <a:rPr lang="ja-JP" altLang="en-US" sz="1400" dirty="0"/>
              <a:t>夏緑樹林構成</a:t>
            </a:r>
            <a:r>
              <a:rPr lang="ja-JP" altLang="en-US" sz="1400" dirty="0" smtClean="0"/>
              <a:t>種を</a:t>
            </a:r>
            <a:r>
              <a:rPr lang="ja-JP" altLang="en-US" sz="1400" dirty="0"/>
              <a:t>植栽し、種子散布等による樹木の拡散を期待する</a:t>
            </a:r>
            <a:r>
              <a:rPr lang="ja-JP" altLang="en-US" sz="1400" dirty="0" smtClean="0"/>
              <a:t>「核森」</a:t>
            </a:r>
            <a:r>
              <a:rPr lang="ja-JP" altLang="en-US" sz="1400" dirty="0"/>
              <a:t>を創出</a:t>
            </a:r>
            <a:r>
              <a:rPr lang="ja-JP" altLang="en-US" sz="1400" dirty="0" smtClean="0"/>
              <a:t>。</a:t>
            </a:r>
            <a:endParaRPr lang="en-US" altLang="ja-JP" sz="1400" dirty="0" smtClean="0"/>
          </a:p>
          <a:p>
            <a:pPr marL="133350" indent="-133350" algn="just">
              <a:lnSpc>
                <a:spcPts val="2000"/>
              </a:lnSpc>
              <a:spcAft>
                <a:spcPts val="0"/>
              </a:spcAft>
            </a:pPr>
            <a:r>
              <a:rPr lang="ja-JP" altLang="en-US" sz="1400" dirty="0" smtClean="0"/>
              <a:t>■施業区内に高木が存在する場合は、低木種等を植栽し、高木が存在しない場合は高木種や低木種等を植栽</a:t>
            </a:r>
            <a:endParaRPr lang="en-US" altLang="ja-JP" sz="1400" dirty="0"/>
          </a:p>
          <a:p>
            <a:pPr marL="133350" indent="-133350" algn="just">
              <a:lnSpc>
                <a:spcPts val="2000"/>
              </a:lnSpc>
              <a:spcAft>
                <a:spcPts val="0"/>
              </a:spcAft>
            </a:pPr>
            <a:r>
              <a:rPr lang="ja-JP" altLang="en-US" sz="1400" dirty="0" smtClean="0"/>
              <a:t>■施業区の</a:t>
            </a:r>
            <a:r>
              <a:rPr lang="ja-JP" altLang="en-US" sz="1400" dirty="0"/>
              <a:t>設定は、樹林の状況や動植物の生息・生育状況を踏まえ、現在の生態系への影響に配慮</a:t>
            </a:r>
            <a:r>
              <a:rPr lang="ja-JP" altLang="en-US" sz="1400" dirty="0" smtClean="0"/>
              <a:t>して設定</a:t>
            </a:r>
            <a:r>
              <a:rPr lang="ja-JP" altLang="en-US" sz="1400" dirty="0"/>
              <a:t>する。</a:t>
            </a:r>
            <a:endParaRPr lang="en-US" altLang="ja-JP" sz="1400" dirty="0"/>
          </a:p>
          <a:p>
            <a:pPr marL="133350" indent="-133350" algn="just">
              <a:lnSpc>
                <a:spcPts val="2000"/>
              </a:lnSpc>
              <a:spcAft>
                <a:spcPts val="0"/>
              </a:spcAft>
            </a:pPr>
            <a:r>
              <a:rPr lang="ja-JP" altLang="en-US" sz="1400" dirty="0"/>
              <a:t>■実施方法は、モニタリング結果により見直しながら進める。</a:t>
            </a:r>
            <a:endParaRPr kumimoji="1" lang="en-US" altLang="ja-JP" sz="1400" dirty="0">
              <a:latin typeface="+mn-ea"/>
            </a:endParaRPr>
          </a:p>
        </p:txBody>
      </p:sp>
      <p:sp>
        <p:nvSpPr>
          <p:cNvPr id="26" name="テキスト ボックス 25"/>
          <p:cNvSpPr txBox="1"/>
          <p:nvPr/>
        </p:nvSpPr>
        <p:spPr>
          <a:xfrm>
            <a:off x="164662" y="1997194"/>
            <a:ext cx="8892000" cy="307777"/>
          </a:xfrm>
          <a:prstGeom prst="rect">
            <a:avLst/>
          </a:prstGeom>
          <a:solidFill>
            <a:schemeClr val="bg1">
              <a:lumMod val="75000"/>
            </a:schemeClr>
          </a:solidFill>
          <a:ln w="6350">
            <a:solidFill>
              <a:prstClr val="black"/>
            </a:solidFill>
          </a:ln>
        </p:spPr>
        <p:txBody>
          <a:bodyPr wrap="square" rtlCol="0">
            <a:spAutoFit/>
          </a:bodyPr>
          <a:lstStyle/>
          <a:p>
            <a:r>
              <a:rPr lang="ja-JP" altLang="en-US" sz="1400" dirty="0">
                <a:latin typeface="+mn-ea"/>
              </a:rPr>
              <a:t>「Ｃ</a:t>
            </a:r>
            <a:r>
              <a:rPr lang="en-US" altLang="ja-JP" sz="1400" dirty="0">
                <a:latin typeface="+mn-ea"/>
              </a:rPr>
              <a:t>.</a:t>
            </a:r>
            <a:r>
              <a:rPr lang="ja-JP" altLang="en-US" sz="1400" dirty="0">
                <a:latin typeface="+mn-ea"/>
              </a:rPr>
              <a:t>夏緑樹</a:t>
            </a:r>
            <a:r>
              <a:rPr lang="ja-JP" altLang="en-US" sz="1400" dirty="0" smtClean="0">
                <a:latin typeface="+mn-ea"/>
              </a:rPr>
              <a:t>林（タイプ①）」</a:t>
            </a:r>
            <a:r>
              <a:rPr lang="ja-JP" altLang="en-US" sz="1400" dirty="0">
                <a:latin typeface="+mn-ea"/>
              </a:rPr>
              <a:t>における施業の流れ</a:t>
            </a:r>
            <a:endParaRPr lang="ja-JP" altLang="ja-JP" sz="1400" dirty="0">
              <a:latin typeface="+mn-ea"/>
            </a:endParaRPr>
          </a:p>
        </p:txBody>
      </p:sp>
      <p:sp>
        <p:nvSpPr>
          <p:cNvPr id="28" name="テキスト ボックス 27"/>
          <p:cNvSpPr txBox="1"/>
          <p:nvPr/>
        </p:nvSpPr>
        <p:spPr>
          <a:xfrm>
            <a:off x="156259" y="2366585"/>
            <a:ext cx="8806672" cy="4447371"/>
          </a:xfrm>
          <a:prstGeom prst="rect">
            <a:avLst/>
          </a:prstGeom>
          <a:noFill/>
        </p:spPr>
        <p:txBody>
          <a:bodyPr wrap="square" rtlCol="0">
            <a:spAutoFit/>
          </a:bodyPr>
          <a:lstStyle/>
          <a:p>
            <a:pPr eaLnBrk="0" fontAlgn="base" hangingPunct="0">
              <a:lnSpc>
                <a:spcPts val="1500"/>
              </a:lnSpc>
              <a:spcBef>
                <a:spcPct val="0"/>
              </a:spcBef>
              <a:spcAft>
                <a:spcPct val="0"/>
              </a:spcAft>
            </a:pPr>
            <a:r>
              <a:rPr kumimoji="0" lang="en-US" altLang="ja-JP" sz="1100" b="1" dirty="0">
                <a:latin typeface="+mn-ea"/>
                <a:cs typeface="Times New Roman" panose="02020603050405020304" pitchFamily="18" charset="0"/>
              </a:rPr>
              <a:t>ⅰ</a:t>
            </a:r>
            <a:r>
              <a:rPr kumimoji="0" lang="ja-JP" altLang="en-US" sz="1100" b="1" dirty="0">
                <a:latin typeface="+mn-ea"/>
                <a:cs typeface="Times New Roman" panose="02020603050405020304" pitchFamily="18" charset="0"/>
              </a:rPr>
              <a:t>）調査・マーキング</a:t>
            </a:r>
            <a:endParaRPr kumimoji="0" lang="en-US" altLang="ja-JP" sz="1100" b="1" dirty="0">
              <a:latin typeface="+mn-ea"/>
            </a:endParaRPr>
          </a:p>
          <a:p>
            <a:pPr eaLnBrk="0" fontAlgn="base" hangingPunct="0">
              <a:lnSpc>
                <a:spcPts val="1500"/>
              </a:lnSpc>
              <a:spcBef>
                <a:spcPct val="0"/>
              </a:spcBef>
              <a:spcAft>
                <a:spcPct val="0"/>
              </a:spcAft>
            </a:pPr>
            <a:r>
              <a:rPr kumimoji="0" lang="ja-JP" altLang="en-US" sz="1100" dirty="0">
                <a:latin typeface="+mn-ea"/>
                <a:cs typeface="Times New Roman" panose="02020603050405020304" pitchFamily="18" charset="0"/>
              </a:rPr>
              <a:t>　</a:t>
            </a:r>
            <a:r>
              <a:rPr kumimoji="0" lang="ja-JP" altLang="en-US" sz="1100" dirty="0" smtClean="0">
                <a:latin typeface="+mn-ea"/>
                <a:cs typeface="Times New Roman" panose="02020603050405020304" pitchFamily="18" charset="0"/>
              </a:rPr>
              <a:t>・</a:t>
            </a:r>
            <a:r>
              <a:rPr kumimoji="0" lang="ja-JP" altLang="en-US" sz="1100" dirty="0">
                <a:latin typeface="+mn-ea"/>
                <a:cs typeface="Times New Roman" panose="02020603050405020304" pitchFamily="18" charset="0"/>
              </a:rPr>
              <a:t>施業</a:t>
            </a:r>
            <a:r>
              <a:rPr kumimoji="0" lang="ja-JP" altLang="en-US" sz="1100" dirty="0" smtClean="0">
                <a:latin typeface="+mn-ea"/>
                <a:cs typeface="Times New Roman" panose="02020603050405020304" pitchFamily="18" charset="0"/>
              </a:rPr>
              <a:t>前</a:t>
            </a:r>
            <a:r>
              <a:rPr kumimoji="0" lang="ja-JP" altLang="en-US" sz="1100" dirty="0">
                <a:latin typeface="+mn-ea"/>
                <a:cs typeface="Times New Roman" panose="02020603050405020304" pitchFamily="18" charset="0"/>
              </a:rPr>
              <a:t>の</a:t>
            </a:r>
            <a:r>
              <a:rPr kumimoji="0" lang="ja-JP" altLang="en-US" sz="1100" dirty="0" smtClean="0">
                <a:latin typeface="+mn-ea"/>
                <a:cs typeface="Times New Roman" panose="02020603050405020304" pitchFamily="18" charset="0"/>
              </a:rPr>
              <a:t>植生調査を</a:t>
            </a:r>
            <a:r>
              <a:rPr kumimoji="0" lang="ja-JP" altLang="en-US" sz="1100" dirty="0">
                <a:latin typeface="+mn-ea"/>
                <a:cs typeface="Times New Roman" panose="02020603050405020304" pitchFamily="18" charset="0"/>
              </a:rPr>
              <a:t>実施し、現状の樹林状況を把握</a:t>
            </a:r>
            <a:endParaRPr kumimoji="0" lang="en-US" altLang="ja-JP" sz="1100" dirty="0">
              <a:latin typeface="+mn-ea"/>
            </a:endParaRPr>
          </a:p>
          <a:p>
            <a:pPr marL="176213" indent="-176213" eaLnBrk="0" fontAlgn="base" hangingPunct="0">
              <a:lnSpc>
                <a:spcPts val="1500"/>
              </a:lnSpc>
              <a:spcBef>
                <a:spcPct val="0"/>
              </a:spcBef>
              <a:spcAft>
                <a:spcPct val="0"/>
              </a:spcAft>
            </a:pPr>
            <a:r>
              <a:rPr kumimoji="0" lang="ja-JP" altLang="en-US" sz="1100" dirty="0">
                <a:latin typeface="+mn-ea"/>
                <a:cs typeface="Times New Roman" panose="02020603050405020304" pitchFamily="18" charset="0"/>
              </a:rPr>
              <a:t>　・既存の毎木調査をもとに、マーキングを実施</a:t>
            </a:r>
            <a:endParaRPr kumimoji="0" lang="en-US" altLang="ja-JP" sz="1100" dirty="0">
              <a:latin typeface="+mn-ea"/>
            </a:endParaRPr>
          </a:p>
          <a:p>
            <a:pPr eaLnBrk="0" fontAlgn="base" hangingPunct="0">
              <a:lnSpc>
                <a:spcPts val="1500"/>
              </a:lnSpc>
              <a:spcBef>
                <a:spcPct val="0"/>
              </a:spcBef>
              <a:spcAft>
                <a:spcPct val="0"/>
              </a:spcAft>
            </a:pPr>
            <a:r>
              <a:rPr kumimoji="0" lang="en-US" altLang="ja-JP" sz="1100" b="1" dirty="0">
                <a:latin typeface="+mn-ea"/>
                <a:cs typeface="Times New Roman" panose="02020603050405020304" pitchFamily="18" charset="0"/>
              </a:rPr>
              <a:t>ⅱ</a:t>
            </a:r>
            <a:r>
              <a:rPr kumimoji="0" lang="ja-JP" altLang="en-US" sz="1100" b="1" dirty="0">
                <a:latin typeface="+mn-ea"/>
                <a:cs typeface="Times New Roman" panose="02020603050405020304" pitchFamily="18" charset="0"/>
              </a:rPr>
              <a:t>）伐採</a:t>
            </a:r>
            <a:endParaRPr kumimoji="0" lang="en-US" altLang="ja-JP" sz="1100" b="1" dirty="0">
              <a:latin typeface="+mn-ea"/>
            </a:endParaRPr>
          </a:p>
          <a:p>
            <a:pPr eaLnBrk="0" fontAlgn="base" hangingPunct="0">
              <a:lnSpc>
                <a:spcPts val="1500"/>
              </a:lnSpc>
              <a:spcBef>
                <a:spcPct val="0"/>
              </a:spcBef>
              <a:spcAft>
                <a:spcPct val="0"/>
              </a:spcAft>
            </a:pPr>
            <a:r>
              <a:rPr kumimoji="0" lang="ja-JP" altLang="en-US" sz="1100" dirty="0">
                <a:latin typeface="+mn-ea"/>
                <a:cs typeface="Times New Roman" panose="02020603050405020304" pitchFamily="18" charset="0"/>
              </a:rPr>
              <a:t>　・夏緑樹（落葉広葉樹）は残し、照葉樹（常緑広葉樹）を択伐</a:t>
            </a:r>
            <a:endParaRPr kumimoji="0" lang="en-US" altLang="ja-JP" sz="1100" dirty="0">
              <a:latin typeface="+mn-ea"/>
            </a:endParaRPr>
          </a:p>
          <a:p>
            <a:pPr eaLnBrk="0" fontAlgn="base" hangingPunct="0">
              <a:lnSpc>
                <a:spcPts val="1500"/>
              </a:lnSpc>
              <a:spcBef>
                <a:spcPct val="0"/>
              </a:spcBef>
              <a:spcAft>
                <a:spcPct val="0"/>
              </a:spcAft>
            </a:pPr>
            <a:r>
              <a:rPr kumimoji="0" lang="en-US" altLang="ja-JP" sz="1100" b="1" dirty="0">
                <a:latin typeface="+mn-ea"/>
                <a:cs typeface="Times New Roman" panose="02020603050405020304" pitchFamily="18" charset="0"/>
              </a:rPr>
              <a:t>ⅲ</a:t>
            </a:r>
            <a:r>
              <a:rPr kumimoji="0" lang="ja-JP" altLang="en-US" sz="1100" b="1" dirty="0">
                <a:latin typeface="+mn-ea"/>
                <a:cs typeface="Times New Roman" panose="02020603050405020304" pitchFamily="18" charset="0"/>
              </a:rPr>
              <a:t>）植栽・表土撒き出し等</a:t>
            </a:r>
            <a:endParaRPr kumimoji="0" lang="en-US" altLang="ja-JP" sz="1100" b="1" dirty="0">
              <a:latin typeface="+mn-ea"/>
            </a:endParaRPr>
          </a:p>
          <a:p>
            <a:pPr eaLnBrk="0" fontAlgn="base" hangingPunct="0">
              <a:lnSpc>
                <a:spcPts val="1500"/>
              </a:lnSpc>
              <a:spcBef>
                <a:spcPct val="0"/>
              </a:spcBef>
              <a:spcAft>
                <a:spcPct val="0"/>
              </a:spcAft>
            </a:pPr>
            <a:r>
              <a:rPr kumimoji="0" lang="ja-JP" altLang="en-US" sz="1100" dirty="0">
                <a:latin typeface="+mn-ea"/>
                <a:cs typeface="Times New Roman" panose="02020603050405020304" pitchFamily="18" charset="0"/>
              </a:rPr>
              <a:t>　・夏緑樹（落葉広葉樹）主体の多様な種で構成される森を育成するため</a:t>
            </a:r>
            <a:r>
              <a:rPr kumimoji="0" lang="ja-JP" altLang="en-US" sz="1100" dirty="0" smtClean="0">
                <a:latin typeface="+mn-ea"/>
                <a:cs typeface="Times New Roman" panose="02020603050405020304" pitchFamily="18" charset="0"/>
              </a:rPr>
              <a:t>、植栽等を</a:t>
            </a:r>
            <a:r>
              <a:rPr kumimoji="0" lang="ja-JP" altLang="en-US" sz="1100" dirty="0">
                <a:latin typeface="+mn-ea"/>
                <a:cs typeface="Times New Roman" panose="02020603050405020304" pitchFamily="18" charset="0"/>
              </a:rPr>
              <a:t>実施</a:t>
            </a:r>
            <a:endParaRPr kumimoji="0" lang="en-US" altLang="ja-JP" sz="1100" dirty="0">
              <a:latin typeface="+mn-ea"/>
            </a:endParaRPr>
          </a:p>
          <a:p>
            <a:pPr eaLnBrk="0" fontAlgn="base" hangingPunct="0">
              <a:lnSpc>
                <a:spcPts val="1500"/>
              </a:lnSpc>
              <a:spcBef>
                <a:spcPct val="0"/>
              </a:spcBef>
              <a:spcAft>
                <a:spcPct val="0"/>
              </a:spcAft>
            </a:pPr>
            <a:r>
              <a:rPr kumimoji="0" lang="ja-JP" altLang="en-US" sz="1100" dirty="0">
                <a:latin typeface="+mn-ea"/>
                <a:cs typeface="Times New Roman" panose="02020603050405020304" pitchFamily="18" charset="0"/>
              </a:rPr>
              <a:t>　・樹種等は以下の視点で選定</a:t>
            </a:r>
            <a:endParaRPr kumimoji="0" lang="en-US" altLang="ja-JP" sz="1100" dirty="0">
              <a:latin typeface="+mn-ea"/>
            </a:endParaRPr>
          </a:p>
          <a:p>
            <a:pPr eaLnBrk="0" fontAlgn="base" hangingPunct="0">
              <a:lnSpc>
                <a:spcPts val="1500"/>
              </a:lnSpc>
              <a:spcBef>
                <a:spcPct val="0"/>
              </a:spcBef>
              <a:spcAft>
                <a:spcPct val="0"/>
              </a:spcAft>
            </a:pPr>
            <a:r>
              <a:rPr kumimoji="0" lang="ja-JP" altLang="en-US" sz="1100" dirty="0">
                <a:latin typeface="+mn-ea"/>
                <a:cs typeface="Times New Roman" panose="02020603050405020304" pitchFamily="18" charset="0"/>
              </a:rPr>
              <a:t>　　　</a:t>
            </a:r>
            <a:r>
              <a:rPr kumimoji="0" lang="en-US" altLang="ja-JP" sz="1100" dirty="0">
                <a:latin typeface="+mn-ea"/>
                <a:cs typeface="Times New Roman" panose="02020603050405020304" pitchFamily="18" charset="0"/>
              </a:rPr>
              <a:t>a</a:t>
            </a:r>
            <a:r>
              <a:rPr kumimoji="0" lang="ja-JP" altLang="en-US" sz="1100" dirty="0">
                <a:latin typeface="+mn-ea"/>
                <a:cs typeface="Times New Roman" panose="02020603050405020304" pitchFamily="18" charset="0"/>
              </a:rPr>
              <a:t>．夏緑樹林で確認される木本　　</a:t>
            </a:r>
            <a:endParaRPr kumimoji="0" lang="en-US" altLang="ja-JP" sz="1100" dirty="0">
              <a:latin typeface="+mn-ea"/>
              <a:cs typeface="Times New Roman" panose="02020603050405020304" pitchFamily="18" charset="0"/>
            </a:endParaRPr>
          </a:p>
          <a:p>
            <a:pPr eaLnBrk="0" fontAlgn="base" hangingPunct="0">
              <a:lnSpc>
                <a:spcPts val="1500"/>
              </a:lnSpc>
              <a:spcBef>
                <a:spcPct val="0"/>
              </a:spcBef>
              <a:spcAft>
                <a:spcPct val="0"/>
              </a:spcAft>
            </a:pPr>
            <a:r>
              <a:rPr kumimoji="0" lang="ja-JP" altLang="en-US" sz="1100" dirty="0">
                <a:latin typeface="+mn-ea"/>
                <a:cs typeface="Times New Roman" panose="02020603050405020304" pitchFamily="18" charset="0"/>
              </a:rPr>
              <a:t>　　　</a:t>
            </a:r>
            <a:r>
              <a:rPr kumimoji="0" lang="en-US" altLang="ja-JP" sz="1100" dirty="0">
                <a:latin typeface="+mn-ea"/>
                <a:cs typeface="Times New Roman" panose="02020603050405020304" pitchFamily="18" charset="0"/>
              </a:rPr>
              <a:t>b</a:t>
            </a:r>
            <a:r>
              <a:rPr kumimoji="0" lang="ja-JP" altLang="en-US" sz="1100" dirty="0">
                <a:latin typeface="+mn-ea"/>
                <a:cs typeface="Times New Roman" panose="02020603050405020304" pitchFamily="18" charset="0"/>
              </a:rPr>
              <a:t>．万博記念公園内で確認されていない新たな夏緑木本　　</a:t>
            </a:r>
            <a:endParaRPr kumimoji="0" lang="en-US" altLang="ja-JP" sz="1100" dirty="0">
              <a:latin typeface="+mn-ea"/>
              <a:cs typeface="Times New Roman" panose="02020603050405020304" pitchFamily="18" charset="0"/>
            </a:endParaRPr>
          </a:p>
          <a:p>
            <a:pPr eaLnBrk="0" fontAlgn="base" hangingPunct="0">
              <a:lnSpc>
                <a:spcPts val="1500"/>
              </a:lnSpc>
              <a:spcBef>
                <a:spcPct val="0"/>
              </a:spcBef>
              <a:spcAft>
                <a:spcPct val="0"/>
              </a:spcAft>
            </a:pPr>
            <a:r>
              <a:rPr kumimoji="0" lang="ja-JP" altLang="en-US" sz="1100" dirty="0">
                <a:latin typeface="+mn-ea"/>
                <a:cs typeface="Times New Roman" panose="02020603050405020304" pitchFamily="18" charset="0"/>
              </a:rPr>
              <a:t>　　　</a:t>
            </a:r>
            <a:r>
              <a:rPr kumimoji="0" lang="en-US" altLang="ja-JP" sz="1100" dirty="0">
                <a:latin typeface="+mn-ea"/>
                <a:cs typeface="Times New Roman" panose="02020603050405020304" pitchFamily="18" charset="0"/>
              </a:rPr>
              <a:t>c</a:t>
            </a:r>
            <a:r>
              <a:rPr kumimoji="0" lang="ja-JP" altLang="en-US" sz="1100" dirty="0" err="1">
                <a:latin typeface="+mn-ea"/>
                <a:cs typeface="Times New Roman" panose="02020603050405020304" pitchFamily="18" charset="0"/>
              </a:rPr>
              <a:t>．</a:t>
            </a:r>
            <a:r>
              <a:rPr kumimoji="0" lang="ja-JP" altLang="en-US" sz="1100" dirty="0">
                <a:latin typeface="+mn-ea"/>
                <a:cs typeface="Times New Roman" panose="02020603050405020304" pitchFamily="18" charset="0"/>
              </a:rPr>
              <a:t>夏緑樹林の草本層を構成する種</a:t>
            </a:r>
            <a:endParaRPr kumimoji="0" lang="en-US" altLang="ja-JP" sz="1100" dirty="0">
              <a:latin typeface="+mn-ea"/>
            </a:endParaRPr>
          </a:p>
          <a:p>
            <a:pPr eaLnBrk="0" fontAlgn="base" hangingPunct="0">
              <a:lnSpc>
                <a:spcPts val="1500"/>
              </a:lnSpc>
              <a:spcBef>
                <a:spcPct val="0"/>
              </a:spcBef>
              <a:spcAft>
                <a:spcPct val="0"/>
              </a:spcAft>
            </a:pPr>
            <a:r>
              <a:rPr kumimoji="0" lang="ja-JP" altLang="en-US" sz="1100" dirty="0">
                <a:latin typeface="+mn-ea"/>
                <a:cs typeface="Times New Roman" panose="02020603050405020304" pitchFamily="18" charset="0"/>
              </a:rPr>
              <a:t>　</a:t>
            </a:r>
            <a:r>
              <a:rPr kumimoji="0" lang="ja-JP" altLang="en-US" sz="1100" dirty="0" smtClean="0">
                <a:latin typeface="+mn-ea"/>
                <a:cs typeface="Times New Roman" panose="02020603050405020304" pitchFamily="18" charset="0"/>
              </a:rPr>
              <a:t>・表土撒き出しについては、表土が確保できた場合にのみ実施</a:t>
            </a:r>
            <a:endParaRPr kumimoji="0" lang="en-US" altLang="ja-JP" sz="1100" dirty="0">
              <a:latin typeface="+mn-ea"/>
            </a:endParaRPr>
          </a:p>
          <a:p>
            <a:pPr eaLnBrk="0" fontAlgn="base" hangingPunct="0">
              <a:lnSpc>
                <a:spcPts val="1500"/>
              </a:lnSpc>
              <a:spcBef>
                <a:spcPct val="0"/>
              </a:spcBef>
              <a:spcAft>
                <a:spcPct val="0"/>
              </a:spcAft>
            </a:pPr>
            <a:r>
              <a:rPr kumimoji="0" lang="ja-JP" altLang="en-US" sz="1100" dirty="0">
                <a:latin typeface="+mn-ea"/>
                <a:cs typeface="Times New Roman" panose="02020603050405020304" pitchFamily="18" charset="0"/>
              </a:rPr>
              <a:t>　・林床植生の定着を図るため、夏緑樹林の林床に生育すると考えられる草本層（シシガシラ・ベニシダ・ナガバジャノヒゲなど）を導入</a:t>
            </a:r>
            <a:endParaRPr lang="en-US" altLang="ja-JP" sz="1100" b="1" dirty="0">
              <a:latin typeface="+mn-ea"/>
            </a:endParaRPr>
          </a:p>
          <a:p>
            <a:pPr>
              <a:lnSpc>
                <a:spcPts val="1500"/>
              </a:lnSpc>
            </a:pPr>
            <a:r>
              <a:rPr lang="en-US" altLang="ja-JP" sz="1100" dirty="0"/>
              <a:t> </a:t>
            </a:r>
            <a:r>
              <a:rPr lang="ja-JP" altLang="ja-JP" sz="1100" b="1" dirty="0"/>
              <a:t>ⅳ）施業後の</a:t>
            </a:r>
            <a:r>
              <a:rPr lang="ja-JP" altLang="ja-JP" sz="1100" b="1" dirty="0" smtClean="0"/>
              <a:t>管理</a:t>
            </a:r>
            <a:endParaRPr lang="en-US" altLang="ja-JP" sz="1100" b="1" dirty="0" smtClean="0"/>
          </a:p>
          <a:p>
            <a:pPr>
              <a:lnSpc>
                <a:spcPts val="1500"/>
              </a:lnSpc>
            </a:pPr>
            <a:r>
              <a:rPr kumimoji="0" lang="ja-JP" altLang="en-US" sz="1100" b="1" dirty="0" smtClean="0">
                <a:latin typeface="+mn-ea"/>
                <a:cs typeface="Times New Roman" panose="02020603050405020304" pitchFamily="18" charset="0"/>
              </a:rPr>
              <a:t> </a:t>
            </a:r>
            <a:r>
              <a:rPr kumimoji="0" lang="ja-JP" altLang="en-US" sz="1100" dirty="0" smtClean="0">
                <a:latin typeface="+mn-ea"/>
                <a:cs typeface="Times New Roman" panose="02020603050405020304" pitchFamily="18" charset="0"/>
              </a:rPr>
              <a:t> </a:t>
            </a:r>
            <a:r>
              <a:rPr kumimoji="0" lang="ja-JP" altLang="en-US" sz="1100" dirty="0">
                <a:latin typeface="+mn-ea"/>
                <a:cs typeface="Times New Roman" panose="02020603050405020304" pitchFamily="18" charset="0"/>
              </a:rPr>
              <a:t>・</a:t>
            </a:r>
            <a:r>
              <a:rPr kumimoji="0" lang="ja-JP" altLang="en-US" sz="1100" dirty="0" smtClean="0">
                <a:latin typeface="+mn-ea"/>
                <a:cs typeface="Times New Roman" panose="02020603050405020304" pitchFamily="18" charset="0"/>
              </a:rPr>
              <a:t>「核森」</a:t>
            </a:r>
            <a:r>
              <a:rPr kumimoji="0" lang="ja-JP" altLang="en-US" sz="1100" dirty="0">
                <a:latin typeface="+mn-ea"/>
                <a:cs typeface="Times New Roman" panose="02020603050405020304" pitchFamily="18" charset="0"/>
              </a:rPr>
              <a:t>部分については、</a:t>
            </a:r>
            <a:r>
              <a:rPr lang="ja-JP" altLang="ja-JP" sz="1100" dirty="0">
                <a:latin typeface="+mn-ea"/>
              </a:rPr>
              <a:t>ササやつる植物などを徹底的に管理し、植栽した苗木等が良好に生育できるように管理を実施</a:t>
            </a:r>
            <a:endParaRPr lang="en-US" altLang="ja-JP" sz="1100" dirty="0">
              <a:latin typeface="+mn-ea"/>
            </a:endParaRPr>
          </a:p>
          <a:p>
            <a:pPr marL="266700" lvl="0" indent="-266700" eaLnBrk="0" fontAlgn="base" hangingPunct="0">
              <a:spcBef>
                <a:spcPct val="0"/>
              </a:spcBef>
              <a:spcAft>
                <a:spcPct val="0"/>
              </a:spcAft>
            </a:pPr>
            <a:r>
              <a:rPr kumimoji="0" lang="ja-JP" altLang="en-US" sz="1100" dirty="0">
                <a:latin typeface="+mn-ea"/>
                <a:cs typeface="Times New Roman" panose="02020603050405020304" pitchFamily="18" charset="0"/>
              </a:rPr>
              <a:t>　</a:t>
            </a:r>
            <a:r>
              <a:rPr kumimoji="0" lang="ja-JP" altLang="en-US" sz="1100" dirty="0" smtClean="0">
                <a:latin typeface="+mn-ea"/>
                <a:cs typeface="Times New Roman" panose="02020603050405020304" pitchFamily="18" charset="0"/>
              </a:rPr>
              <a:t>・「核森」</a:t>
            </a:r>
            <a:r>
              <a:rPr kumimoji="0" lang="ja-JP" altLang="en-US" sz="1100" dirty="0">
                <a:latin typeface="+mn-ea"/>
                <a:cs typeface="Times New Roman" panose="02020603050405020304" pitchFamily="18" charset="0"/>
              </a:rPr>
              <a:t>の周囲に配置</a:t>
            </a:r>
            <a:r>
              <a:rPr kumimoji="0" lang="ja-JP" altLang="en-US" sz="1100" dirty="0" smtClean="0">
                <a:latin typeface="+mn-ea"/>
                <a:cs typeface="Times New Roman" panose="02020603050405020304" pitchFamily="18" charset="0"/>
              </a:rPr>
              <a:t>する施業区に</a:t>
            </a:r>
            <a:r>
              <a:rPr kumimoji="0" lang="ja-JP" altLang="en-US" sz="1100" dirty="0">
                <a:latin typeface="+mn-ea"/>
                <a:cs typeface="Times New Roman" panose="02020603050405020304" pitchFamily="18" charset="0"/>
              </a:rPr>
              <a:t>おいても、施業後</a:t>
            </a:r>
            <a:r>
              <a:rPr kumimoji="0" lang="en-US" altLang="ja-JP" sz="1100" dirty="0">
                <a:latin typeface="+mn-ea"/>
                <a:cs typeface="Times New Roman" panose="02020603050405020304" pitchFamily="18" charset="0"/>
              </a:rPr>
              <a:t>3</a:t>
            </a:r>
            <a:r>
              <a:rPr kumimoji="0" lang="ja-JP" altLang="en-US" sz="1100" dirty="0">
                <a:latin typeface="+mn-ea"/>
                <a:cs typeface="Times New Roman" panose="02020603050405020304" pitchFamily="18" charset="0"/>
              </a:rPr>
              <a:t>～</a:t>
            </a:r>
            <a:r>
              <a:rPr kumimoji="0" lang="en-US" altLang="ja-JP" sz="1100" dirty="0">
                <a:latin typeface="+mn-ea"/>
                <a:cs typeface="Times New Roman" panose="02020603050405020304" pitchFamily="18" charset="0"/>
              </a:rPr>
              <a:t>5</a:t>
            </a:r>
            <a:r>
              <a:rPr kumimoji="0" lang="ja-JP" altLang="en-US" sz="1100" dirty="0">
                <a:latin typeface="+mn-ea"/>
                <a:cs typeface="Times New Roman" panose="02020603050405020304" pitchFamily="18" charset="0"/>
              </a:rPr>
              <a:t>年はササやつる植物などの繁茂抑制のため、下草刈りを</a:t>
            </a:r>
            <a:r>
              <a:rPr kumimoji="0" lang="ja-JP" altLang="en-US" sz="1100" dirty="0" smtClean="0">
                <a:latin typeface="+mn-ea"/>
                <a:cs typeface="Times New Roman" panose="02020603050405020304" pitchFamily="18" charset="0"/>
              </a:rPr>
              <a:t>実施</a:t>
            </a:r>
            <a:endParaRPr kumimoji="0" lang="en-US" altLang="ja-JP" sz="1100" dirty="0" smtClean="0">
              <a:latin typeface="+mn-ea"/>
              <a:cs typeface="Times New Roman" panose="02020603050405020304" pitchFamily="18" charset="0"/>
            </a:endParaRPr>
          </a:p>
          <a:p>
            <a:pPr marL="266700" lvl="0" indent="-266700" eaLnBrk="0" fontAlgn="base" hangingPunct="0">
              <a:spcBef>
                <a:spcPct val="0"/>
              </a:spcBef>
              <a:spcAft>
                <a:spcPct val="0"/>
              </a:spcAft>
            </a:pPr>
            <a:r>
              <a:rPr lang="ja-JP" altLang="ja-JP" sz="1100" dirty="0"/>
              <a:t>　・実生同士の競合等により次世代の若木や低木層を育成することを基本とするが、優占樹種に偏りが生じてきた場合は、低木や実生の単一化を防ぐために</a:t>
            </a:r>
            <a:r>
              <a:rPr lang="ja-JP" altLang="en-US" sz="1100" u="sng" dirty="0"/>
              <a:t>間伐</a:t>
            </a:r>
            <a:r>
              <a:rPr lang="ja-JP" altLang="ja-JP" sz="1100" u="sng" dirty="0"/>
              <a:t>等</a:t>
            </a:r>
            <a:r>
              <a:rPr lang="ja-JP" altLang="ja-JP" sz="1100" dirty="0"/>
              <a:t>を実施し、種数の豊かな森を育成</a:t>
            </a:r>
          </a:p>
          <a:p>
            <a:pPr>
              <a:lnSpc>
                <a:spcPts val="1500"/>
              </a:lnSpc>
            </a:pPr>
            <a:r>
              <a:rPr lang="ja-JP" altLang="en-US" sz="1100" dirty="0"/>
              <a:t>　</a:t>
            </a:r>
            <a:r>
              <a:rPr lang="ja-JP" altLang="ja-JP" sz="1100" dirty="0"/>
              <a:t>・照葉樹（常緑広葉樹）が大きく生長してきた場合は、夏緑樹林（落葉広葉樹林）主体の森を目指す観点から、</a:t>
            </a:r>
            <a:r>
              <a:rPr lang="ja-JP" altLang="ja-JP" sz="1100" u="sng" dirty="0"/>
              <a:t>伐採等</a:t>
            </a:r>
            <a:r>
              <a:rPr lang="ja-JP" altLang="ja-JP" sz="1100" dirty="0"/>
              <a:t>を実施</a:t>
            </a:r>
          </a:p>
          <a:p>
            <a:pPr>
              <a:lnSpc>
                <a:spcPts val="1500"/>
              </a:lnSpc>
            </a:pPr>
            <a:r>
              <a:rPr lang="en-US" altLang="ja-JP" sz="1100" dirty="0"/>
              <a:t> </a:t>
            </a:r>
            <a:r>
              <a:rPr lang="ja-JP" altLang="ja-JP" sz="1100" b="1" dirty="0"/>
              <a:t>ⅴ）モニタリング調査</a:t>
            </a:r>
          </a:p>
          <a:p>
            <a:pPr>
              <a:lnSpc>
                <a:spcPts val="1500"/>
              </a:lnSpc>
            </a:pPr>
            <a:r>
              <a:rPr lang="ja-JP" altLang="en-US" sz="1100" dirty="0"/>
              <a:t>　</a:t>
            </a:r>
            <a:r>
              <a:rPr lang="ja-JP" altLang="ja-JP" sz="1100" dirty="0"/>
              <a:t>・施業後</a:t>
            </a:r>
            <a:r>
              <a:rPr lang="en-US" altLang="ja-JP" sz="1100" dirty="0"/>
              <a:t>3</a:t>
            </a:r>
            <a:r>
              <a:rPr lang="ja-JP" altLang="ja-JP" sz="1100" dirty="0"/>
              <a:t>年は毎年、天空率の推移、実生の出現状況と生育・枯損状況、群落組成調査を実施し、現況を把握</a:t>
            </a:r>
          </a:p>
          <a:p>
            <a:pPr marL="182563" indent="-182563">
              <a:lnSpc>
                <a:spcPts val="1500"/>
              </a:lnSpc>
            </a:pPr>
            <a:r>
              <a:rPr lang="ja-JP" altLang="en-US" sz="1100" dirty="0"/>
              <a:t>　</a:t>
            </a:r>
            <a:r>
              <a:rPr lang="ja-JP" altLang="ja-JP" sz="1100" dirty="0"/>
              <a:t>・その後、</a:t>
            </a:r>
            <a:r>
              <a:rPr lang="en-US" altLang="ja-JP" sz="1100" dirty="0"/>
              <a:t>5</a:t>
            </a:r>
            <a:r>
              <a:rPr lang="ja-JP" altLang="ja-JP" sz="1100" dirty="0"/>
              <a:t>年毎に調査を実施し、高木層、亜高木層、低木層、草本層の構成種の種数や高さ、被度など樹林の階層構造の状況を把握し、目標とする夏緑樹林（落葉広葉樹林）主体の階層構造豊かな森（コナラ</a:t>
            </a:r>
            <a:r>
              <a:rPr lang="en-US" altLang="ja-JP" sz="1100" dirty="0"/>
              <a:t>-</a:t>
            </a:r>
            <a:r>
              <a:rPr lang="ja-JP" altLang="ja-JP" sz="1100" dirty="0"/>
              <a:t>アベマキ群集やエノキ</a:t>
            </a:r>
            <a:r>
              <a:rPr lang="en-US" altLang="ja-JP" sz="1100" dirty="0"/>
              <a:t>-</a:t>
            </a:r>
            <a:r>
              <a:rPr lang="ja-JP" altLang="ja-JP" sz="1100" dirty="0"/>
              <a:t>ムクノキ群集）がどの程度まで形成されているのかを検証</a:t>
            </a:r>
            <a:endParaRPr lang="ja-JP" altLang="ja-JP" sz="1100" b="1" dirty="0">
              <a:latin typeface="+mn-ea"/>
            </a:endParaRPr>
          </a:p>
        </p:txBody>
      </p:sp>
      <p:sp>
        <p:nvSpPr>
          <p:cNvPr id="2" name="スライド番号プレースホルダー 1"/>
          <p:cNvSpPr>
            <a:spLocks noGrp="1"/>
          </p:cNvSpPr>
          <p:nvPr>
            <p:ph type="sldNum" sz="quarter" idx="12"/>
          </p:nvPr>
        </p:nvSpPr>
        <p:spPr>
          <a:xfrm>
            <a:off x="7086747" y="6518912"/>
            <a:ext cx="2057400" cy="365125"/>
          </a:xfrm>
        </p:spPr>
        <p:txBody>
          <a:bodyPr/>
          <a:lstStyle/>
          <a:p>
            <a:fld id="{ADFC9CA0-1D7A-4C66-B275-F0FB54BFAB19}" type="slidenum">
              <a:rPr kumimoji="1" lang="ja-JP" altLang="en-US" smtClean="0"/>
              <a:t>22</a:t>
            </a:fld>
            <a:endParaRPr kumimoji="1" lang="ja-JP" altLang="en-US" dirty="0"/>
          </a:p>
        </p:txBody>
      </p:sp>
    </p:spTree>
    <p:extLst>
      <p:ext uri="{BB962C8B-B14F-4D97-AF65-F5344CB8AC3E}">
        <p14:creationId xmlns:p14="http://schemas.microsoft.com/office/powerpoint/2010/main" val="770086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４．「自然文化園の森」の育成計画について</a:t>
            </a:r>
            <a:endParaRPr lang="en-US" altLang="ja-JP" sz="2400" dirty="0"/>
          </a:p>
        </p:txBody>
      </p:sp>
      <p:sp>
        <p:nvSpPr>
          <p:cNvPr id="8" name="テキスト ボックス 7"/>
          <p:cNvSpPr txBox="1"/>
          <p:nvPr/>
        </p:nvSpPr>
        <p:spPr>
          <a:xfrm>
            <a:off x="153616" y="795648"/>
            <a:ext cx="8892000" cy="338554"/>
          </a:xfrm>
          <a:prstGeom prst="rect">
            <a:avLst/>
          </a:prstGeom>
          <a:noFill/>
          <a:ln w="6350">
            <a:noFill/>
          </a:ln>
        </p:spPr>
        <p:txBody>
          <a:bodyPr wrap="square" rtlCol="0">
            <a:spAutoFit/>
          </a:bodyPr>
          <a:lstStyle/>
          <a:p>
            <a:r>
              <a:rPr lang="ja-JP" altLang="en-US" sz="1600" b="1" dirty="0">
                <a:latin typeface="+mn-ea"/>
              </a:rPr>
              <a:t>「Ｄ</a:t>
            </a:r>
            <a:r>
              <a:rPr lang="en-US" altLang="ja-JP" sz="1600" b="1" dirty="0">
                <a:latin typeface="+mn-ea"/>
              </a:rPr>
              <a:t>.</a:t>
            </a:r>
            <a:r>
              <a:rPr lang="ja-JP" altLang="en-US" sz="1600" b="1" dirty="0">
                <a:latin typeface="+mn-ea"/>
              </a:rPr>
              <a:t>水辺の</a:t>
            </a:r>
            <a:r>
              <a:rPr lang="ja-JP" altLang="en-US" sz="1600" b="1" dirty="0" smtClean="0">
                <a:latin typeface="+mn-ea"/>
              </a:rPr>
              <a:t>森」</a:t>
            </a:r>
            <a:endParaRPr lang="ja-JP" altLang="ja-JP" sz="1600" b="1" dirty="0">
              <a:latin typeface="+mn-ea"/>
            </a:endParaRPr>
          </a:p>
        </p:txBody>
      </p:sp>
      <p:sp>
        <p:nvSpPr>
          <p:cNvPr id="10" name="テキスト ボックス 9"/>
          <p:cNvSpPr txBox="1"/>
          <p:nvPr/>
        </p:nvSpPr>
        <p:spPr>
          <a:xfrm>
            <a:off x="156257" y="2519070"/>
            <a:ext cx="8892000" cy="307777"/>
          </a:xfrm>
          <a:prstGeom prst="rect">
            <a:avLst/>
          </a:prstGeom>
          <a:solidFill>
            <a:schemeClr val="bg1">
              <a:lumMod val="75000"/>
            </a:schemeClr>
          </a:solidFill>
          <a:ln w="6350">
            <a:solidFill>
              <a:prstClr val="black"/>
            </a:solidFill>
          </a:ln>
        </p:spPr>
        <p:txBody>
          <a:bodyPr wrap="square" rtlCol="0">
            <a:spAutoFit/>
          </a:bodyPr>
          <a:lstStyle/>
          <a:p>
            <a:r>
              <a:rPr lang="ja-JP" altLang="en-US" sz="1400" dirty="0">
                <a:latin typeface="+mn-ea"/>
              </a:rPr>
              <a:t>「Ｄ</a:t>
            </a:r>
            <a:r>
              <a:rPr lang="en-US" altLang="ja-JP" sz="1400" dirty="0">
                <a:latin typeface="+mn-ea"/>
              </a:rPr>
              <a:t>.</a:t>
            </a:r>
            <a:r>
              <a:rPr lang="ja-JP" altLang="en-US" sz="1400" dirty="0">
                <a:latin typeface="+mn-ea"/>
              </a:rPr>
              <a:t>水辺の</a:t>
            </a:r>
            <a:r>
              <a:rPr lang="ja-JP" altLang="en-US" sz="1400" dirty="0" smtClean="0">
                <a:latin typeface="+mn-ea"/>
              </a:rPr>
              <a:t>森」</a:t>
            </a:r>
            <a:r>
              <a:rPr lang="ja-JP" altLang="en-US" sz="1400" dirty="0">
                <a:latin typeface="+mn-ea"/>
              </a:rPr>
              <a:t>における施業の流れ</a:t>
            </a:r>
            <a:endParaRPr lang="ja-JP" altLang="ja-JP" sz="1400" dirty="0">
              <a:latin typeface="+mn-ea"/>
            </a:endParaRPr>
          </a:p>
        </p:txBody>
      </p:sp>
      <p:sp>
        <p:nvSpPr>
          <p:cNvPr id="4" name="テキスト ボックス 3"/>
          <p:cNvSpPr txBox="1"/>
          <p:nvPr/>
        </p:nvSpPr>
        <p:spPr>
          <a:xfrm>
            <a:off x="225680" y="1250066"/>
            <a:ext cx="8783549" cy="1118255"/>
          </a:xfrm>
          <a:prstGeom prst="rect">
            <a:avLst/>
          </a:prstGeom>
          <a:noFill/>
        </p:spPr>
        <p:txBody>
          <a:bodyPr wrap="square" rtlCol="0">
            <a:spAutoFit/>
          </a:bodyPr>
          <a:lstStyle/>
          <a:p>
            <a:pPr>
              <a:lnSpc>
                <a:spcPts val="2000"/>
              </a:lnSpc>
            </a:pPr>
            <a:r>
              <a:rPr lang="ja-JP" altLang="en-US" sz="1400" b="1" dirty="0">
                <a:latin typeface="+mn-ea"/>
              </a:rPr>
              <a:t>■</a:t>
            </a:r>
            <a:r>
              <a:rPr lang="ja-JP" altLang="ja-JP" sz="1400" b="1" kern="100" dirty="0">
                <a:latin typeface="+mn-ea"/>
                <a:cs typeface="Times New Roman" panose="02020603050405020304" pitchFamily="18" charset="0"/>
              </a:rPr>
              <a:t>池から樹林へ、水域（水草等）→水際（水辺植生等）→草地→林縁→樹林と多様な環境が見られるエコトーンを形</a:t>
            </a:r>
            <a:r>
              <a:rPr lang="ja-JP" altLang="en-US" sz="1400" b="1" kern="100" dirty="0">
                <a:latin typeface="+mn-ea"/>
                <a:cs typeface="Times New Roman" panose="02020603050405020304" pitchFamily="18" charset="0"/>
              </a:rPr>
              <a:t>　</a:t>
            </a:r>
            <a:endParaRPr lang="en-US" altLang="ja-JP" sz="1400" b="1" kern="100" dirty="0">
              <a:latin typeface="+mn-ea"/>
              <a:cs typeface="Times New Roman" panose="02020603050405020304" pitchFamily="18" charset="0"/>
            </a:endParaRPr>
          </a:p>
          <a:p>
            <a:pPr>
              <a:lnSpc>
                <a:spcPts val="2000"/>
              </a:lnSpc>
            </a:pPr>
            <a:r>
              <a:rPr lang="ja-JP" altLang="en-US" sz="1400" b="1" kern="100" dirty="0">
                <a:latin typeface="+mn-ea"/>
                <a:cs typeface="Times New Roman" panose="02020603050405020304" pitchFamily="18" charset="0"/>
              </a:rPr>
              <a:t>　 </a:t>
            </a:r>
            <a:r>
              <a:rPr lang="ja-JP" altLang="ja-JP" sz="1400" b="1" kern="100" dirty="0" err="1">
                <a:latin typeface="+mn-ea"/>
                <a:cs typeface="Times New Roman" panose="02020603050405020304" pitchFamily="18" charset="0"/>
              </a:rPr>
              <a:t>成する</a:t>
            </a:r>
            <a:r>
              <a:rPr lang="ja-JP" altLang="ja-JP" sz="1400" b="1" kern="100" dirty="0">
                <a:latin typeface="+mn-ea"/>
                <a:cs typeface="Times New Roman" panose="02020603050405020304" pitchFamily="18" charset="0"/>
              </a:rPr>
              <a:t>よう、伐採・更新等を実施</a:t>
            </a:r>
          </a:p>
          <a:p>
            <a:pPr marL="80010" indent="-80010" algn="just">
              <a:lnSpc>
                <a:spcPts val="2000"/>
              </a:lnSpc>
              <a:spcAft>
                <a:spcPts val="0"/>
              </a:spcAft>
            </a:pPr>
            <a:r>
              <a:rPr lang="ja-JP" altLang="en-US" sz="1400" b="1" kern="100" dirty="0">
                <a:latin typeface="+mn-ea"/>
                <a:cs typeface="Times New Roman" panose="02020603050405020304" pitchFamily="18" charset="0"/>
              </a:rPr>
              <a:t>■</a:t>
            </a:r>
            <a:r>
              <a:rPr lang="ja-JP" altLang="ja-JP" sz="1400" b="1" kern="100" dirty="0">
                <a:latin typeface="+mn-ea"/>
                <a:cs typeface="Times New Roman" panose="02020603050405020304" pitchFamily="18" charset="0"/>
              </a:rPr>
              <a:t>エコトーンを形成するため、</a:t>
            </a:r>
            <a:r>
              <a:rPr lang="ja-JP" altLang="ja-JP" sz="1400" b="1" kern="100" dirty="0" smtClean="0">
                <a:latin typeface="+mn-ea"/>
                <a:cs typeface="Times New Roman" panose="02020603050405020304" pitchFamily="18" charset="0"/>
              </a:rPr>
              <a:t>水辺の</a:t>
            </a:r>
            <a:r>
              <a:rPr lang="ja-JP" altLang="ja-JP" sz="1400" b="1" kern="100" dirty="0">
                <a:latin typeface="+mn-ea"/>
                <a:cs typeface="Times New Roman" panose="02020603050405020304" pitchFamily="18" charset="0"/>
              </a:rPr>
              <a:t>一定範囲で伐採、更新を実施</a:t>
            </a:r>
          </a:p>
          <a:p>
            <a:pPr marL="80010" indent="-80010" algn="just">
              <a:lnSpc>
                <a:spcPts val="2000"/>
              </a:lnSpc>
              <a:spcAft>
                <a:spcPts val="0"/>
              </a:spcAft>
            </a:pPr>
            <a:r>
              <a:rPr lang="ja-JP" altLang="en-US" sz="1400" b="1" kern="100" dirty="0">
                <a:latin typeface="+mn-ea"/>
                <a:cs typeface="Times New Roman" panose="02020603050405020304" pitchFamily="18" charset="0"/>
              </a:rPr>
              <a:t>■</a:t>
            </a:r>
            <a:r>
              <a:rPr lang="ja-JP" altLang="ja-JP" sz="1400" b="1" kern="100" dirty="0">
                <a:latin typeface="+mn-ea"/>
                <a:cs typeface="Times New Roman" panose="02020603050405020304" pitchFamily="18" charset="0"/>
              </a:rPr>
              <a:t>低木の苗木植栽や水域に水草等を配置し、生物の生息環境の創出を実施</a:t>
            </a:r>
          </a:p>
        </p:txBody>
      </p:sp>
      <p:sp>
        <p:nvSpPr>
          <p:cNvPr id="7" name="テキスト ボックス 6"/>
          <p:cNvSpPr txBox="1"/>
          <p:nvPr/>
        </p:nvSpPr>
        <p:spPr>
          <a:xfrm>
            <a:off x="156259" y="2865953"/>
            <a:ext cx="8889357" cy="3231654"/>
          </a:xfrm>
          <a:prstGeom prst="rect">
            <a:avLst/>
          </a:prstGeom>
          <a:noFill/>
        </p:spPr>
        <p:txBody>
          <a:bodyPr wrap="square" rtlCol="0">
            <a:spAutoFit/>
          </a:bodyPr>
          <a:lstStyle/>
          <a:p>
            <a:r>
              <a:rPr lang="ja-JP" altLang="ja-JP" sz="1200" b="1" dirty="0">
                <a:latin typeface="+mn-ea"/>
              </a:rPr>
              <a:t>ⅰ）現況把握</a:t>
            </a:r>
          </a:p>
          <a:p>
            <a:pPr marL="88900" indent="-88900"/>
            <a:r>
              <a:rPr lang="ja-JP" altLang="ja-JP" sz="1200" dirty="0">
                <a:latin typeface="+mn-ea"/>
              </a:rPr>
              <a:t>・水域</a:t>
            </a:r>
            <a:r>
              <a:rPr lang="ja-JP" altLang="en-US" sz="1200" dirty="0">
                <a:latin typeface="+mn-ea"/>
              </a:rPr>
              <a:t>やその</a:t>
            </a:r>
            <a:r>
              <a:rPr lang="ja-JP" altLang="ja-JP" sz="1200" dirty="0">
                <a:latin typeface="+mn-ea"/>
              </a:rPr>
              <a:t>周辺の状況（草地環境・低木層の有無、樹林環境の状況）、生物の生息状況を把握</a:t>
            </a:r>
          </a:p>
          <a:p>
            <a:r>
              <a:rPr lang="en-US" altLang="ja-JP" sz="1200" dirty="0">
                <a:latin typeface="+mn-ea"/>
              </a:rPr>
              <a:t> </a:t>
            </a:r>
            <a:endParaRPr lang="ja-JP" altLang="ja-JP" sz="1200" dirty="0">
              <a:latin typeface="+mn-ea"/>
            </a:endParaRPr>
          </a:p>
          <a:p>
            <a:r>
              <a:rPr lang="ja-JP" altLang="ja-JP" sz="1200" b="1" dirty="0">
                <a:latin typeface="+mn-ea"/>
              </a:rPr>
              <a:t>ⅱ）水辺から樹林帯へのエコトーンの創出</a:t>
            </a:r>
          </a:p>
          <a:p>
            <a:pPr marL="88900" indent="-88900"/>
            <a:r>
              <a:rPr lang="ja-JP" altLang="ja-JP" sz="1200" dirty="0">
                <a:latin typeface="+mn-ea"/>
              </a:rPr>
              <a:t>・湿地や池などの水際から</a:t>
            </a:r>
            <a:r>
              <a:rPr lang="en-US" altLang="ja-JP" sz="1200" dirty="0">
                <a:latin typeface="+mn-ea"/>
              </a:rPr>
              <a:t>5</a:t>
            </a:r>
            <a:r>
              <a:rPr lang="ja-JP" altLang="ja-JP" sz="1200" dirty="0">
                <a:latin typeface="+mn-ea"/>
              </a:rPr>
              <a:t>～</a:t>
            </a:r>
            <a:r>
              <a:rPr lang="en-US" altLang="ja-JP" sz="1200" dirty="0">
                <a:latin typeface="+mn-ea"/>
              </a:rPr>
              <a:t>10m</a:t>
            </a:r>
            <a:r>
              <a:rPr lang="ja-JP" altLang="ja-JP" sz="1200" dirty="0">
                <a:latin typeface="+mn-ea"/>
              </a:rPr>
              <a:t>程度の範囲の高木（主に照葉樹</a:t>
            </a:r>
            <a:r>
              <a:rPr lang="en-US" altLang="ja-JP" sz="1200" dirty="0">
                <a:latin typeface="+mn-ea"/>
              </a:rPr>
              <a:t>(</a:t>
            </a:r>
            <a:r>
              <a:rPr lang="ja-JP" altLang="ja-JP" sz="1200" dirty="0">
                <a:latin typeface="+mn-ea"/>
              </a:rPr>
              <a:t>常緑広葉樹</a:t>
            </a:r>
            <a:r>
              <a:rPr lang="en-US" altLang="ja-JP" sz="1200" dirty="0">
                <a:latin typeface="+mn-ea"/>
              </a:rPr>
              <a:t>)</a:t>
            </a:r>
            <a:r>
              <a:rPr lang="ja-JP" altLang="ja-JP" sz="1200" dirty="0">
                <a:latin typeface="+mn-ea"/>
              </a:rPr>
              <a:t>）を択伐</a:t>
            </a:r>
            <a:endParaRPr lang="en-US" altLang="ja-JP" sz="1200" dirty="0">
              <a:latin typeface="+mn-ea"/>
            </a:endParaRPr>
          </a:p>
          <a:p>
            <a:pPr marL="88900" indent="-88900"/>
            <a:r>
              <a:rPr lang="ja-JP" altLang="en-US" sz="1200" dirty="0">
                <a:latin typeface="+mn-ea"/>
              </a:rPr>
              <a:t>・</a:t>
            </a:r>
            <a:r>
              <a:rPr lang="ja-JP" altLang="ja-JP" sz="1200" dirty="0">
                <a:latin typeface="+mn-ea"/>
              </a:rPr>
              <a:t>生物の生息環境となる</a:t>
            </a:r>
            <a:r>
              <a:rPr lang="ja-JP" altLang="en-US" sz="1200" dirty="0" smtClean="0">
                <a:latin typeface="+mn-ea"/>
              </a:rPr>
              <a:t>水域（水草等）、草地環境</a:t>
            </a:r>
            <a:r>
              <a:rPr lang="ja-JP" altLang="ja-JP" sz="1200" dirty="0" smtClean="0"/>
              <a:t>（</a:t>
            </a:r>
            <a:r>
              <a:rPr lang="ja-JP" altLang="ja-JP" sz="1200" dirty="0"/>
              <a:t>ウキヤガラ・ヤナギタデなどの湿地性植物）</a:t>
            </a:r>
            <a:r>
              <a:rPr lang="ja-JP" altLang="ja-JP" sz="1200" dirty="0" smtClean="0"/>
              <a:t>・低木層</a:t>
            </a:r>
            <a:r>
              <a:rPr lang="ja-JP" altLang="ja-JP" sz="1200" dirty="0"/>
              <a:t>（ガマズミやウメモドキなど）を配置するため</a:t>
            </a:r>
            <a:r>
              <a:rPr lang="ja-JP" altLang="ja-JP" sz="1200" dirty="0" smtClean="0"/>
              <a:t>、</a:t>
            </a:r>
            <a:r>
              <a:rPr lang="ja-JP" altLang="ja-JP" sz="1200" dirty="0" smtClean="0">
                <a:latin typeface="+mn-ea"/>
              </a:rPr>
              <a:t>植栽</a:t>
            </a:r>
            <a:r>
              <a:rPr lang="ja-JP" altLang="ja-JP" sz="1200" dirty="0">
                <a:latin typeface="+mn-ea"/>
              </a:rPr>
              <a:t>等を実施</a:t>
            </a:r>
          </a:p>
          <a:p>
            <a:r>
              <a:rPr lang="en-US" altLang="ja-JP" sz="1200" dirty="0">
                <a:latin typeface="+mn-ea"/>
              </a:rPr>
              <a:t> </a:t>
            </a:r>
            <a:endParaRPr lang="ja-JP" altLang="ja-JP" sz="1200" dirty="0">
              <a:latin typeface="+mn-ea"/>
            </a:endParaRPr>
          </a:p>
          <a:p>
            <a:r>
              <a:rPr lang="ja-JP" altLang="ja-JP" sz="1200" b="1" dirty="0">
                <a:latin typeface="+mn-ea"/>
              </a:rPr>
              <a:t>ⅲ）施業後の管理</a:t>
            </a:r>
          </a:p>
          <a:p>
            <a:pPr marL="88900" indent="-88900"/>
            <a:r>
              <a:rPr lang="ja-JP" altLang="ja-JP" sz="1200" dirty="0">
                <a:latin typeface="+mn-ea"/>
              </a:rPr>
              <a:t>・</a:t>
            </a:r>
            <a:r>
              <a:rPr lang="ja-JP" altLang="en-US" sz="1200" dirty="0">
                <a:latin typeface="+mn-ea"/>
              </a:rPr>
              <a:t>創出したエコトーン</a:t>
            </a:r>
            <a:r>
              <a:rPr lang="ja-JP" altLang="ja-JP" sz="1200" dirty="0">
                <a:latin typeface="+mn-ea"/>
              </a:rPr>
              <a:t>を維持するため、</a:t>
            </a:r>
            <a:r>
              <a:rPr lang="en-US" altLang="ja-JP" sz="1200" dirty="0">
                <a:latin typeface="+mn-ea"/>
              </a:rPr>
              <a:t>3</a:t>
            </a:r>
            <a:r>
              <a:rPr lang="ja-JP" altLang="ja-JP" sz="1200" dirty="0">
                <a:latin typeface="+mn-ea"/>
              </a:rPr>
              <a:t>～</a:t>
            </a:r>
            <a:r>
              <a:rPr lang="en-US" altLang="ja-JP" sz="1200" dirty="0">
                <a:latin typeface="+mn-ea"/>
              </a:rPr>
              <a:t>5</a:t>
            </a:r>
            <a:r>
              <a:rPr lang="ja-JP" altLang="ja-JP" sz="1200" dirty="0">
                <a:latin typeface="+mn-ea"/>
              </a:rPr>
              <a:t>年はササやつる植物などの下草刈りを実施し、繁茂を抑制</a:t>
            </a:r>
          </a:p>
          <a:p>
            <a:pPr marL="88900" indent="-88900"/>
            <a:r>
              <a:rPr lang="ja-JP" altLang="ja-JP" sz="1200" dirty="0">
                <a:latin typeface="+mn-ea"/>
              </a:rPr>
              <a:t>・低木層が周辺の樹林環境に被覆されることを防ぐため、</a:t>
            </a:r>
            <a:r>
              <a:rPr lang="ja-JP" altLang="en-US" sz="1200" dirty="0">
                <a:latin typeface="+mn-ea"/>
              </a:rPr>
              <a:t>周辺樹木の</a:t>
            </a:r>
            <a:r>
              <a:rPr lang="ja-JP" altLang="ja-JP" sz="1200" dirty="0">
                <a:latin typeface="+mn-ea"/>
              </a:rPr>
              <a:t>伐採等を実施し、低木層の維持を図る</a:t>
            </a:r>
          </a:p>
          <a:p>
            <a:r>
              <a:rPr lang="en-US" altLang="ja-JP" sz="1200" dirty="0">
                <a:latin typeface="+mn-ea"/>
              </a:rPr>
              <a:t> </a:t>
            </a:r>
            <a:endParaRPr lang="ja-JP" altLang="ja-JP" sz="1200" dirty="0">
              <a:latin typeface="+mn-ea"/>
            </a:endParaRPr>
          </a:p>
          <a:p>
            <a:r>
              <a:rPr lang="ja-JP" altLang="ja-JP" sz="1200" b="1" dirty="0">
                <a:latin typeface="+mn-ea"/>
              </a:rPr>
              <a:t>ⅳ）モニタリング調査</a:t>
            </a:r>
          </a:p>
          <a:p>
            <a:pPr marL="88900" indent="-88900"/>
            <a:r>
              <a:rPr lang="ja-JP" altLang="ja-JP" sz="1200" dirty="0">
                <a:latin typeface="+mn-ea"/>
              </a:rPr>
              <a:t>・施業後</a:t>
            </a:r>
            <a:r>
              <a:rPr lang="en-US" altLang="ja-JP" sz="1200" dirty="0">
                <a:latin typeface="+mn-ea"/>
              </a:rPr>
              <a:t>3</a:t>
            </a:r>
            <a:r>
              <a:rPr lang="ja-JP" altLang="ja-JP" sz="1200" dirty="0">
                <a:latin typeface="+mn-ea"/>
              </a:rPr>
              <a:t>年は毎年、水域の状況（水生植物の有無、水生生物の生息状況等）、周辺の状況（草地環境・低木層の状況、樹林環境の状況）を把握するため調査を実施し、現況を把握</a:t>
            </a:r>
          </a:p>
          <a:p>
            <a:pPr marL="88900" indent="-88900"/>
            <a:r>
              <a:rPr lang="ja-JP" altLang="ja-JP" sz="1200" dirty="0">
                <a:latin typeface="+mn-ea"/>
              </a:rPr>
              <a:t>・その後、</a:t>
            </a:r>
            <a:r>
              <a:rPr lang="en-US" altLang="ja-JP" sz="1200" dirty="0">
                <a:latin typeface="+mn-ea"/>
              </a:rPr>
              <a:t>5</a:t>
            </a:r>
            <a:r>
              <a:rPr lang="ja-JP" altLang="ja-JP" sz="1200" dirty="0">
                <a:latin typeface="+mn-ea"/>
              </a:rPr>
              <a:t>年毎に調査を実施し、水域の状況・生物の生息・生育状況より、樹林と多様な環境が見られるエコトーンが形成されているか評価を実施</a:t>
            </a:r>
          </a:p>
        </p:txBody>
      </p:sp>
      <p:sp>
        <p:nvSpPr>
          <p:cNvPr id="9" name="テキスト ボックス 8"/>
          <p:cNvSpPr txBox="1"/>
          <p:nvPr/>
        </p:nvSpPr>
        <p:spPr>
          <a:xfrm>
            <a:off x="156259" y="171064"/>
            <a:ext cx="8889357" cy="461665"/>
          </a:xfrm>
          <a:prstGeom prst="rect">
            <a:avLst/>
          </a:prstGeom>
          <a:solidFill>
            <a:srgbClr val="92D050"/>
          </a:solidFill>
        </p:spPr>
        <p:txBody>
          <a:bodyPr wrap="square" rtlCol="0">
            <a:spAutoFit/>
          </a:bodyPr>
          <a:lstStyle/>
          <a:p>
            <a:pPr algn="ctr"/>
            <a:r>
              <a:rPr lang="ja-JP" altLang="en-US" sz="2400" dirty="0"/>
              <a:t>５．森の育成計画（案） 　</a:t>
            </a:r>
            <a:endParaRPr lang="en-US" altLang="ja-JP" sz="2400" dirty="0"/>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ADFC9CA0-1D7A-4C66-B275-F0FB54BFAB19}" type="slidenum">
              <a:rPr kumimoji="1" lang="ja-JP" altLang="en-US" smtClean="0"/>
              <a:t>23</a:t>
            </a:fld>
            <a:endParaRPr kumimoji="1" lang="ja-JP" altLang="en-US" dirty="0"/>
          </a:p>
        </p:txBody>
      </p:sp>
    </p:spTree>
    <p:extLst>
      <p:ext uri="{BB962C8B-B14F-4D97-AF65-F5344CB8AC3E}">
        <p14:creationId xmlns:p14="http://schemas.microsoft.com/office/powerpoint/2010/main" val="1627981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５．森の育成計画（案） 　</a:t>
            </a:r>
            <a:endParaRPr lang="en-US" altLang="ja-JP" sz="2400" dirty="0"/>
          </a:p>
        </p:txBody>
      </p:sp>
      <p:sp>
        <p:nvSpPr>
          <p:cNvPr id="8" name="テキスト ボックス 7"/>
          <p:cNvSpPr txBox="1"/>
          <p:nvPr/>
        </p:nvSpPr>
        <p:spPr>
          <a:xfrm>
            <a:off x="153616" y="795648"/>
            <a:ext cx="8892000" cy="338554"/>
          </a:xfrm>
          <a:prstGeom prst="rect">
            <a:avLst/>
          </a:prstGeom>
          <a:noFill/>
          <a:ln w="6350">
            <a:noFill/>
          </a:ln>
        </p:spPr>
        <p:txBody>
          <a:bodyPr wrap="square" rtlCol="0">
            <a:spAutoFit/>
          </a:bodyPr>
          <a:lstStyle/>
          <a:p>
            <a:r>
              <a:rPr lang="ja-JP" altLang="en-US" sz="1600" dirty="0"/>
              <a:t>「Ｅ．照葉樹林（タイプ②）</a:t>
            </a:r>
            <a:r>
              <a:rPr lang="ja-JP" altLang="en-US" sz="1600" dirty="0" smtClean="0"/>
              <a:t>」</a:t>
            </a:r>
            <a:endParaRPr lang="ja-JP" altLang="ja-JP" sz="1600" b="1" u="sng" dirty="0">
              <a:latin typeface="+mn-ea"/>
            </a:endParaRPr>
          </a:p>
        </p:txBody>
      </p:sp>
      <p:sp>
        <p:nvSpPr>
          <p:cNvPr id="10" name="テキスト ボックス 9"/>
          <p:cNvSpPr txBox="1"/>
          <p:nvPr/>
        </p:nvSpPr>
        <p:spPr>
          <a:xfrm>
            <a:off x="156257" y="1998195"/>
            <a:ext cx="8892000" cy="307777"/>
          </a:xfrm>
          <a:prstGeom prst="rect">
            <a:avLst/>
          </a:prstGeom>
          <a:solidFill>
            <a:schemeClr val="bg1">
              <a:lumMod val="75000"/>
            </a:schemeClr>
          </a:solidFill>
          <a:ln w="6350">
            <a:solidFill>
              <a:prstClr val="black"/>
            </a:solidFill>
          </a:ln>
        </p:spPr>
        <p:txBody>
          <a:bodyPr wrap="square" rtlCol="0">
            <a:spAutoFit/>
          </a:bodyPr>
          <a:lstStyle/>
          <a:p>
            <a:r>
              <a:rPr lang="ja-JP" altLang="en-US" sz="1400" dirty="0"/>
              <a:t>「Ｅ．照葉樹林（タイプ②）</a:t>
            </a:r>
            <a:r>
              <a:rPr lang="ja-JP" altLang="en-US" sz="1400" dirty="0" smtClean="0"/>
              <a:t>」</a:t>
            </a:r>
            <a:r>
              <a:rPr lang="ja-JP" altLang="en-US" sz="1400" dirty="0" smtClean="0">
                <a:latin typeface="+mn-ea"/>
              </a:rPr>
              <a:t>に</a:t>
            </a:r>
            <a:r>
              <a:rPr lang="ja-JP" altLang="en-US" sz="1400" dirty="0">
                <a:latin typeface="+mn-ea"/>
              </a:rPr>
              <a:t>おける施業の流れ</a:t>
            </a:r>
            <a:endParaRPr lang="ja-JP" altLang="ja-JP" sz="1400" dirty="0">
              <a:latin typeface="+mn-ea"/>
            </a:endParaRPr>
          </a:p>
        </p:txBody>
      </p:sp>
      <p:sp>
        <p:nvSpPr>
          <p:cNvPr id="4" name="テキスト ボックス 3"/>
          <p:cNvSpPr txBox="1"/>
          <p:nvPr/>
        </p:nvSpPr>
        <p:spPr>
          <a:xfrm>
            <a:off x="225680" y="1250066"/>
            <a:ext cx="8783549" cy="605294"/>
          </a:xfrm>
          <a:prstGeom prst="rect">
            <a:avLst/>
          </a:prstGeom>
          <a:noFill/>
        </p:spPr>
        <p:txBody>
          <a:bodyPr wrap="square" rtlCol="0">
            <a:spAutoFit/>
          </a:bodyPr>
          <a:lstStyle/>
          <a:p>
            <a:pPr>
              <a:lnSpc>
                <a:spcPts val="2000"/>
              </a:lnSpc>
              <a:defRPr/>
            </a:pPr>
            <a:r>
              <a:rPr lang="ja-JP" altLang="en-US" sz="1400" b="1" dirty="0" smtClean="0">
                <a:latin typeface="+mn-ea"/>
              </a:rPr>
              <a:t>■</a:t>
            </a:r>
            <a:r>
              <a:rPr lang="ja-JP" altLang="en-US" sz="1400" b="1" kern="100" dirty="0" smtClean="0">
                <a:latin typeface="+mn-ea"/>
                <a:cs typeface="Times New Roman" panose="02020603050405020304" pitchFamily="18" charset="0"/>
              </a:rPr>
              <a:t>高木層</a:t>
            </a:r>
            <a:r>
              <a:rPr lang="ja-JP" altLang="en-US" sz="1400" b="1" kern="100" dirty="0">
                <a:latin typeface="+mn-ea"/>
                <a:cs typeface="Times New Roman" panose="02020603050405020304" pitchFamily="18" charset="0"/>
              </a:rPr>
              <a:t>主体で林床に空間のある樹林を育成</a:t>
            </a:r>
          </a:p>
          <a:p>
            <a:pPr marL="80010" indent="-80010" algn="just">
              <a:lnSpc>
                <a:spcPts val="2000"/>
              </a:lnSpc>
              <a:spcAft>
                <a:spcPts val="0"/>
              </a:spcAft>
            </a:pPr>
            <a:r>
              <a:rPr lang="ja-JP" altLang="en-US" sz="1400" b="1" kern="100" dirty="0" smtClean="0">
                <a:latin typeface="+mn-ea"/>
                <a:cs typeface="Times New Roman" panose="02020603050405020304" pitchFamily="18" charset="0"/>
              </a:rPr>
              <a:t>■森</a:t>
            </a:r>
            <a:r>
              <a:rPr lang="ja-JP" altLang="en-US" sz="1400" b="1" kern="100" dirty="0">
                <a:latin typeface="+mn-ea"/>
                <a:cs typeface="Times New Roman" panose="02020603050405020304" pitchFamily="18" charset="0"/>
              </a:rPr>
              <a:t>の利活用に応じた樹林を育成し、今後利活用が活発になると想定される箇所</a:t>
            </a:r>
            <a:r>
              <a:rPr lang="ja-JP" altLang="en-US" sz="1400" b="1" kern="100" dirty="0" smtClean="0">
                <a:latin typeface="+mn-ea"/>
                <a:cs typeface="Times New Roman" panose="02020603050405020304" pitchFamily="18" charset="0"/>
              </a:rPr>
              <a:t>から</a:t>
            </a:r>
            <a:r>
              <a:rPr lang="ja-JP" altLang="en-US" sz="1400" b="1" kern="100" dirty="0">
                <a:latin typeface="+mn-ea"/>
                <a:cs typeface="Times New Roman" panose="02020603050405020304" pitchFamily="18" charset="0"/>
              </a:rPr>
              <a:t>施業</a:t>
            </a:r>
            <a:r>
              <a:rPr lang="ja-JP" altLang="en-US" sz="1400" b="1" kern="100" dirty="0" smtClean="0">
                <a:latin typeface="+mn-ea"/>
                <a:cs typeface="Times New Roman" panose="02020603050405020304" pitchFamily="18" charset="0"/>
              </a:rPr>
              <a:t>を</a:t>
            </a:r>
            <a:r>
              <a:rPr lang="ja-JP" altLang="en-US" sz="1400" b="1" kern="100" dirty="0">
                <a:latin typeface="+mn-ea"/>
                <a:cs typeface="Times New Roman" panose="02020603050405020304" pitchFamily="18" charset="0"/>
              </a:rPr>
              <a:t>実施</a:t>
            </a:r>
            <a:endParaRPr lang="ja-JP" altLang="ja-JP" sz="1400" b="1" kern="100" dirty="0">
              <a:latin typeface="+mn-ea"/>
              <a:cs typeface="Times New Roman" panose="02020603050405020304" pitchFamily="18" charset="0"/>
            </a:endParaRPr>
          </a:p>
        </p:txBody>
      </p:sp>
      <p:sp>
        <p:nvSpPr>
          <p:cNvPr id="7" name="テキスト ボックス 6"/>
          <p:cNvSpPr txBox="1"/>
          <p:nvPr/>
        </p:nvSpPr>
        <p:spPr>
          <a:xfrm>
            <a:off x="153616" y="2534492"/>
            <a:ext cx="8855613" cy="3170099"/>
          </a:xfrm>
          <a:prstGeom prst="rect">
            <a:avLst/>
          </a:prstGeom>
          <a:noFill/>
        </p:spPr>
        <p:txBody>
          <a:bodyPr wrap="square" rtlCol="0">
            <a:spAutoFit/>
          </a:bodyPr>
          <a:lstStyle/>
          <a:p>
            <a:pPr>
              <a:lnSpc>
                <a:spcPts val="2000"/>
              </a:lnSpc>
            </a:pPr>
            <a:r>
              <a:rPr lang="ja-JP" altLang="ja-JP" sz="1400" b="1" dirty="0">
                <a:latin typeface="+mn-ea"/>
              </a:rPr>
              <a:t>ⅰ）現況把握</a:t>
            </a:r>
          </a:p>
          <a:p>
            <a:pPr marL="88900" indent="-88900">
              <a:lnSpc>
                <a:spcPts val="2000"/>
              </a:lnSpc>
            </a:pPr>
            <a:r>
              <a:rPr lang="ja-JP" altLang="ja-JP" sz="1200" dirty="0" smtClean="0">
                <a:latin typeface="+mn-ea"/>
              </a:rPr>
              <a:t>・</a:t>
            </a:r>
            <a:r>
              <a:rPr lang="ja-JP" altLang="en-US" sz="1200" dirty="0"/>
              <a:t>施業</a:t>
            </a:r>
            <a:r>
              <a:rPr lang="ja-JP" altLang="ja-JP" sz="1200" dirty="0" smtClean="0"/>
              <a:t>前</a:t>
            </a:r>
            <a:r>
              <a:rPr lang="ja-JP" altLang="ja-JP" sz="1200" dirty="0"/>
              <a:t>に</a:t>
            </a:r>
            <a:r>
              <a:rPr lang="ja-JP" altLang="ja-JP" sz="1200" dirty="0" smtClean="0"/>
              <a:t>植生調査を</a:t>
            </a:r>
            <a:r>
              <a:rPr lang="ja-JP" altLang="ja-JP" sz="1200" dirty="0"/>
              <a:t>実施し、現状の樹林状況を把握</a:t>
            </a:r>
            <a:r>
              <a:rPr lang="en-US" altLang="ja-JP" sz="1200" dirty="0">
                <a:latin typeface="+mn-ea"/>
              </a:rPr>
              <a:t> </a:t>
            </a:r>
          </a:p>
          <a:p>
            <a:pPr>
              <a:lnSpc>
                <a:spcPts val="2000"/>
              </a:lnSpc>
            </a:pPr>
            <a:endParaRPr lang="en-US" altLang="ja-JP" sz="1400" b="1" dirty="0" smtClean="0">
              <a:latin typeface="+mn-ea"/>
            </a:endParaRPr>
          </a:p>
          <a:p>
            <a:pPr>
              <a:lnSpc>
                <a:spcPts val="2000"/>
              </a:lnSpc>
            </a:pPr>
            <a:r>
              <a:rPr lang="ja-JP" altLang="ja-JP" sz="1400" b="1" dirty="0" smtClean="0">
                <a:latin typeface="+mn-ea"/>
              </a:rPr>
              <a:t>ⅱ</a:t>
            </a:r>
            <a:r>
              <a:rPr lang="ja-JP" altLang="ja-JP" sz="1400" b="1" dirty="0">
                <a:latin typeface="+mn-ea"/>
              </a:rPr>
              <a:t>）</a:t>
            </a:r>
            <a:r>
              <a:rPr lang="ja-JP" altLang="en-US" sz="1400" b="1" dirty="0">
                <a:latin typeface="+mn-ea"/>
              </a:rPr>
              <a:t>伐採</a:t>
            </a:r>
            <a:endParaRPr lang="en-US" altLang="ja-JP" sz="1400" b="1" dirty="0">
              <a:latin typeface="+mn-ea"/>
            </a:endParaRPr>
          </a:p>
          <a:p>
            <a:pPr>
              <a:lnSpc>
                <a:spcPts val="2000"/>
              </a:lnSpc>
            </a:pPr>
            <a:r>
              <a:rPr lang="ja-JP" altLang="ja-JP" sz="1200" dirty="0"/>
              <a:t>・利活用面のゾーニングも踏まえ、現状利活用が活発な箇所や、今後利活用が活発になると想定される箇所</a:t>
            </a:r>
            <a:r>
              <a:rPr lang="ja-JP" altLang="ja-JP" sz="1200" dirty="0" smtClean="0"/>
              <a:t>から</a:t>
            </a:r>
            <a:r>
              <a:rPr lang="ja-JP" altLang="en-US" sz="1200" dirty="0" smtClean="0"/>
              <a:t>間伐</a:t>
            </a:r>
            <a:r>
              <a:rPr lang="ja-JP" altLang="ja-JP" sz="1200" dirty="0" smtClean="0"/>
              <a:t>を実施</a:t>
            </a:r>
            <a:endParaRPr lang="ja-JP" altLang="ja-JP" sz="1200" dirty="0"/>
          </a:p>
          <a:p>
            <a:pPr marL="93663" indent="-93663" algn="just">
              <a:lnSpc>
                <a:spcPts val="2000"/>
              </a:lnSpc>
              <a:spcAft>
                <a:spcPts val="0"/>
              </a:spcAft>
            </a:pPr>
            <a:r>
              <a:rPr lang="ja-JP" altLang="ja-JP" sz="1200" dirty="0"/>
              <a:t>・樹冠を形成している主な高木層は残すが</a:t>
            </a:r>
            <a:r>
              <a:rPr lang="ja-JP" altLang="ja-JP" sz="1200" dirty="0" smtClean="0"/>
              <a:t>、</a:t>
            </a:r>
            <a:r>
              <a:rPr lang="ja-JP" altLang="en-US" sz="1200" dirty="0" smtClean="0"/>
              <a:t>利活用</a:t>
            </a:r>
            <a:r>
              <a:rPr lang="ja-JP" altLang="ja-JP" sz="1200" dirty="0" smtClean="0"/>
              <a:t>を</a:t>
            </a:r>
            <a:r>
              <a:rPr lang="ja-JP" altLang="ja-JP" sz="1200" dirty="0"/>
              <a:t>促進するため、林床に空間があり、林内が比較的明るい樹林を目指し、高木層の密度調整を実施するとともに、低木層や草本層は伐採・下草刈り等を</a:t>
            </a:r>
            <a:r>
              <a:rPr lang="ja-JP" altLang="ja-JP" sz="1200" dirty="0" smtClean="0"/>
              <a:t>実施</a:t>
            </a:r>
            <a:endParaRPr lang="en-US" altLang="ja-JP" sz="1200" dirty="0" smtClean="0"/>
          </a:p>
          <a:p>
            <a:pPr>
              <a:lnSpc>
                <a:spcPts val="2000"/>
              </a:lnSpc>
            </a:pPr>
            <a:endParaRPr lang="en-US" altLang="ja-JP" sz="1400" b="1" dirty="0" smtClean="0">
              <a:latin typeface="+mn-ea"/>
            </a:endParaRPr>
          </a:p>
          <a:p>
            <a:pPr>
              <a:lnSpc>
                <a:spcPts val="2000"/>
              </a:lnSpc>
            </a:pPr>
            <a:r>
              <a:rPr lang="ja-JP" altLang="ja-JP" sz="1400" b="1" dirty="0" smtClean="0">
                <a:latin typeface="+mn-ea"/>
              </a:rPr>
              <a:t>ⅲ</a:t>
            </a:r>
            <a:r>
              <a:rPr lang="ja-JP" altLang="ja-JP" sz="1400" b="1" dirty="0">
                <a:latin typeface="+mn-ea"/>
              </a:rPr>
              <a:t>）施業後の管理</a:t>
            </a:r>
          </a:p>
          <a:p>
            <a:pPr marL="87313" indent="-87313">
              <a:lnSpc>
                <a:spcPts val="2000"/>
              </a:lnSpc>
            </a:pPr>
            <a:r>
              <a:rPr lang="ja-JP" altLang="ja-JP" sz="1200" dirty="0"/>
              <a:t>・施業後は利活用がされやすいように、ササやつる植物など</a:t>
            </a:r>
            <a:r>
              <a:rPr lang="ja-JP" altLang="ja-JP" sz="1200" dirty="0" smtClean="0"/>
              <a:t>の下草刈り</a:t>
            </a:r>
            <a:r>
              <a:rPr lang="ja-JP" altLang="ja-JP" sz="1200" dirty="0"/>
              <a:t>を実施し、繁茂を抑制</a:t>
            </a:r>
          </a:p>
          <a:p>
            <a:pPr>
              <a:lnSpc>
                <a:spcPts val="2000"/>
              </a:lnSpc>
            </a:pPr>
            <a:r>
              <a:rPr lang="ja-JP" altLang="ja-JP" sz="1200" dirty="0"/>
              <a:t>・また、利活用に応じた樹林管理を実施</a:t>
            </a:r>
            <a:r>
              <a:rPr lang="en-US" altLang="ja-JP" sz="1200" dirty="0">
                <a:latin typeface="+mn-ea"/>
              </a:rPr>
              <a:t> </a:t>
            </a:r>
            <a:endParaRPr lang="ja-JP" altLang="ja-JP" sz="1200" dirty="0">
              <a:latin typeface="+mn-ea"/>
            </a:endParaRPr>
          </a:p>
          <a:p>
            <a:pPr marL="93663" indent="-93663" algn="just">
              <a:lnSpc>
                <a:spcPts val="2000"/>
              </a:lnSpc>
              <a:spcAft>
                <a:spcPts val="0"/>
              </a:spcAft>
            </a:pPr>
            <a:endParaRPr lang="en-US" altLang="ja-JP" sz="1200" kern="100" dirty="0" smtClean="0">
              <a:latin typeface="+mn-ea"/>
              <a:cs typeface="Times New Roman" panose="02020603050405020304" pitchFamily="18" charset="0"/>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ADFC9CA0-1D7A-4C66-B275-F0FB54BFAB19}" type="slidenum">
              <a:rPr kumimoji="1" lang="ja-JP" altLang="en-US" smtClean="0"/>
              <a:t>24</a:t>
            </a:fld>
            <a:endParaRPr kumimoji="1" lang="ja-JP" altLang="en-US" dirty="0"/>
          </a:p>
        </p:txBody>
      </p:sp>
    </p:spTree>
    <p:extLst>
      <p:ext uri="{BB962C8B-B14F-4D97-AF65-F5344CB8AC3E}">
        <p14:creationId xmlns:p14="http://schemas.microsoft.com/office/powerpoint/2010/main" val="1363031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５．森の育成計画（案） 　</a:t>
            </a:r>
            <a:endParaRPr lang="en-US" altLang="ja-JP" sz="2400" dirty="0"/>
          </a:p>
        </p:txBody>
      </p:sp>
      <p:sp>
        <p:nvSpPr>
          <p:cNvPr id="8" name="テキスト ボックス 7"/>
          <p:cNvSpPr txBox="1"/>
          <p:nvPr/>
        </p:nvSpPr>
        <p:spPr>
          <a:xfrm>
            <a:off x="153616" y="795648"/>
            <a:ext cx="8892000" cy="338554"/>
          </a:xfrm>
          <a:prstGeom prst="rect">
            <a:avLst/>
          </a:prstGeom>
          <a:noFill/>
          <a:ln w="6350">
            <a:noFill/>
          </a:ln>
        </p:spPr>
        <p:txBody>
          <a:bodyPr wrap="square" rtlCol="0">
            <a:spAutoFit/>
          </a:bodyPr>
          <a:lstStyle/>
          <a:p>
            <a:r>
              <a:rPr lang="ja-JP" altLang="en-US" sz="1600" dirty="0" smtClean="0"/>
              <a:t>「</a:t>
            </a:r>
            <a:r>
              <a:rPr lang="ja-JP" altLang="en-US" sz="1600" dirty="0"/>
              <a:t>Ｆ．夏緑樹林タイプ②」</a:t>
            </a:r>
            <a:endParaRPr lang="ja-JP" altLang="ja-JP" sz="1600" b="1" u="sng" dirty="0">
              <a:latin typeface="+mn-ea"/>
            </a:endParaRPr>
          </a:p>
        </p:txBody>
      </p:sp>
      <p:sp>
        <p:nvSpPr>
          <p:cNvPr id="10" name="テキスト ボックス 9"/>
          <p:cNvSpPr txBox="1"/>
          <p:nvPr/>
        </p:nvSpPr>
        <p:spPr>
          <a:xfrm>
            <a:off x="156257" y="1998195"/>
            <a:ext cx="8892000" cy="307777"/>
          </a:xfrm>
          <a:prstGeom prst="rect">
            <a:avLst/>
          </a:prstGeom>
          <a:solidFill>
            <a:schemeClr val="bg1">
              <a:lumMod val="75000"/>
            </a:schemeClr>
          </a:solidFill>
          <a:ln w="6350">
            <a:solidFill>
              <a:prstClr val="black"/>
            </a:solidFill>
          </a:ln>
        </p:spPr>
        <p:txBody>
          <a:bodyPr wrap="square" rtlCol="0">
            <a:spAutoFit/>
          </a:bodyPr>
          <a:lstStyle/>
          <a:p>
            <a:r>
              <a:rPr lang="ja-JP" altLang="en-US" sz="1400" dirty="0" smtClean="0"/>
              <a:t>「</a:t>
            </a:r>
            <a:r>
              <a:rPr lang="ja-JP" altLang="en-US" sz="1400" dirty="0"/>
              <a:t>Ｆ．夏緑樹林タイプ②</a:t>
            </a:r>
            <a:r>
              <a:rPr lang="ja-JP" altLang="en-US" sz="1400" dirty="0" smtClean="0"/>
              <a:t>」</a:t>
            </a:r>
            <a:r>
              <a:rPr lang="ja-JP" altLang="en-US" sz="1400" dirty="0" smtClean="0">
                <a:latin typeface="+mn-ea"/>
              </a:rPr>
              <a:t>に</a:t>
            </a:r>
            <a:r>
              <a:rPr lang="ja-JP" altLang="en-US" sz="1400" dirty="0">
                <a:latin typeface="+mn-ea"/>
              </a:rPr>
              <a:t>おける施業の流れ</a:t>
            </a:r>
            <a:endParaRPr lang="ja-JP" altLang="ja-JP" sz="1400" dirty="0">
              <a:latin typeface="+mn-ea"/>
            </a:endParaRPr>
          </a:p>
        </p:txBody>
      </p:sp>
      <p:sp>
        <p:nvSpPr>
          <p:cNvPr id="4" name="テキスト ボックス 3"/>
          <p:cNvSpPr txBox="1"/>
          <p:nvPr/>
        </p:nvSpPr>
        <p:spPr>
          <a:xfrm>
            <a:off x="225680" y="1250066"/>
            <a:ext cx="8783549" cy="605294"/>
          </a:xfrm>
          <a:prstGeom prst="rect">
            <a:avLst/>
          </a:prstGeom>
          <a:noFill/>
        </p:spPr>
        <p:txBody>
          <a:bodyPr wrap="square" rtlCol="0">
            <a:spAutoFit/>
          </a:bodyPr>
          <a:lstStyle/>
          <a:p>
            <a:pPr>
              <a:lnSpc>
                <a:spcPts val="2000"/>
              </a:lnSpc>
              <a:defRPr/>
            </a:pPr>
            <a:r>
              <a:rPr lang="ja-JP" altLang="en-US" sz="1400" b="1" dirty="0" smtClean="0">
                <a:latin typeface="+mn-ea"/>
              </a:rPr>
              <a:t>■</a:t>
            </a:r>
            <a:r>
              <a:rPr lang="ja-JP" altLang="en-US" sz="1400" b="1" kern="100" dirty="0" smtClean="0">
                <a:latin typeface="+mn-ea"/>
                <a:cs typeface="Times New Roman" panose="02020603050405020304" pitchFamily="18" charset="0"/>
              </a:rPr>
              <a:t>高木層</a:t>
            </a:r>
            <a:r>
              <a:rPr lang="ja-JP" altLang="en-US" sz="1400" b="1" kern="100" dirty="0">
                <a:latin typeface="+mn-ea"/>
                <a:cs typeface="Times New Roman" panose="02020603050405020304" pitchFamily="18" charset="0"/>
              </a:rPr>
              <a:t>主体で林床に空間のある樹林を育成</a:t>
            </a:r>
          </a:p>
          <a:p>
            <a:pPr marL="80010" indent="-80010" algn="just">
              <a:lnSpc>
                <a:spcPts val="2000"/>
              </a:lnSpc>
              <a:spcAft>
                <a:spcPts val="0"/>
              </a:spcAft>
            </a:pPr>
            <a:r>
              <a:rPr lang="ja-JP" altLang="en-US" sz="1400" b="1" kern="100" dirty="0" smtClean="0">
                <a:latin typeface="+mn-ea"/>
                <a:cs typeface="Times New Roman" panose="02020603050405020304" pitchFamily="18" charset="0"/>
              </a:rPr>
              <a:t>■森</a:t>
            </a:r>
            <a:r>
              <a:rPr lang="ja-JP" altLang="en-US" sz="1400" b="1" kern="100" dirty="0">
                <a:latin typeface="+mn-ea"/>
                <a:cs typeface="Times New Roman" panose="02020603050405020304" pitchFamily="18" charset="0"/>
              </a:rPr>
              <a:t>の利活用に応じた樹林を育成し、今後利活用が活発になると想定される箇所</a:t>
            </a:r>
            <a:r>
              <a:rPr lang="ja-JP" altLang="en-US" sz="1400" b="1" kern="100" dirty="0" smtClean="0">
                <a:latin typeface="+mn-ea"/>
                <a:cs typeface="Times New Roman" panose="02020603050405020304" pitchFamily="18" charset="0"/>
              </a:rPr>
              <a:t>から間伐を</a:t>
            </a:r>
            <a:r>
              <a:rPr lang="ja-JP" altLang="en-US" sz="1400" b="1" kern="100" dirty="0">
                <a:latin typeface="+mn-ea"/>
                <a:cs typeface="Times New Roman" panose="02020603050405020304" pitchFamily="18" charset="0"/>
              </a:rPr>
              <a:t>実施</a:t>
            </a:r>
            <a:endParaRPr lang="ja-JP" altLang="ja-JP" sz="1400" b="1" kern="100" dirty="0">
              <a:latin typeface="+mn-ea"/>
              <a:cs typeface="Times New Roman" panose="02020603050405020304" pitchFamily="18" charset="0"/>
            </a:endParaRPr>
          </a:p>
        </p:txBody>
      </p:sp>
      <p:sp>
        <p:nvSpPr>
          <p:cNvPr id="7" name="テキスト ボックス 6"/>
          <p:cNvSpPr txBox="1"/>
          <p:nvPr/>
        </p:nvSpPr>
        <p:spPr>
          <a:xfrm>
            <a:off x="153616" y="2347203"/>
            <a:ext cx="4446000" cy="4708981"/>
          </a:xfrm>
          <a:prstGeom prst="rect">
            <a:avLst/>
          </a:prstGeom>
          <a:noFill/>
        </p:spPr>
        <p:txBody>
          <a:bodyPr wrap="square" rtlCol="0">
            <a:spAutoFit/>
          </a:bodyPr>
          <a:lstStyle/>
          <a:p>
            <a:pPr>
              <a:lnSpc>
                <a:spcPts val="2000"/>
              </a:lnSpc>
            </a:pPr>
            <a:r>
              <a:rPr lang="ja-JP" altLang="ja-JP" sz="1200" b="1" dirty="0">
                <a:latin typeface="+mn-ea"/>
              </a:rPr>
              <a:t>ⅰ）現況把握</a:t>
            </a:r>
          </a:p>
          <a:p>
            <a:pPr marL="88900" indent="-88900">
              <a:lnSpc>
                <a:spcPts val="2000"/>
              </a:lnSpc>
            </a:pPr>
            <a:r>
              <a:rPr lang="ja-JP" altLang="ja-JP" sz="1100" dirty="0" smtClean="0">
                <a:latin typeface="+mn-ea"/>
              </a:rPr>
              <a:t>・</a:t>
            </a:r>
            <a:r>
              <a:rPr lang="ja-JP" altLang="en-US" sz="1100" dirty="0"/>
              <a:t>施業</a:t>
            </a:r>
            <a:r>
              <a:rPr lang="ja-JP" altLang="ja-JP" sz="1100" dirty="0" smtClean="0"/>
              <a:t>前</a:t>
            </a:r>
            <a:r>
              <a:rPr lang="ja-JP" altLang="ja-JP" sz="1100" dirty="0"/>
              <a:t>に</a:t>
            </a:r>
            <a:r>
              <a:rPr lang="ja-JP" altLang="ja-JP" sz="1100" dirty="0" smtClean="0"/>
              <a:t>植生調査を</a:t>
            </a:r>
            <a:r>
              <a:rPr lang="ja-JP" altLang="ja-JP" sz="1100" dirty="0"/>
              <a:t>実施し、現状の樹林状況を把握</a:t>
            </a:r>
            <a:r>
              <a:rPr lang="en-US" altLang="ja-JP" sz="1100" dirty="0">
                <a:latin typeface="+mn-ea"/>
              </a:rPr>
              <a:t> </a:t>
            </a:r>
          </a:p>
          <a:p>
            <a:pPr>
              <a:lnSpc>
                <a:spcPts val="2000"/>
              </a:lnSpc>
            </a:pPr>
            <a:r>
              <a:rPr lang="ja-JP" altLang="ja-JP" sz="1200" b="1" dirty="0" smtClean="0">
                <a:latin typeface="+mn-ea"/>
              </a:rPr>
              <a:t>ⅱ</a:t>
            </a:r>
            <a:r>
              <a:rPr lang="ja-JP" altLang="ja-JP" sz="1200" b="1" dirty="0">
                <a:latin typeface="+mn-ea"/>
              </a:rPr>
              <a:t>）</a:t>
            </a:r>
            <a:r>
              <a:rPr lang="ja-JP" altLang="en-US" sz="1200" b="1" dirty="0">
                <a:latin typeface="+mn-ea"/>
              </a:rPr>
              <a:t>伐採</a:t>
            </a:r>
            <a:endParaRPr lang="en-US" altLang="ja-JP" sz="1200" b="1" dirty="0">
              <a:latin typeface="+mn-ea"/>
            </a:endParaRPr>
          </a:p>
          <a:p>
            <a:pPr>
              <a:lnSpc>
                <a:spcPts val="2000"/>
              </a:lnSpc>
            </a:pPr>
            <a:r>
              <a:rPr lang="ja-JP" altLang="ja-JP" sz="1100" dirty="0" smtClean="0"/>
              <a:t>・利活用面のゾーニングも踏まえ、現状利活用が活発な箇所や、今後利活用が活発になると想定される箇所から施業を実施</a:t>
            </a:r>
          </a:p>
          <a:p>
            <a:pPr marL="93663" indent="-93663" algn="just">
              <a:lnSpc>
                <a:spcPts val="2000"/>
              </a:lnSpc>
              <a:spcAft>
                <a:spcPts val="0"/>
              </a:spcAft>
            </a:pPr>
            <a:r>
              <a:rPr lang="ja-JP" altLang="ja-JP" sz="1100" dirty="0" smtClean="0"/>
              <a:t>・</a:t>
            </a:r>
            <a:r>
              <a:rPr lang="ja-JP" altLang="ja-JP" sz="1100" dirty="0"/>
              <a:t>樹冠を形成している主な高木層は残すが</a:t>
            </a:r>
            <a:r>
              <a:rPr lang="ja-JP" altLang="ja-JP" sz="1100" dirty="0" smtClean="0"/>
              <a:t>、</a:t>
            </a:r>
            <a:r>
              <a:rPr lang="ja-JP" altLang="en-US" sz="1100" dirty="0" smtClean="0"/>
              <a:t>利活用</a:t>
            </a:r>
            <a:r>
              <a:rPr lang="ja-JP" altLang="ja-JP" sz="1100" dirty="0" smtClean="0"/>
              <a:t>を</a:t>
            </a:r>
            <a:r>
              <a:rPr lang="ja-JP" altLang="ja-JP" sz="1100" dirty="0"/>
              <a:t>促進するため、林床に空間があり、林内が比較的明るい樹林を目指し、高木層の密度調整を実施するとともに、低木層や草本層は伐採・下草刈り等を</a:t>
            </a:r>
            <a:r>
              <a:rPr lang="ja-JP" altLang="ja-JP" sz="1100" dirty="0" smtClean="0"/>
              <a:t>実施</a:t>
            </a:r>
            <a:endParaRPr lang="en-US" altLang="ja-JP" sz="1100" dirty="0" smtClean="0"/>
          </a:p>
          <a:p>
            <a:pPr marL="93663" indent="-93663" algn="just">
              <a:lnSpc>
                <a:spcPts val="2000"/>
              </a:lnSpc>
            </a:pPr>
            <a:r>
              <a:rPr lang="ja-JP" altLang="en-US" sz="1100" dirty="0" smtClean="0"/>
              <a:t>・</a:t>
            </a:r>
            <a:r>
              <a:rPr lang="ja-JP" altLang="en-US" sz="1100" kern="100" dirty="0" smtClean="0">
                <a:latin typeface="+mn-ea"/>
                <a:cs typeface="Times New Roman" panose="02020603050405020304" pitchFamily="18" charset="0"/>
              </a:rPr>
              <a:t>夏</a:t>
            </a:r>
            <a:r>
              <a:rPr lang="ja-JP" altLang="en-US" sz="1100" kern="100" dirty="0">
                <a:latin typeface="+mn-ea"/>
                <a:cs typeface="Times New Roman" panose="02020603050405020304" pitchFamily="18" charset="0"/>
              </a:rPr>
              <a:t>緑樹の苗木植栽を</a:t>
            </a:r>
            <a:r>
              <a:rPr lang="ja-JP" altLang="en-US" sz="1100" kern="100" dirty="0" smtClean="0">
                <a:latin typeface="+mn-ea"/>
                <a:cs typeface="Times New Roman" panose="02020603050405020304" pitchFamily="18" charset="0"/>
              </a:rPr>
              <a:t>実施</a:t>
            </a:r>
            <a:endParaRPr lang="en-US" altLang="ja-JP" sz="1100" dirty="0" smtClean="0"/>
          </a:p>
          <a:p>
            <a:pPr marL="93663" indent="-93663" algn="just">
              <a:lnSpc>
                <a:spcPts val="2000"/>
              </a:lnSpc>
              <a:spcAft>
                <a:spcPts val="0"/>
              </a:spcAft>
            </a:pPr>
            <a:r>
              <a:rPr lang="ja-JP" altLang="en-US" sz="1100" kern="100" dirty="0" smtClean="0">
                <a:latin typeface="+mn-ea"/>
                <a:cs typeface="Times New Roman" panose="02020603050405020304" pitchFamily="18" charset="0"/>
              </a:rPr>
              <a:t>・また、「Ｃ．夏緑樹林タイプ①」の施業設定方針の効果検証を行うため、「Ｆ．夏緑樹林タイプ②」に「核森」等を設置する箇所を設ける</a:t>
            </a:r>
            <a:endParaRPr lang="en-US" altLang="ja-JP" sz="1100" kern="100" dirty="0" smtClean="0">
              <a:latin typeface="+mn-ea"/>
              <a:cs typeface="Times New Roman" panose="02020603050405020304" pitchFamily="18" charset="0"/>
            </a:endParaRPr>
          </a:p>
          <a:p>
            <a:pPr marL="93663" indent="-93663" algn="just">
              <a:lnSpc>
                <a:spcPts val="2000"/>
              </a:lnSpc>
              <a:spcAft>
                <a:spcPts val="0"/>
              </a:spcAft>
            </a:pPr>
            <a:r>
              <a:rPr lang="ja-JP" altLang="en-US" sz="1100" kern="100" dirty="0" smtClean="0">
                <a:latin typeface="+mn-ea"/>
                <a:cs typeface="Times New Roman" panose="02020603050405020304" pitchFamily="18" charset="0"/>
              </a:rPr>
              <a:t>・施業区の設定方針や施業の流れについて</a:t>
            </a:r>
            <a:r>
              <a:rPr lang="ja-JP" altLang="en-US" sz="1100" kern="100" dirty="0">
                <a:latin typeface="+mn-ea"/>
                <a:cs typeface="Times New Roman" panose="02020603050405020304" pitchFamily="18" charset="0"/>
              </a:rPr>
              <a:t>は</a:t>
            </a:r>
            <a:r>
              <a:rPr lang="ja-JP" altLang="en-US" sz="1100" kern="100" dirty="0" smtClean="0">
                <a:latin typeface="+mn-ea"/>
                <a:cs typeface="Times New Roman" panose="02020603050405020304" pitchFamily="18" charset="0"/>
              </a:rPr>
              <a:t>、「</a:t>
            </a:r>
            <a:r>
              <a:rPr lang="ja-JP" altLang="en-US" sz="1100" kern="100" dirty="0">
                <a:latin typeface="+mn-ea"/>
                <a:cs typeface="Times New Roman" panose="02020603050405020304" pitchFamily="18" charset="0"/>
              </a:rPr>
              <a:t>Ｃ．夏緑樹林タイプ①」の施業設定</a:t>
            </a:r>
            <a:r>
              <a:rPr lang="ja-JP" altLang="en-US" sz="1100" kern="100" dirty="0" smtClean="0">
                <a:latin typeface="+mn-ea"/>
                <a:cs typeface="Times New Roman" panose="02020603050405020304" pitchFamily="18" charset="0"/>
              </a:rPr>
              <a:t>方針等を参考に実施</a:t>
            </a:r>
            <a:endParaRPr lang="en-US" altLang="ja-JP" sz="1100" kern="100" dirty="0" smtClean="0">
              <a:latin typeface="+mn-ea"/>
              <a:cs typeface="Times New Roman" panose="02020603050405020304" pitchFamily="18" charset="0"/>
            </a:endParaRPr>
          </a:p>
          <a:p>
            <a:pPr>
              <a:lnSpc>
                <a:spcPts val="2000"/>
              </a:lnSpc>
            </a:pPr>
            <a:r>
              <a:rPr lang="ja-JP" altLang="ja-JP" sz="1200" b="1" dirty="0" smtClean="0">
                <a:latin typeface="+mn-ea"/>
              </a:rPr>
              <a:t>ⅲ</a:t>
            </a:r>
            <a:r>
              <a:rPr lang="ja-JP" altLang="ja-JP" sz="1200" b="1" dirty="0">
                <a:latin typeface="+mn-ea"/>
              </a:rPr>
              <a:t>）施業後の管理</a:t>
            </a:r>
          </a:p>
          <a:p>
            <a:pPr marL="87313" indent="-87313">
              <a:lnSpc>
                <a:spcPts val="2000"/>
              </a:lnSpc>
            </a:pPr>
            <a:r>
              <a:rPr lang="ja-JP" altLang="ja-JP" sz="1100" dirty="0"/>
              <a:t>・施業後は利活用がされやすいように、ササやつる植物など</a:t>
            </a:r>
            <a:r>
              <a:rPr lang="ja-JP" altLang="ja-JP" sz="1100" dirty="0" smtClean="0"/>
              <a:t>の</a:t>
            </a:r>
            <a:endParaRPr lang="en-US" altLang="ja-JP" sz="1100" dirty="0" smtClean="0"/>
          </a:p>
          <a:p>
            <a:pPr marL="87313" indent="-87313">
              <a:lnSpc>
                <a:spcPts val="2000"/>
              </a:lnSpc>
            </a:pPr>
            <a:r>
              <a:rPr lang="ja-JP" altLang="en-US" sz="1100" dirty="0" smtClean="0"/>
              <a:t>  </a:t>
            </a:r>
            <a:r>
              <a:rPr lang="ja-JP" altLang="ja-JP" sz="1100" dirty="0" smtClean="0"/>
              <a:t>下草刈り</a:t>
            </a:r>
            <a:r>
              <a:rPr lang="ja-JP" altLang="ja-JP" sz="1100" dirty="0"/>
              <a:t>を実施し、繁茂を抑制</a:t>
            </a:r>
          </a:p>
          <a:p>
            <a:pPr>
              <a:lnSpc>
                <a:spcPts val="2000"/>
              </a:lnSpc>
            </a:pPr>
            <a:r>
              <a:rPr lang="ja-JP" altLang="ja-JP" sz="1100" dirty="0"/>
              <a:t>・また、利活用に応じた樹林管理を実施</a:t>
            </a:r>
            <a:r>
              <a:rPr lang="en-US" altLang="ja-JP" sz="1100" dirty="0">
                <a:latin typeface="+mn-ea"/>
              </a:rPr>
              <a:t> </a:t>
            </a:r>
            <a:endParaRPr lang="ja-JP" altLang="ja-JP" sz="1100" dirty="0">
              <a:latin typeface="+mn-ea"/>
            </a:endParaRPr>
          </a:p>
          <a:p>
            <a:pPr marL="93663" indent="-93663" algn="just">
              <a:lnSpc>
                <a:spcPts val="2000"/>
              </a:lnSpc>
              <a:spcAft>
                <a:spcPts val="0"/>
              </a:spcAft>
            </a:pPr>
            <a:endParaRPr lang="en-US" altLang="ja-JP" sz="1100" kern="100" dirty="0" smtClean="0">
              <a:latin typeface="+mn-ea"/>
              <a:cs typeface="Times New Roman" panose="02020603050405020304" pitchFamily="18" charset="0"/>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ADFC9CA0-1D7A-4C66-B275-F0FB54BFAB19}" type="slidenum">
              <a:rPr kumimoji="1" lang="ja-JP" altLang="en-US" smtClean="0"/>
              <a:t>25</a:t>
            </a:fld>
            <a:endParaRPr kumimoji="1" lang="ja-JP" altLang="en-US" dirty="0"/>
          </a:p>
        </p:txBody>
      </p:sp>
      <p:pic>
        <p:nvPicPr>
          <p:cNvPr id="9" name="図 8"/>
          <p:cNvPicPr>
            <a:picLocks noChangeAspect="1"/>
          </p:cNvPicPr>
          <p:nvPr/>
        </p:nvPicPr>
        <p:blipFill rotWithShape="1">
          <a:blip r:embed="rId2" cstate="email">
            <a:extLst>
              <a:ext uri="{28A0092B-C50C-407E-A947-70E740481C1C}">
                <a14:useLocalDpi xmlns:a14="http://schemas.microsoft.com/office/drawing/2010/main"/>
              </a:ext>
            </a:extLst>
          </a:blip>
          <a:srcRect l="12275" t="43280" r="27096" b="13642"/>
          <a:stretch/>
        </p:blipFill>
        <p:spPr>
          <a:xfrm>
            <a:off x="4745272" y="4428285"/>
            <a:ext cx="4098642" cy="2052000"/>
          </a:xfrm>
          <a:prstGeom prst="rect">
            <a:avLst/>
          </a:prstGeom>
        </p:spPr>
      </p:pic>
      <p:sp>
        <p:nvSpPr>
          <p:cNvPr id="11" name="正方形/長方形 10"/>
          <p:cNvSpPr/>
          <p:nvPr/>
        </p:nvSpPr>
        <p:spPr>
          <a:xfrm>
            <a:off x="5968039" y="6504533"/>
            <a:ext cx="1877437" cy="261610"/>
          </a:xfrm>
          <a:prstGeom prst="rect">
            <a:avLst/>
          </a:prstGeom>
        </p:spPr>
        <p:txBody>
          <a:bodyPr wrap="none">
            <a:spAutoFit/>
          </a:bodyPr>
          <a:lstStyle/>
          <a:p>
            <a:r>
              <a:rPr lang="en-US" altLang="ja-JP" sz="1100" b="1" dirty="0" smtClean="0"/>
              <a:t>【</a:t>
            </a:r>
            <a:r>
              <a:rPr lang="ja-JP" altLang="en-US" sz="1100" b="1" dirty="0" smtClean="0"/>
              <a:t>「核森」や施業区の配置例</a:t>
            </a:r>
            <a:r>
              <a:rPr lang="en-US" altLang="ja-JP" sz="1100" b="1" dirty="0" smtClean="0"/>
              <a:t>】</a:t>
            </a:r>
            <a:endParaRPr lang="ja-JP" altLang="en-US" sz="1100" b="1" dirty="0"/>
          </a:p>
        </p:txBody>
      </p:sp>
      <p:sp>
        <p:nvSpPr>
          <p:cNvPr id="12" name="正方形/長方形 11"/>
          <p:cNvSpPr/>
          <p:nvPr/>
        </p:nvSpPr>
        <p:spPr>
          <a:xfrm>
            <a:off x="5740643" y="5131822"/>
            <a:ext cx="54000" cy="54000"/>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292837" y="5752365"/>
            <a:ext cx="54000" cy="54000"/>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156788" y="5940687"/>
            <a:ext cx="54000" cy="54000"/>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4438475" y="2503785"/>
            <a:ext cx="1877437" cy="297517"/>
          </a:xfrm>
          <a:prstGeom prst="rect">
            <a:avLst/>
          </a:prstGeom>
        </p:spPr>
        <p:txBody>
          <a:bodyPr wrap="none">
            <a:spAutoFit/>
          </a:bodyPr>
          <a:lstStyle/>
          <a:p>
            <a:pPr lvl="0" eaLnBrk="0" fontAlgn="base" hangingPunct="0">
              <a:lnSpc>
                <a:spcPts val="1600"/>
              </a:lnSpc>
              <a:spcBef>
                <a:spcPct val="0"/>
              </a:spcBef>
              <a:spcAft>
                <a:spcPct val="0"/>
              </a:spcAft>
            </a:pPr>
            <a:r>
              <a:rPr kumimoji="0" lang="ja-JP" altLang="ja-JP" sz="1200" b="1" dirty="0">
                <a:latin typeface="+mn-ea"/>
                <a:cs typeface="Times New Roman" panose="02020603050405020304" pitchFamily="18" charset="0"/>
              </a:rPr>
              <a:t>【</a:t>
            </a:r>
            <a:r>
              <a:rPr kumimoji="0" lang="ja-JP" altLang="en-US" sz="1200" b="1" dirty="0">
                <a:latin typeface="+mn-ea"/>
                <a:cs typeface="Times New Roman" panose="02020603050405020304" pitchFamily="18" charset="0"/>
              </a:rPr>
              <a:t>施業</a:t>
            </a:r>
            <a:r>
              <a:rPr kumimoji="0" lang="ja-JP" altLang="ja-JP" sz="1200" b="1" dirty="0">
                <a:latin typeface="+mn-ea"/>
                <a:cs typeface="Times New Roman" panose="02020603050405020304" pitchFamily="18" charset="0"/>
              </a:rPr>
              <a:t>等の</a:t>
            </a:r>
            <a:r>
              <a:rPr kumimoji="0" lang="ja-JP" altLang="en-US" sz="1200" b="1" dirty="0">
                <a:latin typeface="+mn-ea"/>
                <a:cs typeface="Times New Roman" panose="02020603050405020304" pitchFamily="18" charset="0"/>
              </a:rPr>
              <a:t>事業計画</a:t>
            </a:r>
            <a:r>
              <a:rPr kumimoji="0" lang="ja-JP" altLang="ja-JP" sz="1200" b="1" dirty="0">
                <a:latin typeface="+mn-ea"/>
                <a:cs typeface="Times New Roman" panose="02020603050405020304" pitchFamily="18" charset="0"/>
              </a:rPr>
              <a:t>（案）】</a:t>
            </a:r>
            <a:endParaRPr kumimoji="0" lang="en-US" altLang="ja-JP" sz="1200" b="1" dirty="0">
              <a:latin typeface="+mn-ea"/>
              <a:cs typeface="Times New Roman" panose="02020603050405020304" pitchFamily="18" charset="0"/>
            </a:endParaRPr>
          </a:p>
        </p:txBody>
      </p:sp>
      <p:pic>
        <p:nvPicPr>
          <p:cNvPr id="1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99617" y="2801302"/>
            <a:ext cx="4448640" cy="131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496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５．森の育成計画（案） 　</a:t>
            </a:r>
            <a:endParaRPr lang="en-US" altLang="ja-JP" sz="2400" dirty="0"/>
          </a:p>
        </p:txBody>
      </p:sp>
      <p:sp>
        <p:nvSpPr>
          <p:cNvPr id="8" name="テキスト ボックス 7"/>
          <p:cNvSpPr txBox="1"/>
          <p:nvPr/>
        </p:nvSpPr>
        <p:spPr>
          <a:xfrm>
            <a:off x="153616" y="795648"/>
            <a:ext cx="8892000" cy="338554"/>
          </a:xfrm>
          <a:prstGeom prst="rect">
            <a:avLst/>
          </a:prstGeom>
          <a:noFill/>
          <a:ln w="6350">
            <a:noFill/>
          </a:ln>
        </p:spPr>
        <p:txBody>
          <a:bodyPr wrap="square" rtlCol="0">
            <a:spAutoFit/>
          </a:bodyPr>
          <a:lstStyle/>
          <a:p>
            <a:r>
              <a:rPr lang="ja-JP" altLang="en-US" sz="1600" dirty="0" smtClean="0">
                <a:latin typeface="+mn-ea"/>
              </a:rPr>
              <a:t>「Ｇ</a:t>
            </a:r>
            <a:r>
              <a:rPr lang="en-US" altLang="ja-JP" sz="1600" dirty="0" smtClean="0">
                <a:latin typeface="+mn-ea"/>
              </a:rPr>
              <a:t>.</a:t>
            </a:r>
            <a:r>
              <a:rPr lang="ja-JP" altLang="en-US" sz="1600" dirty="0">
                <a:latin typeface="+mn-ea"/>
              </a:rPr>
              <a:t>景観の</a:t>
            </a:r>
            <a:r>
              <a:rPr lang="ja-JP" altLang="en-US" sz="1600" dirty="0" smtClean="0">
                <a:latin typeface="+mn-ea"/>
              </a:rPr>
              <a:t>森」</a:t>
            </a:r>
            <a:endParaRPr lang="ja-JP" altLang="ja-JP" sz="1600" dirty="0">
              <a:latin typeface="+mn-ea"/>
            </a:endParaRPr>
          </a:p>
        </p:txBody>
      </p:sp>
      <p:sp>
        <p:nvSpPr>
          <p:cNvPr id="10" name="テキスト ボックス 9"/>
          <p:cNvSpPr txBox="1"/>
          <p:nvPr/>
        </p:nvSpPr>
        <p:spPr>
          <a:xfrm>
            <a:off x="156257" y="1998195"/>
            <a:ext cx="8892000" cy="307777"/>
          </a:xfrm>
          <a:prstGeom prst="rect">
            <a:avLst/>
          </a:prstGeom>
          <a:solidFill>
            <a:schemeClr val="bg1">
              <a:lumMod val="75000"/>
            </a:schemeClr>
          </a:solidFill>
          <a:ln w="6350">
            <a:solidFill>
              <a:prstClr val="black"/>
            </a:solidFill>
          </a:ln>
        </p:spPr>
        <p:txBody>
          <a:bodyPr wrap="square" rtlCol="0">
            <a:spAutoFit/>
          </a:bodyPr>
          <a:lstStyle/>
          <a:p>
            <a:r>
              <a:rPr lang="ja-JP" altLang="en-US" sz="1400" dirty="0" smtClean="0">
                <a:latin typeface="+mn-ea"/>
              </a:rPr>
              <a:t>「Ｇ</a:t>
            </a:r>
            <a:r>
              <a:rPr lang="en-US" altLang="ja-JP" sz="1400" dirty="0" smtClean="0">
                <a:latin typeface="+mn-ea"/>
              </a:rPr>
              <a:t>.</a:t>
            </a:r>
            <a:r>
              <a:rPr lang="ja-JP" altLang="en-US" sz="1400" dirty="0">
                <a:latin typeface="+mn-ea"/>
              </a:rPr>
              <a:t>景観の</a:t>
            </a:r>
            <a:r>
              <a:rPr lang="ja-JP" altLang="en-US" sz="1400" dirty="0" smtClean="0">
                <a:latin typeface="+mn-ea"/>
              </a:rPr>
              <a:t>森」</a:t>
            </a:r>
            <a:r>
              <a:rPr lang="ja-JP" altLang="en-US" sz="1400" dirty="0">
                <a:latin typeface="+mn-ea"/>
              </a:rPr>
              <a:t>における施業の流れ</a:t>
            </a:r>
            <a:endParaRPr lang="ja-JP" altLang="ja-JP" sz="1400" dirty="0">
              <a:latin typeface="+mn-ea"/>
            </a:endParaRPr>
          </a:p>
        </p:txBody>
      </p:sp>
      <p:sp>
        <p:nvSpPr>
          <p:cNvPr id="4" name="テキスト ボックス 3"/>
          <p:cNvSpPr txBox="1"/>
          <p:nvPr/>
        </p:nvSpPr>
        <p:spPr>
          <a:xfrm>
            <a:off x="225680" y="1250066"/>
            <a:ext cx="8783549" cy="571503"/>
          </a:xfrm>
          <a:prstGeom prst="rect">
            <a:avLst/>
          </a:prstGeom>
          <a:noFill/>
        </p:spPr>
        <p:txBody>
          <a:bodyPr wrap="square" rtlCol="0">
            <a:spAutoFit/>
          </a:bodyPr>
          <a:lstStyle/>
          <a:p>
            <a:pPr>
              <a:lnSpc>
                <a:spcPts val="2000"/>
              </a:lnSpc>
            </a:pPr>
            <a:r>
              <a:rPr lang="ja-JP" altLang="en-US" sz="1400" b="1" dirty="0">
                <a:latin typeface="+mn-ea"/>
              </a:rPr>
              <a:t>■</a:t>
            </a:r>
            <a:r>
              <a:rPr lang="ja-JP" altLang="ja-JP" sz="1400" b="1" dirty="0"/>
              <a:t>テーマに沿った単一種主体の樹林を維持</a:t>
            </a:r>
            <a:endParaRPr lang="ja-JP" altLang="ja-JP" sz="1400" b="1" kern="100" dirty="0">
              <a:latin typeface="+mn-ea"/>
              <a:cs typeface="Times New Roman" panose="02020603050405020304" pitchFamily="18" charset="0"/>
            </a:endParaRPr>
          </a:p>
          <a:p>
            <a:pPr marL="80010" indent="-80010" algn="just">
              <a:lnSpc>
                <a:spcPts val="2000"/>
              </a:lnSpc>
              <a:spcAft>
                <a:spcPts val="0"/>
              </a:spcAft>
            </a:pPr>
            <a:r>
              <a:rPr lang="ja-JP" altLang="en-US" sz="1400" b="1" kern="100" dirty="0">
                <a:latin typeface="+mn-ea"/>
                <a:cs typeface="Times New Roman" panose="02020603050405020304" pitchFamily="18" charset="0"/>
              </a:rPr>
              <a:t>■</a:t>
            </a:r>
            <a:r>
              <a:rPr lang="ja-JP" altLang="ja-JP" sz="1400" b="1" dirty="0">
                <a:solidFill>
                  <a:schemeClr val="dk1"/>
                </a:solidFill>
              </a:rPr>
              <a:t>現状を維持するため、現在の管理を継続</a:t>
            </a:r>
            <a:endParaRPr lang="ja-JP" altLang="ja-JP" sz="1400" b="1" kern="100" dirty="0">
              <a:latin typeface="+mn-ea"/>
              <a:cs typeface="Times New Roman" panose="02020603050405020304" pitchFamily="18" charset="0"/>
            </a:endParaRPr>
          </a:p>
        </p:txBody>
      </p:sp>
      <p:sp>
        <p:nvSpPr>
          <p:cNvPr id="7" name="テキスト ボックス 6"/>
          <p:cNvSpPr txBox="1"/>
          <p:nvPr/>
        </p:nvSpPr>
        <p:spPr>
          <a:xfrm>
            <a:off x="156259" y="2354806"/>
            <a:ext cx="8889357" cy="2975173"/>
          </a:xfrm>
          <a:prstGeom prst="rect">
            <a:avLst/>
          </a:prstGeom>
          <a:noFill/>
        </p:spPr>
        <p:txBody>
          <a:bodyPr wrap="square" rtlCol="0">
            <a:spAutoFit/>
          </a:bodyPr>
          <a:lstStyle/>
          <a:p>
            <a:pPr marL="176213" indent="-176213">
              <a:lnSpc>
                <a:spcPts val="2000"/>
              </a:lnSpc>
            </a:pPr>
            <a:r>
              <a:rPr lang="ja-JP" altLang="en-US" sz="1400" dirty="0">
                <a:latin typeface="+mn-ea"/>
              </a:rPr>
              <a:t>■「景観の森」については、現状の景観を維持するため、現在の管理を継続する。以下に施業例を記載する。</a:t>
            </a:r>
            <a:endParaRPr lang="en-US" altLang="ja-JP" sz="1400" dirty="0">
              <a:latin typeface="+mn-ea"/>
            </a:endParaRPr>
          </a:p>
          <a:p>
            <a:pPr marL="88900" indent="-88900">
              <a:lnSpc>
                <a:spcPts val="2000"/>
              </a:lnSpc>
            </a:pPr>
            <a:endParaRPr lang="en-US" altLang="ja-JP" sz="1400" dirty="0">
              <a:latin typeface="+mn-ea"/>
            </a:endParaRPr>
          </a:p>
          <a:p>
            <a:pPr marL="1077913" indent="-1077913"/>
            <a:r>
              <a:rPr lang="ja-JP" altLang="en-US" sz="1400" dirty="0" smtClean="0">
                <a:latin typeface="+mn-ea"/>
              </a:rPr>
              <a:t>　　　　・</a:t>
            </a:r>
            <a:r>
              <a:rPr lang="ja-JP" altLang="en-US" sz="1400" dirty="0">
                <a:latin typeface="+mn-ea"/>
              </a:rPr>
              <a:t>あじさいの森：アジサイの剪定・施肥、除草、高木の枝抜き・枯枝撤去</a:t>
            </a:r>
            <a:endParaRPr lang="en-US" altLang="ja-JP" sz="1400" dirty="0">
              <a:latin typeface="+mn-ea"/>
            </a:endParaRPr>
          </a:p>
          <a:p>
            <a:pPr marL="1077913" indent="-1077913"/>
            <a:endParaRPr lang="en-US" altLang="ja-JP" sz="1400" dirty="0">
              <a:latin typeface="+mn-ea"/>
            </a:endParaRPr>
          </a:p>
          <a:p>
            <a:pPr marL="1077913" indent="-1077913"/>
            <a:r>
              <a:rPr lang="ja-JP" altLang="en-US" sz="1400" dirty="0">
                <a:latin typeface="+mn-ea"/>
              </a:rPr>
              <a:t>　</a:t>
            </a:r>
            <a:r>
              <a:rPr lang="ja-JP" altLang="en-US" sz="1400" dirty="0" smtClean="0">
                <a:latin typeface="+mn-ea"/>
              </a:rPr>
              <a:t>　　　・</a:t>
            </a:r>
            <a:r>
              <a:rPr lang="ja-JP" altLang="en-US" sz="1400" dirty="0">
                <a:latin typeface="+mn-ea"/>
              </a:rPr>
              <a:t>森の舞台、松の池：除草、高木の枝抜き・枯枝撤去、低木刈込</a:t>
            </a:r>
            <a:endParaRPr lang="en-US" altLang="ja-JP" sz="1400" dirty="0">
              <a:latin typeface="+mn-ea"/>
            </a:endParaRPr>
          </a:p>
          <a:p>
            <a:pPr marL="1077913" indent="-1077913"/>
            <a:endParaRPr lang="en-US" altLang="ja-JP" sz="1400" dirty="0">
              <a:latin typeface="+mn-ea"/>
            </a:endParaRPr>
          </a:p>
          <a:p>
            <a:pPr marL="1077913" indent="-1077913"/>
            <a:r>
              <a:rPr lang="ja-JP" altLang="en-US" sz="1400" dirty="0">
                <a:latin typeface="+mn-ea"/>
              </a:rPr>
              <a:t>　</a:t>
            </a:r>
            <a:r>
              <a:rPr lang="ja-JP" altLang="en-US" sz="1400" dirty="0" smtClean="0">
                <a:latin typeface="+mn-ea"/>
              </a:rPr>
              <a:t>　　　・</a:t>
            </a:r>
            <a:r>
              <a:rPr lang="ja-JP" altLang="en-US" sz="1400" dirty="0">
                <a:latin typeface="+mn-ea"/>
              </a:rPr>
              <a:t>もみじの滝、紅葉渓：除草、高木の枝抜き・枯枝撤去、低木刈込</a:t>
            </a:r>
            <a:endParaRPr lang="en-US" altLang="ja-JP" sz="1400" dirty="0">
              <a:latin typeface="+mn-ea"/>
            </a:endParaRPr>
          </a:p>
          <a:p>
            <a:pPr marL="176213" indent="-176213"/>
            <a:r>
              <a:rPr lang="ja-JP" altLang="en-US" sz="1400" dirty="0">
                <a:latin typeface="+mn-ea"/>
              </a:rPr>
              <a:t>　</a:t>
            </a:r>
            <a:endParaRPr lang="en-US" altLang="ja-JP" sz="1400" dirty="0" smtClean="0">
              <a:latin typeface="+mn-ea"/>
            </a:endParaRPr>
          </a:p>
          <a:p>
            <a:pPr marL="176213" indent="-176213"/>
            <a:r>
              <a:rPr lang="ja-JP" altLang="en-US" sz="1400" dirty="0">
                <a:latin typeface="+mn-ea"/>
              </a:rPr>
              <a:t>　</a:t>
            </a:r>
            <a:r>
              <a:rPr lang="ja-JP" altLang="en-US" sz="1400" dirty="0" smtClean="0">
                <a:latin typeface="+mn-ea"/>
              </a:rPr>
              <a:t>　　　・</a:t>
            </a:r>
            <a:r>
              <a:rPr lang="ja-JP" altLang="en-US" sz="1400" dirty="0">
                <a:latin typeface="+mn-ea"/>
              </a:rPr>
              <a:t>もみの池：除草、高木の枝抜け・枯枝撤去、低木刈込</a:t>
            </a:r>
            <a:endParaRPr lang="en-US" altLang="ja-JP" sz="1400" dirty="0">
              <a:latin typeface="+mn-ea"/>
            </a:endParaRPr>
          </a:p>
          <a:p>
            <a:pPr marL="176213" indent="-176213"/>
            <a:endParaRPr lang="en-US" altLang="ja-JP" sz="1400" dirty="0">
              <a:latin typeface="+mn-ea"/>
            </a:endParaRPr>
          </a:p>
          <a:p>
            <a:pPr marL="176213" indent="-176213"/>
            <a:endParaRPr lang="en-US" altLang="ja-JP" sz="1400" dirty="0">
              <a:latin typeface="+mn-ea"/>
            </a:endParaRPr>
          </a:p>
          <a:p>
            <a:pPr marL="176213" indent="-176213"/>
            <a:r>
              <a:rPr lang="ja-JP" altLang="en-US" sz="1400" dirty="0">
                <a:latin typeface="+mn-ea"/>
              </a:rPr>
              <a:t>　　　　　</a:t>
            </a:r>
            <a:r>
              <a:rPr lang="ja-JP" altLang="en-US" sz="1400" dirty="0" smtClean="0">
                <a:latin typeface="+mn-ea"/>
              </a:rPr>
              <a:t>　　　　　　　　　　　その他</a:t>
            </a:r>
            <a:r>
              <a:rPr lang="ja-JP" altLang="en-US" sz="1400" dirty="0">
                <a:latin typeface="+mn-ea"/>
              </a:rPr>
              <a:t>：枯木が生じた場合は、伐採撤去</a:t>
            </a:r>
            <a:endParaRPr lang="en-US" altLang="ja-JP" sz="1400" dirty="0">
              <a:latin typeface="+mn-ea"/>
            </a:endParaRPr>
          </a:p>
          <a:p>
            <a:pPr marL="176213" indent="-176213"/>
            <a:r>
              <a:rPr lang="ja-JP" altLang="en-US" sz="1400" dirty="0">
                <a:latin typeface="+mn-ea"/>
              </a:rPr>
              <a:t>　　　　　　　　　　　</a:t>
            </a:r>
            <a:r>
              <a:rPr lang="ja-JP" altLang="en-US" sz="1400" dirty="0" smtClean="0">
                <a:latin typeface="+mn-ea"/>
              </a:rPr>
              <a:t>　　　　　　　　　　　外来</a:t>
            </a:r>
            <a:r>
              <a:rPr lang="ja-JP" altLang="en-US" sz="1400" dirty="0">
                <a:latin typeface="+mn-ea"/>
              </a:rPr>
              <a:t>種等が繁茂した場合は、下草刈りを行う</a:t>
            </a:r>
            <a:endParaRPr lang="en-US" altLang="ja-JP" sz="1400" dirty="0">
              <a:latin typeface="+mn-ea"/>
            </a:endParaRPr>
          </a:p>
        </p:txBody>
      </p:sp>
      <p:sp>
        <p:nvSpPr>
          <p:cNvPr id="9" name="テキスト ボックス 8"/>
          <p:cNvSpPr txBox="1"/>
          <p:nvPr/>
        </p:nvSpPr>
        <p:spPr>
          <a:xfrm>
            <a:off x="225680" y="5526109"/>
            <a:ext cx="3285098" cy="261610"/>
          </a:xfrm>
          <a:prstGeom prst="rect">
            <a:avLst/>
          </a:prstGeom>
          <a:noFill/>
        </p:spPr>
        <p:txBody>
          <a:bodyPr wrap="square" rtlCol="0">
            <a:spAutoFit/>
          </a:bodyPr>
          <a:lstStyle/>
          <a:p>
            <a:r>
              <a:rPr lang="ja-JP" altLang="en-US" sz="1050" dirty="0" smtClean="0"/>
              <a:t>＊）平成</a:t>
            </a:r>
            <a:r>
              <a:rPr lang="en-US" altLang="ja-JP" sz="1050" dirty="0" smtClean="0"/>
              <a:t>30</a:t>
            </a:r>
            <a:r>
              <a:rPr lang="ja-JP" altLang="en-US" sz="1050" dirty="0" smtClean="0"/>
              <a:t>年度から指定管理業務のエリアになる予定</a:t>
            </a:r>
            <a:endParaRPr kumimoji="1" lang="ja-JP" altLang="en-US" sz="1050" dirty="0"/>
          </a:p>
        </p:txBody>
      </p:sp>
      <p:sp>
        <p:nvSpPr>
          <p:cNvPr id="2" name="スライド番号プレースホルダー 1"/>
          <p:cNvSpPr>
            <a:spLocks noGrp="1"/>
          </p:cNvSpPr>
          <p:nvPr>
            <p:ph type="sldNum" sz="quarter" idx="12"/>
          </p:nvPr>
        </p:nvSpPr>
        <p:spPr>
          <a:xfrm>
            <a:off x="7086600" y="6507069"/>
            <a:ext cx="2057400" cy="365125"/>
          </a:xfrm>
        </p:spPr>
        <p:txBody>
          <a:bodyPr/>
          <a:lstStyle/>
          <a:p>
            <a:fld id="{ADFC9CA0-1D7A-4C66-B275-F0FB54BFAB19}" type="slidenum">
              <a:rPr kumimoji="1" lang="ja-JP" altLang="en-US" smtClean="0"/>
              <a:t>26</a:t>
            </a:fld>
            <a:endParaRPr kumimoji="1" lang="ja-JP" altLang="en-US" dirty="0"/>
          </a:p>
        </p:txBody>
      </p:sp>
    </p:spTree>
    <p:extLst>
      <p:ext uri="{BB962C8B-B14F-4D97-AF65-F5344CB8AC3E}">
        <p14:creationId xmlns:p14="http://schemas.microsoft.com/office/powerpoint/2010/main" val="1991108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５．</a:t>
            </a:r>
            <a:r>
              <a:rPr lang="ja-JP" altLang="en-US" sz="2400" dirty="0" smtClean="0"/>
              <a:t>森</a:t>
            </a:r>
            <a:r>
              <a:rPr lang="ja-JP" altLang="en-US" sz="2400" dirty="0"/>
              <a:t>の</a:t>
            </a:r>
            <a:r>
              <a:rPr lang="ja-JP" altLang="en-US" sz="2400" dirty="0" smtClean="0"/>
              <a:t>育成計画</a:t>
            </a:r>
            <a:r>
              <a:rPr lang="ja-JP" altLang="en-US" sz="2400" dirty="0"/>
              <a:t>（案）　</a:t>
            </a:r>
            <a:endParaRPr lang="en-US" altLang="ja-JP" sz="2400" dirty="0"/>
          </a:p>
        </p:txBody>
      </p:sp>
      <p:sp>
        <p:nvSpPr>
          <p:cNvPr id="8" name="テキスト ボックス 7"/>
          <p:cNvSpPr txBox="1"/>
          <p:nvPr/>
        </p:nvSpPr>
        <p:spPr>
          <a:xfrm>
            <a:off x="89639" y="792326"/>
            <a:ext cx="8892000" cy="338554"/>
          </a:xfrm>
          <a:prstGeom prst="rect">
            <a:avLst/>
          </a:prstGeom>
          <a:noFill/>
          <a:ln w="6350">
            <a:noFill/>
          </a:ln>
        </p:spPr>
        <p:txBody>
          <a:bodyPr wrap="square" rtlCol="0">
            <a:spAutoFit/>
          </a:bodyPr>
          <a:lstStyle/>
          <a:p>
            <a:r>
              <a:rPr lang="ja-JP" altLang="en-US" sz="1600" dirty="0" smtClean="0">
                <a:latin typeface="+mn-ea"/>
              </a:rPr>
              <a:t>「Ｈ</a:t>
            </a:r>
            <a:r>
              <a:rPr lang="en-US" altLang="ja-JP" sz="1600" dirty="0" smtClean="0">
                <a:latin typeface="+mn-ea"/>
              </a:rPr>
              <a:t>.</a:t>
            </a:r>
            <a:r>
              <a:rPr lang="ja-JP" altLang="en-US" sz="1600" dirty="0">
                <a:latin typeface="+mn-ea"/>
              </a:rPr>
              <a:t>林縁のネットワーク」</a:t>
            </a:r>
            <a:endParaRPr lang="ja-JP" altLang="ja-JP" sz="1600" dirty="0">
              <a:latin typeface="+mn-ea"/>
            </a:endParaRPr>
          </a:p>
        </p:txBody>
      </p:sp>
      <p:sp>
        <p:nvSpPr>
          <p:cNvPr id="4" name="テキスト ボックス 3"/>
          <p:cNvSpPr txBox="1"/>
          <p:nvPr/>
        </p:nvSpPr>
        <p:spPr>
          <a:xfrm>
            <a:off x="225680" y="1216198"/>
            <a:ext cx="8783549" cy="861774"/>
          </a:xfrm>
          <a:prstGeom prst="rect">
            <a:avLst/>
          </a:prstGeom>
          <a:noFill/>
        </p:spPr>
        <p:txBody>
          <a:bodyPr wrap="square" rtlCol="0">
            <a:spAutoFit/>
          </a:bodyPr>
          <a:lstStyle/>
          <a:p>
            <a:pPr>
              <a:lnSpc>
                <a:spcPts val="2000"/>
              </a:lnSpc>
            </a:pPr>
            <a:r>
              <a:rPr lang="ja-JP" altLang="en-US" sz="1400" b="1" dirty="0">
                <a:latin typeface="+mn-ea"/>
              </a:rPr>
              <a:t>■</a:t>
            </a:r>
            <a:r>
              <a:rPr lang="ja-JP" altLang="ja-JP" sz="1400" dirty="0">
                <a:latin typeface="+mn-ea"/>
              </a:rPr>
              <a:t>園路から樹林へ、草地→林縁→樹林と多様な環境が見られるエコトーンを形成するよう、伐採・更新等を実施</a:t>
            </a:r>
            <a:endParaRPr lang="ja-JP" altLang="ja-JP" sz="1400" kern="100" dirty="0">
              <a:latin typeface="+mn-ea"/>
              <a:cs typeface="Times New Roman" panose="02020603050405020304" pitchFamily="18" charset="0"/>
            </a:endParaRPr>
          </a:p>
          <a:p>
            <a:pPr marL="80010" indent="-80010" algn="just">
              <a:lnSpc>
                <a:spcPts val="2000"/>
              </a:lnSpc>
              <a:spcAft>
                <a:spcPts val="0"/>
              </a:spcAft>
            </a:pPr>
            <a:r>
              <a:rPr lang="ja-JP" altLang="en-US" sz="1400" kern="100" dirty="0">
                <a:latin typeface="+mn-ea"/>
                <a:cs typeface="Times New Roman" panose="02020603050405020304" pitchFamily="18" charset="0"/>
              </a:rPr>
              <a:t>■</a:t>
            </a:r>
            <a:r>
              <a:rPr lang="ja-JP" altLang="ja-JP" sz="1400" kern="100" dirty="0">
                <a:latin typeface="+mn-ea"/>
                <a:cs typeface="Times New Roman" panose="02020603050405020304" pitchFamily="18" charset="0"/>
              </a:rPr>
              <a:t>林縁環境を創出するため、園路から一定範囲の樹木の伐採、更新を実施</a:t>
            </a:r>
          </a:p>
          <a:p>
            <a:pPr marL="80010" indent="-80010" algn="just">
              <a:lnSpc>
                <a:spcPts val="2000"/>
              </a:lnSpc>
              <a:spcAft>
                <a:spcPts val="0"/>
              </a:spcAft>
            </a:pPr>
            <a:r>
              <a:rPr lang="ja-JP" altLang="en-US" sz="1400" kern="100" dirty="0">
                <a:latin typeface="+mn-ea"/>
                <a:cs typeface="Times New Roman" panose="02020603050405020304" pitchFamily="18" charset="0"/>
              </a:rPr>
              <a:t>　 </a:t>
            </a:r>
            <a:r>
              <a:rPr lang="ja-JP" altLang="ja-JP" sz="1400" kern="100" dirty="0">
                <a:latin typeface="+mn-ea"/>
                <a:cs typeface="Times New Roman" panose="02020603050405020304" pitchFamily="18" charset="0"/>
              </a:rPr>
              <a:t>必要に応じて、低木の苗木植栽等を実施</a:t>
            </a:r>
          </a:p>
        </p:txBody>
      </p:sp>
      <p:sp>
        <p:nvSpPr>
          <p:cNvPr id="7" name="テキスト ボックス 6"/>
          <p:cNvSpPr txBox="1"/>
          <p:nvPr/>
        </p:nvSpPr>
        <p:spPr>
          <a:xfrm>
            <a:off x="156259" y="2565496"/>
            <a:ext cx="8889357" cy="3683060"/>
          </a:xfrm>
          <a:prstGeom prst="rect">
            <a:avLst/>
          </a:prstGeom>
          <a:noFill/>
        </p:spPr>
        <p:txBody>
          <a:bodyPr wrap="square" rtlCol="0">
            <a:spAutoFit/>
          </a:bodyPr>
          <a:lstStyle/>
          <a:p>
            <a:pPr>
              <a:lnSpc>
                <a:spcPts val="2000"/>
              </a:lnSpc>
            </a:pPr>
            <a:r>
              <a:rPr lang="ja-JP" altLang="ja-JP" sz="1200" b="1" dirty="0">
                <a:latin typeface="+mn-ea"/>
              </a:rPr>
              <a:t>ⅰ）現況把握</a:t>
            </a:r>
          </a:p>
          <a:p>
            <a:pPr marL="92075" indent="-92075">
              <a:lnSpc>
                <a:spcPts val="2000"/>
              </a:lnSpc>
            </a:pPr>
            <a:r>
              <a:rPr lang="ja-JP" altLang="ja-JP" sz="1200" dirty="0">
                <a:latin typeface="+mn-ea"/>
              </a:rPr>
              <a:t>・園路沿いの林縁環境（草地や低木等）の有無を把握</a:t>
            </a:r>
            <a:r>
              <a:rPr lang="ja-JP" altLang="en-US" sz="1200" dirty="0">
                <a:latin typeface="+mn-ea"/>
              </a:rPr>
              <a:t>し、施業範囲を設定。</a:t>
            </a:r>
            <a:endParaRPr lang="ja-JP" altLang="ja-JP" sz="1200" dirty="0">
              <a:latin typeface="+mn-ea"/>
            </a:endParaRPr>
          </a:p>
          <a:p>
            <a:pPr>
              <a:lnSpc>
                <a:spcPts val="2000"/>
              </a:lnSpc>
            </a:pPr>
            <a:r>
              <a:rPr lang="en-US" altLang="ja-JP" sz="1200" dirty="0">
                <a:latin typeface="+mn-ea"/>
              </a:rPr>
              <a:t> </a:t>
            </a:r>
            <a:endParaRPr lang="ja-JP" altLang="ja-JP" sz="1200" dirty="0">
              <a:latin typeface="+mn-ea"/>
            </a:endParaRPr>
          </a:p>
          <a:p>
            <a:pPr>
              <a:lnSpc>
                <a:spcPts val="2000"/>
              </a:lnSpc>
            </a:pPr>
            <a:r>
              <a:rPr lang="ja-JP" altLang="ja-JP" sz="1200" b="1" dirty="0">
                <a:latin typeface="+mn-ea"/>
              </a:rPr>
              <a:t>ⅱ）林縁環境の創出</a:t>
            </a:r>
          </a:p>
          <a:p>
            <a:pPr marL="88900" indent="-88900">
              <a:lnSpc>
                <a:spcPts val="2000"/>
              </a:lnSpc>
            </a:pPr>
            <a:r>
              <a:rPr lang="ja-JP" altLang="ja-JP" sz="1200" dirty="0">
                <a:latin typeface="+mn-ea"/>
              </a:rPr>
              <a:t>・園路から両側</a:t>
            </a:r>
            <a:r>
              <a:rPr lang="en-US" altLang="ja-JP" sz="1200" dirty="0">
                <a:latin typeface="+mn-ea"/>
              </a:rPr>
              <a:t>5m</a:t>
            </a:r>
            <a:r>
              <a:rPr lang="ja-JP" altLang="ja-JP" sz="1200" dirty="0">
                <a:latin typeface="+mn-ea"/>
              </a:rPr>
              <a:t>程度の範囲の高木を択抜し、生物の生育環境となる林縁環境（草地や低木等）を創出</a:t>
            </a:r>
            <a:endParaRPr lang="en-US" altLang="ja-JP" sz="1200" dirty="0">
              <a:latin typeface="+mn-ea"/>
            </a:endParaRPr>
          </a:p>
          <a:p>
            <a:pPr marL="88900" indent="-88900">
              <a:lnSpc>
                <a:spcPts val="2000"/>
              </a:lnSpc>
            </a:pPr>
            <a:r>
              <a:rPr lang="ja-JP" altLang="en-US" sz="1200" dirty="0">
                <a:latin typeface="+mn-ea"/>
              </a:rPr>
              <a:t>・</a:t>
            </a:r>
            <a:r>
              <a:rPr lang="ja-JP" altLang="ja-JP" sz="1200" dirty="0">
                <a:latin typeface="+mn-ea"/>
              </a:rPr>
              <a:t>必要に応じて苗木植栽（ガマズミや</a:t>
            </a:r>
            <a:r>
              <a:rPr lang="ja-JP" altLang="en-US" sz="1200" dirty="0">
                <a:latin typeface="+mn-ea"/>
              </a:rPr>
              <a:t>ムラサキシキブ</a:t>
            </a:r>
            <a:r>
              <a:rPr lang="ja-JP" altLang="ja-JP" sz="1200" dirty="0">
                <a:latin typeface="+mn-ea"/>
              </a:rPr>
              <a:t>など）を実施</a:t>
            </a:r>
          </a:p>
          <a:p>
            <a:pPr>
              <a:lnSpc>
                <a:spcPts val="2000"/>
              </a:lnSpc>
            </a:pPr>
            <a:r>
              <a:rPr lang="en-US" altLang="ja-JP" sz="1200" dirty="0">
                <a:latin typeface="+mn-ea"/>
              </a:rPr>
              <a:t> </a:t>
            </a:r>
            <a:endParaRPr lang="ja-JP" altLang="ja-JP" sz="1200" dirty="0">
              <a:latin typeface="+mn-ea"/>
            </a:endParaRPr>
          </a:p>
          <a:p>
            <a:pPr>
              <a:lnSpc>
                <a:spcPts val="2000"/>
              </a:lnSpc>
            </a:pPr>
            <a:r>
              <a:rPr lang="ja-JP" altLang="ja-JP" sz="1200" b="1" dirty="0">
                <a:latin typeface="+mn-ea"/>
              </a:rPr>
              <a:t>ⅲ）施業後の管理</a:t>
            </a:r>
          </a:p>
          <a:p>
            <a:pPr marL="88900" indent="-88900">
              <a:lnSpc>
                <a:spcPts val="2000"/>
              </a:lnSpc>
            </a:pPr>
            <a:r>
              <a:rPr lang="ja-JP" altLang="ja-JP" sz="1200" dirty="0">
                <a:latin typeface="+mn-ea"/>
              </a:rPr>
              <a:t>・草地環境、低木層を維持するため、</a:t>
            </a:r>
            <a:r>
              <a:rPr lang="en-US" altLang="ja-JP" sz="1200" dirty="0">
                <a:latin typeface="+mn-ea"/>
              </a:rPr>
              <a:t>3</a:t>
            </a:r>
            <a:r>
              <a:rPr lang="ja-JP" altLang="ja-JP" sz="1200" dirty="0">
                <a:latin typeface="+mn-ea"/>
              </a:rPr>
              <a:t>～</a:t>
            </a:r>
            <a:r>
              <a:rPr lang="en-US" altLang="ja-JP" sz="1200" dirty="0">
                <a:latin typeface="+mn-ea"/>
              </a:rPr>
              <a:t>5</a:t>
            </a:r>
            <a:r>
              <a:rPr lang="ja-JP" altLang="ja-JP" sz="1200" dirty="0">
                <a:latin typeface="+mn-ea"/>
              </a:rPr>
              <a:t>年はササやつる植物などの下草刈りを実施し、繁茂を抑制</a:t>
            </a:r>
          </a:p>
          <a:p>
            <a:pPr marL="88900" indent="-88900">
              <a:lnSpc>
                <a:spcPts val="2000"/>
              </a:lnSpc>
            </a:pPr>
            <a:r>
              <a:rPr lang="ja-JP" altLang="ja-JP" sz="1200" dirty="0">
                <a:latin typeface="+mn-ea"/>
              </a:rPr>
              <a:t>・低木層が周辺の樹林環境に被覆されることを防ぐため、伐採等を実施し、低木層の維持を図る</a:t>
            </a:r>
          </a:p>
          <a:p>
            <a:pPr>
              <a:lnSpc>
                <a:spcPts val="2000"/>
              </a:lnSpc>
            </a:pPr>
            <a:r>
              <a:rPr lang="en-US" altLang="ja-JP" sz="1200" dirty="0">
                <a:latin typeface="+mn-ea"/>
              </a:rPr>
              <a:t> </a:t>
            </a:r>
            <a:endParaRPr lang="ja-JP" altLang="ja-JP" sz="1200" dirty="0">
              <a:latin typeface="+mn-ea"/>
            </a:endParaRPr>
          </a:p>
          <a:p>
            <a:pPr>
              <a:lnSpc>
                <a:spcPts val="2000"/>
              </a:lnSpc>
            </a:pPr>
            <a:r>
              <a:rPr lang="ja-JP" altLang="ja-JP" sz="1200" b="1" dirty="0">
                <a:latin typeface="+mn-ea"/>
              </a:rPr>
              <a:t>ⅳ）モニタリング調査</a:t>
            </a:r>
          </a:p>
          <a:p>
            <a:pPr marL="88900" indent="-88900">
              <a:lnSpc>
                <a:spcPts val="2000"/>
              </a:lnSpc>
            </a:pPr>
            <a:r>
              <a:rPr lang="ja-JP" altLang="ja-JP" sz="1200" dirty="0">
                <a:latin typeface="+mn-ea"/>
              </a:rPr>
              <a:t>・施業後</a:t>
            </a:r>
            <a:r>
              <a:rPr lang="en-US" altLang="ja-JP" sz="1200" dirty="0">
                <a:latin typeface="+mn-ea"/>
              </a:rPr>
              <a:t>3</a:t>
            </a:r>
            <a:r>
              <a:rPr lang="ja-JP" altLang="ja-JP" sz="1200" dirty="0">
                <a:latin typeface="+mn-ea"/>
              </a:rPr>
              <a:t>年は毎年、周辺の状況（草地環境・低木層の状況、樹林環境の状況）を把握するため調査を実施し、現況を把握</a:t>
            </a:r>
          </a:p>
          <a:p>
            <a:pPr marL="88900" indent="-88900">
              <a:lnSpc>
                <a:spcPts val="2000"/>
              </a:lnSpc>
            </a:pPr>
            <a:r>
              <a:rPr lang="ja-JP" altLang="ja-JP" sz="1200" dirty="0">
                <a:latin typeface="+mn-ea"/>
              </a:rPr>
              <a:t>・その後、</a:t>
            </a:r>
            <a:r>
              <a:rPr lang="en-US" altLang="ja-JP" sz="1200" dirty="0">
                <a:latin typeface="+mn-ea"/>
              </a:rPr>
              <a:t>5</a:t>
            </a:r>
            <a:r>
              <a:rPr lang="ja-JP" altLang="ja-JP" sz="1200" dirty="0">
                <a:latin typeface="+mn-ea"/>
              </a:rPr>
              <a:t>年毎に調査を実施し、園路沿いに林縁環境が形成されているか評価を実施</a:t>
            </a:r>
          </a:p>
        </p:txBody>
      </p:sp>
      <p:sp>
        <p:nvSpPr>
          <p:cNvPr id="9" name="テキスト ボックス 8"/>
          <p:cNvSpPr txBox="1"/>
          <p:nvPr/>
        </p:nvSpPr>
        <p:spPr>
          <a:xfrm>
            <a:off x="89639" y="2181489"/>
            <a:ext cx="8892000" cy="307777"/>
          </a:xfrm>
          <a:prstGeom prst="rect">
            <a:avLst/>
          </a:prstGeom>
          <a:solidFill>
            <a:schemeClr val="bg1">
              <a:lumMod val="75000"/>
            </a:schemeClr>
          </a:solidFill>
          <a:ln w="6350">
            <a:solidFill>
              <a:prstClr val="black"/>
            </a:solidFill>
          </a:ln>
        </p:spPr>
        <p:txBody>
          <a:bodyPr wrap="square" rtlCol="0">
            <a:spAutoFit/>
          </a:bodyPr>
          <a:lstStyle/>
          <a:p>
            <a:r>
              <a:rPr lang="ja-JP" altLang="en-US" sz="1400" dirty="0" smtClean="0">
                <a:latin typeface="+mn-ea"/>
              </a:rPr>
              <a:t>「Ｈ</a:t>
            </a:r>
            <a:r>
              <a:rPr lang="en-US" altLang="ja-JP" sz="1400" dirty="0" smtClean="0">
                <a:latin typeface="+mn-ea"/>
              </a:rPr>
              <a:t>.</a:t>
            </a:r>
            <a:r>
              <a:rPr lang="ja-JP" altLang="en-US" sz="1400" dirty="0">
                <a:latin typeface="+mn-ea"/>
              </a:rPr>
              <a:t>林縁のネットワーク」における施業の流れ</a:t>
            </a:r>
            <a:endParaRPr lang="ja-JP" altLang="ja-JP" sz="1400" dirty="0">
              <a:latin typeface="+mn-ea"/>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ADFC9CA0-1D7A-4C66-B275-F0FB54BFAB19}" type="slidenum">
              <a:rPr kumimoji="1" lang="ja-JP" altLang="en-US" smtClean="0"/>
              <a:t>27</a:t>
            </a:fld>
            <a:endParaRPr kumimoji="1" lang="ja-JP" altLang="en-US" dirty="0"/>
          </a:p>
        </p:txBody>
      </p:sp>
    </p:spTree>
    <p:extLst>
      <p:ext uri="{BB962C8B-B14F-4D97-AF65-F5344CB8AC3E}">
        <p14:creationId xmlns:p14="http://schemas.microsoft.com/office/powerpoint/2010/main" val="2147587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６</a:t>
            </a:r>
            <a:r>
              <a:rPr lang="ja-JP" altLang="en-US" sz="2400" dirty="0" smtClean="0"/>
              <a:t>．森の利活用計画</a:t>
            </a:r>
            <a:r>
              <a:rPr lang="ja-JP" altLang="en-US" sz="2400" dirty="0"/>
              <a:t>（案）</a:t>
            </a:r>
          </a:p>
        </p:txBody>
      </p:sp>
      <p:sp>
        <p:nvSpPr>
          <p:cNvPr id="8" name="テキスト ボックス 7"/>
          <p:cNvSpPr txBox="1"/>
          <p:nvPr/>
        </p:nvSpPr>
        <p:spPr>
          <a:xfrm>
            <a:off x="166555" y="654426"/>
            <a:ext cx="8087471" cy="261610"/>
          </a:xfrm>
          <a:prstGeom prst="rect">
            <a:avLst/>
          </a:prstGeom>
          <a:noFill/>
          <a:ln w="19050">
            <a:noFill/>
          </a:ln>
        </p:spPr>
        <p:txBody>
          <a:bodyPr wrap="square" rtlCol="0">
            <a:spAutoFit/>
          </a:bodyPr>
          <a:lstStyle/>
          <a:p>
            <a:r>
              <a:rPr lang="ja-JP" altLang="en-US" sz="1100" dirty="0" smtClean="0"/>
              <a:t>■利活用に関する</a:t>
            </a:r>
            <a:r>
              <a:rPr lang="en-US" altLang="ja-JP" sz="1100" dirty="0" smtClean="0"/>
              <a:t>『</a:t>
            </a:r>
            <a:r>
              <a:rPr lang="ja-JP" altLang="en-US" sz="1100" dirty="0" smtClean="0"/>
              <a:t>ソフト</a:t>
            </a:r>
            <a:r>
              <a:rPr lang="en-US" altLang="ja-JP" sz="1100" dirty="0" smtClean="0"/>
              <a:t>』</a:t>
            </a:r>
            <a:r>
              <a:rPr lang="ja-JP" altLang="en-US" sz="1100" dirty="0" smtClean="0"/>
              <a:t>（</a:t>
            </a:r>
            <a:r>
              <a:rPr lang="ja-JP" altLang="en-US" sz="1100" dirty="0"/>
              <a:t>来園者が参加しやすい、楽しめるプログラム）</a:t>
            </a:r>
            <a:r>
              <a:rPr lang="ja-JP" altLang="en-US" sz="1100" dirty="0" smtClean="0"/>
              <a:t>及び</a:t>
            </a:r>
            <a:r>
              <a:rPr lang="en-US" altLang="ja-JP" sz="1100" dirty="0" smtClean="0"/>
              <a:t>『</a:t>
            </a:r>
            <a:r>
              <a:rPr lang="ja-JP" altLang="en-US" sz="1100" dirty="0" smtClean="0"/>
              <a:t>ハード</a:t>
            </a:r>
            <a:r>
              <a:rPr lang="en-US" altLang="ja-JP" sz="1100" dirty="0" smtClean="0"/>
              <a:t>』</a:t>
            </a:r>
            <a:r>
              <a:rPr lang="ja-JP" altLang="en-US" sz="1100" dirty="0" smtClean="0"/>
              <a:t>（散策園路等の整備）の取り組み</a:t>
            </a:r>
            <a:endParaRPr lang="ja-JP" altLang="ja-JP" sz="1100" dirty="0"/>
          </a:p>
        </p:txBody>
      </p:sp>
      <p:sp>
        <p:nvSpPr>
          <p:cNvPr id="6" name="テキスト ボックス 5"/>
          <p:cNvSpPr txBox="1"/>
          <p:nvPr/>
        </p:nvSpPr>
        <p:spPr>
          <a:xfrm>
            <a:off x="384338" y="916036"/>
            <a:ext cx="657384" cy="261610"/>
          </a:xfrm>
          <a:prstGeom prst="rect">
            <a:avLst/>
          </a:prstGeom>
          <a:solidFill>
            <a:schemeClr val="accent4">
              <a:lumMod val="60000"/>
              <a:lumOff val="40000"/>
            </a:schemeClr>
          </a:solidFill>
          <a:ln w="19050">
            <a:noFill/>
          </a:ln>
        </p:spPr>
        <p:txBody>
          <a:bodyPr wrap="square" rtlCol="0">
            <a:spAutoFit/>
          </a:bodyPr>
          <a:lstStyle/>
          <a:p>
            <a:pPr algn="ctr"/>
            <a:r>
              <a:rPr lang="ja-JP" altLang="en-US" sz="1100" dirty="0" smtClean="0"/>
              <a:t>ソフト</a:t>
            </a:r>
            <a:endParaRPr lang="ja-JP" altLang="ja-JP" sz="1100" dirty="0"/>
          </a:p>
        </p:txBody>
      </p:sp>
      <p:sp>
        <p:nvSpPr>
          <p:cNvPr id="9" name="テキスト ボックス 8"/>
          <p:cNvSpPr txBox="1"/>
          <p:nvPr/>
        </p:nvSpPr>
        <p:spPr>
          <a:xfrm>
            <a:off x="424847" y="5342237"/>
            <a:ext cx="657385" cy="261610"/>
          </a:xfrm>
          <a:prstGeom prst="rect">
            <a:avLst/>
          </a:prstGeom>
          <a:solidFill>
            <a:schemeClr val="accent6">
              <a:lumMod val="40000"/>
              <a:lumOff val="60000"/>
            </a:schemeClr>
          </a:solidFill>
          <a:ln w="19050">
            <a:noFill/>
          </a:ln>
        </p:spPr>
        <p:txBody>
          <a:bodyPr wrap="square" rtlCol="0">
            <a:spAutoFit/>
          </a:bodyPr>
          <a:lstStyle/>
          <a:p>
            <a:pPr algn="ctr"/>
            <a:r>
              <a:rPr lang="ja-JP" altLang="en-US" sz="1100" dirty="0" smtClean="0"/>
              <a:t>ハード</a:t>
            </a:r>
            <a:endParaRPr lang="ja-JP" altLang="ja-JP" sz="1100" dirty="0"/>
          </a:p>
        </p:txBody>
      </p:sp>
      <p:sp>
        <p:nvSpPr>
          <p:cNvPr id="7" name="テキスト ボックス 6"/>
          <p:cNvSpPr txBox="1"/>
          <p:nvPr/>
        </p:nvSpPr>
        <p:spPr>
          <a:xfrm>
            <a:off x="543267" y="1222360"/>
            <a:ext cx="8103021" cy="1015663"/>
          </a:xfrm>
          <a:prstGeom prst="rect">
            <a:avLst/>
          </a:prstGeom>
          <a:noFill/>
          <a:ln w="6350">
            <a:solidFill>
              <a:schemeClr val="tx1"/>
            </a:solidFill>
          </a:ln>
        </p:spPr>
        <p:txBody>
          <a:bodyPr wrap="square" rtlCol="0">
            <a:spAutoFit/>
          </a:bodyPr>
          <a:lstStyle/>
          <a:p>
            <a:pPr>
              <a:lnSpc>
                <a:spcPts val="1200"/>
              </a:lnSpc>
            </a:pPr>
            <a:r>
              <a:rPr lang="ja-JP" altLang="en-US" sz="1100" b="1" dirty="0" smtClean="0"/>
              <a:t>自然観察</a:t>
            </a:r>
            <a:endParaRPr lang="en-US" altLang="ja-JP" sz="1100" b="1" dirty="0" smtClean="0"/>
          </a:p>
          <a:p>
            <a:pPr>
              <a:lnSpc>
                <a:spcPts val="1200"/>
              </a:lnSpc>
            </a:pPr>
            <a:r>
              <a:rPr lang="ja-JP" altLang="en-US" sz="1100" dirty="0"/>
              <a:t>　</a:t>
            </a:r>
            <a:r>
              <a:rPr lang="en-US" altLang="ja-JP" sz="1100" dirty="0" smtClean="0"/>
              <a:t>【</a:t>
            </a:r>
            <a:r>
              <a:rPr lang="ja-JP" altLang="en-US" sz="1100" dirty="0" smtClean="0"/>
              <a:t>取組方針</a:t>
            </a:r>
            <a:r>
              <a:rPr lang="en-US" altLang="ja-JP" sz="1100" dirty="0" smtClean="0"/>
              <a:t>】</a:t>
            </a:r>
          </a:p>
          <a:p>
            <a:pPr>
              <a:lnSpc>
                <a:spcPts val="1200"/>
              </a:lnSpc>
            </a:pPr>
            <a:r>
              <a:rPr lang="ja-JP" altLang="en-US" sz="1100" dirty="0"/>
              <a:t>　</a:t>
            </a:r>
            <a:r>
              <a:rPr lang="ja-JP" altLang="en-US" sz="1100" dirty="0" smtClean="0"/>
              <a:t>　</a:t>
            </a:r>
            <a:r>
              <a:rPr lang="ja-JP" altLang="en-US" sz="1100" dirty="0">
                <a:latin typeface="+mj-ea"/>
              </a:rPr>
              <a:t>説明内容を簡易化するなど参加者に合わせたプログラムレベルを設定し、誰でも参加しやすいプログラムを展開</a:t>
            </a:r>
            <a:endParaRPr lang="en-US" altLang="ja-JP" sz="1100" dirty="0" smtClean="0"/>
          </a:p>
          <a:p>
            <a:pPr>
              <a:lnSpc>
                <a:spcPts val="1200"/>
              </a:lnSpc>
            </a:pPr>
            <a:r>
              <a:rPr lang="ja-JP" altLang="en-US" sz="1100" dirty="0" smtClean="0">
                <a:effectLst>
                  <a:outerShdw blurRad="38100" dist="38100" dir="2700000" algn="tl">
                    <a:srgbClr val="000000">
                      <a:alpha val="43137"/>
                    </a:srgbClr>
                  </a:outerShdw>
                </a:effectLst>
              </a:rPr>
              <a:t>　</a:t>
            </a:r>
            <a:r>
              <a:rPr lang="en-US" altLang="ja-JP" sz="1100" dirty="0" smtClean="0"/>
              <a:t>【</a:t>
            </a:r>
            <a:r>
              <a:rPr lang="ja-JP" altLang="en-US" sz="1100" dirty="0" smtClean="0"/>
              <a:t>取組内容</a:t>
            </a:r>
            <a:r>
              <a:rPr lang="en-US" altLang="ja-JP" sz="1100" dirty="0" smtClean="0"/>
              <a:t>】</a:t>
            </a:r>
          </a:p>
          <a:p>
            <a:pPr>
              <a:lnSpc>
                <a:spcPts val="1200"/>
              </a:lnSpc>
            </a:pPr>
            <a:r>
              <a:rPr lang="ja-JP" altLang="en-US" sz="1100" dirty="0"/>
              <a:t>　</a:t>
            </a:r>
            <a:r>
              <a:rPr lang="ja-JP" altLang="en-US" sz="1100" dirty="0" smtClean="0"/>
              <a:t>　・子供向け自然観察会（小学生を対象とした、野鳥観察・昆虫観察・植物観察・きのこ観察・星空観察など）</a:t>
            </a:r>
            <a:endParaRPr lang="en-US" altLang="ja-JP" sz="1100" dirty="0" smtClean="0"/>
          </a:p>
          <a:p>
            <a:pPr>
              <a:lnSpc>
                <a:spcPts val="1200"/>
              </a:lnSpc>
            </a:pPr>
            <a:r>
              <a:rPr lang="ja-JP" altLang="en-US" sz="1100" dirty="0"/>
              <a:t>　</a:t>
            </a:r>
            <a:r>
              <a:rPr lang="ja-JP" altLang="en-US" sz="1100" dirty="0" smtClean="0"/>
              <a:t>　・大人向け自然観察会（興味・意識・知識の高い大人を対象とした</a:t>
            </a:r>
            <a:r>
              <a:rPr lang="ja-JP" altLang="en-US" sz="1100" dirty="0"/>
              <a:t>、野鳥観察・昆虫観察・植物</a:t>
            </a:r>
            <a:r>
              <a:rPr lang="ja-JP" altLang="en-US" sz="1100" dirty="0" smtClean="0"/>
              <a:t>観察など）</a:t>
            </a:r>
            <a:endParaRPr lang="en-US" altLang="ja-JP" sz="1100" dirty="0" smtClean="0"/>
          </a:p>
        </p:txBody>
      </p:sp>
      <p:sp>
        <p:nvSpPr>
          <p:cNvPr id="10" name="テキスト ボックス 9"/>
          <p:cNvSpPr txBox="1"/>
          <p:nvPr/>
        </p:nvSpPr>
        <p:spPr>
          <a:xfrm>
            <a:off x="543267" y="2293519"/>
            <a:ext cx="8115339" cy="1169551"/>
          </a:xfrm>
          <a:prstGeom prst="rect">
            <a:avLst/>
          </a:prstGeom>
          <a:noFill/>
          <a:ln w="6350">
            <a:solidFill>
              <a:schemeClr val="tx1"/>
            </a:solidFill>
          </a:ln>
        </p:spPr>
        <p:txBody>
          <a:bodyPr wrap="square" rtlCol="0">
            <a:spAutoFit/>
          </a:bodyPr>
          <a:lstStyle/>
          <a:p>
            <a:pPr>
              <a:lnSpc>
                <a:spcPts val="1200"/>
              </a:lnSpc>
            </a:pPr>
            <a:r>
              <a:rPr lang="ja-JP" altLang="en-US" sz="1100" b="1" dirty="0" smtClean="0"/>
              <a:t>工作活動</a:t>
            </a:r>
            <a:endParaRPr lang="en-US" altLang="ja-JP" sz="1100" b="1" dirty="0" smtClean="0"/>
          </a:p>
          <a:p>
            <a:pPr>
              <a:lnSpc>
                <a:spcPts val="1200"/>
              </a:lnSpc>
            </a:pPr>
            <a:r>
              <a:rPr lang="ja-JP" altLang="en-US" sz="1100" dirty="0"/>
              <a:t>　</a:t>
            </a:r>
            <a:r>
              <a:rPr lang="en-US" altLang="ja-JP" sz="1100" dirty="0"/>
              <a:t>【</a:t>
            </a:r>
            <a:r>
              <a:rPr lang="ja-JP" altLang="en-US" sz="1100" dirty="0"/>
              <a:t>取組方針</a:t>
            </a:r>
            <a:r>
              <a:rPr lang="en-US" altLang="ja-JP" sz="1100" dirty="0"/>
              <a:t>】</a:t>
            </a:r>
          </a:p>
          <a:p>
            <a:pPr>
              <a:lnSpc>
                <a:spcPts val="1200"/>
              </a:lnSpc>
              <a:defRPr/>
            </a:pPr>
            <a:r>
              <a:rPr lang="ja-JP" altLang="en-US" sz="1100" dirty="0"/>
              <a:t>　　</a:t>
            </a:r>
            <a:r>
              <a:rPr lang="ja-JP" altLang="en-US" sz="1100" dirty="0" smtClean="0">
                <a:latin typeface="+mj-ea"/>
              </a:rPr>
              <a:t>素材</a:t>
            </a:r>
            <a:r>
              <a:rPr lang="ja-JP" altLang="en-US" sz="1100" dirty="0">
                <a:latin typeface="+mj-ea"/>
              </a:rPr>
              <a:t>やテーマについて四季や参加者の需要に応じて変化を加える。</a:t>
            </a:r>
            <a:endParaRPr lang="en-US" altLang="ja-JP" sz="1100" dirty="0">
              <a:latin typeface="+mj-ea"/>
            </a:endParaRPr>
          </a:p>
          <a:p>
            <a:pPr>
              <a:lnSpc>
                <a:spcPts val="1200"/>
              </a:lnSpc>
            </a:pPr>
            <a:r>
              <a:rPr lang="ja-JP" altLang="en-US" sz="1100" dirty="0" smtClean="0">
                <a:latin typeface="+mj-ea"/>
              </a:rPr>
              <a:t>　　普段</a:t>
            </a:r>
            <a:r>
              <a:rPr lang="ja-JP" altLang="en-US" sz="1100" dirty="0">
                <a:latin typeface="+mj-ea"/>
              </a:rPr>
              <a:t>参加しない参加層にターゲットを絞ったプログラムを展開する。</a:t>
            </a:r>
          </a:p>
          <a:p>
            <a:pPr>
              <a:lnSpc>
                <a:spcPts val="1200"/>
              </a:lnSpc>
            </a:pPr>
            <a:r>
              <a:rPr lang="ja-JP" altLang="en-US" sz="1100" dirty="0">
                <a:effectLst>
                  <a:outerShdw blurRad="38100" dist="38100" dir="2700000" algn="tl">
                    <a:srgbClr val="000000">
                      <a:alpha val="43137"/>
                    </a:srgbClr>
                  </a:outerShdw>
                </a:effectLst>
              </a:rPr>
              <a:t>　</a:t>
            </a:r>
            <a:r>
              <a:rPr lang="en-US" altLang="ja-JP" sz="1100" dirty="0"/>
              <a:t>【</a:t>
            </a:r>
            <a:r>
              <a:rPr lang="ja-JP" altLang="en-US" sz="1100" dirty="0"/>
              <a:t>取組内容</a:t>
            </a:r>
            <a:r>
              <a:rPr lang="en-US" altLang="ja-JP" sz="1100" dirty="0"/>
              <a:t>】</a:t>
            </a:r>
          </a:p>
          <a:p>
            <a:pPr>
              <a:lnSpc>
                <a:spcPts val="1200"/>
              </a:lnSpc>
            </a:pPr>
            <a:r>
              <a:rPr lang="ja-JP" altLang="en-US" sz="1100" dirty="0"/>
              <a:t>　　</a:t>
            </a:r>
            <a:r>
              <a:rPr lang="ja-JP" altLang="en-US" sz="1100" dirty="0" smtClean="0"/>
              <a:t>・既存の</a:t>
            </a:r>
            <a:r>
              <a:rPr lang="ja-JP" altLang="en-US" sz="1100" dirty="0" smtClean="0">
                <a:latin typeface="+mj-ea"/>
              </a:rPr>
              <a:t>自然</a:t>
            </a:r>
            <a:r>
              <a:rPr lang="ja-JP" altLang="en-US" sz="1100" dirty="0">
                <a:latin typeface="+mj-ea"/>
              </a:rPr>
              <a:t>素材を使った</a:t>
            </a:r>
            <a:r>
              <a:rPr lang="ja-JP" altLang="en-US" sz="1100" dirty="0" smtClean="0">
                <a:latin typeface="+mj-ea"/>
              </a:rPr>
              <a:t>木工作（木工作、巣箱掛け、草木染、クリスマスリースづくり、門松づくり、ビーズづくりなど）に加えて、</a:t>
            </a:r>
            <a:endParaRPr lang="en-US" altLang="ja-JP" sz="1100" dirty="0" smtClean="0">
              <a:latin typeface="+mj-ea"/>
            </a:endParaRPr>
          </a:p>
          <a:p>
            <a:pPr>
              <a:lnSpc>
                <a:spcPts val="1200"/>
              </a:lnSpc>
            </a:pPr>
            <a:r>
              <a:rPr lang="ja-JP" altLang="en-US" sz="1100" dirty="0">
                <a:latin typeface="+mj-ea"/>
              </a:rPr>
              <a:t>　</a:t>
            </a:r>
            <a:r>
              <a:rPr lang="ja-JP" altLang="en-US" sz="1100" dirty="0" smtClean="0">
                <a:latin typeface="+mj-ea"/>
              </a:rPr>
              <a:t>　　大人向けの工作プログラムの開発（例　ドライフラワーを活用したフラワーアレンジメントなど）</a:t>
            </a:r>
            <a:endParaRPr lang="ja-JP" altLang="ja-JP" sz="1100" dirty="0"/>
          </a:p>
        </p:txBody>
      </p:sp>
      <p:sp>
        <p:nvSpPr>
          <p:cNvPr id="11" name="テキスト ボックス 10"/>
          <p:cNvSpPr txBox="1"/>
          <p:nvPr/>
        </p:nvSpPr>
        <p:spPr>
          <a:xfrm>
            <a:off x="530949" y="3508897"/>
            <a:ext cx="8115340" cy="861774"/>
          </a:xfrm>
          <a:prstGeom prst="rect">
            <a:avLst/>
          </a:prstGeom>
          <a:noFill/>
          <a:ln w="6350">
            <a:solidFill>
              <a:schemeClr val="tx1"/>
            </a:solidFill>
          </a:ln>
        </p:spPr>
        <p:txBody>
          <a:bodyPr wrap="square" rtlCol="0">
            <a:spAutoFit/>
          </a:bodyPr>
          <a:lstStyle/>
          <a:p>
            <a:pPr>
              <a:lnSpc>
                <a:spcPts val="1200"/>
              </a:lnSpc>
            </a:pPr>
            <a:r>
              <a:rPr lang="ja-JP" altLang="en-US" sz="1100" b="1" dirty="0" smtClean="0"/>
              <a:t>自然体験</a:t>
            </a:r>
            <a:endParaRPr lang="en-US" altLang="ja-JP" sz="1100" b="1" dirty="0" smtClean="0"/>
          </a:p>
          <a:p>
            <a:pPr>
              <a:lnSpc>
                <a:spcPts val="1200"/>
              </a:lnSpc>
            </a:pPr>
            <a:r>
              <a:rPr lang="ja-JP" altLang="en-US" sz="1100" dirty="0" smtClean="0"/>
              <a:t>　</a:t>
            </a:r>
            <a:r>
              <a:rPr lang="en-US" altLang="ja-JP" sz="1100" dirty="0" smtClean="0"/>
              <a:t>【</a:t>
            </a:r>
            <a:r>
              <a:rPr lang="ja-JP" altLang="en-US" sz="1100" dirty="0"/>
              <a:t>取組方針</a:t>
            </a:r>
            <a:r>
              <a:rPr lang="en-US" altLang="ja-JP" sz="1100" dirty="0"/>
              <a:t>】</a:t>
            </a:r>
          </a:p>
          <a:p>
            <a:pPr>
              <a:lnSpc>
                <a:spcPts val="1200"/>
              </a:lnSpc>
            </a:pPr>
            <a:r>
              <a:rPr lang="ja-JP" altLang="en-US" sz="1100" dirty="0"/>
              <a:t>　　</a:t>
            </a:r>
            <a:r>
              <a:rPr lang="ja-JP" altLang="en-US" sz="1100" dirty="0" smtClean="0">
                <a:latin typeface="+mj-ea"/>
              </a:rPr>
              <a:t>今</a:t>
            </a:r>
            <a:r>
              <a:rPr lang="ja-JP" altLang="en-US" sz="1100" dirty="0">
                <a:latin typeface="+mj-ea"/>
              </a:rPr>
              <a:t>までになかった「体験」をテーマにしたプログラムを展開する。</a:t>
            </a:r>
            <a:endParaRPr lang="en-US" altLang="ja-JP" sz="1100" dirty="0">
              <a:latin typeface="+mj-ea"/>
            </a:endParaRPr>
          </a:p>
          <a:p>
            <a:pPr>
              <a:lnSpc>
                <a:spcPts val="1200"/>
              </a:lnSpc>
            </a:pPr>
            <a:r>
              <a:rPr lang="ja-JP" altLang="en-US" sz="1100" dirty="0">
                <a:effectLst>
                  <a:outerShdw blurRad="38100" dist="38100" dir="2700000" algn="tl">
                    <a:srgbClr val="000000">
                      <a:alpha val="43137"/>
                    </a:srgbClr>
                  </a:outerShdw>
                </a:effectLst>
              </a:rPr>
              <a:t>　</a:t>
            </a:r>
            <a:r>
              <a:rPr lang="en-US" altLang="ja-JP" sz="1100" dirty="0"/>
              <a:t>【</a:t>
            </a:r>
            <a:r>
              <a:rPr lang="ja-JP" altLang="en-US" sz="1100" dirty="0"/>
              <a:t>取組内容</a:t>
            </a:r>
            <a:r>
              <a:rPr lang="en-US" altLang="ja-JP" sz="1100" dirty="0"/>
              <a:t>】</a:t>
            </a:r>
          </a:p>
          <a:p>
            <a:pPr>
              <a:lnSpc>
                <a:spcPts val="1200"/>
              </a:lnSpc>
            </a:pPr>
            <a:r>
              <a:rPr lang="ja-JP" altLang="en-US" sz="1100" dirty="0"/>
              <a:t>　　</a:t>
            </a:r>
            <a:r>
              <a:rPr lang="ja-JP" altLang="en-US" sz="1100" dirty="0" smtClean="0"/>
              <a:t>・</a:t>
            </a:r>
            <a:r>
              <a:rPr lang="ja-JP" altLang="en-US" sz="1100" dirty="0" smtClean="0">
                <a:latin typeface="+mj-ea"/>
              </a:rPr>
              <a:t>苗木育成体験、間伐体験、外来生物の駆除体験（ザリガニ釣りなど）、森林セラピー体験など</a:t>
            </a:r>
            <a:endParaRPr lang="ja-JP" altLang="ja-JP" sz="1100" b="1" dirty="0"/>
          </a:p>
        </p:txBody>
      </p:sp>
      <p:sp>
        <p:nvSpPr>
          <p:cNvPr id="12" name="テキスト ボックス 11"/>
          <p:cNvSpPr txBox="1"/>
          <p:nvPr/>
        </p:nvSpPr>
        <p:spPr>
          <a:xfrm>
            <a:off x="530948" y="5818633"/>
            <a:ext cx="8115340" cy="907941"/>
          </a:xfrm>
          <a:prstGeom prst="rect">
            <a:avLst/>
          </a:prstGeom>
          <a:noFill/>
          <a:ln w="6350">
            <a:solidFill>
              <a:schemeClr val="tx1"/>
            </a:solidFill>
          </a:ln>
        </p:spPr>
        <p:txBody>
          <a:bodyPr wrap="square" rtlCol="0">
            <a:spAutoFit/>
          </a:bodyPr>
          <a:lstStyle/>
          <a:p>
            <a:pPr>
              <a:lnSpc>
                <a:spcPts val="1200"/>
              </a:lnSpc>
            </a:pPr>
            <a:r>
              <a:rPr lang="ja-JP" altLang="ja-JP" sz="1100" b="1" dirty="0"/>
              <a:t>施設</a:t>
            </a:r>
            <a:r>
              <a:rPr lang="ja-JP" altLang="ja-JP" sz="1100" b="1" dirty="0" smtClean="0"/>
              <a:t>整備</a:t>
            </a:r>
            <a:endParaRPr lang="en-US" altLang="ja-JP" sz="1100" b="1" dirty="0" smtClean="0"/>
          </a:p>
          <a:p>
            <a:pPr>
              <a:lnSpc>
                <a:spcPts val="1200"/>
              </a:lnSpc>
            </a:pPr>
            <a:r>
              <a:rPr lang="ja-JP" altLang="en-US" sz="1100" dirty="0"/>
              <a:t>　</a:t>
            </a:r>
            <a:r>
              <a:rPr lang="en-US" altLang="ja-JP" sz="1100" dirty="0" smtClean="0"/>
              <a:t>【</a:t>
            </a:r>
            <a:r>
              <a:rPr lang="ja-JP" altLang="en-US" sz="1100" dirty="0" smtClean="0"/>
              <a:t>取組方針</a:t>
            </a:r>
            <a:r>
              <a:rPr lang="en-US" altLang="ja-JP" sz="1100" dirty="0" smtClean="0"/>
              <a:t>】</a:t>
            </a:r>
          </a:p>
          <a:p>
            <a:r>
              <a:rPr lang="ja-JP" altLang="en-US" sz="1100" dirty="0"/>
              <a:t>　</a:t>
            </a:r>
            <a:r>
              <a:rPr lang="ja-JP" altLang="en-US" sz="1100" dirty="0" smtClean="0"/>
              <a:t>　</a:t>
            </a:r>
            <a:r>
              <a:rPr lang="ja-JP" altLang="ja-JP" sz="1100" dirty="0"/>
              <a:t>森の魅力を感じてもらう、また、プログラム活動の促進を図るための動線整備など</a:t>
            </a:r>
          </a:p>
          <a:p>
            <a:r>
              <a:rPr lang="ja-JP" altLang="ja-JP" sz="1100" dirty="0"/>
              <a:t>　　</a:t>
            </a:r>
            <a:r>
              <a:rPr lang="ja-JP" altLang="en-US" sz="1100" dirty="0"/>
              <a:t>　</a:t>
            </a:r>
            <a:r>
              <a:rPr lang="en-US" altLang="ja-JP" sz="1100" dirty="0" smtClean="0"/>
              <a:t>【</a:t>
            </a:r>
            <a:r>
              <a:rPr lang="ja-JP" altLang="en-US" sz="1100" dirty="0" smtClean="0"/>
              <a:t>取組内容</a:t>
            </a:r>
            <a:r>
              <a:rPr lang="en-US" altLang="ja-JP" sz="1100" dirty="0" smtClean="0"/>
              <a:t>】</a:t>
            </a:r>
          </a:p>
          <a:p>
            <a:r>
              <a:rPr lang="ja-JP" altLang="en-US" sz="1100" dirty="0"/>
              <a:t>　</a:t>
            </a:r>
            <a:r>
              <a:rPr lang="ja-JP" altLang="en-US" sz="1100" dirty="0" smtClean="0"/>
              <a:t>　・</a:t>
            </a:r>
            <a:r>
              <a:rPr lang="ja-JP" altLang="ja-JP" sz="1100" dirty="0"/>
              <a:t>散策園路や案内板等の整備</a:t>
            </a:r>
            <a:endParaRPr lang="en-US" altLang="ja-JP" sz="1100" dirty="0"/>
          </a:p>
        </p:txBody>
      </p:sp>
      <p:sp>
        <p:nvSpPr>
          <p:cNvPr id="3" name="スライド番号プレースホルダー 2"/>
          <p:cNvSpPr>
            <a:spLocks noGrp="1"/>
          </p:cNvSpPr>
          <p:nvPr>
            <p:ph type="sldNum" sz="quarter" idx="12"/>
          </p:nvPr>
        </p:nvSpPr>
        <p:spPr>
          <a:xfrm>
            <a:off x="7086600" y="6481428"/>
            <a:ext cx="2057400" cy="365125"/>
          </a:xfrm>
        </p:spPr>
        <p:txBody>
          <a:bodyPr/>
          <a:lstStyle/>
          <a:p>
            <a:fld id="{ADFC9CA0-1D7A-4C66-B275-F0FB54BFAB19}" type="slidenum">
              <a:rPr kumimoji="1" lang="ja-JP" altLang="en-US" smtClean="0"/>
              <a:t>28</a:t>
            </a:fld>
            <a:endParaRPr kumimoji="1" lang="ja-JP" altLang="en-US" dirty="0"/>
          </a:p>
        </p:txBody>
      </p:sp>
      <p:sp>
        <p:nvSpPr>
          <p:cNvPr id="14" name="テキスト ボックス 13"/>
          <p:cNvSpPr txBox="1"/>
          <p:nvPr/>
        </p:nvSpPr>
        <p:spPr>
          <a:xfrm>
            <a:off x="543267" y="4419239"/>
            <a:ext cx="8115340" cy="861774"/>
          </a:xfrm>
          <a:prstGeom prst="rect">
            <a:avLst/>
          </a:prstGeom>
          <a:noFill/>
          <a:ln w="6350">
            <a:solidFill>
              <a:schemeClr val="tx1"/>
            </a:solidFill>
          </a:ln>
        </p:spPr>
        <p:txBody>
          <a:bodyPr wrap="square" rtlCol="0">
            <a:spAutoFit/>
          </a:bodyPr>
          <a:lstStyle/>
          <a:p>
            <a:pPr>
              <a:lnSpc>
                <a:spcPts val="1200"/>
              </a:lnSpc>
            </a:pPr>
            <a:r>
              <a:rPr lang="ja-JP" altLang="en-US" sz="1100" b="1" dirty="0" smtClean="0"/>
              <a:t>情報発信</a:t>
            </a:r>
            <a:endParaRPr lang="en-US" altLang="ja-JP" sz="1100" b="1" dirty="0" smtClean="0"/>
          </a:p>
          <a:p>
            <a:pPr>
              <a:lnSpc>
                <a:spcPts val="1200"/>
              </a:lnSpc>
            </a:pPr>
            <a:r>
              <a:rPr lang="ja-JP" altLang="en-US" sz="1100" dirty="0"/>
              <a:t>　</a:t>
            </a:r>
            <a:r>
              <a:rPr lang="en-US" altLang="ja-JP" sz="1100" dirty="0" smtClean="0"/>
              <a:t>【</a:t>
            </a:r>
            <a:r>
              <a:rPr lang="ja-JP" altLang="en-US" sz="1100" dirty="0" smtClean="0"/>
              <a:t>取組方針</a:t>
            </a:r>
            <a:r>
              <a:rPr lang="en-US" altLang="ja-JP" sz="1100" dirty="0" smtClean="0"/>
              <a:t>】</a:t>
            </a:r>
          </a:p>
          <a:p>
            <a:pPr>
              <a:lnSpc>
                <a:spcPts val="1200"/>
              </a:lnSpc>
            </a:pPr>
            <a:r>
              <a:rPr lang="ja-JP" altLang="en-US" sz="1100" dirty="0"/>
              <a:t>　</a:t>
            </a:r>
            <a:r>
              <a:rPr lang="ja-JP" altLang="en-US" sz="1100" dirty="0" smtClean="0"/>
              <a:t>　森の価値を知ってもらい、様々な活動を促進を図るため情報発信方法を検討</a:t>
            </a:r>
            <a:endParaRPr lang="en-US" altLang="ja-JP" sz="1100" dirty="0" smtClean="0"/>
          </a:p>
          <a:p>
            <a:pPr>
              <a:lnSpc>
                <a:spcPts val="1200"/>
              </a:lnSpc>
            </a:pPr>
            <a:r>
              <a:rPr lang="ja-JP" altLang="en-US" sz="1100" dirty="0"/>
              <a:t>　</a:t>
            </a:r>
            <a:r>
              <a:rPr lang="en-US" altLang="ja-JP" sz="1100" dirty="0" smtClean="0"/>
              <a:t>【</a:t>
            </a:r>
            <a:r>
              <a:rPr lang="ja-JP" altLang="en-US" sz="1100" dirty="0" smtClean="0"/>
              <a:t>取組内容</a:t>
            </a:r>
            <a:r>
              <a:rPr lang="en-US" altLang="ja-JP" sz="1100" dirty="0" smtClean="0"/>
              <a:t>】</a:t>
            </a:r>
          </a:p>
          <a:p>
            <a:pPr>
              <a:lnSpc>
                <a:spcPts val="1200"/>
              </a:lnSpc>
            </a:pPr>
            <a:r>
              <a:rPr lang="ja-JP" altLang="en-US" sz="1100" dirty="0"/>
              <a:t>　</a:t>
            </a:r>
            <a:r>
              <a:rPr lang="ja-JP" altLang="en-US" sz="1100" dirty="0" smtClean="0"/>
              <a:t>　・来園者に分かりやすい解説版</a:t>
            </a:r>
            <a:r>
              <a:rPr lang="ja-JP" altLang="en-US" sz="1100" dirty="0"/>
              <a:t>表示</a:t>
            </a:r>
            <a:r>
              <a:rPr lang="ja-JP" altLang="en-US" sz="1100" dirty="0" smtClean="0"/>
              <a:t>や</a:t>
            </a:r>
            <a:r>
              <a:rPr lang="en-US" altLang="ja-JP" sz="1100" dirty="0" smtClean="0"/>
              <a:t>AR</a:t>
            </a:r>
            <a:r>
              <a:rPr lang="ja-JP" altLang="en-US" sz="1100" dirty="0"/>
              <a:t>・</a:t>
            </a:r>
            <a:r>
              <a:rPr lang="en-US" altLang="ja-JP" sz="1100" dirty="0"/>
              <a:t>QR</a:t>
            </a:r>
            <a:r>
              <a:rPr lang="ja-JP" altLang="en-US" sz="1100" dirty="0"/>
              <a:t>を利用したインバウンドへの多言語化</a:t>
            </a:r>
            <a:r>
              <a:rPr lang="ja-JP" altLang="en-US" sz="1100" dirty="0" smtClean="0"/>
              <a:t>対応、研究機関への</a:t>
            </a:r>
            <a:r>
              <a:rPr lang="en-US" altLang="ja-JP" sz="1100" dirty="0" smtClean="0"/>
              <a:t>PR</a:t>
            </a:r>
            <a:r>
              <a:rPr lang="ja-JP" altLang="en-US" sz="1100" dirty="0" smtClean="0"/>
              <a:t>による学術的利用の促進</a:t>
            </a:r>
            <a:endParaRPr lang="en-US" altLang="ja-JP" sz="1100" dirty="0" smtClean="0"/>
          </a:p>
        </p:txBody>
      </p:sp>
    </p:spTree>
    <p:extLst>
      <p:ext uri="{BB962C8B-B14F-4D97-AF65-F5344CB8AC3E}">
        <p14:creationId xmlns:p14="http://schemas.microsoft.com/office/powerpoint/2010/main" val="2620905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１．第</a:t>
            </a:r>
            <a:r>
              <a:rPr lang="en-US" altLang="ja-JP" sz="2400" dirty="0"/>
              <a:t>2</a:t>
            </a:r>
            <a:r>
              <a:rPr lang="ja-JP" altLang="en-US" sz="2400" dirty="0"/>
              <a:t>回緑整備部会の振り返り</a:t>
            </a:r>
            <a:endParaRPr lang="en-US" altLang="ja-JP" sz="2400" dirty="0"/>
          </a:p>
        </p:txBody>
      </p:sp>
      <p:sp>
        <p:nvSpPr>
          <p:cNvPr id="9" name="テキスト ボックス 8"/>
          <p:cNvSpPr txBox="1"/>
          <p:nvPr/>
        </p:nvSpPr>
        <p:spPr>
          <a:xfrm>
            <a:off x="287078" y="1098576"/>
            <a:ext cx="4120165" cy="3313728"/>
          </a:xfrm>
          <a:prstGeom prst="rect">
            <a:avLst/>
          </a:prstGeom>
          <a:noFill/>
          <a:ln w="19050">
            <a:noFill/>
          </a:ln>
        </p:spPr>
        <p:txBody>
          <a:bodyPr wrap="square" rtlCol="0">
            <a:spAutoFit/>
          </a:bodyPr>
          <a:lstStyle/>
          <a:p>
            <a:pPr>
              <a:lnSpc>
                <a:spcPts val="2500"/>
              </a:lnSpc>
            </a:pPr>
            <a:r>
              <a:rPr kumimoji="1" lang="ja-JP" altLang="en-US" sz="1400" b="1" dirty="0" smtClean="0">
                <a:latin typeface="+mn-ea"/>
              </a:rPr>
              <a:t>■</a:t>
            </a:r>
            <a:r>
              <a:rPr lang="ja-JP" altLang="en-US" sz="1400" b="1" dirty="0" smtClean="0"/>
              <a:t>森</a:t>
            </a:r>
            <a:r>
              <a:rPr lang="ja-JP" altLang="en-US" sz="1400" b="1" dirty="0"/>
              <a:t>の利活用の</a:t>
            </a:r>
            <a:r>
              <a:rPr lang="ja-JP" altLang="en-US" sz="1400" b="1" dirty="0" smtClean="0"/>
              <a:t>促進のための課題</a:t>
            </a:r>
            <a:endParaRPr lang="ja-JP" altLang="en-US" sz="1400" b="1" dirty="0"/>
          </a:p>
          <a:p>
            <a:pPr>
              <a:lnSpc>
                <a:spcPts val="2500"/>
              </a:lnSpc>
            </a:pPr>
            <a:r>
              <a:rPr lang="ja-JP" altLang="en-US" sz="1400" b="1" dirty="0" smtClean="0"/>
              <a:t>（１）プログラム参加者層が固定化</a:t>
            </a:r>
            <a:endParaRPr lang="en-US" altLang="ja-JP" sz="1400" b="1" dirty="0" smtClean="0"/>
          </a:p>
          <a:p>
            <a:r>
              <a:rPr lang="ja-JP" altLang="en-US" sz="1400" dirty="0" smtClean="0"/>
              <a:t>　現在、自然観察学習館を拠点に年間を通じてプログラム等を実施しているが、右記の表に示すように参加者層の固定化が顕著である。</a:t>
            </a:r>
            <a:endParaRPr lang="en-US" altLang="ja-JP" sz="1400" dirty="0" smtClean="0"/>
          </a:p>
          <a:p>
            <a:r>
              <a:rPr lang="ja-JP" altLang="en-US" sz="1400" u="sng" dirty="0" smtClean="0"/>
              <a:t>工作プログラム</a:t>
            </a:r>
            <a:r>
              <a:rPr lang="ja-JP" altLang="en-US" sz="1400" dirty="0" smtClean="0"/>
              <a:t>：ファミリー層の参加が多いが大人　</a:t>
            </a:r>
            <a:r>
              <a:rPr lang="ja-JP" altLang="en-US" sz="1400" dirty="0"/>
              <a:t>　</a:t>
            </a:r>
            <a:r>
              <a:rPr lang="ja-JP" altLang="en-US" sz="1400" dirty="0" smtClean="0"/>
              <a:t>　</a:t>
            </a:r>
            <a:endParaRPr lang="en-US" altLang="ja-JP" sz="1400" dirty="0" smtClean="0"/>
          </a:p>
          <a:p>
            <a:r>
              <a:rPr lang="ja-JP" altLang="en-US" sz="1400" dirty="0"/>
              <a:t>　</a:t>
            </a:r>
            <a:r>
              <a:rPr lang="ja-JP" altLang="en-US" sz="1400" dirty="0" smtClean="0"/>
              <a:t>　　　　　　　　　　のみの参加が少ない。</a:t>
            </a:r>
            <a:endParaRPr lang="en-US" altLang="ja-JP" sz="1400" dirty="0" smtClean="0"/>
          </a:p>
          <a:p>
            <a:pPr marL="180975" indent="-180975"/>
            <a:r>
              <a:rPr lang="ja-JP" altLang="en-US" sz="1400" u="sng" dirty="0" smtClean="0"/>
              <a:t>観察プログラム：</a:t>
            </a:r>
            <a:r>
              <a:rPr lang="ja-JP" altLang="en-US" sz="1400" dirty="0" smtClean="0"/>
              <a:t>大人のみの参加が多くファミリー</a:t>
            </a:r>
            <a:endParaRPr lang="en-US" altLang="ja-JP" sz="1400" dirty="0" smtClean="0"/>
          </a:p>
          <a:p>
            <a:pPr marL="180975" indent="-180975"/>
            <a:r>
              <a:rPr lang="ja-JP" altLang="en-US" sz="1400" dirty="0"/>
              <a:t>　</a:t>
            </a:r>
            <a:r>
              <a:rPr lang="ja-JP" altLang="en-US" sz="1400" dirty="0" smtClean="0"/>
              <a:t>　　　　　　　　　　層の参加が少ない。</a:t>
            </a:r>
            <a:endParaRPr lang="en-US" altLang="ja-JP" sz="1400" dirty="0"/>
          </a:p>
          <a:p>
            <a:pPr marL="180975" indent="-180975"/>
            <a:r>
              <a:rPr lang="ja-JP" altLang="ja-JP" sz="1400" dirty="0" smtClean="0"/>
              <a:t>→</a:t>
            </a:r>
            <a:r>
              <a:rPr lang="ja-JP" altLang="en-US" sz="1400" dirty="0" smtClean="0"/>
              <a:t>参加者層の拡大に向けたプログラム内容の見直し及び新たな開発が必要</a:t>
            </a:r>
            <a:endParaRPr lang="ja-JP" altLang="ja-JP" sz="1400" dirty="0"/>
          </a:p>
          <a:p>
            <a:pPr>
              <a:lnSpc>
                <a:spcPts val="2500"/>
              </a:lnSpc>
            </a:pPr>
            <a:endParaRPr lang="en-US" altLang="ja-JP" sz="1400" dirty="0"/>
          </a:p>
          <a:p>
            <a:pPr>
              <a:lnSpc>
                <a:spcPts val="2500"/>
              </a:lnSpc>
            </a:pPr>
            <a:endParaRPr lang="en-US" altLang="ja-JP" sz="1400" dirty="0" smtClean="0"/>
          </a:p>
        </p:txBody>
      </p:sp>
      <p:sp>
        <p:nvSpPr>
          <p:cNvPr id="2" name="スライド番号プレースホルダー 1"/>
          <p:cNvSpPr>
            <a:spLocks noGrp="1"/>
          </p:cNvSpPr>
          <p:nvPr>
            <p:ph type="sldNum" sz="quarter" idx="12"/>
          </p:nvPr>
        </p:nvSpPr>
        <p:spPr>
          <a:xfrm>
            <a:off x="6988216" y="6418825"/>
            <a:ext cx="2057400" cy="365125"/>
          </a:xfrm>
        </p:spPr>
        <p:txBody>
          <a:bodyPr/>
          <a:lstStyle/>
          <a:p>
            <a:fld id="{ADFC9CA0-1D7A-4C66-B275-F0FB54BFAB19}" type="slidenum">
              <a:rPr kumimoji="1" lang="ja-JP" altLang="en-US" smtClean="0"/>
              <a:t>2</a:t>
            </a:fld>
            <a:endParaRPr kumimoji="1" lang="ja-JP" altLang="en-US" dirty="0"/>
          </a:p>
        </p:txBody>
      </p:sp>
      <p:sp>
        <p:nvSpPr>
          <p:cNvPr id="7" name="テキスト ボックス 6"/>
          <p:cNvSpPr txBox="1"/>
          <p:nvPr/>
        </p:nvSpPr>
        <p:spPr>
          <a:xfrm>
            <a:off x="227515" y="5152405"/>
            <a:ext cx="8661279" cy="1705595"/>
          </a:xfrm>
          <a:prstGeom prst="rect">
            <a:avLst/>
          </a:prstGeom>
          <a:noFill/>
          <a:ln w="19050">
            <a:noFill/>
          </a:ln>
        </p:spPr>
        <p:txBody>
          <a:bodyPr wrap="square" rtlCol="0">
            <a:spAutoFit/>
          </a:bodyPr>
          <a:lstStyle/>
          <a:p>
            <a:pPr>
              <a:lnSpc>
                <a:spcPts val="2500"/>
              </a:lnSpc>
            </a:pPr>
            <a:r>
              <a:rPr lang="ja-JP" altLang="en-US" sz="1400" b="1" dirty="0" smtClean="0"/>
              <a:t>（３）</a:t>
            </a:r>
            <a:r>
              <a:rPr lang="ja-JP" altLang="en-US" sz="1400" b="1" dirty="0"/>
              <a:t>自然</a:t>
            </a:r>
            <a:r>
              <a:rPr lang="ja-JP" altLang="en-US" sz="1400" b="1" dirty="0" smtClean="0"/>
              <a:t>資源が余剰状態</a:t>
            </a:r>
            <a:endParaRPr lang="en-US" altLang="ja-JP" sz="1400" b="1" dirty="0" smtClean="0"/>
          </a:p>
          <a:p>
            <a:r>
              <a:rPr lang="ja-JP" altLang="en-US" sz="1400" dirty="0" smtClean="0"/>
              <a:t>　</a:t>
            </a:r>
            <a:r>
              <a:rPr lang="ja-JP" altLang="ja-JP" sz="1400" dirty="0" smtClean="0"/>
              <a:t>剪定</a:t>
            </a:r>
            <a:r>
              <a:rPr lang="ja-JP" altLang="ja-JP" sz="1400" dirty="0"/>
              <a:t>や間伐等による木質資源の発生に</a:t>
            </a:r>
            <a:r>
              <a:rPr lang="ja-JP" altLang="ja-JP" sz="1400" dirty="0" smtClean="0"/>
              <a:t>対して</a:t>
            </a:r>
            <a:r>
              <a:rPr lang="ja-JP" altLang="en-US" sz="1400" dirty="0" smtClean="0"/>
              <a:t>も</a:t>
            </a:r>
            <a:r>
              <a:rPr lang="ja-JP" altLang="ja-JP" sz="1400" dirty="0" smtClean="0"/>
              <a:t>、</a:t>
            </a:r>
            <a:r>
              <a:rPr lang="ja-JP" altLang="ja-JP" sz="1400" dirty="0"/>
              <a:t>チップ・堆肥へのリサイクルや燃料使用、サービスの一環としてのリサイクル堆肥の販売など、</a:t>
            </a:r>
            <a:r>
              <a:rPr lang="ja-JP" altLang="ja-JP" sz="1400" dirty="0" smtClean="0"/>
              <a:t>自然資源</a:t>
            </a:r>
            <a:r>
              <a:rPr lang="ja-JP" altLang="ja-JP" sz="1400" dirty="0"/>
              <a:t>の利活用に努めて</a:t>
            </a:r>
            <a:r>
              <a:rPr lang="ja-JP" altLang="ja-JP" sz="1400" dirty="0" smtClean="0"/>
              <a:t>いる</a:t>
            </a:r>
            <a:r>
              <a:rPr lang="ja-JP" altLang="en-US" sz="1400" dirty="0" smtClean="0"/>
              <a:t>。しかしながら</a:t>
            </a:r>
            <a:r>
              <a:rPr lang="ja-JP" altLang="ja-JP" sz="1400" dirty="0" smtClean="0"/>
              <a:t>全て活用</a:t>
            </a:r>
            <a:r>
              <a:rPr lang="ja-JP" altLang="en-US" sz="1400" dirty="0" smtClean="0"/>
              <a:t>はできておらず、</a:t>
            </a:r>
            <a:r>
              <a:rPr lang="ja-JP" altLang="ja-JP" sz="1400" dirty="0" smtClean="0"/>
              <a:t>余剰</a:t>
            </a:r>
            <a:r>
              <a:rPr lang="ja-JP" altLang="ja-JP" sz="1400" dirty="0"/>
              <a:t>状態にある。</a:t>
            </a:r>
          </a:p>
          <a:p>
            <a:r>
              <a:rPr lang="ja-JP" altLang="ja-JP" sz="1400" dirty="0" smtClean="0"/>
              <a:t>→</a:t>
            </a:r>
            <a:r>
              <a:rPr lang="ja-JP" altLang="ja-JP" sz="1400" dirty="0"/>
              <a:t>管理行為で発生する園内自然資源の活用対策の検討が必要</a:t>
            </a:r>
          </a:p>
          <a:p>
            <a:r>
              <a:rPr lang="ja-JP" altLang="en-US" sz="1400" dirty="0"/>
              <a:t>　</a:t>
            </a:r>
            <a:r>
              <a:rPr lang="ja-JP" altLang="en-US" sz="1400" dirty="0" smtClean="0"/>
              <a:t>　（例：</a:t>
            </a:r>
            <a:r>
              <a:rPr lang="ja-JP" altLang="ja-JP" sz="1400" dirty="0" smtClean="0"/>
              <a:t>間伐材</a:t>
            </a:r>
            <a:r>
              <a:rPr lang="ja-JP" altLang="ja-JP" sz="1400" dirty="0"/>
              <a:t>を園内のベンチや</a:t>
            </a:r>
            <a:r>
              <a:rPr lang="ja-JP" altLang="ja-JP" sz="1400" dirty="0" smtClean="0"/>
              <a:t>階段</a:t>
            </a:r>
            <a:r>
              <a:rPr lang="ja-JP" altLang="en-US" sz="1400" dirty="0" smtClean="0"/>
              <a:t>への</a:t>
            </a:r>
            <a:r>
              <a:rPr lang="ja-JP" altLang="ja-JP" sz="1400" dirty="0" smtClean="0"/>
              <a:t>再利用</a:t>
            </a:r>
            <a:r>
              <a:rPr lang="ja-JP" altLang="en-US" sz="1400" dirty="0" smtClean="0"/>
              <a:t>）</a:t>
            </a:r>
            <a:endParaRPr lang="ja-JP" altLang="ja-JP" sz="1400" dirty="0"/>
          </a:p>
          <a:p>
            <a:endParaRPr lang="en-US" altLang="ja-JP" sz="1400" dirty="0" smtClean="0"/>
          </a:p>
        </p:txBody>
      </p:sp>
      <p:sp>
        <p:nvSpPr>
          <p:cNvPr id="11" name="テキスト ボックス 10"/>
          <p:cNvSpPr txBox="1"/>
          <p:nvPr/>
        </p:nvSpPr>
        <p:spPr>
          <a:xfrm>
            <a:off x="233720" y="3856787"/>
            <a:ext cx="8661279" cy="1274708"/>
          </a:xfrm>
          <a:prstGeom prst="rect">
            <a:avLst/>
          </a:prstGeom>
          <a:noFill/>
          <a:ln w="19050">
            <a:noFill/>
          </a:ln>
        </p:spPr>
        <p:txBody>
          <a:bodyPr wrap="square" rtlCol="0">
            <a:spAutoFit/>
          </a:bodyPr>
          <a:lstStyle/>
          <a:p>
            <a:pPr>
              <a:lnSpc>
                <a:spcPts val="2500"/>
              </a:lnSpc>
            </a:pPr>
            <a:r>
              <a:rPr lang="ja-JP" altLang="en-US" sz="1400" b="1" dirty="0" smtClean="0"/>
              <a:t>（２）情報発信が不十分</a:t>
            </a:r>
            <a:endParaRPr lang="en-US" altLang="ja-JP" sz="1400" b="1" dirty="0" smtClean="0"/>
          </a:p>
          <a:p>
            <a:r>
              <a:rPr lang="ja-JP" altLang="en-US" sz="1400" dirty="0" smtClean="0"/>
              <a:t>　現在の</a:t>
            </a:r>
            <a:r>
              <a:rPr lang="ja-JP" altLang="ja-JP" sz="1400" dirty="0" smtClean="0"/>
              <a:t>冊子</a:t>
            </a:r>
            <a:r>
              <a:rPr lang="ja-JP" altLang="en-US" sz="1400" dirty="0" smtClean="0"/>
              <a:t>や</a:t>
            </a:r>
            <a:r>
              <a:rPr lang="ja-JP" altLang="ja-JP" sz="1400" dirty="0" smtClean="0"/>
              <a:t>サインなど</a:t>
            </a:r>
            <a:r>
              <a:rPr lang="ja-JP" altLang="en-US" sz="1400" dirty="0" smtClean="0"/>
              <a:t>の内容は</a:t>
            </a:r>
            <a:r>
              <a:rPr lang="ja-JP" altLang="ja-JP" sz="1400" dirty="0" smtClean="0"/>
              <a:t>、</a:t>
            </a:r>
            <a:r>
              <a:rPr lang="ja-JP" altLang="en-US" sz="1400" dirty="0" smtClean="0"/>
              <a:t>単調な内容となっており、</a:t>
            </a:r>
            <a:r>
              <a:rPr lang="ja-JP" altLang="ja-JP" sz="1400" dirty="0" smtClean="0"/>
              <a:t>利用者</a:t>
            </a:r>
            <a:r>
              <a:rPr lang="ja-JP" altLang="en-US" sz="1400" dirty="0"/>
              <a:t>の</a:t>
            </a:r>
            <a:r>
              <a:rPr lang="ja-JP" altLang="en-US" sz="1400" dirty="0" smtClean="0"/>
              <a:t>興味を引く内容になっておらず、森の価値（面白さ、素晴らしさなど）を知ってもらうには、不十分な情報発信となっている。</a:t>
            </a:r>
            <a:endParaRPr lang="ja-JP" altLang="ja-JP" sz="1400" dirty="0"/>
          </a:p>
          <a:p>
            <a:r>
              <a:rPr lang="ja-JP" altLang="ja-JP" sz="1400" dirty="0"/>
              <a:t>→利用者による能動的な情報取得を</a:t>
            </a:r>
            <a:r>
              <a:rPr lang="ja-JP" altLang="ja-JP" sz="1400" dirty="0" smtClean="0"/>
              <a:t>図る</a:t>
            </a:r>
            <a:r>
              <a:rPr lang="ja-JP" altLang="en-US" sz="1400" dirty="0" smtClean="0"/>
              <a:t>取組が</a:t>
            </a:r>
            <a:r>
              <a:rPr lang="ja-JP" altLang="ja-JP" sz="1400" dirty="0" smtClean="0"/>
              <a:t>必要</a:t>
            </a:r>
            <a:r>
              <a:rPr lang="ja-JP" altLang="en-US" sz="1400" dirty="0" smtClean="0"/>
              <a:t>（森の価値、研究の場の提供</a:t>
            </a:r>
            <a:r>
              <a:rPr lang="en-US" altLang="ja-JP" sz="1400" dirty="0" smtClean="0"/>
              <a:t>PR</a:t>
            </a:r>
            <a:r>
              <a:rPr lang="ja-JP" altLang="en-US" sz="1400" dirty="0" smtClean="0"/>
              <a:t>など）</a:t>
            </a:r>
            <a:endParaRPr lang="ja-JP" altLang="ja-JP" sz="1400" dirty="0"/>
          </a:p>
          <a:p>
            <a:r>
              <a:rPr lang="ja-JP" altLang="ja-JP" sz="1400" dirty="0" smtClean="0"/>
              <a:t>→</a:t>
            </a:r>
            <a:r>
              <a:rPr lang="en-US" altLang="ja-JP" sz="1400" dirty="0" smtClean="0"/>
              <a:t>AR</a:t>
            </a:r>
            <a:r>
              <a:rPr lang="ja-JP" altLang="en-US" sz="1400" dirty="0" smtClean="0"/>
              <a:t>や</a:t>
            </a:r>
            <a:r>
              <a:rPr lang="en-US" altLang="ja-JP" sz="1400" dirty="0" smtClean="0"/>
              <a:t>QR</a:t>
            </a:r>
            <a:r>
              <a:rPr lang="ja-JP" altLang="en-US" sz="1400" dirty="0" smtClean="0"/>
              <a:t>などの</a:t>
            </a:r>
            <a:r>
              <a:rPr lang="ja-JP" altLang="ja-JP" sz="1400" dirty="0" smtClean="0"/>
              <a:t>新たな情報発信を進め</a:t>
            </a:r>
            <a:r>
              <a:rPr lang="ja-JP" altLang="en-US" sz="1400" dirty="0" smtClean="0"/>
              <a:t>ることが</a:t>
            </a:r>
            <a:r>
              <a:rPr lang="ja-JP" altLang="ja-JP" sz="1400" dirty="0" smtClean="0"/>
              <a:t>必要</a:t>
            </a:r>
            <a:r>
              <a:rPr lang="ja-JP" altLang="en-US" sz="1400" dirty="0" smtClean="0"/>
              <a:t>（インバウンドへの発信など）</a:t>
            </a:r>
            <a:endParaRPr lang="en-US" altLang="ja-JP" sz="1400" dirty="0"/>
          </a:p>
        </p:txBody>
      </p:sp>
      <p:sp>
        <p:nvSpPr>
          <p:cNvPr id="8" name="テキスト ボックス 7"/>
          <p:cNvSpPr txBox="1"/>
          <p:nvPr/>
        </p:nvSpPr>
        <p:spPr>
          <a:xfrm>
            <a:off x="166555" y="689832"/>
            <a:ext cx="8087471" cy="297517"/>
          </a:xfrm>
          <a:prstGeom prst="rect">
            <a:avLst/>
          </a:prstGeom>
          <a:noFill/>
          <a:ln w="19050">
            <a:noFill/>
          </a:ln>
        </p:spPr>
        <p:txBody>
          <a:bodyPr wrap="square" rtlCol="0">
            <a:spAutoFit/>
          </a:bodyPr>
          <a:lstStyle/>
          <a:p>
            <a:pPr marL="130175" indent="-130175">
              <a:lnSpc>
                <a:spcPts val="1600"/>
              </a:lnSpc>
            </a:pPr>
            <a:r>
              <a:rPr lang="ja-JP" altLang="en-US" sz="1200" dirty="0" smtClean="0"/>
              <a:t>■</a:t>
            </a:r>
            <a:r>
              <a:rPr lang="ja-JP" altLang="en-US" sz="1200" spc="-70" dirty="0">
                <a:latin typeface="+mn-ea"/>
              </a:rPr>
              <a:t>第</a:t>
            </a:r>
            <a:r>
              <a:rPr lang="en-US" altLang="ja-JP" sz="1200" spc="-70" dirty="0">
                <a:latin typeface="+mn-ea"/>
              </a:rPr>
              <a:t>2</a:t>
            </a:r>
            <a:r>
              <a:rPr lang="ja-JP" altLang="en-US" sz="1200" spc="-70" dirty="0">
                <a:latin typeface="+mn-ea"/>
              </a:rPr>
              <a:t>回</a:t>
            </a:r>
            <a:r>
              <a:rPr lang="ja-JP" altLang="en-US" sz="1200" spc="-70" dirty="0" smtClean="0">
                <a:latin typeface="+mn-ea"/>
              </a:rPr>
              <a:t>部会で提示した利活用の課題について再精査を行い、下記にまとめた。</a:t>
            </a:r>
            <a:endParaRPr kumimoji="1" lang="en-US" altLang="ja-JP" sz="1200" dirty="0">
              <a:latin typeface="+mn-ea"/>
            </a:endParaRPr>
          </a:p>
        </p:txBody>
      </p:sp>
      <p:pic>
        <p:nvPicPr>
          <p:cNvPr id="17" name="図 16"/>
          <p:cNvPicPr>
            <a:picLocks noChangeAspect="1"/>
          </p:cNvPicPr>
          <p:nvPr/>
        </p:nvPicPr>
        <p:blipFill>
          <a:blip r:embed="rId2"/>
          <a:stretch>
            <a:fillRect/>
          </a:stretch>
        </p:blipFill>
        <p:spPr>
          <a:xfrm>
            <a:off x="4407243" y="1098575"/>
            <a:ext cx="2416820" cy="1747261"/>
          </a:xfrm>
          <a:prstGeom prst="rect">
            <a:avLst/>
          </a:prstGeom>
        </p:spPr>
      </p:pic>
      <p:pic>
        <p:nvPicPr>
          <p:cNvPr id="19" name="図 18"/>
          <p:cNvPicPr>
            <a:picLocks noChangeAspect="1"/>
          </p:cNvPicPr>
          <p:nvPr/>
        </p:nvPicPr>
        <p:blipFill>
          <a:blip r:embed="rId3"/>
          <a:stretch>
            <a:fillRect/>
          </a:stretch>
        </p:blipFill>
        <p:spPr>
          <a:xfrm>
            <a:off x="6936612" y="1109251"/>
            <a:ext cx="2011744" cy="2276306"/>
          </a:xfrm>
          <a:prstGeom prst="rect">
            <a:avLst/>
          </a:prstGeom>
        </p:spPr>
      </p:pic>
      <p:sp>
        <p:nvSpPr>
          <p:cNvPr id="20" name="テキスト ボックス 19"/>
          <p:cNvSpPr txBox="1"/>
          <p:nvPr/>
        </p:nvSpPr>
        <p:spPr>
          <a:xfrm>
            <a:off x="4741541" y="2751932"/>
            <a:ext cx="1742838" cy="412934"/>
          </a:xfrm>
          <a:prstGeom prst="rect">
            <a:avLst/>
          </a:prstGeom>
          <a:noFill/>
          <a:ln w="19050">
            <a:noFill/>
          </a:ln>
        </p:spPr>
        <p:txBody>
          <a:bodyPr wrap="square" rtlCol="0">
            <a:spAutoFit/>
          </a:bodyPr>
          <a:lstStyle/>
          <a:p>
            <a:pPr>
              <a:lnSpc>
                <a:spcPts val="2500"/>
              </a:lnSpc>
            </a:pPr>
            <a:r>
              <a:rPr lang="en-US" altLang="ja-JP" sz="1000" dirty="0" smtClean="0"/>
              <a:t>H27</a:t>
            </a:r>
            <a:r>
              <a:rPr lang="ja-JP" altLang="en-US" sz="1000" dirty="0" smtClean="0"/>
              <a:t>年　工作プログラム一覧</a:t>
            </a:r>
            <a:endParaRPr lang="en-US" altLang="ja-JP" sz="1000" dirty="0"/>
          </a:p>
        </p:txBody>
      </p:sp>
      <p:sp>
        <p:nvSpPr>
          <p:cNvPr id="21" name="テキスト ボックス 20"/>
          <p:cNvSpPr txBox="1"/>
          <p:nvPr/>
        </p:nvSpPr>
        <p:spPr>
          <a:xfrm>
            <a:off x="7205519" y="3285357"/>
            <a:ext cx="1742838" cy="412934"/>
          </a:xfrm>
          <a:prstGeom prst="rect">
            <a:avLst/>
          </a:prstGeom>
          <a:noFill/>
          <a:ln w="19050">
            <a:noFill/>
          </a:ln>
        </p:spPr>
        <p:txBody>
          <a:bodyPr wrap="square" rtlCol="0">
            <a:spAutoFit/>
          </a:bodyPr>
          <a:lstStyle/>
          <a:p>
            <a:pPr>
              <a:lnSpc>
                <a:spcPts val="2500"/>
              </a:lnSpc>
            </a:pPr>
            <a:r>
              <a:rPr lang="en-US" altLang="ja-JP" sz="1000" dirty="0"/>
              <a:t>H27</a:t>
            </a:r>
            <a:r>
              <a:rPr lang="ja-JP" altLang="en-US" sz="1000" dirty="0" smtClean="0"/>
              <a:t>年　観察プログラム一覧</a:t>
            </a:r>
            <a:endParaRPr lang="en-US" altLang="ja-JP" sz="1000" dirty="0"/>
          </a:p>
        </p:txBody>
      </p:sp>
      <p:sp>
        <p:nvSpPr>
          <p:cNvPr id="22" name="正方形/長方形 21"/>
          <p:cNvSpPr/>
          <p:nvPr/>
        </p:nvSpPr>
        <p:spPr>
          <a:xfrm>
            <a:off x="6590077" y="1356931"/>
            <a:ext cx="238125" cy="1390650"/>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吹き出し 22"/>
          <p:cNvSpPr/>
          <p:nvPr/>
        </p:nvSpPr>
        <p:spPr>
          <a:xfrm>
            <a:off x="5981556" y="731610"/>
            <a:ext cx="2447925" cy="269870"/>
          </a:xfrm>
          <a:prstGeom prst="wedgeRect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大人のみの利用が少ない傾向にある</a:t>
            </a:r>
            <a:endParaRPr kumimoji="1" lang="ja-JP" altLang="en-US" sz="1000" dirty="0">
              <a:solidFill>
                <a:schemeClr val="tx1"/>
              </a:solidFill>
            </a:endParaRPr>
          </a:p>
        </p:txBody>
      </p:sp>
    </p:spTree>
    <p:extLst>
      <p:ext uri="{BB962C8B-B14F-4D97-AF65-F5344CB8AC3E}">
        <p14:creationId xmlns:p14="http://schemas.microsoft.com/office/powerpoint/2010/main" val="4112980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６</a:t>
            </a:r>
            <a:r>
              <a:rPr lang="ja-JP" altLang="en-US" sz="2400" dirty="0" smtClean="0"/>
              <a:t>．森の利活用計画</a:t>
            </a:r>
            <a:r>
              <a:rPr lang="ja-JP" altLang="en-US" sz="2400" dirty="0"/>
              <a:t>（案）</a:t>
            </a:r>
          </a:p>
        </p:txBody>
      </p:sp>
      <p:sp>
        <p:nvSpPr>
          <p:cNvPr id="7" name="テキスト ボックス 6"/>
          <p:cNvSpPr txBox="1"/>
          <p:nvPr/>
        </p:nvSpPr>
        <p:spPr>
          <a:xfrm>
            <a:off x="156259" y="1140614"/>
            <a:ext cx="8661279" cy="261610"/>
          </a:xfrm>
          <a:prstGeom prst="rect">
            <a:avLst/>
          </a:prstGeom>
          <a:noFill/>
          <a:ln w="19050">
            <a:noFill/>
          </a:ln>
        </p:spPr>
        <p:txBody>
          <a:bodyPr wrap="square" rtlCol="0">
            <a:spAutoFit/>
          </a:bodyPr>
          <a:lstStyle/>
          <a:p>
            <a:r>
              <a:rPr lang="ja-JP" altLang="en-US" sz="1100" dirty="0">
                <a:latin typeface="+mn-ea"/>
              </a:rPr>
              <a:t>樹林タイプごとの森の利活用プログラム</a:t>
            </a:r>
            <a:endParaRPr lang="ja-JP" altLang="ja-JP" sz="1100" dirty="0"/>
          </a:p>
        </p:txBody>
      </p:sp>
      <p:sp>
        <p:nvSpPr>
          <p:cNvPr id="8" name="テキスト ボックス 7"/>
          <p:cNvSpPr txBox="1"/>
          <p:nvPr/>
        </p:nvSpPr>
        <p:spPr>
          <a:xfrm>
            <a:off x="166555" y="721352"/>
            <a:ext cx="8087471" cy="261610"/>
          </a:xfrm>
          <a:prstGeom prst="rect">
            <a:avLst/>
          </a:prstGeom>
          <a:noFill/>
          <a:ln w="19050">
            <a:noFill/>
          </a:ln>
        </p:spPr>
        <p:txBody>
          <a:bodyPr wrap="square" rtlCol="0">
            <a:spAutoFit/>
          </a:bodyPr>
          <a:lstStyle/>
          <a:p>
            <a:r>
              <a:rPr lang="ja-JP" altLang="en-US" sz="1100" dirty="0" smtClean="0"/>
              <a:t>■</a:t>
            </a:r>
            <a:r>
              <a:rPr lang="ja-JP" altLang="en-US" sz="1100" dirty="0" smtClean="0">
                <a:latin typeface="+mn-ea"/>
              </a:rPr>
              <a:t>樹林タイプごとの森の利活用取組</a:t>
            </a:r>
            <a:endParaRPr lang="ja-JP" altLang="ja-JP" sz="1100" dirty="0"/>
          </a:p>
        </p:txBody>
      </p:sp>
      <p:graphicFrame>
        <p:nvGraphicFramePr>
          <p:cNvPr id="3" name="オブジェクト 2"/>
          <p:cNvGraphicFramePr>
            <a:graphicFrameLocks noChangeAspect="1"/>
          </p:cNvGraphicFramePr>
          <p:nvPr>
            <p:extLst/>
          </p:nvPr>
        </p:nvGraphicFramePr>
        <p:xfrm>
          <a:off x="323850" y="1589088"/>
          <a:ext cx="8477250" cy="4791075"/>
        </p:xfrm>
        <a:graphic>
          <a:graphicData uri="http://schemas.openxmlformats.org/presentationml/2006/ole">
            <mc:AlternateContent xmlns:mc="http://schemas.openxmlformats.org/markup-compatibility/2006">
              <mc:Choice xmlns:v="urn:schemas-microsoft-com:vml" Requires="v">
                <p:oleObj spid="_x0000_s2074" name="ワークシート" r:id="rId4" imgW="7248477" imgH="3676590" progId="Excel.Sheet.12">
                  <p:embed/>
                </p:oleObj>
              </mc:Choice>
              <mc:Fallback>
                <p:oleObj name="ワークシート" r:id="rId4" imgW="7248477" imgH="3676590" progId="Excel.Sheet.12">
                  <p:embed/>
                  <p:pic>
                    <p:nvPicPr>
                      <p:cNvPr id="0" name=""/>
                      <p:cNvPicPr/>
                      <p:nvPr/>
                    </p:nvPicPr>
                    <p:blipFill>
                      <a:blip r:embed="rId5"/>
                      <a:stretch>
                        <a:fillRect/>
                      </a:stretch>
                    </p:blipFill>
                    <p:spPr>
                      <a:xfrm>
                        <a:off x="323850" y="1589088"/>
                        <a:ext cx="8477250" cy="4791075"/>
                      </a:xfrm>
                      <a:prstGeom prst="rect">
                        <a:avLst/>
                      </a:prstGeom>
                    </p:spPr>
                  </p:pic>
                </p:oleObj>
              </mc:Fallback>
            </mc:AlternateContent>
          </a:graphicData>
        </a:graphic>
      </p:graphicFrame>
      <p:sp>
        <p:nvSpPr>
          <p:cNvPr id="2" name="スライド番号プレースホルダー 1"/>
          <p:cNvSpPr>
            <a:spLocks noGrp="1"/>
          </p:cNvSpPr>
          <p:nvPr>
            <p:ph type="sldNum" sz="quarter" idx="12"/>
          </p:nvPr>
        </p:nvSpPr>
        <p:spPr>
          <a:xfrm>
            <a:off x="7086600" y="6476163"/>
            <a:ext cx="2057400" cy="365125"/>
          </a:xfrm>
        </p:spPr>
        <p:txBody>
          <a:bodyPr/>
          <a:lstStyle/>
          <a:p>
            <a:fld id="{ADFC9CA0-1D7A-4C66-B275-F0FB54BFAB19}" type="slidenum">
              <a:rPr kumimoji="1" lang="ja-JP" altLang="en-US" smtClean="0"/>
              <a:t>29</a:t>
            </a:fld>
            <a:endParaRPr kumimoji="1" lang="ja-JP" altLang="en-US" dirty="0"/>
          </a:p>
        </p:txBody>
      </p:sp>
    </p:spTree>
    <p:extLst>
      <p:ext uri="{BB962C8B-B14F-4D97-AF65-F5344CB8AC3E}">
        <p14:creationId xmlns:p14="http://schemas.microsoft.com/office/powerpoint/2010/main" val="9328380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７．「自然文化園の森」の</a:t>
            </a:r>
            <a:r>
              <a:rPr lang="en-US" altLang="ja-JP" sz="2400" dirty="0"/>
              <a:t>PDCA</a:t>
            </a:r>
            <a:r>
              <a:rPr lang="ja-JP" altLang="en-US" sz="2400" dirty="0"/>
              <a:t>計画、取組体制について</a:t>
            </a:r>
          </a:p>
        </p:txBody>
      </p:sp>
      <p:sp>
        <p:nvSpPr>
          <p:cNvPr id="6" name="テキスト ボックス 5"/>
          <p:cNvSpPr txBox="1"/>
          <p:nvPr/>
        </p:nvSpPr>
        <p:spPr>
          <a:xfrm>
            <a:off x="270297" y="750554"/>
            <a:ext cx="8661279" cy="400110"/>
          </a:xfrm>
          <a:prstGeom prst="rect">
            <a:avLst/>
          </a:prstGeom>
          <a:noFill/>
          <a:ln w="19050">
            <a:noFill/>
          </a:ln>
        </p:spPr>
        <p:txBody>
          <a:bodyPr wrap="square" rtlCol="0">
            <a:spAutoFit/>
          </a:bodyPr>
          <a:lstStyle/>
          <a:p>
            <a:r>
              <a:rPr lang="ja-JP" altLang="en-US" sz="2000" dirty="0" smtClean="0"/>
              <a:t>７．１</a:t>
            </a:r>
            <a:r>
              <a:rPr lang="ja-JP" altLang="en-US" sz="2000" dirty="0"/>
              <a:t>　</a:t>
            </a:r>
            <a:r>
              <a:rPr lang="en-US" altLang="ja-JP" sz="2000" dirty="0"/>
              <a:t> </a:t>
            </a:r>
            <a:r>
              <a:rPr lang="en-US" altLang="ja-JP" sz="2000" dirty="0" smtClean="0"/>
              <a:t>PDCA</a:t>
            </a:r>
            <a:r>
              <a:rPr lang="ja-JP" altLang="en-US" sz="2000" dirty="0" smtClean="0"/>
              <a:t>計画</a:t>
            </a:r>
            <a:endParaRPr lang="ja-JP" altLang="ja-JP" sz="2000" dirty="0"/>
          </a:p>
        </p:txBody>
      </p:sp>
      <p:sp>
        <p:nvSpPr>
          <p:cNvPr id="21" name="テキスト ボックス 20"/>
          <p:cNvSpPr txBox="1"/>
          <p:nvPr/>
        </p:nvSpPr>
        <p:spPr>
          <a:xfrm>
            <a:off x="270296" y="1153966"/>
            <a:ext cx="8661279" cy="338554"/>
          </a:xfrm>
          <a:prstGeom prst="rect">
            <a:avLst/>
          </a:prstGeom>
          <a:noFill/>
          <a:ln w="19050">
            <a:noFill/>
          </a:ln>
        </p:spPr>
        <p:txBody>
          <a:bodyPr wrap="square" rtlCol="0">
            <a:spAutoFit/>
          </a:bodyPr>
          <a:lstStyle/>
          <a:p>
            <a:r>
              <a:rPr lang="ja-JP" altLang="en-US" sz="1600" dirty="0">
                <a:latin typeface="+mn-ea"/>
              </a:rPr>
              <a:t>・</a:t>
            </a:r>
            <a:r>
              <a:rPr lang="ja-JP" altLang="ja-JP" sz="1600" dirty="0"/>
              <a:t>森づくりと利活用について、</a:t>
            </a:r>
            <a:r>
              <a:rPr lang="en-US" altLang="ja-JP" sz="1600" dirty="0"/>
              <a:t>PDCA</a:t>
            </a:r>
            <a:r>
              <a:rPr lang="ja-JP" altLang="ja-JP" sz="1600" dirty="0"/>
              <a:t>サイクルの方策を下記にまとめた。</a:t>
            </a:r>
          </a:p>
        </p:txBody>
      </p:sp>
      <p:sp>
        <p:nvSpPr>
          <p:cNvPr id="7" name="テキスト ボックス 6"/>
          <p:cNvSpPr txBox="1"/>
          <p:nvPr/>
        </p:nvSpPr>
        <p:spPr>
          <a:xfrm>
            <a:off x="3994977" y="6304664"/>
            <a:ext cx="3791910" cy="276999"/>
          </a:xfrm>
          <a:prstGeom prst="rect">
            <a:avLst/>
          </a:prstGeom>
          <a:noFill/>
          <a:ln w="19050">
            <a:noFill/>
          </a:ln>
        </p:spPr>
        <p:txBody>
          <a:bodyPr wrap="square" rtlCol="0">
            <a:spAutoFit/>
          </a:bodyPr>
          <a:lstStyle/>
          <a:p>
            <a:pPr algn="ctr"/>
            <a:r>
              <a:rPr lang="en-US" altLang="ja-JP" sz="1200" dirty="0"/>
              <a:t>PDCA</a:t>
            </a:r>
            <a:r>
              <a:rPr lang="ja-JP" altLang="ja-JP" sz="1200" dirty="0"/>
              <a:t>サイクル</a:t>
            </a:r>
            <a:r>
              <a:rPr lang="ja-JP" altLang="en-US" sz="1200" dirty="0"/>
              <a:t>の方策（案）</a:t>
            </a:r>
            <a:endParaRPr kumimoji="1" lang="ja-JP" altLang="en-US" sz="1200" dirty="0"/>
          </a:p>
        </p:txBody>
      </p:sp>
      <p:pic>
        <p:nvPicPr>
          <p:cNvPr id="8" name="図 7" descr="PDCAサイクル"/>
          <p:cNvPicPr/>
          <p:nvPr/>
        </p:nvPicPr>
        <p:blipFill>
          <a:blip r:embed="rId2" cstate="email">
            <a:extLst>
              <a:ext uri="{28A0092B-C50C-407E-A947-70E740481C1C}">
                <a14:useLocalDpi xmlns:a14="http://schemas.microsoft.com/office/drawing/2010/main"/>
              </a:ext>
            </a:extLst>
          </a:blip>
          <a:srcRect/>
          <a:stretch>
            <a:fillRect/>
          </a:stretch>
        </p:blipFill>
        <p:spPr bwMode="auto">
          <a:xfrm>
            <a:off x="79797" y="1752600"/>
            <a:ext cx="2684673" cy="2468562"/>
          </a:xfrm>
          <a:prstGeom prst="rect">
            <a:avLst/>
          </a:prstGeom>
          <a:noFill/>
          <a:ln>
            <a:noFill/>
          </a:ln>
        </p:spPr>
      </p:pic>
      <p:graphicFrame>
        <p:nvGraphicFramePr>
          <p:cNvPr id="2" name="表 1"/>
          <p:cNvGraphicFramePr>
            <a:graphicFrameLocks noGrp="1"/>
          </p:cNvGraphicFramePr>
          <p:nvPr>
            <p:extLst>
              <p:ext uri="{D42A27DB-BD31-4B8C-83A1-F6EECF244321}">
                <p14:modId xmlns:p14="http://schemas.microsoft.com/office/powerpoint/2010/main" val="3147632782"/>
              </p:ext>
            </p:extLst>
          </p:nvPr>
        </p:nvGraphicFramePr>
        <p:xfrm>
          <a:off x="3159801" y="1646560"/>
          <a:ext cx="5885815" cy="4406999"/>
        </p:xfrm>
        <a:graphic>
          <a:graphicData uri="http://schemas.openxmlformats.org/drawingml/2006/table">
            <a:tbl>
              <a:tblPr firstRow="1" firstCol="1" bandRow="1">
                <a:tableStyleId>{5C22544A-7EE6-4342-B048-85BDC9FD1C3A}</a:tableStyleId>
              </a:tblPr>
              <a:tblGrid>
                <a:gridCol w="1446923">
                  <a:extLst>
                    <a:ext uri="{9D8B030D-6E8A-4147-A177-3AD203B41FA5}">
                      <a16:colId xmlns:a16="http://schemas.microsoft.com/office/drawing/2014/main" xmlns="" val="20000"/>
                    </a:ext>
                  </a:extLst>
                </a:gridCol>
                <a:gridCol w="2083443">
                  <a:extLst>
                    <a:ext uri="{9D8B030D-6E8A-4147-A177-3AD203B41FA5}">
                      <a16:colId xmlns:a16="http://schemas.microsoft.com/office/drawing/2014/main" xmlns="" val="20001"/>
                    </a:ext>
                  </a:extLst>
                </a:gridCol>
                <a:gridCol w="2355449">
                  <a:extLst>
                    <a:ext uri="{9D8B030D-6E8A-4147-A177-3AD203B41FA5}">
                      <a16:colId xmlns:a16="http://schemas.microsoft.com/office/drawing/2014/main" xmlns="" val="20002"/>
                    </a:ext>
                  </a:extLst>
                </a:gridCol>
              </a:tblGrid>
              <a:tr h="367435">
                <a:tc>
                  <a:txBody>
                    <a:bodyPr/>
                    <a:lstStyle/>
                    <a:p>
                      <a:pPr algn="just">
                        <a:spcAft>
                          <a:spcPts val="0"/>
                        </a:spcAft>
                      </a:pPr>
                      <a:r>
                        <a:rPr lang="en-US" sz="1050" kern="100" dirty="0">
                          <a:effectLst/>
                        </a:rPr>
                        <a:t> </a:t>
                      </a:r>
                      <a:endParaRPr lang="ja-JP" sz="1050" kern="100" dirty="0">
                        <a:effectLst/>
                        <a:latin typeface="Century"/>
                        <a:ea typeface="ＭＳ 明朝"/>
                        <a:cs typeface="Times New Roman"/>
                      </a:endParaRPr>
                    </a:p>
                  </a:txBody>
                  <a:tcPr marL="68580" marR="68580" marT="0" marB="0"/>
                </a:tc>
                <a:tc>
                  <a:txBody>
                    <a:bodyPr/>
                    <a:lstStyle/>
                    <a:p>
                      <a:pPr algn="just">
                        <a:spcAft>
                          <a:spcPts val="0"/>
                        </a:spcAft>
                      </a:pPr>
                      <a:r>
                        <a:rPr lang="ja-JP" sz="1050" kern="100" dirty="0">
                          <a:effectLst/>
                        </a:rPr>
                        <a:t>森づくり</a:t>
                      </a:r>
                      <a:endParaRPr lang="ja-JP" sz="1050" kern="100" dirty="0">
                        <a:effectLst/>
                        <a:latin typeface="Century"/>
                        <a:ea typeface="ＭＳ 明朝"/>
                        <a:cs typeface="Times New Roman"/>
                      </a:endParaRPr>
                    </a:p>
                  </a:txBody>
                  <a:tcPr marL="68580" marR="68580" marT="0" marB="0"/>
                </a:tc>
                <a:tc>
                  <a:txBody>
                    <a:bodyPr/>
                    <a:lstStyle/>
                    <a:p>
                      <a:pPr algn="just">
                        <a:spcAft>
                          <a:spcPts val="0"/>
                        </a:spcAft>
                      </a:pPr>
                      <a:r>
                        <a:rPr lang="ja-JP" sz="1050" kern="100" dirty="0">
                          <a:effectLst/>
                        </a:rPr>
                        <a:t>利活用</a:t>
                      </a:r>
                      <a:endParaRPr lang="ja-JP" sz="1050" kern="100" dirty="0">
                        <a:effectLst/>
                        <a:latin typeface="Century"/>
                        <a:ea typeface="ＭＳ 明朝"/>
                        <a:cs typeface="Times New Roman"/>
                      </a:endParaRPr>
                    </a:p>
                  </a:txBody>
                  <a:tcPr marL="68580" marR="68580" marT="0" marB="0"/>
                </a:tc>
                <a:extLst>
                  <a:ext uri="{0D108BD9-81ED-4DB2-BD59-A6C34878D82A}">
                    <a16:rowId xmlns:a16="http://schemas.microsoft.com/office/drawing/2014/main" xmlns="" val="10000"/>
                  </a:ext>
                </a:extLst>
              </a:tr>
              <a:tr h="991416">
                <a:tc>
                  <a:txBody>
                    <a:bodyPr/>
                    <a:lstStyle/>
                    <a:p>
                      <a:pPr algn="just">
                        <a:spcAft>
                          <a:spcPts val="0"/>
                        </a:spcAft>
                      </a:pPr>
                      <a:r>
                        <a:rPr lang="en-US" sz="1050" kern="100">
                          <a:effectLst/>
                        </a:rPr>
                        <a:t>PLAN</a:t>
                      </a:r>
                      <a:r>
                        <a:rPr lang="ja-JP" sz="1050" kern="100">
                          <a:effectLst/>
                        </a:rPr>
                        <a:t>（計画）</a:t>
                      </a:r>
                      <a:endParaRPr lang="ja-JP" sz="1050" kern="100">
                        <a:effectLst/>
                        <a:latin typeface="Century"/>
                        <a:ea typeface="ＭＳ 明朝"/>
                        <a:cs typeface="Times New Roman"/>
                      </a:endParaRPr>
                    </a:p>
                  </a:txBody>
                  <a:tcPr marL="68580" marR="68580" marT="0" marB="0"/>
                </a:tc>
                <a:tc>
                  <a:txBody>
                    <a:bodyPr/>
                    <a:lstStyle/>
                    <a:p>
                      <a:pPr algn="just">
                        <a:spcAft>
                          <a:spcPts val="0"/>
                        </a:spcAft>
                      </a:pPr>
                      <a:r>
                        <a:rPr lang="ja-JP" sz="1050" kern="100" dirty="0">
                          <a:effectLst/>
                        </a:rPr>
                        <a:t>・樹林伐採後のモニタリング計画、自然文化園内全域の生物モニタリング計画を検討、立案</a:t>
                      </a:r>
                    </a:p>
                    <a:p>
                      <a:pPr algn="just">
                        <a:spcAft>
                          <a:spcPts val="0"/>
                        </a:spcAft>
                      </a:pPr>
                      <a:r>
                        <a:rPr lang="en-US" sz="1050" kern="100" dirty="0">
                          <a:effectLst/>
                        </a:rPr>
                        <a:t> </a:t>
                      </a:r>
                      <a:endParaRPr lang="ja-JP" sz="1050" kern="100" dirty="0">
                        <a:effectLst/>
                        <a:latin typeface="Century"/>
                        <a:ea typeface="ＭＳ 明朝"/>
                        <a:cs typeface="Times New Roman"/>
                      </a:endParaRPr>
                    </a:p>
                  </a:txBody>
                  <a:tcPr marL="68580" marR="68580" marT="0" marB="0"/>
                </a:tc>
                <a:tc>
                  <a:txBody>
                    <a:bodyPr/>
                    <a:lstStyle/>
                    <a:p>
                      <a:pPr algn="just">
                        <a:spcAft>
                          <a:spcPts val="0"/>
                        </a:spcAft>
                      </a:pPr>
                      <a:r>
                        <a:rPr lang="ja-JP" sz="1050" kern="100">
                          <a:effectLst/>
                        </a:rPr>
                        <a:t>・試行的活動として、数案のプログラムを検討（企業・大学の協力を得て、斬新なプログラム企画も検討可能）</a:t>
                      </a:r>
                      <a:endParaRPr lang="ja-JP" sz="1050" kern="100">
                        <a:effectLst/>
                        <a:latin typeface="Century"/>
                        <a:ea typeface="ＭＳ 明朝"/>
                        <a:cs typeface="Times New Roman"/>
                      </a:endParaRPr>
                    </a:p>
                  </a:txBody>
                  <a:tcPr marL="68580" marR="68580" marT="0" marB="0"/>
                </a:tc>
                <a:extLst>
                  <a:ext uri="{0D108BD9-81ED-4DB2-BD59-A6C34878D82A}">
                    <a16:rowId xmlns:a16="http://schemas.microsoft.com/office/drawing/2014/main" xmlns="" val="10001"/>
                  </a:ext>
                </a:extLst>
              </a:tr>
              <a:tr h="743562">
                <a:tc>
                  <a:txBody>
                    <a:bodyPr/>
                    <a:lstStyle/>
                    <a:p>
                      <a:pPr algn="just">
                        <a:spcAft>
                          <a:spcPts val="0"/>
                        </a:spcAft>
                      </a:pPr>
                      <a:r>
                        <a:rPr lang="en-US" sz="1050" kern="100" dirty="0">
                          <a:effectLst/>
                        </a:rPr>
                        <a:t>DO</a:t>
                      </a:r>
                      <a:r>
                        <a:rPr lang="ja-JP" sz="1050" kern="100" dirty="0">
                          <a:effectLst/>
                        </a:rPr>
                        <a:t>（実行）</a:t>
                      </a:r>
                      <a:endParaRPr lang="ja-JP" sz="1050" kern="100" dirty="0">
                        <a:effectLst/>
                        <a:latin typeface="Century"/>
                        <a:ea typeface="ＭＳ 明朝"/>
                        <a:cs typeface="Times New Roman"/>
                      </a:endParaRPr>
                    </a:p>
                  </a:txBody>
                  <a:tcPr marL="68580" marR="68580" marT="0" marB="0"/>
                </a:tc>
                <a:tc>
                  <a:txBody>
                    <a:bodyPr/>
                    <a:lstStyle/>
                    <a:p>
                      <a:pPr algn="just">
                        <a:spcAft>
                          <a:spcPts val="0"/>
                        </a:spcAft>
                      </a:pPr>
                      <a:r>
                        <a:rPr lang="ja-JP" sz="1050" kern="100" dirty="0">
                          <a:effectLst/>
                        </a:rPr>
                        <a:t>・モニタリング計画に基づき、</a:t>
                      </a:r>
                      <a:r>
                        <a:rPr lang="ja-JP" altLang="en-US" sz="1050" kern="100" dirty="0">
                          <a:effectLst/>
                        </a:rPr>
                        <a:t>施業及び</a:t>
                      </a:r>
                      <a:r>
                        <a:rPr lang="ja-JP" sz="1050" kern="100" dirty="0">
                          <a:effectLst/>
                        </a:rPr>
                        <a:t>調査を実施</a:t>
                      </a:r>
                    </a:p>
                    <a:p>
                      <a:pPr algn="just">
                        <a:spcAft>
                          <a:spcPts val="0"/>
                        </a:spcAft>
                      </a:pPr>
                      <a:r>
                        <a:rPr lang="en-US" sz="1050" kern="100" dirty="0">
                          <a:effectLst/>
                        </a:rPr>
                        <a:t> </a:t>
                      </a:r>
                      <a:endParaRPr lang="ja-JP" sz="1050" kern="100" dirty="0">
                        <a:effectLst/>
                        <a:latin typeface="Century"/>
                        <a:ea typeface="ＭＳ 明朝"/>
                        <a:cs typeface="Times New Roman"/>
                      </a:endParaRPr>
                    </a:p>
                  </a:txBody>
                  <a:tcPr marL="68580" marR="68580" marT="0" marB="0"/>
                </a:tc>
                <a:tc>
                  <a:txBody>
                    <a:bodyPr/>
                    <a:lstStyle/>
                    <a:p>
                      <a:pPr algn="just">
                        <a:spcAft>
                          <a:spcPts val="0"/>
                        </a:spcAft>
                      </a:pPr>
                      <a:r>
                        <a:rPr lang="ja-JP" sz="1050" kern="100">
                          <a:effectLst/>
                        </a:rPr>
                        <a:t>・提案・立案したプログラムを実施</a:t>
                      </a:r>
                      <a:endParaRPr lang="ja-JP" sz="1050" kern="100">
                        <a:effectLst/>
                        <a:latin typeface="Century"/>
                        <a:ea typeface="ＭＳ 明朝"/>
                        <a:cs typeface="Times New Roman"/>
                      </a:endParaRPr>
                    </a:p>
                  </a:txBody>
                  <a:tcPr marL="68580" marR="68580" marT="0" marB="0"/>
                </a:tc>
                <a:extLst>
                  <a:ext uri="{0D108BD9-81ED-4DB2-BD59-A6C34878D82A}">
                    <a16:rowId xmlns:a16="http://schemas.microsoft.com/office/drawing/2014/main" xmlns="" val="10002"/>
                  </a:ext>
                </a:extLst>
              </a:tr>
              <a:tr h="1487124">
                <a:tc>
                  <a:txBody>
                    <a:bodyPr/>
                    <a:lstStyle/>
                    <a:p>
                      <a:pPr algn="just">
                        <a:spcAft>
                          <a:spcPts val="0"/>
                        </a:spcAft>
                      </a:pPr>
                      <a:r>
                        <a:rPr lang="en-US" sz="1050" kern="100">
                          <a:effectLst/>
                        </a:rPr>
                        <a:t>CHECK</a:t>
                      </a:r>
                      <a:r>
                        <a:rPr lang="ja-JP" sz="1050" kern="100">
                          <a:effectLst/>
                        </a:rPr>
                        <a:t>（評価）</a:t>
                      </a:r>
                      <a:endParaRPr lang="ja-JP" sz="1050" kern="100">
                        <a:effectLst/>
                        <a:latin typeface="Century"/>
                        <a:ea typeface="ＭＳ 明朝"/>
                        <a:cs typeface="Times New Roman"/>
                      </a:endParaRPr>
                    </a:p>
                  </a:txBody>
                  <a:tcPr marL="68580" marR="68580" marT="0" marB="0"/>
                </a:tc>
                <a:tc>
                  <a:txBody>
                    <a:bodyPr/>
                    <a:lstStyle/>
                    <a:p>
                      <a:pPr algn="just">
                        <a:spcAft>
                          <a:spcPts val="0"/>
                        </a:spcAft>
                      </a:pPr>
                      <a:r>
                        <a:rPr lang="ja-JP" sz="1050" kern="100" dirty="0">
                          <a:effectLst/>
                        </a:rPr>
                        <a:t>・調査結果をもとに、森づくりの施業の効果を検証</a:t>
                      </a:r>
                    </a:p>
                    <a:p>
                      <a:pPr algn="just">
                        <a:spcAft>
                          <a:spcPts val="0"/>
                        </a:spcAft>
                      </a:pPr>
                      <a:r>
                        <a:rPr lang="ja-JP" sz="1050" kern="100" dirty="0">
                          <a:effectLst/>
                        </a:rPr>
                        <a:t>・検証結果をもとに、</a:t>
                      </a:r>
                      <a:r>
                        <a:rPr lang="ja-JP" altLang="en-US" sz="1050" kern="100" dirty="0">
                          <a:effectLst/>
                        </a:rPr>
                        <a:t>緑整備</a:t>
                      </a:r>
                      <a:r>
                        <a:rPr lang="ja-JP" altLang="en-US" sz="1050" kern="100" dirty="0" smtClean="0">
                          <a:effectLst/>
                        </a:rPr>
                        <a:t>部会を</a:t>
                      </a:r>
                      <a:r>
                        <a:rPr lang="ja-JP" sz="1050" kern="100" dirty="0" smtClean="0">
                          <a:effectLst/>
                        </a:rPr>
                        <a:t>開催</a:t>
                      </a:r>
                      <a:r>
                        <a:rPr lang="ja-JP" sz="1050" kern="100" dirty="0">
                          <a:effectLst/>
                        </a:rPr>
                        <a:t>し</a:t>
                      </a:r>
                      <a:r>
                        <a:rPr lang="ja-JP" sz="1050" kern="100" dirty="0" smtClean="0">
                          <a:effectLst/>
                        </a:rPr>
                        <a:t>、検証</a:t>
                      </a:r>
                      <a:r>
                        <a:rPr lang="ja-JP" sz="1050" kern="100" dirty="0">
                          <a:effectLst/>
                        </a:rPr>
                        <a:t>結果について意見を伺う</a:t>
                      </a:r>
                    </a:p>
                    <a:p>
                      <a:pPr algn="just">
                        <a:spcAft>
                          <a:spcPts val="0"/>
                        </a:spcAft>
                      </a:pPr>
                      <a:r>
                        <a:rPr lang="en-US" sz="1050" kern="100" dirty="0">
                          <a:effectLst/>
                        </a:rPr>
                        <a:t> </a:t>
                      </a:r>
                      <a:endParaRPr lang="ja-JP" sz="1050" kern="100" dirty="0">
                        <a:effectLst/>
                        <a:latin typeface="Century"/>
                        <a:ea typeface="ＭＳ 明朝"/>
                        <a:cs typeface="Times New Roman"/>
                      </a:endParaRPr>
                    </a:p>
                  </a:txBody>
                  <a:tcPr marL="68580" marR="68580" marT="0" marB="0"/>
                </a:tc>
                <a:tc>
                  <a:txBody>
                    <a:bodyPr/>
                    <a:lstStyle/>
                    <a:p>
                      <a:pPr algn="just">
                        <a:spcAft>
                          <a:spcPts val="0"/>
                        </a:spcAft>
                      </a:pPr>
                      <a:r>
                        <a:rPr lang="ja-JP" sz="1050" kern="100" dirty="0">
                          <a:effectLst/>
                        </a:rPr>
                        <a:t>・参加者に対する満足度アンケートを実施し、プログラムの評価を</a:t>
                      </a:r>
                      <a:r>
                        <a:rPr lang="ja-JP" sz="1050" kern="100" dirty="0" smtClean="0">
                          <a:effectLst/>
                        </a:rPr>
                        <a:t>実施</a:t>
                      </a:r>
                      <a:endParaRPr lang="en-US" altLang="ja-JP" sz="1050" kern="100" dirty="0" smtClean="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050" kern="100" dirty="0" smtClean="0">
                          <a:effectLst/>
                        </a:rPr>
                        <a:t>・検証結果をもとに、</a:t>
                      </a:r>
                      <a:r>
                        <a:rPr lang="ja-JP" altLang="en-US" sz="1050" kern="100" dirty="0" smtClean="0">
                          <a:effectLst/>
                        </a:rPr>
                        <a:t>緑整備部会を</a:t>
                      </a:r>
                      <a:r>
                        <a:rPr lang="ja-JP" altLang="ja-JP" sz="1050" kern="100" dirty="0" smtClean="0">
                          <a:effectLst/>
                        </a:rPr>
                        <a:t>開催し、検証結果について意見を伺う</a:t>
                      </a:r>
                    </a:p>
                    <a:p>
                      <a:pPr algn="just">
                        <a:spcAft>
                          <a:spcPts val="0"/>
                        </a:spcAft>
                      </a:pPr>
                      <a:endParaRPr lang="ja-JP" sz="1050" kern="100" dirty="0">
                        <a:effectLst/>
                        <a:latin typeface="Century"/>
                        <a:ea typeface="ＭＳ 明朝"/>
                        <a:cs typeface="Times New Roman"/>
                      </a:endParaRPr>
                    </a:p>
                  </a:txBody>
                  <a:tcPr marL="68580" marR="68580" marT="0" marB="0"/>
                </a:tc>
                <a:extLst>
                  <a:ext uri="{0D108BD9-81ED-4DB2-BD59-A6C34878D82A}">
                    <a16:rowId xmlns:a16="http://schemas.microsoft.com/office/drawing/2014/main" xmlns="" val="10003"/>
                  </a:ext>
                </a:extLst>
              </a:tr>
              <a:tr h="817462">
                <a:tc>
                  <a:txBody>
                    <a:bodyPr/>
                    <a:lstStyle/>
                    <a:p>
                      <a:pPr algn="just">
                        <a:spcAft>
                          <a:spcPts val="0"/>
                        </a:spcAft>
                      </a:pPr>
                      <a:r>
                        <a:rPr lang="en-US" sz="1050" kern="100">
                          <a:effectLst/>
                        </a:rPr>
                        <a:t>ACTION</a:t>
                      </a:r>
                      <a:r>
                        <a:rPr lang="ja-JP" sz="1050" kern="100">
                          <a:effectLst/>
                        </a:rPr>
                        <a:t>（改善）</a:t>
                      </a:r>
                      <a:endParaRPr lang="ja-JP" sz="1050" kern="100">
                        <a:effectLst/>
                        <a:latin typeface="Century"/>
                        <a:ea typeface="ＭＳ 明朝"/>
                        <a:cs typeface="Times New Roman"/>
                      </a:endParaRPr>
                    </a:p>
                  </a:txBody>
                  <a:tcPr marL="68580" marR="68580" marT="0" marB="0"/>
                </a:tc>
                <a:tc>
                  <a:txBody>
                    <a:bodyPr/>
                    <a:lstStyle/>
                    <a:p>
                      <a:pPr algn="just">
                        <a:spcAft>
                          <a:spcPts val="0"/>
                        </a:spcAft>
                      </a:pPr>
                      <a:r>
                        <a:rPr lang="ja-JP" sz="1050" kern="100" dirty="0">
                          <a:effectLst/>
                        </a:rPr>
                        <a:t>・検証結果や</a:t>
                      </a:r>
                      <a:r>
                        <a:rPr lang="ja-JP" altLang="en-US" sz="1050" kern="100" dirty="0">
                          <a:effectLst/>
                        </a:rPr>
                        <a:t>緑整備部会等</a:t>
                      </a:r>
                      <a:r>
                        <a:rPr lang="ja-JP" sz="1050" kern="100" dirty="0">
                          <a:effectLst/>
                        </a:rPr>
                        <a:t>の意見を踏まえ、森づくりの施業方法の見直しや、モニタリング計画の見直し等を実施</a:t>
                      </a:r>
                    </a:p>
                    <a:p>
                      <a:pPr algn="just">
                        <a:spcAft>
                          <a:spcPts val="0"/>
                        </a:spcAft>
                      </a:pPr>
                      <a:r>
                        <a:rPr lang="en-US" sz="1050" kern="100" dirty="0">
                          <a:effectLst/>
                        </a:rPr>
                        <a:t> </a:t>
                      </a:r>
                      <a:endParaRPr lang="ja-JP" sz="1050" kern="100" dirty="0">
                        <a:effectLst/>
                        <a:latin typeface="Century"/>
                        <a:ea typeface="ＭＳ 明朝"/>
                        <a:cs typeface="Times New Roman"/>
                      </a:endParaRPr>
                    </a:p>
                  </a:txBody>
                  <a:tcPr marL="68580" marR="68580" marT="0" marB="0"/>
                </a:tc>
                <a:tc>
                  <a:txBody>
                    <a:bodyPr/>
                    <a:lstStyle/>
                    <a:p>
                      <a:pPr algn="just">
                        <a:spcAft>
                          <a:spcPts val="0"/>
                        </a:spcAft>
                      </a:pPr>
                      <a:r>
                        <a:rPr lang="ja-JP" sz="1050" kern="100" dirty="0">
                          <a:effectLst/>
                        </a:rPr>
                        <a:t>・プログラムの評価をもとに改善し、年間プログラムによる継続した実施の検討を実施</a:t>
                      </a:r>
                      <a:endParaRPr lang="ja-JP" sz="1050" kern="100" dirty="0">
                        <a:effectLst/>
                        <a:latin typeface="Century"/>
                        <a:ea typeface="ＭＳ 明朝"/>
                        <a:cs typeface="Times New Roman"/>
                      </a:endParaRPr>
                    </a:p>
                  </a:txBody>
                  <a:tcPr marL="68580" marR="68580" marT="0" marB="0"/>
                </a:tc>
                <a:extLst>
                  <a:ext uri="{0D108BD9-81ED-4DB2-BD59-A6C34878D82A}">
                    <a16:rowId xmlns:a16="http://schemas.microsoft.com/office/drawing/2014/main" xmlns="" val="10004"/>
                  </a:ext>
                </a:extLst>
              </a:tr>
            </a:tbl>
          </a:graphicData>
        </a:graphic>
      </p:graphicFrame>
      <p:sp>
        <p:nvSpPr>
          <p:cNvPr id="3" name="スライド番号プレースホルダー 2"/>
          <p:cNvSpPr>
            <a:spLocks noGrp="1"/>
          </p:cNvSpPr>
          <p:nvPr>
            <p:ph type="sldNum" sz="quarter" idx="12"/>
          </p:nvPr>
        </p:nvSpPr>
        <p:spPr>
          <a:xfrm>
            <a:off x="7086600" y="6492875"/>
            <a:ext cx="2057400" cy="365125"/>
          </a:xfrm>
        </p:spPr>
        <p:txBody>
          <a:bodyPr/>
          <a:lstStyle/>
          <a:p>
            <a:fld id="{ADFC9CA0-1D7A-4C66-B275-F0FB54BFAB19}" type="slidenum">
              <a:rPr kumimoji="1" lang="ja-JP" altLang="en-US" smtClean="0"/>
              <a:t>30</a:t>
            </a:fld>
            <a:endParaRPr kumimoji="1" lang="ja-JP" altLang="en-US" dirty="0"/>
          </a:p>
        </p:txBody>
      </p:sp>
    </p:spTree>
    <p:extLst>
      <p:ext uri="{BB962C8B-B14F-4D97-AF65-F5344CB8AC3E}">
        <p14:creationId xmlns:p14="http://schemas.microsoft.com/office/powerpoint/2010/main" val="24043239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７．「自然文化園の森」の</a:t>
            </a:r>
            <a:r>
              <a:rPr lang="en-US" altLang="ja-JP" sz="2400" dirty="0"/>
              <a:t>PDCA</a:t>
            </a:r>
            <a:r>
              <a:rPr lang="ja-JP" altLang="en-US" sz="2400" dirty="0"/>
              <a:t>計画、取組体制について</a:t>
            </a:r>
          </a:p>
        </p:txBody>
      </p:sp>
      <p:sp>
        <p:nvSpPr>
          <p:cNvPr id="21" name="テキスト ボックス 20"/>
          <p:cNvSpPr txBox="1"/>
          <p:nvPr/>
        </p:nvSpPr>
        <p:spPr>
          <a:xfrm>
            <a:off x="156259" y="770402"/>
            <a:ext cx="8661279" cy="400110"/>
          </a:xfrm>
          <a:prstGeom prst="rect">
            <a:avLst/>
          </a:prstGeom>
          <a:noFill/>
          <a:ln w="19050">
            <a:noFill/>
          </a:ln>
        </p:spPr>
        <p:txBody>
          <a:bodyPr wrap="square" rtlCol="0">
            <a:spAutoFit/>
          </a:bodyPr>
          <a:lstStyle/>
          <a:p>
            <a:r>
              <a:rPr lang="ja-JP" altLang="en-US" sz="2000" dirty="0" smtClean="0"/>
              <a:t>モニタリング</a:t>
            </a:r>
            <a:r>
              <a:rPr lang="ja-JP" altLang="en-US" sz="2000" dirty="0"/>
              <a:t>計画（案）</a:t>
            </a:r>
            <a:endParaRPr lang="ja-JP" altLang="ja-JP" sz="2000" dirty="0"/>
          </a:p>
        </p:txBody>
      </p:sp>
      <p:sp>
        <p:nvSpPr>
          <p:cNvPr id="11" name="テキスト ボックス 10"/>
          <p:cNvSpPr txBox="1"/>
          <p:nvPr/>
        </p:nvSpPr>
        <p:spPr>
          <a:xfrm>
            <a:off x="204674" y="1238909"/>
            <a:ext cx="8612863" cy="1631216"/>
          </a:xfrm>
          <a:prstGeom prst="rect">
            <a:avLst/>
          </a:prstGeom>
          <a:noFill/>
          <a:ln w="19050">
            <a:noFill/>
          </a:ln>
        </p:spPr>
        <p:txBody>
          <a:bodyPr wrap="square" rtlCol="0">
            <a:spAutoFit/>
          </a:bodyPr>
          <a:lstStyle/>
          <a:p>
            <a:pPr marL="133350" indent="-133350" algn="just">
              <a:lnSpc>
                <a:spcPts val="2000"/>
              </a:lnSpc>
              <a:spcAft>
                <a:spcPts val="0"/>
              </a:spcAft>
            </a:pPr>
            <a:r>
              <a:rPr lang="ja-JP" altLang="en-US" sz="1400" dirty="0" smtClean="0">
                <a:latin typeface="+mn-ea"/>
              </a:rPr>
              <a:t>■施業区</a:t>
            </a:r>
            <a:r>
              <a:rPr lang="ja-JP" altLang="ja-JP" sz="1400" dirty="0" smtClean="0">
                <a:latin typeface="+mn-ea"/>
              </a:rPr>
              <a:t>におけるモニタリング</a:t>
            </a:r>
            <a:r>
              <a:rPr lang="ja-JP" altLang="ja-JP" sz="1400" dirty="0">
                <a:latin typeface="+mn-ea"/>
              </a:rPr>
              <a:t>と自然文化園全体の生物多様性の状況を把握する生物調査</a:t>
            </a:r>
            <a:r>
              <a:rPr lang="ja-JP" altLang="en-US" sz="1400" dirty="0">
                <a:latin typeface="+mn-ea"/>
              </a:rPr>
              <a:t>を計画する。</a:t>
            </a:r>
            <a:endParaRPr lang="en-US" altLang="ja-JP" sz="1400" dirty="0">
              <a:latin typeface="+mn-ea"/>
            </a:endParaRPr>
          </a:p>
          <a:p>
            <a:pPr marL="133350" indent="-133350" algn="just">
              <a:lnSpc>
                <a:spcPts val="2000"/>
              </a:lnSpc>
              <a:spcAft>
                <a:spcPts val="0"/>
              </a:spcAft>
            </a:pPr>
            <a:r>
              <a:rPr lang="ja-JP" altLang="en-US" sz="1400" dirty="0" smtClean="0">
                <a:latin typeface="+mn-ea"/>
              </a:rPr>
              <a:t>■施業区に</a:t>
            </a:r>
            <a:r>
              <a:rPr lang="ja-JP" altLang="en-US" sz="1400" dirty="0">
                <a:latin typeface="+mn-ea"/>
              </a:rPr>
              <a:t>おけるモニタリングは、伐採前と伐採</a:t>
            </a:r>
            <a:r>
              <a:rPr lang="ja-JP" altLang="en-US" sz="1400" dirty="0" smtClean="0">
                <a:latin typeface="+mn-ea"/>
              </a:rPr>
              <a:t>後</a:t>
            </a:r>
            <a:r>
              <a:rPr lang="en-US" altLang="ja-JP" sz="1400" dirty="0" smtClean="0">
                <a:latin typeface="+mn-ea"/>
              </a:rPr>
              <a:t>3</a:t>
            </a:r>
            <a:r>
              <a:rPr lang="ja-JP" altLang="en-US" sz="1400" dirty="0" smtClean="0">
                <a:latin typeface="+mn-ea"/>
              </a:rPr>
              <a:t>年</a:t>
            </a:r>
            <a:r>
              <a:rPr lang="ja-JP" altLang="en-US" sz="1400" dirty="0">
                <a:latin typeface="+mn-ea"/>
              </a:rPr>
              <a:t>の実施を基本とし、園全体で実施するモニタリングは</a:t>
            </a:r>
            <a:r>
              <a:rPr lang="ja-JP" altLang="en-US" sz="1400" dirty="0" smtClean="0">
                <a:latin typeface="+mn-ea"/>
              </a:rPr>
              <a:t>、</a:t>
            </a:r>
            <a:r>
              <a:rPr lang="en-US" altLang="ja-JP" sz="1400" dirty="0" smtClean="0">
                <a:latin typeface="+mn-ea"/>
              </a:rPr>
              <a:t>5</a:t>
            </a:r>
            <a:r>
              <a:rPr lang="ja-JP" altLang="en-US" sz="1400" dirty="0">
                <a:latin typeface="+mn-ea"/>
              </a:rPr>
              <a:t>年程度の周期で各項目の調査が実施できるよう計画し、効果的かつ効率的なモニタリングとする</a:t>
            </a:r>
            <a:r>
              <a:rPr lang="ja-JP" altLang="en-US" sz="1400" dirty="0" smtClean="0">
                <a:latin typeface="+mn-ea"/>
              </a:rPr>
              <a:t>。植生調査、植物相調査は</a:t>
            </a:r>
            <a:r>
              <a:rPr lang="en-US" altLang="ja-JP" sz="1400" dirty="0" smtClean="0">
                <a:latin typeface="+mn-ea"/>
              </a:rPr>
              <a:t>3</a:t>
            </a:r>
            <a:r>
              <a:rPr lang="ja-JP" altLang="en-US" sz="1400" dirty="0" smtClean="0">
                <a:latin typeface="+mn-ea"/>
              </a:rPr>
              <a:t>年程度の周期で調査を実施する。</a:t>
            </a:r>
            <a:endParaRPr lang="en-US" altLang="ja-JP" sz="1400" dirty="0">
              <a:latin typeface="+mn-ea"/>
            </a:endParaRPr>
          </a:p>
          <a:p>
            <a:pPr marL="133350" indent="-133350" algn="just">
              <a:lnSpc>
                <a:spcPts val="2000"/>
              </a:lnSpc>
              <a:spcAft>
                <a:spcPts val="0"/>
              </a:spcAft>
            </a:pPr>
            <a:r>
              <a:rPr lang="ja-JP" altLang="en-US" sz="1400" dirty="0">
                <a:latin typeface="+mn-ea"/>
              </a:rPr>
              <a:t>■</a:t>
            </a:r>
            <a:r>
              <a:rPr lang="ja-JP" altLang="ja-JP" sz="1400" dirty="0">
                <a:latin typeface="+mn-ea"/>
              </a:rPr>
              <a:t>ＰＤＣＡサイクルに基づき、モニタリング調査により得られた調査結果を踏まえ、施業の効果を検証し、今後の施業方法の見直し等につな</a:t>
            </a:r>
            <a:r>
              <a:rPr lang="ja-JP" altLang="en-US" sz="1400" dirty="0">
                <a:latin typeface="+mn-ea"/>
              </a:rPr>
              <a:t>げる</a:t>
            </a:r>
            <a:r>
              <a:rPr lang="ja-JP" altLang="ja-JP" sz="1400" dirty="0">
                <a:latin typeface="+mn-ea"/>
              </a:rPr>
              <a:t>順応的管理を</a:t>
            </a:r>
            <a:r>
              <a:rPr lang="ja-JP" altLang="en-US" sz="1400" dirty="0">
                <a:latin typeface="+mn-ea"/>
              </a:rPr>
              <a:t>実施する。</a:t>
            </a:r>
            <a:endParaRPr kumimoji="1" lang="en-US" altLang="ja-JP" sz="1400" dirty="0">
              <a:latin typeface="+mn-ea"/>
            </a:endParaRPr>
          </a:p>
        </p:txBody>
      </p:sp>
      <p:sp>
        <p:nvSpPr>
          <p:cNvPr id="2" name="正方形/長方形 1"/>
          <p:cNvSpPr/>
          <p:nvPr/>
        </p:nvSpPr>
        <p:spPr>
          <a:xfrm>
            <a:off x="449687" y="3146059"/>
            <a:ext cx="3950709" cy="1338508"/>
          </a:xfrm>
          <a:prstGeom prst="rect">
            <a:avLst/>
          </a:prstGeom>
          <a:ln>
            <a:solidFill>
              <a:schemeClr val="tx1"/>
            </a:solidFill>
          </a:ln>
        </p:spPr>
        <p:txBody>
          <a:bodyPr wrap="square">
            <a:spAutoFit/>
          </a:bodyPr>
          <a:lstStyle/>
          <a:p>
            <a:pPr marL="85725" indent="-85725">
              <a:lnSpc>
                <a:spcPts val="2500"/>
              </a:lnSpc>
            </a:pPr>
            <a:r>
              <a:rPr lang="ja-JP" altLang="ja-JP" sz="1400" dirty="0"/>
              <a:t>・伐採、更新等の施業による</a:t>
            </a:r>
            <a:r>
              <a:rPr lang="ja-JP" altLang="ja-JP" sz="1400" u="sng" dirty="0"/>
              <a:t>効果の検証</a:t>
            </a:r>
            <a:r>
              <a:rPr lang="ja-JP" altLang="ja-JP" sz="1400" dirty="0"/>
              <a:t>、施業計画の見直しを実施するための基礎データを得るために</a:t>
            </a:r>
            <a:r>
              <a:rPr lang="ja-JP" altLang="en-US" sz="1400" dirty="0"/>
              <a:t>、</a:t>
            </a:r>
            <a:r>
              <a:rPr lang="ja-JP" altLang="ja-JP" sz="1400" dirty="0"/>
              <a:t>「天空率の推移」</a:t>
            </a:r>
            <a:r>
              <a:rPr lang="ja-JP" altLang="en-US" sz="1400" dirty="0"/>
              <a:t>、</a:t>
            </a:r>
            <a:r>
              <a:rPr lang="ja-JP" altLang="ja-JP" sz="1400" dirty="0"/>
              <a:t>「実生の出現状況と生育・枯損状況」</a:t>
            </a:r>
            <a:r>
              <a:rPr lang="ja-JP" altLang="en-US" sz="1400" dirty="0"/>
              <a:t>、</a:t>
            </a:r>
            <a:r>
              <a:rPr lang="ja-JP" altLang="ja-JP" sz="1400" dirty="0"/>
              <a:t>「植生調査」</a:t>
            </a:r>
            <a:r>
              <a:rPr lang="ja-JP" altLang="en-US" sz="1400" dirty="0"/>
              <a:t>を</a:t>
            </a:r>
            <a:r>
              <a:rPr lang="ja-JP" altLang="ja-JP" sz="1400" dirty="0"/>
              <a:t>実施</a:t>
            </a:r>
          </a:p>
        </p:txBody>
      </p:sp>
      <p:sp>
        <p:nvSpPr>
          <p:cNvPr id="14" name="正方形/長方形 13"/>
          <p:cNvSpPr/>
          <p:nvPr/>
        </p:nvSpPr>
        <p:spPr>
          <a:xfrm>
            <a:off x="449688" y="4744697"/>
            <a:ext cx="3950708" cy="1374735"/>
          </a:xfrm>
          <a:prstGeom prst="rect">
            <a:avLst/>
          </a:prstGeom>
          <a:ln>
            <a:solidFill>
              <a:schemeClr val="tx1"/>
            </a:solidFill>
          </a:ln>
        </p:spPr>
        <p:txBody>
          <a:bodyPr wrap="square">
            <a:spAutoFit/>
          </a:bodyPr>
          <a:lstStyle/>
          <a:p>
            <a:pPr marL="85725" indent="-85725">
              <a:lnSpc>
                <a:spcPts val="2500"/>
              </a:lnSpc>
            </a:pPr>
            <a:r>
              <a:rPr lang="ja-JP" altLang="ja-JP" sz="1400" dirty="0"/>
              <a:t>・伐採、更新等の施業を実施したことで、様々な動植物が生息・生育できる環境が形成されると考えられ、それに伴い生物多様性がより豊かになることが考えられるため、各生物群の調査を実施</a:t>
            </a:r>
          </a:p>
        </p:txBody>
      </p:sp>
      <p:sp>
        <p:nvSpPr>
          <p:cNvPr id="3" name="右矢印 2"/>
          <p:cNvSpPr/>
          <p:nvPr/>
        </p:nvSpPr>
        <p:spPr>
          <a:xfrm>
            <a:off x="4741006" y="3651597"/>
            <a:ext cx="412623" cy="327431"/>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4733188" y="5222909"/>
            <a:ext cx="412622" cy="294348"/>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5535593" y="3365977"/>
            <a:ext cx="3102015" cy="8449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樹木伐採後のモニタ</a:t>
            </a:r>
            <a:r>
              <a:rPr kumimoji="1" lang="ja-JP" altLang="en-US" dirty="0"/>
              <a:t>リング</a:t>
            </a:r>
          </a:p>
        </p:txBody>
      </p:sp>
      <p:sp>
        <p:nvSpPr>
          <p:cNvPr id="16" name="角丸四角形 15"/>
          <p:cNvSpPr/>
          <p:nvPr/>
        </p:nvSpPr>
        <p:spPr>
          <a:xfrm>
            <a:off x="5535592" y="4947607"/>
            <a:ext cx="3102015" cy="8449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自然文化園内での生物調査</a:t>
            </a:r>
          </a:p>
        </p:txBody>
      </p:sp>
      <p:sp>
        <p:nvSpPr>
          <p:cNvPr id="6" name="スライド番号プレースホルダー 5"/>
          <p:cNvSpPr>
            <a:spLocks noGrp="1"/>
          </p:cNvSpPr>
          <p:nvPr>
            <p:ph type="sldNum" sz="quarter" idx="12"/>
          </p:nvPr>
        </p:nvSpPr>
        <p:spPr>
          <a:xfrm>
            <a:off x="7086600" y="6492875"/>
            <a:ext cx="2057400" cy="365125"/>
          </a:xfrm>
        </p:spPr>
        <p:txBody>
          <a:bodyPr/>
          <a:lstStyle/>
          <a:p>
            <a:fld id="{ADFC9CA0-1D7A-4C66-B275-F0FB54BFAB19}" type="slidenum">
              <a:rPr kumimoji="1" lang="ja-JP" altLang="en-US" smtClean="0"/>
              <a:t>31</a:t>
            </a:fld>
            <a:endParaRPr kumimoji="1" lang="ja-JP" altLang="en-US" dirty="0"/>
          </a:p>
        </p:txBody>
      </p:sp>
    </p:spTree>
    <p:extLst>
      <p:ext uri="{BB962C8B-B14F-4D97-AF65-F5344CB8AC3E}">
        <p14:creationId xmlns:p14="http://schemas.microsoft.com/office/powerpoint/2010/main" val="2468052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７．「自然文化園の森」の</a:t>
            </a:r>
            <a:r>
              <a:rPr lang="en-US" altLang="ja-JP" sz="2400" dirty="0"/>
              <a:t>PDCA</a:t>
            </a:r>
            <a:r>
              <a:rPr lang="ja-JP" altLang="en-US" sz="2400" dirty="0"/>
              <a:t>計画、取組体制について</a:t>
            </a:r>
          </a:p>
        </p:txBody>
      </p:sp>
      <p:sp>
        <p:nvSpPr>
          <p:cNvPr id="8" name="正方形/長方形 7"/>
          <p:cNvSpPr/>
          <p:nvPr/>
        </p:nvSpPr>
        <p:spPr>
          <a:xfrm>
            <a:off x="226637" y="734093"/>
            <a:ext cx="3039615" cy="307777"/>
          </a:xfrm>
          <a:prstGeom prst="rect">
            <a:avLst/>
          </a:prstGeom>
        </p:spPr>
        <p:txBody>
          <a:bodyPr wrap="none">
            <a:spAutoFit/>
          </a:bodyPr>
          <a:lstStyle/>
          <a:p>
            <a:r>
              <a:rPr lang="ja-JP" altLang="en-US" sz="1400" dirty="0">
                <a:latin typeface="+mn-ea"/>
              </a:rPr>
              <a:t>■モニタリング項目と今後の年次計画</a:t>
            </a:r>
          </a:p>
        </p:txBody>
      </p:sp>
      <p:sp>
        <p:nvSpPr>
          <p:cNvPr id="6" name="テキスト ボックス 5"/>
          <p:cNvSpPr txBox="1"/>
          <p:nvPr/>
        </p:nvSpPr>
        <p:spPr>
          <a:xfrm>
            <a:off x="718422" y="6024728"/>
            <a:ext cx="7877176" cy="415498"/>
          </a:xfrm>
          <a:prstGeom prst="rect">
            <a:avLst/>
          </a:prstGeom>
          <a:noFill/>
        </p:spPr>
        <p:txBody>
          <a:bodyPr wrap="square" rtlCol="0">
            <a:spAutoFit/>
          </a:bodyPr>
          <a:lstStyle/>
          <a:p>
            <a:r>
              <a:rPr lang="ja-JP" altLang="en-US" sz="1050" dirty="0" smtClean="0"/>
              <a:t>＊）</a:t>
            </a:r>
            <a:r>
              <a:rPr lang="en-US" altLang="ja-JP" sz="1050" dirty="0">
                <a:latin typeface="+mn-ea"/>
              </a:rPr>
              <a:t> </a:t>
            </a:r>
            <a:r>
              <a:rPr lang="ja-JP" altLang="en-US" sz="1050" dirty="0" smtClean="0">
                <a:latin typeface="+mn-ea"/>
              </a:rPr>
              <a:t>モニタリング</a:t>
            </a:r>
            <a:r>
              <a:rPr lang="ja-JP" altLang="en-US" sz="1050" dirty="0">
                <a:latin typeface="+mn-ea"/>
              </a:rPr>
              <a:t>調査により得られた</a:t>
            </a:r>
            <a:r>
              <a:rPr lang="ja-JP" altLang="en-US" sz="1050" dirty="0" smtClean="0">
                <a:latin typeface="+mn-ea"/>
              </a:rPr>
              <a:t>調査結果から施業</a:t>
            </a:r>
            <a:r>
              <a:rPr lang="ja-JP" altLang="en-US" sz="1050" dirty="0">
                <a:latin typeface="+mn-ea"/>
              </a:rPr>
              <a:t>の効果を</a:t>
            </a:r>
            <a:r>
              <a:rPr lang="ja-JP" altLang="en-US" sz="1050" dirty="0" smtClean="0">
                <a:latin typeface="+mn-ea"/>
              </a:rPr>
              <a:t>検証</a:t>
            </a:r>
            <a:endParaRPr lang="en-US" altLang="ja-JP" sz="1050" dirty="0">
              <a:latin typeface="+mn-ea"/>
            </a:endParaRPr>
          </a:p>
          <a:p>
            <a:pPr marL="180975" indent="85725"/>
            <a:r>
              <a:rPr lang="ja-JP" altLang="en-US" sz="1050" kern="100" dirty="0" smtClean="0"/>
              <a:t>緑整備部会</a:t>
            </a:r>
            <a:r>
              <a:rPr lang="ja-JP" altLang="en-US" sz="1050" kern="100" dirty="0"/>
              <a:t>を</a:t>
            </a:r>
            <a:r>
              <a:rPr lang="ja-JP" altLang="ja-JP" sz="1050" kern="100" dirty="0"/>
              <a:t>開催し、検証結果について意見を</a:t>
            </a:r>
            <a:r>
              <a:rPr lang="ja-JP" altLang="ja-JP" sz="1050" kern="100" dirty="0" smtClean="0"/>
              <a:t>伺</a:t>
            </a:r>
            <a:r>
              <a:rPr lang="ja-JP" altLang="en-US" sz="1050" kern="100" dirty="0" smtClean="0"/>
              <a:t>い、</a:t>
            </a:r>
            <a:r>
              <a:rPr lang="ja-JP" altLang="en-US" sz="1050" dirty="0" smtClean="0">
                <a:latin typeface="+mn-ea"/>
              </a:rPr>
              <a:t>今後</a:t>
            </a:r>
            <a:r>
              <a:rPr lang="ja-JP" altLang="en-US" sz="1050" dirty="0">
                <a:latin typeface="+mn-ea"/>
              </a:rPr>
              <a:t>の施業方法の見直し等に</a:t>
            </a:r>
            <a:r>
              <a:rPr lang="ja-JP" altLang="en-US" sz="1050" dirty="0" smtClean="0">
                <a:latin typeface="+mn-ea"/>
              </a:rPr>
              <a:t>つなげる</a:t>
            </a:r>
            <a:endParaRPr lang="en-US" altLang="ja-JP" sz="1050" dirty="0">
              <a:latin typeface="+mn-ea"/>
            </a:endParaRPr>
          </a:p>
        </p:txBody>
      </p:sp>
      <p:sp>
        <p:nvSpPr>
          <p:cNvPr id="3" name="スライド番号プレースホルダー 2"/>
          <p:cNvSpPr>
            <a:spLocks noGrp="1"/>
          </p:cNvSpPr>
          <p:nvPr>
            <p:ph type="sldNum" sz="quarter" idx="12"/>
          </p:nvPr>
        </p:nvSpPr>
        <p:spPr>
          <a:xfrm>
            <a:off x="7086600" y="6492875"/>
            <a:ext cx="2057400" cy="365125"/>
          </a:xfrm>
        </p:spPr>
        <p:txBody>
          <a:bodyPr/>
          <a:lstStyle/>
          <a:p>
            <a:fld id="{ADFC9CA0-1D7A-4C66-B275-F0FB54BFAB19}" type="slidenum">
              <a:rPr kumimoji="1" lang="ja-JP" altLang="en-US" smtClean="0"/>
              <a:t>32</a:t>
            </a:fld>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804412648"/>
              </p:ext>
            </p:extLst>
          </p:nvPr>
        </p:nvGraphicFramePr>
        <p:xfrm>
          <a:off x="719138" y="1085660"/>
          <a:ext cx="7762875" cy="4887912"/>
        </p:xfrm>
        <a:graphic>
          <a:graphicData uri="http://schemas.openxmlformats.org/presentationml/2006/ole">
            <mc:AlternateContent xmlns:mc="http://schemas.openxmlformats.org/markup-compatibility/2006">
              <mc:Choice xmlns:v="urn:schemas-microsoft-com:vml" Requires="v">
                <p:oleObj spid="_x0000_s3097" name="ワークシート" r:id="rId4" imgW="9239266" imgH="5819768" progId="Excel.Sheet.12">
                  <p:embed/>
                </p:oleObj>
              </mc:Choice>
              <mc:Fallback>
                <p:oleObj name="ワークシート" r:id="rId4" imgW="9239266" imgH="5819768" progId="Excel.Sheet.12">
                  <p:embed/>
                  <p:pic>
                    <p:nvPicPr>
                      <p:cNvPr id="0" name=""/>
                      <p:cNvPicPr/>
                      <p:nvPr/>
                    </p:nvPicPr>
                    <p:blipFill>
                      <a:blip r:embed="rId5"/>
                      <a:stretch>
                        <a:fillRect/>
                      </a:stretch>
                    </p:blipFill>
                    <p:spPr>
                      <a:xfrm>
                        <a:off x="719138" y="1085660"/>
                        <a:ext cx="7762875" cy="4887912"/>
                      </a:xfrm>
                      <a:prstGeom prst="rect">
                        <a:avLst/>
                      </a:prstGeom>
                    </p:spPr>
                  </p:pic>
                </p:oleObj>
              </mc:Fallback>
            </mc:AlternateContent>
          </a:graphicData>
        </a:graphic>
      </p:graphicFrame>
      <p:sp>
        <p:nvSpPr>
          <p:cNvPr id="9" name="テキスト ボックス 8"/>
          <p:cNvSpPr txBox="1"/>
          <p:nvPr/>
        </p:nvSpPr>
        <p:spPr>
          <a:xfrm>
            <a:off x="718422" y="6348875"/>
            <a:ext cx="7877176" cy="415498"/>
          </a:xfrm>
          <a:prstGeom prst="rect">
            <a:avLst/>
          </a:prstGeom>
          <a:noFill/>
        </p:spPr>
        <p:txBody>
          <a:bodyPr wrap="square" rtlCol="0">
            <a:spAutoFit/>
          </a:bodyPr>
          <a:lstStyle/>
          <a:p>
            <a:r>
              <a:rPr lang="ja-JP" altLang="en-US" sz="1050" dirty="0" smtClean="0"/>
              <a:t>＊）</a:t>
            </a:r>
            <a:r>
              <a:rPr lang="en-US" altLang="ja-JP" sz="1050" dirty="0">
                <a:latin typeface="+mn-ea"/>
              </a:rPr>
              <a:t> </a:t>
            </a:r>
            <a:r>
              <a:rPr lang="ja-JP" altLang="en-US" sz="1050" dirty="0" smtClean="0">
                <a:latin typeface="+mn-ea"/>
              </a:rPr>
              <a:t>エコトーン部分の施業区（水辺の森）については、施業後</a:t>
            </a:r>
            <a:r>
              <a:rPr lang="en-US" altLang="ja-JP" sz="1050" dirty="0" smtClean="0">
                <a:latin typeface="+mn-ea"/>
              </a:rPr>
              <a:t>3</a:t>
            </a:r>
            <a:r>
              <a:rPr lang="ja-JP" altLang="en-US" sz="1050" dirty="0" smtClean="0">
                <a:latin typeface="+mn-ea"/>
              </a:rPr>
              <a:t>年間</a:t>
            </a:r>
            <a:r>
              <a:rPr lang="ja-JP" altLang="en-US" sz="1050" dirty="0">
                <a:latin typeface="+mn-ea"/>
              </a:rPr>
              <a:t>は植生調査と併せて生き物</a:t>
            </a:r>
            <a:r>
              <a:rPr lang="ja-JP" altLang="en-US" sz="1050" dirty="0" smtClean="0">
                <a:latin typeface="+mn-ea"/>
              </a:rPr>
              <a:t>の調査を行う。なお、生き物調査について</a:t>
            </a:r>
            <a:endParaRPr lang="en-US" altLang="ja-JP" sz="1050" dirty="0" smtClean="0">
              <a:latin typeface="+mn-ea"/>
            </a:endParaRPr>
          </a:p>
          <a:p>
            <a:r>
              <a:rPr lang="ja-JP" altLang="en-US" sz="1050" dirty="0">
                <a:latin typeface="+mn-ea"/>
              </a:rPr>
              <a:t>　</a:t>
            </a:r>
            <a:r>
              <a:rPr lang="ja-JP" altLang="en-US" sz="1050" dirty="0" smtClean="0">
                <a:latin typeface="+mn-ea"/>
              </a:rPr>
              <a:t>　　は、</a:t>
            </a:r>
            <a:r>
              <a:rPr lang="en-US" altLang="ja-JP" sz="1050" dirty="0" smtClean="0">
                <a:latin typeface="+mn-ea"/>
              </a:rPr>
              <a:t>3</a:t>
            </a:r>
            <a:r>
              <a:rPr lang="ja-JP" altLang="en-US" sz="1050" dirty="0" smtClean="0">
                <a:latin typeface="+mn-ea"/>
              </a:rPr>
              <a:t>年間の調査終了後は、園内全域での生き物調査の中で継続的に行う。</a:t>
            </a:r>
            <a:endParaRPr lang="en-US" altLang="ja-JP" sz="1050" dirty="0">
              <a:latin typeface="+mn-ea"/>
            </a:endParaRPr>
          </a:p>
        </p:txBody>
      </p:sp>
    </p:spTree>
    <p:extLst>
      <p:ext uri="{BB962C8B-B14F-4D97-AF65-F5344CB8AC3E}">
        <p14:creationId xmlns:p14="http://schemas.microsoft.com/office/powerpoint/2010/main" val="27000597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７．「自然文化園の森」の</a:t>
            </a:r>
            <a:r>
              <a:rPr lang="en-US" altLang="ja-JP" sz="2400" dirty="0"/>
              <a:t>PDCA</a:t>
            </a:r>
            <a:r>
              <a:rPr lang="ja-JP" altLang="en-US" sz="2400" dirty="0"/>
              <a:t>計画、取組体制について</a:t>
            </a:r>
          </a:p>
        </p:txBody>
      </p:sp>
      <p:sp>
        <p:nvSpPr>
          <p:cNvPr id="6" name="テキスト ボックス 5"/>
          <p:cNvSpPr txBox="1"/>
          <p:nvPr/>
        </p:nvSpPr>
        <p:spPr>
          <a:xfrm>
            <a:off x="270297" y="750554"/>
            <a:ext cx="8661279" cy="400110"/>
          </a:xfrm>
          <a:prstGeom prst="rect">
            <a:avLst/>
          </a:prstGeom>
          <a:noFill/>
          <a:ln w="19050">
            <a:noFill/>
          </a:ln>
        </p:spPr>
        <p:txBody>
          <a:bodyPr wrap="square" rtlCol="0">
            <a:spAutoFit/>
          </a:bodyPr>
          <a:lstStyle/>
          <a:p>
            <a:r>
              <a:rPr lang="ja-JP" altLang="en-US" sz="2000" dirty="0"/>
              <a:t>７</a:t>
            </a:r>
            <a:r>
              <a:rPr lang="ja-JP" altLang="en-US" sz="2000" dirty="0" smtClean="0"/>
              <a:t>．２</a:t>
            </a:r>
            <a:r>
              <a:rPr lang="ja-JP" altLang="en-US" sz="2000" dirty="0"/>
              <a:t>　</a:t>
            </a:r>
            <a:r>
              <a:rPr lang="ja-JP" altLang="ja-JP" sz="2000" dirty="0"/>
              <a:t>取組</a:t>
            </a:r>
            <a:r>
              <a:rPr lang="ja-JP" altLang="ja-JP" sz="2000" dirty="0" smtClean="0"/>
              <a:t>体制</a:t>
            </a:r>
            <a:endParaRPr lang="ja-JP" altLang="ja-JP" sz="2000" dirty="0"/>
          </a:p>
        </p:txBody>
      </p:sp>
      <p:sp>
        <p:nvSpPr>
          <p:cNvPr id="21" name="テキスト ボックス 20"/>
          <p:cNvSpPr txBox="1"/>
          <p:nvPr/>
        </p:nvSpPr>
        <p:spPr>
          <a:xfrm>
            <a:off x="841488" y="1199280"/>
            <a:ext cx="7101068" cy="605294"/>
          </a:xfrm>
          <a:prstGeom prst="rect">
            <a:avLst/>
          </a:prstGeom>
          <a:noFill/>
          <a:ln w="19050">
            <a:solidFill>
              <a:prstClr val="black"/>
            </a:solidFill>
          </a:ln>
        </p:spPr>
        <p:txBody>
          <a:bodyPr wrap="square" rtlCol="0">
            <a:spAutoFit/>
          </a:bodyPr>
          <a:lstStyle/>
          <a:p>
            <a:pPr marL="93663" indent="-93663">
              <a:lnSpc>
                <a:spcPts val="2000"/>
              </a:lnSpc>
            </a:pPr>
            <a:r>
              <a:rPr lang="ja-JP" altLang="en-US" sz="1400" dirty="0"/>
              <a:t>■</a:t>
            </a:r>
            <a:r>
              <a:rPr lang="ja-JP" altLang="ja-JP" sz="1400" dirty="0"/>
              <a:t>現行は、大阪府から万博公園で活動を行っている様々なボランティア団体や</a:t>
            </a:r>
            <a:r>
              <a:rPr lang="en-US" altLang="ja-JP" sz="1400" dirty="0"/>
              <a:t>NPO</a:t>
            </a:r>
            <a:r>
              <a:rPr lang="ja-JP" altLang="ja-JP" sz="1400" dirty="0"/>
              <a:t>団体、</a:t>
            </a:r>
            <a:endParaRPr lang="en-US" altLang="ja-JP" sz="1400" dirty="0"/>
          </a:p>
          <a:p>
            <a:pPr marL="93663" indent="-93663">
              <a:lnSpc>
                <a:spcPts val="2000"/>
              </a:lnSpc>
            </a:pPr>
            <a:r>
              <a:rPr lang="ja-JP" altLang="en-US" sz="1400" dirty="0"/>
              <a:t>　大学など</a:t>
            </a:r>
            <a:r>
              <a:rPr lang="ja-JP" altLang="ja-JP" sz="1400" dirty="0"/>
              <a:t>研究機関に個別に委託契約や活動承認を行っている状況</a:t>
            </a:r>
          </a:p>
        </p:txBody>
      </p:sp>
      <p:sp>
        <p:nvSpPr>
          <p:cNvPr id="7" name="テキスト ボックス 6"/>
          <p:cNvSpPr txBox="1"/>
          <p:nvPr/>
        </p:nvSpPr>
        <p:spPr>
          <a:xfrm>
            <a:off x="231648" y="3808782"/>
            <a:ext cx="2169983" cy="276999"/>
          </a:xfrm>
          <a:prstGeom prst="rect">
            <a:avLst/>
          </a:prstGeom>
          <a:noFill/>
          <a:ln w="19050">
            <a:noFill/>
          </a:ln>
        </p:spPr>
        <p:txBody>
          <a:bodyPr wrap="square" rtlCol="0">
            <a:spAutoFit/>
          </a:bodyPr>
          <a:lstStyle/>
          <a:p>
            <a:pPr algn="ctr"/>
            <a:r>
              <a:rPr lang="ja-JP" altLang="ja-JP" sz="1200" dirty="0"/>
              <a:t>取組体制</a:t>
            </a:r>
            <a:r>
              <a:rPr lang="ja-JP" altLang="en-US" sz="1200" dirty="0"/>
              <a:t>（案）</a:t>
            </a:r>
            <a:endParaRPr kumimoji="1" lang="ja-JP" altLang="en-US" sz="1200" dirty="0"/>
          </a:p>
        </p:txBody>
      </p:sp>
      <p:sp>
        <p:nvSpPr>
          <p:cNvPr id="10" name="テキスト ボックス 9"/>
          <p:cNvSpPr txBox="1"/>
          <p:nvPr/>
        </p:nvSpPr>
        <p:spPr>
          <a:xfrm>
            <a:off x="841488" y="4127586"/>
            <a:ext cx="7101068" cy="2015936"/>
          </a:xfrm>
          <a:prstGeom prst="rect">
            <a:avLst/>
          </a:prstGeom>
          <a:noFill/>
          <a:ln w="19050">
            <a:solidFill>
              <a:prstClr val="black"/>
            </a:solidFill>
          </a:ln>
        </p:spPr>
        <p:txBody>
          <a:bodyPr wrap="square" rtlCol="0">
            <a:spAutoFit/>
          </a:bodyPr>
          <a:lstStyle/>
          <a:p>
            <a:r>
              <a:rPr lang="ja-JP" altLang="en-US" sz="1400" dirty="0"/>
              <a:t>■</a:t>
            </a:r>
            <a:r>
              <a:rPr lang="ja-JP" altLang="ja-JP" sz="1400" dirty="0"/>
              <a:t>今後</a:t>
            </a:r>
            <a:r>
              <a:rPr lang="ja-JP" altLang="ja-JP" sz="1400" dirty="0" smtClean="0"/>
              <a:t>の運営</a:t>
            </a:r>
            <a:r>
              <a:rPr lang="ja-JP" altLang="en-US" sz="1400" dirty="0" smtClean="0"/>
              <a:t>体制</a:t>
            </a:r>
            <a:endParaRPr lang="en-US" altLang="ja-JP" sz="1400" dirty="0" smtClean="0"/>
          </a:p>
          <a:p>
            <a:r>
              <a:rPr lang="ja-JP" altLang="en-US" sz="1400" dirty="0"/>
              <a:t>　</a:t>
            </a:r>
            <a:r>
              <a:rPr lang="ja-JP" altLang="en-US" sz="1400" dirty="0" smtClean="0"/>
              <a:t>　</a:t>
            </a:r>
            <a:r>
              <a:rPr lang="en-US" altLang="ja-JP" dirty="0">
                <a:latin typeface="+mn-ea"/>
              </a:rPr>
              <a:t>‣</a:t>
            </a:r>
            <a:r>
              <a:rPr lang="ja-JP" altLang="en-US" sz="1400" dirty="0" smtClean="0"/>
              <a:t>大阪府が、</a:t>
            </a:r>
            <a:r>
              <a:rPr lang="ja-JP" altLang="en-US" sz="1400" dirty="0"/>
              <a:t>継続して</a:t>
            </a:r>
            <a:r>
              <a:rPr lang="ja-JP" altLang="en-US" sz="1400" dirty="0" smtClean="0"/>
              <a:t>主体的に</a:t>
            </a:r>
            <a:r>
              <a:rPr lang="ja-JP" altLang="ja-JP" sz="1400" dirty="0" smtClean="0"/>
              <a:t>森づくり</a:t>
            </a:r>
            <a:r>
              <a:rPr lang="ja-JP" altLang="en-US" sz="1400" dirty="0" smtClean="0"/>
              <a:t>を行う</a:t>
            </a:r>
            <a:endParaRPr lang="en-US" altLang="ja-JP" sz="1400" dirty="0" smtClean="0"/>
          </a:p>
          <a:p>
            <a:r>
              <a:rPr lang="ja-JP" altLang="en-US" sz="1400" dirty="0" smtClean="0"/>
              <a:t>　　　</a:t>
            </a:r>
            <a:r>
              <a:rPr lang="en-US" altLang="ja-JP" sz="1400" dirty="0" smtClean="0"/>
              <a:t>※</a:t>
            </a:r>
            <a:r>
              <a:rPr lang="ja-JP" altLang="en-US" sz="1400" dirty="0" smtClean="0"/>
              <a:t>森のモニタリング調査は、研究</a:t>
            </a:r>
            <a:r>
              <a:rPr lang="ja-JP" altLang="en-US" sz="1400" dirty="0"/>
              <a:t>の場と</a:t>
            </a:r>
            <a:r>
              <a:rPr lang="ja-JP" altLang="en-US" sz="1400" dirty="0" smtClean="0"/>
              <a:t>しての活用も視野に、研究機関と連携し、ＰＤＣＡ</a:t>
            </a:r>
            <a:endParaRPr lang="en-US" altLang="ja-JP" sz="1400" dirty="0" smtClean="0"/>
          </a:p>
          <a:p>
            <a:r>
              <a:rPr lang="ja-JP" altLang="en-US" sz="1400" dirty="0"/>
              <a:t>　</a:t>
            </a:r>
            <a:r>
              <a:rPr lang="ja-JP" altLang="en-US" sz="1400" dirty="0" smtClean="0"/>
              <a:t>　　　　に必要なデータの収集・蓄積に努める。また、間伐などの森づくりの作業については、</a:t>
            </a:r>
            <a:endParaRPr lang="en-US" altLang="ja-JP" sz="1400" dirty="0" smtClean="0"/>
          </a:p>
          <a:p>
            <a:r>
              <a:rPr lang="ja-JP" altLang="en-US" sz="1400" dirty="0"/>
              <a:t>　</a:t>
            </a:r>
            <a:r>
              <a:rPr lang="ja-JP" altLang="en-US" sz="1400" dirty="0" smtClean="0"/>
              <a:t>　　　　</a:t>
            </a:r>
            <a:r>
              <a:rPr lang="ja-JP" altLang="ja-JP" sz="1400" dirty="0" smtClean="0"/>
              <a:t>ボランティア</a:t>
            </a:r>
            <a:r>
              <a:rPr lang="ja-JP" altLang="ja-JP" sz="1400" dirty="0"/>
              <a:t>団体</a:t>
            </a:r>
            <a:r>
              <a:rPr lang="ja-JP" altLang="en-US" sz="1400" dirty="0"/>
              <a:t>や</a:t>
            </a:r>
            <a:r>
              <a:rPr lang="en-US" altLang="ja-JP" sz="1400" dirty="0"/>
              <a:t>NPO</a:t>
            </a:r>
            <a:r>
              <a:rPr lang="ja-JP" altLang="ja-JP" sz="1400" dirty="0"/>
              <a:t>団体</a:t>
            </a:r>
            <a:r>
              <a:rPr lang="ja-JP" altLang="en-US" sz="1400" dirty="0" smtClean="0"/>
              <a:t>との協働</a:t>
            </a:r>
            <a:r>
              <a:rPr lang="ja-JP" altLang="en-US" sz="1400" dirty="0"/>
              <a:t>・</a:t>
            </a:r>
            <a:r>
              <a:rPr lang="ja-JP" altLang="en-US" sz="1400" dirty="0" smtClean="0"/>
              <a:t>連携も視野にいれて進める。 </a:t>
            </a:r>
            <a:endParaRPr lang="en-US" altLang="ja-JP" sz="1400" dirty="0" smtClean="0"/>
          </a:p>
          <a:p>
            <a:pPr>
              <a:lnSpc>
                <a:spcPts val="600"/>
              </a:lnSpc>
            </a:pPr>
            <a:endParaRPr lang="en-US" altLang="ja-JP" sz="1400" dirty="0"/>
          </a:p>
          <a:p>
            <a:r>
              <a:rPr lang="ja-JP" altLang="en-US" sz="1400" dirty="0"/>
              <a:t>　</a:t>
            </a:r>
            <a:r>
              <a:rPr lang="ja-JP" altLang="en-US" sz="1400" dirty="0" smtClean="0"/>
              <a:t>　</a:t>
            </a:r>
            <a:r>
              <a:rPr lang="en-US" altLang="ja-JP" dirty="0" smtClean="0">
                <a:latin typeface="+mn-ea"/>
              </a:rPr>
              <a:t>‣</a:t>
            </a:r>
            <a:r>
              <a:rPr lang="ja-JP" altLang="en-US" sz="1400" dirty="0" smtClean="0"/>
              <a:t>指定管理者が、</a:t>
            </a:r>
            <a:r>
              <a:rPr lang="ja-JP" altLang="en-US" sz="1400" dirty="0"/>
              <a:t>主体的に</a:t>
            </a:r>
            <a:r>
              <a:rPr lang="ja-JP" altLang="ja-JP" sz="1400" dirty="0" smtClean="0"/>
              <a:t>利活用</a:t>
            </a:r>
            <a:r>
              <a:rPr lang="ja-JP" altLang="en-US" sz="1400" dirty="0" smtClean="0"/>
              <a:t>を行う</a:t>
            </a:r>
            <a:endParaRPr lang="en-US" altLang="ja-JP" sz="1400" dirty="0" smtClean="0"/>
          </a:p>
          <a:p>
            <a:r>
              <a:rPr lang="ja-JP" altLang="en-US" sz="1400" dirty="0"/>
              <a:t>　</a:t>
            </a:r>
            <a:r>
              <a:rPr lang="ja-JP" altLang="en-US" sz="1400" dirty="0" smtClean="0"/>
              <a:t>　　</a:t>
            </a:r>
            <a:r>
              <a:rPr lang="en-US" altLang="ja-JP" sz="1400" dirty="0" smtClean="0"/>
              <a:t>※</a:t>
            </a:r>
            <a:r>
              <a:rPr lang="ja-JP" altLang="en-US" sz="1400" dirty="0"/>
              <a:t>民間のノウハウを</a:t>
            </a:r>
            <a:r>
              <a:rPr lang="ja-JP" altLang="en-US" sz="1400" dirty="0" smtClean="0"/>
              <a:t>活かしながら、</a:t>
            </a:r>
            <a:r>
              <a:rPr lang="ja-JP" altLang="ja-JP" sz="1400" dirty="0" smtClean="0"/>
              <a:t>ボランティア</a:t>
            </a:r>
            <a:r>
              <a:rPr lang="ja-JP" altLang="ja-JP" sz="1400" dirty="0"/>
              <a:t>団体</a:t>
            </a:r>
            <a:r>
              <a:rPr lang="ja-JP" altLang="en-US" sz="1400" dirty="0"/>
              <a:t>や</a:t>
            </a:r>
            <a:r>
              <a:rPr lang="en-US" altLang="ja-JP" sz="1400" dirty="0"/>
              <a:t>NPO</a:t>
            </a:r>
            <a:r>
              <a:rPr lang="ja-JP" altLang="ja-JP" sz="1400" dirty="0" smtClean="0"/>
              <a:t>団体</a:t>
            </a:r>
            <a:r>
              <a:rPr lang="ja-JP" altLang="en-US" sz="1400" dirty="0" smtClean="0"/>
              <a:t>との</a:t>
            </a:r>
            <a:r>
              <a:rPr lang="ja-JP" altLang="ja-JP" sz="1400" dirty="0" smtClean="0"/>
              <a:t>協働</a:t>
            </a:r>
            <a:r>
              <a:rPr lang="ja-JP" altLang="ja-JP" sz="1400" dirty="0"/>
              <a:t>・</a:t>
            </a:r>
            <a:r>
              <a:rPr lang="ja-JP" altLang="ja-JP" sz="1400" dirty="0" smtClean="0"/>
              <a:t>連携</a:t>
            </a:r>
            <a:r>
              <a:rPr lang="ja-JP" altLang="en-US" sz="1400" dirty="0" smtClean="0"/>
              <a:t>を進め、</a:t>
            </a:r>
            <a:endParaRPr lang="en-US" altLang="ja-JP" sz="1400" dirty="0" smtClean="0"/>
          </a:p>
          <a:p>
            <a:r>
              <a:rPr lang="ja-JP" altLang="en-US" sz="1400" dirty="0"/>
              <a:t>　</a:t>
            </a:r>
            <a:r>
              <a:rPr lang="ja-JP" altLang="en-US" sz="1400" dirty="0" smtClean="0"/>
              <a:t>　　　　</a:t>
            </a:r>
            <a:r>
              <a:rPr lang="ja-JP" altLang="ja-JP" sz="1400" dirty="0" smtClean="0"/>
              <a:t>自由度</a:t>
            </a:r>
            <a:r>
              <a:rPr lang="ja-JP" altLang="ja-JP" sz="1400" dirty="0"/>
              <a:t>と質の高い</a:t>
            </a:r>
            <a:r>
              <a:rPr lang="ja-JP" altLang="ja-JP" sz="1400" dirty="0" smtClean="0"/>
              <a:t>サービス</a:t>
            </a:r>
            <a:r>
              <a:rPr lang="ja-JP" altLang="en-US" sz="1400" dirty="0" smtClean="0"/>
              <a:t>の提供に努める。</a:t>
            </a:r>
            <a:endParaRPr lang="ja-JP" altLang="ja-JP" sz="1400" dirty="0"/>
          </a:p>
        </p:txBody>
      </p:sp>
      <p:sp>
        <p:nvSpPr>
          <p:cNvPr id="3" name="下矢印 2"/>
          <p:cNvSpPr/>
          <p:nvPr/>
        </p:nvSpPr>
        <p:spPr>
          <a:xfrm>
            <a:off x="1881045" y="2408594"/>
            <a:ext cx="584522" cy="4977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2" descr="\\newjec\dfs\115.社会計画G大阪\05_業務件名\H28\160715_万博の森（仮称）育成等計画策定委託\170214－修正\170206、取り組み体制－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50000"/>
          <a:stretch/>
        </p:blipFill>
        <p:spPr bwMode="auto">
          <a:xfrm>
            <a:off x="3703019" y="1910882"/>
            <a:ext cx="4165395" cy="1842423"/>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7086600" y="6527300"/>
            <a:ext cx="2057400" cy="365125"/>
          </a:xfrm>
        </p:spPr>
        <p:txBody>
          <a:bodyPr/>
          <a:lstStyle/>
          <a:p>
            <a:fld id="{ADFC9CA0-1D7A-4C66-B275-F0FB54BFAB19}" type="slidenum">
              <a:rPr kumimoji="1" lang="ja-JP" altLang="en-US" smtClean="0"/>
              <a:t>33</a:t>
            </a:fld>
            <a:endParaRPr kumimoji="1" lang="ja-JP" altLang="en-US" dirty="0"/>
          </a:p>
        </p:txBody>
      </p:sp>
    </p:spTree>
    <p:extLst>
      <p:ext uri="{BB962C8B-B14F-4D97-AF65-F5344CB8AC3E}">
        <p14:creationId xmlns:p14="http://schemas.microsoft.com/office/powerpoint/2010/main" val="3299818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２</a:t>
            </a:r>
            <a:r>
              <a:rPr lang="ja-JP" altLang="en-US" sz="2400" dirty="0" smtClean="0"/>
              <a:t>．</a:t>
            </a:r>
            <a:r>
              <a:rPr lang="ja-JP" altLang="en-US" sz="2400" dirty="0"/>
              <a:t>「自然文化園の森」の育成計画の検討フロー及び構成について</a:t>
            </a:r>
            <a:endParaRPr lang="en-US" altLang="ja-JP" sz="2400" dirty="0"/>
          </a:p>
        </p:txBody>
      </p:sp>
      <p:sp>
        <p:nvSpPr>
          <p:cNvPr id="100" name="正方形/長方形 99"/>
          <p:cNvSpPr/>
          <p:nvPr/>
        </p:nvSpPr>
        <p:spPr>
          <a:xfrm>
            <a:off x="156259" y="768658"/>
            <a:ext cx="7355494" cy="48163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 name="テキスト ボックス 103"/>
          <p:cNvSpPr txBox="1"/>
          <p:nvPr/>
        </p:nvSpPr>
        <p:spPr>
          <a:xfrm>
            <a:off x="187815" y="777459"/>
            <a:ext cx="5117194" cy="430887"/>
          </a:xfrm>
          <a:prstGeom prst="rect">
            <a:avLst/>
          </a:prstGeom>
          <a:noFill/>
          <a:ln w="19050">
            <a:noFill/>
          </a:ln>
        </p:spPr>
        <p:txBody>
          <a:bodyPr wrap="square" rtlCol="0">
            <a:spAutoFit/>
          </a:bodyPr>
          <a:lstStyle/>
          <a:p>
            <a:r>
              <a:rPr lang="ja-JP" altLang="en-US" sz="2200" b="1" u="sng" dirty="0" smtClean="0"/>
              <a:t>２</a:t>
            </a:r>
            <a:r>
              <a:rPr lang="ja-JP" altLang="en-US" sz="2200" b="1" u="sng" dirty="0"/>
              <a:t>．</a:t>
            </a:r>
            <a:r>
              <a:rPr kumimoji="1" lang="ja-JP" altLang="en-US" sz="2200" b="1" u="sng" dirty="0" smtClean="0"/>
              <a:t>１</a:t>
            </a:r>
            <a:r>
              <a:rPr lang="ja-JP" altLang="en-US" sz="2200" b="1" u="sng" dirty="0"/>
              <a:t>　</a:t>
            </a:r>
            <a:r>
              <a:rPr kumimoji="1" lang="ja-JP" altLang="en-US" sz="2200" b="1" u="sng" dirty="0" smtClean="0"/>
              <a:t>育成計画の</a:t>
            </a:r>
            <a:r>
              <a:rPr kumimoji="1" lang="ja-JP" altLang="en-US" sz="2200" b="1" u="sng" dirty="0"/>
              <a:t>検討フロー（案）</a:t>
            </a:r>
          </a:p>
        </p:txBody>
      </p:sp>
      <p:sp>
        <p:nvSpPr>
          <p:cNvPr id="67" name="テキスト ボックス 66"/>
          <p:cNvSpPr txBox="1"/>
          <p:nvPr/>
        </p:nvSpPr>
        <p:spPr>
          <a:xfrm>
            <a:off x="6013502" y="1817928"/>
            <a:ext cx="1680203" cy="369332"/>
          </a:xfrm>
          <a:prstGeom prst="rect">
            <a:avLst/>
          </a:prstGeom>
          <a:noFill/>
          <a:ln w="41275">
            <a:solidFill>
              <a:srgbClr val="00B050"/>
            </a:solidFill>
            <a:prstDash val="dash"/>
          </a:ln>
        </p:spPr>
        <p:txBody>
          <a:bodyPr wrap="square" rtlCol="0">
            <a:spAutoFit/>
          </a:bodyPr>
          <a:lstStyle/>
          <a:p>
            <a:pPr algn="ctr"/>
            <a:endParaRPr kumimoji="1" lang="ja-JP" altLang="en-US" b="1" dirty="0"/>
          </a:p>
        </p:txBody>
      </p:sp>
      <p:sp>
        <p:nvSpPr>
          <p:cNvPr id="36" name="矢印: 右 35"/>
          <p:cNvSpPr/>
          <p:nvPr/>
        </p:nvSpPr>
        <p:spPr>
          <a:xfrm rot="5400000">
            <a:off x="6713342" y="2229617"/>
            <a:ext cx="280520" cy="352989"/>
          </a:xfrm>
          <a:prstGeom prst="rightArrow">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55" name="正方形/長方形 54"/>
          <p:cNvSpPr/>
          <p:nvPr/>
        </p:nvSpPr>
        <p:spPr>
          <a:xfrm>
            <a:off x="614994" y="1500925"/>
            <a:ext cx="4212000" cy="2736000"/>
          </a:xfrm>
          <a:prstGeom prst="rect">
            <a:avLst/>
          </a:prstGeom>
          <a:noFill/>
          <a:ln w="412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8" name="直線コネクタ 97"/>
          <p:cNvCxnSpPr/>
          <p:nvPr/>
        </p:nvCxnSpPr>
        <p:spPr>
          <a:xfrm>
            <a:off x="2729173" y="1945871"/>
            <a:ext cx="0" cy="180000"/>
          </a:xfrm>
          <a:prstGeom prst="line">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738140" y="4624905"/>
            <a:ext cx="3982617" cy="338554"/>
          </a:xfrm>
          <a:prstGeom prst="rect">
            <a:avLst/>
          </a:prstGeom>
          <a:noFill/>
          <a:ln w="15875">
            <a:solidFill>
              <a:schemeClr val="tx1"/>
            </a:solidFill>
          </a:ln>
        </p:spPr>
        <p:txBody>
          <a:bodyPr wrap="square" rtlCol="0">
            <a:spAutoFit/>
          </a:bodyPr>
          <a:lstStyle/>
          <a:p>
            <a:pPr algn="ctr"/>
            <a:r>
              <a:rPr kumimoji="1" lang="ja-JP" altLang="en-US" sz="1600" b="1" dirty="0"/>
              <a:t>森</a:t>
            </a:r>
            <a:r>
              <a:rPr lang="ja-JP" altLang="en-US" sz="1600" b="1" dirty="0"/>
              <a:t>の育成</a:t>
            </a:r>
            <a:r>
              <a:rPr kumimoji="1" lang="ja-JP" altLang="en-US" sz="1600" b="1" dirty="0"/>
              <a:t>の目標・方針等の検討</a:t>
            </a:r>
          </a:p>
        </p:txBody>
      </p:sp>
      <p:sp>
        <p:nvSpPr>
          <p:cNvPr id="24" name="テキスト ボックス 23"/>
          <p:cNvSpPr txBox="1"/>
          <p:nvPr/>
        </p:nvSpPr>
        <p:spPr>
          <a:xfrm>
            <a:off x="744672" y="1607317"/>
            <a:ext cx="3981600" cy="338554"/>
          </a:xfrm>
          <a:prstGeom prst="rect">
            <a:avLst/>
          </a:prstGeom>
          <a:noFill/>
          <a:ln w="15875">
            <a:solidFill>
              <a:schemeClr val="tx1"/>
            </a:solidFill>
          </a:ln>
        </p:spPr>
        <p:txBody>
          <a:bodyPr wrap="square" rtlCol="0">
            <a:spAutoFit/>
          </a:bodyPr>
          <a:lstStyle/>
          <a:p>
            <a:pPr algn="ctr"/>
            <a:r>
              <a:rPr lang="ja-JP" altLang="en-US" sz="1600" b="1" dirty="0" smtClean="0"/>
              <a:t>計画の</a:t>
            </a:r>
            <a:r>
              <a:rPr lang="ja-JP" altLang="en-US" sz="1600" b="1" dirty="0"/>
              <a:t>前提の確認</a:t>
            </a:r>
          </a:p>
        </p:txBody>
      </p:sp>
      <p:grpSp>
        <p:nvGrpSpPr>
          <p:cNvPr id="14" name="グループ化 13"/>
          <p:cNvGrpSpPr/>
          <p:nvPr/>
        </p:nvGrpSpPr>
        <p:grpSpPr>
          <a:xfrm>
            <a:off x="740077" y="5137308"/>
            <a:ext cx="4120744" cy="595034"/>
            <a:chOff x="2165756" y="4454158"/>
            <a:chExt cx="4120744" cy="595034"/>
          </a:xfrm>
        </p:grpSpPr>
        <p:sp>
          <p:nvSpPr>
            <p:cNvPr id="43" name="テキスト ボックス 42"/>
            <p:cNvSpPr txBox="1"/>
            <p:nvPr/>
          </p:nvSpPr>
          <p:spPr>
            <a:xfrm>
              <a:off x="2165756" y="4454158"/>
              <a:ext cx="3981600" cy="338554"/>
            </a:xfrm>
            <a:prstGeom prst="rect">
              <a:avLst/>
            </a:prstGeom>
            <a:noFill/>
            <a:ln w="15875">
              <a:solidFill>
                <a:schemeClr val="tx1"/>
              </a:solidFill>
            </a:ln>
          </p:spPr>
          <p:txBody>
            <a:bodyPr wrap="square" rtlCol="0">
              <a:spAutoFit/>
            </a:bodyPr>
            <a:lstStyle/>
            <a:p>
              <a:pPr algn="ctr"/>
              <a:r>
                <a:rPr lang="ja-JP" altLang="en-US" sz="1600" b="1" dirty="0"/>
                <a:t>森の育成の事業</a:t>
              </a:r>
              <a:r>
                <a:rPr kumimoji="1" lang="ja-JP" altLang="en-US" sz="1600" b="1" dirty="0"/>
                <a:t>計画の検討</a:t>
              </a:r>
              <a:endParaRPr kumimoji="1" lang="ja-JP" altLang="en-US" sz="1600" dirty="0"/>
            </a:p>
          </p:txBody>
        </p:sp>
        <p:grpSp>
          <p:nvGrpSpPr>
            <p:cNvPr id="8" name="グループ化 7"/>
            <p:cNvGrpSpPr/>
            <p:nvPr/>
          </p:nvGrpSpPr>
          <p:grpSpPr>
            <a:xfrm>
              <a:off x="2186824" y="4815795"/>
              <a:ext cx="4099676" cy="233397"/>
              <a:chOff x="2186824" y="4815795"/>
              <a:chExt cx="4099676" cy="233397"/>
            </a:xfrm>
          </p:grpSpPr>
          <p:sp>
            <p:nvSpPr>
              <p:cNvPr id="46" name="テキスト ボックス 45"/>
              <p:cNvSpPr txBox="1"/>
              <p:nvPr/>
            </p:nvSpPr>
            <p:spPr>
              <a:xfrm>
                <a:off x="2186824" y="4815795"/>
                <a:ext cx="4099676" cy="233397"/>
              </a:xfrm>
              <a:prstGeom prst="rect">
                <a:avLst/>
              </a:prstGeom>
              <a:noFill/>
              <a:ln w="6350">
                <a:noFill/>
              </a:ln>
            </p:spPr>
            <p:txBody>
              <a:bodyPr wrap="square" rtlCol="0">
                <a:spAutoFit/>
              </a:bodyPr>
              <a:lstStyle/>
              <a:p>
                <a:pPr>
                  <a:lnSpc>
                    <a:spcPts val="1100"/>
                  </a:lnSpc>
                </a:pPr>
                <a:r>
                  <a:rPr lang="ja-JP" altLang="en-US" sz="1050" dirty="0">
                    <a:latin typeface="ＭＳ 明朝" panose="02020609040205080304" pitchFamily="17" charset="-128"/>
                    <a:ea typeface="ＭＳ 明朝" panose="02020609040205080304" pitchFamily="17" charset="-128"/>
                  </a:rPr>
                  <a:t>①森の育成計画、②森の利活用計画、③</a:t>
                </a:r>
                <a:r>
                  <a:rPr lang="en-US" altLang="ja-JP" sz="1050" dirty="0">
                    <a:latin typeface="ＭＳ 明朝" panose="02020609040205080304" pitchFamily="17" charset="-128"/>
                    <a:ea typeface="ＭＳ 明朝" panose="02020609040205080304" pitchFamily="17" charset="-128"/>
                  </a:rPr>
                  <a:t>PDCA</a:t>
                </a:r>
                <a:r>
                  <a:rPr lang="ja-JP" altLang="en-US" sz="1050" dirty="0">
                    <a:latin typeface="ＭＳ 明朝" panose="02020609040205080304" pitchFamily="17" charset="-128"/>
                    <a:ea typeface="ＭＳ 明朝" panose="02020609040205080304" pitchFamily="17" charset="-128"/>
                  </a:rPr>
                  <a:t>計画や取組体制等</a:t>
                </a:r>
              </a:p>
            </p:txBody>
          </p:sp>
          <p:sp>
            <p:nvSpPr>
              <p:cNvPr id="15" name="大かっこ 14"/>
              <p:cNvSpPr/>
              <p:nvPr/>
            </p:nvSpPr>
            <p:spPr>
              <a:xfrm>
                <a:off x="2209728" y="4824303"/>
                <a:ext cx="3856497" cy="180000"/>
              </a:xfrm>
              <a:prstGeom prst="bracketPair">
                <a:avLst>
                  <a:gd name="adj" fmla="val 1322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cxnSp>
        <p:nvCxnSpPr>
          <p:cNvPr id="39" name="直線コネクタ 38"/>
          <p:cNvCxnSpPr/>
          <p:nvPr/>
        </p:nvCxnSpPr>
        <p:spPr>
          <a:xfrm>
            <a:off x="2735472" y="2676697"/>
            <a:ext cx="0" cy="180000"/>
          </a:xfrm>
          <a:prstGeom prst="line">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745162" y="2139547"/>
            <a:ext cx="3981600" cy="540000"/>
            <a:chOff x="2170841" y="1823377"/>
            <a:chExt cx="3981600" cy="540000"/>
          </a:xfrm>
        </p:grpSpPr>
        <p:sp>
          <p:nvSpPr>
            <p:cNvPr id="37" name="テキスト ボックス 36"/>
            <p:cNvSpPr txBox="1"/>
            <p:nvPr/>
          </p:nvSpPr>
          <p:spPr>
            <a:xfrm>
              <a:off x="2170841" y="1823377"/>
              <a:ext cx="3981600" cy="540000"/>
            </a:xfrm>
            <a:prstGeom prst="rect">
              <a:avLst/>
            </a:prstGeom>
            <a:noFill/>
            <a:ln w="15875">
              <a:solidFill>
                <a:schemeClr val="tx1"/>
              </a:solidFill>
            </a:ln>
          </p:spPr>
          <p:txBody>
            <a:bodyPr wrap="square" rtlCol="0">
              <a:spAutoFit/>
            </a:bodyPr>
            <a:lstStyle/>
            <a:p>
              <a:pPr algn="ctr"/>
              <a:r>
                <a:rPr lang="ja-JP" altLang="en-US" sz="1600" b="1" dirty="0"/>
                <a:t>上位計画の確認</a:t>
              </a:r>
              <a:endParaRPr lang="en-US" altLang="ja-JP" sz="1600" b="1" dirty="0"/>
            </a:p>
            <a:p>
              <a:pPr algn="ctr"/>
              <a:endParaRPr lang="ja-JP" altLang="en-US" sz="1600" b="1" dirty="0"/>
            </a:p>
          </p:txBody>
        </p:sp>
        <p:grpSp>
          <p:nvGrpSpPr>
            <p:cNvPr id="6" name="グループ化 5"/>
            <p:cNvGrpSpPr/>
            <p:nvPr/>
          </p:nvGrpSpPr>
          <p:grpSpPr>
            <a:xfrm>
              <a:off x="2254460" y="2087189"/>
              <a:ext cx="3811766" cy="233397"/>
              <a:chOff x="2254460" y="2125289"/>
              <a:chExt cx="3811766" cy="233397"/>
            </a:xfrm>
          </p:grpSpPr>
          <p:sp>
            <p:nvSpPr>
              <p:cNvPr id="41" name="テキスト ボックス 40"/>
              <p:cNvSpPr txBox="1"/>
              <p:nvPr/>
            </p:nvSpPr>
            <p:spPr>
              <a:xfrm>
                <a:off x="2254460" y="2125289"/>
                <a:ext cx="3811766" cy="233397"/>
              </a:xfrm>
              <a:prstGeom prst="rect">
                <a:avLst/>
              </a:prstGeom>
              <a:noFill/>
              <a:ln w="6350">
                <a:noFill/>
              </a:ln>
            </p:spPr>
            <p:txBody>
              <a:bodyPr wrap="square" rtlCol="0">
                <a:spAutoFit/>
              </a:bodyPr>
              <a:lstStyle/>
              <a:p>
                <a:pPr>
                  <a:lnSpc>
                    <a:spcPts val="1100"/>
                  </a:lnSpc>
                </a:pPr>
                <a:r>
                  <a:rPr lang="ja-JP" altLang="en-US" sz="1050" spc="-60" dirty="0">
                    <a:latin typeface="ＭＳ 明朝" panose="02020609040205080304" pitchFamily="17" charset="-128"/>
                    <a:ea typeface="ＭＳ 明朝" panose="02020609040205080304" pitchFamily="17" charset="-128"/>
                  </a:rPr>
                  <a:t>・日本万国博覧会記念公園の活性化に向けた将来ﾋﾞｼﾞｮﾝ</a:t>
                </a:r>
                <a:r>
                  <a:rPr lang="en-US" altLang="ja-JP" sz="1050" spc="-60" dirty="0">
                    <a:latin typeface="ＭＳ 明朝" panose="02020609040205080304" pitchFamily="17" charset="-128"/>
                    <a:ea typeface="ＭＳ 明朝" panose="02020609040205080304" pitchFamily="17" charset="-128"/>
                  </a:rPr>
                  <a:t>(2015</a:t>
                </a:r>
                <a:r>
                  <a:rPr lang="ja-JP" altLang="en-US" sz="1050" spc="-60" dirty="0">
                    <a:latin typeface="ＭＳ 明朝" panose="02020609040205080304" pitchFamily="17" charset="-128"/>
                    <a:ea typeface="ＭＳ 明朝" panose="02020609040205080304" pitchFamily="17" charset="-128"/>
                  </a:rPr>
                  <a:t>年</a:t>
                </a:r>
                <a:r>
                  <a:rPr lang="en-US" altLang="ja-JP" sz="1050" spc="-60" dirty="0">
                    <a:latin typeface="ＭＳ 明朝" panose="02020609040205080304" pitchFamily="17" charset="-128"/>
                    <a:ea typeface="ＭＳ 明朝" panose="02020609040205080304" pitchFamily="17" charset="-128"/>
                  </a:rPr>
                  <a:t>)</a:t>
                </a:r>
                <a:endParaRPr lang="ja-JP" altLang="en-US" sz="1050" spc="-60" dirty="0">
                  <a:latin typeface="ＭＳ 明朝" panose="02020609040205080304" pitchFamily="17" charset="-128"/>
                  <a:ea typeface="ＭＳ 明朝" panose="02020609040205080304" pitchFamily="17" charset="-128"/>
                </a:endParaRPr>
              </a:p>
            </p:txBody>
          </p:sp>
          <p:sp>
            <p:nvSpPr>
              <p:cNvPr id="44" name="大かっこ 43"/>
              <p:cNvSpPr/>
              <p:nvPr/>
            </p:nvSpPr>
            <p:spPr>
              <a:xfrm>
                <a:off x="2310649" y="2132111"/>
                <a:ext cx="3708000" cy="198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7" name="グループ化 6"/>
          <p:cNvGrpSpPr/>
          <p:nvPr/>
        </p:nvGrpSpPr>
        <p:grpSpPr>
          <a:xfrm>
            <a:off x="744672" y="2860208"/>
            <a:ext cx="4049473" cy="584775"/>
            <a:chOff x="2179876" y="2610713"/>
            <a:chExt cx="4049473" cy="584775"/>
          </a:xfrm>
        </p:grpSpPr>
        <p:sp>
          <p:nvSpPr>
            <p:cNvPr id="40" name="テキスト ボックス 39"/>
            <p:cNvSpPr txBox="1"/>
            <p:nvPr/>
          </p:nvSpPr>
          <p:spPr>
            <a:xfrm>
              <a:off x="2179876" y="2610713"/>
              <a:ext cx="3967480" cy="584775"/>
            </a:xfrm>
            <a:prstGeom prst="rect">
              <a:avLst/>
            </a:prstGeom>
            <a:noFill/>
            <a:ln w="15875">
              <a:solidFill>
                <a:schemeClr val="tx1"/>
              </a:solidFill>
            </a:ln>
          </p:spPr>
          <p:txBody>
            <a:bodyPr wrap="square" rtlCol="0">
              <a:spAutoFit/>
            </a:bodyPr>
            <a:lstStyle/>
            <a:p>
              <a:pPr algn="ctr"/>
              <a:r>
                <a:rPr lang="ja-JP" altLang="en-US" sz="1600" b="1" dirty="0"/>
                <a:t>概況</a:t>
              </a:r>
              <a:r>
                <a:rPr kumimoji="1" lang="ja-JP" altLang="en-US" sz="1600" b="1" dirty="0"/>
                <a:t>把握</a:t>
              </a:r>
              <a:endParaRPr lang="en-US" altLang="ja-JP" sz="1600" b="1" dirty="0"/>
            </a:p>
            <a:p>
              <a:pPr algn="ctr"/>
              <a:endParaRPr kumimoji="1" lang="en-US" altLang="ja-JP" sz="1600" b="1" dirty="0"/>
            </a:p>
          </p:txBody>
        </p:sp>
        <p:grpSp>
          <p:nvGrpSpPr>
            <p:cNvPr id="3" name="グループ化 2"/>
            <p:cNvGrpSpPr/>
            <p:nvPr/>
          </p:nvGrpSpPr>
          <p:grpSpPr>
            <a:xfrm>
              <a:off x="2258458" y="2855933"/>
              <a:ext cx="3970891" cy="233397"/>
              <a:chOff x="2258458" y="2998808"/>
              <a:chExt cx="3970891" cy="233397"/>
            </a:xfrm>
          </p:grpSpPr>
          <p:sp>
            <p:nvSpPr>
              <p:cNvPr id="45" name="テキスト ボックス 44"/>
              <p:cNvSpPr txBox="1"/>
              <p:nvPr/>
            </p:nvSpPr>
            <p:spPr>
              <a:xfrm>
                <a:off x="2258458" y="2998808"/>
                <a:ext cx="3970891" cy="233397"/>
              </a:xfrm>
              <a:prstGeom prst="rect">
                <a:avLst/>
              </a:prstGeom>
              <a:noFill/>
              <a:ln w="6350">
                <a:noFill/>
              </a:ln>
            </p:spPr>
            <p:txBody>
              <a:bodyPr wrap="square" rtlCol="0">
                <a:spAutoFit/>
              </a:bodyPr>
              <a:lstStyle/>
              <a:p>
                <a:pPr>
                  <a:lnSpc>
                    <a:spcPts val="1100"/>
                  </a:lnSpc>
                </a:pPr>
                <a:r>
                  <a:rPr lang="ja-JP" altLang="en-US" sz="1050" spc="-60" dirty="0">
                    <a:latin typeface="ＭＳ 明朝" panose="02020609040205080304" pitchFamily="17" charset="-128"/>
                    <a:ea typeface="ＭＳ 明朝" panose="02020609040205080304" pitchFamily="17" charset="-128"/>
                  </a:rPr>
                  <a:t>①森づくり経過の把握、②森の概況把握、③森の利用状況の把握</a:t>
                </a:r>
              </a:p>
            </p:txBody>
          </p:sp>
          <p:sp>
            <p:nvSpPr>
              <p:cNvPr id="48" name="大かっこ 47"/>
              <p:cNvSpPr/>
              <p:nvPr/>
            </p:nvSpPr>
            <p:spPr>
              <a:xfrm>
                <a:off x="2309616" y="3013666"/>
                <a:ext cx="3744000" cy="198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cxnSp>
        <p:nvCxnSpPr>
          <p:cNvPr id="50" name="直線コネクタ 49"/>
          <p:cNvCxnSpPr/>
          <p:nvPr/>
        </p:nvCxnSpPr>
        <p:spPr>
          <a:xfrm>
            <a:off x="2746412" y="3428944"/>
            <a:ext cx="0" cy="180000"/>
          </a:xfrm>
          <a:prstGeom prst="line">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 name="グループ化 12"/>
          <p:cNvGrpSpPr/>
          <p:nvPr/>
        </p:nvGrpSpPr>
        <p:grpSpPr>
          <a:xfrm>
            <a:off x="744672" y="3616149"/>
            <a:ext cx="3974082" cy="584775"/>
            <a:chOff x="2170351" y="3235243"/>
            <a:chExt cx="3974082" cy="584775"/>
          </a:xfrm>
        </p:grpSpPr>
        <p:sp>
          <p:nvSpPr>
            <p:cNvPr id="68" name="テキスト ボックス 67"/>
            <p:cNvSpPr txBox="1"/>
            <p:nvPr/>
          </p:nvSpPr>
          <p:spPr>
            <a:xfrm>
              <a:off x="2170351" y="3235243"/>
              <a:ext cx="3974082" cy="584775"/>
            </a:xfrm>
            <a:prstGeom prst="rect">
              <a:avLst/>
            </a:prstGeom>
            <a:noFill/>
            <a:ln w="15875">
              <a:solidFill>
                <a:schemeClr val="tx1"/>
              </a:solidFill>
            </a:ln>
          </p:spPr>
          <p:txBody>
            <a:bodyPr wrap="square" rtlCol="0">
              <a:spAutoFit/>
            </a:bodyPr>
            <a:lstStyle/>
            <a:p>
              <a:pPr algn="ctr"/>
              <a:r>
                <a:rPr kumimoji="1" lang="ja-JP" altLang="en-US" sz="1600" b="1" dirty="0"/>
                <a:t>現状分析及び課題</a:t>
              </a:r>
              <a:r>
                <a:rPr lang="ja-JP" altLang="en-US" sz="1600" b="1" dirty="0"/>
                <a:t>の</a:t>
              </a:r>
              <a:r>
                <a:rPr kumimoji="1" lang="ja-JP" altLang="en-US" sz="1600" b="1" dirty="0"/>
                <a:t>整理</a:t>
              </a:r>
              <a:endParaRPr kumimoji="1" lang="en-US" altLang="ja-JP" sz="1600" b="1" dirty="0"/>
            </a:p>
            <a:p>
              <a:pPr algn="ctr"/>
              <a:endParaRPr kumimoji="1" lang="ja-JP" altLang="en-US" sz="1600" b="1" dirty="0"/>
            </a:p>
          </p:txBody>
        </p:sp>
        <p:grpSp>
          <p:nvGrpSpPr>
            <p:cNvPr id="12" name="グループ化 11"/>
            <p:cNvGrpSpPr/>
            <p:nvPr/>
          </p:nvGrpSpPr>
          <p:grpSpPr>
            <a:xfrm>
              <a:off x="2496585" y="3491371"/>
              <a:ext cx="3142216" cy="233397"/>
              <a:chOff x="2496585" y="3491371"/>
              <a:chExt cx="3142216" cy="233397"/>
            </a:xfrm>
          </p:grpSpPr>
          <p:sp>
            <p:nvSpPr>
              <p:cNvPr id="52" name="テキスト ボックス 51"/>
              <p:cNvSpPr txBox="1"/>
              <p:nvPr/>
            </p:nvSpPr>
            <p:spPr>
              <a:xfrm>
                <a:off x="2496585" y="3491371"/>
                <a:ext cx="3142216" cy="233397"/>
              </a:xfrm>
              <a:prstGeom prst="rect">
                <a:avLst/>
              </a:prstGeom>
              <a:noFill/>
              <a:ln w="6350">
                <a:noFill/>
              </a:ln>
            </p:spPr>
            <p:txBody>
              <a:bodyPr wrap="square" rtlCol="0">
                <a:spAutoFit/>
              </a:bodyPr>
              <a:lstStyle/>
              <a:p>
                <a:pPr>
                  <a:lnSpc>
                    <a:spcPts val="1100"/>
                  </a:lnSpc>
                </a:pPr>
                <a:r>
                  <a:rPr lang="ja-JP" altLang="en-US" sz="1050" spc="-60" dirty="0">
                    <a:latin typeface="ＭＳ 明朝" panose="02020609040205080304" pitchFamily="17" charset="-128"/>
                    <a:ea typeface="ＭＳ 明朝" panose="02020609040205080304" pitchFamily="17" charset="-128"/>
                  </a:rPr>
                  <a:t>・諸課題の整理→まとめ</a:t>
                </a:r>
              </a:p>
            </p:txBody>
          </p:sp>
          <p:sp>
            <p:nvSpPr>
              <p:cNvPr id="61" name="大かっこ 60"/>
              <p:cNvSpPr/>
              <p:nvPr/>
            </p:nvSpPr>
            <p:spPr>
              <a:xfrm>
                <a:off x="2496585" y="3491371"/>
                <a:ext cx="3056490" cy="21604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cxnSp>
        <p:nvCxnSpPr>
          <p:cNvPr id="62" name="直線コネクタ 61"/>
          <p:cNvCxnSpPr/>
          <p:nvPr/>
        </p:nvCxnSpPr>
        <p:spPr>
          <a:xfrm>
            <a:off x="2746412" y="4192977"/>
            <a:ext cx="0" cy="396000"/>
          </a:xfrm>
          <a:prstGeom prst="line">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746412" y="4963459"/>
            <a:ext cx="0" cy="180000"/>
          </a:xfrm>
          <a:prstGeom prst="line">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746412" y="5841039"/>
            <a:ext cx="0" cy="180000"/>
          </a:xfrm>
          <a:prstGeom prst="line">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720988" y="6116370"/>
            <a:ext cx="3982617" cy="338554"/>
          </a:xfrm>
          <a:prstGeom prst="rect">
            <a:avLst/>
          </a:prstGeom>
          <a:noFill/>
          <a:ln w="15875">
            <a:solidFill>
              <a:schemeClr val="tx1"/>
            </a:solidFill>
          </a:ln>
        </p:spPr>
        <p:txBody>
          <a:bodyPr wrap="square" rtlCol="0">
            <a:spAutoFit/>
          </a:bodyPr>
          <a:lstStyle/>
          <a:p>
            <a:pPr algn="ctr"/>
            <a:r>
              <a:rPr kumimoji="1" lang="ja-JP" altLang="en-US" sz="1600" b="1" dirty="0"/>
              <a:t>森</a:t>
            </a:r>
            <a:r>
              <a:rPr lang="ja-JP" altLang="en-US" sz="1600" b="1" dirty="0"/>
              <a:t>の</a:t>
            </a:r>
            <a:r>
              <a:rPr lang="ja-JP" altLang="en-US" sz="1600" b="1" dirty="0" smtClean="0"/>
              <a:t>育成事業計画</a:t>
            </a:r>
            <a:r>
              <a:rPr lang="ja-JP" altLang="en-US" sz="1600" b="1" dirty="0"/>
              <a:t>のとりまとめ</a:t>
            </a:r>
            <a:endParaRPr kumimoji="1" lang="ja-JP" altLang="en-US" sz="1600" b="1" dirty="0"/>
          </a:p>
        </p:txBody>
      </p:sp>
      <p:grpSp>
        <p:nvGrpSpPr>
          <p:cNvPr id="19" name="グループ化 18"/>
          <p:cNvGrpSpPr/>
          <p:nvPr/>
        </p:nvGrpSpPr>
        <p:grpSpPr>
          <a:xfrm>
            <a:off x="4798145" y="2545089"/>
            <a:ext cx="4543400" cy="1027391"/>
            <a:chOff x="3000383" y="5472667"/>
            <a:chExt cx="4543400" cy="1027391"/>
          </a:xfrm>
        </p:grpSpPr>
        <p:sp>
          <p:nvSpPr>
            <p:cNvPr id="69" name="テキスト ボックス 68"/>
            <p:cNvSpPr txBox="1"/>
            <p:nvPr/>
          </p:nvSpPr>
          <p:spPr>
            <a:xfrm>
              <a:off x="3000383" y="5472667"/>
              <a:ext cx="4543400" cy="338554"/>
            </a:xfrm>
            <a:prstGeom prst="rect">
              <a:avLst/>
            </a:prstGeom>
            <a:noFill/>
            <a:ln w="19050">
              <a:noFill/>
            </a:ln>
          </p:spPr>
          <p:txBody>
            <a:bodyPr wrap="square" rtlCol="0">
              <a:spAutoFit/>
            </a:bodyPr>
            <a:lstStyle/>
            <a:p>
              <a:pPr algn="ctr"/>
              <a:r>
                <a:rPr lang="ja-JP" altLang="en-US" sz="1600" b="1" u="sng" dirty="0"/>
                <a:t>第</a:t>
              </a:r>
              <a:r>
                <a:rPr lang="en-US" altLang="ja-JP" sz="1600" b="1" u="sng" dirty="0"/>
                <a:t>2</a:t>
              </a:r>
              <a:r>
                <a:rPr lang="ja-JP" altLang="en-US" sz="1600" b="1" u="sng" dirty="0"/>
                <a:t>回緑整備部会への審議内容の提示範囲</a:t>
              </a:r>
              <a:endParaRPr kumimoji="1" lang="ja-JP" altLang="en-US" sz="1600" b="1" u="sng" dirty="0"/>
            </a:p>
          </p:txBody>
        </p:sp>
        <p:sp>
          <p:nvSpPr>
            <p:cNvPr id="53" name="テキスト ボックス 52"/>
            <p:cNvSpPr txBox="1"/>
            <p:nvPr/>
          </p:nvSpPr>
          <p:spPr>
            <a:xfrm>
              <a:off x="3336655" y="5822950"/>
              <a:ext cx="3940579" cy="677108"/>
            </a:xfrm>
            <a:prstGeom prst="rect">
              <a:avLst/>
            </a:prstGeom>
            <a:noFill/>
            <a:ln>
              <a:noFill/>
            </a:ln>
          </p:spPr>
          <p:txBody>
            <a:bodyPr wrap="square" rtlCol="0">
              <a:spAutoFit/>
            </a:bodyPr>
            <a:lstStyle/>
            <a:p>
              <a:r>
                <a:rPr lang="ja-JP" altLang="en-US" sz="1400" b="1" dirty="0">
                  <a:latin typeface="+mj-ea"/>
                  <a:ea typeface="+mj-ea"/>
                </a:rPr>
                <a:t>（審議の主なポイント）</a:t>
              </a:r>
              <a:endParaRPr lang="en-US" altLang="ja-JP" sz="1400" b="1" dirty="0">
                <a:latin typeface="+mj-ea"/>
                <a:ea typeface="+mj-ea"/>
              </a:endParaRPr>
            </a:p>
            <a:p>
              <a:r>
                <a:rPr lang="ja-JP" altLang="en-US" sz="1200" dirty="0"/>
                <a:t>　（１）</a:t>
              </a:r>
              <a:r>
                <a:rPr lang="ja-JP" altLang="en-US" sz="1200" u="sng" dirty="0"/>
                <a:t>検討プロセスに関すること</a:t>
              </a:r>
              <a:endParaRPr lang="en-US" altLang="ja-JP" sz="1200" u="sng" dirty="0"/>
            </a:p>
            <a:p>
              <a:r>
                <a:rPr lang="ja-JP" altLang="en-US" sz="1200" dirty="0"/>
                <a:t>　（２）</a:t>
              </a:r>
              <a:r>
                <a:rPr lang="ja-JP" altLang="en-US" sz="1200" u="sng" dirty="0"/>
                <a:t>課題整理等の内容に関すること</a:t>
              </a:r>
              <a:endParaRPr lang="en-US" altLang="ja-JP" sz="1200" u="sng" dirty="0"/>
            </a:p>
          </p:txBody>
        </p:sp>
      </p:grpSp>
      <p:sp>
        <p:nvSpPr>
          <p:cNvPr id="47" name="正方形/長方形 46"/>
          <p:cNvSpPr/>
          <p:nvPr/>
        </p:nvSpPr>
        <p:spPr>
          <a:xfrm>
            <a:off x="614515" y="4574965"/>
            <a:ext cx="4212000" cy="1225471"/>
          </a:xfrm>
          <a:prstGeom prst="rect">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p:cNvSpPr txBox="1"/>
          <p:nvPr/>
        </p:nvSpPr>
        <p:spPr>
          <a:xfrm>
            <a:off x="6050787" y="4233395"/>
            <a:ext cx="1680203" cy="369332"/>
          </a:xfrm>
          <a:prstGeom prst="rect">
            <a:avLst/>
          </a:prstGeom>
          <a:noFill/>
          <a:ln w="41275">
            <a:solidFill>
              <a:srgbClr val="FF0000"/>
            </a:solidFill>
            <a:prstDash val="dash"/>
          </a:ln>
        </p:spPr>
        <p:txBody>
          <a:bodyPr wrap="square" rtlCol="0">
            <a:spAutoFit/>
          </a:bodyPr>
          <a:lstStyle/>
          <a:p>
            <a:pPr algn="ctr"/>
            <a:endParaRPr kumimoji="1" lang="ja-JP" altLang="en-US" b="1" dirty="0"/>
          </a:p>
        </p:txBody>
      </p:sp>
      <p:grpSp>
        <p:nvGrpSpPr>
          <p:cNvPr id="51" name="グループ化 50"/>
          <p:cNvGrpSpPr/>
          <p:nvPr/>
        </p:nvGrpSpPr>
        <p:grpSpPr>
          <a:xfrm>
            <a:off x="4773410" y="4945735"/>
            <a:ext cx="4543400" cy="1027391"/>
            <a:chOff x="3000383" y="5472667"/>
            <a:chExt cx="4543400" cy="1027391"/>
          </a:xfrm>
        </p:grpSpPr>
        <p:sp>
          <p:nvSpPr>
            <p:cNvPr id="54" name="テキスト ボックス 53"/>
            <p:cNvSpPr txBox="1"/>
            <p:nvPr/>
          </p:nvSpPr>
          <p:spPr>
            <a:xfrm>
              <a:off x="3000383" y="5472667"/>
              <a:ext cx="4543400" cy="338554"/>
            </a:xfrm>
            <a:prstGeom prst="rect">
              <a:avLst/>
            </a:prstGeom>
            <a:noFill/>
            <a:ln w="19050">
              <a:noFill/>
            </a:ln>
          </p:spPr>
          <p:txBody>
            <a:bodyPr wrap="square" rtlCol="0">
              <a:spAutoFit/>
            </a:bodyPr>
            <a:lstStyle/>
            <a:p>
              <a:pPr algn="ctr"/>
              <a:r>
                <a:rPr lang="ja-JP" altLang="en-US" sz="1600" b="1" u="sng" dirty="0"/>
                <a:t>第</a:t>
              </a:r>
              <a:r>
                <a:rPr lang="en-US" altLang="ja-JP" sz="1600" b="1" u="sng" dirty="0"/>
                <a:t>3</a:t>
              </a:r>
              <a:r>
                <a:rPr lang="ja-JP" altLang="en-US" sz="1600" b="1" u="sng" dirty="0"/>
                <a:t>回緑整備部会への審議内容の提示範囲</a:t>
              </a:r>
              <a:endParaRPr kumimoji="1" lang="ja-JP" altLang="en-US" sz="1600" b="1" u="sng" dirty="0"/>
            </a:p>
          </p:txBody>
        </p:sp>
        <p:sp>
          <p:nvSpPr>
            <p:cNvPr id="56" name="テキスト ボックス 55"/>
            <p:cNvSpPr txBox="1"/>
            <p:nvPr/>
          </p:nvSpPr>
          <p:spPr>
            <a:xfrm>
              <a:off x="3336655" y="5822950"/>
              <a:ext cx="3940579" cy="677108"/>
            </a:xfrm>
            <a:prstGeom prst="rect">
              <a:avLst/>
            </a:prstGeom>
            <a:noFill/>
            <a:ln>
              <a:noFill/>
            </a:ln>
          </p:spPr>
          <p:txBody>
            <a:bodyPr wrap="square" rtlCol="0">
              <a:spAutoFit/>
            </a:bodyPr>
            <a:lstStyle/>
            <a:p>
              <a:r>
                <a:rPr lang="ja-JP" altLang="en-US" sz="1400" b="1" dirty="0">
                  <a:latin typeface="+mj-ea"/>
                  <a:ea typeface="+mj-ea"/>
                </a:rPr>
                <a:t>（審議の主なポイント）</a:t>
              </a:r>
              <a:endParaRPr lang="en-US" altLang="ja-JP" sz="1400" b="1" dirty="0">
                <a:latin typeface="+mj-ea"/>
                <a:ea typeface="+mj-ea"/>
              </a:endParaRPr>
            </a:p>
            <a:p>
              <a:r>
                <a:rPr lang="ja-JP" altLang="en-US" sz="1200" dirty="0"/>
                <a:t>　（１）</a:t>
              </a:r>
              <a:r>
                <a:rPr lang="ja-JP" altLang="en-US" sz="1200" u="sng" dirty="0"/>
                <a:t>育成目標と取組方策に関すること</a:t>
              </a:r>
              <a:endParaRPr lang="en-US" altLang="ja-JP" sz="1200" u="sng" dirty="0"/>
            </a:p>
            <a:p>
              <a:r>
                <a:rPr lang="ja-JP" altLang="en-US" sz="1200" dirty="0"/>
                <a:t>　（２）</a:t>
              </a:r>
              <a:r>
                <a:rPr lang="ja-JP" altLang="en-US" sz="1200" u="sng" dirty="0"/>
                <a:t>事業計画の内容に関すること</a:t>
              </a:r>
              <a:endParaRPr lang="en-US" altLang="ja-JP" sz="1200" u="sng" dirty="0"/>
            </a:p>
          </p:txBody>
        </p:sp>
      </p:grpSp>
      <p:sp>
        <p:nvSpPr>
          <p:cNvPr id="57" name="矢印: 右 35"/>
          <p:cNvSpPr/>
          <p:nvPr/>
        </p:nvSpPr>
        <p:spPr>
          <a:xfrm rot="5400000">
            <a:off x="6742774" y="4649134"/>
            <a:ext cx="280520" cy="352989"/>
          </a:xfrm>
          <a:prstGeom prst="rightArrow">
            <a:avLst>
              <a:gd name="adj1" fmla="val 50001"/>
              <a:gd name="adj2" fmla="val 50000"/>
            </a:avLst>
          </a:prstGeom>
          <a:solidFill>
            <a:srgbClr val="0000FF">
              <a:alpha val="50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2" name="スライド番号プレースホルダー 1"/>
          <p:cNvSpPr>
            <a:spLocks noGrp="1"/>
          </p:cNvSpPr>
          <p:nvPr>
            <p:ph type="sldNum" sz="quarter" idx="12"/>
          </p:nvPr>
        </p:nvSpPr>
        <p:spPr>
          <a:xfrm>
            <a:off x="7059529" y="6474981"/>
            <a:ext cx="2057400" cy="365125"/>
          </a:xfrm>
        </p:spPr>
        <p:txBody>
          <a:bodyPr/>
          <a:lstStyle/>
          <a:p>
            <a:fld id="{ADFC9CA0-1D7A-4C66-B275-F0FB54BFAB19}" type="slidenum">
              <a:rPr kumimoji="1" lang="ja-JP" altLang="en-US" smtClean="0"/>
              <a:t>3</a:t>
            </a:fld>
            <a:endParaRPr kumimoji="1" lang="ja-JP" altLang="en-US" dirty="0"/>
          </a:p>
        </p:txBody>
      </p:sp>
    </p:spTree>
    <p:extLst>
      <p:ext uri="{BB962C8B-B14F-4D97-AF65-F5344CB8AC3E}">
        <p14:creationId xmlns:p14="http://schemas.microsoft.com/office/powerpoint/2010/main" val="3783385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２</a:t>
            </a:r>
            <a:r>
              <a:rPr lang="ja-JP" altLang="en-US" sz="2400" dirty="0" smtClean="0"/>
              <a:t>．</a:t>
            </a:r>
            <a:r>
              <a:rPr lang="ja-JP" altLang="en-US" sz="2400" dirty="0"/>
              <a:t>「自然文化園の森」の育成計画の検討フロー及び構成について</a:t>
            </a:r>
            <a:endParaRPr lang="en-US" altLang="ja-JP" sz="2400" dirty="0"/>
          </a:p>
        </p:txBody>
      </p:sp>
      <p:sp>
        <p:nvSpPr>
          <p:cNvPr id="14"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9"/>
          <p:cNvSpPr>
            <a:spLocks noChangeArrowheads="1"/>
          </p:cNvSpPr>
          <p:nvPr/>
        </p:nvSpPr>
        <p:spPr bwMode="auto">
          <a:xfrm>
            <a:off x="1145658" y="1316067"/>
            <a:ext cx="5974470" cy="50475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R="0" lvl="0" indent="0" algn="l" defTabSz="914400" rtl="0" eaLnBrk="1" fontAlgn="base" latinLnBrk="0" hangingPunct="1">
              <a:lnSpc>
                <a:spcPct val="100000"/>
              </a:lnSpc>
              <a:spcBef>
                <a:spcPct val="0"/>
              </a:spcBef>
              <a:spcAft>
                <a:spcPct val="0"/>
              </a:spcAft>
              <a:buClrTx/>
              <a:buSzTx/>
              <a:buFontTx/>
              <a:buNone/>
              <a:tabLst/>
            </a:pPr>
            <a:r>
              <a:rPr lang="ja-JP" altLang="en-US" sz="1400" dirty="0" smtClean="0">
                <a:latin typeface="+mj-ea"/>
                <a:ea typeface="+mj-ea"/>
              </a:rPr>
              <a:t>○</a:t>
            </a:r>
            <a:r>
              <a:rPr lang="ja-JP" altLang="en-US" sz="1400" b="1" dirty="0" smtClean="0">
                <a:latin typeface="+mj-ea"/>
                <a:ea typeface="+mj-ea"/>
              </a:rPr>
              <a:t>育成計画の位置付け</a:t>
            </a:r>
            <a:endParaRPr lang="en-US" altLang="ja-JP" sz="1400" b="1" dirty="0" smtClean="0">
              <a:latin typeface="+mj-ea"/>
              <a:ea typeface="+mj-ea"/>
            </a:endParaRPr>
          </a:p>
          <a:p>
            <a:pPr marR="0" lvl="0" indent="0" algn="l" defTabSz="914400" rtl="0" eaLnBrk="1" fontAlgn="base" latinLnBrk="0" hangingPunct="1">
              <a:lnSpc>
                <a:spcPct val="100000"/>
              </a:lnSpc>
              <a:spcBef>
                <a:spcPct val="0"/>
              </a:spcBef>
              <a:spcAft>
                <a:spcPct val="0"/>
              </a:spcAft>
              <a:buClrTx/>
              <a:buSzTx/>
              <a:buFontTx/>
              <a:buNone/>
              <a:tabLst/>
            </a:pPr>
            <a:endParaRPr lang="en-US" altLang="ja-JP" sz="1400" b="1" dirty="0">
              <a:latin typeface="+mj-ea"/>
              <a:ea typeface="+mj-ea"/>
            </a:endParaRPr>
          </a:p>
          <a:p>
            <a:pPr indent="0"/>
            <a:r>
              <a:rPr lang="ja-JP" altLang="en-US" sz="1400" dirty="0">
                <a:latin typeface="+mj-ea"/>
              </a:rPr>
              <a:t>○</a:t>
            </a:r>
            <a:r>
              <a:rPr lang="ja-JP" altLang="en-US" sz="1400" b="1" dirty="0" smtClean="0">
                <a:latin typeface="+mj-ea"/>
              </a:rPr>
              <a:t>「</a:t>
            </a:r>
            <a:r>
              <a:rPr lang="ja-JP" altLang="en-US" sz="1400" b="1" dirty="0">
                <a:latin typeface="+mj-ea"/>
              </a:rPr>
              <a:t>自然文化園の森」</a:t>
            </a:r>
            <a:r>
              <a:rPr lang="ja-JP" altLang="en-US" sz="1400" b="1" dirty="0" smtClean="0">
                <a:latin typeface="+mj-ea"/>
              </a:rPr>
              <a:t>の現状について</a:t>
            </a:r>
            <a:endParaRPr lang="en-US" altLang="ja-JP" sz="1400" b="1" dirty="0" smtClean="0">
              <a:latin typeface="+mj-ea"/>
            </a:endParaRPr>
          </a:p>
          <a:p>
            <a:pPr indent="0"/>
            <a:endParaRPr lang="en-US" altLang="ja-JP" sz="1400" b="1" dirty="0">
              <a:latin typeface="+mj-ea"/>
            </a:endParaRPr>
          </a:p>
          <a:p>
            <a:pPr indent="0"/>
            <a:r>
              <a:rPr lang="ja-JP" altLang="en-US" sz="1400" dirty="0">
                <a:latin typeface="+mj-ea"/>
              </a:rPr>
              <a:t>○</a:t>
            </a:r>
            <a:r>
              <a:rPr lang="ja-JP" altLang="en-US" sz="1400" b="1" dirty="0" smtClean="0">
                <a:latin typeface="+mj-ea"/>
              </a:rPr>
              <a:t>「</a:t>
            </a:r>
            <a:r>
              <a:rPr lang="ja-JP" altLang="en-US" sz="1400" b="1" dirty="0">
                <a:latin typeface="+mj-ea"/>
              </a:rPr>
              <a:t>自然文化園の森」</a:t>
            </a:r>
            <a:r>
              <a:rPr lang="ja-JP" altLang="en-US" sz="1400" b="1" dirty="0" smtClean="0">
                <a:latin typeface="+mj-ea"/>
              </a:rPr>
              <a:t>の</a:t>
            </a:r>
            <a:r>
              <a:rPr lang="ja-JP" altLang="en-US" sz="1400" b="1" dirty="0">
                <a:latin typeface="+mj-ea"/>
              </a:rPr>
              <a:t>課題</a:t>
            </a:r>
            <a:r>
              <a:rPr lang="ja-JP" altLang="en-US" sz="1400" b="1" dirty="0" smtClean="0">
                <a:latin typeface="+mj-ea"/>
              </a:rPr>
              <a:t>につ</a:t>
            </a:r>
            <a:r>
              <a:rPr lang="ja-JP" altLang="en-US" sz="1400" b="1" dirty="0">
                <a:latin typeface="+mj-ea"/>
              </a:rPr>
              <a:t>いて</a:t>
            </a:r>
            <a:endParaRPr lang="en-US" altLang="ja-JP" sz="1400" b="1" dirty="0">
              <a:latin typeface="+mj-ea"/>
            </a:endParaRPr>
          </a:p>
          <a:p>
            <a:pPr marR="0" lvl="0" indent="0" algn="l" defTabSz="914400" rtl="0" eaLnBrk="1" fontAlgn="base" latinLnBrk="0" hangingPunct="1">
              <a:lnSpc>
                <a:spcPct val="100000"/>
              </a:lnSpc>
              <a:spcBef>
                <a:spcPct val="0"/>
              </a:spcBef>
              <a:spcAft>
                <a:spcPct val="0"/>
              </a:spcAft>
              <a:buClrTx/>
              <a:buSzTx/>
              <a:buFontTx/>
              <a:buNone/>
              <a:tabLst/>
            </a:pPr>
            <a:endParaRPr lang="en-US" altLang="ja-JP" sz="1400" dirty="0">
              <a:latin typeface="+mj-ea"/>
              <a:ea typeface="+mj-ea"/>
            </a:endParaRPr>
          </a:p>
          <a:p>
            <a:pPr marR="0" lvl="0" indent="0" algn="l"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dirty="0" smtClean="0">
                <a:ln>
                  <a:noFill/>
                </a:ln>
                <a:solidFill>
                  <a:schemeClr val="tx1"/>
                </a:solidFill>
                <a:effectLst/>
                <a:latin typeface="+mj-ea"/>
                <a:ea typeface="+mj-ea"/>
              </a:rPr>
              <a:t>○</a:t>
            </a:r>
            <a:r>
              <a:rPr kumimoji="1" lang="ja-JP" altLang="en-US" sz="1400" b="1" i="0" u="none" strike="noStrike" cap="none" normalizeH="0" baseline="0" dirty="0" smtClean="0">
                <a:ln>
                  <a:noFill/>
                </a:ln>
                <a:solidFill>
                  <a:schemeClr val="tx1"/>
                </a:solidFill>
                <a:effectLst/>
                <a:latin typeface="+mj-ea"/>
                <a:ea typeface="+mj-ea"/>
              </a:rPr>
              <a:t>「</a:t>
            </a:r>
            <a:r>
              <a:rPr kumimoji="1" lang="ja-JP" altLang="en-US" sz="1400" b="1" i="0" u="none" strike="noStrike" cap="none" normalizeH="0" baseline="0" dirty="0">
                <a:ln>
                  <a:noFill/>
                </a:ln>
                <a:solidFill>
                  <a:schemeClr val="tx1"/>
                </a:solidFill>
                <a:effectLst/>
                <a:latin typeface="+mj-ea"/>
                <a:ea typeface="+mj-ea"/>
              </a:rPr>
              <a:t>自然文化園の森」</a:t>
            </a:r>
            <a:r>
              <a:rPr kumimoji="1" lang="ja-JP" altLang="ja-JP" sz="1400" b="1" i="0" u="none" strike="noStrike" cap="none" normalizeH="0" baseline="0" dirty="0">
                <a:ln>
                  <a:noFill/>
                </a:ln>
                <a:solidFill>
                  <a:schemeClr val="tx1"/>
                </a:solidFill>
                <a:effectLst/>
                <a:latin typeface="+mj-ea"/>
                <a:ea typeface="+mj-ea"/>
              </a:rPr>
              <a:t>育成目標と取組方策</a:t>
            </a:r>
            <a:r>
              <a:rPr kumimoji="1" lang="ja-JP" altLang="en-US" sz="1400" b="1" i="0" u="none" strike="noStrike" cap="none" normalizeH="0" baseline="0" dirty="0">
                <a:ln>
                  <a:noFill/>
                </a:ln>
                <a:solidFill>
                  <a:schemeClr val="tx1"/>
                </a:solidFill>
                <a:effectLst/>
                <a:latin typeface="+mj-ea"/>
                <a:ea typeface="+mj-ea"/>
              </a:rPr>
              <a:t>に</a:t>
            </a:r>
            <a:r>
              <a:rPr kumimoji="1" lang="ja-JP" altLang="en-US" sz="1400" b="1" i="0" u="none" strike="noStrike" cap="none" normalizeH="0" baseline="0" dirty="0" smtClean="0">
                <a:ln>
                  <a:noFill/>
                </a:ln>
                <a:solidFill>
                  <a:schemeClr val="tx1"/>
                </a:solidFill>
                <a:effectLst/>
                <a:latin typeface="+mj-ea"/>
                <a:ea typeface="+mj-ea"/>
              </a:rPr>
              <a:t>ついて　　　</a:t>
            </a:r>
            <a:r>
              <a:rPr kumimoji="1" lang="ja-JP" altLang="en-US" sz="1400" i="0" u="none" strike="noStrike" cap="none" normalizeH="0" baseline="0" dirty="0" smtClean="0">
                <a:ln>
                  <a:noFill/>
                </a:ln>
                <a:solidFill>
                  <a:schemeClr val="tx1"/>
                </a:solidFill>
                <a:effectLst/>
                <a:latin typeface="+mj-ea"/>
                <a:ea typeface="+mj-ea"/>
              </a:rPr>
              <a:t>（</a:t>
            </a:r>
            <a:r>
              <a:rPr kumimoji="1" lang="en-US" altLang="ja-JP" sz="1400" i="0" u="none" strike="noStrike" cap="none" normalizeH="0" baseline="0" dirty="0" smtClean="0">
                <a:ln>
                  <a:noFill/>
                </a:ln>
                <a:solidFill>
                  <a:schemeClr val="tx1"/>
                </a:solidFill>
                <a:effectLst/>
                <a:latin typeface="+mj-ea"/>
                <a:ea typeface="+mj-ea"/>
              </a:rPr>
              <a:t>3</a:t>
            </a:r>
            <a:r>
              <a:rPr kumimoji="1" lang="ja-JP" altLang="en-US" sz="1400" i="0" u="none" strike="noStrike" cap="none" normalizeH="0" baseline="0" dirty="0" smtClean="0">
                <a:ln>
                  <a:noFill/>
                </a:ln>
                <a:solidFill>
                  <a:schemeClr val="tx1"/>
                </a:solidFill>
                <a:effectLst/>
                <a:latin typeface="+mj-ea"/>
                <a:ea typeface="+mj-ea"/>
              </a:rPr>
              <a:t>）</a:t>
            </a:r>
            <a:endParaRPr kumimoji="1" lang="en-US" altLang="ja-JP" sz="1400" i="0" u="none" strike="noStrike" cap="none" normalizeH="0" baseline="0" dirty="0">
              <a:ln>
                <a:noFill/>
              </a:ln>
              <a:solidFill>
                <a:schemeClr val="tx1"/>
              </a:solidFill>
              <a:effectLst/>
              <a:latin typeface="+mj-ea"/>
              <a:ea typeface="+mj-ea"/>
            </a:endParaRPr>
          </a:p>
          <a:p>
            <a:pPr marR="0" lvl="0" indent="0" algn="l" defTabSz="914400" rtl="0" eaLnBrk="0" fontAlgn="base" latinLnBrk="0" hangingPunct="0">
              <a:lnSpc>
                <a:spcPct val="100000"/>
              </a:lnSpc>
              <a:spcBef>
                <a:spcPct val="0"/>
              </a:spcBef>
              <a:spcAft>
                <a:spcPct val="0"/>
              </a:spcAft>
              <a:buClrTx/>
              <a:buSzTx/>
              <a:tabLst/>
            </a:pPr>
            <a:endParaRPr lang="en-US" altLang="ja-JP" sz="1400" dirty="0">
              <a:latin typeface="+mj-ea"/>
              <a:ea typeface="+mj-ea"/>
            </a:endParaRPr>
          </a:p>
          <a:p>
            <a:pPr lvl="0" indent="0" eaLnBrk="0" hangingPunct="0"/>
            <a:r>
              <a:rPr lang="ja-JP" altLang="en-US" sz="1400" dirty="0">
                <a:latin typeface="+mj-ea"/>
                <a:ea typeface="+mj-ea"/>
              </a:rPr>
              <a:t>○</a:t>
            </a:r>
            <a:r>
              <a:rPr lang="ja-JP" altLang="en-US" sz="1400" b="1" dirty="0" smtClean="0">
                <a:latin typeface="+mj-ea"/>
                <a:ea typeface="+mj-ea"/>
              </a:rPr>
              <a:t>「</a:t>
            </a:r>
            <a:r>
              <a:rPr lang="ja-JP" altLang="en-US" sz="1400" b="1" dirty="0">
                <a:latin typeface="+mj-ea"/>
                <a:ea typeface="+mj-ea"/>
              </a:rPr>
              <a:t>自然文化園の</a:t>
            </a:r>
            <a:r>
              <a:rPr lang="ja-JP" altLang="en-US" sz="1400" b="1" dirty="0" smtClean="0">
                <a:latin typeface="+mj-ea"/>
                <a:ea typeface="+mj-ea"/>
              </a:rPr>
              <a:t>森」の</a:t>
            </a:r>
            <a:r>
              <a:rPr kumimoji="1" lang="ja-JP" altLang="en-US" sz="1400" b="1" i="0" u="none" strike="noStrike" cap="none" normalizeH="0" baseline="0" dirty="0">
                <a:ln>
                  <a:noFill/>
                </a:ln>
                <a:solidFill>
                  <a:schemeClr val="tx1"/>
                </a:solidFill>
                <a:effectLst/>
                <a:latin typeface="+mj-ea"/>
                <a:ea typeface="+mj-ea"/>
              </a:rPr>
              <a:t>基本ゾーニングに</a:t>
            </a:r>
            <a:r>
              <a:rPr kumimoji="1" lang="ja-JP" altLang="en-US" sz="1400" b="1" i="0" u="none" strike="noStrike" cap="none" normalizeH="0" baseline="0" dirty="0" smtClean="0">
                <a:ln>
                  <a:noFill/>
                </a:ln>
                <a:solidFill>
                  <a:schemeClr val="tx1"/>
                </a:solidFill>
                <a:effectLst/>
                <a:latin typeface="+mj-ea"/>
                <a:ea typeface="+mj-ea"/>
              </a:rPr>
              <a:t>ついて　　　　　</a:t>
            </a:r>
            <a:r>
              <a:rPr lang="ja-JP" altLang="en-US" sz="1400" dirty="0" smtClean="0">
                <a:latin typeface="+mj-ea"/>
              </a:rPr>
              <a:t>（</a:t>
            </a:r>
            <a:r>
              <a:rPr lang="en-US" altLang="ja-JP" sz="1400" dirty="0" smtClean="0">
                <a:latin typeface="+mj-ea"/>
              </a:rPr>
              <a:t>4</a:t>
            </a:r>
            <a:r>
              <a:rPr lang="ja-JP" altLang="en-US" sz="1400" dirty="0" smtClean="0">
                <a:latin typeface="+mj-ea"/>
              </a:rPr>
              <a:t>）</a:t>
            </a:r>
            <a:endParaRPr kumimoji="1" lang="en-US" altLang="ja-JP" sz="1400" b="1" i="0" u="none" strike="noStrike" cap="none" normalizeH="0" baseline="0" dirty="0">
              <a:ln>
                <a:noFill/>
              </a:ln>
              <a:solidFill>
                <a:schemeClr val="tx1"/>
              </a:solidFill>
              <a:effectLst/>
              <a:latin typeface="+mj-ea"/>
              <a:ea typeface="+mj-ea"/>
            </a:endParaRPr>
          </a:p>
          <a:p>
            <a:pPr lvl="0" eaLnBrk="0" hangingPunct="0"/>
            <a:endParaRPr lang="en-US" altLang="ja-JP" sz="1400" dirty="0">
              <a:latin typeface="+mj-ea"/>
              <a:ea typeface="+mj-ea"/>
            </a:endParaRPr>
          </a:p>
          <a:p>
            <a:pPr lvl="0" indent="0" eaLnBrk="0" hangingPunct="0"/>
            <a:r>
              <a:rPr lang="ja-JP" altLang="en-US" sz="1400" dirty="0">
                <a:latin typeface="+mj-ea"/>
                <a:ea typeface="+mj-ea"/>
              </a:rPr>
              <a:t>○</a:t>
            </a:r>
            <a:r>
              <a:rPr lang="ja-JP" altLang="en-US" sz="1400" b="1" dirty="0" smtClean="0">
                <a:latin typeface="+mj-ea"/>
                <a:ea typeface="+mj-ea"/>
              </a:rPr>
              <a:t>森の育成計画　　　　　　　　　　　　　　　　　　　　　　 </a:t>
            </a:r>
            <a:r>
              <a:rPr lang="ja-JP" altLang="en-US" sz="1400" dirty="0" smtClean="0">
                <a:latin typeface="+mj-ea"/>
              </a:rPr>
              <a:t> 　  （</a:t>
            </a:r>
            <a:r>
              <a:rPr lang="en-US" altLang="ja-JP" sz="1400" dirty="0" smtClean="0">
                <a:latin typeface="+mj-ea"/>
              </a:rPr>
              <a:t>5</a:t>
            </a:r>
            <a:r>
              <a:rPr lang="ja-JP" altLang="en-US" sz="1400" dirty="0" smtClean="0">
                <a:latin typeface="+mj-ea"/>
              </a:rPr>
              <a:t>）</a:t>
            </a:r>
            <a:endParaRPr lang="en-US" altLang="ja-JP" sz="1400" b="1" dirty="0" smtClean="0">
              <a:latin typeface="+mj-ea"/>
              <a:ea typeface="+mj-ea"/>
            </a:endParaRPr>
          </a:p>
          <a:p>
            <a:pPr lvl="0" indent="0" eaLnBrk="0" hangingPunct="0"/>
            <a:r>
              <a:rPr lang="ja-JP" altLang="en-US" sz="1400" b="1" dirty="0">
                <a:latin typeface="+mj-ea"/>
                <a:ea typeface="+mj-ea"/>
              </a:rPr>
              <a:t>　</a:t>
            </a:r>
            <a:r>
              <a:rPr lang="ja-JP" altLang="en-US" sz="1400" b="1" dirty="0" smtClean="0">
                <a:latin typeface="+mj-ea"/>
                <a:ea typeface="+mj-ea"/>
              </a:rPr>
              <a:t>　</a:t>
            </a:r>
            <a:r>
              <a:rPr lang="ja-JP" altLang="en-US" sz="1400" dirty="0" smtClean="0">
                <a:latin typeface="+mj-ea"/>
              </a:rPr>
              <a:t>◇樹林配置　　　　　　　　　　　　　　　　　　　　　　　　　　（</a:t>
            </a:r>
            <a:r>
              <a:rPr lang="en-US" altLang="ja-JP" sz="1400" dirty="0">
                <a:latin typeface="+mj-ea"/>
              </a:rPr>
              <a:t>5. 1</a:t>
            </a:r>
            <a:r>
              <a:rPr lang="ja-JP" altLang="en-US" sz="1400" dirty="0">
                <a:latin typeface="+mj-ea"/>
              </a:rPr>
              <a:t>）</a:t>
            </a:r>
            <a:endParaRPr lang="en-US" altLang="ja-JP" sz="1400" b="1" dirty="0" smtClean="0">
              <a:latin typeface="+mj-ea"/>
              <a:ea typeface="+mj-ea"/>
            </a:endParaRPr>
          </a:p>
          <a:p>
            <a:pPr lvl="0" indent="0" eaLnBrk="0" hangingPunct="0"/>
            <a:r>
              <a:rPr lang="ja-JP" altLang="en-US" sz="1400" b="1" dirty="0">
                <a:latin typeface="+mj-ea"/>
                <a:ea typeface="+mj-ea"/>
              </a:rPr>
              <a:t>　</a:t>
            </a:r>
            <a:r>
              <a:rPr lang="ja-JP" altLang="en-US" sz="1400" b="1" dirty="0" smtClean="0">
                <a:latin typeface="+mj-ea"/>
                <a:ea typeface="+mj-ea"/>
              </a:rPr>
              <a:t>　</a:t>
            </a:r>
            <a:r>
              <a:rPr lang="ja-JP" altLang="en-US" sz="1400" dirty="0" smtClean="0">
                <a:latin typeface="+mj-ea"/>
              </a:rPr>
              <a:t>◇樹林タイプ（Ａ～Ｈ）の育成計画　　 　　　　　　　　　</a:t>
            </a:r>
            <a:r>
              <a:rPr lang="en-US" altLang="ja-JP" sz="1400" dirty="0" smtClean="0">
                <a:latin typeface="+mj-ea"/>
              </a:rPr>
              <a:t> </a:t>
            </a:r>
            <a:r>
              <a:rPr lang="ja-JP" altLang="en-US" sz="1400" dirty="0" smtClean="0">
                <a:latin typeface="+mj-ea"/>
              </a:rPr>
              <a:t> （</a:t>
            </a:r>
            <a:r>
              <a:rPr lang="en-US" altLang="ja-JP" sz="1400" dirty="0" smtClean="0">
                <a:latin typeface="+mj-ea"/>
              </a:rPr>
              <a:t>5. 2</a:t>
            </a:r>
            <a:r>
              <a:rPr lang="ja-JP" altLang="en-US" sz="1400" dirty="0" smtClean="0">
                <a:latin typeface="+mj-ea"/>
              </a:rPr>
              <a:t>）</a:t>
            </a:r>
            <a:endParaRPr lang="en-US" altLang="ja-JP" sz="1400" dirty="0" smtClean="0">
              <a:latin typeface="+mj-ea"/>
            </a:endParaRPr>
          </a:p>
          <a:p>
            <a:pPr lvl="0" indent="0" eaLnBrk="0" hangingPunct="0"/>
            <a:r>
              <a:rPr lang="ja-JP" altLang="en-US" sz="1400" b="1" dirty="0">
                <a:latin typeface="+mj-ea"/>
                <a:ea typeface="+mj-ea"/>
              </a:rPr>
              <a:t>　</a:t>
            </a:r>
            <a:r>
              <a:rPr lang="ja-JP" altLang="en-US" sz="1400" b="1" dirty="0" smtClean="0">
                <a:latin typeface="+mj-ea"/>
                <a:ea typeface="+mj-ea"/>
              </a:rPr>
              <a:t>　</a:t>
            </a:r>
            <a:r>
              <a:rPr lang="ja-JP" altLang="en-US" sz="1400" dirty="0" smtClean="0">
                <a:latin typeface="+mj-ea"/>
              </a:rPr>
              <a:t>◇樹林タイプ（Ａ～Ｈ）の施業内容</a:t>
            </a:r>
            <a:r>
              <a:rPr lang="ja-JP" altLang="en-US" sz="1400" dirty="0">
                <a:latin typeface="+mj-ea"/>
              </a:rPr>
              <a:t>　</a:t>
            </a:r>
            <a:r>
              <a:rPr lang="ja-JP" altLang="en-US" sz="1400" dirty="0" smtClean="0">
                <a:latin typeface="+mj-ea"/>
              </a:rPr>
              <a:t>　　　　　　　　　  　 （</a:t>
            </a:r>
            <a:r>
              <a:rPr lang="en-US" altLang="ja-JP" sz="1400" dirty="0" smtClean="0">
                <a:latin typeface="+mj-ea"/>
              </a:rPr>
              <a:t>5. 3</a:t>
            </a:r>
            <a:r>
              <a:rPr lang="ja-JP" altLang="en-US" sz="1400" dirty="0" smtClean="0">
                <a:latin typeface="+mj-ea"/>
              </a:rPr>
              <a:t>）</a:t>
            </a:r>
            <a:endParaRPr lang="en-US" altLang="ja-JP" sz="1400" dirty="0" smtClean="0">
              <a:latin typeface="+mj-ea"/>
            </a:endParaRPr>
          </a:p>
          <a:p>
            <a:pPr indent="0" eaLnBrk="0" hangingPunct="0"/>
            <a:endParaRPr lang="en-US" altLang="ja-JP" sz="1400" dirty="0" smtClean="0">
              <a:latin typeface="+mj-ea"/>
            </a:endParaRPr>
          </a:p>
          <a:p>
            <a:pPr indent="0" eaLnBrk="0" hangingPunct="0"/>
            <a:endParaRPr lang="en-US" altLang="ja-JP" sz="1400" dirty="0">
              <a:latin typeface="+mj-ea"/>
            </a:endParaRPr>
          </a:p>
          <a:p>
            <a:pPr indent="0" eaLnBrk="0" hangingPunct="0"/>
            <a:endParaRPr lang="en-US" altLang="ja-JP" sz="1400" dirty="0" smtClean="0">
              <a:latin typeface="+mj-ea"/>
            </a:endParaRPr>
          </a:p>
          <a:p>
            <a:pPr indent="0" eaLnBrk="0" hangingPunct="0"/>
            <a:endParaRPr lang="en-US" altLang="ja-JP" sz="1400" dirty="0" smtClean="0">
              <a:latin typeface="+mj-ea"/>
            </a:endParaRPr>
          </a:p>
          <a:p>
            <a:pPr indent="0" eaLnBrk="0" hangingPunct="0"/>
            <a:r>
              <a:rPr lang="ja-JP" altLang="en-US" sz="1400" dirty="0" smtClean="0">
                <a:latin typeface="+mj-ea"/>
              </a:rPr>
              <a:t>○</a:t>
            </a:r>
            <a:r>
              <a:rPr lang="ja-JP" altLang="en-US" sz="1400" b="1" dirty="0" smtClean="0">
                <a:latin typeface="+mj-ea"/>
              </a:rPr>
              <a:t>森の利活用計画　　　　　　　　　　　　　　　　　　　　　　　 </a:t>
            </a:r>
            <a:r>
              <a:rPr lang="ja-JP" altLang="en-US" sz="1400" dirty="0" smtClean="0">
                <a:latin typeface="+mj-ea"/>
              </a:rPr>
              <a:t>（</a:t>
            </a:r>
            <a:r>
              <a:rPr lang="en-US" altLang="ja-JP" sz="1400" dirty="0" smtClean="0">
                <a:latin typeface="+mj-ea"/>
              </a:rPr>
              <a:t>6</a:t>
            </a:r>
            <a:r>
              <a:rPr lang="ja-JP" altLang="en-US" sz="1400" dirty="0" smtClean="0">
                <a:latin typeface="+mj-ea"/>
              </a:rPr>
              <a:t>）</a:t>
            </a:r>
            <a:endParaRPr lang="ja-JP" altLang="en-US" sz="1400" b="1" dirty="0">
              <a:latin typeface="+mj-ea"/>
            </a:endParaRPr>
          </a:p>
          <a:p>
            <a:pPr lvl="0" eaLnBrk="0" hangingPunct="0"/>
            <a:r>
              <a:rPr kumimoji="1" lang="ja-JP" altLang="en-US" sz="1400" b="0" i="0" u="none" strike="noStrike" cap="none" normalizeH="0" baseline="0" dirty="0">
                <a:ln>
                  <a:noFill/>
                </a:ln>
                <a:solidFill>
                  <a:schemeClr val="tx1"/>
                </a:solidFill>
                <a:effectLst/>
                <a:latin typeface="+mj-ea"/>
                <a:ea typeface="+mj-ea"/>
              </a:rPr>
              <a:t>　</a:t>
            </a:r>
            <a:endParaRPr kumimoji="1" lang="en-US" altLang="ja-JP" sz="1400" b="0" i="0" u="none" strike="noStrike" cap="none" normalizeH="0" baseline="0" dirty="0">
              <a:ln>
                <a:noFill/>
              </a:ln>
              <a:solidFill>
                <a:schemeClr val="tx1"/>
              </a:solidFill>
              <a:effectLst/>
              <a:latin typeface="+mj-ea"/>
              <a:ea typeface="+mj-ea"/>
            </a:endParaRPr>
          </a:p>
          <a:p>
            <a:pPr lvl="0" indent="0" eaLnBrk="0" hangingPunct="0"/>
            <a:r>
              <a:rPr lang="ja-JP" altLang="en-US" sz="1400" dirty="0">
                <a:latin typeface="+mj-ea"/>
                <a:ea typeface="+mj-ea"/>
              </a:rPr>
              <a:t>○</a:t>
            </a:r>
            <a:r>
              <a:rPr lang="ja-JP" altLang="en-US" sz="1400" b="1" dirty="0" smtClean="0">
                <a:latin typeface="+mj-ea"/>
                <a:ea typeface="+mj-ea"/>
              </a:rPr>
              <a:t>「</a:t>
            </a:r>
            <a:r>
              <a:rPr lang="ja-JP" altLang="en-US" sz="1400" b="1" dirty="0">
                <a:latin typeface="+mj-ea"/>
                <a:ea typeface="+mj-ea"/>
              </a:rPr>
              <a:t>自然文化園の森」</a:t>
            </a:r>
            <a:r>
              <a:rPr lang="ja-JP" altLang="en-US" sz="1400" b="1" dirty="0" smtClean="0">
                <a:latin typeface="+mj-ea"/>
                <a:ea typeface="+mj-ea"/>
              </a:rPr>
              <a:t>の</a:t>
            </a:r>
            <a:r>
              <a:rPr lang="en-US" altLang="ja-JP" sz="1400" b="1" dirty="0" smtClean="0">
                <a:latin typeface="+mj-ea"/>
                <a:ea typeface="+mj-ea"/>
              </a:rPr>
              <a:t>PDCA</a:t>
            </a:r>
            <a:r>
              <a:rPr lang="ja-JP" altLang="en-US" sz="1400" b="1" dirty="0" smtClean="0">
                <a:latin typeface="+mj-ea"/>
                <a:ea typeface="+mj-ea"/>
              </a:rPr>
              <a:t>計画、取組</a:t>
            </a:r>
            <a:r>
              <a:rPr lang="ja-JP" altLang="en-US" sz="1400" b="1" dirty="0">
                <a:latin typeface="+mj-ea"/>
                <a:ea typeface="+mj-ea"/>
              </a:rPr>
              <a:t>体制に</a:t>
            </a:r>
            <a:r>
              <a:rPr lang="ja-JP" altLang="en-US" sz="1400" b="1" dirty="0" smtClean="0">
                <a:latin typeface="+mj-ea"/>
                <a:ea typeface="+mj-ea"/>
              </a:rPr>
              <a:t>ついて　</a:t>
            </a:r>
            <a:r>
              <a:rPr lang="ja-JP" altLang="en-US" sz="1400" dirty="0" smtClean="0">
                <a:latin typeface="+mj-ea"/>
              </a:rPr>
              <a:t> （</a:t>
            </a:r>
            <a:r>
              <a:rPr lang="en-US" altLang="ja-JP" sz="1400" dirty="0" smtClean="0">
                <a:latin typeface="+mj-ea"/>
              </a:rPr>
              <a:t>7</a:t>
            </a:r>
            <a:r>
              <a:rPr lang="ja-JP" altLang="en-US" sz="1400" dirty="0" smtClean="0">
                <a:latin typeface="+mj-ea"/>
              </a:rPr>
              <a:t>）</a:t>
            </a:r>
            <a:endParaRPr lang="en-US" altLang="ja-JP" sz="1400" b="1" dirty="0">
              <a:latin typeface="+mj-ea"/>
              <a:ea typeface="+mj-ea"/>
            </a:endParaRPr>
          </a:p>
          <a:p>
            <a:pPr lvl="0" eaLnBrk="0" hangingPunct="0"/>
            <a:r>
              <a:rPr lang="ja-JP" altLang="en-US" sz="1400" dirty="0" smtClean="0">
                <a:latin typeface="+mj-ea"/>
                <a:ea typeface="+mj-ea"/>
              </a:rPr>
              <a:t>◇</a:t>
            </a:r>
            <a:r>
              <a:rPr lang="ja-JP" altLang="en-US" sz="1400" dirty="0">
                <a:latin typeface="+mj-ea"/>
                <a:ea typeface="+mj-ea"/>
              </a:rPr>
              <a:t>　</a:t>
            </a:r>
            <a:r>
              <a:rPr lang="en-US" altLang="ja-JP" sz="1400" dirty="0" smtClean="0">
                <a:latin typeface="+mj-ea"/>
              </a:rPr>
              <a:t>PDCA</a:t>
            </a:r>
            <a:r>
              <a:rPr lang="ja-JP" altLang="en-US" sz="1400" dirty="0">
                <a:latin typeface="+mj-ea"/>
              </a:rPr>
              <a:t>計画　</a:t>
            </a:r>
            <a:r>
              <a:rPr lang="ja-JP" altLang="en-US" sz="1400" dirty="0" smtClean="0">
                <a:latin typeface="+mj-ea"/>
              </a:rPr>
              <a:t>　　　　　　　　　　　　　　　　　　　　　　　 （</a:t>
            </a:r>
            <a:r>
              <a:rPr lang="en-US" altLang="ja-JP" sz="1400" dirty="0" smtClean="0">
                <a:latin typeface="+mj-ea"/>
              </a:rPr>
              <a:t>7. 1</a:t>
            </a:r>
            <a:r>
              <a:rPr lang="ja-JP" altLang="en-US" sz="1400" dirty="0" smtClean="0">
                <a:latin typeface="+mj-ea"/>
              </a:rPr>
              <a:t>）</a:t>
            </a:r>
            <a:endParaRPr lang="en-US" altLang="ja-JP" sz="1400" dirty="0">
              <a:latin typeface="+mj-ea"/>
              <a:ea typeface="+mj-ea"/>
            </a:endParaRPr>
          </a:p>
          <a:p>
            <a:pPr eaLnBrk="0" hangingPunct="0"/>
            <a:r>
              <a:rPr lang="ja-JP" altLang="en-US" sz="1400" dirty="0" smtClean="0">
                <a:latin typeface="+mj-ea"/>
                <a:ea typeface="+mj-ea"/>
              </a:rPr>
              <a:t>◇</a:t>
            </a:r>
            <a:r>
              <a:rPr lang="ja-JP" altLang="en-US" sz="1400" dirty="0">
                <a:latin typeface="+mj-ea"/>
                <a:ea typeface="+mj-ea"/>
              </a:rPr>
              <a:t>　</a:t>
            </a:r>
            <a:r>
              <a:rPr lang="ja-JP" altLang="en-US" sz="1400" dirty="0" smtClean="0">
                <a:latin typeface="+mj-ea"/>
                <a:ea typeface="+mj-ea"/>
              </a:rPr>
              <a:t>取組体制　　　　　　　　　　　　　　　　　　　　　　　　　 </a:t>
            </a:r>
            <a:r>
              <a:rPr lang="ja-JP" altLang="en-US" sz="1400" dirty="0" smtClean="0">
                <a:latin typeface="+mj-ea"/>
              </a:rPr>
              <a:t>（</a:t>
            </a:r>
            <a:r>
              <a:rPr lang="en-US" altLang="ja-JP" sz="1400" dirty="0" smtClean="0">
                <a:latin typeface="+mj-ea"/>
              </a:rPr>
              <a:t>7. 2</a:t>
            </a:r>
            <a:r>
              <a:rPr lang="ja-JP" altLang="en-US" sz="1400" dirty="0" smtClean="0">
                <a:latin typeface="+mj-ea"/>
              </a:rPr>
              <a:t>）</a:t>
            </a:r>
            <a:endParaRPr lang="en-US" altLang="ja-JP" sz="1400" dirty="0">
              <a:latin typeface="+mj-ea"/>
              <a:ea typeface="+mj-ea"/>
            </a:endParaRPr>
          </a:p>
        </p:txBody>
      </p:sp>
      <p:sp>
        <p:nvSpPr>
          <p:cNvPr id="17" name="テキスト ボックス 16"/>
          <p:cNvSpPr txBox="1"/>
          <p:nvPr/>
        </p:nvSpPr>
        <p:spPr>
          <a:xfrm>
            <a:off x="187815" y="777459"/>
            <a:ext cx="5117194" cy="430887"/>
          </a:xfrm>
          <a:prstGeom prst="rect">
            <a:avLst/>
          </a:prstGeom>
          <a:noFill/>
          <a:ln w="19050">
            <a:noFill/>
          </a:ln>
        </p:spPr>
        <p:txBody>
          <a:bodyPr wrap="square" rtlCol="0">
            <a:spAutoFit/>
          </a:bodyPr>
          <a:lstStyle/>
          <a:p>
            <a:r>
              <a:rPr lang="ja-JP" altLang="en-US" sz="2200" b="1" u="sng" dirty="0" smtClean="0"/>
              <a:t>２．２</a:t>
            </a:r>
            <a:r>
              <a:rPr lang="ja-JP" altLang="en-US" sz="2200" b="1" u="sng" dirty="0"/>
              <a:t>　</a:t>
            </a:r>
            <a:r>
              <a:rPr kumimoji="1" lang="ja-JP" altLang="en-US" sz="2200" b="1" u="sng" dirty="0" smtClean="0"/>
              <a:t>育成</a:t>
            </a:r>
            <a:r>
              <a:rPr kumimoji="1" lang="ja-JP" altLang="en-US" sz="2200" b="1" u="sng" dirty="0"/>
              <a:t>計画の</a:t>
            </a:r>
            <a:r>
              <a:rPr kumimoji="1" lang="ja-JP" altLang="en-US" sz="2200" b="1" u="sng" dirty="0" smtClean="0"/>
              <a:t>構成（案）</a:t>
            </a:r>
            <a:endParaRPr kumimoji="1" lang="ja-JP" altLang="en-US" sz="2200" b="1" u="sng" dirty="0"/>
          </a:p>
        </p:txBody>
      </p:sp>
      <p:sp>
        <p:nvSpPr>
          <p:cNvPr id="2" name="スライド番号プレースホルダー 1"/>
          <p:cNvSpPr>
            <a:spLocks noGrp="1"/>
          </p:cNvSpPr>
          <p:nvPr>
            <p:ph type="sldNum" sz="quarter" idx="12"/>
          </p:nvPr>
        </p:nvSpPr>
        <p:spPr>
          <a:xfrm>
            <a:off x="6879336" y="6492875"/>
            <a:ext cx="2057400" cy="365125"/>
          </a:xfrm>
        </p:spPr>
        <p:txBody>
          <a:bodyPr/>
          <a:lstStyle/>
          <a:p>
            <a:fld id="{ADFC9CA0-1D7A-4C66-B275-F0FB54BFAB19}" type="slidenum">
              <a:rPr kumimoji="1" lang="ja-JP" altLang="en-US" smtClean="0"/>
              <a:t>4</a:t>
            </a:fld>
            <a:endParaRPr kumimoji="1" lang="ja-JP" altLang="en-US" dirty="0"/>
          </a:p>
        </p:txBody>
      </p:sp>
      <p:grpSp>
        <p:nvGrpSpPr>
          <p:cNvPr id="3" name="グループ化 2"/>
          <p:cNvGrpSpPr/>
          <p:nvPr/>
        </p:nvGrpSpPr>
        <p:grpSpPr>
          <a:xfrm>
            <a:off x="2092596" y="4455196"/>
            <a:ext cx="3133353" cy="605294"/>
            <a:chOff x="2092596" y="4345468"/>
            <a:chExt cx="3133353" cy="605294"/>
          </a:xfrm>
        </p:grpSpPr>
        <p:sp>
          <p:nvSpPr>
            <p:cNvPr id="7" name="Rectangle 9"/>
            <p:cNvSpPr>
              <a:spLocks noChangeArrowheads="1"/>
            </p:cNvSpPr>
            <p:nvPr/>
          </p:nvSpPr>
          <p:spPr bwMode="auto">
            <a:xfrm>
              <a:off x="2092596" y="4345468"/>
              <a:ext cx="2942700" cy="605294"/>
            </a:xfrm>
            <a:prstGeom prst="rect">
              <a:avLst/>
            </a:prstGeom>
            <a:noFill/>
            <a:ln w="63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R="0" lvl="0" indent="0" algn="l" defTabSz="914400" rtl="0" eaLnBrk="1" fontAlgn="base" latinLnBrk="0" hangingPunct="1">
                <a:lnSpc>
                  <a:spcPts val="1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mj-ea"/>
                  <a:ea typeface="+mj-ea"/>
                </a:rPr>
                <a:t>A</a:t>
              </a:r>
              <a:r>
                <a:rPr lang="ja-JP" altLang="en-US" sz="1050" dirty="0">
                  <a:latin typeface="+mj-ea"/>
                  <a:ea typeface="+mj-ea"/>
                </a:rPr>
                <a:t> </a:t>
              </a:r>
              <a:r>
                <a:rPr kumimoji="1" lang="ja-JP" altLang="en-US" sz="1050" b="0" i="0" u="none" strike="noStrike" cap="none" normalizeH="0" baseline="0" dirty="0" smtClean="0">
                  <a:ln>
                    <a:noFill/>
                  </a:ln>
                  <a:solidFill>
                    <a:schemeClr val="tx1"/>
                  </a:solidFill>
                  <a:effectLst/>
                  <a:latin typeface="+mj-ea"/>
                  <a:ea typeface="+mj-ea"/>
                </a:rPr>
                <a:t>照葉樹林</a:t>
              </a:r>
              <a:r>
                <a:rPr lang="en-US" altLang="ja-JP" sz="1050" dirty="0" smtClean="0">
                  <a:latin typeface="+mj-ea"/>
                  <a:ea typeface="+mj-ea"/>
                </a:rPr>
                <a:t>(</a:t>
              </a:r>
              <a:r>
                <a:rPr lang="ja-JP" altLang="en-US" sz="1050" dirty="0" smtClean="0">
                  <a:latin typeface="+mj-ea"/>
                  <a:ea typeface="+mj-ea"/>
                </a:rPr>
                <a:t>タイプ①</a:t>
              </a:r>
              <a:r>
                <a:rPr lang="en-US" altLang="ja-JP" sz="1050" dirty="0" smtClean="0">
                  <a:latin typeface="+mj-ea"/>
                  <a:ea typeface="+mj-ea"/>
                </a:rPr>
                <a:t>)</a:t>
              </a:r>
              <a:r>
                <a:rPr lang="ja-JP" altLang="en-US" sz="1050" dirty="0" smtClean="0">
                  <a:latin typeface="+mj-ea"/>
                  <a:ea typeface="+mj-ea"/>
                </a:rPr>
                <a:t>　</a:t>
              </a:r>
              <a:endParaRPr lang="en-US" altLang="ja-JP" sz="1050" dirty="0" smtClean="0">
                <a:latin typeface="+mj-ea"/>
                <a:ea typeface="+mj-ea"/>
              </a:endParaRPr>
            </a:p>
            <a:p>
              <a:pPr marR="0" lvl="0" indent="0" algn="l" defTabSz="914400" rtl="0" eaLnBrk="1" fontAlgn="base" latinLnBrk="0" hangingPunct="1">
                <a:lnSpc>
                  <a:spcPts val="1000"/>
                </a:lnSpc>
                <a:spcBef>
                  <a:spcPct val="0"/>
                </a:spcBef>
                <a:spcAft>
                  <a:spcPct val="0"/>
                </a:spcAft>
                <a:buClrTx/>
                <a:buSzTx/>
                <a:buFontTx/>
                <a:buNone/>
                <a:tabLst/>
              </a:pPr>
              <a:r>
                <a:rPr lang="en-US" altLang="ja-JP" sz="1050" dirty="0" smtClean="0">
                  <a:latin typeface="+mj-ea"/>
                  <a:ea typeface="+mj-ea"/>
                </a:rPr>
                <a:t>B</a:t>
              </a:r>
              <a:r>
                <a:rPr lang="ja-JP" altLang="en-US" sz="1050" dirty="0" smtClean="0">
                  <a:latin typeface="+mj-ea"/>
                  <a:ea typeface="+mj-ea"/>
                </a:rPr>
                <a:t> 自然遷移の樹林</a:t>
              </a:r>
              <a:endParaRPr lang="en-US" altLang="ja-JP" sz="1050" dirty="0" smtClean="0">
                <a:latin typeface="+mj-ea"/>
                <a:ea typeface="+mj-ea"/>
              </a:endParaRPr>
            </a:p>
            <a:p>
              <a:pPr marR="0" lvl="0" indent="0" algn="l" defTabSz="914400" rtl="0" eaLnBrk="1" fontAlgn="base" latinLnBrk="0" hangingPunct="1">
                <a:lnSpc>
                  <a:spcPts val="1000"/>
                </a:lnSpc>
                <a:spcBef>
                  <a:spcPct val="0"/>
                </a:spcBef>
                <a:spcAft>
                  <a:spcPct val="0"/>
                </a:spcAft>
                <a:buClrTx/>
                <a:buSzTx/>
                <a:buFontTx/>
                <a:buNone/>
                <a:tabLst/>
              </a:pPr>
              <a:r>
                <a:rPr lang="en-US" altLang="ja-JP" sz="1050" dirty="0" smtClean="0">
                  <a:latin typeface="+mj-ea"/>
                  <a:ea typeface="+mj-ea"/>
                </a:rPr>
                <a:t>C</a:t>
              </a:r>
              <a:r>
                <a:rPr lang="ja-JP" altLang="en-US" sz="1050" dirty="0" smtClean="0">
                  <a:latin typeface="+mj-ea"/>
                  <a:ea typeface="+mj-ea"/>
                </a:rPr>
                <a:t> 夏</a:t>
              </a:r>
              <a:r>
                <a:rPr lang="ja-JP" altLang="en-US" sz="1050" dirty="0">
                  <a:latin typeface="+mj-ea"/>
                  <a:ea typeface="+mj-ea"/>
                </a:rPr>
                <a:t>緑樹</a:t>
              </a:r>
              <a:r>
                <a:rPr lang="ja-JP" altLang="en-US" sz="1050" dirty="0" smtClean="0">
                  <a:latin typeface="+mj-ea"/>
                  <a:ea typeface="+mj-ea"/>
                </a:rPr>
                <a:t>林（タイプ①）</a:t>
              </a:r>
              <a:endParaRPr lang="en-US" altLang="ja-JP" sz="1050" dirty="0">
                <a:latin typeface="+mj-ea"/>
                <a:ea typeface="+mj-ea"/>
              </a:endParaRPr>
            </a:p>
            <a:p>
              <a:pPr marR="0" lvl="0" indent="0" algn="l" defTabSz="914400" rtl="0" eaLnBrk="1" fontAlgn="base" latinLnBrk="0" hangingPunct="1">
                <a:lnSpc>
                  <a:spcPts val="1000"/>
                </a:lnSpc>
                <a:spcBef>
                  <a:spcPct val="0"/>
                </a:spcBef>
                <a:spcAft>
                  <a:spcPct val="0"/>
                </a:spcAft>
                <a:buClrTx/>
                <a:buSzTx/>
                <a:buFontTx/>
                <a:buNone/>
                <a:tabLst/>
              </a:pPr>
              <a:r>
                <a:rPr lang="en-US" altLang="ja-JP" sz="1050" dirty="0" smtClean="0">
                  <a:latin typeface="+mj-ea"/>
                  <a:ea typeface="+mj-ea"/>
                </a:rPr>
                <a:t>D</a:t>
              </a:r>
              <a:r>
                <a:rPr lang="ja-JP" altLang="en-US" sz="1050" dirty="0">
                  <a:latin typeface="+mj-ea"/>
                  <a:ea typeface="+mj-ea"/>
                </a:rPr>
                <a:t> </a:t>
              </a:r>
              <a:r>
                <a:rPr lang="ja-JP" altLang="en-US" sz="1050" dirty="0" smtClean="0">
                  <a:latin typeface="+mj-ea"/>
                  <a:ea typeface="+mj-ea"/>
                </a:rPr>
                <a:t>水辺</a:t>
              </a:r>
              <a:r>
                <a:rPr lang="ja-JP" altLang="en-US" sz="1050" dirty="0">
                  <a:latin typeface="+mj-ea"/>
                  <a:ea typeface="+mj-ea"/>
                </a:rPr>
                <a:t>の</a:t>
              </a:r>
              <a:r>
                <a:rPr lang="ja-JP" altLang="en-US" sz="1050" dirty="0" smtClean="0">
                  <a:latin typeface="+mj-ea"/>
                  <a:ea typeface="+mj-ea"/>
                </a:rPr>
                <a:t>森</a:t>
              </a:r>
              <a:r>
                <a:rPr lang="ja-JP" altLang="en-US" sz="1050" dirty="0">
                  <a:latin typeface="+mj-ea"/>
                  <a:ea typeface="+mj-ea"/>
                </a:rPr>
                <a:t>　</a:t>
              </a:r>
              <a:endParaRPr lang="en-US" altLang="ja-JP" sz="1050" dirty="0">
                <a:latin typeface="+mj-ea"/>
                <a:ea typeface="+mj-ea"/>
              </a:endParaRPr>
            </a:p>
          </p:txBody>
        </p:sp>
        <p:sp>
          <p:nvSpPr>
            <p:cNvPr id="8" name="Rectangle 9"/>
            <p:cNvSpPr>
              <a:spLocks noChangeArrowheads="1"/>
            </p:cNvSpPr>
            <p:nvPr/>
          </p:nvSpPr>
          <p:spPr bwMode="auto">
            <a:xfrm>
              <a:off x="3526834" y="4345468"/>
              <a:ext cx="1699115" cy="605294"/>
            </a:xfrm>
            <a:prstGeom prst="rect">
              <a:avLst/>
            </a:prstGeom>
            <a:noFill/>
            <a:ln w="6350">
              <a:no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R="0" lvl="0" indent="0" algn="l" defTabSz="914400" rtl="0" eaLnBrk="1" fontAlgn="base" latinLnBrk="0" hangingPunct="1">
                <a:lnSpc>
                  <a:spcPts val="1000"/>
                </a:lnSpc>
                <a:spcBef>
                  <a:spcPct val="0"/>
                </a:spcBef>
                <a:spcAft>
                  <a:spcPct val="0"/>
                </a:spcAft>
                <a:buClrTx/>
                <a:buSzTx/>
                <a:buFontTx/>
                <a:buNone/>
                <a:tabLst/>
              </a:pPr>
              <a:r>
                <a:rPr lang="en-US" altLang="ja-JP" sz="1050" dirty="0" smtClean="0">
                  <a:latin typeface="+mj-ea"/>
                  <a:ea typeface="+mj-ea"/>
                </a:rPr>
                <a:t>E</a:t>
              </a:r>
              <a:r>
                <a:rPr lang="ja-JP" altLang="en-US" sz="1050" dirty="0" smtClean="0">
                  <a:latin typeface="+mj-ea"/>
                  <a:ea typeface="+mj-ea"/>
                </a:rPr>
                <a:t> 照葉樹林（タイプ②）</a:t>
              </a:r>
              <a:endParaRPr lang="en-US" altLang="ja-JP" sz="1050" dirty="0">
                <a:latin typeface="+mj-ea"/>
                <a:ea typeface="+mj-ea"/>
              </a:endParaRPr>
            </a:p>
            <a:p>
              <a:pPr marR="0" lvl="0" indent="0" algn="l" defTabSz="914400" rtl="0" eaLnBrk="1" fontAlgn="base" latinLnBrk="0" hangingPunct="1">
                <a:lnSpc>
                  <a:spcPts val="1000"/>
                </a:lnSpc>
                <a:spcBef>
                  <a:spcPct val="0"/>
                </a:spcBef>
                <a:spcAft>
                  <a:spcPct val="0"/>
                </a:spcAft>
                <a:buClrTx/>
                <a:buSzTx/>
                <a:buFontTx/>
                <a:buNone/>
                <a:tabLst/>
              </a:pPr>
              <a:r>
                <a:rPr lang="en-US" altLang="ja-JP" sz="1050" dirty="0" smtClean="0">
                  <a:latin typeface="+mj-ea"/>
                  <a:ea typeface="+mj-ea"/>
                </a:rPr>
                <a:t>F</a:t>
              </a:r>
              <a:r>
                <a:rPr lang="ja-JP" altLang="en-US" sz="1050" dirty="0">
                  <a:latin typeface="+mj-ea"/>
                  <a:ea typeface="+mj-ea"/>
                </a:rPr>
                <a:t> </a:t>
              </a:r>
              <a:r>
                <a:rPr lang="ja-JP" altLang="en-US" sz="1050" dirty="0" smtClean="0">
                  <a:latin typeface="+mj-ea"/>
                </a:rPr>
                <a:t>夏緑樹林</a:t>
              </a:r>
              <a:r>
                <a:rPr lang="ja-JP" altLang="en-US" sz="1050" dirty="0">
                  <a:latin typeface="+mj-ea"/>
                </a:rPr>
                <a:t>（タイプ②） </a:t>
              </a:r>
              <a:endParaRPr lang="en-US" altLang="ja-JP" sz="1050" dirty="0">
                <a:latin typeface="+mj-ea"/>
                <a:ea typeface="+mj-ea"/>
              </a:endParaRPr>
            </a:p>
            <a:p>
              <a:pPr marR="0" lvl="0" indent="0" algn="l" defTabSz="914400" rtl="0" eaLnBrk="1" fontAlgn="base" latinLnBrk="0" hangingPunct="1">
                <a:lnSpc>
                  <a:spcPts val="1000"/>
                </a:lnSpc>
                <a:spcBef>
                  <a:spcPct val="0"/>
                </a:spcBef>
                <a:spcAft>
                  <a:spcPct val="0"/>
                </a:spcAft>
                <a:buClrTx/>
                <a:buSzTx/>
                <a:buFontTx/>
                <a:buNone/>
                <a:tabLst/>
              </a:pPr>
              <a:r>
                <a:rPr lang="en-US" altLang="ja-JP" sz="1050" dirty="0" smtClean="0">
                  <a:latin typeface="+mj-ea"/>
                  <a:ea typeface="+mj-ea"/>
                </a:rPr>
                <a:t>G</a:t>
              </a:r>
              <a:r>
                <a:rPr lang="ja-JP" altLang="en-US" sz="1050" dirty="0">
                  <a:latin typeface="+mj-ea"/>
                  <a:ea typeface="+mj-ea"/>
                </a:rPr>
                <a:t> </a:t>
              </a:r>
              <a:r>
                <a:rPr lang="ja-JP" altLang="en-US" sz="1050" dirty="0" smtClean="0">
                  <a:latin typeface="+mj-ea"/>
                  <a:ea typeface="+mj-ea"/>
                </a:rPr>
                <a:t>景観</a:t>
              </a:r>
              <a:r>
                <a:rPr lang="ja-JP" altLang="en-US" sz="1050" dirty="0">
                  <a:latin typeface="+mj-ea"/>
                  <a:ea typeface="+mj-ea"/>
                </a:rPr>
                <a:t>の</a:t>
              </a:r>
              <a:r>
                <a:rPr lang="ja-JP" altLang="en-US" sz="1050" dirty="0" smtClean="0">
                  <a:latin typeface="+mj-ea"/>
                  <a:ea typeface="+mj-ea"/>
                </a:rPr>
                <a:t>森</a:t>
              </a:r>
              <a:endParaRPr lang="en-US" altLang="ja-JP" sz="1050" dirty="0">
                <a:latin typeface="+mj-ea"/>
                <a:ea typeface="+mj-ea"/>
              </a:endParaRPr>
            </a:p>
            <a:p>
              <a:pPr marR="0" lvl="0" indent="0" algn="l" defTabSz="914400" rtl="0" eaLnBrk="1" fontAlgn="base" latinLnBrk="0" hangingPunct="1">
                <a:lnSpc>
                  <a:spcPts val="1000"/>
                </a:lnSpc>
                <a:spcBef>
                  <a:spcPct val="0"/>
                </a:spcBef>
                <a:spcAft>
                  <a:spcPct val="0"/>
                </a:spcAft>
                <a:buClrTx/>
                <a:buSzTx/>
                <a:buFontTx/>
                <a:buNone/>
                <a:tabLst/>
              </a:pPr>
              <a:r>
                <a:rPr lang="en-US" altLang="ja-JP" sz="1050" dirty="0" smtClean="0">
                  <a:latin typeface="+mj-ea"/>
                  <a:ea typeface="+mj-ea"/>
                </a:rPr>
                <a:t>H</a:t>
              </a:r>
              <a:r>
                <a:rPr lang="ja-JP" altLang="en-US" sz="1050" dirty="0">
                  <a:latin typeface="+mj-ea"/>
                  <a:ea typeface="+mj-ea"/>
                </a:rPr>
                <a:t> </a:t>
              </a:r>
              <a:r>
                <a:rPr lang="ja-JP" altLang="en-US" sz="1050" dirty="0" smtClean="0">
                  <a:latin typeface="+mj-ea"/>
                  <a:ea typeface="+mj-ea"/>
                </a:rPr>
                <a:t>林</a:t>
              </a:r>
              <a:r>
                <a:rPr lang="ja-JP" altLang="en-US" sz="1050" dirty="0">
                  <a:latin typeface="+mj-ea"/>
                  <a:ea typeface="+mj-ea"/>
                </a:rPr>
                <a:t>縁の</a:t>
              </a:r>
              <a:r>
                <a:rPr lang="ja-JP" altLang="en-US" sz="1050" dirty="0" smtClean="0">
                  <a:latin typeface="+mj-ea"/>
                  <a:ea typeface="+mj-ea"/>
                </a:rPr>
                <a:t>ネットワーク</a:t>
              </a:r>
              <a:endParaRPr lang="en-US" altLang="ja-JP" sz="1050" dirty="0">
                <a:latin typeface="+mj-ea"/>
                <a:ea typeface="+mj-ea"/>
              </a:endParaRPr>
            </a:p>
          </p:txBody>
        </p:sp>
      </p:grpSp>
      <p:grpSp>
        <p:nvGrpSpPr>
          <p:cNvPr id="5" name="グループ化 4"/>
          <p:cNvGrpSpPr/>
          <p:nvPr/>
        </p:nvGrpSpPr>
        <p:grpSpPr>
          <a:xfrm>
            <a:off x="6342066" y="2717836"/>
            <a:ext cx="619566" cy="3439124"/>
            <a:chOff x="5486400" y="2717836"/>
            <a:chExt cx="619566" cy="3439124"/>
          </a:xfrm>
        </p:grpSpPr>
        <p:sp>
          <p:nvSpPr>
            <p:cNvPr id="4" name="右中かっこ 3"/>
            <p:cNvSpPr/>
            <p:nvPr/>
          </p:nvSpPr>
          <p:spPr>
            <a:xfrm>
              <a:off x="5486400" y="2717836"/>
              <a:ext cx="219456" cy="3439124"/>
            </a:xfrm>
            <a:prstGeom prst="rightBrace">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a:off x="5705856" y="3313014"/>
              <a:ext cx="400110" cy="1880778"/>
            </a:xfrm>
            <a:prstGeom prst="rect">
              <a:avLst/>
            </a:prstGeom>
            <a:noFill/>
            <a:ln w="41275">
              <a:noFill/>
              <a:prstDash val="dash"/>
            </a:ln>
          </p:spPr>
          <p:txBody>
            <a:bodyPr vert="eaVert" wrap="square" rtlCol="0">
              <a:spAutoFit/>
            </a:bodyPr>
            <a:lstStyle/>
            <a:p>
              <a:pPr algn="ctr"/>
              <a:r>
                <a:rPr kumimoji="1" lang="ja-JP" altLang="en-US" sz="1400" b="1" dirty="0" smtClean="0">
                  <a:solidFill>
                    <a:srgbClr val="FF0000"/>
                  </a:solidFill>
                </a:rPr>
                <a:t>第３回部会</a:t>
              </a:r>
              <a:r>
                <a:rPr lang="ja-JP" altLang="en-US" sz="1400" b="1" dirty="0" smtClean="0">
                  <a:solidFill>
                    <a:srgbClr val="FF0000"/>
                  </a:solidFill>
                </a:rPr>
                <a:t>　</a:t>
              </a:r>
              <a:r>
                <a:rPr kumimoji="1" lang="ja-JP" altLang="en-US" sz="1400" b="1" dirty="0" smtClean="0">
                  <a:solidFill>
                    <a:srgbClr val="FF0000"/>
                  </a:solidFill>
                </a:rPr>
                <a:t>提示範囲</a:t>
              </a:r>
              <a:endParaRPr kumimoji="1" lang="ja-JP" altLang="en-US" sz="1400" b="1" dirty="0">
                <a:solidFill>
                  <a:srgbClr val="FF0000"/>
                </a:solidFill>
              </a:endParaRPr>
            </a:p>
          </p:txBody>
        </p:sp>
      </p:grpSp>
      <p:sp>
        <p:nvSpPr>
          <p:cNvPr id="12" name="テキスト ボックス 11"/>
          <p:cNvSpPr txBox="1"/>
          <p:nvPr/>
        </p:nvSpPr>
        <p:spPr>
          <a:xfrm>
            <a:off x="4096317" y="6394379"/>
            <a:ext cx="3099189" cy="276999"/>
          </a:xfrm>
          <a:prstGeom prst="rect">
            <a:avLst/>
          </a:prstGeom>
          <a:noFill/>
          <a:ln w="41275">
            <a:noFill/>
            <a:prstDash val="dash"/>
          </a:ln>
        </p:spPr>
        <p:txBody>
          <a:bodyPr vert="horz" wrap="square" rtlCol="0">
            <a:spAutoFit/>
          </a:bodyPr>
          <a:lstStyle/>
          <a:p>
            <a:r>
              <a:rPr kumimoji="1" lang="en-US" altLang="ja-JP" sz="1200" dirty="0" smtClean="0"/>
              <a:t>※</a:t>
            </a:r>
            <a:r>
              <a:rPr kumimoji="1" lang="ja-JP" altLang="en-US" sz="1200" dirty="0" smtClean="0"/>
              <a:t>（）内の番号は、本資料の表題番号に対応</a:t>
            </a:r>
            <a:endParaRPr kumimoji="1" lang="ja-JP" altLang="en-US" sz="1200" dirty="0"/>
          </a:p>
        </p:txBody>
      </p:sp>
    </p:spTree>
    <p:extLst>
      <p:ext uri="{BB962C8B-B14F-4D97-AF65-F5344CB8AC3E}">
        <p14:creationId xmlns:p14="http://schemas.microsoft.com/office/powerpoint/2010/main" val="1351807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３．「自然文化園の森」育成目標と取組方策について</a:t>
            </a:r>
          </a:p>
        </p:txBody>
      </p:sp>
      <p:sp>
        <p:nvSpPr>
          <p:cNvPr id="12" name="下矢印 11"/>
          <p:cNvSpPr/>
          <p:nvPr/>
        </p:nvSpPr>
        <p:spPr>
          <a:xfrm>
            <a:off x="4837221" y="2057945"/>
            <a:ext cx="360000" cy="1405571"/>
          </a:xfrm>
          <a:prstGeom prst="downArrow">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6" name="グループ化 5"/>
          <p:cNvGrpSpPr/>
          <p:nvPr/>
        </p:nvGrpSpPr>
        <p:grpSpPr>
          <a:xfrm>
            <a:off x="115683" y="6144953"/>
            <a:ext cx="3961555" cy="507831"/>
            <a:chOff x="452829" y="6327216"/>
            <a:chExt cx="3961555" cy="507831"/>
          </a:xfrm>
        </p:grpSpPr>
        <p:sp>
          <p:nvSpPr>
            <p:cNvPr id="9" name="テキスト ボックス 58"/>
            <p:cNvSpPr txBox="1"/>
            <p:nvPr/>
          </p:nvSpPr>
          <p:spPr>
            <a:xfrm>
              <a:off x="525724" y="6331085"/>
              <a:ext cx="3888660" cy="493047"/>
            </a:xfrm>
            <a:prstGeom prst="rect">
              <a:avLst/>
            </a:prstGeom>
            <a:solidFill>
              <a:schemeClr val="accent6">
                <a:lumMod val="60000"/>
                <a:lumOff val="40000"/>
              </a:schemeClr>
            </a:solidFill>
            <a:ln w="6350">
              <a:solidFill>
                <a:schemeClr val="bg1">
                  <a:lumMod val="50000"/>
                </a:schemeClr>
              </a:solidFill>
              <a:prstDash val="solid"/>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15" name="テキスト ボックス 71"/>
            <p:cNvSpPr txBox="1"/>
            <p:nvPr/>
          </p:nvSpPr>
          <p:spPr>
            <a:xfrm>
              <a:off x="452829" y="6327216"/>
              <a:ext cx="3907980" cy="507831"/>
            </a:xfrm>
            <a:prstGeom prst="rect">
              <a:avLst/>
            </a:prstGeom>
            <a:noFill/>
            <a:ln w="6350">
              <a:noFill/>
              <a:prstDash val="solid"/>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0" bIns="45720" numCol="1" spcCol="0" rtlCol="0" fromWordArt="0" anchor="t" anchorCtr="0" forceAA="0" compatLnSpc="1">
              <a:prstTxWarp prst="textNoShape">
                <a:avLst/>
              </a:prstTxWarp>
              <a:spAutoFit/>
            </a:bodyPr>
            <a:lstStyle/>
            <a:p>
              <a:pPr marL="629285" indent="-629285" algn="just">
                <a:spcAft>
                  <a:spcPts val="0"/>
                </a:spcAft>
              </a:pPr>
              <a:r>
                <a:rPr lang="en-US" altLang="ja-JP" sz="900" dirty="0">
                  <a:latin typeface="+mn-ea"/>
                </a:rPr>
                <a:t>【</a:t>
              </a:r>
              <a:r>
                <a:rPr lang="ja-JP" altLang="en-US" sz="900" dirty="0">
                  <a:latin typeface="+mn-ea"/>
                </a:rPr>
                <a:t>多くの生きものを育む森づくり</a:t>
              </a:r>
              <a:r>
                <a:rPr lang="ja-JP" sz="900" kern="100" dirty="0">
                  <a:effectLst/>
                  <a:latin typeface="+mn-ea"/>
                  <a:cs typeface="Times New Roman" panose="02020603050405020304" pitchFamily="18" charset="0"/>
                </a:rPr>
                <a:t>に関する取組方策</a:t>
              </a:r>
              <a:r>
                <a:rPr lang="en-US" altLang="ja-JP" sz="900" kern="100" dirty="0">
                  <a:latin typeface="+mn-ea"/>
                  <a:cs typeface="Times New Roman" panose="02020603050405020304" pitchFamily="18" charset="0"/>
                </a:rPr>
                <a:t>】</a:t>
              </a:r>
              <a:endParaRPr lang="en-US" altLang="ja-JP" sz="900" kern="100" dirty="0">
                <a:effectLst/>
                <a:latin typeface="+mn-ea"/>
                <a:cs typeface="Times New Roman" panose="02020603050405020304" pitchFamily="18" charset="0"/>
              </a:endParaRPr>
            </a:p>
            <a:p>
              <a:pPr marL="180975" indent="-180975" algn="just">
                <a:spcAft>
                  <a:spcPts val="0"/>
                </a:spcAft>
              </a:pPr>
              <a:r>
                <a:rPr lang="ja-JP" altLang="en-US" sz="900" kern="100" dirty="0">
                  <a:ea typeface="ＭＳ ゴシック" panose="020B0609070205080204" pitchFamily="49" charset="-128"/>
                  <a:cs typeface="Times New Roman" panose="02020603050405020304" pitchFamily="18" charset="0"/>
                </a:rPr>
                <a:t>・樹木の伐採、更新、多様な樹種の導入、多様な動植物の生息・生育環境の確保など</a:t>
              </a:r>
              <a:endParaRPr lang="ja-JP" sz="900" kern="100" dirty="0">
                <a:effectLst/>
                <a:ea typeface="ＭＳ 明朝" panose="02020609040205080304" pitchFamily="17" charset="-128"/>
                <a:cs typeface="Times New Roman" panose="02020603050405020304" pitchFamily="18" charset="0"/>
              </a:endParaRPr>
            </a:p>
          </p:txBody>
        </p:sp>
      </p:grpSp>
      <p:sp>
        <p:nvSpPr>
          <p:cNvPr id="16" name="テキスト ボックス 72"/>
          <p:cNvSpPr txBox="1"/>
          <p:nvPr/>
        </p:nvSpPr>
        <p:spPr>
          <a:xfrm>
            <a:off x="4258086" y="6143323"/>
            <a:ext cx="4787530" cy="488850"/>
          </a:xfrm>
          <a:prstGeom prst="rect">
            <a:avLst/>
          </a:prstGeom>
          <a:solidFill>
            <a:srgbClr val="FFFFCC"/>
          </a:solidFill>
          <a:ln w="6350">
            <a:solidFill>
              <a:schemeClr val="bg1">
                <a:lumMod val="50000"/>
              </a:schemeClr>
            </a:solidFill>
            <a:prstDash val="solid"/>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29285" indent="-629285" algn="just"/>
            <a:r>
              <a:rPr lang="en-US" altLang="ja-JP" sz="900" dirty="0">
                <a:latin typeface="+mn-ea"/>
              </a:rPr>
              <a:t>【</a:t>
            </a:r>
            <a:r>
              <a:rPr lang="ja-JP" altLang="en-US" sz="900" dirty="0">
                <a:latin typeface="+mn-ea"/>
              </a:rPr>
              <a:t>多様な利活用が行える</a:t>
            </a:r>
            <a:r>
              <a:rPr lang="ja-JP" altLang="en-US" sz="900" dirty="0"/>
              <a:t>森づくり</a:t>
            </a:r>
            <a:r>
              <a:rPr lang="ja-JP" altLang="ja-JP" sz="900" kern="100" dirty="0">
                <a:latin typeface="+mn-ea"/>
                <a:cs typeface="Times New Roman" panose="02020603050405020304" pitchFamily="18" charset="0"/>
              </a:rPr>
              <a:t>に関する取組方策</a:t>
            </a:r>
            <a:r>
              <a:rPr lang="en-US" altLang="ja-JP" sz="900" kern="100" dirty="0">
                <a:latin typeface="+mn-ea"/>
                <a:cs typeface="Times New Roman" panose="02020603050405020304" pitchFamily="18" charset="0"/>
              </a:rPr>
              <a:t>】</a:t>
            </a:r>
          </a:p>
          <a:p>
            <a:pPr marL="629285" indent="-629285" algn="just"/>
            <a:r>
              <a:rPr lang="ja-JP" altLang="en-US" sz="900" kern="100" dirty="0">
                <a:ea typeface="ＭＳ ゴシック" panose="020B0609070205080204" pitchFamily="49" charset="-128"/>
                <a:cs typeface="Times New Roman" panose="02020603050405020304" pitchFamily="18" charset="0"/>
              </a:rPr>
              <a:t>・</a:t>
            </a:r>
            <a:r>
              <a:rPr lang="ja-JP" sz="900" kern="100" dirty="0">
                <a:effectLst/>
                <a:ea typeface="ＭＳ ゴシック" panose="020B0609070205080204" pitchFamily="49" charset="-128"/>
                <a:cs typeface="Times New Roman" panose="02020603050405020304" pitchFamily="18" charset="0"/>
              </a:rPr>
              <a:t>環境学習等の既存プログラムの充実、新たな情報</a:t>
            </a:r>
            <a:r>
              <a:rPr lang="ja-JP" sz="900" kern="100" dirty="0" smtClean="0">
                <a:effectLst/>
                <a:ea typeface="ＭＳ ゴシック" panose="020B0609070205080204" pitchFamily="49" charset="-128"/>
                <a:cs typeface="Times New Roman" panose="02020603050405020304" pitchFamily="18" charset="0"/>
              </a:rPr>
              <a:t>発信</a:t>
            </a:r>
            <a:r>
              <a:rPr lang="ja-JP" sz="900" kern="100" dirty="0">
                <a:effectLst/>
                <a:ea typeface="ＭＳ ゴシック" panose="020B0609070205080204" pitchFamily="49" charset="-128"/>
                <a:cs typeface="Times New Roman" panose="02020603050405020304" pitchFamily="18" charset="0"/>
              </a:rPr>
              <a:t>方法の</a:t>
            </a:r>
            <a:r>
              <a:rPr lang="ja-JP" altLang="en-US" sz="900" kern="100" dirty="0">
                <a:effectLst/>
                <a:ea typeface="ＭＳ ゴシック" panose="020B0609070205080204" pitchFamily="49" charset="-128"/>
                <a:cs typeface="Times New Roman" panose="02020603050405020304" pitchFamily="18" charset="0"/>
              </a:rPr>
              <a:t>導入など</a:t>
            </a:r>
            <a:endParaRPr lang="ja-JP" sz="900" kern="100" dirty="0">
              <a:effectLst/>
              <a:ea typeface="ＭＳ 明朝" panose="02020609040205080304" pitchFamily="17" charset="-128"/>
              <a:cs typeface="Times New Roman" panose="02020603050405020304" pitchFamily="18" charset="0"/>
            </a:endParaRPr>
          </a:p>
        </p:txBody>
      </p:sp>
      <p:sp>
        <p:nvSpPr>
          <p:cNvPr id="10" name="テキスト ボックス 65"/>
          <p:cNvSpPr txBox="1"/>
          <p:nvPr/>
        </p:nvSpPr>
        <p:spPr>
          <a:xfrm>
            <a:off x="156259" y="1095959"/>
            <a:ext cx="8856980" cy="962629"/>
          </a:xfrm>
          <a:prstGeom prst="rect">
            <a:avLst/>
          </a:prstGeom>
          <a:solidFill>
            <a:srgbClr val="CCFFFF"/>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52400" algn="just">
              <a:spcAft>
                <a:spcPts val="0"/>
              </a:spcAft>
            </a:pPr>
            <a:endParaRPr lang="ja-JP" sz="1050" kern="100" dirty="0">
              <a:effectLst/>
              <a:ea typeface="ＭＳ 明朝" panose="02020609040205080304" pitchFamily="17" charset="-128"/>
              <a:cs typeface="Times New Roman" panose="02020603050405020304" pitchFamily="18" charset="0"/>
            </a:endParaRPr>
          </a:p>
        </p:txBody>
      </p:sp>
      <p:sp>
        <p:nvSpPr>
          <p:cNvPr id="11" name="テキスト ボックス 66"/>
          <p:cNvSpPr txBox="1"/>
          <p:nvPr/>
        </p:nvSpPr>
        <p:spPr>
          <a:xfrm>
            <a:off x="222135" y="1277550"/>
            <a:ext cx="4365344" cy="73866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050" kern="100" dirty="0">
                <a:effectLst/>
                <a:ea typeface="ＭＳ Ｐゴシック" panose="020B0600070205080204" pitchFamily="50" charset="-128"/>
                <a:cs typeface="Times New Roman" panose="02020603050405020304" pitchFamily="18" charset="0"/>
              </a:rPr>
              <a:t>　</a:t>
            </a:r>
            <a:r>
              <a:rPr lang="ja-JP" sz="1050" kern="100" dirty="0">
                <a:effectLst/>
                <a:ea typeface="ＭＳ Ｐゴシック" panose="020B0600070205080204" pitchFamily="50" charset="-128"/>
                <a:cs typeface="Times New Roman" panose="02020603050405020304" pitchFamily="18" charset="0"/>
              </a:rPr>
              <a:t>【基本的な考え方】</a:t>
            </a:r>
            <a:endParaRPr lang="ja-JP" sz="1050" kern="100" dirty="0">
              <a:effectLst/>
              <a:ea typeface="ＭＳ 明朝" panose="02020609040205080304" pitchFamily="17" charset="-128"/>
              <a:cs typeface="Times New Roman" panose="02020603050405020304" pitchFamily="18" charset="0"/>
            </a:endParaRPr>
          </a:p>
          <a:p>
            <a:pPr marL="360363" indent="-114300" algn="just">
              <a:spcAft>
                <a:spcPts val="0"/>
              </a:spcAft>
            </a:pPr>
            <a:r>
              <a:rPr lang="ja-JP" sz="1050" kern="100" dirty="0">
                <a:effectLst/>
                <a:ea typeface="ＭＳ Ｐゴシック" panose="020B0600070205080204" pitchFamily="50" charset="-128"/>
                <a:cs typeface="Times New Roman" panose="02020603050405020304" pitchFamily="18" charset="0"/>
              </a:rPr>
              <a:t>■世界に類を見ない壮大な実験の森を適切に保全</a:t>
            </a:r>
            <a:endParaRPr lang="ja-JP" sz="1050" kern="100" dirty="0">
              <a:effectLst/>
              <a:ea typeface="ＭＳ 明朝" panose="02020609040205080304" pitchFamily="17" charset="-128"/>
              <a:cs typeface="Times New Roman" panose="02020603050405020304" pitchFamily="18" charset="0"/>
            </a:endParaRPr>
          </a:p>
          <a:p>
            <a:pPr marL="360363" indent="-114300" algn="just">
              <a:spcAft>
                <a:spcPts val="0"/>
              </a:spcAft>
            </a:pPr>
            <a:r>
              <a:rPr lang="ja-JP" sz="1050" kern="100" dirty="0">
                <a:effectLst/>
                <a:ea typeface="ＭＳ Ｐゴシック" panose="020B0600070205080204" pitchFamily="50" charset="-128"/>
                <a:cs typeface="Times New Roman" panose="02020603050405020304" pitchFamily="18" charset="0"/>
              </a:rPr>
              <a:t>■少しずつ人の手を加えて、長期的に生物多様性豊かで、多様な景観を有する森へ転換</a:t>
            </a:r>
            <a:endParaRPr lang="ja-JP" sz="1050" kern="100" dirty="0">
              <a:effectLst/>
              <a:ea typeface="ＭＳ 明朝" panose="02020609040205080304" pitchFamily="17" charset="-128"/>
              <a:cs typeface="Times New Roman" panose="02020603050405020304" pitchFamily="18" charset="0"/>
            </a:endParaRPr>
          </a:p>
        </p:txBody>
      </p:sp>
      <p:sp>
        <p:nvSpPr>
          <p:cNvPr id="13" name="テキスト ボックス 69"/>
          <p:cNvSpPr txBox="1"/>
          <p:nvPr/>
        </p:nvSpPr>
        <p:spPr>
          <a:xfrm>
            <a:off x="4687396" y="1360234"/>
            <a:ext cx="4200327" cy="57708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48285" indent="-114935" algn="just">
              <a:spcAft>
                <a:spcPts val="0"/>
              </a:spcAft>
            </a:pPr>
            <a:r>
              <a:rPr lang="en-US" sz="1050" kern="100" dirty="0">
                <a:effectLst/>
                <a:latin typeface="ＭＳ Ｐゴシック" panose="020B0600070205080204"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marL="248285" indent="-114935" algn="just">
              <a:spcAft>
                <a:spcPts val="0"/>
              </a:spcAft>
            </a:pPr>
            <a:r>
              <a:rPr lang="ja-JP" sz="1050" kern="100" dirty="0">
                <a:effectLst/>
                <a:ea typeface="ＭＳ Ｐゴシック" panose="020B0600070205080204" pitchFamily="50" charset="-128"/>
                <a:cs typeface="Times New Roman" panose="02020603050405020304" pitchFamily="18" charset="0"/>
              </a:rPr>
              <a:t>■自然観察などの多様な活動を行うとともに、公園で発生した自然資源を活用する運営</a:t>
            </a:r>
          </a:p>
        </p:txBody>
      </p:sp>
      <p:sp>
        <p:nvSpPr>
          <p:cNvPr id="2" name="正方形/長方形 1"/>
          <p:cNvSpPr/>
          <p:nvPr/>
        </p:nvSpPr>
        <p:spPr>
          <a:xfrm>
            <a:off x="-76522" y="729339"/>
            <a:ext cx="5078287" cy="276999"/>
          </a:xfrm>
          <a:prstGeom prst="rect">
            <a:avLst/>
          </a:prstGeom>
        </p:spPr>
        <p:txBody>
          <a:bodyPr wrap="square">
            <a:spAutoFit/>
          </a:bodyPr>
          <a:lstStyle/>
          <a:p>
            <a:pPr indent="152400" algn="just">
              <a:spcAft>
                <a:spcPts val="0"/>
              </a:spcAft>
            </a:pPr>
            <a:r>
              <a:rPr lang="ja-JP" altLang="en-US" sz="1200" u="sng" kern="100" dirty="0">
                <a:latin typeface="+mn-ea"/>
                <a:cs typeface="Times New Roman" panose="02020603050405020304" pitchFamily="18" charset="0"/>
              </a:rPr>
              <a:t>日本万国博覧会記念公園の活性化に向けた</a:t>
            </a:r>
            <a:r>
              <a:rPr lang="ja-JP" altLang="en-US" sz="1200" b="1" u="sng" kern="100" dirty="0">
                <a:latin typeface="+mn-ea"/>
                <a:cs typeface="Times New Roman" panose="02020603050405020304" pitchFamily="18" charset="0"/>
              </a:rPr>
              <a:t>将来ビジョン</a:t>
            </a:r>
            <a:r>
              <a:rPr lang="ja-JP" altLang="en-US" sz="1200" u="sng" kern="100" dirty="0">
                <a:latin typeface="+mn-ea"/>
                <a:cs typeface="Times New Roman" panose="02020603050405020304" pitchFamily="18" charset="0"/>
              </a:rPr>
              <a:t>（２０１５年）</a:t>
            </a:r>
            <a:r>
              <a:rPr lang="en-US" altLang="ja-JP" sz="1200" kern="100" dirty="0">
                <a:noFill/>
                <a:latin typeface="+mn-ea"/>
                <a:cs typeface="Times New Roman" panose="02020603050405020304" pitchFamily="18" charset="0"/>
              </a:rPr>
              <a:t> </a:t>
            </a:r>
            <a:endParaRPr lang="ja-JP" altLang="ja-JP" sz="1200" kern="100" dirty="0">
              <a:latin typeface="+mn-ea"/>
              <a:cs typeface="Times New Roman" panose="02020603050405020304" pitchFamily="18" charset="0"/>
            </a:endParaRPr>
          </a:p>
        </p:txBody>
      </p:sp>
      <p:sp>
        <p:nvSpPr>
          <p:cNvPr id="17" name="正方形/長方形 16"/>
          <p:cNvSpPr/>
          <p:nvPr/>
        </p:nvSpPr>
        <p:spPr>
          <a:xfrm>
            <a:off x="475995" y="1477561"/>
            <a:ext cx="4054181" cy="537821"/>
          </a:xfrm>
          <a:prstGeom prst="rect">
            <a:avLst/>
          </a:prstGeom>
          <a:noFill/>
          <a:ln w="635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8" name="正方形/長方形 17"/>
          <p:cNvSpPr/>
          <p:nvPr/>
        </p:nvSpPr>
        <p:spPr>
          <a:xfrm>
            <a:off x="4837221" y="1488546"/>
            <a:ext cx="4054181" cy="457823"/>
          </a:xfrm>
          <a:prstGeom prst="rect">
            <a:avLst/>
          </a:prstGeom>
          <a:noFill/>
          <a:ln w="635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 name="正方形/長方形 2"/>
          <p:cNvSpPr/>
          <p:nvPr/>
        </p:nvSpPr>
        <p:spPr>
          <a:xfrm>
            <a:off x="0" y="4176493"/>
            <a:ext cx="1261884" cy="276999"/>
          </a:xfrm>
          <a:prstGeom prst="rect">
            <a:avLst/>
          </a:prstGeom>
        </p:spPr>
        <p:txBody>
          <a:bodyPr wrap="none">
            <a:spAutoFit/>
          </a:bodyPr>
          <a:lstStyle/>
          <a:p>
            <a:pPr indent="152400" algn="just">
              <a:spcAft>
                <a:spcPts val="0"/>
              </a:spcAft>
            </a:pPr>
            <a:r>
              <a:rPr lang="ja-JP" altLang="ja-JP" sz="1200" b="1" u="sng" kern="100" dirty="0">
                <a:cs typeface="Times New Roman" panose="02020603050405020304" pitchFamily="18" charset="0"/>
              </a:rPr>
              <a:t>育成目標（案）</a:t>
            </a:r>
            <a:endParaRPr lang="ja-JP" altLang="ja-JP" sz="1200" b="1" kern="100" dirty="0">
              <a:ea typeface="ＭＳ 明朝" panose="02020609040205080304" pitchFamily="17" charset="-128"/>
              <a:cs typeface="Times New Roman" panose="02020603050405020304" pitchFamily="18" charset="0"/>
            </a:endParaRPr>
          </a:p>
        </p:txBody>
      </p:sp>
      <p:sp>
        <p:nvSpPr>
          <p:cNvPr id="7" name="正方形/長方形 6"/>
          <p:cNvSpPr/>
          <p:nvPr/>
        </p:nvSpPr>
        <p:spPr>
          <a:xfrm>
            <a:off x="-34184" y="5902573"/>
            <a:ext cx="4900156" cy="276999"/>
          </a:xfrm>
          <a:prstGeom prst="rect">
            <a:avLst/>
          </a:prstGeom>
        </p:spPr>
        <p:txBody>
          <a:bodyPr wrap="square">
            <a:spAutoFit/>
          </a:bodyPr>
          <a:lstStyle/>
          <a:p>
            <a:pPr indent="152400" algn="just">
              <a:spcAft>
                <a:spcPts val="0"/>
              </a:spcAft>
            </a:pPr>
            <a:r>
              <a:rPr lang="ja-JP" altLang="ja-JP" sz="1200" b="1" u="sng" kern="100" dirty="0">
                <a:cs typeface="Times New Roman" panose="02020603050405020304" pitchFamily="18" charset="0"/>
              </a:rPr>
              <a:t>取組方策（案）</a:t>
            </a:r>
            <a:r>
              <a:rPr lang="ja-JP" altLang="en-US" sz="1200" b="1" u="sng" kern="100" dirty="0">
                <a:cs typeface="Times New Roman" panose="02020603050405020304" pitchFamily="18" charset="0"/>
              </a:rPr>
              <a:t>　</a:t>
            </a:r>
            <a:r>
              <a:rPr lang="ja-JP" altLang="en-US" sz="1000" kern="100" dirty="0">
                <a:cs typeface="Times New Roman" panose="02020603050405020304" pitchFamily="18" charset="0"/>
              </a:rPr>
              <a:t>＊取組方策の具体的な内容については資料編に示す</a:t>
            </a:r>
            <a:endParaRPr lang="ja-JP" altLang="ja-JP" sz="1050" kern="100" dirty="0">
              <a:ea typeface="ＭＳ 明朝" panose="02020609040205080304" pitchFamily="17" charset="-128"/>
              <a:cs typeface="Times New Roman" panose="02020603050405020304" pitchFamily="18" charset="0"/>
            </a:endParaRPr>
          </a:p>
        </p:txBody>
      </p:sp>
      <p:sp>
        <p:nvSpPr>
          <p:cNvPr id="30" name="下矢印 11"/>
          <p:cNvSpPr/>
          <p:nvPr/>
        </p:nvSpPr>
        <p:spPr>
          <a:xfrm rot="16200000">
            <a:off x="4454302" y="2545212"/>
            <a:ext cx="360000" cy="400338"/>
          </a:xfrm>
          <a:prstGeom prst="downArrow">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2" name="Text Box 2"/>
          <p:cNvSpPr txBox="1">
            <a:spLocks noChangeArrowheads="1"/>
          </p:cNvSpPr>
          <p:nvPr/>
        </p:nvSpPr>
        <p:spPr bwMode="auto">
          <a:xfrm>
            <a:off x="204834" y="2124444"/>
            <a:ext cx="4155974" cy="1116253"/>
          </a:xfrm>
          <a:prstGeom prst="rect">
            <a:avLst/>
          </a:prstGeom>
          <a:solidFill>
            <a:srgbClr val="FFFFFF"/>
          </a:solidFill>
          <a:ln w="9525">
            <a:solidFill>
              <a:srgbClr val="000000"/>
            </a:solidFill>
            <a:miter lim="800000"/>
            <a:headEnd/>
            <a:tailEnd/>
          </a:ln>
        </p:spPr>
        <p:txBody>
          <a:bodyPr vert="horz" wrap="square" lIns="36000" tIns="8890" rIns="0" bIns="8890" numCol="1" anchor="t" anchorCtr="0" compatLnSpc="1">
            <a:prstTxWarp prst="textNoShape">
              <a:avLst/>
            </a:prstTxWarp>
          </a:bodyPr>
          <a:lstStyle/>
          <a:p>
            <a:pPr marL="0" marR="0" lvl="0" indent="0" algn="just" defTabSz="914400" rtl="0" eaLnBrk="0" fontAlgn="base" latinLnBrk="0" hangingPunct="0">
              <a:lnSpc>
                <a:spcPts val="1200"/>
              </a:lnSpc>
              <a:spcBef>
                <a:spcPct val="0"/>
              </a:spcBef>
              <a:spcAft>
                <a:spcPct val="0"/>
              </a:spcAft>
              <a:buClrTx/>
              <a:buSzTx/>
              <a:buFontTx/>
              <a:buNone/>
              <a:tabLst/>
            </a:pPr>
            <a:r>
              <a:rPr kumimoji="0" lang="en-US" altLang="ja-JP" sz="1100" b="0" i="0" u="sng" strike="noStrike" cap="none" normalizeH="0" baseline="0" dirty="0">
                <a:ln>
                  <a:noFill/>
                </a:ln>
                <a:effectLst/>
                <a:latin typeface="+mn-ea"/>
              </a:rPr>
              <a:t>【</a:t>
            </a:r>
            <a:r>
              <a:rPr kumimoji="0" lang="ja-JP" altLang="en-US" sz="1100" b="0" i="0" u="sng" strike="noStrike" cap="none" normalizeH="0" baseline="0" dirty="0">
                <a:ln>
                  <a:noFill/>
                </a:ln>
                <a:effectLst/>
                <a:latin typeface="+mn-ea"/>
              </a:rPr>
              <a:t>社会的</a:t>
            </a:r>
            <a:r>
              <a:rPr kumimoji="0" lang="ja-JP" altLang="en-US" sz="1100" u="sng" dirty="0">
                <a:latin typeface="+mn-ea"/>
              </a:rPr>
              <a:t>動向</a:t>
            </a:r>
            <a:r>
              <a:rPr kumimoji="0" lang="ja-JP" altLang="en-US" sz="1100" b="0" i="0" u="sng" strike="noStrike" cap="none" normalizeH="0" baseline="0" dirty="0">
                <a:ln>
                  <a:noFill/>
                </a:ln>
                <a:effectLst/>
                <a:latin typeface="+mn-ea"/>
              </a:rPr>
              <a:t>（環境問題や緑地保全に関する）</a:t>
            </a:r>
            <a:r>
              <a:rPr kumimoji="0" lang="en-US" altLang="ja-JP" sz="1100" b="0" i="0" u="sng" strike="noStrike" cap="none" normalizeH="0" baseline="0" dirty="0">
                <a:ln>
                  <a:noFill/>
                </a:ln>
                <a:effectLst/>
                <a:latin typeface="+mn-ea"/>
              </a:rPr>
              <a:t>】</a:t>
            </a:r>
          </a:p>
          <a:p>
            <a:pPr marL="0" marR="0" lvl="0" indent="0" algn="just" defTabSz="914400" rtl="0" eaLnBrk="0" fontAlgn="base" latinLnBrk="0" hangingPunct="0">
              <a:lnSpc>
                <a:spcPts val="1200"/>
              </a:lnSpc>
              <a:spcBef>
                <a:spcPct val="0"/>
              </a:spcBef>
              <a:spcAft>
                <a:spcPct val="0"/>
              </a:spcAft>
              <a:buClrTx/>
              <a:buSzTx/>
              <a:buFontTx/>
              <a:buNone/>
              <a:tabLst/>
            </a:pPr>
            <a:r>
              <a:rPr kumimoji="0" lang="ja-JP" altLang="en-US" sz="1000" b="0" i="0" u="none" strike="noStrike" cap="none" normalizeH="0" baseline="0" dirty="0">
                <a:ln>
                  <a:noFill/>
                </a:ln>
                <a:effectLst>
                  <a:outerShdw blurRad="38100" dist="38100" dir="2700000" algn="tl">
                    <a:srgbClr val="000000">
                      <a:alpha val="43137"/>
                    </a:srgbClr>
                  </a:outerShdw>
                </a:effectLst>
                <a:latin typeface="+mn-ea"/>
              </a:rPr>
              <a:t>・地球環境問題等への対応</a:t>
            </a:r>
            <a:endParaRPr kumimoji="0" lang="en-US" altLang="ja-JP" sz="1000" b="0" i="0" u="none" strike="noStrike" cap="none" normalizeH="0" baseline="0" dirty="0">
              <a:ln>
                <a:noFill/>
              </a:ln>
              <a:effectLst>
                <a:outerShdw blurRad="38100" dist="38100" dir="2700000" algn="tl">
                  <a:srgbClr val="000000">
                    <a:alpha val="43137"/>
                  </a:srgbClr>
                </a:outerShdw>
              </a:effectLst>
              <a:latin typeface="+mn-ea"/>
            </a:endParaRPr>
          </a:p>
          <a:p>
            <a:pPr algn="just" eaLnBrk="0" fontAlgn="base" hangingPunct="0">
              <a:lnSpc>
                <a:spcPts val="1200"/>
              </a:lnSpc>
              <a:spcBef>
                <a:spcPct val="0"/>
              </a:spcBef>
              <a:spcAft>
                <a:spcPct val="0"/>
              </a:spcAft>
            </a:pPr>
            <a:r>
              <a:rPr kumimoji="0" lang="ja-JP" altLang="en-US" sz="1000" b="0" i="0" u="none" strike="noStrike" cap="none" normalizeH="0" baseline="0" dirty="0">
                <a:ln>
                  <a:noFill/>
                </a:ln>
                <a:effectLst/>
                <a:latin typeface="+mn-ea"/>
              </a:rPr>
              <a:t>（生物多様性の確保、</a:t>
            </a:r>
            <a:r>
              <a:rPr lang="ja-JP" altLang="en-US" sz="1000" dirty="0">
                <a:latin typeface="+mn-ea"/>
              </a:rPr>
              <a:t>環境教育・環境学習、循環型社会形成</a:t>
            </a:r>
            <a:r>
              <a:rPr kumimoji="0" lang="ja-JP" altLang="en-US" sz="1000" b="0" i="0" u="none" strike="noStrike" cap="none" normalizeH="0" baseline="0" dirty="0">
                <a:ln>
                  <a:noFill/>
                </a:ln>
                <a:effectLst/>
                <a:latin typeface="+mn-ea"/>
              </a:rPr>
              <a:t>）</a:t>
            </a:r>
          </a:p>
          <a:p>
            <a:pPr marL="0" marR="0" lvl="0" indent="0" algn="just" defTabSz="914400" rtl="0" eaLnBrk="0" fontAlgn="base" latinLnBrk="0" hangingPunct="0">
              <a:lnSpc>
                <a:spcPts val="1200"/>
              </a:lnSpc>
              <a:spcBef>
                <a:spcPct val="0"/>
              </a:spcBef>
              <a:spcAft>
                <a:spcPct val="0"/>
              </a:spcAft>
              <a:buClrTx/>
              <a:buSzTx/>
              <a:buFontTx/>
              <a:buNone/>
              <a:tabLst/>
            </a:pPr>
            <a:r>
              <a:rPr kumimoji="0" lang="ja-JP" altLang="en-US" sz="1000" b="0" i="0" u="none" strike="noStrike" cap="none" normalizeH="0" baseline="0" dirty="0">
                <a:ln>
                  <a:noFill/>
                </a:ln>
                <a:effectLst>
                  <a:outerShdw blurRad="38100" dist="38100" dir="2700000" algn="tl">
                    <a:srgbClr val="000000">
                      <a:alpha val="43137"/>
                    </a:srgbClr>
                  </a:outerShdw>
                </a:effectLst>
                <a:latin typeface="+mn-ea"/>
              </a:rPr>
              <a:t>・豊かな地域づくりへの対応</a:t>
            </a:r>
            <a:endParaRPr kumimoji="0" lang="en-US" altLang="ja-JP" sz="1000" b="0" i="0" u="none" strike="noStrike" cap="none" normalizeH="0" baseline="0" dirty="0">
              <a:ln>
                <a:noFill/>
              </a:ln>
              <a:effectLst>
                <a:outerShdw blurRad="38100" dist="38100" dir="2700000" algn="tl">
                  <a:srgbClr val="000000">
                    <a:alpha val="43137"/>
                  </a:srgbClr>
                </a:outerShdw>
              </a:effectLst>
              <a:latin typeface="+mn-ea"/>
            </a:endParaRPr>
          </a:p>
          <a:p>
            <a:pPr lvl="0" algn="just" eaLnBrk="0" fontAlgn="base" hangingPunct="0">
              <a:lnSpc>
                <a:spcPts val="1200"/>
              </a:lnSpc>
              <a:spcBef>
                <a:spcPct val="0"/>
              </a:spcBef>
              <a:spcAft>
                <a:spcPct val="0"/>
              </a:spcAft>
            </a:pPr>
            <a:r>
              <a:rPr kumimoji="0" lang="ja-JP" altLang="en-US" sz="1000" b="0" i="0" u="none" strike="noStrike" cap="none" normalizeH="0" baseline="0" dirty="0">
                <a:ln>
                  <a:noFill/>
                </a:ln>
                <a:effectLst/>
                <a:latin typeface="+mn-ea"/>
              </a:rPr>
              <a:t>（</a:t>
            </a:r>
            <a:r>
              <a:rPr lang="ja-JP" altLang="en-US" sz="1000" dirty="0">
                <a:latin typeface="+mn-ea"/>
              </a:rPr>
              <a:t>地域の歴史・文化・自然資源の活用</a:t>
            </a:r>
            <a:r>
              <a:rPr kumimoji="0" lang="ja-JP" altLang="en-US" sz="1000" b="0" i="0" u="none" strike="noStrike" cap="none" normalizeH="0" baseline="0" dirty="0">
                <a:ln>
                  <a:noFill/>
                </a:ln>
                <a:effectLst/>
                <a:latin typeface="+mn-ea"/>
              </a:rPr>
              <a:t>、</a:t>
            </a:r>
            <a:r>
              <a:rPr lang="ja-JP" altLang="en-US" sz="1000" dirty="0">
                <a:latin typeface="+mn-ea"/>
              </a:rPr>
              <a:t>地域社会の活性化、観光振興の推進</a:t>
            </a:r>
            <a:r>
              <a:rPr kumimoji="0" lang="ja-JP" altLang="en-US" sz="1000" b="0" i="0" u="none" strike="noStrike" cap="none" normalizeH="0" baseline="0" dirty="0">
                <a:ln>
                  <a:noFill/>
                </a:ln>
                <a:effectLst/>
                <a:latin typeface="+mn-ea"/>
              </a:rPr>
              <a:t>）</a:t>
            </a:r>
          </a:p>
          <a:p>
            <a:pPr marL="0" marR="0" lvl="0" indent="0" algn="just" defTabSz="914400" rtl="0" eaLnBrk="0" fontAlgn="base" latinLnBrk="0" hangingPunct="0">
              <a:lnSpc>
                <a:spcPts val="1200"/>
              </a:lnSpc>
              <a:spcBef>
                <a:spcPct val="0"/>
              </a:spcBef>
              <a:spcAft>
                <a:spcPct val="0"/>
              </a:spcAft>
              <a:buClrTx/>
              <a:buSzTx/>
              <a:buFontTx/>
              <a:buNone/>
              <a:tabLst/>
            </a:pPr>
            <a:r>
              <a:rPr kumimoji="0" lang="ja-JP" altLang="en-US" sz="1000" b="0" i="0" u="none" strike="noStrike" cap="none" normalizeH="0" baseline="0" dirty="0">
                <a:ln>
                  <a:noFill/>
                </a:ln>
                <a:effectLst>
                  <a:outerShdw blurRad="38100" dist="38100" dir="2700000" algn="tl">
                    <a:srgbClr val="000000">
                      <a:alpha val="43137"/>
                    </a:srgbClr>
                  </a:outerShdw>
                </a:effectLst>
                <a:latin typeface="+mn-ea"/>
              </a:rPr>
              <a:t>・参画社会への対応</a:t>
            </a:r>
            <a:endParaRPr kumimoji="0" lang="en-US" altLang="ja-JP" sz="1000" b="0" i="0" u="none" strike="noStrike" cap="none" normalizeH="0" baseline="0" dirty="0">
              <a:ln>
                <a:noFill/>
              </a:ln>
              <a:effectLst>
                <a:outerShdw blurRad="38100" dist="38100" dir="2700000" algn="tl">
                  <a:srgbClr val="000000">
                    <a:alpha val="43137"/>
                  </a:srgbClr>
                </a:outerShdw>
              </a:effectLst>
              <a:latin typeface="+mn-ea"/>
            </a:endParaRPr>
          </a:p>
          <a:p>
            <a:pPr lvl="0" algn="just" eaLnBrk="0" fontAlgn="base" hangingPunct="0">
              <a:lnSpc>
                <a:spcPts val="1200"/>
              </a:lnSpc>
              <a:spcBef>
                <a:spcPct val="0"/>
              </a:spcBef>
              <a:spcAft>
                <a:spcPct val="0"/>
              </a:spcAft>
            </a:pPr>
            <a:r>
              <a:rPr kumimoji="0" lang="ja-JP" altLang="en-US" sz="1000" b="0" i="0" u="none" strike="noStrike" cap="none" normalizeH="0" baseline="0" dirty="0">
                <a:ln>
                  <a:noFill/>
                </a:ln>
                <a:effectLst/>
                <a:latin typeface="+mn-ea"/>
              </a:rPr>
              <a:t>（高齢化への対応、</a:t>
            </a:r>
            <a:r>
              <a:rPr lang="ja-JP" altLang="en-US" sz="1000" dirty="0">
                <a:latin typeface="+mn-ea"/>
              </a:rPr>
              <a:t>府民・企業・ＮＰＯ等の参画・協働</a:t>
            </a:r>
            <a:r>
              <a:rPr kumimoji="0" lang="ja-JP" altLang="en-US" sz="1000" b="0" i="0" u="none" strike="noStrike" cap="none" normalizeH="0" baseline="0" dirty="0">
                <a:ln>
                  <a:noFill/>
                </a:ln>
                <a:effectLst/>
                <a:latin typeface="+mn-ea"/>
              </a:rPr>
              <a:t>）　</a:t>
            </a:r>
            <a:endParaRPr kumimoji="0" lang="ja-JP" altLang="ja-JP" sz="1800" b="0" i="0" u="none" strike="noStrike" cap="none" normalizeH="0" baseline="0" dirty="0">
              <a:ln>
                <a:noFill/>
              </a:ln>
              <a:effectLst/>
              <a:latin typeface="+mn-ea"/>
            </a:endParaRPr>
          </a:p>
        </p:txBody>
      </p:sp>
      <p:sp>
        <p:nvSpPr>
          <p:cNvPr id="33" name="Text Box 3"/>
          <p:cNvSpPr txBox="1">
            <a:spLocks noChangeArrowheads="1"/>
          </p:cNvSpPr>
          <p:nvPr/>
        </p:nvSpPr>
        <p:spPr bwMode="auto">
          <a:xfrm>
            <a:off x="5774317" y="2185664"/>
            <a:ext cx="2853884" cy="1015364"/>
          </a:xfrm>
          <a:prstGeom prst="rect">
            <a:avLst/>
          </a:prstGeom>
          <a:solidFill>
            <a:srgbClr val="FFFFFF"/>
          </a:solidFill>
          <a:ln w="9525">
            <a:solidFill>
              <a:srgbClr val="000000"/>
            </a:solidFill>
            <a:miter lim="800000"/>
            <a:headEnd/>
            <a:tailEnd/>
          </a:ln>
        </p:spPr>
        <p:txBody>
          <a:bodyPr vert="horz" wrap="square" lIns="36000" tIns="36000" rIns="0" bIns="8890" numCol="1" anchor="t" anchorCtr="0" compatLnSpc="1">
            <a:prstTxWarp prst="textNoShape">
              <a:avLst/>
            </a:prstTxWarp>
          </a:bodyPr>
          <a:lstStyle/>
          <a:p>
            <a:pPr marL="0" marR="0" lvl="0" indent="0" algn="just" defTabSz="914400" rtl="0" eaLnBrk="0" fontAlgn="base" latinLnBrk="0" hangingPunct="0">
              <a:lnSpc>
                <a:spcPts val="1200"/>
              </a:lnSpc>
              <a:spcBef>
                <a:spcPct val="0"/>
              </a:spcBef>
              <a:spcAft>
                <a:spcPct val="0"/>
              </a:spcAft>
              <a:buClrTx/>
              <a:buSzTx/>
              <a:buFontTx/>
              <a:buNone/>
              <a:tabLst/>
            </a:pPr>
            <a:r>
              <a:rPr kumimoji="0" lang="en-US" altLang="ja-JP" sz="1100" b="0" i="0" u="sng" strike="noStrike" cap="none" normalizeH="0" baseline="0" dirty="0">
                <a:ln>
                  <a:noFill/>
                </a:ln>
                <a:solidFill>
                  <a:schemeClr val="tx1"/>
                </a:solidFill>
                <a:effectLst/>
                <a:latin typeface="+mn-ea"/>
              </a:rPr>
              <a:t>【</a:t>
            </a:r>
            <a:r>
              <a:rPr kumimoji="0" lang="ja-JP" altLang="en-US" sz="1100" b="0" i="0" u="sng" strike="noStrike" cap="none" normalizeH="0" baseline="0" dirty="0">
                <a:ln>
                  <a:noFill/>
                </a:ln>
                <a:solidFill>
                  <a:schemeClr val="tx1"/>
                </a:solidFill>
                <a:effectLst/>
                <a:latin typeface="+mn-ea"/>
              </a:rPr>
              <a:t>公園の現状課題</a:t>
            </a:r>
            <a:r>
              <a:rPr kumimoji="0" lang="en-US" altLang="ja-JP" sz="1100" b="0" i="0" u="sng" strike="noStrike" cap="none" normalizeH="0" baseline="0" dirty="0">
                <a:ln>
                  <a:noFill/>
                </a:ln>
                <a:solidFill>
                  <a:schemeClr val="tx1"/>
                </a:solidFill>
                <a:effectLst/>
                <a:latin typeface="+mn-ea"/>
              </a:rPr>
              <a:t>】</a:t>
            </a:r>
          </a:p>
          <a:p>
            <a:pPr marL="0" marR="0" lvl="0" indent="0" algn="just" defTabSz="914400" rtl="0" eaLnBrk="0" fontAlgn="base" latinLnBrk="0" hangingPunct="0">
              <a:lnSpc>
                <a:spcPts val="12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outerShdw blurRad="38100" dist="38100" dir="2700000" algn="tl">
                    <a:srgbClr val="000000">
                      <a:alpha val="43137"/>
                    </a:srgbClr>
                  </a:outerShdw>
                </a:effectLst>
                <a:latin typeface="+mn-ea"/>
              </a:rPr>
              <a:t>・生物多様性の向上</a:t>
            </a:r>
            <a:endParaRPr kumimoji="0" lang="en-US" altLang="ja-JP" sz="1000" b="0" i="0" u="none" strike="noStrike" cap="none" normalizeH="0" baseline="0" dirty="0">
              <a:ln>
                <a:noFill/>
              </a:ln>
              <a:solidFill>
                <a:schemeClr val="tx1"/>
              </a:solidFill>
              <a:effectLst>
                <a:outerShdw blurRad="38100" dist="38100" dir="2700000" algn="tl">
                  <a:srgbClr val="000000">
                    <a:alpha val="43137"/>
                  </a:srgbClr>
                </a:outerShdw>
              </a:effectLst>
              <a:latin typeface="+mn-ea"/>
            </a:endParaRPr>
          </a:p>
          <a:p>
            <a:pPr marL="0" marR="0" lvl="0" indent="0" algn="just" defTabSz="914400" rtl="0" eaLnBrk="0" fontAlgn="base" latinLnBrk="0" hangingPunct="0">
              <a:lnSpc>
                <a:spcPts val="12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n-ea"/>
              </a:rPr>
              <a:t>（過密林や単純林の改善、種の多様性の向上）</a:t>
            </a:r>
          </a:p>
          <a:p>
            <a:pPr marL="0" marR="0" lvl="0" indent="0" algn="just" defTabSz="914400" rtl="0" eaLnBrk="0" fontAlgn="base" latinLnBrk="0" hangingPunct="0">
              <a:lnSpc>
                <a:spcPts val="12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outerShdw blurRad="38100" dist="38100" dir="2700000" algn="tl">
                    <a:srgbClr val="000000">
                      <a:alpha val="43137"/>
                    </a:srgbClr>
                  </a:outerShdw>
                </a:effectLst>
                <a:latin typeface="+mn-ea"/>
              </a:rPr>
              <a:t>・森の利活用の促進</a:t>
            </a:r>
            <a:endParaRPr kumimoji="0" lang="en-US" altLang="ja-JP" sz="1000" b="0" i="0" u="none" strike="noStrike" cap="none" normalizeH="0" baseline="0" dirty="0">
              <a:ln>
                <a:noFill/>
              </a:ln>
              <a:solidFill>
                <a:schemeClr val="tx1"/>
              </a:solidFill>
              <a:effectLst>
                <a:outerShdw blurRad="38100" dist="38100" dir="2700000" algn="tl">
                  <a:srgbClr val="000000">
                    <a:alpha val="43137"/>
                  </a:srgbClr>
                </a:outerShdw>
              </a:effectLst>
              <a:latin typeface="+mn-ea"/>
            </a:endParaRPr>
          </a:p>
          <a:p>
            <a:pPr marL="0" marR="0" lvl="0" indent="0" algn="just" defTabSz="914400" rtl="0" eaLnBrk="0" fontAlgn="base" latinLnBrk="0" hangingPunct="0">
              <a:lnSpc>
                <a:spcPts val="12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n-ea"/>
              </a:rPr>
              <a:t>（利用促進の向上、自然資源の有効活用、新たなニーズへの対応）</a:t>
            </a:r>
            <a:endParaRPr kumimoji="0" lang="ja-JP" altLang="ja-JP" sz="1800" b="0" i="0" u="none" strike="noStrike" cap="none" normalizeH="0" baseline="0" dirty="0">
              <a:ln>
                <a:noFill/>
              </a:ln>
              <a:solidFill>
                <a:schemeClr val="tx1"/>
              </a:solidFill>
              <a:effectLst/>
              <a:latin typeface="+mn-ea"/>
            </a:endParaRPr>
          </a:p>
        </p:txBody>
      </p:sp>
      <p:sp>
        <p:nvSpPr>
          <p:cNvPr id="34" name="下矢印 11"/>
          <p:cNvSpPr/>
          <p:nvPr/>
        </p:nvSpPr>
        <p:spPr>
          <a:xfrm rot="5400000" flipH="1">
            <a:off x="5257488" y="2550959"/>
            <a:ext cx="360000" cy="400338"/>
          </a:xfrm>
          <a:prstGeom prst="downArrow">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6" name="正方形/長方形 35"/>
          <p:cNvSpPr/>
          <p:nvPr/>
        </p:nvSpPr>
        <p:spPr>
          <a:xfrm>
            <a:off x="0" y="3308336"/>
            <a:ext cx="2231701" cy="276999"/>
          </a:xfrm>
          <a:prstGeom prst="rect">
            <a:avLst/>
          </a:prstGeom>
        </p:spPr>
        <p:txBody>
          <a:bodyPr wrap="none">
            <a:spAutoFit/>
          </a:bodyPr>
          <a:lstStyle/>
          <a:p>
            <a:pPr indent="152400" algn="just">
              <a:spcAft>
                <a:spcPts val="0"/>
              </a:spcAft>
            </a:pPr>
            <a:r>
              <a:rPr lang="ja-JP" altLang="en-US" sz="1200" b="1" u="sng" kern="100" dirty="0">
                <a:cs typeface="Times New Roman" panose="02020603050405020304" pitchFamily="18" charset="0"/>
              </a:rPr>
              <a:t>目指すべき森の将来像（案）</a:t>
            </a:r>
            <a:endParaRPr lang="en-US" altLang="ja-JP" sz="1200" b="1" u="sng" kern="100" dirty="0">
              <a:cs typeface="Times New Roman" panose="02020603050405020304" pitchFamily="18" charset="0"/>
            </a:endParaRPr>
          </a:p>
        </p:txBody>
      </p:sp>
      <p:sp>
        <p:nvSpPr>
          <p:cNvPr id="28" name="テキスト ボックス 66"/>
          <p:cNvSpPr txBox="1"/>
          <p:nvPr/>
        </p:nvSpPr>
        <p:spPr>
          <a:xfrm>
            <a:off x="164832" y="1083062"/>
            <a:ext cx="4365344" cy="25391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050" kern="100" dirty="0">
                <a:latin typeface="+mn-ea"/>
                <a:cs typeface="Times New Roman" panose="02020603050405020304" pitchFamily="18" charset="0"/>
              </a:rPr>
              <a:t>森づくりに関する基本的な考え方・主な取組内容</a:t>
            </a:r>
            <a:endParaRPr lang="ja-JP" sz="1050" kern="100" dirty="0">
              <a:effectLst/>
              <a:ea typeface="ＭＳ 明朝" panose="02020609040205080304" pitchFamily="17" charset="-128"/>
              <a:cs typeface="Times New Roman" panose="02020603050405020304" pitchFamily="18" charset="0"/>
            </a:endParaRPr>
          </a:p>
        </p:txBody>
      </p:sp>
      <p:sp>
        <p:nvSpPr>
          <p:cNvPr id="37" name="テキスト ボックス 36"/>
          <p:cNvSpPr txBox="1"/>
          <p:nvPr/>
        </p:nvSpPr>
        <p:spPr>
          <a:xfrm>
            <a:off x="192597" y="3565175"/>
            <a:ext cx="8820642" cy="584775"/>
          </a:xfrm>
          <a:prstGeom prst="rect">
            <a:avLst/>
          </a:prstGeom>
          <a:solidFill>
            <a:schemeClr val="bg1"/>
          </a:solidFill>
          <a:ln cmpd="dbl">
            <a:solidFill>
              <a:prstClr val="black"/>
            </a:solidFill>
          </a:ln>
        </p:spPr>
        <p:txBody>
          <a:bodyPr wrap="square" rtlCol="0">
            <a:spAutoFit/>
          </a:bodyPr>
          <a:lstStyle/>
          <a:p>
            <a:r>
              <a:rPr lang="en-US" altLang="ja-JP" sz="1100" b="1" dirty="0"/>
              <a:t>【</a:t>
            </a:r>
            <a:r>
              <a:rPr lang="ja-JP" altLang="en-US" sz="1100" b="1" dirty="0"/>
              <a:t>自然文化園の森（万博の森（仮称</a:t>
            </a:r>
            <a:r>
              <a:rPr lang="ja-JP" altLang="en-US" sz="1100" b="1" dirty="0" smtClean="0"/>
              <a:t>））</a:t>
            </a:r>
            <a:r>
              <a:rPr lang="en-US" altLang="ja-JP" sz="1100" b="1" dirty="0" smtClean="0"/>
              <a:t>】</a:t>
            </a:r>
            <a:r>
              <a:rPr lang="ja-JP" altLang="en-US" sz="1100" b="1" dirty="0"/>
              <a:t>　</a:t>
            </a:r>
            <a:endParaRPr lang="en-US" altLang="ja-JP" sz="1100" b="1" dirty="0"/>
          </a:p>
          <a:p>
            <a:r>
              <a:rPr lang="ja-JP" altLang="en-US" sz="1050" dirty="0"/>
              <a:t>◆自然豊かな森</a:t>
            </a:r>
            <a:endParaRPr lang="en-US" altLang="ja-JP" sz="1050" dirty="0"/>
          </a:p>
          <a:p>
            <a:r>
              <a:rPr lang="ja-JP" altLang="en-US" sz="1050" dirty="0"/>
              <a:t>◆人と自然がふれあえる森</a:t>
            </a:r>
            <a:endParaRPr lang="en-US" altLang="ja-JP" sz="1050" dirty="0"/>
          </a:p>
        </p:txBody>
      </p:sp>
      <p:sp>
        <p:nvSpPr>
          <p:cNvPr id="38" name="テキスト ボックス 37"/>
          <p:cNvSpPr txBox="1"/>
          <p:nvPr/>
        </p:nvSpPr>
        <p:spPr>
          <a:xfrm>
            <a:off x="192597" y="4428665"/>
            <a:ext cx="3884641" cy="1440000"/>
          </a:xfrm>
          <a:prstGeom prst="rect">
            <a:avLst/>
          </a:prstGeom>
          <a:noFill/>
          <a:ln cmpd="dbl">
            <a:solidFill>
              <a:schemeClr val="bg1">
                <a:lumMod val="50000"/>
              </a:schemeClr>
            </a:solidFill>
          </a:ln>
        </p:spPr>
        <p:txBody>
          <a:bodyPr wrap="square" lIns="72000" tIns="36000" bIns="0" rtlCol="0">
            <a:spAutoFit/>
          </a:bodyPr>
          <a:lstStyle/>
          <a:p>
            <a:r>
              <a:rPr lang="en-US" altLang="ja-JP" sz="1100" b="1" dirty="0"/>
              <a:t>【</a:t>
            </a:r>
            <a:r>
              <a:rPr lang="ja-JP" altLang="en-US" sz="1100" b="1" dirty="0"/>
              <a:t>多くの生きものを育む森づくり</a:t>
            </a:r>
            <a:r>
              <a:rPr lang="en-US" altLang="ja-JP" sz="1100" b="1" dirty="0"/>
              <a:t>】</a:t>
            </a:r>
            <a:r>
              <a:rPr lang="ja-JP" altLang="en-US" sz="1100" b="1" dirty="0"/>
              <a:t>　</a:t>
            </a:r>
            <a:endParaRPr lang="en-US" altLang="ja-JP" sz="1100" b="1" dirty="0"/>
          </a:p>
          <a:p>
            <a:r>
              <a:rPr lang="ja-JP" altLang="en-US" sz="1000" dirty="0"/>
              <a:t>　</a:t>
            </a:r>
            <a:r>
              <a:rPr lang="ja-JP" altLang="ja-JP" sz="1000" dirty="0"/>
              <a:t>・北摂の気候風土</a:t>
            </a:r>
            <a:r>
              <a:rPr lang="ja-JP" altLang="en-US" sz="1000" dirty="0"/>
              <a:t>に根ざした自然植生や二次植生をモデルと</a:t>
            </a:r>
            <a:r>
              <a:rPr lang="ja-JP" altLang="ja-JP" sz="1000" dirty="0"/>
              <a:t>する</a:t>
            </a:r>
            <a:r>
              <a:rPr lang="ja-JP" altLang="en-US" sz="1000" dirty="0"/>
              <a:t>。</a:t>
            </a:r>
            <a:endParaRPr lang="en-US" altLang="ja-JP" sz="1000" dirty="0"/>
          </a:p>
          <a:p>
            <a:r>
              <a:rPr lang="ja-JP" altLang="en-US" sz="1000" dirty="0"/>
              <a:t>　</a:t>
            </a:r>
            <a:r>
              <a:rPr lang="ja-JP" altLang="ja-JP" sz="1000" dirty="0" smtClean="0"/>
              <a:t>・</a:t>
            </a:r>
            <a:r>
              <a:rPr lang="ja-JP" altLang="ja-JP" sz="1000" dirty="0"/>
              <a:t>様々なタイプの樹林</a:t>
            </a:r>
            <a:r>
              <a:rPr lang="ja-JP" altLang="en-US" sz="1000" dirty="0"/>
              <a:t>（照葉樹林や夏緑樹林等）</a:t>
            </a:r>
            <a:r>
              <a:rPr lang="ja-JP" altLang="ja-JP" sz="1000" dirty="0"/>
              <a:t>を育成</a:t>
            </a:r>
            <a:r>
              <a:rPr lang="ja-JP" altLang="en-US" sz="1000" dirty="0"/>
              <a:t>する。</a:t>
            </a:r>
            <a:endParaRPr lang="en-US" altLang="ja-JP" sz="1000" dirty="0"/>
          </a:p>
          <a:p>
            <a:r>
              <a:rPr lang="ja-JP" altLang="en-US" sz="1000" dirty="0"/>
              <a:t>　・高木層から草本層まで立体的な階層構造を持つ樹林を育成する。</a:t>
            </a:r>
            <a:endParaRPr lang="en-US" altLang="ja-JP" sz="1000" dirty="0"/>
          </a:p>
          <a:p>
            <a:r>
              <a:rPr lang="ja-JP" altLang="ja-JP" sz="1000" dirty="0"/>
              <a:t>　</a:t>
            </a:r>
            <a:r>
              <a:rPr lang="ja-JP" altLang="en-US" sz="1000" dirty="0" smtClean="0"/>
              <a:t>・</a:t>
            </a:r>
            <a:r>
              <a:rPr lang="ja-JP" altLang="en-US" sz="1000" dirty="0"/>
              <a:t>貴重な</a:t>
            </a:r>
            <a:r>
              <a:rPr lang="ja-JP" altLang="en-US" sz="1000" dirty="0" smtClean="0"/>
              <a:t>生きものを保全する。</a:t>
            </a:r>
            <a:endParaRPr lang="en-US" altLang="ja-JP" sz="1000" dirty="0" smtClean="0"/>
          </a:p>
          <a:p>
            <a:r>
              <a:rPr lang="ja-JP" altLang="en-US" sz="1000" dirty="0" smtClean="0"/>
              <a:t>　・</a:t>
            </a:r>
            <a:r>
              <a:rPr lang="ja-JP" altLang="en-US" sz="1000" spc="-40" dirty="0" smtClean="0"/>
              <a:t>侵略種の駆除など生きものが安定して生息</a:t>
            </a:r>
            <a:r>
              <a:rPr lang="ja-JP" altLang="en-US" sz="1000" spc="-40" dirty="0"/>
              <a:t>・</a:t>
            </a:r>
            <a:r>
              <a:rPr lang="ja-JP" altLang="en-US" sz="1000" spc="-40" dirty="0" smtClean="0"/>
              <a:t>生育する環境を</a:t>
            </a:r>
            <a:r>
              <a:rPr lang="ja-JP" altLang="en-US" sz="1000" spc="-40" dirty="0"/>
              <a:t>育成する。</a:t>
            </a:r>
            <a:endParaRPr lang="en-US" altLang="ja-JP" sz="1000" spc="-40" dirty="0"/>
          </a:p>
          <a:p>
            <a:r>
              <a:rPr lang="ja-JP" altLang="en-US" sz="1000" dirty="0"/>
              <a:t>　・長期的な視点で少しずつ人の手を加えながら森を育成する。</a:t>
            </a:r>
            <a:endParaRPr lang="ja-JP" altLang="ja-JP" sz="1000" dirty="0"/>
          </a:p>
        </p:txBody>
      </p:sp>
      <p:sp>
        <p:nvSpPr>
          <p:cNvPr id="26" name="スライド番号プレースホルダー 1"/>
          <p:cNvSpPr>
            <a:spLocks noGrp="1"/>
          </p:cNvSpPr>
          <p:nvPr>
            <p:ph type="sldNum" sz="quarter" idx="12"/>
          </p:nvPr>
        </p:nvSpPr>
        <p:spPr>
          <a:xfrm>
            <a:off x="8763000" y="6535605"/>
            <a:ext cx="381000" cy="365125"/>
          </a:xfrm>
        </p:spPr>
        <p:txBody>
          <a:bodyPr/>
          <a:lstStyle/>
          <a:p>
            <a:r>
              <a:rPr kumimoji="1" lang="en-US" altLang="ja-JP" dirty="0"/>
              <a:t>5</a:t>
            </a:r>
            <a:endParaRPr kumimoji="1" lang="ja-JP" altLang="en-US" dirty="0"/>
          </a:p>
        </p:txBody>
      </p:sp>
      <p:sp>
        <p:nvSpPr>
          <p:cNvPr id="35" name="テキスト ボックス 34"/>
          <p:cNvSpPr txBox="1"/>
          <p:nvPr/>
        </p:nvSpPr>
        <p:spPr>
          <a:xfrm>
            <a:off x="4258086" y="4417894"/>
            <a:ext cx="4787530" cy="1440000"/>
          </a:xfrm>
          <a:prstGeom prst="rect">
            <a:avLst/>
          </a:prstGeom>
          <a:noFill/>
          <a:ln cmpd="dbl">
            <a:solidFill>
              <a:schemeClr val="bg1">
                <a:lumMod val="50000"/>
              </a:schemeClr>
            </a:solidFill>
          </a:ln>
        </p:spPr>
        <p:txBody>
          <a:bodyPr wrap="square" lIns="72000" tIns="36000" bIns="0" rtlCol="0">
            <a:spAutoFit/>
          </a:bodyPr>
          <a:lstStyle/>
          <a:p>
            <a:r>
              <a:rPr lang="en-US" altLang="ja-JP" sz="1050" b="1" dirty="0"/>
              <a:t>【</a:t>
            </a:r>
            <a:r>
              <a:rPr lang="ja-JP" altLang="en-US" sz="1050" b="1" dirty="0"/>
              <a:t>多様な利活用が行える森づくり</a:t>
            </a:r>
            <a:r>
              <a:rPr lang="en-US" altLang="ja-JP" sz="1050" b="1" dirty="0"/>
              <a:t>】</a:t>
            </a:r>
            <a:r>
              <a:rPr lang="ja-JP" altLang="en-US" sz="1050" b="1" dirty="0"/>
              <a:t>　</a:t>
            </a:r>
            <a:endParaRPr lang="en-US" altLang="ja-JP" sz="1050" b="1" dirty="0"/>
          </a:p>
          <a:p>
            <a:pPr marL="92075" indent="-92075"/>
            <a:r>
              <a:rPr lang="ja-JP" altLang="en-US" sz="1000" dirty="0"/>
              <a:t>・利活用の拠点機能を確保する</a:t>
            </a:r>
            <a:endParaRPr lang="en-US" altLang="ja-JP" sz="1000" dirty="0"/>
          </a:p>
          <a:p>
            <a:pPr marL="92075" indent="-92075"/>
            <a:r>
              <a:rPr lang="ja-JP" altLang="en-US" sz="1000" dirty="0"/>
              <a:t>・対象者の興味や知識に応じたより効果的な環境学習の場の提供を推進する</a:t>
            </a:r>
            <a:endParaRPr lang="en-US" altLang="ja-JP" sz="1000" dirty="0"/>
          </a:p>
          <a:p>
            <a:pPr marL="92075" indent="-92075"/>
            <a:r>
              <a:rPr lang="ja-JP" altLang="en-US" sz="1000" dirty="0"/>
              <a:t>・自然活動系レクリエーションの場の機能の充実を図る</a:t>
            </a:r>
            <a:endParaRPr lang="en-US" altLang="ja-JP" sz="1000" dirty="0"/>
          </a:p>
          <a:p>
            <a:pPr marL="92075" indent="-92075"/>
            <a:r>
              <a:rPr lang="ja-JP" altLang="en-US" sz="1000" dirty="0"/>
              <a:t>・新たなニーズに応じて健康増進や癒し効果の場としての機能を強化する</a:t>
            </a:r>
            <a:endParaRPr lang="en-US" altLang="ja-JP" sz="1000" dirty="0"/>
          </a:p>
          <a:p>
            <a:pPr marL="92075" indent="-92075"/>
            <a:r>
              <a:rPr lang="ja-JP" altLang="en-US" sz="1000" dirty="0"/>
              <a:t>・目的に応じた効果的な情報発信の展開を図る</a:t>
            </a:r>
            <a:endParaRPr lang="en-US" altLang="ja-JP" sz="1000" dirty="0"/>
          </a:p>
          <a:p>
            <a:pPr marL="92075" indent="-92075"/>
            <a:r>
              <a:rPr lang="ja-JP" altLang="en-US" sz="1000" dirty="0"/>
              <a:t>・多様な主体による森づくりを推進する</a:t>
            </a:r>
            <a:endParaRPr lang="en-US" altLang="ja-JP" sz="1000" dirty="0"/>
          </a:p>
          <a:p>
            <a:pPr marL="92075" indent="-92075"/>
            <a:r>
              <a:rPr lang="ja-JP" altLang="en-US" sz="1000" dirty="0"/>
              <a:t>・都市の自然再生等の研究の場としての活用を推進する</a:t>
            </a:r>
            <a:endParaRPr lang="en-US" altLang="ja-JP" sz="1000" dirty="0"/>
          </a:p>
          <a:p>
            <a:pPr marL="92075" indent="-92075"/>
            <a:r>
              <a:rPr lang="ja-JP" altLang="en-US" sz="1000" dirty="0"/>
              <a:t>・自然資源の有効活用を推進する</a:t>
            </a:r>
            <a:endParaRPr lang="en-US" altLang="ja-JP" sz="1000" dirty="0"/>
          </a:p>
        </p:txBody>
      </p:sp>
    </p:spTree>
    <p:extLst>
      <p:ext uri="{BB962C8B-B14F-4D97-AF65-F5344CB8AC3E}">
        <p14:creationId xmlns:p14="http://schemas.microsoft.com/office/powerpoint/2010/main" val="1333789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４．「自然文化園の森」の基本ゾーニングについて</a:t>
            </a:r>
          </a:p>
        </p:txBody>
      </p:sp>
      <p:sp>
        <p:nvSpPr>
          <p:cNvPr id="8" name="テキスト ボックス 7"/>
          <p:cNvSpPr txBox="1"/>
          <p:nvPr/>
        </p:nvSpPr>
        <p:spPr>
          <a:xfrm>
            <a:off x="5949646" y="6358626"/>
            <a:ext cx="3791910" cy="276999"/>
          </a:xfrm>
          <a:prstGeom prst="rect">
            <a:avLst/>
          </a:prstGeom>
          <a:noFill/>
          <a:ln w="19050">
            <a:noFill/>
          </a:ln>
        </p:spPr>
        <p:txBody>
          <a:bodyPr wrap="square" rtlCol="0">
            <a:spAutoFit/>
          </a:bodyPr>
          <a:lstStyle/>
          <a:p>
            <a:pPr algn="ctr"/>
            <a:r>
              <a:rPr kumimoji="1" lang="ja-JP" altLang="en-US" sz="1200" dirty="0" smtClean="0"/>
              <a:t>基本</a:t>
            </a:r>
            <a:r>
              <a:rPr lang="ja-JP" altLang="en-US" sz="1200" dirty="0" smtClean="0"/>
              <a:t>的な区分け</a:t>
            </a:r>
            <a:r>
              <a:rPr kumimoji="1" lang="ja-JP" altLang="en-US" sz="1200" dirty="0" smtClean="0"/>
              <a:t>図</a:t>
            </a:r>
            <a:endParaRPr kumimoji="1" lang="ja-JP" altLang="en-US" sz="1200" dirty="0"/>
          </a:p>
        </p:txBody>
      </p:sp>
      <p:sp>
        <p:nvSpPr>
          <p:cNvPr id="9" name="テキスト ボックス 8"/>
          <p:cNvSpPr txBox="1"/>
          <p:nvPr/>
        </p:nvSpPr>
        <p:spPr>
          <a:xfrm>
            <a:off x="244743" y="711226"/>
            <a:ext cx="8758538" cy="1708160"/>
          </a:xfrm>
          <a:prstGeom prst="rect">
            <a:avLst/>
          </a:prstGeom>
          <a:noFill/>
          <a:ln w="19050">
            <a:noFill/>
          </a:ln>
        </p:spPr>
        <p:txBody>
          <a:bodyPr wrap="square" rtlCol="0">
            <a:spAutoFit/>
          </a:bodyPr>
          <a:lstStyle/>
          <a:p>
            <a:pPr>
              <a:lnSpc>
                <a:spcPts val="2100"/>
              </a:lnSpc>
            </a:pPr>
            <a:r>
              <a:rPr lang="ja-JP" altLang="en-US" sz="1400" dirty="0">
                <a:latin typeface="+mn-ea"/>
              </a:rPr>
              <a:t>■</a:t>
            </a:r>
            <a:r>
              <a:rPr lang="ja-JP" altLang="ja-JP" sz="1400" dirty="0"/>
              <a:t>「</a:t>
            </a:r>
            <a:r>
              <a:rPr lang="ja-JP" altLang="en-US" sz="1400" dirty="0"/>
              <a:t>多くの生きものを育む</a:t>
            </a:r>
            <a:r>
              <a:rPr lang="ja-JP" altLang="ja-JP" sz="1400" dirty="0"/>
              <a:t>森づくり」、「</a:t>
            </a:r>
            <a:r>
              <a:rPr lang="ja-JP" altLang="en-US" sz="1400" dirty="0"/>
              <a:t>多様な利活用が行える</a:t>
            </a:r>
            <a:r>
              <a:rPr lang="ja-JP" altLang="ja-JP" sz="1400" dirty="0"/>
              <a:t>森づくり」は、自然文化園の森の全体</a:t>
            </a:r>
            <a:r>
              <a:rPr lang="ja-JP" altLang="en-US" sz="1400" dirty="0"/>
              <a:t>で</a:t>
            </a:r>
            <a:r>
              <a:rPr lang="ja-JP" altLang="ja-JP" sz="1400" dirty="0"/>
              <a:t>両立させていく</a:t>
            </a:r>
            <a:r>
              <a:rPr lang="ja-JP" altLang="en-US" sz="1400" dirty="0"/>
              <a:t>。</a:t>
            </a:r>
            <a:endParaRPr lang="en-US" altLang="ja-JP" sz="1400" dirty="0"/>
          </a:p>
          <a:p>
            <a:pPr marL="134938" indent="-134938">
              <a:lnSpc>
                <a:spcPts val="2100"/>
              </a:lnSpc>
            </a:pPr>
            <a:r>
              <a:rPr lang="ja-JP" altLang="en-US" sz="1400" dirty="0"/>
              <a:t>■目標樹林タイプの空間構成を設定するにあたっての基本的</a:t>
            </a:r>
            <a:r>
              <a:rPr lang="ja-JP" altLang="en-US" sz="1400" dirty="0" smtClean="0"/>
              <a:t>な考え方を</a:t>
            </a:r>
            <a:r>
              <a:rPr lang="ja-JP" altLang="en-US" sz="1400" dirty="0"/>
              <a:t>示すものとしてゾーニングを行う。</a:t>
            </a:r>
            <a:endParaRPr lang="en-US" altLang="ja-JP" sz="1400" dirty="0"/>
          </a:p>
          <a:p>
            <a:pPr marL="134938" indent="-134938">
              <a:lnSpc>
                <a:spcPts val="2100"/>
              </a:lnSpc>
            </a:pPr>
            <a:r>
              <a:rPr lang="ja-JP" altLang="en-US" sz="1400" dirty="0"/>
              <a:t>　　＊</a:t>
            </a:r>
            <a:r>
              <a:rPr lang="en-US" altLang="ja-JP" sz="1400" dirty="0"/>
              <a:t>『</a:t>
            </a:r>
            <a:r>
              <a:rPr lang="ja-JP" altLang="en-US" sz="1400" dirty="0"/>
              <a:t>生きものの</a:t>
            </a:r>
            <a:r>
              <a:rPr lang="ja-JP" altLang="en-US" sz="1400" dirty="0" smtClean="0"/>
              <a:t>生息・生育</a:t>
            </a:r>
            <a:r>
              <a:rPr lang="ja-JP" altLang="en-US" sz="1400" dirty="0"/>
              <a:t>環境の視点</a:t>
            </a:r>
            <a:r>
              <a:rPr lang="en-US" altLang="ja-JP" sz="1400" dirty="0"/>
              <a:t>』</a:t>
            </a:r>
            <a:r>
              <a:rPr lang="ja-JP" altLang="en-US" sz="1400" dirty="0"/>
              <a:t>と</a:t>
            </a:r>
            <a:r>
              <a:rPr lang="en-US" altLang="ja-JP" sz="1400" dirty="0"/>
              <a:t>『</a:t>
            </a:r>
            <a:r>
              <a:rPr lang="ja-JP" altLang="en-US" sz="1400" dirty="0"/>
              <a:t>人の利用の視点</a:t>
            </a:r>
            <a:r>
              <a:rPr lang="en-US" altLang="ja-JP" sz="1400" dirty="0"/>
              <a:t>』</a:t>
            </a:r>
            <a:r>
              <a:rPr lang="ja-JP" altLang="en-US" sz="1400" dirty="0"/>
              <a:t>から方向付けを行う</a:t>
            </a:r>
            <a:endParaRPr lang="en-US" altLang="ja-JP" sz="1400" dirty="0"/>
          </a:p>
          <a:p>
            <a:pPr marL="134938" indent="-134938">
              <a:lnSpc>
                <a:spcPts val="2100"/>
              </a:lnSpc>
            </a:pPr>
            <a:r>
              <a:rPr lang="ja-JP" altLang="en-US" sz="1400" b="1" dirty="0">
                <a:effectLst>
                  <a:outerShdw blurRad="38100" dist="38100" dir="2700000" algn="tl">
                    <a:srgbClr val="000000">
                      <a:alpha val="43137"/>
                    </a:srgbClr>
                  </a:outerShdw>
                </a:effectLst>
              </a:rPr>
              <a:t>・</a:t>
            </a:r>
            <a:r>
              <a:rPr lang="ja-JP" altLang="ja-JP" sz="1400" b="1" dirty="0">
                <a:effectLst>
                  <a:outerShdw blurRad="38100" dist="38100" dir="2700000" algn="tl">
                    <a:srgbClr val="000000">
                      <a:alpha val="43137"/>
                    </a:srgbClr>
                  </a:outerShdw>
                </a:effectLst>
              </a:rPr>
              <a:t> 「自然重視ゾーン</a:t>
            </a:r>
            <a:r>
              <a:rPr lang="ja-JP" altLang="en-US" sz="1400" b="1" dirty="0">
                <a:effectLst>
                  <a:outerShdw blurRad="38100" dist="38100" dir="2700000" algn="tl">
                    <a:srgbClr val="000000">
                      <a:alpha val="43137"/>
                    </a:srgbClr>
                  </a:outerShdw>
                </a:effectLst>
              </a:rPr>
              <a:t>」</a:t>
            </a:r>
            <a:r>
              <a:rPr lang="ja-JP" altLang="en-US" sz="1400" b="1" dirty="0" smtClean="0">
                <a:effectLst>
                  <a:outerShdw blurRad="38100" dist="38100" dir="2700000" algn="tl">
                    <a:srgbClr val="000000">
                      <a:alpha val="43137"/>
                    </a:srgbClr>
                  </a:outerShdw>
                </a:effectLst>
              </a:rPr>
              <a:t>：利</a:t>
            </a:r>
            <a:r>
              <a:rPr lang="ja-JP" altLang="en-US" sz="1400" b="1" dirty="0">
                <a:effectLst>
                  <a:outerShdw blurRad="38100" dist="38100" dir="2700000" algn="tl">
                    <a:srgbClr val="000000">
                      <a:alpha val="43137"/>
                    </a:srgbClr>
                  </a:outerShdw>
                </a:effectLst>
              </a:rPr>
              <a:t>活用より生きものの生息・生育環境づくりを優先するゾーン</a:t>
            </a:r>
            <a:endParaRPr lang="en-US" altLang="ja-JP" sz="1400" b="1" dirty="0">
              <a:effectLst>
                <a:outerShdw blurRad="38100" dist="38100" dir="2700000" algn="tl">
                  <a:srgbClr val="000000">
                    <a:alpha val="43137"/>
                  </a:srgbClr>
                </a:outerShdw>
              </a:effectLst>
            </a:endParaRPr>
          </a:p>
          <a:p>
            <a:pPr marL="134938" indent="-134938">
              <a:lnSpc>
                <a:spcPts val="2100"/>
              </a:lnSpc>
            </a:pPr>
            <a:r>
              <a:rPr lang="ja-JP" altLang="en-US" sz="1400" b="1" dirty="0">
                <a:effectLst>
                  <a:outerShdw blurRad="38100" dist="38100" dir="2700000" algn="tl">
                    <a:srgbClr val="000000">
                      <a:alpha val="43137"/>
                    </a:srgbClr>
                  </a:outerShdw>
                </a:effectLst>
              </a:rPr>
              <a:t>・</a:t>
            </a:r>
            <a:r>
              <a:rPr lang="ja-JP" altLang="ja-JP" sz="1400" b="1" dirty="0">
                <a:effectLst>
                  <a:outerShdw blurRad="38100" dist="38100" dir="2700000" algn="tl">
                    <a:srgbClr val="000000">
                      <a:alpha val="43137"/>
                    </a:srgbClr>
                  </a:outerShdw>
                </a:effectLst>
              </a:rPr>
              <a:t> 「利活用重視ゾーン</a:t>
            </a:r>
            <a:r>
              <a:rPr lang="ja-JP" altLang="en-US" sz="1400" b="1" dirty="0">
                <a:effectLst>
                  <a:outerShdw blurRad="38100" dist="38100" dir="2700000" algn="tl">
                    <a:srgbClr val="000000">
                      <a:alpha val="43137"/>
                    </a:srgbClr>
                  </a:outerShdw>
                </a:effectLst>
              </a:rPr>
              <a:t>」：利</a:t>
            </a:r>
            <a:r>
              <a:rPr lang="ja-JP" altLang="ja-JP" sz="1400" b="1" dirty="0">
                <a:effectLst>
                  <a:outerShdw blurRad="38100" dist="38100" dir="2700000" algn="tl">
                    <a:srgbClr val="000000">
                      <a:alpha val="43137"/>
                    </a:srgbClr>
                  </a:outerShdw>
                </a:effectLst>
              </a:rPr>
              <a:t>活用による</a:t>
            </a:r>
            <a:r>
              <a:rPr lang="ja-JP" altLang="en-US" sz="1400" b="1" dirty="0">
                <a:effectLst>
                  <a:outerShdw blurRad="38100" dist="38100" dir="2700000" algn="tl">
                    <a:srgbClr val="000000">
                      <a:alpha val="43137"/>
                    </a:srgbClr>
                  </a:outerShdw>
                </a:effectLst>
              </a:rPr>
              <a:t>生きものの生息・生育環境</a:t>
            </a:r>
            <a:r>
              <a:rPr lang="ja-JP" altLang="ja-JP" sz="1400" b="1" dirty="0">
                <a:effectLst>
                  <a:outerShdw blurRad="38100" dist="38100" dir="2700000" algn="tl">
                    <a:srgbClr val="000000">
                      <a:alpha val="43137"/>
                    </a:srgbClr>
                  </a:outerShdw>
                </a:effectLst>
              </a:rPr>
              <a:t>への影響</a:t>
            </a:r>
            <a:r>
              <a:rPr lang="ja-JP" altLang="en-US" sz="1400" b="1" dirty="0">
                <a:effectLst>
                  <a:outerShdw blurRad="38100" dist="38100" dir="2700000" algn="tl">
                    <a:srgbClr val="000000">
                      <a:alpha val="43137"/>
                    </a:srgbClr>
                  </a:outerShdw>
                </a:effectLst>
              </a:rPr>
              <a:t>を許容する</a:t>
            </a:r>
            <a:r>
              <a:rPr lang="ja-JP" altLang="ja-JP" sz="1400" b="1" dirty="0">
                <a:effectLst>
                  <a:outerShdw blurRad="38100" dist="38100" dir="2700000" algn="tl">
                    <a:srgbClr val="000000">
                      <a:alpha val="43137"/>
                    </a:srgbClr>
                  </a:outerShdw>
                </a:effectLst>
              </a:rPr>
              <a:t>ゾーン</a:t>
            </a:r>
            <a:endParaRPr lang="en-US" altLang="ja-JP" sz="1400" b="1" dirty="0">
              <a:effectLst>
                <a:outerShdw blurRad="38100" dist="38100" dir="2700000" algn="tl">
                  <a:srgbClr val="000000">
                    <a:alpha val="43137"/>
                  </a:srgbClr>
                </a:outerShdw>
              </a:effectLst>
            </a:endParaRPr>
          </a:p>
          <a:p>
            <a:pPr marL="134938" indent="-134938">
              <a:lnSpc>
                <a:spcPts val="2100"/>
              </a:lnSpc>
            </a:pPr>
            <a:r>
              <a:rPr lang="ja-JP" altLang="en-US" sz="1400" dirty="0"/>
              <a:t>■「園路沿い」は</a:t>
            </a:r>
            <a:r>
              <a:rPr lang="ja-JP" altLang="ja-JP" sz="1400" kern="100" dirty="0"/>
              <a:t>様々なタイプの樹林がランダムに出現する</a:t>
            </a:r>
            <a:r>
              <a:rPr lang="ja-JP" altLang="en-US" sz="1400" kern="100" dirty="0"/>
              <a:t>箇所とする。</a:t>
            </a:r>
            <a:endParaRPr lang="en-US" altLang="ja-JP" sz="1400" dirty="0"/>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ADFC9CA0-1D7A-4C66-B275-F0FB54BFAB19}" type="slidenum">
              <a:rPr kumimoji="1" lang="ja-JP" altLang="en-US" smtClean="0"/>
              <a:t>6</a:t>
            </a:fld>
            <a:endParaRPr kumimoji="1" lang="ja-JP" altLang="en-US" dirty="0"/>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3033" y="2475849"/>
            <a:ext cx="6011364" cy="4140000"/>
          </a:xfrm>
          <a:prstGeom prst="rect">
            <a:avLst/>
          </a:prstGeom>
        </p:spPr>
      </p:pic>
    </p:spTree>
    <p:extLst>
      <p:ext uri="{BB962C8B-B14F-4D97-AF65-F5344CB8AC3E}">
        <p14:creationId xmlns:p14="http://schemas.microsoft.com/office/powerpoint/2010/main" val="1243586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a:t>４．「自然文化園の森」の基本ゾーニングについて</a:t>
            </a:r>
          </a:p>
        </p:txBody>
      </p:sp>
      <p:graphicFrame>
        <p:nvGraphicFramePr>
          <p:cNvPr id="2" name="表 1"/>
          <p:cNvGraphicFramePr>
            <a:graphicFrameLocks noGrp="1"/>
          </p:cNvGraphicFramePr>
          <p:nvPr>
            <p:extLst>
              <p:ext uri="{D42A27DB-BD31-4B8C-83A1-F6EECF244321}">
                <p14:modId xmlns:p14="http://schemas.microsoft.com/office/powerpoint/2010/main" val="3338081430"/>
              </p:ext>
            </p:extLst>
          </p:nvPr>
        </p:nvGraphicFramePr>
        <p:xfrm>
          <a:off x="210275" y="1151932"/>
          <a:ext cx="8835341" cy="4310452"/>
        </p:xfrm>
        <a:graphic>
          <a:graphicData uri="http://schemas.openxmlformats.org/drawingml/2006/table">
            <a:tbl>
              <a:tblPr firstRow="1" firstCol="1" bandRow="1">
                <a:tableStyleId>{5C22544A-7EE6-4342-B048-85BDC9FD1C3A}</a:tableStyleId>
              </a:tblPr>
              <a:tblGrid>
                <a:gridCol w="864712">
                  <a:extLst>
                    <a:ext uri="{9D8B030D-6E8A-4147-A177-3AD203B41FA5}">
                      <a16:colId xmlns:a16="http://schemas.microsoft.com/office/drawing/2014/main" xmlns="" val="20000"/>
                    </a:ext>
                  </a:extLst>
                </a:gridCol>
                <a:gridCol w="4646404">
                  <a:extLst>
                    <a:ext uri="{9D8B030D-6E8A-4147-A177-3AD203B41FA5}">
                      <a16:colId xmlns:a16="http://schemas.microsoft.com/office/drawing/2014/main" xmlns="" val="20001"/>
                    </a:ext>
                  </a:extLst>
                </a:gridCol>
                <a:gridCol w="1562100">
                  <a:extLst>
                    <a:ext uri="{9D8B030D-6E8A-4147-A177-3AD203B41FA5}">
                      <a16:colId xmlns:a16="http://schemas.microsoft.com/office/drawing/2014/main" xmlns="" val="20002"/>
                    </a:ext>
                  </a:extLst>
                </a:gridCol>
                <a:gridCol w="1762125">
                  <a:extLst>
                    <a:ext uri="{9D8B030D-6E8A-4147-A177-3AD203B41FA5}">
                      <a16:colId xmlns:a16="http://schemas.microsoft.com/office/drawing/2014/main" xmlns="" val="20003"/>
                    </a:ext>
                  </a:extLst>
                </a:gridCol>
              </a:tblGrid>
              <a:tr h="262550">
                <a:tc rowSpan="2">
                  <a:txBody>
                    <a:bodyPr/>
                    <a:lstStyle/>
                    <a:p>
                      <a:pPr algn="ctr">
                        <a:lnSpc>
                          <a:spcPts val="1600"/>
                        </a:lnSpc>
                        <a:spcAft>
                          <a:spcPts val="0"/>
                        </a:spcAft>
                      </a:pPr>
                      <a:r>
                        <a:rPr lang="ja-JP" sz="1100" kern="100" dirty="0">
                          <a:solidFill>
                            <a:schemeClr val="tx1"/>
                          </a:solidFill>
                          <a:effectLst/>
                        </a:rPr>
                        <a:t>ゾーン等</a:t>
                      </a:r>
                      <a:endParaRPr lang="ja-JP" sz="11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9075" marR="490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600"/>
                        </a:lnSpc>
                        <a:spcAft>
                          <a:spcPts val="0"/>
                        </a:spcAft>
                      </a:pPr>
                      <a:r>
                        <a:rPr lang="ja-JP" sz="1100" b="1" kern="100" dirty="0">
                          <a:solidFill>
                            <a:schemeClr val="tx1"/>
                          </a:solidFill>
                          <a:effectLst/>
                        </a:rPr>
                        <a:t>育成方針</a:t>
                      </a:r>
                      <a:endParaRPr lang="ja-JP" sz="11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9075" marR="490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0"/>
                  </a:ext>
                </a:extLst>
              </a:tr>
              <a:tr h="262550">
                <a:tc vMerge="1">
                  <a:txBody>
                    <a:bodyPr/>
                    <a:lstStyle/>
                    <a:p>
                      <a:endParaRPr kumimoji="1" lang="ja-JP" altLang="en-US"/>
                    </a:p>
                  </a:txBody>
                  <a:tcPr/>
                </a:tc>
                <a:tc>
                  <a:txBody>
                    <a:bodyPr/>
                    <a:lstStyle/>
                    <a:p>
                      <a:pPr algn="ctr">
                        <a:lnSpc>
                          <a:spcPts val="1600"/>
                        </a:lnSpc>
                        <a:spcAft>
                          <a:spcPts val="0"/>
                        </a:spcAft>
                      </a:pPr>
                      <a:r>
                        <a:rPr lang="ja-JP" altLang="en-US" sz="1100" b="1" dirty="0" smtClean="0"/>
                        <a:t>多くの生きものを育む森づくり</a:t>
                      </a:r>
                      <a:r>
                        <a:rPr lang="ja-JP" sz="1100" b="1" kern="100" dirty="0" smtClean="0">
                          <a:solidFill>
                            <a:schemeClr val="tx1"/>
                          </a:solidFill>
                          <a:effectLst/>
                        </a:rPr>
                        <a:t>の</a:t>
                      </a:r>
                      <a:r>
                        <a:rPr lang="ja-JP" sz="1100" b="1" kern="100" dirty="0">
                          <a:solidFill>
                            <a:schemeClr val="tx1"/>
                          </a:solidFill>
                          <a:effectLst/>
                        </a:rPr>
                        <a:t>視点</a:t>
                      </a:r>
                      <a:endParaRPr lang="ja-JP" sz="11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9075" marR="4907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endParaRPr lang="ja-JP" sz="11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9075" marR="4907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100" b="1" dirty="0" smtClean="0"/>
                        <a:t>多様な利活用が行える</a:t>
                      </a:r>
                      <a:endParaRPr lang="en-US" altLang="ja-JP" sz="1100" b="1" dirty="0" smtClean="0"/>
                    </a:p>
                    <a:p>
                      <a:pPr algn="ctr">
                        <a:lnSpc>
                          <a:spcPts val="1600"/>
                        </a:lnSpc>
                        <a:spcAft>
                          <a:spcPts val="0"/>
                        </a:spcAft>
                      </a:pPr>
                      <a:r>
                        <a:rPr lang="ja-JP" altLang="en-US" sz="1100" b="1" kern="100" dirty="0" smtClean="0">
                          <a:solidFill>
                            <a:schemeClr val="tx1"/>
                          </a:solidFill>
                          <a:effectLst/>
                        </a:rPr>
                        <a:t>森づくり</a:t>
                      </a:r>
                      <a:r>
                        <a:rPr lang="ja-JP" altLang="ja-JP" sz="1100" b="1" kern="100" dirty="0" smtClean="0">
                          <a:solidFill>
                            <a:schemeClr val="tx1"/>
                          </a:solidFill>
                          <a:effectLst/>
                        </a:rPr>
                        <a:t>の視点</a:t>
                      </a:r>
                      <a:endParaRPr lang="ja-JP" altLang="ja-JP" sz="11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9075" marR="490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1837852">
                <a:tc>
                  <a:txBody>
                    <a:bodyPr/>
                    <a:lstStyle/>
                    <a:p>
                      <a:pPr algn="just">
                        <a:lnSpc>
                          <a:spcPts val="1600"/>
                        </a:lnSpc>
                        <a:spcAft>
                          <a:spcPts val="0"/>
                        </a:spcAft>
                      </a:pPr>
                      <a:r>
                        <a:rPr lang="ja-JP" sz="1100" kern="100" dirty="0">
                          <a:solidFill>
                            <a:schemeClr val="tx1"/>
                          </a:solidFill>
                          <a:effectLst/>
                        </a:rPr>
                        <a:t>自然重視ゾーン</a:t>
                      </a:r>
                    </a:p>
                  </a:txBody>
                  <a:tcPr marL="49075" marR="49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85"/>
                    </a:solidFill>
                  </a:tcPr>
                </a:tc>
                <a:tc>
                  <a:txBody>
                    <a:bodyPr/>
                    <a:lstStyle/>
                    <a:p>
                      <a:pPr marL="66675" indent="-66675" algn="just">
                        <a:lnSpc>
                          <a:spcPts val="1600"/>
                        </a:lnSpc>
                        <a:spcAft>
                          <a:spcPts val="0"/>
                        </a:spcAft>
                      </a:pPr>
                      <a:r>
                        <a:rPr lang="ja-JP" sz="1100" u="none" kern="100" dirty="0">
                          <a:solidFill>
                            <a:schemeClr val="tx1"/>
                          </a:solidFill>
                          <a:effectLst/>
                        </a:rPr>
                        <a:t>・</a:t>
                      </a:r>
                      <a:r>
                        <a:rPr lang="ja-JP" sz="1100" b="1" u="none" kern="100" dirty="0" smtClean="0">
                          <a:solidFill>
                            <a:schemeClr val="tx1"/>
                          </a:solidFill>
                          <a:effectLst/>
                        </a:rPr>
                        <a:t>北摂</a:t>
                      </a:r>
                      <a:r>
                        <a:rPr lang="ja-JP" altLang="en-US" sz="1100" b="1" u="none" kern="100" dirty="0" smtClean="0">
                          <a:solidFill>
                            <a:schemeClr val="tx1"/>
                          </a:solidFill>
                          <a:effectLst/>
                        </a:rPr>
                        <a:t>でみられる照葉樹林（常緑広葉樹林）、夏緑樹林（落葉広葉樹林）</a:t>
                      </a:r>
                      <a:r>
                        <a:rPr lang="ja-JP" sz="1100" b="1" u="none" kern="100" dirty="0" smtClean="0">
                          <a:solidFill>
                            <a:schemeClr val="tx1"/>
                          </a:solidFill>
                          <a:effectLst/>
                        </a:rPr>
                        <a:t>を</a:t>
                      </a:r>
                      <a:r>
                        <a:rPr lang="ja-JP" sz="1100" b="1" u="none" kern="100" dirty="0">
                          <a:solidFill>
                            <a:schemeClr val="tx1"/>
                          </a:solidFill>
                          <a:effectLst/>
                        </a:rPr>
                        <a:t>目標</a:t>
                      </a:r>
                      <a:r>
                        <a:rPr lang="ja-JP" sz="1100" u="none" kern="100" dirty="0">
                          <a:solidFill>
                            <a:schemeClr val="tx1"/>
                          </a:solidFill>
                          <a:effectLst/>
                        </a:rPr>
                        <a:t>とし、低木層から高木層まで階層構造が発達した照葉樹林、夏緑樹林をまとまった広さで確保し、要所に</a:t>
                      </a:r>
                      <a:r>
                        <a:rPr lang="ja-JP" altLang="en-US" sz="1100" u="none" kern="100" dirty="0">
                          <a:solidFill>
                            <a:schemeClr val="tx1"/>
                          </a:solidFill>
                          <a:effectLst/>
                        </a:rPr>
                        <a:t>ひらけた明るい</a:t>
                      </a:r>
                      <a:r>
                        <a:rPr lang="ja-JP" sz="1100" u="none" kern="100" dirty="0">
                          <a:solidFill>
                            <a:schemeClr val="tx1"/>
                          </a:solidFill>
                          <a:effectLst/>
                        </a:rPr>
                        <a:t>樹林を配置する。</a:t>
                      </a:r>
                    </a:p>
                    <a:p>
                      <a:pPr marL="66675" indent="-66675" algn="just">
                        <a:lnSpc>
                          <a:spcPts val="1600"/>
                        </a:lnSpc>
                        <a:spcAft>
                          <a:spcPts val="0"/>
                        </a:spcAft>
                        <a:tabLst/>
                      </a:pPr>
                      <a:r>
                        <a:rPr lang="ja-JP" sz="1100" u="none" kern="100" dirty="0">
                          <a:solidFill>
                            <a:schemeClr val="tx1"/>
                          </a:solidFill>
                          <a:effectLst/>
                        </a:rPr>
                        <a:t>・</a:t>
                      </a:r>
                      <a:r>
                        <a:rPr lang="ja-JP" altLang="en-US" sz="1100" b="1" u="none" kern="100" dirty="0">
                          <a:solidFill>
                            <a:schemeClr val="tx1"/>
                          </a:solidFill>
                          <a:effectLst/>
                        </a:rPr>
                        <a:t>間伐</a:t>
                      </a:r>
                      <a:r>
                        <a:rPr lang="ja-JP" sz="1100" b="1" u="none" kern="100" dirty="0">
                          <a:solidFill>
                            <a:schemeClr val="tx1"/>
                          </a:solidFill>
                          <a:effectLst/>
                        </a:rPr>
                        <a:t>等による適度な攪乱により、多様な動植物の生息・生育環境を確保</a:t>
                      </a:r>
                      <a:r>
                        <a:rPr lang="ja-JP" sz="1100" u="none" kern="100" dirty="0">
                          <a:solidFill>
                            <a:schemeClr val="tx1"/>
                          </a:solidFill>
                          <a:effectLst/>
                        </a:rPr>
                        <a:t>する。</a:t>
                      </a:r>
                      <a:endParaRPr lang="en-US" altLang="ja-JP" sz="1100" u="none" kern="100" dirty="0">
                        <a:solidFill>
                          <a:schemeClr val="tx1"/>
                        </a:solidFill>
                        <a:effectLst/>
                      </a:endParaRPr>
                    </a:p>
                    <a:p>
                      <a:pPr marL="66675" indent="-66675" algn="just">
                        <a:lnSpc>
                          <a:spcPts val="1600"/>
                        </a:lnSpc>
                        <a:spcAft>
                          <a:spcPts val="0"/>
                        </a:spcAft>
                        <a:tabLst/>
                      </a:pPr>
                      <a:endParaRPr lang="en-US" altLang="ja-JP" sz="110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66675" indent="-66675" algn="just">
                        <a:lnSpc>
                          <a:spcPts val="1600"/>
                        </a:lnSpc>
                        <a:spcAft>
                          <a:spcPts val="0"/>
                        </a:spcAft>
                        <a:tabLst/>
                      </a:pPr>
                      <a:endParaRPr lang="en-US" altLang="ja-JP" sz="110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66675" indent="-66675" algn="just">
                        <a:lnSpc>
                          <a:spcPts val="1600"/>
                        </a:lnSpc>
                        <a:spcAft>
                          <a:spcPts val="0"/>
                        </a:spcAft>
                        <a:tabLst/>
                      </a:pPr>
                      <a:endParaRPr lang="ja-JP" sz="110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9075" marR="4907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indent="-66675" algn="just">
                        <a:lnSpc>
                          <a:spcPts val="1600"/>
                        </a:lnSpc>
                        <a:spcAft>
                          <a:spcPts val="0"/>
                        </a:spcAft>
                      </a:pPr>
                      <a:endParaRPr lang="ja-JP" sz="110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9075" marR="49075"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indent="-66675" algn="just">
                        <a:lnSpc>
                          <a:spcPts val="1600"/>
                        </a:lnSpc>
                        <a:spcAft>
                          <a:spcPts val="0"/>
                        </a:spcAft>
                      </a:pPr>
                      <a:r>
                        <a:rPr lang="ja-JP" altLang="ja-JP" sz="1100" kern="100" dirty="0" smtClean="0">
                          <a:solidFill>
                            <a:schemeClr val="tx1"/>
                          </a:solidFill>
                          <a:effectLst/>
                        </a:rPr>
                        <a:t>・</a:t>
                      </a:r>
                      <a:r>
                        <a:rPr lang="ja-JP" altLang="ja-JP" sz="1100" b="0" u="none" kern="100" dirty="0" smtClean="0">
                          <a:solidFill>
                            <a:schemeClr val="tx1"/>
                          </a:solidFill>
                          <a:effectLst/>
                        </a:rPr>
                        <a:t>北摂で見ることが難しくなりつつある豊かな森を見る</a:t>
                      </a:r>
                      <a:r>
                        <a:rPr lang="ja-JP" altLang="ja-JP" sz="1100" kern="100" dirty="0" smtClean="0">
                          <a:solidFill>
                            <a:schemeClr val="tx1"/>
                          </a:solidFill>
                          <a:effectLst/>
                        </a:rPr>
                        <a:t>ことができ</a:t>
                      </a:r>
                      <a:r>
                        <a:rPr lang="ja-JP" altLang="en-US" sz="1100" kern="100" dirty="0" smtClean="0">
                          <a:solidFill>
                            <a:schemeClr val="tx1"/>
                          </a:solidFill>
                          <a:effectLst/>
                        </a:rPr>
                        <a:t>、変化に富む森を感じる場とし、散策などで利用できるようにする。</a:t>
                      </a:r>
                      <a:endParaRPr lang="ja-JP" sz="110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9075" marR="49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787650">
                <a:tc>
                  <a:txBody>
                    <a:bodyPr/>
                    <a:lstStyle/>
                    <a:p>
                      <a:pPr algn="just">
                        <a:lnSpc>
                          <a:spcPts val="1600"/>
                        </a:lnSpc>
                        <a:spcAft>
                          <a:spcPts val="0"/>
                        </a:spcAft>
                      </a:pPr>
                      <a:r>
                        <a:rPr lang="ja-JP" sz="1100" kern="100" dirty="0">
                          <a:solidFill>
                            <a:schemeClr val="tx1"/>
                          </a:solidFill>
                          <a:effectLst/>
                        </a:rPr>
                        <a:t>利活用重視ゾーン</a:t>
                      </a:r>
                    </a:p>
                  </a:txBody>
                  <a:tcPr marL="49075" marR="49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757"/>
                    </a:solidFill>
                  </a:tcPr>
                </a:tc>
                <a:tc>
                  <a:txBody>
                    <a:bodyPr/>
                    <a:lstStyle/>
                    <a:p>
                      <a:pPr marL="66675" indent="-66675" algn="just">
                        <a:lnSpc>
                          <a:spcPts val="1600"/>
                        </a:lnSpc>
                        <a:spcAft>
                          <a:spcPts val="0"/>
                        </a:spcAft>
                        <a:tabLst/>
                      </a:pPr>
                      <a:r>
                        <a:rPr lang="ja-JP" sz="1100" u="none" kern="100" dirty="0" smtClean="0">
                          <a:solidFill>
                            <a:schemeClr val="tx1"/>
                          </a:solidFill>
                          <a:effectLst/>
                        </a:rPr>
                        <a:t>・</a:t>
                      </a:r>
                      <a:r>
                        <a:rPr lang="ja-JP" altLang="en-US" sz="1100" b="1" u="none" kern="100" dirty="0" smtClean="0">
                          <a:solidFill>
                            <a:schemeClr val="tx1"/>
                          </a:solidFill>
                          <a:effectLst/>
                        </a:rPr>
                        <a:t>北摂の</a:t>
                      </a:r>
                      <a:r>
                        <a:rPr lang="ja-JP" sz="1100" b="1" u="none" kern="100" dirty="0" smtClean="0">
                          <a:solidFill>
                            <a:schemeClr val="tx1"/>
                          </a:solidFill>
                          <a:effectLst/>
                        </a:rPr>
                        <a:t>里山</a:t>
                      </a:r>
                      <a:r>
                        <a:rPr lang="ja-JP" altLang="en-US" sz="1100" b="1" u="none" kern="100" dirty="0" smtClean="0">
                          <a:solidFill>
                            <a:schemeClr val="tx1"/>
                          </a:solidFill>
                          <a:effectLst/>
                        </a:rPr>
                        <a:t>にみられる照葉樹林・夏緑樹林</a:t>
                      </a:r>
                      <a:r>
                        <a:rPr lang="ja-JP" sz="1100" u="none" kern="100" dirty="0" smtClean="0">
                          <a:solidFill>
                            <a:schemeClr val="tx1"/>
                          </a:solidFill>
                          <a:effectLst/>
                        </a:rPr>
                        <a:t>を</a:t>
                      </a:r>
                      <a:r>
                        <a:rPr lang="ja-JP" sz="1100" u="none" kern="100" dirty="0">
                          <a:solidFill>
                            <a:schemeClr val="tx1"/>
                          </a:solidFill>
                          <a:effectLst/>
                        </a:rPr>
                        <a:t>目標とし、高木層主体で林床に空間のある明るい樹林を主体の樹林を配置する。</a:t>
                      </a:r>
                    </a:p>
                    <a:p>
                      <a:pPr marL="66675" indent="-66675" algn="just">
                        <a:lnSpc>
                          <a:spcPts val="1600"/>
                        </a:lnSpc>
                        <a:spcAft>
                          <a:spcPts val="0"/>
                        </a:spcAft>
                      </a:pPr>
                      <a:r>
                        <a:rPr lang="ja-JP" altLang="en-US" sz="1100" b="1" u="none" kern="100" dirty="0">
                          <a:solidFill>
                            <a:schemeClr val="tx1"/>
                          </a:solidFill>
                          <a:effectLst/>
                        </a:rPr>
                        <a:t>・</a:t>
                      </a:r>
                      <a:r>
                        <a:rPr lang="ja-JP" sz="1100" b="1" u="none" kern="100" dirty="0">
                          <a:solidFill>
                            <a:schemeClr val="tx1"/>
                          </a:solidFill>
                          <a:effectLst/>
                        </a:rPr>
                        <a:t>利活用による適度な攪乱を与える</a:t>
                      </a:r>
                      <a:r>
                        <a:rPr lang="ja-JP" sz="1100" u="none" kern="100" dirty="0">
                          <a:solidFill>
                            <a:schemeClr val="tx1"/>
                          </a:solidFill>
                          <a:effectLst/>
                        </a:rPr>
                        <a:t>ことにより環境を維持する。</a:t>
                      </a:r>
                      <a:endParaRPr lang="en-US" altLang="ja-JP" sz="1100" u="none" kern="100" dirty="0">
                        <a:solidFill>
                          <a:schemeClr val="tx1"/>
                        </a:solidFill>
                        <a:effectLst/>
                      </a:endParaRPr>
                    </a:p>
                    <a:p>
                      <a:pPr marL="66675" indent="-66675" algn="just">
                        <a:lnSpc>
                          <a:spcPts val="1600"/>
                        </a:lnSpc>
                        <a:spcAft>
                          <a:spcPts val="0"/>
                        </a:spcAft>
                      </a:pPr>
                      <a:endParaRPr lang="en-US" altLang="ja-JP" sz="110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66675" indent="-66675" algn="just">
                        <a:lnSpc>
                          <a:spcPts val="1600"/>
                        </a:lnSpc>
                        <a:spcAft>
                          <a:spcPts val="0"/>
                        </a:spcAft>
                      </a:pPr>
                      <a:endParaRPr lang="ja-JP" sz="110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9075" marR="4907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indent="-66675" algn="just">
                        <a:lnSpc>
                          <a:spcPts val="1600"/>
                        </a:lnSpc>
                        <a:spcAft>
                          <a:spcPts val="0"/>
                        </a:spcAft>
                      </a:pPr>
                      <a:endParaRPr lang="ja-JP" sz="110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9075" marR="49075"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indent="-66675" algn="just">
                        <a:lnSpc>
                          <a:spcPts val="1600"/>
                        </a:lnSpc>
                        <a:spcAft>
                          <a:spcPts val="0"/>
                        </a:spcAft>
                      </a:pPr>
                      <a:r>
                        <a:rPr lang="ja-JP" altLang="ja-JP" sz="1100" kern="100" dirty="0" smtClean="0">
                          <a:solidFill>
                            <a:schemeClr val="tx1"/>
                          </a:solidFill>
                          <a:effectLst/>
                        </a:rPr>
                        <a:t>・豊かな自然にふれる親しみやすい森とし、</a:t>
                      </a:r>
                      <a:r>
                        <a:rPr lang="ja-JP" altLang="ja-JP" sz="1100" b="0" u="none" kern="100" dirty="0" smtClean="0">
                          <a:solidFill>
                            <a:schemeClr val="tx1"/>
                          </a:solidFill>
                          <a:effectLst/>
                        </a:rPr>
                        <a:t>利活用</a:t>
                      </a:r>
                      <a:r>
                        <a:rPr lang="ja-JP" altLang="en-US" sz="1100" b="0" u="none" kern="100" dirty="0" smtClean="0">
                          <a:solidFill>
                            <a:schemeClr val="tx1"/>
                          </a:solidFill>
                          <a:effectLst/>
                        </a:rPr>
                        <a:t>のプログラムの展開</a:t>
                      </a:r>
                      <a:r>
                        <a:rPr lang="ja-JP" altLang="ja-JP" sz="1100" kern="100" dirty="0" smtClean="0">
                          <a:solidFill>
                            <a:schemeClr val="tx1"/>
                          </a:solidFill>
                          <a:effectLst/>
                        </a:rPr>
                        <a:t>を進める</a:t>
                      </a:r>
                      <a:r>
                        <a:rPr lang="ja-JP" sz="1100" u="none" kern="100" dirty="0" smtClean="0">
                          <a:solidFill>
                            <a:schemeClr val="tx1"/>
                          </a:solidFill>
                          <a:effectLst/>
                        </a:rPr>
                        <a:t>。</a:t>
                      </a:r>
                      <a:endParaRPr lang="ja-JP" sz="110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9075" marR="49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787650">
                <a:tc>
                  <a:txBody>
                    <a:bodyPr/>
                    <a:lstStyle/>
                    <a:p>
                      <a:pPr algn="just">
                        <a:lnSpc>
                          <a:spcPts val="1600"/>
                        </a:lnSpc>
                        <a:spcAft>
                          <a:spcPts val="0"/>
                        </a:spcAft>
                      </a:pPr>
                      <a:r>
                        <a:rPr lang="ja-JP" altLang="en-US" sz="1100" kern="100" dirty="0">
                          <a:solidFill>
                            <a:schemeClr val="tx1"/>
                          </a:solidFill>
                          <a:effectLst/>
                        </a:rPr>
                        <a:t>園路沿い</a:t>
                      </a:r>
                      <a:endParaRPr lang="ja-JP" sz="11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9075" marR="49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66675" indent="-66675" algn="just">
                        <a:lnSpc>
                          <a:spcPts val="1600"/>
                        </a:lnSpc>
                        <a:spcAft>
                          <a:spcPts val="0"/>
                        </a:spcAft>
                      </a:pPr>
                      <a:r>
                        <a:rPr lang="ja-JP" sz="1100" u="none" kern="100" dirty="0">
                          <a:solidFill>
                            <a:schemeClr val="tx1"/>
                          </a:solidFill>
                          <a:effectLst/>
                        </a:rPr>
                        <a:t>・来園者が楽しく散策できるよう、中津道、上津道等の園路沿いは、</a:t>
                      </a:r>
                      <a:r>
                        <a:rPr lang="ja-JP" sz="1100" b="1" u="none" kern="100" dirty="0">
                          <a:solidFill>
                            <a:schemeClr val="tx1"/>
                          </a:solidFill>
                          <a:effectLst/>
                        </a:rPr>
                        <a:t>様々なタイプの樹林がランダムに出現するよう配置</a:t>
                      </a:r>
                      <a:r>
                        <a:rPr lang="ja-JP" sz="1100" u="none" kern="100" dirty="0">
                          <a:solidFill>
                            <a:schemeClr val="tx1"/>
                          </a:solidFill>
                          <a:effectLst/>
                        </a:rPr>
                        <a:t>し、中央口から見ると手前は華やかな景観林タイプや</a:t>
                      </a:r>
                      <a:r>
                        <a:rPr lang="ja-JP" sz="1100" u="none" kern="100" dirty="0" smtClean="0">
                          <a:solidFill>
                            <a:schemeClr val="tx1"/>
                          </a:solidFill>
                          <a:effectLst/>
                        </a:rPr>
                        <a:t>明るい</a:t>
                      </a:r>
                      <a:r>
                        <a:rPr lang="ja-JP" altLang="en-US" sz="1100" u="none" kern="100" dirty="0" smtClean="0">
                          <a:solidFill>
                            <a:schemeClr val="tx1"/>
                          </a:solidFill>
                          <a:effectLst/>
                        </a:rPr>
                        <a:t>北摂の</a:t>
                      </a:r>
                      <a:r>
                        <a:rPr lang="ja-JP" sz="1100" u="none" kern="100" dirty="0" smtClean="0">
                          <a:solidFill>
                            <a:schemeClr val="tx1"/>
                          </a:solidFill>
                          <a:effectLst/>
                        </a:rPr>
                        <a:t>里山</a:t>
                      </a:r>
                      <a:r>
                        <a:rPr lang="ja-JP" altLang="en-US" sz="1100" u="none" kern="100" dirty="0" smtClean="0">
                          <a:solidFill>
                            <a:schemeClr val="tx1"/>
                          </a:solidFill>
                          <a:effectLst/>
                        </a:rPr>
                        <a:t>にみられる</a:t>
                      </a:r>
                      <a:r>
                        <a:rPr lang="ja-JP" sz="1100" u="none" kern="100" dirty="0" smtClean="0">
                          <a:solidFill>
                            <a:schemeClr val="tx1"/>
                          </a:solidFill>
                          <a:effectLst/>
                        </a:rPr>
                        <a:t>樹林が</a:t>
                      </a:r>
                      <a:r>
                        <a:rPr lang="ja-JP" sz="1100" u="none" kern="100" dirty="0">
                          <a:solidFill>
                            <a:schemeClr val="tx1"/>
                          </a:solidFill>
                          <a:effectLst/>
                        </a:rPr>
                        <a:t>中心で、所々に鬱蒼と</a:t>
                      </a:r>
                      <a:r>
                        <a:rPr lang="ja-JP" sz="1100" u="none" kern="100" dirty="0" smtClean="0">
                          <a:solidFill>
                            <a:schemeClr val="tx1"/>
                          </a:solidFill>
                          <a:effectLst/>
                        </a:rPr>
                        <a:t>した</a:t>
                      </a:r>
                      <a:r>
                        <a:rPr lang="ja-JP" altLang="en-US" sz="1100" u="none" kern="100" dirty="0" smtClean="0">
                          <a:solidFill>
                            <a:schemeClr val="tx1"/>
                          </a:solidFill>
                          <a:effectLst/>
                        </a:rPr>
                        <a:t>北摂でみられる</a:t>
                      </a:r>
                      <a:r>
                        <a:rPr lang="ja-JP" sz="1100" u="none" kern="100" dirty="0" smtClean="0">
                          <a:solidFill>
                            <a:schemeClr val="tx1"/>
                          </a:solidFill>
                          <a:effectLst/>
                        </a:rPr>
                        <a:t>樹林</a:t>
                      </a:r>
                      <a:r>
                        <a:rPr lang="ja-JP" sz="1100" u="none" kern="100" dirty="0">
                          <a:solidFill>
                            <a:schemeClr val="tx1"/>
                          </a:solidFill>
                          <a:effectLst/>
                        </a:rPr>
                        <a:t>が見られ、奥へ向かうにしたがって</a:t>
                      </a:r>
                      <a:r>
                        <a:rPr lang="ja-JP" sz="1100" u="none" kern="100" dirty="0" smtClean="0">
                          <a:solidFill>
                            <a:schemeClr val="tx1"/>
                          </a:solidFill>
                          <a:effectLst/>
                        </a:rPr>
                        <a:t>、</a:t>
                      </a:r>
                      <a:r>
                        <a:rPr lang="ja-JP" altLang="en-US" sz="1100" u="none" kern="100" dirty="0" smtClean="0">
                          <a:solidFill>
                            <a:schemeClr val="tx1"/>
                          </a:solidFill>
                          <a:effectLst/>
                        </a:rPr>
                        <a:t>北摂でみられる</a:t>
                      </a:r>
                      <a:r>
                        <a:rPr lang="ja-JP" altLang="ja-JP" sz="1100" u="none" kern="100" dirty="0" smtClean="0">
                          <a:solidFill>
                            <a:schemeClr val="tx1"/>
                          </a:solidFill>
                          <a:effectLst/>
                        </a:rPr>
                        <a:t>樹林</a:t>
                      </a:r>
                      <a:r>
                        <a:rPr lang="ja-JP" sz="1100" u="none" kern="100" dirty="0" smtClean="0">
                          <a:solidFill>
                            <a:schemeClr val="tx1"/>
                          </a:solidFill>
                          <a:effectLst/>
                        </a:rPr>
                        <a:t>の</a:t>
                      </a:r>
                      <a:r>
                        <a:rPr lang="ja-JP" sz="1100" u="none" kern="100" dirty="0">
                          <a:solidFill>
                            <a:schemeClr val="tx1"/>
                          </a:solidFill>
                          <a:effectLst/>
                        </a:rPr>
                        <a:t>割合が高くなるが、要所には</a:t>
                      </a:r>
                      <a:r>
                        <a:rPr lang="ja-JP" altLang="en-US" sz="1100" u="none" kern="100" dirty="0">
                          <a:solidFill>
                            <a:schemeClr val="tx1"/>
                          </a:solidFill>
                          <a:effectLst/>
                        </a:rPr>
                        <a:t>「あじさい</a:t>
                      </a:r>
                      <a:r>
                        <a:rPr lang="ja-JP" sz="1100" u="none" kern="100" dirty="0">
                          <a:solidFill>
                            <a:schemeClr val="tx1"/>
                          </a:solidFill>
                          <a:effectLst/>
                        </a:rPr>
                        <a:t>の森</a:t>
                      </a:r>
                      <a:r>
                        <a:rPr lang="ja-JP" altLang="en-US" sz="1100" u="none" kern="100" dirty="0">
                          <a:solidFill>
                            <a:schemeClr val="tx1"/>
                          </a:solidFill>
                          <a:effectLst/>
                        </a:rPr>
                        <a:t>」</a:t>
                      </a:r>
                      <a:r>
                        <a:rPr lang="ja-JP" sz="1100" u="none" kern="100" dirty="0">
                          <a:solidFill>
                            <a:schemeClr val="tx1"/>
                          </a:solidFill>
                          <a:effectLst/>
                        </a:rPr>
                        <a:t>のような開けた場所もある構成とする。</a:t>
                      </a:r>
                      <a:endParaRPr lang="ja-JP" sz="110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9075" marR="490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5"/>
                  </a:ext>
                </a:extLst>
              </a:tr>
            </a:tbl>
          </a:graphicData>
        </a:graphic>
      </p:graphicFrame>
      <p:sp>
        <p:nvSpPr>
          <p:cNvPr id="3" name="正方形/長方形 2"/>
          <p:cNvSpPr/>
          <p:nvPr/>
        </p:nvSpPr>
        <p:spPr>
          <a:xfrm>
            <a:off x="152752" y="735111"/>
            <a:ext cx="1680268" cy="276999"/>
          </a:xfrm>
          <a:prstGeom prst="rect">
            <a:avLst/>
          </a:prstGeom>
        </p:spPr>
        <p:txBody>
          <a:bodyPr wrap="none">
            <a:spAutoFit/>
          </a:bodyPr>
          <a:lstStyle/>
          <a:p>
            <a:r>
              <a:rPr lang="en-US" altLang="ja-JP" sz="1200" b="1" kern="100" dirty="0">
                <a:latin typeface="+mn-ea"/>
                <a:cs typeface="Times New Roman" panose="02020603050405020304" pitchFamily="18" charset="0"/>
              </a:rPr>
              <a:t>【</a:t>
            </a:r>
            <a:r>
              <a:rPr lang="ja-JP" altLang="en-US" sz="1200" b="1" kern="100" dirty="0">
                <a:latin typeface="+mn-ea"/>
                <a:cs typeface="Times New Roman" panose="02020603050405020304" pitchFamily="18" charset="0"/>
              </a:rPr>
              <a:t>各ゾーンの育成方針</a:t>
            </a:r>
            <a:r>
              <a:rPr lang="en-US" altLang="ja-JP" sz="1200" b="1" kern="100" dirty="0">
                <a:latin typeface="+mn-ea"/>
                <a:cs typeface="Times New Roman" panose="02020603050405020304" pitchFamily="18" charset="0"/>
              </a:rPr>
              <a:t>】</a:t>
            </a:r>
            <a:endParaRPr lang="ja-JP" altLang="en-US" sz="1200" b="1" dirty="0"/>
          </a:p>
        </p:txBody>
      </p:sp>
      <p:sp>
        <p:nvSpPr>
          <p:cNvPr id="7" name="正方形/長方形 6"/>
          <p:cNvSpPr/>
          <p:nvPr/>
        </p:nvSpPr>
        <p:spPr>
          <a:xfrm>
            <a:off x="229687" y="5652574"/>
            <a:ext cx="8196475" cy="861774"/>
          </a:xfrm>
          <a:prstGeom prst="rect">
            <a:avLst/>
          </a:prstGeom>
        </p:spPr>
        <p:txBody>
          <a:bodyPr wrap="none">
            <a:spAutoFit/>
          </a:bodyPr>
          <a:lstStyle/>
          <a:p>
            <a:pPr>
              <a:lnSpc>
                <a:spcPts val="1200"/>
              </a:lnSpc>
              <a:spcAft>
                <a:spcPts val="0"/>
              </a:spcAft>
            </a:pPr>
            <a:r>
              <a:rPr lang="en-US" altLang="ja-JP" sz="1000" kern="100" dirty="0" smtClean="0">
                <a:latin typeface="+mn-ea"/>
                <a:cs typeface="Times New Roman" panose="02020603050405020304" pitchFamily="18" charset="0"/>
              </a:rPr>
              <a:t>※</a:t>
            </a:r>
            <a:r>
              <a:rPr lang="ja-JP" altLang="en-US" sz="1000" kern="100" dirty="0"/>
              <a:t>照葉樹林（常緑広葉樹林</a:t>
            </a:r>
            <a:r>
              <a:rPr lang="ja-JP" altLang="en-US" sz="1000" kern="100" dirty="0" smtClean="0"/>
              <a:t>）については、以下「照葉樹林」とする。　夏</a:t>
            </a:r>
            <a:r>
              <a:rPr lang="ja-JP" altLang="en-US" sz="1000" kern="100" dirty="0"/>
              <a:t>緑樹林（落葉広葉樹林</a:t>
            </a:r>
            <a:r>
              <a:rPr lang="ja-JP" altLang="en-US" sz="1000" kern="100" dirty="0" smtClean="0"/>
              <a:t>）については以下「夏緑樹林」とする</a:t>
            </a:r>
            <a:endParaRPr lang="en-US" altLang="ja-JP" sz="1000" kern="100" dirty="0" smtClean="0">
              <a:latin typeface="+mn-ea"/>
              <a:cs typeface="Times New Roman" panose="02020603050405020304" pitchFamily="18" charset="0"/>
            </a:endParaRPr>
          </a:p>
          <a:p>
            <a:pPr>
              <a:lnSpc>
                <a:spcPts val="1200"/>
              </a:lnSpc>
              <a:spcAft>
                <a:spcPts val="0"/>
              </a:spcAft>
            </a:pPr>
            <a:endParaRPr lang="en-US" altLang="ja-JP" sz="1000" kern="100" dirty="0" smtClean="0">
              <a:latin typeface="+mn-ea"/>
              <a:cs typeface="Times New Roman" panose="02020603050405020304" pitchFamily="18" charset="0"/>
            </a:endParaRPr>
          </a:p>
          <a:p>
            <a:pPr>
              <a:lnSpc>
                <a:spcPts val="1200"/>
              </a:lnSpc>
              <a:spcAft>
                <a:spcPts val="0"/>
              </a:spcAft>
            </a:pPr>
            <a:r>
              <a:rPr lang="ja-JP" altLang="ja-JP" sz="1000" kern="100" dirty="0" smtClean="0">
                <a:latin typeface="+mn-ea"/>
                <a:cs typeface="Times New Roman" panose="02020603050405020304" pitchFamily="18" charset="0"/>
              </a:rPr>
              <a:t>※</a:t>
            </a:r>
            <a:r>
              <a:rPr lang="ja-JP" altLang="ja-JP" sz="1000" kern="100" dirty="0">
                <a:latin typeface="+mn-ea"/>
                <a:cs typeface="Times New Roman" panose="02020603050405020304" pitchFamily="18" charset="0"/>
              </a:rPr>
              <a:t>樹林のタイプ</a:t>
            </a:r>
            <a:r>
              <a:rPr lang="en-US" altLang="ja-JP" sz="1000" kern="100" dirty="0">
                <a:latin typeface="+mn-ea"/>
                <a:cs typeface="Times New Roman" panose="02020603050405020304" pitchFamily="18" charset="0"/>
              </a:rPr>
              <a:t> </a:t>
            </a:r>
            <a:r>
              <a:rPr lang="ja-JP" altLang="ja-JP" sz="1000" kern="100" dirty="0" smtClean="0">
                <a:latin typeface="+mn-ea"/>
                <a:cs typeface="Times New Roman" panose="02020603050405020304" pitchFamily="18" charset="0"/>
              </a:rPr>
              <a:t>・</a:t>
            </a:r>
            <a:r>
              <a:rPr lang="ja-JP" altLang="ja-JP" sz="1000" kern="100" dirty="0"/>
              <a:t>北摂</a:t>
            </a:r>
            <a:r>
              <a:rPr lang="ja-JP" altLang="en-US" sz="1000" kern="100" dirty="0"/>
              <a:t>でみられる</a:t>
            </a:r>
            <a:r>
              <a:rPr lang="ja-JP" altLang="en-US" sz="1000" kern="100" dirty="0" smtClean="0"/>
              <a:t>照葉樹林、</a:t>
            </a:r>
            <a:r>
              <a:rPr lang="ja-JP" altLang="en-US" sz="1000" kern="100" dirty="0"/>
              <a:t>夏緑樹</a:t>
            </a:r>
            <a:r>
              <a:rPr lang="ja-JP" altLang="en-US" sz="1000" kern="100" dirty="0" smtClean="0"/>
              <a:t>林</a:t>
            </a:r>
            <a:r>
              <a:rPr lang="ja-JP" altLang="ja-JP" sz="1000" kern="100" dirty="0" smtClean="0">
                <a:latin typeface="+mn-ea"/>
                <a:cs typeface="Times New Roman" panose="02020603050405020304" pitchFamily="18" charset="0"/>
              </a:rPr>
              <a:t>：</a:t>
            </a:r>
            <a:r>
              <a:rPr lang="ja-JP" altLang="ja-JP" sz="1000" kern="100" dirty="0">
                <a:latin typeface="+mn-ea"/>
                <a:cs typeface="Times New Roman" panose="02020603050405020304" pitchFamily="18" charset="0"/>
              </a:rPr>
              <a:t>草本層・低木層・亜高木層・高木層といった階層構造が発達し、鬱蒼とした照葉樹林、夏緑樹林</a:t>
            </a:r>
          </a:p>
          <a:p>
            <a:pPr indent="133350">
              <a:lnSpc>
                <a:spcPts val="1200"/>
              </a:lnSpc>
              <a:spcAft>
                <a:spcPts val="0"/>
              </a:spcAft>
            </a:pPr>
            <a:r>
              <a:rPr lang="ja-JP" altLang="en-US" sz="1000" kern="100" dirty="0">
                <a:latin typeface="+mn-ea"/>
                <a:cs typeface="Times New Roman" panose="02020603050405020304" pitchFamily="18" charset="0"/>
              </a:rPr>
              <a:t>　　　　　　　　 </a:t>
            </a:r>
            <a:r>
              <a:rPr lang="ja-JP" altLang="ja-JP" sz="1000" kern="100" dirty="0" smtClean="0">
                <a:latin typeface="+mn-ea"/>
                <a:cs typeface="Times New Roman" panose="02020603050405020304" pitchFamily="18" charset="0"/>
              </a:rPr>
              <a:t>・</a:t>
            </a:r>
            <a:r>
              <a:rPr lang="ja-JP" altLang="en-US" sz="1000" kern="100" dirty="0" smtClean="0">
                <a:latin typeface="+mn-ea"/>
                <a:cs typeface="Times New Roman" panose="02020603050405020304" pitchFamily="18" charset="0"/>
              </a:rPr>
              <a:t>北摂の</a:t>
            </a:r>
            <a:r>
              <a:rPr lang="ja-JP" altLang="ja-JP" sz="1000" kern="100" dirty="0" smtClean="0"/>
              <a:t>里山</a:t>
            </a:r>
            <a:r>
              <a:rPr lang="ja-JP" altLang="en-US" sz="1000" kern="100" dirty="0"/>
              <a:t>にみられる照葉樹林・夏緑樹林</a:t>
            </a:r>
            <a:r>
              <a:rPr lang="ja-JP" altLang="ja-JP" sz="1000" kern="100" dirty="0" smtClean="0">
                <a:latin typeface="+mn-ea"/>
                <a:cs typeface="Times New Roman" panose="02020603050405020304" pitchFamily="18" charset="0"/>
              </a:rPr>
              <a:t>：</a:t>
            </a:r>
            <a:r>
              <a:rPr lang="ja-JP" altLang="ja-JP" sz="1000" kern="100" dirty="0">
                <a:latin typeface="+mn-ea"/>
                <a:cs typeface="Times New Roman" panose="02020603050405020304" pitchFamily="18" charset="0"/>
              </a:rPr>
              <a:t>高木層主体で林床に空間のある明るい樹林</a:t>
            </a:r>
          </a:p>
          <a:p>
            <a:pPr indent="133350">
              <a:lnSpc>
                <a:spcPts val="1200"/>
              </a:lnSpc>
              <a:spcAft>
                <a:spcPts val="0"/>
              </a:spcAft>
            </a:pPr>
            <a:r>
              <a:rPr lang="ja-JP" altLang="en-US" sz="1000" kern="100" dirty="0">
                <a:latin typeface="+mn-ea"/>
                <a:cs typeface="Times New Roman" panose="02020603050405020304" pitchFamily="18" charset="0"/>
              </a:rPr>
              <a:t>　　　　　　　　 </a:t>
            </a:r>
            <a:r>
              <a:rPr lang="ja-JP" altLang="ja-JP" sz="1000" kern="100" dirty="0">
                <a:latin typeface="+mn-ea"/>
                <a:cs typeface="Times New Roman" panose="02020603050405020304" pitchFamily="18" charset="0"/>
              </a:rPr>
              <a:t>・景観林タイプ：梅、松、桜、竹、椿、針葉樹などのテーマに沿った樹林</a:t>
            </a:r>
            <a:endParaRPr lang="ja-JP" altLang="ja-JP" sz="1000" kern="100" dirty="0">
              <a:effectLst/>
              <a:latin typeface="+mn-ea"/>
              <a:cs typeface="Times New Roman" panose="02020603050405020304" pitchFamily="18" charset="0"/>
            </a:endParaRPr>
          </a:p>
        </p:txBody>
      </p:sp>
      <p:pic>
        <p:nvPicPr>
          <p:cNvPr id="5134" name="図 94" descr="⑤"/>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18686" y="2876199"/>
            <a:ext cx="1368886" cy="676972"/>
          </a:xfrm>
          <a:prstGeom prst="rect">
            <a:avLst/>
          </a:prstGeom>
          <a:noFill/>
          <a:extLst>
            <a:ext uri="{909E8E84-426E-40DD-AFC4-6F175D3DCCD1}">
              <a14:hiddenFill xmlns:a14="http://schemas.microsoft.com/office/drawing/2010/main">
                <a:solidFill>
                  <a:srgbClr val="FFFFFF"/>
                </a:solidFill>
              </a14:hiddenFill>
            </a:ext>
          </a:extLst>
        </p:spPr>
      </p:pic>
      <p:pic>
        <p:nvPicPr>
          <p:cNvPr id="5135" name="図 3739" descr="①"/>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3018" y="1896296"/>
            <a:ext cx="1347682" cy="66648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5957827" y="3852290"/>
            <a:ext cx="1151341" cy="645970"/>
            <a:chOff x="5645353" y="4705469"/>
            <a:chExt cx="1297629" cy="728046"/>
          </a:xfrm>
        </p:grpSpPr>
        <p:pic>
          <p:nvPicPr>
            <p:cNvPr id="10" name="図 9" descr="\\newjec\dfs\120.地球環境G大阪\業務件名\業務Data\H28\160715_万博の森（仮称）育成等計画策定委託\森の育成方針について\170120\樹林模式図(ｲﾗﾚ)\画像(かきだし)\170124\①.jpg"/>
            <p:cNvPicPr>
              <a:picLocks noChangeAspect="1"/>
            </p:cNvPicPr>
            <p:nvPr/>
          </p:nvPicPr>
          <p:blipFill rotWithShape="1">
            <a:blip r:embed="rId4" cstate="email">
              <a:extLst>
                <a:ext uri="{28A0092B-C50C-407E-A947-70E740481C1C}">
                  <a14:useLocalDpi xmlns:a14="http://schemas.microsoft.com/office/drawing/2010/main"/>
                </a:ext>
              </a:extLst>
            </a:blip>
            <a:srcRect l="68554"/>
            <a:stretch/>
          </p:blipFill>
          <p:spPr bwMode="auto">
            <a:xfrm>
              <a:off x="6485210" y="4705469"/>
              <a:ext cx="457772" cy="719138"/>
            </a:xfrm>
            <a:prstGeom prst="rect">
              <a:avLst/>
            </a:prstGeom>
            <a:noFill/>
            <a:ln>
              <a:noFill/>
            </a:ln>
          </p:spPr>
        </p:pic>
        <p:pic>
          <p:nvPicPr>
            <p:cNvPr id="13" name="図 12" descr="\\newjec\dfs\120.地球環境G大阪\業務件名\業務Data\H28\160715_万博の森（仮称）育成等計画策定委託\イラストレーター\生物画像(シルエット)\画像\大人.png"/>
            <p:cNvPicPr>
              <a:picLocks/>
            </p:cNvPicPr>
            <p:nvPr/>
          </p:nvPicPr>
          <p:blipFill>
            <a:blip r:embed="rId5" cstate="email">
              <a:extLst>
                <a:ext uri="{28A0092B-C50C-407E-A947-70E740481C1C}">
                  <a14:useLocalDpi xmlns:a14="http://schemas.microsoft.com/office/drawing/2010/main"/>
                </a:ext>
              </a:extLst>
            </a:blip>
            <a:srcRect/>
            <a:stretch>
              <a:fillRect/>
            </a:stretch>
          </p:blipFill>
          <p:spPr bwMode="auto">
            <a:xfrm>
              <a:off x="6509052" y="5214036"/>
              <a:ext cx="35583" cy="104094"/>
            </a:xfrm>
            <a:prstGeom prst="rect">
              <a:avLst/>
            </a:prstGeom>
            <a:noFill/>
            <a:ln>
              <a:noFill/>
            </a:ln>
          </p:spPr>
        </p:pic>
        <p:pic>
          <p:nvPicPr>
            <p:cNvPr id="16" name="図 15" descr="\\newjec\dfs\120.地球環境G大阪\業務件名\業務Data\H28\160715_万博の森（仮称）育成等計画策定委託\森の育成方針について\170120\樹林模式図(ｲﾗﾚ)\画像(かきだし)\170124\②.jpg"/>
            <p:cNvPicPr>
              <a:picLocks noChangeAspect="1"/>
            </p:cNvPicPr>
            <p:nvPr/>
          </p:nvPicPr>
          <p:blipFill rotWithShape="1">
            <a:blip r:embed="rId6" cstate="email">
              <a:extLst>
                <a:ext uri="{28A0092B-C50C-407E-A947-70E740481C1C}">
                  <a14:useLocalDpi xmlns:a14="http://schemas.microsoft.com/office/drawing/2010/main"/>
                </a:ext>
              </a:extLst>
            </a:blip>
            <a:srcRect r="38601"/>
            <a:stretch/>
          </p:blipFill>
          <p:spPr bwMode="auto">
            <a:xfrm>
              <a:off x="5645353" y="4714378"/>
              <a:ext cx="841172" cy="719137"/>
            </a:xfrm>
            <a:prstGeom prst="rect">
              <a:avLst/>
            </a:prstGeom>
            <a:noFill/>
            <a:ln>
              <a:noFill/>
            </a:ln>
          </p:spPr>
        </p:pic>
        <p:pic>
          <p:nvPicPr>
            <p:cNvPr id="17" name="図 16" descr="\\newjec\dfs\120.地球環境G大阪\業務件名\業務Data\H28\160715_万博の森（仮称）育成等計画策定委託\イラストレーター\生物画像(シルエット)\画像\大人.png"/>
            <p:cNvPicPr>
              <a:picLocks/>
            </p:cNvPicPr>
            <p:nvPr/>
          </p:nvPicPr>
          <p:blipFill>
            <a:blip r:embed="rId5" cstate="email">
              <a:extLst>
                <a:ext uri="{28A0092B-C50C-407E-A947-70E740481C1C}">
                  <a14:useLocalDpi xmlns:a14="http://schemas.microsoft.com/office/drawing/2010/main"/>
                </a:ext>
              </a:extLst>
            </a:blip>
            <a:srcRect/>
            <a:stretch>
              <a:fillRect/>
            </a:stretch>
          </p:blipFill>
          <p:spPr bwMode="auto">
            <a:xfrm>
              <a:off x="6449642" y="5212275"/>
              <a:ext cx="35568" cy="104094"/>
            </a:xfrm>
            <a:prstGeom prst="rect">
              <a:avLst/>
            </a:prstGeom>
            <a:noFill/>
            <a:ln>
              <a:noFill/>
            </a:ln>
          </p:spPr>
        </p:pic>
        <p:pic>
          <p:nvPicPr>
            <p:cNvPr id="19" name="図 18" descr="\\newjec\dfs\120.地球環境G大阪\業務件名\業務Data\H28\160715_万博の森（仮称）育成等計画策定委託\イラストレーター\生物画像(シルエット)\画像\大人.png"/>
            <p:cNvPicPr>
              <a:picLocks/>
            </p:cNvPicPr>
            <p:nvPr/>
          </p:nvPicPr>
          <p:blipFill>
            <a:blip r:embed="rId5" cstate="email">
              <a:extLst>
                <a:ext uri="{28A0092B-C50C-407E-A947-70E740481C1C}">
                  <a14:useLocalDpi xmlns:a14="http://schemas.microsoft.com/office/drawing/2010/main"/>
                </a:ext>
              </a:extLst>
            </a:blip>
            <a:srcRect/>
            <a:stretch>
              <a:fillRect/>
            </a:stretch>
          </p:blipFill>
          <p:spPr bwMode="auto">
            <a:xfrm>
              <a:off x="6079527" y="5219388"/>
              <a:ext cx="35568" cy="104094"/>
            </a:xfrm>
            <a:prstGeom prst="rect">
              <a:avLst/>
            </a:prstGeom>
            <a:noFill/>
            <a:ln>
              <a:noFill/>
            </a:ln>
          </p:spPr>
        </p:pic>
        <p:pic>
          <p:nvPicPr>
            <p:cNvPr id="20" name="図 19" descr="\\newjec\dfs\120.地球環境G大阪\業務件名\業務Data\H28\160715_万博の森（仮称）育成等計画策定委託\イラストレーター\生物画像(シルエット)\画像\子供.png"/>
            <p:cNvPicPr>
              <a:picLocks/>
            </p:cNvPicPr>
            <p:nvPr/>
          </p:nvPicPr>
          <p:blipFill>
            <a:blip r:embed="rId7" cstate="email">
              <a:extLst>
                <a:ext uri="{28A0092B-C50C-407E-A947-70E740481C1C}">
                  <a14:useLocalDpi xmlns:a14="http://schemas.microsoft.com/office/drawing/2010/main"/>
                </a:ext>
              </a:extLst>
            </a:blip>
            <a:srcRect/>
            <a:stretch>
              <a:fillRect/>
            </a:stretch>
          </p:blipFill>
          <p:spPr bwMode="auto">
            <a:xfrm>
              <a:off x="6147144" y="5258508"/>
              <a:ext cx="35568" cy="57759"/>
            </a:xfrm>
            <a:prstGeom prst="rect">
              <a:avLst/>
            </a:prstGeom>
            <a:noFill/>
            <a:ln>
              <a:noFill/>
            </a:ln>
          </p:spPr>
        </p:pic>
      </p:grpSp>
      <p:sp>
        <p:nvSpPr>
          <p:cNvPr id="6" name="スライド番号プレースホルダー 5"/>
          <p:cNvSpPr>
            <a:spLocks noGrp="1"/>
          </p:cNvSpPr>
          <p:nvPr>
            <p:ph type="sldNum" sz="quarter" idx="12"/>
          </p:nvPr>
        </p:nvSpPr>
        <p:spPr>
          <a:xfrm>
            <a:off x="7086600" y="6492875"/>
            <a:ext cx="2057400" cy="365125"/>
          </a:xfrm>
        </p:spPr>
        <p:txBody>
          <a:bodyPr/>
          <a:lstStyle/>
          <a:p>
            <a:fld id="{ADFC9CA0-1D7A-4C66-B275-F0FB54BFAB19}" type="slidenum">
              <a:rPr kumimoji="1" lang="ja-JP" altLang="en-US" smtClean="0"/>
              <a:t>7</a:t>
            </a:fld>
            <a:endParaRPr kumimoji="1" lang="ja-JP" altLang="en-US" dirty="0"/>
          </a:p>
        </p:txBody>
      </p:sp>
    </p:spTree>
    <p:extLst>
      <p:ext uri="{BB962C8B-B14F-4D97-AF65-F5344CB8AC3E}">
        <p14:creationId xmlns:p14="http://schemas.microsoft.com/office/powerpoint/2010/main" val="65171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6259" y="193098"/>
            <a:ext cx="8889357" cy="461665"/>
          </a:xfrm>
          <a:prstGeom prst="rect">
            <a:avLst/>
          </a:prstGeom>
          <a:solidFill>
            <a:srgbClr val="92D050"/>
          </a:solidFill>
        </p:spPr>
        <p:txBody>
          <a:bodyPr wrap="square" rtlCol="0">
            <a:spAutoFit/>
          </a:bodyPr>
          <a:lstStyle/>
          <a:p>
            <a:pPr algn="ctr"/>
            <a:r>
              <a:rPr lang="ja-JP" altLang="en-US" sz="2400" dirty="0" smtClean="0"/>
              <a:t>５</a:t>
            </a:r>
            <a:r>
              <a:rPr lang="ja-JP" altLang="en-US" sz="2400" dirty="0"/>
              <a:t>．森の育成計画（案） </a:t>
            </a:r>
          </a:p>
        </p:txBody>
      </p:sp>
      <p:sp>
        <p:nvSpPr>
          <p:cNvPr id="7" name="テキスト ボックス 6"/>
          <p:cNvSpPr txBox="1"/>
          <p:nvPr/>
        </p:nvSpPr>
        <p:spPr>
          <a:xfrm>
            <a:off x="2704981" y="6398438"/>
            <a:ext cx="3791910" cy="276999"/>
          </a:xfrm>
          <a:prstGeom prst="rect">
            <a:avLst/>
          </a:prstGeom>
          <a:noFill/>
          <a:ln w="19050">
            <a:noFill/>
          </a:ln>
        </p:spPr>
        <p:txBody>
          <a:bodyPr wrap="square" rtlCol="0">
            <a:spAutoFit/>
          </a:bodyPr>
          <a:lstStyle/>
          <a:p>
            <a:pPr algn="ctr"/>
            <a:r>
              <a:rPr kumimoji="1" lang="ja-JP" altLang="en-US" sz="1200" dirty="0" smtClean="0"/>
              <a:t>樹林タイプの配置図</a:t>
            </a:r>
            <a:endParaRPr kumimoji="1" lang="ja-JP" altLang="en-US" sz="1200" dirty="0"/>
          </a:p>
        </p:txBody>
      </p:sp>
      <p:sp>
        <p:nvSpPr>
          <p:cNvPr id="8" name="テキスト ボックス 7"/>
          <p:cNvSpPr txBox="1"/>
          <p:nvPr/>
        </p:nvSpPr>
        <p:spPr>
          <a:xfrm>
            <a:off x="208119" y="887919"/>
            <a:ext cx="8087471" cy="605294"/>
          </a:xfrm>
          <a:prstGeom prst="rect">
            <a:avLst/>
          </a:prstGeom>
          <a:noFill/>
          <a:ln w="19050">
            <a:noFill/>
          </a:ln>
        </p:spPr>
        <p:txBody>
          <a:bodyPr wrap="square" rtlCol="0">
            <a:spAutoFit/>
          </a:bodyPr>
          <a:lstStyle/>
          <a:p>
            <a:pPr marL="130175" indent="-130175">
              <a:lnSpc>
                <a:spcPts val="2000"/>
              </a:lnSpc>
            </a:pPr>
            <a:r>
              <a:rPr kumimoji="1" lang="ja-JP" altLang="en-US" sz="1400" dirty="0" smtClean="0">
                <a:latin typeface="+mn-ea"/>
              </a:rPr>
              <a:t>■基本</a:t>
            </a:r>
            <a:r>
              <a:rPr kumimoji="1" lang="ja-JP" altLang="en-US" sz="1400" dirty="0">
                <a:latin typeface="+mn-ea"/>
              </a:rPr>
              <a:t>ゾーニングに従い</a:t>
            </a:r>
            <a:r>
              <a:rPr kumimoji="1" lang="ja-JP" altLang="en-US" sz="1400" dirty="0" smtClean="0">
                <a:latin typeface="+mn-ea"/>
              </a:rPr>
              <a:t>、</a:t>
            </a:r>
            <a:r>
              <a:rPr lang="ja-JP" altLang="en-US" sz="1400" dirty="0" smtClean="0"/>
              <a:t>現在</a:t>
            </a:r>
            <a:r>
              <a:rPr lang="ja-JP" altLang="en-US" sz="1400" dirty="0"/>
              <a:t>の樹林の状況等を考慮</a:t>
            </a:r>
            <a:r>
              <a:rPr lang="ja-JP" altLang="en-US" sz="1400" dirty="0" smtClean="0"/>
              <a:t>して、樹林タイプを設定</a:t>
            </a:r>
            <a:r>
              <a:rPr lang="ja-JP" altLang="en-US" sz="1400" dirty="0"/>
              <a:t>する。</a:t>
            </a:r>
            <a:endParaRPr lang="en-US" altLang="ja-JP" sz="1400" dirty="0"/>
          </a:p>
          <a:p>
            <a:pPr marL="130175" indent="-130175">
              <a:lnSpc>
                <a:spcPts val="2000"/>
              </a:lnSpc>
            </a:pPr>
            <a:r>
              <a:rPr lang="ja-JP" altLang="en-US" sz="1400" dirty="0" smtClean="0"/>
              <a:t>■様々な樹林タイプを</a:t>
            </a:r>
            <a:r>
              <a:rPr lang="ja-JP" altLang="en-US" sz="1400" dirty="0"/>
              <a:t>形成することにより、全体として多様な環境を</a:t>
            </a:r>
            <a:r>
              <a:rPr lang="ja-JP" altLang="en-US" sz="1400" dirty="0" smtClean="0"/>
              <a:t>確保する</a:t>
            </a:r>
            <a:r>
              <a:rPr lang="ja-JP" altLang="en-US" sz="1400" dirty="0"/>
              <a:t>。</a:t>
            </a:r>
            <a:endParaRPr kumimoji="1" lang="en-US" altLang="ja-JP" sz="1400" dirty="0">
              <a:latin typeface="+mn-ea"/>
            </a:endParaRPr>
          </a:p>
        </p:txBody>
      </p:sp>
      <p:sp>
        <p:nvSpPr>
          <p:cNvPr id="4" name="スライド番号プレースホルダー 3"/>
          <p:cNvSpPr>
            <a:spLocks noGrp="1"/>
          </p:cNvSpPr>
          <p:nvPr>
            <p:ph type="sldNum" sz="quarter" idx="12"/>
          </p:nvPr>
        </p:nvSpPr>
        <p:spPr>
          <a:xfrm>
            <a:off x="7055040" y="6492875"/>
            <a:ext cx="2057400" cy="365125"/>
          </a:xfrm>
        </p:spPr>
        <p:txBody>
          <a:bodyPr/>
          <a:lstStyle/>
          <a:p>
            <a:fld id="{ADFC9CA0-1D7A-4C66-B275-F0FB54BFAB19}" type="slidenum">
              <a:rPr kumimoji="1" lang="ja-JP" altLang="en-US" smtClean="0"/>
              <a:t>8</a:t>
            </a:fld>
            <a:endParaRPr kumimoji="1" lang="ja-JP" altLang="en-US" dirty="0"/>
          </a:p>
        </p:txBody>
      </p:sp>
      <p:pic>
        <p:nvPicPr>
          <p:cNvPr id="9" name="図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3957" y="1511222"/>
            <a:ext cx="7213959" cy="4860000"/>
          </a:xfrm>
          <a:prstGeom prst="rect">
            <a:avLst/>
          </a:prstGeom>
        </p:spPr>
      </p:pic>
      <p:sp>
        <p:nvSpPr>
          <p:cNvPr id="10" name="テキスト ボックス 9"/>
          <p:cNvSpPr txBox="1"/>
          <p:nvPr/>
        </p:nvSpPr>
        <p:spPr>
          <a:xfrm>
            <a:off x="71677" y="618532"/>
            <a:ext cx="1988771" cy="348813"/>
          </a:xfrm>
          <a:prstGeom prst="rect">
            <a:avLst/>
          </a:prstGeom>
          <a:noFill/>
          <a:ln w="19050">
            <a:noFill/>
          </a:ln>
        </p:spPr>
        <p:txBody>
          <a:bodyPr wrap="square" rtlCol="0">
            <a:spAutoFit/>
          </a:bodyPr>
          <a:lstStyle/>
          <a:p>
            <a:pPr marL="130175" indent="-130175">
              <a:lnSpc>
                <a:spcPts val="2000"/>
              </a:lnSpc>
            </a:pPr>
            <a:r>
              <a:rPr kumimoji="1" lang="ja-JP" altLang="en-US" sz="1600" b="1" dirty="0" smtClean="0">
                <a:latin typeface="+mn-ea"/>
              </a:rPr>
              <a:t>５</a:t>
            </a:r>
            <a:r>
              <a:rPr lang="ja-JP" altLang="en-US" sz="1600" b="1" dirty="0" smtClean="0">
                <a:latin typeface="+mn-ea"/>
              </a:rPr>
              <a:t>．</a:t>
            </a:r>
            <a:r>
              <a:rPr kumimoji="1" lang="ja-JP" altLang="en-US" sz="1600" b="1" dirty="0" smtClean="0">
                <a:latin typeface="+mn-ea"/>
              </a:rPr>
              <a:t>１</a:t>
            </a:r>
            <a:r>
              <a:rPr lang="ja-JP" altLang="en-US" sz="1600" b="1" dirty="0">
                <a:latin typeface="+mn-ea"/>
              </a:rPr>
              <a:t>　</a:t>
            </a:r>
            <a:r>
              <a:rPr kumimoji="1" lang="ja-JP" altLang="en-US" sz="1600" b="1" dirty="0" smtClean="0">
                <a:latin typeface="+mn-ea"/>
              </a:rPr>
              <a:t>樹林配置</a:t>
            </a:r>
            <a:endParaRPr kumimoji="1" lang="en-US" altLang="ja-JP" sz="1600" b="1" dirty="0">
              <a:latin typeface="+mn-ea"/>
            </a:endParaRPr>
          </a:p>
        </p:txBody>
      </p:sp>
    </p:spTree>
    <p:extLst>
      <p:ext uri="{BB962C8B-B14F-4D97-AF65-F5344CB8AC3E}">
        <p14:creationId xmlns:p14="http://schemas.microsoft.com/office/powerpoint/2010/main" val="2670912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AB26C2E8B3825408EC520AC34B23417" ma:contentTypeVersion="0" ma:contentTypeDescription="新しいドキュメントを作成します。" ma:contentTypeScope="" ma:versionID="a50fdb1545f46e14f043b02ab4b47f64">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7D5AEA-E534-4903-8D62-907E21CA01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DD14103-940E-44CD-92C0-2E04EC81B82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1031D28-A0FA-4126-93D1-E984D14C5F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16487</TotalTime>
  <Words>5647</Words>
  <Application>Microsoft Office PowerPoint</Application>
  <PresentationFormat>画面に合わせる (4:3)</PresentationFormat>
  <Paragraphs>788</Paragraphs>
  <Slides>34</Slides>
  <Notes>5</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36" baseType="lpstr">
      <vt:lpstr>Office テーマ</vt:lpstr>
      <vt:lpstr>ワークシート</vt:lpstr>
      <vt:lpstr>   第３回緑整備部会   「自然文化園の森」の育成方針と 事業計画について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株式会社ニュージェック</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山口祥伸</dc:creator>
  <cp:lastModifiedBy>前田　賢司</cp:lastModifiedBy>
  <cp:revision>1097</cp:revision>
  <cp:lastPrinted>2017-02-21T05:27:20Z</cp:lastPrinted>
  <dcterms:created xsi:type="dcterms:W3CDTF">2016-11-11T10:44:59Z</dcterms:created>
  <dcterms:modified xsi:type="dcterms:W3CDTF">2017-04-18T06:45:15Z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0x0101004AB26C2E8B3825408EC520AC34B23417</vt:lpwstr>
  </property>
</Properties>
</file>