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92" r:id="rId3"/>
    <p:sldId id="289" r:id="rId4"/>
    <p:sldId id="293" r:id="rId5"/>
    <p:sldId id="285" r:id="rId6"/>
    <p:sldId id="274" r:id="rId7"/>
    <p:sldId id="277" r:id="rId8"/>
    <p:sldId id="286" r:id="rId9"/>
    <p:sldId id="294" r:id="rId10"/>
  </p:sldIdLst>
  <p:sldSz cx="9144000" cy="6858000" type="screen4x3"/>
  <p:notesSz cx="6807200" cy="9939338"/>
  <p:defaultTextStyle>
    <a:defPPr>
      <a:defRPr lang="ja-JP"/>
    </a:defPPr>
    <a:lvl1pPr marL="0" algn="l" defTabSz="914391" rtl="0" eaLnBrk="1" latinLnBrk="0" hangingPunct="1">
      <a:defRPr kumimoji="1" sz="1800" kern="1200">
        <a:solidFill>
          <a:schemeClr val="tx1"/>
        </a:solidFill>
        <a:latin typeface="+mn-lt"/>
        <a:ea typeface="+mn-ea"/>
        <a:cs typeface="+mn-cs"/>
      </a:defRPr>
    </a:lvl1pPr>
    <a:lvl2pPr marL="457195" algn="l" defTabSz="914391" rtl="0" eaLnBrk="1" latinLnBrk="0" hangingPunct="1">
      <a:defRPr kumimoji="1" sz="1800" kern="1200">
        <a:solidFill>
          <a:schemeClr val="tx1"/>
        </a:solidFill>
        <a:latin typeface="+mn-lt"/>
        <a:ea typeface="+mn-ea"/>
        <a:cs typeface="+mn-cs"/>
      </a:defRPr>
    </a:lvl2pPr>
    <a:lvl3pPr marL="914391" algn="l" defTabSz="914391" rtl="0" eaLnBrk="1" latinLnBrk="0" hangingPunct="1">
      <a:defRPr kumimoji="1" sz="1800" kern="1200">
        <a:solidFill>
          <a:schemeClr val="tx1"/>
        </a:solidFill>
        <a:latin typeface="+mn-lt"/>
        <a:ea typeface="+mn-ea"/>
        <a:cs typeface="+mn-cs"/>
      </a:defRPr>
    </a:lvl3pPr>
    <a:lvl4pPr marL="1371586" algn="l" defTabSz="914391" rtl="0" eaLnBrk="1" latinLnBrk="0" hangingPunct="1">
      <a:defRPr kumimoji="1" sz="1800" kern="1200">
        <a:solidFill>
          <a:schemeClr val="tx1"/>
        </a:solidFill>
        <a:latin typeface="+mn-lt"/>
        <a:ea typeface="+mn-ea"/>
        <a:cs typeface="+mn-cs"/>
      </a:defRPr>
    </a:lvl4pPr>
    <a:lvl5pPr marL="1828782" algn="l" defTabSz="914391" rtl="0" eaLnBrk="1" latinLnBrk="0" hangingPunct="1">
      <a:defRPr kumimoji="1" sz="1800" kern="1200">
        <a:solidFill>
          <a:schemeClr val="tx1"/>
        </a:solidFill>
        <a:latin typeface="+mn-lt"/>
        <a:ea typeface="+mn-ea"/>
        <a:cs typeface="+mn-cs"/>
      </a:defRPr>
    </a:lvl5pPr>
    <a:lvl6pPr marL="2285977" algn="l" defTabSz="914391" rtl="0" eaLnBrk="1" latinLnBrk="0" hangingPunct="1">
      <a:defRPr kumimoji="1" sz="1800" kern="1200">
        <a:solidFill>
          <a:schemeClr val="tx1"/>
        </a:solidFill>
        <a:latin typeface="+mn-lt"/>
        <a:ea typeface="+mn-ea"/>
        <a:cs typeface="+mn-cs"/>
      </a:defRPr>
    </a:lvl6pPr>
    <a:lvl7pPr marL="2743173" algn="l" defTabSz="914391" rtl="0" eaLnBrk="1" latinLnBrk="0" hangingPunct="1">
      <a:defRPr kumimoji="1" sz="1800" kern="1200">
        <a:solidFill>
          <a:schemeClr val="tx1"/>
        </a:solidFill>
        <a:latin typeface="+mn-lt"/>
        <a:ea typeface="+mn-ea"/>
        <a:cs typeface="+mn-cs"/>
      </a:defRPr>
    </a:lvl7pPr>
    <a:lvl8pPr marL="3200368" algn="l" defTabSz="914391" rtl="0" eaLnBrk="1" latinLnBrk="0" hangingPunct="1">
      <a:defRPr kumimoji="1" sz="1800" kern="1200">
        <a:solidFill>
          <a:schemeClr val="tx1"/>
        </a:solidFill>
        <a:latin typeface="+mn-lt"/>
        <a:ea typeface="+mn-ea"/>
        <a:cs typeface="+mn-cs"/>
      </a:defRPr>
    </a:lvl8pPr>
    <a:lvl9pPr marL="3657563" algn="l" defTabSz="914391"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5E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6" autoAdjust="0"/>
  </p:normalViewPr>
  <p:slideViewPr>
    <p:cSldViewPr>
      <p:cViewPr>
        <p:scale>
          <a:sx n="100" d="100"/>
          <a:sy n="100" d="100"/>
        </p:scale>
        <p:origin x="-432" y="14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BAF76DD6-D47B-412C-9B6F-56578A6CCE61}" type="datetimeFigureOut">
              <a:rPr kumimoji="1" lang="ja-JP" altLang="en-US" smtClean="0"/>
              <a:t>2017/5/1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5022321F-F4AA-469A-A258-80983FF17838}" type="slidenum">
              <a:rPr kumimoji="1" lang="ja-JP" altLang="en-US" smtClean="0"/>
              <a:t>‹#›</a:t>
            </a:fld>
            <a:endParaRPr kumimoji="1" lang="ja-JP" altLang="en-US"/>
          </a:p>
        </p:txBody>
      </p:sp>
    </p:spTree>
    <p:extLst>
      <p:ext uri="{BB962C8B-B14F-4D97-AF65-F5344CB8AC3E}">
        <p14:creationId xmlns:p14="http://schemas.microsoft.com/office/powerpoint/2010/main" val="131324497"/>
      </p:ext>
    </p:extLst>
  </p:cSld>
  <p:clrMap bg1="lt1" tx1="dk1" bg2="lt2" tx2="dk2" accent1="accent1" accent2="accent2" accent3="accent3" accent4="accent4" accent5="accent5" accent6="accent6" hlink="hlink" folHlink="folHlink"/>
  <p:notesStyle>
    <a:lvl1pPr marL="0" algn="l" defTabSz="914391" rtl="0" eaLnBrk="1" latinLnBrk="0" hangingPunct="1">
      <a:defRPr kumimoji="1" sz="1200" kern="1200">
        <a:solidFill>
          <a:schemeClr val="tx1"/>
        </a:solidFill>
        <a:latin typeface="+mn-lt"/>
        <a:ea typeface="+mn-ea"/>
        <a:cs typeface="+mn-cs"/>
      </a:defRPr>
    </a:lvl1pPr>
    <a:lvl2pPr marL="457195" algn="l" defTabSz="914391" rtl="0" eaLnBrk="1" latinLnBrk="0" hangingPunct="1">
      <a:defRPr kumimoji="1" sz="1200" kern="1200">
        <a:solidFill>
          <a:schemeClr val="tx1"/>
        </a:solidFill>
        <a:latin typeface="+mn-lt"/>
        <a:ea typeface="+mn-ea"/>
        <a:cs typeface="+mn-cs"/>
      </a:defRPr>
    </a:lvl2pPr>
    <a:lvl3pPr marL="914391" algn="l" defTabSz="914391" rtl="0" eaLnBrk="1" latinLnBrk="0" hangingPunct="1">
      <a:defRPr kumimoji="1" sz="1200" kern="1200">
        <a:solidFill>
          <a:schemeClr val="tx1"/>
        </a:solidFill>
        <a:latin typeface="+mn-lt"/>
        <a:ea typeface="+mn-ea"/>
        <a:cs typeface="+mn-cs"/>
      </a:defRPr>
    </a:lvl3pPr>
    <a:lvl4pPr marL="1371586" algn="l" defTabSz="914391" rtl="0" eaLnBrk="1" latinLnBrk="0" hangingPunct="1">
      <a:defRPr kumimoji="1" sz="1200" kern="1200">
        <a:solidFill>
          <a:schemeClr val="tx1"/>
        </a:solidFill>
        <a:latin typeface="+mn-lt"/>
        <a:ea typeface="+mn-ea"/>
        <a:cs typeface="+mn-cs"/>
      </a:defRPr>
    </a:lvl4pPr>
    <a:lvl5pPr marL="1828782" algn="l" defTabSz="914391" rtl="0" eaLnBrk="1" latinLnBrk="0" hangingPunct="1">
      <a:defRPr kumimoji="1" sz="1200" kern="1200">
        <a:solidFill>
          <a:schemeClr val="tx1"/>
        </a:solidFill>
        <a:latin typeface="+mn-lt"/>
        <a:ea typeface="+mn-ea"/>
        <a:cs typeface="+mn-cs"/>
      </a:defRPr>
    </a:lvl5pPr>
    <a:lvl6pPr marL="2285977" algn="l" defTabSz="914391" rtl="0" eaLnBrk="1" latinLnBrk="0" hangingPunct="1">
      <a:defRPr kumimoji="1" sz="1200" kern="1200">
        <a:solidFill>
          <a:schemeClr val="tx1"/>
        </a:solidFill>
        <a:latin typeface="+mn-lt"/>
        <a:ea typeface="+mn-ea"/>
        <a:cs typeface="+mn-cs"/>
      </a:defRPr>
    </a:lvl6pPr>
    <a:lvl7pPr marL="2743173" algn="l" defTabSz="914391" rtl="0" eaLnBrk="1" latinLnBrk="0" hangingPunct="1">
      <a:defRPr kumimoji="1" sz="1200" kern="1200">
        <a:solidFill>
          <a:schemeClr val="tx1"/>
        </a:solidFill>
        <a:latin typeface="+mn-lt"/>
        <a:ea typeface="+mn-ea"/>
        <a:cs typeface="+mn-cs"/>
      </a:defRPr>
    </a:lvl7pPr>
    <a:lvl8pPr marL="3200368" algn="l" defTabSz="914391" rtl="0" eaLnBrk="1" latinLnBrk="0" hangingPunct="1">
      <a:defRPr kumimoji="1" sz="1200" kern="1200">
        <a:solidFill>
          <a:schemeClr val="tx1"/>
        </a:solidFill>
        <a:latin typeface="+mn-lt"/>
        <a:ea typeface="+mn-ea"/>
        <a:cs typeface="+mn-cs"/>
      </a:defRPr>
    </a:lvl8pPr>
    <a:lvl9pPr marL="3657563" algn="l" defTabSz="91439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TextEdit="1"/>
          </p:cNvSpPr>
          <p:nvPr>
            <p:ph type="sldImg"/>
          </p:nvPr>
        </p:nvSpPr>
        <p:spPr>
          <a:xfrm>
            <a:off x="919163" y="746125"/>
            <a:ext cx="4968875" cy="3725863"/>
          </a:xfrm>
          <a:ln/>
        </p:spPr>
      </p:sp>
      <p:sp>
        <p:nvSpPr>
          <p:cNvPr id="20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ea typeface="ＭＳ Ｐ明朝" charset="-128"/>
            </a:endParaRPr>
          </a:p>
        </p:txBody>
      </p:sp>
      <p:sp>
        <p:nvSpPr>
          <p:cNvPr id="20484" name="日付プレースホルダー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15" eaLnBrk="0" hangingPunct="0">
              <a:spcBef>
                <a:spcPct val="30000"/>
              </a:spcBef>
              <a:defRPr kumimoji="1" sz="1200">
                <a:solidFill>
                  <a:schemeClr val="tx1"/>
                </a:solidFill>
                <a:latin typeface="Arial" charset="0"/>
                <a:ea typeface="ＭＳ Ｐ明朝" charset="-128"/>
              </a:defRPr>
            </a:lvl1pPr>
            <a:lvl2pPr marL="747657" indent="-287316" defTabSz="954015" eaLnBrk="0" hangingPunct="0">
              <a:spcBef>
                <a:spcPct val="30000"/>
              </a:spcBef>
              <a:defRPr kumimoji="1" sz="1200">
                <a:solidFill>
                  <a:schemeClr val="tx1"/>
                </a:solidFill>
                <a:latin typeface="Arial" charset="0"/>
                <a:ea typeface="ＭＳ Ｐ明朝" charset="-128"/>
              </a:defRPr>
            </a:lvl2pPr>
            <a:lvl3pPr marL="1150851" indent="-230170" defTabSz="954015" eaLnBrk="0" hangingPunct="0">
              <a:spcBef>
                <a:spcPct val="30000"/>
              </a:spcBef>
              <a:defRPr kumimoji="1" sz="1200">
                <a:solidFill>
                  <a:schemeClr val="tx1"/>
                </a:solidFill>
                <a:latin typeface="Arial" charset="0"/>
                <a:ea typeface="ＭＳ Ｐ明朝" charset="-128"/>
              </a:defRPr>
            </a:lvl3pPr>
            <a:lvl4pPr marL="1612778" indent="-230170" defTabSz="954015" eaLnBrk="0" hangingPunct="0">
              <a:spcBef>
                <a:spcPct val="30000"/>
              </a:spcBef>
              <a:defRPr kumimoji="1" sz="1200">
                <a:solidFill>
                  <a:schemeClr val="tx1"/>
                </a:solidFill>
                <a:latin typeface="Arial" charset="0"/>
                <a:ea typeface="ＭＳ Ｐ明朝" charset="-128"/>
              </a:defRPr>
            </a:lvl4pPr>
            <a:lvl5pPr marL="2073119" indent="-230170" defTabSz="954015" eaLnBrk="0" hangingPunct="0">
              <a:spcBef>
                <a:spcPct val="30000"/>
              </a:spcBef>
              <a:defRPr kumimoji="1" sz="1200">
                <a:solidFill>
                  <a:schemeClr val="tx1"/>
                </a:solidFill>
                <a:latin typeface="Arial" charset="0"/>
                <a:ea typeface="ＭＳ Ｐ明朝" charset="-128"/>
              </a:defRPr>
            </a:lvl5pPr>
            <a:lvl6pPr marL="2530284" indent="-230170" defTabSz="954015" eaLnBrk="0" fontAlgn="base" hangingPunct="0">
              <a:spcBef>
                <a:spcPct val="30000"/>
              </a:spcBef>
              <a:spcAft>
                <a:spcPct val="0"/>
              </a:spcAft>
              <a:defRPr kumimoji="1" sz="1200">
                <a:solidFill>
                  <a:schemeClr val="tx1"/>
                </a:solidFill>
                <a:latin typeface="Arial" charset="0"/>
                <a:ea typeface="ＭＳ Ｐ明朝" charset="-128"/>
              </a:defRPr>
            </a:lvl6pPr>
            <a:lvl7pPr marL="2987449" indent="-230170" defTabSz="954015" eaLnBrk="0" fontAlgn="base" hangingPunct="0">
              <a:spcBef>
                <a:spcPct val="30000"/>
              </a:spcBef>
              <a:spcAft>
                <a:spcPct val="0"/>
              </a:spcAft>
              <a:defRPr kumimoji="1" sz="1200">
                <a:solidFill>
                  <a:schemeClr val="tx1"/>
                </a:solidFill>
                <a:latin typeface="Arial" charset="0"/>
                <a:ea typeface="ＭＳ Ｐ明朝" charset="-128"/>
              </a:defRPr>
            </a:lvl7pPr>
            <a:lvl8pPr marL="3444615" indent="-230170" defTabSz="954015" eaLnBrk="0" fontAlgn="base" hangingPunct="0">
              <a:spcBef>
                <a:spcPct val="30000"/>
              </a:spcBef>
              <a:spcAft>
                <a:spcPct val="0"/>
              </a:spcAft>
              <a:defRPr kumimoji="1" sz="1200">
                <a:solidFill>
                  <a:schemeClr val="tx1"/>
                </a:solidFill>
                <a:latin typeface="Arial" charset="0"/>
                <a:ea typeface="ＭＳ Ｐ明朝" charset="-128"/>
              </a:defRPr>
            </a:lvl8pPr>
            <a:lvl9pPr marL="3901780" indent="-230170" defTabSz="95401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endParaRPr lang="en-US" altLang="ja-JP" sz="1300">
              <a:ea typeface="ＭＳ Ｐゴシック" charset="-128"/>
            </a:endParaRPr>
          </a:p>
        </p:txBody>
      </p:sp>
      <p:sp>
        <p:nvSpPr>
          <p:cNvPr id="20485" name="スライド番号プレースホルダー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15" eaLnBrk="0" hangingPunct="0">
              <a:spcBef>
                <a:spcPct val="30000"/>
              </a:spcBef>
              <a:defRPr kumimoji="1" sz="1200">
                <a:solidFill>
                  <a:schemeClr val="tx1"/>
                </a:solidFill>
                <a:latin typeface="Arial" charset="0"/>
                <a:ea typeface="ＭＳ Ｐ明朝" charset="-128"/>
              </a:defRPr>
            </a:lvl1pPr>
            <a:lvl2pPr marL="747657" indent="-287316" defTabSz="954015" eaLnBrk="0" hangingPunct="0">
              <a:spcBef>
                <a:spcPct val="30000"/>
              </a:spcBef>
              <a:defRPr kumimoji="1" sz="1200">
                <a:solidFill>
                  <a:schemeClr val="tx1"/>
                </a:solidFill>
                <a:latin typeface="Arial" charset="0"/>
                <a:ea typeface="ＭＳ Ｐ明朝" charset="-128"/>
              </a:defRPr>
            </a:lvl2pPr>
            <a:lvl3pPr marL="1150851" indent="-230170" defTabSz="954015" eaLnBrk="0" hangingPunct="0">
              <a:spcBef>
                <a:spcPct val="30000"/>
              </a:spcBef>
              <a:defRPr kumimoji="1" sz="1200">
                <a:solidFill>
                  <a:schemeClr val="tx1"/>
                </a:solidFill>
                <a:latin typeface="Arial" charset="0"/>
                <a:ea typeface="ＭＳ Ｐ明朝" charset="-128"/>
              </a:defRPr>
            </a:lvl3pPr>
            <a:lvl4pPr marL="1612778" indent="-230170" defTabSz="954015" eaLnBrk="0" hangingPunct="0">
              <a:spcBef>
                <a:spcPct val="30000"/>
              </a:spcBef>
              <a:defRPr kumimoji="1" sz="1200">
                <a:solidFill>
                  <a:schemeClr val="tx1"/>
                </a:solidFill>
                <a:latin typeface="Arial" charset="0"/>
                <a:ea typeface="ＭＳ Ｐ明朝" charset="-128"/>
              </a:defRPr>
            </a:lvl4pPr>
            <a:lvl5pPr marL="2073119" indent="-230170" defTabSz="954015" eaLnBrk="0" hangingPunct="0">
              <a:spcBef>
                <a:spcPct val="30000"/>
              </a:spcBef>
              <a:defRPr kumimoji="1" sz="1200">
                <a:solidFill>
                  <a:schemeClr val="tx1"/>
                </a:solidFill>
                <a:latin typeface="Arial" charset="0"/>
                <a:ea typeface="ＭＳ Ｐ明朝" charset="-128"/>
              </a:defRPr>
            </a:lvl5pPr>
            <a:lvl6pPr marL="2530284" indent="-230170" defTabSz="954015" eaLnBrk="0" fontAlgn="base" hangingPunct="0">
              <a:spcBef>
                <a:spcPct val="30000"/>
              </a:spcBef>
              <a:spcAft>
                <a:spcPct val="0"/>
              </a:spcAft>
              <a:defRPr kumimoji="1" sz="1200">
                <a:solidFill>
                  <a:schemeClr val="tx1"/>
                </a:solidFill>
                <a:latin typeface="Arial" charset="0"/>
                <a:ea typeface="ＭＳ Ｐ明朝" charset="-128"/>
              </a:defRPr>
            </a:lvl6pPr>
            <a:lvl7pPr marL="2987449" indent="-230170" defTabSz="954015" eaLnBrk="0" fontAlgn="base" hangingPunct="0">
              <a:spcBef>
                <a:spcPct val="30000"/>
              </a:spcBef>
              <a:spcAft>
                <a:spcPct val="0"/>
              </a:spcAft>
              <a:defRPr kumimoji="1" sz="1200">
                <a:solidFill>
                  <a:schemeClr val="tx1"/>
                </a:solidFill>
                <a:latin typeface="Arial" charset="0"/>
                <a:ea typeface="ＭＳ Ｐ明朝" charset="-128"/>
              </a:defRPr>
            </a:lvl7pPr>
            <a:lvl8pPr marL="3444615" indent="-230170" defTabSz="954015" eaLnBrk="0" fontAlgn="base" hangingPunct="0">
              <a:spcBef>
                <a:spcPct val="30000"/>
              </a:spcBef>
              <a:spcAft>
                <a:spcPct val="0"/>
              </a:spcAft>
              <a:defRPr kumimoji="1" sz="1200">
                <a:solidFill>
                  <a:schemeClr val="tx1"/>
                </a:solidFill>
                <a:latin typeface="Arial" charset="0"/>
                <a:ea typeface="ＭＳ Ｐ明朝" charset="-128"/>
              </a:defRPr>
            </a:lvl8pPr>
            <a:lvl9pPr marL="3901780" indent="-230170" defTabSz="954015"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3DE42087-5C08-44CF-B665-A4733966B6EE}" type="slidenum">
              <a:rPr lang="en-US" altLang="ja-JP" sz="1300">
                <a:ea typeface="ＭＳ Ｐゴシック" charset="-128"/>
              </a:rPr>
              <a:pPr eaLnBrk="1" hangingPunct="1">
                <a:spcBef>
                  <a:spcPct val="0"/>
                </a:spcBef>
              </a:pPr>
              <a:t>3</a:t>
            </a:fld>
            <a:endParaRPr lang="en-US" altLang="ja-JP" sz="130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1" indent="0" algn="ctr">
              <a:buNone/>
              <a:defRPr>
                <a:solidFill>
                  <a:schemeClr val="tx1">
                    <a:tint val="75000"/>
                  </a:schemeClr>
                </a:solidFill>
              </a:defRPr>
            </a:lvl3pPr>
            <a:lvl4pPr marL="1371586" indent="0" algn="ctr">
              <a:buNone/>
              <a:defRPr>
                <a:solidFill>
                  <a:schemeClr val="tx1">
                    <a:tint val="75000"/>
                  </a:schemeClr>
                </a:solidFill>
              </a:defRPr>
            </a:lvl4pPr>
            <a:lvl5pPr marL="1828782" indent="0" algn="ctr">
              <a:buNone/>
              <a:defRPr>
                <a:solidFill>
                  <a:schemeClr val="tx1">
                    <a:tint val="75000"/>
                  </a:schemeClr>
                </a:solidFill>
              </a:defRPr>
            </a:lvl5pPr>
            <a:lvl6pPr marL="2285977"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9843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3087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79975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1087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5" indent="0">
              <a:buNone/>
              <a:defRPr sz="1800">
                <a:solidFill>
                  <a:schemeClr val="tx1">
                    <a:tint val="75000"/>
                  </a:schemeClr>
                </a:solidFill>
              </a:defRPr>
            </a:lvl2pPr>
            <a:lvl3pPr marL="914391" indent="0">
              <a:buNone/>
              <a:defRPr sz="1600">
                <a:solidFill>
                  <a:schemeClr val="tx1">
                    <a:tint val="75000"/>
                  </a:schemeClr>
                </a:solidFill>
              </a:defRPr>
            </a:lvl3pPr>
            <a:lvl4pPr marL="1371586" indent="0">
              <a:buNone/>
              <a:defRPr sz="1400">
                <a:solidFill>
                  <a:schemeClr val="tx1">
                    <a:tint val="75000"/>
                  </a:schemeClr>
                </a:solidFill>
              </a:defRPr>
            </a:lvl4pPr>
            <a:lvl5pPr marL="1828782" indent="0">
              <a:buNone/>
              <a:defRPr sz="1400">
                <a:solidFill>
                  <a:schemeClr val="tx1">
                    <a:tint val="75000"/>
                  </a:schemeClr>
                </a:solidFill>
              </a:defRPr>
            </a:lvl5pPr>
            <a:lvl6pPr marL="2285977"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405554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1"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0716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95" indent="0">
              <a:buNone/>
              <a:defRPr sz="2000" b="1"/>
            </a:lvl2pPr>
            <a:lvl3pPr marL="914391" indent="0">
              <a:buNone/>
              <a:defRPr sz="1800" b="1"/>
            </a:lvl3pPr>
            <a:lvl4pPr marL="1371586" indent="0">
              <a:buNone/>
              <a:defRPr sz="1600" b="1"/>
            </a:lvl4pPr>
            <a:lvl5pPr marL="1828782" indent="0">
              <a:buNone/>
              <a:defRPr sz="1600" b="1"/>
            </a:lvl5pPr>
            <a:lvl6pPr marL="2285977" indent="0">
              <a:buNone/>
              <a:defRPr sz="1600" b="1"/>
            </a:lvl6pPr>
            <a:lvl7pPr marL="2743173" indent="0">
              <a:buNone/>
              <a:defRPr sz="1600" b="1"/>
            </a:lvl7pPr>
            <a:lvl8pPr marL="3200368" indent="0">
              <a:buNone/>
              <a:defRPr sz="1600" b="1"/>
            </a:lvl8pPr>
            <a:lvl9pPr marL="365756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9953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63414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76228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1"/>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0"/>
            <a:ext cx="3008313" cy="4691063"/>
          </a:xfrm>
        </p:spPr>
        <p:txBody>
          <a:bodyPr/>
          <a:lstStyle>
            <a:lvl1pPr marL="0" indent="0">
              <a:buNone/>
              <a:defRPr sz="1400"/>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23878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95" indent="0">
              <a:buNone/>
              <a:defRPr sz="2800"/>
            </a:lvl2pPr>
            <a:lvl3pPr marL="914391" indent="0">
              <a:buNone/>
              <a:defRPr sz="2400"/>
            </a:lvl3pPr>
            <a:lvl4pPr marL="1371586" indent="0">
              <a:buNone/>
              <a:defRPr sz="2000"/>
            </a:lvl4pPr>
            <a:lvl5pPr marL="1828782" indent="0">
              <a:buNone/>
              <a:defRPr sz="2000"/>
            </a:lvl5pPr>
            <a:lvl6pPr marL="2285977" indent="0">
              <a:buNone/>
              <a:defRPr sz="2000"/>
            </a:lvl6pPr>
            <a:lvl7pPr marL="2743173" indent="0">
              <a:buNone/>
              <a:defRPr sz="2000"/>
            </a:lvl7pPr>
            <a:lvl8pPr marL="3200368" indent="0">
              <a:buNone/>
              <a:defRPr sz="2000"/>
            </a:lvl8pPr>
            <a:lvl9pPr marL="365756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95" indent="0">
              <a:buNone/>
              <a:defRPr sz="1200"/>
            </a:lvl2pPr>
            <a:lvl3pPr marL="914391" indent="0">
              <a:buNone/>
              <a:defRPr sz="1000"/>
            </a:lvl3pPr>
            <a:lvl4pPr marL="1371586" indent="0">
              <a:buNone/>
              <a:defRPr sz="900"/>
            </a:lvl4pPr>
            <a:lvl5pPr marL="1828782" indent="0">
              <a:buNone/>
              <a:defRPr sz="900"/>
            </a:lvl5pPr>
            <a:lvl6pPr marL="2285977" indent="0">
              <a:buNone/>
              <a:defRPr sz="900"/>
            </a:lvl6pPr>
            <a:lvl7pPr marL="2743173" indent="0">
              <a:buNone/>
              <a:defRPr sz="900"/>
            </a:lvl7pPr>
            <a:lvl8pPr marL="3200368" indent="0">
              <a:buNone/>
              <a:defRPr sz="900"/>
            </a:lvl8pPr>
            <a:lvl9pPr marL="365756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ECCF55B-6DBD-47D1-B88F-931D0AC6EC07}" type="datetimeFigureOut">
              <a:rPr kumimoji="1" lang="ja-JP" altLang="en-US" smtClean="0"/>
              <a:t>2017/5/1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191202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39" tIns="45720" rIns="91439"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39" tIns="45720" rIns="91439"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39" tIns="45720" rIns="91439" bIns="45720" rtlCol="0" anchor="ctr"/>
          <a:lstStyle>
            <a:lvl1pPr algn="l">
              <a:defRPr sz="1200">
                <a:solidFill>
                  <a:schemeClr val="tx1">
                    <a:tint val="75000"/>
                  </a:schemeClr>
                </a:solidFill>
              </a:defRPr>
            </a:lvl1pPr>
          </a:lstStyle>
          <a:p>
            <a:fld id="{FECCF55B-6DBD-47D1-B88F-931D0AC6EC07}" type="datetimeFigureOut">
              <a:rPr kumimoji="1" lang="ja-JP" altLang="en-US" smtClean="0"/>
              <a:t>2017/5/1</a:t>
            </a:fld>
            <a:endParaRPr kumimoji="1" lang="ja-JP" altLang="en-US"/>
          </a:p>
        </p:txBody>
      </p:sp>
      <p:sp>
        <p:nvSpPr>
          <p:cNvPr id="5" name="フッター プレースホルダー 4"/>
          <p:cNvSpPr>
            <a:spLocks noGrp="1"/>
          </p:cNvSpPr>
          <p:nvPr>
            <p:ph type="ftr" sz="quarter" idx="3"/>
          </p:nvPr>
        </p:nvSpPr>
        <p:spPr>
          <a:xfrm>
            <a:off x="3124201" y="6356350"/>
            <a:ext cx="2895600" cy="365125"/>
          </a:xfrm>
          <a:prstGeom prst="rect">
            <a:avLst/>
          </a:prstGeom>
        </p:spPr>
        <p:txBody>
          <a:bodyPr vert="horz" lIns="91439" tIns="45720" rIns="91439"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1" y="6356350"/>
            <a:ext cx="2133600" cy="365125"/>
          </a:xfrm>
          <a:prstGeom prst="rect">
            <a:avLst/>
          </a:prstGeom>
        </p:spPr>
        <p:txBody>
          <a:bodyPr vert="horz" lIns="91439" tIns="45720" rIns="91439" bIns="45720" rtlCol="0" anchor="ctr"/>
          <a:lstStyle>
            <a:lvl1pPr algn="r">
              <a:defRPr sz="1200">
                <a:solidFill>
                  <a:schemeClr val="tx1">
                    <a:tint val="75000"/>
                  </a:schemeClr>
                </a:solidFill>
              </a:defRPr>
            </a:lvl1pPr>
          </a:lstStyle>
          <a:p>
            <a:fld id="{7E054B97-5768-4123-A9C5-D26CAFB7C216}" type="slidenum">
              <a:rPr kumimoji="1" lang="ja-JP" altLang="en-US" smtClean="0"/>
              <a:t>‹#›</a:t>
            </a:fld>
            <a:endParaRPr kumimoji="1" lang="ja-JP" altLang="en-US"/>
          </a:p>
        </p:txBody>
      </p:sp>
    </p:spTree>
    <p:extLst>
      <p:ext uri="{BB962C8B-B14F-4D97-AF65-F5344CB8AC3E}">
        <p14:creationId xmlns:p14="http://schemas.microsoft.com/office/powerpoint/2010/main" val="314006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91" rtl="0" eaLnBrk="1" latinLnBrk="0" hangingPunct="1">
        <a:spcBef>
          <a:spcPct val="0"/>
        </a:spcBef>
        <a:buNone/>
        <a:defRPr kumimoji="1"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43" indent="-285747" algn="l" defTabSz="914391"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89" indent="-228598" algn="l" defTabSz="91439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84" indent="-228598" algn="l" defTabSz="91439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79" indent="-228598" algn="l" defTabSz="91439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75" indent="-228598" algn="l" defTabSz="91439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70" indent="-228598" algn="l" defTabSz="91439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66" indent="-228598" algn="l" defTabSz="91439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61" indent="-228598" algn="l" defTabSz="91439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91" rtl="0" eaLnBrk="1" latinLnBrk="0" hangingPunct="1">
        <a:defRPr kumimoji="1" sz="1800" kern="1200">
          <a:solidFill>
            <a:schemeClr val="tx1"/>
          </a:solidFill>
          <a:latin typeface="+mn-lt"/>
          <a:ea typeface="+mn-ea"/>
          <a:cs typeface="+mn-cs"/>
        </a:defRPr>
      </a:lvl1pPr>
      <a:lvl2pPr marL="457195" algn="l" defTabSz="914391" rtl="0" eaLnBrk="1" latinLnBrk="0" hangingPunct="1">
        <a:defRPr kumimoji="1" sz="1800" kern="1200">
          <a:solidFill>
            <a:schemeClr val="tx1"/>
          </a:solidFill>
          <a:latin typeface="+mn-lt"/>
          <a:ea typeface="+mn-ea"/>
          <a:cs typeface="+mn-cs"/>
        </a:defRPr>
      </a:lvl2pPr>
      <a:lvl3pPr marL="914391" algn="l" defTabSz="914391" rtl="0" eaLnBrk="1" latinLnBrk="0" hangingPunct="1">
        <a:defRPr kumimoji="1" sz="1800" kern="1200">
          <a:solidFill>
            <a:schemeClr val="tx1"/>
          </a:solidFill>
          <a:latin typeface="+mn-lt"/>
          <a:ea typeface="+mn-ea"/>
          <a:cs typeface="+mn-cs"/>
        </a:defRPr>
      </a:lvl3pPr>
      <a:lvl4pPr marL="1371586" algn="l" defTabSz="914391" rtl="0" eaLnBrk="1" latinLnBrk="0" hangingPunct="1">
        <a:defRPr kumimoji="1" sz="1800" kern="1200">
          <a:solidFill>
            <a:schemeClr val="tx1"/>
          </a:solidFill>
          <a:latin typeface="+mn-lt"/>
          <a:ea typeface="+mn-ea"/>
          <a:cs typeface="+mn-cs"/>
        </a:defRPr>
      </a:lvl4pPr>
      <a:lvl5pPr marL="1828782" algn="l" defTabSz="914391" rtl="0" eaLnBrk="1" latinLnBrk="0" hangingPunct="1">
        <a:defRPr kumimoji="1" sz="1800" kern="1200">
          <a:solidFill>
            <a:schemeClr val="tx1"/>
          </a:solidFill>
          <a:latin typeface="+mn-lt"/>
          <a:ea typeface="+mn-ea"/>
          <a:cs typeface="+mn-cs"/>
        </a:defRPr>
      </a:lvl5pPr>
      <a:lvl6pPr marL="2285977" algn="l" defTabSz="914391" rtl="0" eaLnBrk="1" latinLnBrk="0" hangingPunct="1">
        <a:defRPr kumimoji="1" sz="1800" kern="1200">
          <a:solidFill>
            <a:schemeClr val="tx1"/>
          </a:solidFill>
          <a:latin typeface="+mn-lt"/>
          <a:ea typeface="+mn-ea"/>
          <a:cs typeface="+mn-cs"/>
        </a:defRPr>
      </a:lvl6pPr>
      <a:lvl7pPr marL="2743173" algn="l" defTabSz="914391" rtl="0" eaLnBrk="1" latinLnBrk="0" hangingPunct="1">
        <a:defRPr kumimoji="1" sz="1800" kern="1200">
          <a:solidFill>
            <a:schemeClr val="tx1"/>
          </a:solidFill>
          <a:latin typeface="+mn-lt"/>
          <a:ea typeface="+mn-ea"/>
          <a:cs typeface="+mn-cs"/>
        </a:defRPr>
      </a:lvl7pPr>
      <a:lvl8pPr marL="3200368" algn="l" defTabSz="914391" rtl="0" eaLnBrk="1" latinLnBrk="0" hangingPunct="1">
        <a:defRPr kumimoji="1" sz="1800" kern="1200">
          <a:solidFill>
            <a:schemeClr val="tx1"/>
          </a:solidFill>
          <a:latin typeface="+mn-lt"/>
          <a:ea typeface="+mn-ea"/>
          <a:cs typeface="+mn-cs"/>
        </a:defRPr>
      </a:lvl8pPr>
      <a:lvl9pPr marL="3657563" algn="l" defTabSz="91439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065" y="1124745"/>
            <a:ext cx="8965737" cy="601585"/>
          </a:xfrm>
        </p:spPr>
        <p:txBody>
          <a:bodyPr lIns="0" tIns="0" rIns="0" bIns="0">
            <a:noAutofit/>
          </a:bodyPr>
          <a:lstStyle/>
          <a:p>
            <a:r>
              <a:rPr lang="ja-JP" altLang="en-US" sz="3200" dirty="0">
                <a:effectLst>
                  <a:outerShdw blurRad="38100" dist="38100" dir="2700000" algn="tl">
                    <a:srgbClr val="000000">
                      <a:alpha val="43137"/>
                    </a:srgbClr>
                  </a:outerShdw>
                </a:effectLst>
              </a:rPr>
              <a:t>万博記念公園の概況について</a:t>
            </a:r>
          </a:p>
        </p:txBody>
      </p:sp>
      <p:pic>
        <p:nvPicPr>
          <p:cNvPr id="6" name="Picture 2" descr="G:\空撮2011年8月.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203320"/>
            <a:ext cx="5834365" cy="388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7965381" y="482327"/>
            <a:ext cx="927100" cy="434628"/>
          </a:xfrm>
          <a:prstGeom prst="rect">
            <a:avLst/>
          </a:prstGeom>
          <a:solidFill>
            <a:srgbClr val="FFFFFF"/>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1600" smtClean="0">
                <a:latin typeface="ＭＳ ゴシック" pitchFamily="49" charset="-128"/>
                <a:ea typeface="ＭＳ 明朝" pitchFamily="17" charset="-128"/>
                <a:cs typeface="ＭＳ Ｐゴシック" pitchFamily="50" charset="-128"/>
              </a:rPr>
              <a:t>資料１</a:t>
            </a:r>
            <a:endParaRPr lang="en-US" altLang="ja-JP" sz="1600" dirty="0">
              <a:latin typeface="ＭＳ ゴシック" pitchFamily="49" charset="-128"/>
              <a:ea typeface="ＭＳ 明朝" pitchFamily="17" charset="-128"/>
              <a:cs typeface="ＭＳ Ｐゴシック" pitchFamily="50" charset="-128"/>
            </a:endParaRPr>
          </a:p>
        </p:txBody>
      </p:sp>
    </p:spTree>
    <p:extLst>
      <p:ext uri="{BB962C8B-B14F-4D97-AF65-F5344CB8AC3E}">
        <p14:creationId xmlns:p14="http://schemas.microsoft.com/office/powerpoint/2010/main" val="174872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31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457200" y="274639"/>
            <a:ext cx="8229600" cy="590550"/>
          </a:xfrm>
          <a:gradFill rotWithShape="1">
            <a:gsLst>
              <a:gs pos="0">
                <a:srgbClr val="006600"/>
              </a:gs>
              <a:gs pos="100000">
                <a:schemeClr val="bg1"/>
              </a:gs>
            </a:gsLst>
            <a:lin ang="0" scaled="1"/>
          </a:gradFill>
        </p:spPr>
        <p:txBody>
          <a:bodyPr anchor="t"/>
          <a:lstStyle/>
          <a:p>
            <a:pPr algn="l" eaLnBrk="1" hangingPunct="1"/>
            <a:r>
              <a:rPr lang="en-US" altLang="ja-JP" sz="3200" dirty="0"/>
              <a:t>■</a:t>
            </a:r>
            <a:r>
              <a:rPr lang="ja-JP" altLang="en-US" sz="3200" dirty="0"/>
              <a:t>施設</a:t>
            </a:r>
          </a:p>
        </p:txBody>
      </p:sp>
      <p:sp>
        <p:nvSpPr>
          <p:cNvPr id="7171"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43" indent="-285747" eaLnBrk="0" hangingPunct="0">
              <a:spcBef>
                <a:spcPct val="20000"/>
              </a:spcBef>
              <a:buChar char="–"/>
              <a:defRPr kumimoji="1" sz="2800">
                <a:solidFill>
                  <a:schemeClr val="tx1"/>
                </a:solidFill>
                <a:latin typeface="Arial" charset="0"/>
                <a:ea typeface="ＭＳ Ｐゴシック" charset="-128"/>
              </a:defRPr>
            </a:lvl2pPr>
            <a:lvl3pPr marL="1142989" indent="-228598" eaLnBrk="0" hangingPunct="0">
              <a:spcBef>
                <a:spcPct val="20000"/>
              </a:spcBef>
              <a:buChar char="•"/>
              <a:defRPr kumimoji="1" sz="2400">
                <a:solidFill>
                  <a:schemeClr val="tx1"/>
                </a:solidFill>
                <a:latin typeface="Arial" charset="0"/>
                <a:ea typeface="ＭＳ Ｐゴシック" charset="-128"/>
              </a:defRPr>
            </a:lvl3pPr>
            <a:lvl4pPr marL="1600184" indent="-228598" eaLnBrk="0" hangingPunct="0">
              <a:spcBef>
                <a:spcPct val="20000"/>
              </a:spcBef>
              <a:buChar char="–"/>
              <a:defRPr kumimoji="1" sz="2000">
                <a:solidFill>
                  <a:schemeClr val="tx1"/>
                </a:solidFill>
                <a:latin typeface="Arial" charset="0"/>
                <a:ea typeface="ＭＳ Ｐゴシック" charset="-128"/>
              </a:defRPr>
            </a:lvl4pPr>
            <a:lvl5pPr marL="2057379" indent="-228598" eaLnBrk="0" hangingPunct="0">
              <a:spcBef>
                <a:spcPct val="20000"/>
              </a:spcBef>
              <a:buChar char="»"/>
              <a:defRPr kumimoji="1" sz="2000">
                <a:solidFill>
                  <a:schemeClr val="tx1"/>
                </a:solidFill>
                <a:latin typeface="Arial" charset="0"/>
                <a:ea typeface="ＭＳ Ｐゴシック" charset="-128"/>
              </a:defRPr>
            </a:lvl5pPr>
            <a:lvl6pPr marL="2514575" indent="-228598"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770" indent="-228598"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8966" indent="-228598"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161" indent="-228598"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000" dirty="0"/>
              <a:t>1</a:t>
            </a:r>
          </a:p>
        </p:txBody>
      </p:sp>
      <p:grpSp>
        <p:nvGrpSpPr>
          <p:cNvPr id="7172" name="グループ化 5"/>
          <p:cNvGrpSpPr>
            <a:grpSpLocks/>
          </p:cNvGrpSpPr>
          <p:nvPr/>
        </p:nvGrpSpPr>
        <p:grpSpPr bwMode="auto">
          <a:xfrm>
            <a:off x="1521528" y="874713"/>
            <a:ext cx="7442383" cy="5548155"/>
            <a:chOff x="0" y="-25246"/>
            <a:chExt cx="9243878" cy="7439841"/>
          </a:xfrm>
        </p:grpSpPr>
        <p:pic>
          <p:nvPicPr>
            <p:cNvPr id="717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pic>
        <p:grpSp>
          <p:nvGrpSpPr>
            <p:cNvPr id="7177" name="グループ化 8"/>
            <p:cNvGrpSpPr>
              <a:grpSpLocks/>
            </p:cNvGrpSpPr>
            <p:nvPr/>
          </p:nvGrpSpPr>
          <p:grpSpPr bwMode="auto">
            <a:xfrm>
              <a:off x="96269" y="311445"/>
              <a:ext cx="8067718" cy="6763327"/>
              <a:chOff x="96269" y="311445"/>
              <a:chExt cx="8067718" cy="6763327"/>
            </a:xfrm>
          </p:grpSpPr>
          <p:sp>
            <p:nvSpPr>
              <p:cNvPr id="7178" name="テキスト ボックス 9"/>
              <p:cNvSpPr txBox="1">
                <a:spLocks noChangeArrowheads="1"/>
              </p:cNvSpPr>
              <p:nvPr/>
            </p:nvSpPr>
            <p:spPr bwMode="auto">
              <a:xfrm>
                <a:off x="6735717" y="2256805"/>
                <a:ext cx="1428270"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万博記念競技場</a:t>
                </a:r>
              </a:p>
            </p:txBody>
          </p:sp>
          <p:sp>
            <p:nvSpPr>
              <p:cNvPr id="7179" name="テキスト ボックス 10"/>
              <p:cNvSpPr txBox="1">
                <a:spLocks noChangeArrowheads="1"/>
              </p:cNvSpPr>
              <p:nvPr/>
            </p:nvSpPr>
            <p:spPr bwMode="auto">
              <a:xfrm>
                <a:off x="6406756" y="1513322"/>
                <a:ext cx="663717"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運動場</a:t>
                </a:r>
              </a:p>
            </p:txBody>
          </p:sp>
          <p:sp>
            <p:nvSpPr>
              <p:cNvPr id="7180" name="テキスト ボックス 11"/>
              <p:cNvSpPr txBox="1">
                <a:spLocks noChangeArrowheads="1"/>
              </p:cNvSpPr>
              <p:nvPr/>
            </p:nvSpPr>
            <p:spPr bwMode="auto">
              <a:xfrm>
                <a:off x="6325783" y="999704"/>
                <a:ext cx="1045994"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少年野球場</a:t>
                </a:r>
              </a:p>
            </p:txBody>
          </p:sp>
          <p:sp>
            <p:nvSpPr>
              <p:cNvPr id="7181" name="テキスト ボックス 12"/>
              <p:cNvSpPr txBox="1">
                <a:spLocks noChangeArrowheads="1"/>
              </p:cNvSpPr>
              <p:nvPr/>
            </p:nvSpPr>
            <p:spPr bwMode="auto">
              <a:xfrm>
                <a:off x="5225545" y="696867"/>
                <a:ext cx="1045994"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少年球技場</a:t>
                </a:r>
              </a:p>
            </p:txBody>
          </p:sp>
          <p:sp>
            <p:nvSpPr>
              <p:cNvPr id="7182" name="テキスト ボックス 13"/>
              <p:cNvSpPr txBox="1">
                <a:spLocks noChangeArrowheads="1"/>
              </p:cNvSpPr>
              <p:nvPr/>
            </p:nvSpPr>
            <p:spPr bwMode="auto">
              <a:xfrm>
                <a:off x="6062519" y="3697055"/>
                <a:ext cx="854855"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小運動場</a:t>
                </a:r>
              </a:p>
            </p:txBody>
          </p:sp>
          <p:sp>
            <p:nvSpPr>
              <p:cNvPr id="7183" name="テキスト ボックス 14"/>
              <p:cNvSpPr txBox="1">
                <a:spLocks noChangeArrowheads="1"/>
              </p:cNvSpPr>
              <p:nvPr/>
            </p:nvSpPr>
            <p:spPr bwMode="auto">
              <a:xfrm>
                <a:off x="6406756" y="4277913"/>
                <a:ext cx="663717"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野球場</a:t>
                </a:r>
              </a:p>
            </p:txBody>
          </p:sp>
          <p:sp>
            <p:nvSpPr>
              <p:cNvPr id="7184" name="テキスト ボックス 15"/>
              <p:cNvSpPr txBox="1">
                <a:spLocks noChangeArrowheads="1"/>
              </p:cNvSpPr>
              <p:nvPr/>
            </p:nvSpPr>
            <p:spPr bwMode="auto">
              <a:xfrm>
                <a:off x="6021464" y="6053921"/>
                <a:ext cx="1428270"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ガンバ大阪</a:t>
                </a:r>
                <a:endParaRPr lang="en-US" altLang="ja-JP" sz="120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a:latin typeface="HGS創英角ｺﾞｼｯｸUB" pitchFamily="50" charset="-128"/>
                    <a:ea typeface="HGS創英角ｺﾞｼｯｸUB" pitchFamily="50" charset="-128"/>
                  </a:rPr>
                  <a:t>サッカー練習場</a:t>
                </a:r>
              </a:p>
            </p:txBody>
          </p:sp>
          <p:sp>
            <p:nvSpPr>
              <p:cNvPr id="17" name="フリーフォーム 16"/>
              <p:cNvSpPr>
                <a:spLocks noChangeAspect="1"/>
              </p:cNvSpPr>
              <p:nvPr/>
            </p:nvSpPr>
            <p:spPr>
              <a:xfrm>
                <a:off x="5734357" y="5147991"/>
                <a:ext cx="751386" cy="849976"/>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7186" name="テキスト ボックス 17"/>
              <p:cNvSpPr txBox="1">
                <a:spLocks noChangeArrowheads="1"/>
              </p:cNvSpPr>
              <p:nvPr/>
            </p:nvSpPr>
            <p:spPr bwMode="auto">
              <a:xfrm>
                <a:off x="4833861" y="5538806"/>
                <a:ext cx="2575100"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市立吹田サッカースタジアム</a:t>
                </a:r>
              </a:p>
            </p:txBody>
          </p:sp>
          <p:sp>
            <p:nvSpPr>
              <p:cNvPr id="7187" name="テキスト ボックス 18"/>
              <p:cNvSpPr txBox="1">
                <a:spLocks noChangeArrowheads="1"/>
              </p:cNvSpPr>
              <p:nvPr/>
            </p:nvSpPr>
            <p:spPr bwMode="auto">
              <a:xfrm>
                <a:off x="6230214" y="6729651"/>
                <a:ext cx="1237132"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スポーツ広場</a:t>
                </a:r>
              </a:p>
            </p:txBody>
          </p:sp>
          <p:sp>
            <p:nvSpPr>
              <p:cNvPr id="20" name="フリーフォーム 19"/>
              <p:cNvSpPr/>
              <p:nvPr/>
            </p:nvSpPr>
            <p:spPr>
              <a:xfrm>
                <a:off x="4587119" y="3951501"/>
                <a:ext cx="1623726" cy="1530773"/>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89" name="テキスト ボックス 20"/>
              <p:cNvSpPr txBox="1">
                <a:spLocks noChangeArrowheads="1"/>
              </p:cNvSpPr>
              <p:nvPr/>
            </p:nvSpPr>
            <p:spPr bwMode="auto">
              <a:xfrm>
                <a:off x="5301349" y="4691668"/>
                <a:ext cx="2212733"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ｱﾒﾘｶﾝﾌｯﾄﾎﾞｰﾙ球技場</a:t>
                </a:r>
                <a:endParaRPr lang="en-US" altLang="ja-JP" sz="1200" dirty="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dirty="0">
                    <a:latin typeface="HGS創英角ｺﾞｼｯｸUB" pitchFamily="50" charset="-128"/>
                    <a:ea typeface="HGS創英角ｺﾞｼｯｸUB" pitchFamily="50" charset="-128"/>
                  </a:rPr>
                  <a:t>（ｴｷｽﾎﾟﾌﾗｯｼｭﾌｨｰﾙﾄﾞ）</a:t>
                </a:r>
              </a:p>
            </p:txBody>
          </p:sp>
          <p:sp>
            <p:nvSpPr>
              <p:cNvPr id="7190" name="テキスト ボックス 21"/>
              <p:cNvSpPr txBox="1">
                <a:spLocks noChangeArrowheads="1"/>
              </p:cNvSpPr>
              <p:nvPr/>
            </p:nvSpPr>
            <p:spPr bwMode="auto">
              <a:xfrm>
                <a:off x="5765273" y="923501"/>
                <a:ext cx="663717"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弓道場</a:t>
                </a:r>
              </a:p>
            </p:txBody>
          </p:sp>
          <p:sp>
            <p:nvSpPr>
              <p:cNvPr id="7191" name="テキスト ボックス 22"/>
              <p:cNvSpPr txBox="1">
                <a:spLocks noChangeArrowheads="1"/>
              </p:cNvSpPr>
              <p:nvPr/>
            </p:nvSpPr>
            <p:spPr bwMode="auto">
              <a:xfrm>
                <a:off x="4905581" y="4324700"/>
                <a:ext cx="928522"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200" dirty="0">
                    <a:latin typeface="HGS創英角ｺﾞｼｯｸUB" pitchFamily="50" charset="-128"/>
                    <a:ea typeface="HGS創英角ｺﾞｼｯｸUB" pitchFamily="50" charset="-128"/>
                  </a:rPr>
                  <a:t>EXPOCITY</a:t>
                </a:r>
                <a:endParaRPr lang="ja-JP" altLang="en-US" sz="1200" dirty="0">
                  <a:latin typeface="HGS創英角ｺﾞｼｯｸUB" pitchFamily="50" charset="-128"/>
                  <a:ea typeface="HGS創英角ｺﾞｼｯｸUB" pitchFamily="50" charset="-128"/>
                </a:endParaRPr>
              </a:p>
            </p:txBody>
          </p:sp>
          <p:sp>
            <p:nvSpPr>
              <p:cNvPr id="7192" name="テキスト ボックス 23"/>
              <p:cNvSpPr txBox="1">
                <a:spLocks noChangeArrowheads="1"/>
              </p:cNvSpPr>
              <p:nvPr/>
            </p:nvSpPr>
            <p:spPr bwMode="auto">
              <a:xfrm>
                <a:off x="2008733" y="4124461"/>
                <a:ext cx="1619408"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ＡＢＣハウジング</a:t>
                </a:r>
                <a:endParaRPr lang="en-US" altLang="ja-JP" sz="1200" dirty="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dirty="0">
                    <a:latin typeface="HGS創英角ｺﾞｼｯｸUB" pitchFamily="50" charset="-128"/>
                    <a:ea typeface="HGS創英角ｺﾞｼｯｸUB" pitchFamily="50" charset="-128"/>
                  </a:rPr>
                  <a:t>千里住宅公園</a:t>
                </a:r>
              </a:p>
            </p:txBody>
          </p:sp>
          <p:sp>
            <p:nvSpPr>
              <p:cNvPr id="7193" name="テキスト ボックス 24"/>
              <p:cNvSpPr txBox="1">
                <a:spLocks noChangeArrowheads="1"/>
              </p:cNvSpPr>
              <p:nvPr/>
            </p:nvSpPr>
            <p:spPr bwMode="auto">
              <a:xfrm>
                <a:off x="3311162" y="4551166"/>
                <a:ext cx="1428270"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a:latin typeface="HGS創英角ｺﾞｼｯｸUB" pitchFamily="50" charset="-128"/>
                    <a:ea typeface="HGS創英角ｺﾞｼｯｸUB" pitchFamily="50" charset="-128"/>
                  </a:rPr>
                  <a:t>ホテル阪急</a:t>
                </a:r>
                <a:endParaRPr lang="en-US" altLang="ja-JP" sz="1200" dirty="0">
                  <a:latin typeface="HGS創英角ｺﾞｼｯｸUB" pitchFamily="50" charset="-128"/>
                  <a:ea typeface="HGS創英角ｺﾞｼｯｸUB" pitchFamily="50" charset="-128"/>
                </a:endParaRPr>
              </a:p>
              <a:p>
                <a:pPr eaLnBrk="1" hangingPunct="1">
                  <a:spcBef>
                    <a:spcPct val="0"/>
                  </a:spcBef>
                  <a:buFontTx/>
                  <a:buNone/>
                </a:pPr>
                <a:r>
                  <a:rPr lang="ja-JP" altLang="en-US" sz="1200" dirty="0">
                    <a:latin typeface="HGS創英角ｺﾞｼｯｸUB" pitchFamily="50" charset="-128"/>
                    <a:ea typeface="HGS創英角ｺﾞｼｯｸUB" pitchFamily="50" charset="-128"/>
                  </a:rPr>
                  <a:t>エキスポパーク</a:t>
                </a:r>
              </a:p>
            </p:txBody>
          </p:sp>
          <p:sp>
            <p:nvSpPr>
              <p:cNvPr id="7194" name="テキスト ボックス 25"/>
              <p:cNvSpPr txBox="1">
                <a:spLocks noChangeArrowheads="1"/>
              </p:cNvSpPr>
              <p:nvPr/>
            </p:nvSpPr>
            <p:spPr bwMode="auto">
              <a:xfrm>
                <a:off x="4845263" y="2872479"/>
                <a:ext cx="1284916"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ＥＸＰＯ</a:t>
                </a:r>
                <a:r>
                  <a:rPr lang="en-US" altLang="ja-JP" sz="1200">
                    <a:latin typeface="HGS創英角ｺﾞｼｯｸUB" pitchFamily="50" charset="-128"/>
                    <a:ea typeface="HGS創英角ｺﾞｼｯｸUB" pitchFamily="50" charset="-128"/>
                  </a:rPr>
                  <a:t>’70</a:t>
                </a:r>
              </a:p>
              <a:p>
                <a:pPr algn="ctr" eaLnBrk="1" hangingPunct="1">
                  <a:spcBef>
                    <a:spcPct val="0"/>
                  </a:spcBef>
                  <a:buFontTx/>
                  <a:buNone/>
                </a:pPr>
                <a:r>
                  <a:rPr lang="ja-JP" altLang="en-US" sz="1200">
                    <a:latin typeface="HGS創英角ｺﾞｼｯｸUB" pitchFamily="50" charset="-128"/>
                    <a:ea typeface="HGS創英角ｺﾞｼｯｸUB" pitchFamily="50" charset="-128"/>
                  </a:rPr>
                  <a:t>パビリオン</a:t>
                </a:r>
              </a:p>
            </p:txBody>
          </p:sp>
          <p:grpSp>
            <p:nvGrpSpPr>
              <p:cNvPr id="7195" name="グループ化 26"/>
              <p:cNvGrpSpPr>
                <a:grpSpLocks/>
              </p:cNvGrpSpPr>
              <p:nvPr/>
            </p:nvGrpSpPr>
            <p:grpSpPr bwMode="auto">
              <a:xfrm>
                <a:off x="96269" y="311445"/>
                <a:ext cx="4440580" cy="2519452"/>
                <a:chOff x="96269" y="311445"/>
                <a:chExt cx="4440580" cy="2519452"/>
              </a:xfrm>
            </p:grpSpPr>
            <p:sp>
              <p:nvSpPr>
                <p:cNvPr id="7198" name="テキスト ボックス 29"/>
                <p:cNvSpPr txBox="1">
                  <a:spLocks noChangeArrowheads="1"/>
                </p:cNvSpPr>
                <p:nvPr/>
              </p:nvSpPr>
              <p:spPr bwMode="auto">
                <a:xfrm>
                  <a:off x="431597" y="1096437"/>
                  <a:ext cx="1619407"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フットサルコート</a:t>
                  </a:r>
                </a:p>
              </p:txBody>
            </p:sp>
            <p:sp>
              <p:nvSpPr>
                <p:cNvPr id="7199" name="テキスト ボックス 30"/>
                <p:cNvSpPr txBox="1">
                  <a:spLocks noChangeArrowheads="1"/>
                </p:cNvSpPr>
                <p:nvPr/>
              </p:nvSpPr>
              <p:spPr bwMode="auto">
                <a:xfrm>
                  <a:off x="382155" y="311445"/>
                  <a:ext cx="1237132"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テニスコート</a:t>
                  </a:r>
                </a:p>
              </p:txBody>
            </p:sp>
            <p:sp>
              <p:nvSpPr>
                <p:cNvPr id="7200" name="テキスト ボックス 31"/>
                <p:cNvSpPr txBox="1">
                  <a:spLocks noChangeArrowheads="1"/>
                </p:cNvSpPr>
                <p:nvPr/>
              </p:nvSpPr>
              <p:spPr bwMode="auto">
                <a:xfrm>
                  <a:off x="96269" y="1938541"/>
                  <a:ext cx="1237132" cy="5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パークゴルフ</a:t>
                  </a:r>
                  <a:endParaRPr lang="en-US" altLang="ja-JP" sz="1200" dirty="0">
                    <a:latin typeface="HGS創英角ｺﾞｼｯｸUB" pitchFamily="50" charset="-128"/>
                    <a:ea typeface="HGS創英角ｺﾞｼｯｸUB" pitchFamily="50" charset="-128"/>
                  </a:endParaRPr>
                </a:p>
                <a:p>
                  <a:pPr algn="ctr" eaLnBrk="1" hangingPunct="1">
                    <a:spcBef>
                      <a:spcPct val="0"/>
                    </a:spcBef>
                    <a:buFontTx/>
                    <a:buNone/>
                  </a:pPr>
                  <a:r>
                    <a:rPr lang="ja-JP" altLang="en-US" sz="1200" dirty="0">
                      <a:latin typeface="HGS創英角ｺﾞｼｯｸUB" pitchFamily="50" charset="-128"/>
                      <a:ea typeface="HGS創英角ｺﾞｼｯｸUB" pitchFamily="50" charset="-128"/>
                    </a:rPr>
                    <a:t>万博公園</a:t>
                  </a:r>
                </a:p>
              </p:txBody>
            </p:sp>
            <p:sp>
              <p:nvSpPr>
                <p:cNvPr id="7201" name="テキスト ボックス 32"/>
                <p:cNvSpPr txBox="1">
                  <a:spLocks noChangeArrowheads="1"/>
                </p:cNvSpPr>
                <p:nvPr/>
              </p:nvSpPr>
              <p:spPr bwMode="auto">
                <a:xfrm>
                  <a:off x="2884168" y="1440005"/>
                  <a:ext cx="1619407"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国立民族学博物館</a:t>
                  </a:r>
                </a:p>
              </p:txBody>
            </p:sp>
            <p:sp>
              <p:nvSpPr>
                <p:cNvPr id="7202" name="テキスト ボックス 33"/>
                <p:cNvSpPr txBox="1">
                  <a:spLocks noChangeArrowheads="1"/>
                </p:cNvSpPr>
                <p:nvPr/>
              </p:nvSpPr>
              <p:spPr bwMode="auto">
                <a:xfrm>
                  <a:off x="2766140" y="405882"/>
                  <a:ext cx="663716"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迎賓館</a:t>
                  </a:r>
                </a:p>
              </p:txBody>
            </p:sp>
            <p:sp>
              <p:nvSpPr>
                <p:cNvPr id="7203" name="テキスト ボックス 34"/>
                <p:cNvSpPr txBox="1">
                  <a:spLocks noChangeArrowheads="1"/>
                </p:cNvSpPr>
                <p:nvPr/>
              </p:nvSpPr>
              <p:spPr bwMode="auto">
                <a:xfrm>
                  <a:off x="399130" y="2485776"/>
                  <a:ext cx="1045994"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万博おゆば</a:t>
                  </a:r>
                </a:p>
              </p:txBody>
            </p:sp>
            <p:sp>
              <p:nvSpPr>
                <p:cNvPr id="7204" name="テキスト ボックス 35"/>
                <p:cNvSpPr txBox="1">
                  <a:spLocks noChangeArrowheads="1"/>
                </p:cNvSpPr>
                <p:nvPr/>
              </p:nvSpPr>
              <p:spPr bwMode="auto">
                <a:xfrm>
                  <a:off x="3681995" y="735302"/>
                  <a:ext cx="854854"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日本庭園</a:t>
                  </a:r>
                </a:p>
              </p:txBody>
            </p:sp>
            <p:sp>
              <p:nvSpPr>
                <p:cNvPr id="7205" name="テキスト ボックス 36"/>
                <p:cNvSpPr txBox="1">
                  <a:spLocks noChangeArrowheads="1"/>
                </p:cNvSpPr>
                <p:nvPr/>
              </p:nvSpPr>
              <p:spPr bwMode="auto">
                <a:xfrm>
                  <a:off x="1476665" y="2226026"/>
                  <a:ext cx="1045994"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自然文化園</a:t>
                  </a:r>
                </a:p>
              </p:txBody>
            </p:sp>
          </p:grpSp>
          <p:sp>
            <p:nvSpPr>
              <p:cNvPr id="7196" name="テキスト ボックス 27"/>
              <p:cNvSpPr txBox="1">
                <a:spLocks noChangeArrowheads="1"/>
              </p:cNvSpPr>
              <p:nvPr/>
            </p:nvSpPr>
            <p:spPr bwMode="auto">
              <a:xfrm>
                <a:off x="4402593" y="1472041"/>
                <a:ext cx="1428270"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大阪日本民芸館</a:t>
                </a:r>
              </a:p>
            </p:txBody>
          </p:sp>
          <p:sp>
            <p:nvSpPr>
              <p:cNvPr id="7197" name="テキスト ボックス 28"/>
              <p:cNvSpPr txBox="1">
                <a:spLocks noChangeArrowheads="1"/>
              </p:cNvSpPr>
              <p:nvPr/>
            </p:nvSpPr>
            <p:spPr bwMode="auto">
              <a:xfrm>
                <a:off x="4759266" y="1803715"/>
                <a:ext cx="1619408" cy="34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a:latin typeface="HGS創英角ｺﾞｼｯｸUB" pitchFamily="50" charset="-128"/>
                    <a:ea typeface="HGS創英角ｺﾞｼｯｸUB" pitchFamily="50" charset="-128"/>
                  </a:rPr>
                  <a:t>旧国際児童文学館</a:t>
                </a:r>
              </a:p>
            </p:txBody>
          </p:sp>
        </p:grpSp>
      </p:grpSp>
      <p:sp>
        <p:nvSpPr>
          <p:cNvPr id="49" name="テキスト ボックス 9"/>
          <p:cNvSpPr txBox="1">
            <a:spLocks noChangeArrowheads="1"/>
          </p:cNvSpPr>
          <p:nvPr/>
        </p:nvSpPr>
        <p:spPr bwMode="auto">
          <a:xfrm>
            <a:off x="2967557" y="3125191"/>
            <a:ext cx="1162693" cy="2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自然観察学習館</a:t>
            </a:r>
          </a:p>
        </p:txBody>
      </p:sp>
      <p:sp>
        <p:nvSpPr>
          <p:cNvPr id="37" name="テキスト ボックス 36"/>
          <p:cNvSpPr txBox="1"/>
          <p:nvPr/>
        </p:nvSpPr>
        <p:spPr>
          <a:xfrm>
            <a:off x="86364" y="5331056"/>
            <a:ext cx="2849466" cy="868926"/>
          </a:xfrm>
          <a:prstGeom prst="rect">
            <a:avLst/>
          </a:prstGeom>
          <a:noFill/>
          <a:ln>
            <a:noFill/>
          </a:ln>
        </p:spPr>
        <p:txBody>
          <a:bodyPr wrap="square" lIns="91439" tIns="45720" rIns="91439" bIns="45720" rtlCol="0">
            <a:spAutoFit/>
          </a:bodyPr>
          <a:lstStyle/>
          <a:p>
            <a:r>
              <a:rPr lang="ja-JP" altLang="ja-JP" sz="1000" b="1" dirty="0">
                <a:latin typeface="+mn-ea"/>
              </a:rPr>
              <a:t>【</a:t>
            </a:r>
            <a:r>
              <a:rPr lang="ja-JP" altLang="en-US" sz="1000" b="1" dirty="0">
                <a:latin typeface="+mn-ea"/>
              </a:rPr>
              <a:t>総合スポーツ広場</a:t>
            </a:r>
            <a:r>
              <a:rPr lang="en-US" altLang="ja-JP" sz="1000" b="1" dirty="0">
                <a:latin typeface="+mn-ea"/>
              </a:rPr>
              <a:t>No.7</a:t>
            </a:r>
            <a:r>
              <a:rPr lang="ja-JP" altLang="en-US" sz="1000" b="1" dirty="0">
                <a:latin typeface="+mn-ea"/>
              </a:rPr>
              <a:t>の移設</a:t>
            </a:r>
            <a:r>
              <a:rPr lang="ja-JP" altLang="ja-JP" sz="1000" b="1" dirty="0">
                <a:latin typeface="+mn-ea"/>
              </a:rPr>
              <a:t>】</a:t>
            </a:r>
            <a:endParaRPr lang="en-US" altLang="ja-JP" sz="1000" b="1" dirty="0">
              <a:latin typeface="+mn-ea"/>
            </a:endParaRPr>
          </a:p>
          <a:p>
            <a:r>
              <a:rPr lang="ja-JP" altLang="en-US" sz="1000" dirty="0">
                <a:latin typeface="+mn-ea"/>
              </a:rPr>
              <a:t>公園南側の総合スポーツ広場を、野球場北側に移設し、リニューアル</a:t>
            </a:r>
            <a:r>
              <a:rPr lang="en-US" altLang="ja-JP" sz="1000" dirty="0">
                <a:latin typeface="+mn-ea"/>
              </a:rPr>
              <a:t>(H29.4</a:t>
            </a:r>
            <a:r>
              <a:rPr lang="ja-JP" altLang="en-US" sz="1000" dirty="0">
                <a:latin typeface="+mn-ea"/>
              </a:rPr>
              <a:t>より供用開始</a:t>
            </a:r>
            <a:r>
              <a:rPr lang="en-US" altLang="ja-JP" sz="1000" dirty="0">
                <a:latin typeface="+mn-ea"/>
              </a:rPr>
              <a:t>)</a:t>
            </a:r>
            <a:r>
              <a:rPr lang="ja-JP" altLang="en-US" sz="1000" dirty="0" err="1">
                <a:latin typeface="+mn-ea"/>
              </a:rPr>
              <a:t>。</a:t>
            </a:r>
            <a:endParaRPr lang="en-US" altLang="ja-JP" sz="1000" dirty="0">
              <a:latin typeface="+mn-ea"/>
            </a:endParaRPr>
          </a:p>
          <a:p>
            <a:r>
              <a:rPr lang="ja-JP" altLang="en-US" sz="1000" dirty="0">
                <a:latin typeface="+mn-ea"/>
              </a:rPr>
              <a:t>総合スポーツ広場跡には、</a:t>
            </a:r>
            <a:r>
              <a:rPr lang="en-US" altLang="ja-JP" sz="1000" dirty="0">
                <a:latin typeface="+mn-ea"/>
              </a:rPr>
              <a:t>OFA</a:t>
            </a:r>
            <a:r>
              <a:rPr lang="ja-JP" altLang="en-US" sz="1000" dirty="0">
                <a:latin typeface="+mn-ea"/>
              </a:rPr>
              <a:t>万博フットボールセンターを拡張。平成</a:t>
            </a:r>
            <a:r>
              <a:rPr lang="en-US" altLang="ja-JP" sz="1000" dirty="0">
                <a:latin typeface="+mn-ea"/>
              </a:rPr>
              <a:t>29</a:t>
            </a:r>
            <a:r>
              <a:rPr lang="ja-JP" altLang="en-US" sz="1000" dirty="0">
                <a:latin typeface="+mn-ea"/>
              </a:rPr>
              <a:t>年</a:t>
            </a:r>
            <a:r>
              <a:rPr lang="en-US" altLang="ja-JP" sz="1000" dirty="0">
                <a:latin typeface="+mn-ea"/>
              </a:rPr>
              <a:t>5</a:t>
            </a:r>
            <a:r>
              <a:rPr lang="ja-JP" altLang="en-US" sz="1000" dirty="0">
                <a:latin typeface="+mn-ea"/>
              </a:rPr>
              <a:t>月より、利用開始予定。</a:t>
            </a:r>
            <a:endParaRPr lang="ja-JP" altLang="ja-JP" sz="1000" dirty="0">
              <a:latin typeface="+mn-ea"/>
            </a:endParaRPr>
          </a:p>
        </p:txBody>
      </p:sp>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448" y="5266349"/>
            <a:ext cx="1265946" cy="949460"/>
          </a:xfrm>
          <a:prstGeom prst="rect">
            <a:avLst/>
          </a:prstGeom>
        </p:spPr>
      </p:pic>
      <p:cxnSp>
        <p:nvCxnSpPr>
          <p:cNvPr id="3" name="直線コネクタ 2"/>
          <p:cNvCxnSpPr>
            <a:stCxn id="41" idx="3"/>
            <a:endCxn id="47" idx="6"/>
          </p:cNvCxnSpPr>
          <p:nvPr/>
        </p:nvCxnSpPr>
        <p:spPr>
          <a:xfrm flipV="1">
            <a:off x="4187394" y="3996626"/>
            <a:ext cx="2823343" cy="1744453"/>
          </a:xfrm>
          <a:prstGeom prst="line">
            <a:avLst/>
          </a:prstGeom>
        </p:spPr>
        <p:style>
          <a:lnRef idx="1">
            <a:schemeClr val="dk1"/>
          </a:lnRef>
          <a:fillRef idx="0">
            <a:schemeClr val="dk1"/>
          </a:fillRef>
          <a:effectRef idx="0">
            <a:schemeClr val="dk1"/>
          </a:effectRef>
          <a:fontRef idx="minor">
            <a:schemeClr val="tx1"/>
          </a:fontRef>
        </p:style>
      </p:cxnSp>
      <p:sp>
        <p:nvSpPr>
          <p:cNvPr id="45" name="Rectangle 3"/>
          <p:cNvSpPr txBox="1">
            <a:spLocks noChangeArrowheads="1"/>
          </p:cNvSpPr>
          <p:nvPr/>
        </p:nvSpPr>
        <p:spPr>
          <a:xfrm>
            <a:off x="171572" y="5035126"/>
            <a:ext cx="2088232" cy="281710"/>
          </a:xfrm>
          <a:prstGeom prst="rect">
            <a:avLst/>
          </a:prstGeom>
          <a:solidFill>
            <a:schemeClr val="accent1"/>
          </a:solidFill>
        </p:spPr>
        <p:txBody>
          <a:bodyPr lIns="91439" tIns="45720" rIns="91439" bIns="45720" anchor="ctr" anchorCtr="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000" b="1" dirty="0">
                <a:solidFill>
                  <a:schemeClr val="bg1"/>
                </a:solidFill>
              </a:rPr>
              <a:t>【</a:t>
            </a:r>
            <a:r>
              <a:rPr lang="ja-JP" altLang="en-US" sz="1000" b="1" dirty="0">
                <a:solidFill>
                  <a:schemeClr val="bg1"/>
                </a:solidFill>
              </a:rPr>
              <a:t>前回審議会以降の主なトピック</a:t>
            </a:r>
            <a:r>
              <a:rPr lang="en-US" altLang="ja-JP" sz="1000" b="1" dirty="0">
                <a:solidFill>
                  <a:schemeClr val="bg1"/>
                </a:solidFill>
              </a:rPr>
              <a:t>】</a:t>
            </a:r>
            <a:endParaRPr lang="ja-JP" altLang="en-US" sz="1000" b="1" dirty="0">
              <a:solidFill>
                <a:schemeClr val="bg1"/>
              </a:solidFill>
            </a:endParaRPr>
          </a:p>
        </p:txBody>
      </p:sp>
      <p:sp>
        <p:nvSpPr>
          <p:cNvPr id="46" name="テキスト ボックス 20"/>
          <p:cNvSpPr txBox="1">
            <a:spLocks noChangeArrowheads="1"/>
          </p:cNvSpPr>
          <p:nvPr/>
        </p:nvSpPr>
        <p:spPr bwMode="auto">
          <a:xfrm>
            <a:off x="7192134" y="3812454"/>
            <a:ext cx="1318470" cy="26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a:latin typeface="HGS創英角ｺﾞｼｯｸUB" pitchFamily="50" charset="-128"/>
                <a:ea typeface="HGS創英角ｺﾞｼｯｸUB" pitchFamily="50" charset="-128"/>
              </a:rPr>
              <a:t>総合スポーツ広場</a:t>
            </a:r>
          </a:p>
        </p:txBody>
      </p:sp>
      <p:sp>
        <p:nvSpPr>
          <p:cNvPr id="47" name="フリーフォーム 46"/>
          <p:cNvSpPr>
            <a:spLocks noChangeAspect="1"/>
          </p:cNvSpPr>
          <p:nvPr/>
        </p:nvSpPr>
        <p:spPr bwMode="auto">
          <a:xfrm>
            <a:off x="7010737" y="3863828"/>
            <a:ext cx="211120" cy="190723"/>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 name="connsiteX0" fmla="*/ 198049 w 880689"/>
              <a:gd name="connsiteY0" fmla="*/ -1 h 927040"/>
              <a:gd name="connsiteX1" fmla="*/ 379245 w 880689"/>
              <a:gd name="connsiteY1" fmla="*/ 45629 h 927040"/>
              <a:gd name="connsiteX2" fmla="*/ 783771 w 880689"/>
              <a:gd name="connsiteY2" fmla="*/ 50565 h 927040"/>
              <a:gd name="connsiteX3" fmla="*/ 880689 w 880689"/>
              <a:gd name="connsiteY3" fmla="*/ 206476 h 927040"/>
              <a:gd name="connsiteX4" fmla="*/ 674212 w 880689"/>
              <a:gd name="connsiteY4" fmla="*/ 859619 h 927040"/>
              <a:gd name="connsiteX5" fmla="*/ 552011 w 880689"/>
              <a:gd name="connsiteY5" fmla="*/ 927040 h 927040"/>
              <a:gd name="connsiteX6" fmla="*/ 105345 w 880689"/>
              <a:gd name="connsiteY6" fmla="*/ 813267 h 927040"/>
              <a:gd name="connsiteX7" fmla="*/ 0 w 880689"/>
              <a:gd name="connsiteY7" fmla="*/ 632073 h 927040"/>
              <a:gd name="connsiteX8" fmla="*/ 198049 w 880689"/>
              <a:gd name="connsiteY8" fmla="*/ -1 h 927040"/>
              <a:gd name="connsiteX0" fmla="*/ 198049 w 880689"/>
              <a:gd name="connsiteY0" fmla="*/ 1 h 927042"/>
              <a:gd name="connsiteX1" fmla="*/ 379245 w 880689"/>
              <a:gd name="connsiteY1" fmla="*/ 45631 h 927042"/>
              <a:gd name="connsiteX2" fmla="*/ 706376 w 880689"/>
              <a:gd name="connsiteY2" fmla="*/ 117575 h 927042"/>
              <a:gd name="connsiteX3" fmla="*/ 880689 w 880689"/>
              <a:gd name="connsiteY3" fmla="*/ 206478 h 927042"/>
              <a:gd name="connsiteX4" fmla="*/ 674212 w 880689"/>
              <a:gd name="connsiteY4" fmla="*/ 859621 h 927042"/>
              <a:gd name="connsiteX5" fmla="*/ 552011 w 880689"/>
              <a:gd name="connsiteY5" fmla="*/ 927042 h 927042"/>
              <a:gd name="connsiteX6" fmla="*/ 105345 w 880689"/>
              <a:gd name="connsiteY6" fmla="*/ 813269 h 927042"/>
              <a:gd name="connsiteX7" fmla="*/ 0 w 880689"/>
              <a:gd name="connsiteY7" fmla="*/ 632075 h 927042"/>
              <a:gd name="connsiteX8" fmla="*/ 198049 w 880689"/>
              <a:gd name="connsiteY8" fmla="*/ 1 h 927042"/>
              <a:gd name="connsiteX0" fmla="*/ 198049 w 880689"/>
              <a:gd name="connsiteY0" fmla="*/ -1 h 927040"/>
              <a:gd name="connsiteX1" fmla="*/ 379245 w 880689"/>
              <a:gd name="connsiteY1" fmla="*/ 45629 h 927040"/>
              <a:gd name="connsiteX2" fmla="*/ 706376 w 880689"/>
              <a:gd name="connsiteY2" fmla="*/ 117573 h 927040"/>
              <a:gd name="connsiteX3" fmla="*/ 880689 w 880689"/>
              <a:gd name="connsiteY3" fmla="*/ 206476 h 927040"/>
              <a:gd name="connsiteX4" fmla="*/ 674212 w 880689"/>
              <a:gd name="connsiteY4" fmla="*/ 859619 h 927040"/>
              <a:gd name="connsiteX5" fmla="*/ 552011 w 880689"/>
              <a:gd name="connsiteY5" fmla="*/ 927040 h 927040"/>
              <a:gd name="connsiteX6" fmla="*/ 174677 w 880689"/>
              <a:gd name="connsiteY6" fmla="*/ 708218 h 927040"/>
              <a:gd name="connsiteX7" fmla="*/ 0 w 880689"/>
              <a:gd name="connsiteY7" fmla="*/ 632073 h 927040"/>
              <a:gd name="connsiteX8" fmla="*/ 198049 w 880689"/>
              <a:gd name="connsiteY8" fmla="*/ -1 h 927040"/>
              <a:gd name="connsiteX0" fmla="*/ 198049 w 880689"/>
              <a:gd name="connsiteY0" fmla="*/ 1 h 859620"/>
              <a:gd name="connsiteX1" fmla="*/ 379245 w 880689"/>
              <a:gd name="connsiteY1" fmla="*/ 45631 h 859620"/>
              <a:gd name="connsiteX2" fmla="*/ 706376 w 880689"/>
              <a:gd name="connsiteY2" fmla="*/ 117575 h 859620"/>
              <a:gd name="connsiteX3" fmla="*/ 880689 w 880689"/>
              <a:gd name="connsiteY3" fmla="*/ 206478 h 859620"/>
              <a:gd name="connsiteX4" fmla="*/ 674212 w 880689"/>
              <a:gd name="connsiteY4" fmla="*/ 859621 h 859620"/>
              <a:gd name="connsiteX5" fmla="*/ 552012 w 880689"/>
              <a:gd name="connsiteY5" fmla="*/ 829496 h 859620"/>
              <a:gd name="connsiteX6" fmla="*/ 174677 w 880689"/>
              <a:gd name="connsiteY6" fmla="*/ 708220 h 859620"/>
              <a:gd name="connsiteX7" fmla="*/ 0 w 880689"/>
              <a:gd name="connsiteY7" fmla="*/ 632075 h 859620"/>
              <a:gd name="connsiteX8" fmla="*/ 198049 w 880689"/>
              <a:gd name="connsiteY8" fmla="*/ 1 h 859620"/>
              <a:gd name="connsiteX0" fmla="*/ 198049 w 880689"/>
              <a:gd name="connsiteY0" fmla="*/ -1 h 859620"/>
              <a:gd name="connsiteX1" fmla="*/ 379245 w 880689"/>
              <a:gd name="connsiteY1" fmla="*/ 45629 h 859620"/>
              <a:gd name="connsiteX2" fmla="*/ 699443 w 880689"/>
              <a:gd name="connsiteY2" fmla="*/ 147588 h 859620"/>
              <a:gd name="connsiteX3" fmla="*/ 880689 w 880689"/>
              <a:gd name="connsiteY3" fmla="*/ 206476 h 859620"/>
              <a:gd name="connsiteX4" fmla="*/ 674212 w 880689"/>
              <a:gd name="connsiteY4" fmla="*/ 859619 h 859620"/>
              <a:gd name="connsiteX5" fmla="*/ 552012 w 880689"/>
              <a:gd name="connsiteY5" fmla="*/ 829494 h 859620"/>
              <a:gd name="connsiteX6" fmla="*/ 174677 w 880689"/>
              <a:gd name="connsiteY6" fmla="*/ 708218 h 859620"/>
              <a:gd name="connsiteX7" fmla="*/ 0 w 880689"/>
              <a:gd name="connsiteY7" fmla="*/ 632073 h 859620"/>
              <a:gd name="connsiteX8" fmla="*/ 198049 w 880689"/>
              <a:gd name="connsiteY8" fmla="*/ -1 h 859620"/>
              <a:gd name="connsiteX0" fmla="*/ 399112 w 880689"/>
              <a:gd name="connsiteY0" fmla="*/ 216994 h 813989"/>
              <a:gd name="connsiteX1" fmla="*/ 379245 w 880689"/>
              <a:gd name="connsiteY1" fmla="*/ -1 h 813989"/>
              <a:gd name="connsiteX2" fmla="*/ 699443 w 880689"/>
              <a:gd name="connsiteY2" fmla="*/ 101958 h 813989"/>
              <a:gd name="connsiteX3" fmla="*/ 880689 w 880689"/>
              <a:gd name="connsiteY3" fmla="*/ 160846 h 813989"/>
              <a:gd name="connsiteX4" fmla="*/ 674212 w 880689"/>
              <a:gd name="connsiteY4" fmla="*/ 813989 h 813989"/>
              <a:gd name="connsiteX5" fmla="*/ 552012 w 880689"/>
              <a:gd name="connsiteY5" fmla="*/ 783864 h 813989"/>
              <a:gd name="connsiteX6" fmla="*/ 174677 w 880689"/>
              <a:gd name="connsiteY6" fmla="*/ 662588 h 813989"/>
              <a:gd name="connsiteX7" fmla="*/ 0 w 880689"/>
              <a:gd name="connsiteY7" fmla="*/ 586443 h 813989"/>
              <a:gd name="connsiteX8" fmla="*/ 399112 w 880689"/>
              <a:gd name="connsiteY8" fmla="*/ 216994 h 813989"/>
              <a:gd name="connsiteX0" fmla="*/ 224435 w 706012"/>
              <a:gd name="connsiteY0" fmla="*/ 216996 h 813991"/>
              <a:gd name="connsiteX1" fmla="*/ 204568 w 706012"/>
              <a:gd name="connsiteY1" fmla="*/ 1 h 813991"/>
              <a:gd name="connsiteX2" fmla="*/ 524766 w 706012"/>
              <a:gd name="connsiteY2" fmla="*/ 101960 h 813991"/>
              <a:gd name="connsiteX3" fmla="*/ 706012 w 706012"/>
              <a:gd name="connsiteY3" fmla="*/ 160848 h 813991"/>
              <a:gd name="connsiteX4" fmla="*/ 499535 w 706012"/>
              <a:gd name="connsiteY4" fmla="*/ 813991 h 813991"/>
              <a:gd name="connsiteX5" fmla="*/ 377335 w 706012"/>
              <a:gd name="connsiteY5" fmla="*/ 783866 h 813991"/>
              <a:gd name="connsiteX6" fmla="*/ 0 w 706012"/>
              <a:gd name="connsiteY6" fmla="*/ 662590 h 813991"/>
              <a:gd name="connsiteX7" fmla="*/ 109587 w 706012"/>
              <a:gd name="connsiteY7" fmla="*/ 473892 h 813991"/>
              <a:gd name="connsiteX8" fmla="*/ 224435 w 706012"/>
              <a:gd name="connsiteY8" fmla="*/ 216996 h 813991"/>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09587 w 706012"/>
              <a:gd name="connsiteY7" fmla="*/ 443876 h 783975"/>
              <a:gd name="connsiteX8" fmla="*/ 224435 w 706012"/>
              <a:gd name="connsiteY8" fmla="*/ 186980 h 783975"/>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65053 w 706012"/>
              <a:gd name="connsiteY7" fmla="*/ 353833 h 783975"/>
              <a:gd name="connsiteX8" fmla="*/ 224435 w 706012"/>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66403 w 595080"/>
              <a:gd name="connsiteY5" fmla="*/ 753850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94136 w 595080"/>
              <a:gd name="connsiteY5" fmla="*/ 603779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656415"/>
              <a:gd name="connsiteX1" fmla="*/ 176835 w 595080"/>
              <a:gd name="connsiteY1" fmla="*/ 0 h 656415"/>
              <a:gd name="connsiteX2" fmla="*/ 413834 w 595080"/>
              <a:gd name="connsiteY2" fmla="*/ 71944 h 656415"/>
              <a:gd name="connsiteX3" fmla="*/ 595080 w 595080"/>
              <a:gd name="connsiteY3" fmla="*/ 130832 h 656415"/>
              <a:gd name="connsiteX4" fmla="*/ 430202 w 595080"/>
              <a:gd name="connsiteY4" fmla="*/ 656415 h 656415"/>
              <a:gd name="connsiteX5" fmla="*/ 294136 w 595080"/>
              <a:gd name="connsiteY5" fmla="*/ 603779 h 656415"/>
              <a:gd name="connsiteX6" fmla="*/ 0 w 595080"/>
              <a:gd name="connsiteY6" fmla="*/ 505012 h 656415"/>
              <a:gd name="connsiteX7" fmla="*/ 54121 w 595080"/>
              <a:gd name="connsiteY7" fmla="*/ 353833 h 656415"/>
              <a:gd name="connsiteX8" fmla="*/ 113503 w 595080"/>
              <a:gd name="connsiteY8" fmla="*/ 186980 h 656415"/>
              <a:gd name="connsiteX0" fmla="*/ 113503 w 595080"/>
              <a:gd name="connsiteY0" fmla="*/ 156966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13503 w 595080"/>
              <a:gd name="connsiteY8" fmla="*/ 156966 h 626401"/>
              <a:gd name="connsiteX0" fmla="*/ 162035 w 595080"/>
              <a:gd name="connsiteY0" fmla="*/ 59420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62035 w 595080"/>
              <a:gd name="connsiteY8" fmla="*/ 59420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48168 w 595080"/>
              <a:gd name="connsiteY8" fmla="*/ 21902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81854 w 595080"/>
              <a:gd name="connsiteY7" fmla="*/ 203762 h 626401"/>
              <a:gd name="connsiteX8" fmla="*/ 148168 w 595080"/>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266403 w 567347"/>
              <a:gd name="connsiteY5" fmla="*/ 573765 h 626401"/>
              <a:gd name="connsiteX6" fmla="*/ 0 w 567347"/>
              <a:gd name="connsiteY6" fmla="*/ 339934 h 626401"/>
              <a:gd name="connsiteX7" fmla="*/ 54121 w 567347"/>
              <a:gd name="connsiteY7" fmla="*/ 203762 h 626401"/>
              <a:gd name="connsiteX8" fmla="*/ 120435 w 567347"/>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321869 w 567347"/>
              <a:gd name="connsiteY5" fmla="*/ 453708 h 626401"/>
              <a:gd name="connsiteX6" fmla="*/ 0 w 567347"/>
              <a:gd name="connsiteY6" fmla="*/ 339934 h 626401"/>
              <a:gd name="connsiteX7" fmla="*/ 54121 w 567347"/>
              <a:gd name="connsiteY7" fmla="*/ 203762 h 626401"/>
              <a:gd name="connsiteX8" fmla="*/ 120435 w 567347"/>
              <a:gd name="connsiteY8" fmla="*/ 21902 h 626401"/>
              <a:gd name="connsiteX0" fmla="*/ 293765 w 740677"/>
              <a:gd name="connsiteY0" fmla="*/ 21902 h 626401"/>
              <a:gd name="connsiteX1" fmla="*/ 398697 w 740677"/>
              <a:gd name="connsiteY1" fmla="*/ 0 h 626401"/>
              <a:gd name="connsiteX2" fmla="*/ 559431 w 740677"/>
              <a:gd name="connsiteY2" fmla="*/ 41930 h 626401"/>
              <a:gd name="connsiteX3" fmla="*/ 740677 w 740677"/>
              <a:gd name="connsiteY3" fmla="*/ 100818 h 626401"/>
              <a:gd name="connsiteX4" fmla="*/ 575799 w 740677"/>
              <a:gd name="connsiteY4" fmla="*/ 626401 h 626401"/>
              <a:gd name="connsiteX5" fmla="*/ 495199 w 740677"/>
              <a:gd name="connsiteY5" fmla="*/ 453708 h 626401"/>
              <a:gd name="connsiteX6" fmla="*/ 0 w 740677"/>
              <a:gd name="connsiteY6" fmla="*/ 129834 h 626401"/>
              <a:gd name="connsiteX7" fmla="*/ 227451 w 740677"/>
              <a:gd name="connsiteY7" fmla="*/ 203762 h 626401"/>
              <a:gd name="connsiteX8" fmla="*/ 293765 w 740677"/>
              <a:gd name="connsiteY8" fmla="*/ 21902 h 626401"/>
              <a:gd name="connsiteX0" fmla="*/ 293765 w 740677"/>
              <a:gd name="connsiteY0" fmla="*/ 58255 h 662754"/>
              <a:gd name="connsiteX1" fmla="*/ 398697 w 740677"/>
              <a:gd name="connsiteY1" fmla="*/ 36353 h 662754"/>
              <a:gd name="connsiteX2" fmla="*/ 559431 w 740677"/>
              <a:gd name="connsiteY2" fmla="*/ 78283 h 662754"/>
              <a:gd name="connsiteX3" fmla="*/ 740677 w 740677"/>
              <a:gd name="connsiteY3" fmla="*/ 137171 h 662754"/>
              <a:gd name="connsiteX4" fmla="*/ 575799 w 740677"/>
              <a:gd name="connsiteY4" fmla="*/ 662754 h 662754"/>
              <a:gd name="connsiteX5" fmla="*/ 495199 w 740677"/>
              <a:gd name="connsiteY5" fmla="*/ 490061 h 662754"/>
              <a:gd name="connsiteX6" fmla="*/ 0 w 740677"/>
              <a:gd name="connsiteY6" fmla="*/ 166187 h 662754"/>
              <a:gd name="connsiteX7" fmla="*/ 54121 w 740677"/>
              <a:gd name="connsiteY7" fmla="*/ 0 h 662754"/>
              <a:gd name="connsiteX8" fmla="*/ 293765 w 740677"/>
              <a:gd name="connsiteY8" fmla="*/ 58255 h 662754"/>
              <a:gd name="connsiteX0" fmla="*/ 103101 w 740677"/>
              <a:gd name="connsiteY0" fmla="*/ 0 h 705798"/>
              <a:gd name="connsiteX1" fmla="*/ 398697 w 740677"/>
              <a:gd name="connsiteY1" fmla="*/ 79397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242134 w 740677"/>
              <a:gd name="connsiteY5" fmla="*/ 44681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461932"/>
              <a:gd name="connsiteX1" fmla="*/ 190699 w 740677"/>
              <a:gd name="connsiteY1" fmla="*/ 23120 h 461932"/>
              <a:gd name="connsiteX2" fmla="*/ 278636 w 740677"/>
              <a:gd name="connsiteY2" fmla="*/ 50043 h 461932"/>
              <a:gd name="connsiteX3" fmla="*/ 740677 w 740677"/>
              <a:gd name="connsiteY3" fmla="*/ 180215 h 461932"/>
              <a:gd name="connsiteX4" fmla="*/ 516865 w 740677"/>
              <a:gd name="connsiteY4" fmla="*/ 461932 h 461932"/>
              <a:gd name="connsiteX5" fmla="*/ 242134 w 740677"/>
              <a:gd name="connsiteY5" fmla="*/ 446815 h 461932"/>
              <a:gd name="connsiteX6" fmla="*/ 0 w 740677"/>
              <a:gd name="connsiteY6" fmla="*/ 209231 h 461932"/>
              <a:gd name="connsiteX7" fmla="*/ 54121 w 740677"/>
              <a:gd name="connsiteY7" fmla="*/ 43044 h 461932"/>
              <a:gd name="connsiteX8" fmla="*/ 103101 w 740677"/>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511879 w 516865"/>
              <a:gd name="connsiteY3" fmla="*/ 168959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342015 w 516865"/>
              <a:gd name="connsiteY3" fmla="*/ 150201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342015"/>
              <a:gd name="connsiteY0" fmla="*/ 0 h 446815"/>
              <a:gd name="connsiteX1" fmla="*/ 190699 w 342015"/>
              <a:gd name="connsiteY1" fmla="*/ 23120 h 446815"/>
              <a:gd name="connsiteX2" fmla="*/ 278636 w 342015"/>
              <a:gd name="connsiteY2" fmla="*/ 50043 h 446815"/>
              <a:gd name="connsiteX3" fmla="*/ 342015 w 342015"/>
              <a:gd name="connsiteY3" fmla="*/ 150201 h 446815"/>
              <a:gd name="connsiteX4" fmla="*/ 305400 w 342015"/>
              <a:gd name="connsiteY4" fmla="*/ 281846 h 446815"/>
              <a:gd name="connsiteX5" fmla="*/ 242134 w 342015"/>
              <a:gd name="connsiteY5" fmla="*/ 446815 h 446815"/>
              <a:gd name="connsiteX6" fmla="*/ 0 w 342015"/>
              <a:gd name="connsiteY6" fmla="*/ 209231 h 446815"/>
              <a:gd name="connsiteX7" fmla="*/ 54121 w 342015"/>
              <a:gd name="connsiteY7" fmla="*/ 43044 h 446815"/>
              <a:gd name="connsiteX8" fmla="*/ 103101 w 342015"/>
              <a:gd name="connsiteY8" fmla="*/ 0 h 446815"/>
              <a:gd name="connsiteX0" fmla="*/ 103101 w 342015"/>
              <a:gd name="connsiteY0" fmla="*/ 0 h 341765"/>
              <a:gd name="connsiteX1" fmla="*/ 190699 w 342015"/>
              <a:gd name="connsiteY1" fmla="*/ 23120 h 341765"/>
              <a:gd name="connsiteX2" fmla="*/ 278636 w 342015"/>
              <a:gd name="connsiteY2" fmla="*/ 50043 h 341765"/>
              <a:gd name="connsiteX3" fmla="*/ 342015 w 342015"/>
              <a:gd name="connsiteY3" fmla="*/ 150201 h 341765"/>
              <a:gd name="connsiteX4" fmla="*/ 305400 w 342015"/>
              <a:gd name="connsiteY4" fmla="*/ 281846 h 341765"/>
              <a:gd name="connsiteX5" fmla="*/ 259467 w 342015"/>
              <a:gd name="connsiteY5" fmla="*/ 341765 h 341765"/>
              <a:gd name="connsiteX6" fmla="*/ 0 w 342015"/>
              <a:gd name="connsiteY6" fmla="*/ 209231 h 341765"/>
              <a:gd name="connsiteX7" fmla="*/ 54121 w 342015"/>
              <a:gd name="connsiteY7" fmla="*/ 43044 h 341765"/>
              <a:gd name="connsiteX8" fmla="*/ 103101 w 342015"/>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305400 w 317748"/>
              <a:gd name="connsiteY4" fmla="*/ 281846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270735 w 317748"/>
              <a:gd name="connsiteY4" fmla="*/ 270591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70735 w 317748"/>
              <a:gd name="connsiteY4" fmla="*/ 270591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67268 w 317748"/>
              <a:gd name="connsiteY4" fmla="*/ 251832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07348"/>
              <a:gd name="connsiteY0" fmla="*/ 0 h 300495"/>
              <a:gd name="connsiteX1" fmla="*/ 190699 w 307348"/>
              <a:gd name="connsiteY1" fmla="*/ 23120 h 300495"/>
              <a:gd name="connsiteX2" fmla="*/ 278636 w 307348"/>
              <a:gd name="connsiteY2" fmla="*/ 50043 h 300495"/>
              <a:gd name="connsiteX3" fmla="*/ 307348 w 307348"/>
              <a:gd name="connsiteY3" fmla="*/ 116435 h 300495"/>
              <a:gd name="connsiteX4" fmla="*/ 267268 w 307348"/>
              <a:gd name="connsiteY4" fmla="*/ 251832 h 300495"/>
              <a:gd name="connsiteX5" fmla="*/ 249066 w 307348"/>
              <a:gd name="connsiteY5" fmla="*/ 300495 h 300495"/>
              <a:gd name="connsiteX6" fmla="*/ 0 w 307348"/>
              <a:gd name="connsiteY6" fmla="*/ 209231 h 300495"/>
              <a:gd name="connsiteX7" fmla="*/ 54121 w 307348"/>
              <a:gd name="connsiteY7" fmla="*/ 43044 h 300495"/>
              <a:gd name="connsiteX8" fmla="*/ 103101 w 307348"/>
              <a:gd name="connsiteY8" fmla="*/ 0 h 30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8" h="300495">
                <a:moveTo>
                  <a:pt x="103101" y="0"/>
                </a:moveTo>
                <a:lnTo>
                  <a:pt x="190699" y="23120"/>
                </a:lnTo>
                <a:lnTo>
                  <a:pt x="278636" y="50043"/>
                </a:lnTo>
                <a:lnTo>
                  <a:pt x="307348" y="116435"/>
                </a:lnTo>
                <a:lnTo>
                  <a:pt x="267268" y="251832"/>
                </a:lnTo>
                <a:lnTo>
                  <a:pt x="249066" y="300495"/>
                </a:lnTo>
                <a:lnTo>
                  <a:pt x="0" y="209231"/>
                </a:lnTo>
                <a:lnTo>
                  <a:pt x="54121" y="43044"/>
                </a:lnTo>
                <a:lnTo>
                  <a:pt x="103101" y="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defRPr/>
            </a:pP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48" name="テキスト ボックス 20"/>
          <p:cNvSpPr txBox="1">
            <a:spLocks noChangeArrowheads="1"/>
          </p:cNvSpPr>
          <p:nvPr/>
        </p:nvSpPr>
        <p:spPr bwMode="auto">
          <a:xfrm>
            <a:off x="5376702" y="5960917"/>
            <a:ext cx="1355105"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000" dirty="0">
                <a:latin typeface="HGS創英角ｺﾞｼｯｸUB" pitchFamily="50" charset="-128"/>
                <a:ea typeface="HGS創英角ｺﾞｼｯｸUB" pitchFamily="50" charset="-128"/>
              </a:rPr>
              <a:t>OFA</a:t>
            </a:r>
            <a:r>
              <a:rPr lang="ja-JP" altLang="en-US" sz="1000" dirty="0">
                <a:latin typeface="HGS創英角ｺﾞｼｯｸUB" pitchFamily="50" charset="-128"/>
                <a:ea typeface="HGS創英角ｺﾞｼｯｸUB" pitchFamily="50" charset="-128"/>
              </a:rPr>
              <a:t>万博</a:t>
            </a:r>
            <a:endParaRPr lang="en-US" altLang="ja-JP" sz="1000" dirty="0">
              <a:latin typeface="HGS創英角ｺﾞｼｯｸUB" pitchFamily="50" charset="-128"/>
              <a:ea typeface="HGS創英角ｺﾞｼｯｸUB" pitchFamily="50" charset="-128"/>
            </a:endParaRPr>
          </a:p>
          <a:p>
            <a:pPr algn="ctr" eaLnBrk="1" hangingPunct="1">
              <a:spcBef>
                <a:spcPct val="0"/>
              </a:spcBef>
              <a:buFontTx/>
              <a:buNone/>
            </a:pPr>
            <a:r>
              <a:rPr lang="ja-JP" altLang="en-US" sz="1000" dirty="0">
                <a:latin typeface="HGS創英角ｺﾞｼｯｸUB" pitchFamily="50" charset="-128"/>
                <a:ea typeface="HGS創英角ｺﾞｼｯｸUB" pitchFamily="50" charset="-128"/>
              </a:rPr>
              <a:t>フットボールセンター</a:t>
            </a:r>
          </a:p>
        </p:txBody>
      </p:sp>
      <p:sp>
        <p:nvSpPr>
          <p:cNvPr id="72" name="フリーフォーム 71"/>
          <p:cNvSpPr>
            <a:spLocks noChangeAspect="1"/>
          </p:cNvSpPr>
          <p:nvPr/>
        </p:nvSpPr>
        <p:spPr bwMode="auto">
          <a:xfrm>
            <a:off x="3653306" y="4368686"/>
            <a:ext cx="149577" cy="159767"/>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 name="connsiteX0" fmla="*/ 198049 w 880689"/>
              <a:gd name="connsiteY0" fmla="*/ -1 h 927040"/>
              <a:gd name="connsiteX1" fmla="*/ 379245 w 880689"/>
              <a:gd name="connsiteY1" fmla="*/ 45629 h 927040"/>
              <a:gd name="connsiteX2" fmla="*/ 783771 w 880689"/>
              <a:gd name="connsiteY2" fmla="*/ 50565 h 927040"/>
              <a:gd name="connsiteX3" fmla="*/ 880689 w 880689"/>
              <a:gd name="connsiteY3" fmla="*/ 206476 h 927040"/>
              <a:gd name="connsiteX4" fmla="*/ 674212 w 880689"/>
              <a:gd name="connsiteY4" fmla="*/ 859619 h 927040"/>
              <a:gd name="connsiteX5" fmla="*/ 552011 w 880689"/>
              <a:gd name="connsiteY5" fmla="*/ 927040 h 927040"/>
              <a:gd name="connsiteX6" fmla="*/ 105345 w 880689"/>
              <a:gd name="connsiteY6" fmla="*/ 813267 h 927040"/>
              <a:gd name="connsiteX7" fmla="*/ 0 w 880689"/>
              <a:gd name="connsiteY7" fmla="*/ 632073 h 927040"/>
              <a:gd name="connsiteX8" fmla="*/ 198049 w 880689"/>
              <a:gd name="connsiteY8" fmla="*/ -1 h 927040"/>
              <a:gd name="connsiteX0" fmla="*/ 198049 w 880689"/>
              <a:gd name="connsiteY0" fmla="*/ 1 h 927042"/>
              <a:gd name="connsiteX1" fmla="*/ 379245 w 880689"/>
              <a:gd name="connsiteY1" fmla="*/ 45631 h 927042"/>
              <a:gd name="connsiteX2" fmla="*/ 706376 w 880689"/>
              <a:gd name="connsiteY2" fmla="*/ 117575 h 927042"/>
              <a:gd name="connsiteX3" fmla="*/ 880689 w 880689"/>
              <a:gd name="connsiteY3" fmla="*/ 206478 h 927042"/>
              <a:gd name="connsiteX4" fmla="*/ 674212 w 880689"/>
              <a:gd name="connsiteY4" fmla="*/ 859621 h 927042"/>
              <a:gd name="connsiteX5" fmla="*/ 552011 w 880689"/>
              <a:gd name="connsiteY5" fmla="*/ 927042 h 927042"/>
              <a:gd name="connsiteX6" fmla="*/ 105345 w 880689"/>
              <a:gd name="connsiteY6" fmla="*/ 813269 h 927042"/>
              <a:gd name="connsiteX7" fmla="*/ 0 w 880689"/>
              <a:gd name="connsiteY7" fmla="*/ 632075 h 927042"/>
              <a:gd name="connsiteX8" fmla="*/ 198049 w 880689"/>
              <a:gd name="connsiteY8" fmla="*/ 1 h 927042"/>
              <a:gd name="connsiteX0" fmla="*/ 198049 w 880689"/>
              <a:gd name="connsiteY0" fmla="*/ -1 h 927040"/>
              <a:gd name="connsiteX1" fmla="*/ 379245 w 880689"/>
              <a:gd name="connsiteY1" fmla="*/ 45629 h 927040"/>
              <a:gd name="connsiteX2" fmla="*/ 706376 w 880689"/>
              <a:gd name="connsiteY2" fmla="*/ 117573 h 927040"/>
              <a:gd name="connsiteX3" fmla="*/ 880689 w 880689"/>
              <a:gd name="connsiteY3" fmla="*/ 206476 h 927040"/>
              <a:gd name="connsiteX4" fmla="*/ 674212 w 880689"/>
              <a:gd name="connsiteY4" fmla="*/ 859619 h 927040"/>
              <a:gd name="connsiteX5" fmla="*/ 552011 w 880689"/>
              <a:gd name="connsiteY5" fmla="*/ 927040 h 927040"/>
              <a:gd name="connsiteX6" fmla="*/ 174677 w 880689"/>
              <a:gd name="connsiteY6" fmla="*/ 708218 h 927040"/>
              <a:gd name="connsiteX7" fmla="*/ 0 w 880689"/>
              <a:gd name="connsiteY7" fmla="*/ 632073 h 927040"/>
              <a:gd name="connsiteX8" fmla="*/ 198049 w 880689"/>
              <a:gd name="connsiteY8" fmla="*/ -1 h 927040"/>
              <a:gd name="connsiteX0" fmla="*/ 198049 w 880689"/>
              <a:gd name="connsiteY0" fmla="*/ 1 h 859620"/>
              <a:gd name="connsiteX1" fmla="*/ 379245 w 880689"/>
              <a:gd name="connsiteY1" fmla="*/ 45631 h 859620"/>
              <a:gd name="connsiteX2" fmla="*/ 706376 w 880689"/>
              <a:gd name="connsiteY2" fmla="*/ 117575 h 859620"/>
              <a:gd name="connsiteX3" fmla="*/ 880689 w 880689"/>
              <a:gd name="connsiteY3" fmla="*/ 206478 h 859620"/>
              <a:gd name="connsiteX4" fmla="*/ 674212 w 880689"/>
              <a:gd name="connsiteY4" fmla="*/ 859621 h 859620"/>
              <a:gd name="connsiteX5" fmla="*/ 552012 w 880689"/>
              <a:gd name="connsiteY5" fmla="*/ 829496 h 859620"/>
              <a:gd name="connsiteX6" fmla="*/ 174677 w 880689"/>
              <a:gd name="connsiteY6" fmla="*/ 708220 h 859620"/>
              <a:gd name="connsiteX7" fmla="*/ 0 w 880689"/>
              <a:gd name="connsiteY7" fmla="*/ 632075 h 859620"/>
              <a:gd name="connsiteX8" fmla="*/ 198049 w 880689"/>
              <a:gd name="connsiteY8" fmla="*/ 1 h 859620"/>
              <a:gd name="connsiteX0" fmla="*/ 198049 w 880689"/>
              <a:gd name="connsiteY0" fmla="*/ -1 h 859620"/>
              <a:gd name="connsiteX1" fmla="*/ 379245 w 880689"/>
              <a:gd name="connsiteY1" fmla="*/ 45629 h 859620"/>
              <a:gd name="connsiteX2" fmla="*/ 699443 w 880689"/>
              <a:gd name="connsiteY2" fmla="*/ 147588 h 859620"/>
              <a:gd name="connsiteX3" fmla="*/ 880689 w 880689"/>
              <a:gd name="connsiteY3" fmla="*/ 206476 h 859620"/>
              <a:gd name="connsiteX4" fmla="*/ 674212 w 880689"/>
              <a:gd name="connsiteY4" fmla="*/ 859619 h 859620"/>
              <a:gd name="connsiteX5" fmla="*/ 552012 w 880689"/>
              <a:gd name="connsiteY5" fmla="*/ 829494 h 859620"/>
              <a:gd name="connsiteX6" fmla="*/ 174677 w 880689"/>
              <a:gd name="connsiteY6" fmla="*/ 708218 h 859620"/>
              <a:gd name="connsiteX7" fmla="*/ 0 w 880689"/>
              <a:gd name="connsiteY7" fmla="*/ 632073 h 859620"/>
              <a:gd name="connsiteX8" fmla="*/ 198049 w 880689"/>
              <a:gd name="connsiteY8" fmla="*/ -1 h 859620"/>
              <a:gd name="connsiteX0" fmla="*/ 399112 w 880689"/>
              <a:gd name="connsiteY0" fmla="*/ 216994 h 813989"/>
              <a:gd name="connsiteX1" fmla="*/ 379245 w 880689"/>
              <a:gd name="connsiteY1" fmla="*/ -1 h 813989"/>
              <a:gd name="connsiteX2" fmla="*/ 699443 w 880689"/>
              <a:gd name="connsiteY2" fmla="*/ 101958 h 813989"/>
              <a:gd name="connsiteX3" fmla="*/ 880689 w 880689"/>
              <a:gd name="connsiteY3" fmla="*/ 160846 h 813989"/>
              <a:gd name="connsiteX4" fmla="*/ 674212 w 880689"/>
              <a:gd name="connsiteY4" fmla="*/ 813989 h 813989"/>
              <a:gd name="connsiteX5" fmla="*/ 552012 w 880689"/>
              <a:gd name="connsiteY5" fmla="*/ 783864 h 813989"/>
              <a:gd name="connsiteX6" fmla="*/ 174677 w 880689"/>
              <a:gd name="connsiteY6" fmla="*/ 662588 h 813989"/>
              <a:gd name="connsiteX7" fmla="*/ 0 w 880689"/>
              <a:gd name="connsiteY7" fmla="*/ 586443 h 813989"/>
              <a:gd name="connsiteX8" fmla="*/ 399112 w 880689"/>
              <a:gd name="connsiteY8" fmla="*/ 216994 h 813989"/>
              <a:gd name="connsiteX0" fmla="*/ 224435 w 706012"/>
              <a:gd name="connsiteY0" fmla="*/ 216996 h 813991"/>
              <a:gd name="connsiteX1" fmla="*/ 204568 w 706012"/>
              <a:gd name="connsiteY1" fmla="*/ 1 h 813991"/>
              <a:gd name="connsiteX2" fmla="*/ 524766 w 706012"/>
              <a:gd name="connsiteY2" fmla="*/ 101960 h 813991"/>
              <a:gd name="connsiteX3" fmla="*/ 706012 w 706012"/>
              <a:gd name="connsiteY3" fmla="*/ 160848 h 813991"/>
              <a:gd name="connsiteX4" fmla="*/ 499535 w 706012"/>
              <a:gd name="connsiteY4" fmla="*/ 813991 h 813991"/>
              <a:gd name="connsiteX5" fmla="*/ 377335 w 706012"/>
              <a:gd name="connsiteY5" fmla="*/ 783866 h 813991"/>
              <a:gd name="connsiteX6" fmla="*/ 0 w 706012"/>
              <a:gd name="connsiteY6" fmla="*/ 662590 h 813991"/>
              <a:gd name="connsiteX7" fmla="*/ 109587 w 706012"/>
              <a:gd name="connsiteY7" fmla="*/ 473892 h 813991"/>
              <a:gd name="connsiteX8" fmla="*/ 224435 w 706012"/>
              <a:gd name="connsiteY8" fmla="*/ 216996 h 813991"/>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09587 w 706012"/>
              <a:gd name="connsiteY7" fmla="*/ 443876 h 783975"/>
              <a:gd name="connsiteX8" fmla="*/ 224435 w 706012"/>
              <a:gd name="connsiteY8" fmla="*/ 186980 h 783975"/>
              <a:gd name="connsiteX0" fmla="*/ 224435 w 706012"/>
              <a:gd name="connsiteY0" fmla="*/ 186980 h 783975"/>
              <a:gd name="connsiteX1" fmla="*/ 287767 w 706012"/>
              <a:gd name="connsiteY1" fmla="*/ 0 h 783975"/>
              <a:gd name="connsiteX2" fmla="*/ 524766 w 706012"/>
              <a:gd name="connsiteY2" fmla="*/ 71944 h 783975"/>
              <a:gd name="connsiteX3" fmla="*/ 706012 w 706012"/>
              <a:gd name="connsiteY3" fmla="*/ 130832 h 783975"/>
              <a:gd name="connsiteX4" fmla="*/ 499535 w 706012"/>
              <a:gd name="connsiteY4" fmla="*/ 783975 h 783975"/>
              <a:gd name="connsiteX5" fmla="*/ 377335 w 706012"/>
              <a:gd name="connsiteY5" fmla="*/ 753850 h 783975"/>
              <a:gd name="connsiteX6" fmla="*/ 0 w 706012"/>
              <a:gd name="connsiteY6" fmla="*/ 632574 h 783975"/>
              <a:gd name="connsiteX7" fmla="*/ 165053 w 706012"/>
              <a:gd name="connsiteY7" fmla="*/ 353833 h 783975"/>
              <a:gd name="connsiteX8" fmla="*/ 224435 w 706012"/>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66403 w 595080"/>
              <a:gd name="connsiteY5" fmla="*/ 753850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783975"/>
              <a:gd name="connsiteX1" fmla="*/ 176835 w 595080"/>
              <a:gd name="connsiteY1" fmla="*/ 0 h 783975"/>
              <a:gd name="connsiteX2" fmla="*/ 413834 w 595080"/>
              <a:gd name="connsiteY2" fmla="*/ 71944 h 783975"/>
              <a:gd name="connsiteX3" fmla="*/ 595080 w 595080"/>
              <a:gd name="connsiteY3" fmla="*/ 130832 h 783975"/>
              <a:gd name="connsiteX4" fmla="*/ 388603 w 595080"/>
              <a:gd name="connsiteY4" fmla="*/ 783975 h 783975"/>
              <a:gd name="connsiteX5" fmla="*/ 294136 w 595080"/>
              <a:gd name="connsiteY5" fmla="*/ 603779 h 783975"/>
              <a:gd name="connsiteX6" fmla="*/ 0 w 595080"/>
              <a:gd name="connsiteY6" fmla="*/ 505012 h 783975"/>
              <a:gd name="connsiteX7" fmla="*/ 54121 w 595080"/>
              <a:gd name="connsiteY7" fmla="*/ 353833 h 783975"/>
              <a:gd name="connsiteX8" fmla="*/ 113503 w 595080"/>
              <a:gd name="connsiteY8" fmla="*/ 186980 h 783975"/>
              <a:gd name="connsiteX0" fmla="*/ 113503 w 595080"/>
              <a:gd name="connsiteY0" fmla="*/ 186980 h 656415"/>
              <a:gd name="connsiteX1" fmla="*/ 176835 w 595080"/>
              <a:gd name="connsiteY1" fmla="*/ 0 h 656415"/>
              <a:gd name="connsiteX2" fmla="*/ 413834 w 595080"/>
              <a:gd name="connsiteY2" fmla="*/ 71944 h 656415"/>
              <a:gd name="connsiteX3" fmla="*/ 595080 w 595080"/>
              <a:gd name="connsiteY3" fmla="*/ 130832 h 656415"/>
              <a:gd name="connsiteX4" fmla="*/ 430202 w 595080"/>
              <a:gd name="connsiteY4" fmla="*/ 656415 h 656415"/>
              <a:gd name="connsiteX5" fmla="*/ 294136 w 595080"/>
              <a:gd name="connsiteY5" fmla="*/ 603779 h 656415"/>
              <a:gd name="connsiteX6" fmla="*/ 0 w 595080"/>
              <a:gd name="connsiteY6" fmla="*/ 505012 h 656415"/>
              <a:gd name="connsiteX7" fmla="*/ 54121 w 595080"/>
              <a:gd name="connsiteY7" fmla="*/ 353833 h 656415"/>
              <a:gd name="connsiteX8" fmla="*/ 113503 w 595080"/>
              <a:gd name="connsiteY8" fmla="*/ 186980 h 656415"/>
              <a:gd name="connsiteX0" fmla="*/ 113503 w 595080"/>
              <a:gd name="connsiteY0" fmla="*/ 156966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13503 w 595080"/>
              <a:gd name="connsiteY8" fmla="*/ 156966 h 626401"/>
              <a:gd name="connsiteX0" fmla="*/ 162035 w 595080"/>
              <a:gd name="connsiteY0" fmla="*/ 59420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62035 w 595080"/>
              <a:gd name="connsiteY8" fmla="*/ 59420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54121 w 595080"/>
              <a:gd name="connsiteY7" fmla="*/ 323819 h 626401"/>
              <a:gd name="connsiteX8" fmla="*/ 148168 w 595080"/>
              <a:gd name="connsiteY8" fmla="*/ 21902 h 626401"/>
              <a:gd name="connsiteX0" fmla="*/ 148168 w 595080"/>
              <a:gd name="connsiteY0" fmla="*/ 21902 h 626401"/>
              <a:gd name="connsiteX1" fmla="*/ 253100 w 595080"/>
              <a:gd name="connsiteY1" fmla="*/ 0 h 626401"/>
              <a:gd name="connsiteX2" fmla="*/ 413834 w 595080"/>
              <a:gd name="connsiteY2" fmla="*/ 41930 h 626401"/>
              <a:gd name="connsiteX3" fmla="*/ 595080 w 595080"/>
              <a:gd name="connsiteY3" fmla="*/ 100818 h 626401"/>
              <a:gd name="connsiteX4" fmla="*/ 430202 w 595080"/>
              <a:gd name="connsiteY4" fmla="*/ 626401 h 626401"/>
              <a:gd name="connsiteX5" fmla="*/ 294136 w 595080"/>
              <a:gd name="connsiteY5" fmla="*/ 573765 h 626401"/>
              <a:gd name="connsiteX6" fmla="*/ 0 w 595080"/>
              <a:gd name="connsiteY6" fmla="*/ 474998 h 626401"/>
              <a:gd name="connsiteX7" fmla="*/ 81854 w 595080"/>
              <a:gd name="connsiteY7" fmla="*/ 203762 h 626401"/>
              <a:gd name="connsiteX8" fmla="*/ 148168 w 595080"/>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266403 w 567347"/>
              <a:gd name="connsiteY5" fmla="*/ 573765 h 626401"/>
              <a:gd name="connsiteX6" fmla="*/ 0 w 567347"/>
              <a:gd name="connsiteY6" fmla="*/ 339934 h 626401"/>
              <a:gd name="connsiteX7" fmla="*/ 54121 w 567347"/>
              <a:gd name="connsiteY7" fmla="*/ 203762 h 626401"/>
              <a:gd name="connsiteX8" fmla="*/ 120435 w 567347"/>
              <a:gd name="connsiteY8" fmla="*/ 21902 h 626401"/>
              <a:gd name="connsiteX0" fmla="*/ 120435 w 567347"/>
              <a:gd name="connsiteY0" fmla="*/ 21902 h 626401"/>
              <a:gd name="connsiteX1" fmla="*/ 225367 w 567347"/>
              <a:gd name="connsiteY1" fmla="*/ 0 h 626401"/>
              <a:gd name="connsiteX2" fmla="*/ 386101 w 567347"/>
              <a:gd name="connsiteY2" fmla="*/ 41930 h 626401"/>
              <a:gd name="connsiteX3" fmla="*/ 567347 w 567347"/>
              <a:gd name="connsiteY3" fmla="*/ 100818 h 626401"/>
              <a:gd name="connsiteX4" fmla="*/ 402469 w 567347"/>
              <a:gd name="connsiteY4" fmla="*/ 626401 h 626401"/>
              <a:gd name="connsiteX5" fmla="*/ 321869 w 567347"/>
              <a:gd name="connsiteY5" fmla="*/ 453708 h 626401"/>
              <a:gd name="connsiteX6" fmla="*/ 0 w 567347"/>
              <a:gd name="connsiteY6" fmla="*/ 339934 h 626401"/>
              <a:gd name="connsiteX7" fmla="*/ 54121 w 567347"/>
              <a:gd name="connsiteY7" fmla="*/ 203762 h 626401"/>
              <a:gd name="connsiteX8" fmla="*/ 120435 w 567347"/>
              <a:gd name="connsiteY8" fmla="*/ 21902 h 626401"/>
              <a:gd name="connsiteX0" fmla="*/ 293765 w 740677"/>
              <a:gd name="connsiteY0" fmla="*/ 21902 h 626401"/>
              <a:gd name="connsiteX1" fmla="*/ 398697 w 740677"/>
              <a:gd name="connsiteY1" fmla="*/ 0 h 626401"/>
              <a:gd name="connsiteX2" fmla="*/ 559431 w 740677"/>
              <a:gd name="connsiteY2" fmla="*/ 41930 h 626401"/>
              <a:gd name="connsiteX3" fmla="*/ 740677 w 740677"/>
              <a:gd name="connsiteY3" fmla="*/ 100818 h 626401"/>
              <a:gd name="connsiteX4" fmla="*/ 575799 w 740677"/>
              <a:gd name="connsiteY4" fmla="*/ 626401 h 626401"/>
              <a:gd name="connsiteX5" fmla="*/ 495199 w 740677"/>
              <a:gd name="connsiteY5" fmla="*/ 453708 h 626401"/>
              <a:gd name="connsiteX6" fmla="*/ 0 w 740677"/>
              <a:gd name="connsiteY6" fmla="*/ 129834 h 626401"/>
              <a:gd name="connsiteX7" fmla="*/ 227451 w 740677"/>
              <a:gd name="connsiteY7" fmla="*/ 203762 h 626401"/>
              <a:gd name="connsiteX8" fmla="*/ 293765 w 740677"/>
              <a:gd name="connsiteY8" fmla="*/ 21902 h 626401"/>
              <a:gd name="connsiteX0" fmla="*/ 293765 w 740677"/>
              <a:gd name="connsiteY0" fmla="*/ 58255 h 662754"/>
              <a:gd name="connsiteX1" fmla="*/ 398697 w 740677"/>
              <a:gd name="connsiteY1" fmla="*/ 36353 h 662754"/>
              <a:gd name="connsiteX2" fmla="*/ 559431 w 740677"/>
              <a:gd name="connsiteY2" fmla="*/ 78283 h 662754"/>
              <a:gd name="connsiteX3" fmla="*/ 740677 w 740677"/>
              <a:gd name="connsiteY3" fmla="*/ 137171 h 662754"/>
              <a:gd name="connsiteX4" fmla="*/ 575799 w 740677"/>
              <a:gd name="connsiteY4" fmla="*/ 662754 h 662754"/>
              <a:gd name="connsiteX5" fmla="*/ 495199 w 740677"/>
              <a:gd name="connsiteY5" fmla="*/ 490061 h 662754"/>
              <a:gd name="connsiteX6" fmla="*/ 0 w 740677"/>
              <a:gd name="connsiteY6" fmla="*/ 166187 h 662754"/>
              <a:gd name="connsiteX7" fmla="*/ 54121 w 740677"/>
              <a:gd name="connsiteY7" fmla="*/ 0 h 662754"/>
              <a:gd name="connsiteX8" fmla="*/ 293765 w 740677"/>
              <a:gd name="connsiteY8" fmla="*/ 58255 h 662754"/>
              <a:gd name="connsiteX0" fmla="*/ 103101 w 740677"/>
              <a:gd name="connsiteY0" fmla="*/ 0 h 705798"/>
              <a:gd name="connsiteX1" fmla="*/ 398697 w 740677"/>
              <a:gd name="connsiteY1" fmla="*/ 79397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559431 w 740677"/>
              <a:gd name="connsiteY2" fmla="*/ 121327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495199 w 740677"/>
              <a:gd name="connsiteY5" fmla="*/ 53310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705798"/>
              <a:gd name="connsiteX1" fmla="*/ 190699 w 740677"/>
              <a:gd name="connsiteY1" fmla="*/ 23120 h 705798"/>
              <a:gd name="connsiteX2" fmla="*/ 278636 w 740677"/>
              <a:gd name="connsiteY2" fmla="*/ 50043 h 705798"/>
              <a:gd name="connsiteX3" fmla="*/ 740677 w 740677"/>
              <a:gd name="connsiteY3" fmla="*/ 180215 h 705798"/>
              <a:gd name="connsiteX4" fmla="*/ 575799 w 740677"/>
              <a:gd name="connsiteY4" fmla="*/ 705798 h 705798"/>
              <a:gd name="connsiteX5" fmla="*/ 242134 w 740677"/>
              <a:gd name="connsiteY5" fmla="*/ 446815 h 705798"/>
              <a:gd name="connsiteX6" fmla="*/ 0 w 740677"/>
              <a:gd name="connsiteY6" fmla="*/ 209231 h 705798"/>
              <a:gd name="connsiteX7" fmla="*/ 54121 w 740677"/>
              <a:gd name="connsiteY7" fmla="*/ 43044 h 705798"/>
              <a:gd name="connsiteX8" fmla="*/ 103101 w 740677"/>
              <a:gd name="connsiteY8" fmla="*/ 0 h 705798"/>
              <a:gd name="connsiteX0" fmla="*/ 103101 w 740677"/>
              <a:gd name="connsiteY0" fmla="*/ 0 h 461932"/>
              <a:gd name="connsiteX1" fmla="*/ 190699 w 740677"/>
              <a:gd name="connsiteY1" fmla="*/ 23120 h 461932"/>
              <a:gd name="connsiteX2" fmla="*/ 278636 w 740677"/>
              <a:gd name="connsiteY2" fmla="*/ 50043 h 461932"/>
              <a:gd name="connsiteX3" fmla="*/ 740677 w 740677"/>
              <a:gd name="connsiteY3" fmla="*/ 180215 h 461932"/>
              <a:gd name="connsiteX4" fmla="*/ 516865 w 740677"/>
              <a:gd name="connsiteY4" fmla="*/ 461932 h 461932"/>
              <a:gd name="connsiteX5" fmla="*/ 242134 w 740677"/>
              <a:gd name="connsiteY5" fmla="*/ 446815 h 461932"/>
              <a:gd name="connsiteX6" fmla="*/ 0 w 740677"/>
              <a:gd name="connsiteY6" fmla="*/ 209231 h 461932"/>
              <a:gd name="connsiteX7" fmla="*/ 54121 w 740677"/>
              <a:gd name="connsiteY7" fmla="*/ 43044 h 461932"/>
              <a:gd name="connsiteX8" fmla="*/ 103101 w 740677"/>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511879 w 516865"/>
              <a:gd name="connsiteY3" fmla="*/ 168959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516865"/>
              <a:gd name="connsiteY0" fmla="*/ 0 h 461932"/>
              <a:gd name="connsiteX1" fmla="*/ 190699 w 516865"/>
              <a:gd name="connsiteY1" fmla="*/ 23120 h 461932"/>
              <a:gd name="connsiteX2" fmla="*/ 278636 w 516865"/>
              <a:gd name="connsiteY2" fmla="*/ 50043 h 461932"/>
              <a:gd name="connsiteX3" fmla="*/ 342015 w 516865"/>
              <a:gd name="connsiteY3" fmla="*/ 150201 h 461932"/>
              <a:gd name="connsiteX4" fmla="*/ 516865 w 516865"/>
              <a:gd name="connsiteY4" fmla="*/ 461932 h 461932"/>
              <a:gd name="connsiteX5" fmla="*/ 242134 w 516865"/>
              <a:gd name="connsiteY5" fmla="*/ 446815 h 461932"/>
              <a:gd name="connsiteX6" fmla="*/ 0 w 516865"/>
              <a:gd name="connsiteY6" fmla="*/ 209231 h 461932"/>
              <a:gd name="connsiteX7" fmla="*/ 54121 w 516865"/>
              <a:gd name="connsiteY7" fmla="*/ 43044 h 461932"/>
              <a:gd name="connsiteX8" fmla="*/ 103101 w 516865"/>
              <a:gd name="connsiteY8" fmla="*/ 0 h 461932"/>
              <a:gd name="connsiteX0" fmla="*/ 103101 w 342015"/>
              <a:gd name="connsiteY0" fmla="*/ 0 h 446815"/>
              <a:gd name="connsiteX1" fmla="*/ 190699 w 342015"/>
              <a:gd name="connsiteY1" fmla="*/ 23120 h 446815"/>
              <a:gd name="connsiteX2" fmla="*/ 278636 w 342015"/>
              <a:gd name="connsiteY2" fmla="*/ 50043 h 446815"/>
              <a:gd name="connsiteX3" fmla="*/ 342015 w 342015"/>
              <a:gd name="connsiteY3" fmla="*/ 150201 h 446815"/>
              <a:gd name="connsiteX4" fmla="*/ 305400 w 342015"/>
              <a:gd name="connsiteY4" fmla="*/ 281846 h 446815"/>
              <a:gd name="connsiteX5" fmla="*/ 242134 w 342015"/>
              <a:gd name="connsiteY5" fmla="*/ 446815 h 446815"/>
              <a:gd name="connsiteX6" fmla="*/ 0 w 342015"/>
              <a:gd name="connsiteY6" fmla="*/ 209231 h 446815"/>
              <a:gd name="connsiteX7" fmla="*/ 54121 w 342015"/>
              <a:gd name="connsiteY7" fmla="*/ 43044 h 446815"/>
              <a:gd name="connsiteX8" fmla="*/ 103101 w 342015"/>
              <a:gd name="connsiteY8" fmla="*/ 0 h 446815"/>
              <a:gd name="connsiteX0" fmla="*/ 103101 w 342015"/>
              <a:gd name="connsiteY0" fmla="*/ 0 h 341765"/>
              <a:gd name="connsiteX1" fmla="*/ 190699 w 342015"/>
              <a:gd name="connsiteY1" fmla="*/ 23120 h 341765"/>
              <a:gd name="connsiteX2" fmla="*/ 278636 w 342015"/>
              <a:gd name="connsiteY2" fmla="*/ 50043 h 341765"/>
              <a:gd name="connsiteX3" fmla="*/ 342015 w 342015"/>
              <a:gd name="connsiteY3" fmla="*/ 150201 h 341765"/>
              <a:gd name="connsiteX4" fmla="*/ 305400 w 342015"/>
              <a:gd name="connsiteY4" fmla="*/ 281846 h 341765"/>
              <a:gd name="connsiteX5" fmla="*/ 259467 w 342015"/>
              <a:gd name="connsiteY5" fmla="*/ 341765 h 341765"/>
              <a:gd name="connsiteX6" fmla="*/ 0 w 342015"/>
              <a:gd name="connsiteY6" fmla="*/ 209231 h 341765"/>
              <a:gd name="connsiteX7" fmla="*/ 54121 w 342015"/>
              <a:gd name="connsiteY7" fmla="*/ 43044 h 341765"/>
              <a:gd name="connsiteX8" fmla="*/ 103101 w 342015"/>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305400 w 317748"/>
              <a:gd name="connsiteY4" fmla="*/ 281846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41765"/>
              <a:gd name="connsiteX1" fmla="*/ 190699 w 317748"/>
              <a:gd name="connsiteY1" fmla="*/ 23120 h 341765"/>
              <a:gd name="connsiteX2" fmla="*/ 278636 w 317748"/>
              <a:gd name="connsiteY2" fmla="*/ 50043 h 341765"/>
              <a:gd name="connsiteX3" fmla="*/ 317748 w 317748"/>
              <a:gd name="connsiteY3" fmla="*/ 116435 h 341765"/>
              <a:gd name="connsiteX4" fmla="*/ 270735 w 317748"/>
              <a:gd name="connsiteY4" fmla="*/ 270591 h 341765"/>
              <a:gd name="connsiteX5" fmla="*/ 259467 w 317748"/>
              <a:gd name="connsiteY5" fmla="*/ 341765 h 341765"/>
              <a:gd name="connsiteX6" fmla="*/ 0 w 317748"/>
              <a:gd name="connsiteY6" fmla="*/ 209231 h 341765"/>
              <a:gd name="connsiteX7" fmla="*/ 54121 w 317748"/>
              <a:gd name="connsiteY7" fmla="*/ 43044 h 341765"/>
              <a:gd name="connsiteX8" fmla="*/ 103101 w 317748"/>
              <a:gd name="connsiteY8" fmla="*/ 0 h 34176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70735 w 317748"/>
              <a:gd name="connsiteY4" fmla="*/ 270591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17748"/>
              <a:gd name="connsiteY0" fmla="*/ 0 h 300495"/>
              <a:gd name="connsiteX1" fmla="*/ 190699 w 317748"/>
              <a:gd name="connsiteY1" fmla="*/ 23120 h 300495"/>
              <a:gd name="connsiteX2" fmla="*/ 278636 w 317748"/>
              <a:gd name="connsiteY2" fmla="*/ 50043 h 300495"/>
              <a:gd name="connsiteX3" fmla="*/ 317748 w 317748"/>
              <a:gd name="connsiteY3" fmla="*/ 116435 h 300495"/>
              <a:gd name="connsiteX4" fmla="*/ 267268 w 317748"/>
              <a:gd name="connsiteY4" fmla="*/ 251832 h 300495"/>
              <a:gd name="connsiteX5" fmla="*/ 249066 w 317748"/>
              <a:gd name="connsiteY5" fmla="*/ 300495 h 300495"/>
              <a:gd name="connsiteX6" fmla="*/ 0 w 317748"/>
              <a:gd name="connsiteY6" fmla="*/ 209231 h 300495"/>
              <a:gd name="connsiteX7" fmla="*/ 54121 w 317748"/>
              <a:gd name="connsiteY7" fmla="*/ 43044 h 300495"/>
              <a:gd name="connsiteX8" fmla="*/ 103101 w 317748"/>
              <a:gd name="connsiteY8" fmla="*/ 0 h 300495"/>
              <a:gd name="connsiteX0" fmla="*/ 103101 w 307348"/>
              <a:gd name="connsiteY0" fmla="*/ 0 h 300495"/>
              <a:gd name="connsiteX1" fmla="*/ 190699 w 307348"/>
              <a:gd name="connsiteY1" fmla="*/ 23120 h 300495"/>
              <a:gd name="connsiteX2" fmla="*/ 278636 w 307348"/>
              <a:gd name="connsiteY2" fmla="*/ 50043 h 300495"/>
              <a:gd name="connsiteX3" fmla="*/ 307348 w 307348"/>
              <a:gd name="connsiteY3" fmla="*/ 116435 h 300495"/>
              <a:gd name="connsiteX4" fmla="*/ 267268 w 307348"/>
              <a:gd name="connsiteY4" fmla="*/ 251832 h 300495"/>
              <a:gd name="connsiteX5" fmla="*/ 249066 w 307348"/>
              <a:gd name="connsiteY5" fmla="*/ 300495 h 300495"/>
              <a:gd name="connsiteX6" fmla="*/ 0 w 307348"/>
              <a:gd name="connsiteY6" fmla="*/ 209231 h 300495"/>
              <a:gd name="connsiteX7" fmla="*/ 54121 w 307348"/>
              <a:gd name="connsiteY7" fmla="*/ 43044 h 300495"/>
              <a:gd name="connsiteX8" fmla="*/ 103101 w 307348"/>
              <a:gd name="connsiteY8" fmla="*/ 0 h 300495"/>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67268 w 307348"/>
              <a:gd name="connsiteY4" fmla="*/ 251832 h 420552"/>
              <a:gd name="connsiteX5" fmla="*/ 131201 w 307348"/>
              <a:gd name="connsiteY5" fmla="*/ 420552 h 420552"/>
              <a:gd name="connsiteX6" fmla="*/ 0 w 307348"/>
              <a:gd name="connsiteY6" fmla="*/ 209231 h 420552"/>
              <a:gd name="connsiteX7" fmla="*/ 54121 w 307348"/>
              <a:gd name="connsiteY7" fmla="*/ 43044 h 420552"/>
              <a:gd name="connsiteX8" fmla="*/ 103101 w 307348"/>
              <a:gd name="connsiteY8" fmla="*/ 0 h 420552"/>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22203 w 307348"/>
              <a:gd name="connsiteY4" fmla="*/ 345628 h 420552"/>
              <a:gd name="connsiteX5" fmla="*/ 131201 w 307348"/>
              <a:gd name="connsiteY5" fmla="*/ 420552 h 420552"/>
              <a:gd name="connsiteX6" fmla="*/ 0 w 307348"/>
              <a:gd name="connsiteY6" fmla="*/ 209231 h 420552"/>
              <a:gd name="connsiteX7" fmla="*/ 54121 w 307348"/>
              <a:gd name="connsiteY7" fmla="*/ 43044 h 420552"/>
              <a:gd name="connsiteX8" fmla="*/ 103101 w 307348"/>
              <a:gd name="connsiteY8" fmla="*/ 0 h 420552"/>
              <a:gd name="connsiteX0" fmla="*/ 103101 w 307348"/>
              <a:gd name="connsiteY0" fmla="*/ 0 h 420552"/>
              <a:gd name="connsiteX1" fmla="*/ 190699 w 307348"/>
              <a:gd name="connsiteY1" fmla="*/ 23120 h 420552"/>
              <a:gd name="connsiteX2" fmla="*/ 278636 w 307348"/>
              <a:gd name="connsiteY2" fmla="*/ 50043 h 420552"/>
              <a:gd name="connsiteX3" fmla="*/ 307348 w 307348"/>
              <a:gd name="connsiteY3" fmla="*/ 116435 h 420552"/>
              <a:gd name="connsiteX4" fmla="*/ 275307 w 307348"/>
              <a:gd name="connsiteY4" fmla="*/ 309081 h 420552"/>
              <a:gd name="connsiteX5" fmla="*/ 222203 w 307348"/>
              <a:gd name="connsiteY5" fmla="*/ 345628 h 420552"/>
              <a:gd name="connsiteX6" fmla="*/ 131201 w 307348"/>
              <a:gd name="connsiteY6" fmla="*/ 420552 h 420552"/>
              <a:gd name="connsiteX7" fmla="*/ 0 w 307348"/>
              <a:gd name="connsiteY7" fmla="*/ 209231 h 420552"/>
              <a:gd name="connsiteX8" fmla="*/ 54121 w 307348"/>
              <a:gd name="connsiteY8" fmla="*/ 43044 h 420552"/>
              <a:gd name="connsiteX9" fmla="*/ 103101 w 307348"/>
              <a:gd name="connsiteY9" fmla="*/ 0 h 420552"/>
              <a:gd name="connsiteX0" fmla="*/ 103101 w 278635"/>
              <a:gd name="connsiteY0" fmla="*/ 0 h 420552"/>
              <a:gd name="connsiteX1" fmla="*/ 190699 w 278635"/>
              <a:gd name="connsiteY1" fmla="*/ 23120 h 420552"/>
              <a:gd name="connsiteX2" fmla="*/ 278636 w 278635"/>
              <a:gd name="connsiteY2" fmla="*/ 50043 h 420552"/>
              <a:gd name="connsiteX3" fmla="*/ 165217 w 278635"/>
              <a:gd name="connsiteY3" fmla="*/ 123938 h 420552"/>
              <a:gd name="connsiteX4" fmla="*/ 275307 w 278635"/>
              <a:gd name="connsiteY4" fmla="*/ 309081 h 420552"/>
              <a:gd name="connsiteX5" fmla="*/ 222203 w 278635"/>
              <a:gd name="connsiteY5" fmla="*/ 345628 h 420552"/>
              <a:gd name="connsiteX6" fmla="*/ 131201 w 278635"/>
              <a:gd name="connsiteY6" fmla="*/ 420552 h 420552"/>
              <a:gd name="connsiteX7" fmla="*/ 0 w 278635"/>
              <a:gd name="connsiteY7" fmla="*/ 209231 h 420552"/>
              <a:gd name="connsiteX8" fmla="*/ 54121 w 278635"/>
              <a:gd name="connsiteY8" fmla="*/ 43044 h 420552"/>
              <a:gd name="connsiteX9" fmla="*/ 103101 w 278635"/>
              <a:gd name="connsiteY9" fmla="*/ 0 h 420552"/>
              <a:gd name="connsiteX0" fmla="*/ 48980 w 224516"/>
              <a:gd name="connsiteY0" fmla="*/ 0 h 420552"/>
              <a:gd name="connsiteX1" fmla="*/ 136578 w 224516"/>
              <a:gd name="connsiteY1" fmla="*/ 23120 h 420552"/>
              <a:gd name="connsiteX2" fmla="*/ 224515 w 224516"/>
              <a:gd name="connsiteY2" fmla="*/ 50043 h 420552"/>
              <a:gd name="connsiteX3" fmla="*/ 111096 w 224516"/>
              <a:gd name="connsiteY3" fmla="*/ 123938 h 420552"/>
              <a:gd name="connsiteX4" fmla="*/ 221186 w 224516"/>
              <a:gd name="connsiteY4" fmla="*/ 309081 h 420552"/>
              <a:gd name="connsiteX5" fmla="*/ 168082 w 224516"/>
              <a:gd name="connsiteY5" fmla="*/ 345628 h 420552"/>
              <a:gd name="connsiteX6" fmla="*/ 77080 w 224516"/>
              <a:gd name="connsiteY6" fmla="*/ 420552 h 420552"/>
              <a:gd name="connsiteX7" fmla="*/ 22144 w 224516"/>
              <a:gd name="connsiteY7" fmla="*/ 344295 h 420552"/>
              <a:gd name="connsiteX8" fmla="*/ 0 w 224516"/>
              <a:gd name="connsiteY8" fmla="*/ 43044 h 420552"/>
              <a:gd name="connsiteX9" fmla="*/ 48980 w 224516"/>
              <a:gd name="connsiteY9" fmla="*/ 0 h 420552"/>
              <a:gd name="connsiteX0" fmla="*/ 225778 w 401312"/>
              <a:gd name="connsiteY0" fmla="*/ 0 h 420552"/>
              <a:gd name="connsiteX1" fmla="*/ 313376 w 401312"/>
              <a:gd name="connsiteY1" fmla="*/ 23120 h 420552"/>
              <a:gd name="connsiteX2" fmla="*/ 401313 w 401312"/>
              <a:gd name="connsiteY2" fmla="*/ 50043 h 420552"/>
              <a:gd name="connsiteX3" fmla="*/ 287894 w 401312"/>
              <a:gd name="connsiteY3" fmla="*/ 123938 h 420552"/>
              <a:gd name="connsiteX4" fmla="*/ 397984 w 401312"/>
              <a:gd name="connsiteY4" fmla="*/ 309081 h 420552"/>
              <a:gd name="connsiteX5" fmla="*/ 344880 w 401312"/>
              <a:gd name="connsiteY5" fmla="*/ 345628 h 420552"/>
              <a:gd name="connsiteX6" fmla="*/ 253878 w 401312"/>
              <a:gd name="connsiteY6" fmla="*/ 420552 h 420552"/>
              <a:gd name="connsiteX7" fmla="*/ 198942 w 401312"/>
              <a:gd name="connsiteY7" fmla="*/ 344295 h 420552"/>
              <a:gd name="connsiteX8" fmla="*/ 0 w 401312"/>
              <a:gd name="connsiteY8" fmla="*/ 39293 h 420552"/>
              <a:gd name="connsiteX9" fmla="*/ 225778 w 401312"/>
              <a:gd name="connsiteY9" fmla="*/ 0 h 420552"/>
              <a:gd name="connsiteX0" fmla="*/ 208444 w 401313"/>
              <a:gd name="connsiteY0" fmla="*/ 0 h 491836"/>
              <a:gd name="connsiteX1" fmla="*/ 313376 w 401313"/>
              <a:gd name="connsiteY1" fmla="*/ 94404 h 491836"/>
              <a:gd name="connsiteX2" fmla="*/ 401313 w 401313"/>
              <a:gd name="connsiteY2" fmla="*/ 121327 h 491836"/>
              <a:gd name="connsiteX3" fmla="*/ 287894 w 401313"/>
              <a:gd name="connsiteY3" fmla="*/ 195222 h 491836"/>
              <a:gd name="connsiteX4" fmla="*/ 397984 w 401313"/>
              <a:gd name="connsiteY4" fmla="*/ 380365 h 491836"/>
              <a:gd name="connsiteX5" fmla="*/ 344880 w 401313"/>
              <a:gd name="connsiteY5" fmla="*/ 416912 h 491836"/>
              <a:gd name="connsiteX6" fmla="*/ 253878 w 401313"/>
              <a:gd name="connsiteY6" fmla="*/ 491836 h 491836"/>
              <a:gd name="connsiteX7" fmla="*/ 198942 w 401313"/>
              <a:gd name="connsiteY7" fmla="*/ 415579 h 491836"/>
              <a:gd name="connsiteX8" fmla="*/ 0 w 401313"/>
              <a:gd name="connsiteY8" fmla="*/ 110577 h 491836"/>
              <a:gd name="connsiteX9" fmla="*/ 208444 w 401313"/>
              <a:gd name="connsiteY9" fmla="*/ 0 h 491836"/>
              <a:gd name="connsiteX0" fmla="*/ 208444 w 401313"/>
              <a:gd name="connsiteY0" fmla="*/ 0 h 491836"/>
              <a:gd name="connsiteX1" fmla="*/ 205912 w 401313"/>
              <a:gd name="connsiteY1" fmla="*/ 101907 h 491836"/>
              <a:gd name="connsiteX2" fmla="*/ 401313 w 401313"/>
              <a:gd name="connsiteY2" fmla="*/ 121327 h 491836"/>
              <a:gd name="connsiteX3" fmla="*/ 287894 w 401313"/>
              <a:gd name="connsiteY3" fmla="*/ 195222 h 491836"/>
              <a:gd name="connsiteX4" fmla="*/ 397984 w 401313"/>
              <a:gd name="connsiteY4" fmla="*/ 380365 h 491836"/>
              <a:gd name="connsiteX5" fmla="*/ 344880 w 401313"/>
              <a:gd name="connsiteY5" fmla="*/ 416912 h 491836"/>
              <a:gd name="connsiteX6" fmla="*/ 253878 w 401313"/>
              <a:gd name="connsiteY6" fmla="*/ 491836 h 491836"/>
              <a:gd name="connsiteX7" fmla="*/ 198942 w 401313"/>
              <a:gd name="connsiteY7" fmla="*/ 415579 h 491836"/>
              <a:gd name="connsiteX8" fmla="*/ 0 w 401313"/>
              <a:gd name="connsiteY8" fmla="*/ 110577 h 491836"/>
              <a:gd name="connsiteX9" fmla="*/ 208444 w 401313"/>
              <a:gd name="connsiteY9" fmla="*/ 0 h 491836"/>
              <a:gd name="connsiteX0" fmla="*/ 208444 w 397997"/>
              <a:gd name="connsiteY0" fmla="*/ 0 h 491836"/>
              <a:gd name="connsiteX1" fmla="*/ 205912 w 397997"/>
              <a:gd name="connsiteY1" fmla="*/ 101907 h 491836"/>
              <a:gd name="connsiteX2" fmla="*/ 248782 w 397997"/>
              <a:gd name="connsiteY2" fmla="*/ 147590 h 491836"/>
              <a:gd name="connsiteX3" fmla="*/ 287894 w 397997"/>
              <a:gd name="connsiteY3" fmla="*/ 195222 h 491836"/>
              <a:gd name="connsiteX4" fmla="*/ 397984 w 397997"/>
              <a:gd name="connsiteY4" fmla="*/ 380365 h 491836"/>
              <a:gd name="connsiteX5" fmla="*/ 344880 w 397997"/>
              <a:gd name="connsiteY5" fmla="*/ 416912 h 491836"/>
              <a:gd name="connsiteX6" fmla="*/ 253878 w 397997"/>
              <a:gd name="connsiteY6" fmla="*/ 491836 h 491836"/>
              <a:gd name="connsiteX7" fmla="*/ 198942 w 397997"/>
              <a:gd name="connsiteY7" fmla="*/ 415579 h 491836"/>
              <a:gd name="connsiteX8" fmla="*/ 0 w 397997"/>
              <a:gd name="connsiteY8" fmla="*/ 110577 h 491836"/>
              <a:gd name="connsiteX9" fmla="*/ 208444 w 397997"/>
              <a:gd name="connsiteY9" fmla="*/ 0 h 491836"/>
              <a:gd name="connsiteX0" fmla="*/ 146044 w 397997"/>
              <a:gd name="connsiteY0" fmla="*/ 0 h 469324"/>
              <a:gd name="connsiteX1" fmla="*/ 205912 w 397997"/>
              <a:gd name="connsiteY1" fmla="*/ 79395 h 469324"/>
              <a:gd name="connsiteX2" fmla="*/ 248782 w 397997"/>
              <a:gd name="connsiteY2" fmla="*/ 125078 h 469324"/>
              <a:gd name="connsiteX3" fmla="*/ 287894 w 397997"/>
              <a:gd name="connsiteY3" fmla="*/ 172710 h 469324"/>
              <a:gd name="connsiteX4" fmla="*/ 397984 w 397997"/>
              <a:gd name="connsiteY4" fmla="*/ 357853 h 469324"/>
              <a:gd name="connsiteX5" fmla="*/ 344880 w 397997"/>
              <a:gd name="connsiteY5" fmla="*/ 394400 h 469324"/>
              <a:gd name="connsiteX6" fmla="*/ 253878 w 397997"/>
              <a:gd name="connsiteY6" fmla="*/ 469324 h 469324"/>
              <a:gd name="connsiteX7" fmla="*/ 198942 w 397997"/>
              <a:gd name="connsiteY7" fmla="*/ 393067 h 469324"/>
              <a:gd name="connsiteX8" fmla="*/ 0 w 397997"/>
              <a:gd name="connsiteY8" fmla="*/ 88065 h 469324"/>
              <a:gd name="connsiteX9" fmla="*/ 146044 w 397997"/>
              <a:gd name="connsiteY9" fmla="*/ 0 h 469324"/>
              <a:gd name="connsiteX0" fmla="*/ 146044 w 398010"/>
              <a:gd name="connsiteY0" fmla="*/ 0 h 469324"/>
              <a:gd name="connsiteX1" fmla="*/ 205912 w 398010"/>
              <a:gd name="connsiteY1" fmla="*/ 79395 h 469324"/>
              <a:gd name="connsiteX2" fmla="*/ 248782 w 398010"/>
              <a:gd name="connsiteY2" fmla="*/ 125078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46044 w 398010"/>
              <a:gd name="connsiteY0" fmla="*/ 0 h 469324"/>
              <a:gd name="connsiteX1" fmla="*/ 205912 w 398010"/>
              <a:gd name="connsiteY1" fmla="*/ 79395 h 469324"/>
              <a:gd name="connsiteX2" fmla="*/ 279981 w 398010"/>
              <a:gd name="connsiteY2" fmla="*/ 185107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46044 w 398010"/>
              <a:gd name="connsiteY0" fmla="*/ 0 h 469324"/>
              <a:gd name="connsiteX1" fmla="*/ 226712 w 398010"/>
              <a:gd name="connsiteY1" fmla="*/ 116914 h 469324"/>
              <a:gd name="connsiteX2" fmla="*/ 279981 w 398010"/>
              <a:gd name="connsiteY2" fmla="*/ 185107 h 469324"/>
              <a:gd name="connsiteX3" fmla="*/ 343360 w 398010"/>
              <a:gd name="connsiteY3" fmla="*/ 266505 h 469324"/>
              <a:gd name="connsiteX4" fmla="*/ 397984 w 398010"/>
              <a:gd name="connsiteY4" fmla="*/ 357853 h 469324"/>
              <a:gd name="connsiteX5" fmla="*/ 344880 w 398010"/>
              <a:gd name="connsiteY5" fmla="*/ 394400 h 469324"/>
              <a:gd name="connsiteX6" fmla="*/ 253878 w 398010"/>
              <a:gd name="connsiteY6" fmla="*/ 469324 h 469324"/>
              <a:gd name="connsiteX7" fmla="*/ 198942 w 398010"/>
              <a:gd name="connsiteY7" fmla="*/ 393067 h 469324"/>
              <a:gd name="connsiteX8" fmla="*/ 0 w 398010"/>
              <a:gd name="connsiteY8" fmla="*/ 88065 h 469324"/>
              <a:gd name="connsiteX9" fmla="*/ 146044 w 398010"/>
              <a:gd name="connsiteY9" fmla="*/ 0 h 469324"/>
              <a:gd name="connsiteX0" fmla="*/ 184176 w 398010"/>
              <a:gd name="connsiteY0" fmla="*/ 0 h 405544"/>
              <a:gd name="connsiteX1" fmla="*/ 226712 w 398010"/>
              <a:gd name="connsiteY1" fmla="*/ 53134 h 405544"/>
              <a:gd name="connsiteX2" fmla="*/ 279981 w 398010"/>
              <a:gd name="connsiteY2" fmla="*/ 121327 h 405544"/>
              <a:gd name="connsiteX3" fmla="*/ 343360 w 398010"/>
              <a:gd name="connsiteY3" fmla="*/ 202725 h 405544"/>
              <a:gd name="connsiteX4" fmla="*/ 397984 w 398010"/>
              <a:gd name="connsiteY4" fmla="*/ 294073 h 405544"/>
              <a:gd name="connsiteX5" fmla="*/ 344880 w 398010"/>
              <a:gd name="connsiteY5" fmla="*/ 330620 h 405544"/>
              <a:gd name="connsiteX6" fmla="*/ 253878 w 398010"/>
              <a:gd name="connsiteY6" fmla="*/ 405544 h 405544"/>
              <a:gd name="connsiteX7" fmla="*/ 198942 w 398010"/>
              <a:gd name="connsiteY7" fmla="*/ 329287 h 405544"/>
              <a:gd name="connsiteX8" fmla="*/ 0 w 398010"/>
              <a:gd name="connsiteY8" fmla="*/ 24285 h 405544"/>
              <a:gd name="connsiteX9" fmla="*/ 184176 w 398010"/>
              <a:gd name="connsiteY9" fmla="*/ 0 h 405544"/>
              <a:gd name="connsiteX0" fmla="*/ 121776 w 335610"/>
              <a:gd name="connsiteY0" fmla="*/ 0 h 405544"/>
              <a:gd name="connsiteX1" fmla="*/ 164312 w 335610"/>
              <a:gd name="connsiteY1" fmla="*/ 53134 h 405544"/>
              <a:gd name="connsiteX2" fmla="*/ 217581 w 335610"/>
              <a:gd name="connsiteY2" fmla="*/ 121327 h 405544"/>
              <a:gd name="connsiteX3" fmla="*/ 280960 w 335610"/>
              <a:gd name="connsiteY3" fmla="*/ 202725 h 405544"/>
              <a:gd name="connsiteX4" fmla="*/ 335584 w 335610"/>
              <a:gd name="connsiteY4" fmla="*/ 294073 h 405544"/>
              <a:gd name="connsiteX5" fmla="*/ 282480 w 335610"/>
              <a:gd name="connsiteY5" fmla="*/ 330620 h 405544"/>
              <a:gd name="connsiteX6" fmla="*/ 191478 w 335610"/>
              <a:gd name="connsiteY6" fmla="*/ 405544 h 405544"/>
              <a:gd name="connsiteX7" fmla="*/ 136542 w 335610"/>
              <a:gd name="connsiteY7" fmla="*/ 329287 h 405544"/>
              <a:gd name="connsiteX8" fmla="*/ 0 w 335610"/>
              <a:gd name="connsiteY8" fmla="*/ 114328 h 405544"/>
              <a:gd name="connsiteX9" fmla="*/ 121776 w 335610"/>
              <a:gd name="connsiteY9" fmla="*/ 0 h 405544"/>
              <a:gd name="connsiteX0" fmla="*/ 83644 w 297478"/>
              <a:gd name="connsiteY0" fmla="*/ 0 h 405544"/>
              <a:gd name="connsiteX1" fmla="*/ 126180 w 297478"/>
              <a:gd name="connsiteY1" fmla="*/ 53134 h 405544"/>
              <a:gd name="connsiteX2" fmla="*/ 179449 w 297478"/>
              <a:gd name="connsiteY2" fmla="*/ 121327 h 405544"/>
              <a:gd name="connsiteX3" fmla="*/ 242828 w 297478"/>
              <a:gd name="connsiteY3" fmla="*/ 202725 h 405544"/>
              <a:gd name="connsiteX4" fmla="*/ 297452 w 297478"/>
              <a:gd name="connsiteY4" fmla="*/ 294073 h 405544"/>
              <a:gd name="connsiteX5" fmla="*/ 244348 w 297478"/>
              <a:gd name="connsiteY5" fmla="*/ 330620 h 405544"/>
              <a:gd name="connsiteX6" fmla="*/ 153346 w 297478"/>
              <a:gd name="connsiteY6" fmla="*/ 405544 h 405544"/>
              <a:gd name="connsiteX7" fmla="*/ 98410 w 297478"/>
              <a:gd name="connsiteY7" fmla="*/ 329287 h 405544"/>
              <a:gd name="connsiteX8" fmla="*/ 0 w 297478"/>
              <a:gd name="connsiteY8" fmla="*/ 181860 h 405544"/>
              <a:gd name="connsiteX9" fmla="*/ 83644 w 297478"/>
              <a:gd name="connsiteY9" fmla="*/ 0 h 405544"/>
              <a:gd name="connsiteX0" fmla="*/ 83644 w 297478"/>
              <a:gd name="connsiteY0" fmla="*/ 0 h 405544"/>
              <a:gd name="connsiteX1" fmla="*/ 126180 w 297478"/>
              <a:gd name="connsiteY1" fmla="*/ 53134 h 405544"/>
              <a:gd name="connsiteX2" fmla="*/ 203716 w 297478"/>
              <a:gd name="connsiteY2" fmla="*/ 158844 h 405544"/>
              <a:gd name="connsiteX3" fmla="*/ 242828 w 297478"/>
              <a:gd name="connsiteY3" fmla="*/ 202725 h 405544"/>
              <a:gd name="connsiteX4" fmla="*/ 297452 w 297478"/>
              <a:gd name="connsiteY4" fmla="*/ 294073 h 405544"/>
              <a:gd name="connsiteX5" fmla="*/ 244348 w 297478"/>
              <a:gd name="connsiteY5" fmla="*/ 330620 h 405544"/>
              <a:gd name="connsiteX6" fmla="*/ 153346 w 297478"/>
              <a:gd name="connsiteY6" fmla="*/ 405544 h 405544"/>
              <a:gd name="connsiteX7" fmla="*/ 98410 w 297478"/>
              <a:gd name="connsiteY7" fmla="*/ 329287 h 405544"/>
              <a:gd name="connsiteX8" fmla="*/ 0 w 297478"/>
              <a:gd name="connsiteY8" fmla="*/ 181860 h 405544"/>
              <a:gd name="connsiteX9" fmla="*/ 83644 w 297478"/>
              <a:gd name="connsiteY9" fmla="*/ 0 h 405544"/>
              <a:gd name="connsiteX0" fmla="*/ 83644 w 297485"/>
              <a:gd name="connsiteY0" fmla="*/ 0 h 405544"/>
              <a:gd name="connsiteX1" fmla="*/ 126180 w 297485"/>
              <a:gd name="connsiteY1" fmla="*/ 53134 h 405544"/>
              <a:gd name="connsiteX2" fmla="*/ 203716 w 297485"/>
              <a:gd name="connsiteY2" fmla="*/ 158844 h 405544"/>
              <a:gd name="connsiteX3" fmla="*/ 256694 w 297485"/>
              <a:gd name="connsiteY3" fmla="*/ 225235 h 405544"/>
              <a:gd name="connsiteX4" fmla="*/ 297452 w 297485"/>
              <a:gd name="connsiteY4" fmla="*/ 294073 h 405544"/>
              <a:gd name="connsiteX5" fmla="*/ 244348 w 297485"/>
              <a:gd name="connsiteY5" fmla="*/ 330620 h 405544"/>
              <a:gd name="connsiteX6" fmla="*/ 153346 w 297485"/>
              <a:gd name="connsiteY6" fmla="*/ 405544 h 405544"/>
              <a:gd name="connsiteX7" fmla="*/ 98410 w 297485"/>
              <a:gd name="connsiteY7" fmla="*/ 329287 h 405544"/>
              <a:gd name="connsiteX8" fmla="*/ 0 w 297485"/>
              <a:gd name="connsiteY8" fmla="*/ 181860 h 405544"/>
              <a:gd name="connsiteX9" fmla="*/ 83644 w 297485"/>
              <a:gd name="connsiteY9" fmla="*/ 0 h 405544"/>
              <a:gd name="connsiteX0" fmla="*/ 83644 w 297486"/>
              <a:gd name="connsiteY0" fmla="*/ 0 h 405544"/>
              <a:gd name="connsiteX1" fmla="*/ 171246 w 297486"/>
              <a:gd name="connsiteY1" fmla="*/ 120667 h 405544"/>
              <a:gd name="connsiteX2" fmla="*/ 203716 w 297486"/>
              <a:gd name="connsiteY2" fmla="*/ 158844 h 405544"/>
              <a:gd name="connsiteX3" fmla="*/ 256694 w 297486"/>
              <a:gd name="connsiteY3" fmla="*/ 225235 h 405544"/>
              <a:gd name="connsiteX4" fmla="*/ 297452 w 297486"/>
              <a:gd name="connsiteY4" fmla="*/ 294073 h 405544"/>
              <a:gd name="connsiteX5" fmla="*/ 244348 w 297486"/>
              <a:gd name="connsiteY5" fmla="*/ 330620 h 405544"/>
              <a:gd name="connsiteX6" fmla="*/ 153346 w 297486"/>
              <a:gd name="connsiteY6" fmla="*/ 405544 h 405544"/>
              <a:gd name="connsiteX7" fmla="*/ 98410 w 297486"/>
              <a:gd name="connsiteY7" fmla="*/ 329287 h 405544"/>
              <a:gd name="connsiteX8" fmla="*/ 0 w 297486"/>
              <a:gd name="connsiteY8" fmla="*/ 181860 h 405544"/>
              <a:gd name="connsiteX9" fmla="*/ 83644 w 297486"/>
              <a:gd name="connsiteY9" fmla="*/ 0 h 405544"/>
              <a:gd name="connsiteX0" fmla="*/ 146042 w 297486"/>
              <a:gd name="connsiteY0" fmla="*/ 0 h 330508"/>
              <a:gd name="connsiteX1" fmla="*/ 171246 w 297486"/>
              <a:gd name="connsiteY1" fmla="*/ 45631 h 330508"/>
              <a:gd name="connsiteX2" fmla="*/ 203716 w 297486"/>
              <a:gd name="connsiteY2" fmla="*/ 83808 h 330508"/>
              <a:gd name="connsiteX3" fmla="*/ 256694 w 297486"/>
              <a:gd name="connsiteY3" fmla="*/ 150199 h 330508"/>
              <a:gd name="connsiteX4" fmla="*/ 297452 w 297486"/>
              <a:gd name="connsiteY4" fmla="*/ 219037 h 330508"/>
              <a:gd name="connsiteX5" fmla="*/ 244348 w 297486"/>
              <a:gd name="connsiteY5" fmla="*/ 255584 h 330508"/>
              <a:gd name="connsiteX6" fmla="*/ 153346 w 297486"/>
              <a:gd name="connsiteY6" fmla="*/ 330508 h 330508"/>
              <a:gd name="connsiteX7" fmla="*/ 98410 w 297486"/>
              <a:gd name="connsiteY7" fmla="*/ 254251 h 330508"/>
              <a:gd name="connsiteX8" fmla="*/ 0 w 297486"/>
              <a:gd name="connsiteY8" fmla="*/ 106824 h 330508"/>
              <a:gd name="connsiteX9" fmla="*/ 146042 w 297486"/>
              <a:gd name="connsiteY9" fmla="*/ 0 h 330508"/>
              <a:gd name="connsiteX0" fmla="*/ 100975 w 252419"/>
              <a:gd name="connsiteY0" fmla="*/ 0 h 330508"/>
              <a:gd name="connsiteX1" fmla="*/ 126179 w 252419"/>
              <a:gd name="connsiteY1" fmla="*/ 45631 h 330508"/>
              <a:gd name="connsiteX2" fmla="*/ 158649 w 252419"/>
              <a:gd name="connsiteY2" fmla="*/ 83808 h 330508"/>
              <a:gd name="connsiteX3" fmla="*/ 211627 w 252419"/>
              <a:gd name="connsiteY3" fmla="*/ 150199 h 330508"/>
              <a:gd name="connsiteX4" fmla="*/ 252385 w 252419"/>
              <a:gd name="connsiteY4" fmla="*/ 219037 h 330508"/>
              <a:gd name="connsiteX5" fmla="*/ 199281 w 252419"/>
              <a:gd name="connsiteY5" fmla="*/ 255584 h 330508"/>
              <a:gd name="connsiteX6" fmla="*/ 108279 w 252419"/>
              <a:gd name="connsiteY6" fmla="*/ 330508 h 330508"/>
              <a:gd name="connsiteX7" fmla="*/ 53343 w 252419"/>
              <a:gd name="connsiteY7" fmla="*/ 254251 h 330508"/>
              <a:gd name="connsiteX8" fmla="*/ 0 w 252419"/>
              <a:gd name="connsiteY8" fmla="*/ 80561 h 330508"/>
              <a:gd name="connsiteX9" fmla="*/ 100975 w 252419"/>
              <a:gd name="connsiteY9" fmla="*/ 0 h 330508"/>
              <a:gd name="connsiteX0" fmla="*/ 100975 w 252419"/>
              <a:gd name="connsiteY0" fmla="*/ 0 h 330508"/>
              <a:gd name="connsiteX1" fmla="*/ 126179 w 252419"/>
              <a:gd name="connsiteY1" fmla="*/ 45631 h 330508"/>
              <a:gd name="connsiteX2" fmla="*/ 158649 w 252419"/>
              <a:gd name="connsiteY2" fmla="*/ 83808 h 330508"/>
              <a:gd name="connsiteX3" fmla="*/ 211627 w 252419"/>
              <a:gd name="connsiteY3" fmla="*/ 150199 h 330508"/>
              <a:gd name="connsiteX4" fmla="*/ 252385 w 252419"/>
              <a:gd name="connsiteY4" fmla="*/ 219037 h 330508"/>
              <a:gd name="connsiteX5" fmla="*/ 199281 w 252419"/>
              <a:gd name="connsiteY5" fmla="*/ 255584 h 330508"/>
              <a:gd name="connsiteX6" fmla="*/ 108279 w 252419"/>
              <a:gd name="connsiteY6" fmla="*/ 330508 h 330508"/>
              <a:gd name="connsiteX7" fmla="*/ 105341 w 252419"/>
              <a:gd name="connsiteY7" fmla="*/ 235491 h 330508"/>
              <a:gd name="connsiteX8" fmla="*/ 0 w 252419"/>
              <a:gd name="connsiteY8" fmla="*/ 80561 h 330508"/>
              <a:gd name="connsiteX9" fmla="*/ 100975 w 252419"/>
              <a:gd name="connsiteY9" fmla="*/ 0 h 330508"/>
              <a:gd name="connsiteX0" fmla="*/ 100975 w 252419"/>
              <a:gd name="connsiteY0" fmla="*/ 0 h 300494"/>
              <a:gd name="connsiteX1" fmla="*/ 126179 w 252419"/>
              <a:gd name="connsiteY1" fmla="*/ 45631 h 300494"/>
              <a:gd name="connsiteX2" fmla="*/ 158649 w 252419"/>
              <a:gd name="connsiteY2" fmla="*/ 83808 h 300494"/>
              <a:gd name="connsiteX3" fmla="*/ 211627 w 252419"/>
              <a:gd name="connsiteY3" fmla="*/ 150199 h 300494"/>
              <a:gd name="connsiteX4" fmla="*/ 252385 w 252419"/>
              <a:gd name="connsiteY4" fmla="*/ 219037 h 300494"/>
              <a:gd name="connsiteX5" fmla="*/ 199281 w 252419"/>
              <a:gd name="connsiteY5" fmla="*/ 255584 h 300494"/>
              <a:gd name="connsiteX6" fmla="*/ 142945 w 252419"/>
              <a:gd name="connsiteY6" fmla="*/ 300494 h 300494"/>
              <a:gd name="connsiteX7" fmla="*/ 105341 w 252419"/>
              <a:gd name="connsiteY7" fmla="*/ 235491 h 300494"/>
              <a:gd name="connsiteX8" fmla="*/ 0 w 252419"/>
              <a:gd name="connsiteY8" fmla="*/ 80561 h 300494"/>
              <a:gd name="connsiteX9" fmla="*/ 100975 w 252419"/>
              <a:gd name="connsiteY9" fmla="*/ 0 h 300494"/>
              <a:gd name="connsiteX0" fmla="*/ 66308 w 217752"/>
              <a:gd name="connsiteY0" fmla="*/ 0 h 300494"/>
              <a:gd name="connsiteX1" fmla="*/ 91512 w 217752"/>
              <a:gd name="connsiteY1" fmla="*/ 45631 h 300494"/>
              <a:gd name="connsiteX2" fmla="*/ 123982 w 217752"/>
              <a:gd name="connsiteY2" fmla="*/ 83808 h 300494"/>
              <a:gd name="connsiteX3" fmla="*/ 176960 w 217752"/>
              <a:gd name="connsiteY3" fmla="*/ 150199 h 300494"/>
              <a:gd name="connsiteX4" fmla="*/ 217718 w 217752"/>
              <a:gd name="connsiteY4" fmla="*/ 219037 h 300494"/>
              <a:gd name="connsiteX5" fmla="*/ 164614 w 217752"/>
              <a:gd name="connsiteY5" fmla="*/ 255584 h 300494"/>
              <a:gd name="connsiteX6" fmla="*/ 108278 w 217752"/>
              <a:gd name="connsiteY6" fmla="*/ 300494 h 300494"/>
              <a:gd name="connsiteX7" fmla="*/ 70674 w 217752"/>
              <a:gd name="connsiteY7" fmla="*/ 235491 h 300494"/>
              <a:gd name="connsiteX8" fmla="*/ 0 w 217752"/>
              <a:gd name="connsiteY8" fmla="*/ 114328 h 300494"/>
              <a:gd name="connsiteX9" fmla="*/ 66308 w 217752"/>
              <a:gd name="connsiteY9" fmla="*/ 0 h 300494"/>
              <a:gd name="connsiteX0" fmla="*/ 87107 w 217752"/>
              <a:gd name="connsiteY0" fmla="*/ 0 h 266728"/>
              <a:gd name="connsiteX1" fmla="*/ 91512 w 217752"/>
              <a:gd name="connsiteY1" fmla="*/ 11865 h 266728"/>
              <a:gd name="connsiteX2" fmla="*/ 123982 w 217752"/>
              <a:gd name="connsiteY2" fmla="*/ 50042 h 266728"/>
              <a:gd name="connsiteX3" fmla="*/ 176960 w 217752"/>
              <a:gd name="connsiteY3" fmla="*/ 116433 h 266728"/>
              <a:gd name="connsiteX4" fmla="*/ 217718 w 217752"/>
              <a:gd name="connsiteY4" fmla="*/ 185271 h 266728"/>
              <a:gd name="connsiteX5" fmla="*/ 164614 w 217752"/>
              <a:gd name="connsiteY5" fmla="*/ 221818 h 266728"/>
              <a:gd name="connsiteX6" fmla="*/ 108278 w 217752"/>
              <a:gd name="connsiteY6" fmla="*/ 266728 h 266728"/>
              <a:gd name="connsiteX7" fmla="*/ 70674 w 217752"/>
              <a:gd name="connsiteY7" fmla="*/ 201725 h 266728"/>
              <a:gd name="connsiteX8" fmla="*/ 0 w 217752"/>
              <a:gd name="connsiteY8" fmla="*/ 80562 h 266728"/>
              <a:gd name="connsiteX9" fmla="*/ 87107 w 217752"/>
              <a:gd name="connsiteY9" fmla="*/ 0 h 266728"/>
              <a:gd name="connsiteX0" fmla="*/ 87107 w 217752"/>
              <a:gd name="connsiteY0" fmla="*/ 0 h 266728"/>
              <a:gd name="connsiteX1" fmla="*/ 91512 w 217752"/>
              <a:gd name="connsiteY1" fmla="*/ 11865 h 266728"/>
              <a:gd name="connsiteX2" fmla="*/ 103314 w 217752"/>
              <a:gd name="connsiteY2" fmla="*/ 38949 h 266728"/>
              <a:gd name="connsiteX3" fmla="*/ 123982 w 217752"/>
              <a:gd name="connsiteY3" fmla="*/ 50042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91512 w 217752"/>
              <a:gd name="connsiteY1" fmla="*/ 11865 h 266728"/>
              <a:gd name="connsiteX2" fmla="*/ 103314 w 217752"/>
              <a:gd name="connsiteY2" fmla="*/ 38949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91512 w 217752"/>
              <a:gd name="connsiteY1" fmla="*/ 11865 h 266728"/>
              <a:gd name="connsiteX2" fmla="*/ 127581 w 217752"/>
              <a:gd name="connsiteY2" fmla="*/ 61461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87107 w 217752"/>
              <a:gd name="connsiteY0" fmla="*/ 0 h 266728"/>
              <a:gd name="connsiteX1" fmla="*/ 101912 w 217752"/>
              <a:gd name="connsiteY1" fmla="*/ 34377 h 266728"/>
              <a:gd name="connsiteX2" fmla="*/ 127581 w 217752"/>
              <a:gd name="connsiteY2" fmla="*/ 61461 h 266728"/>
              <a:gd name="connsiteX3" fmla="*/ 155181 w 217752"/>
              <a:gd name="connsiteY3" fmla="*/ 91313 h 266728"/>
              <a:gd name="connsiteX4" fmla="*/ 176960 w 217752"/>
              <a:gd name="connsiteY4" fmla="*/ 116433 h 266728"/>
              <a:gd name="connsiteX5" fmla="*/ 217718 w 217752"/>
              <a:gd name="connsiteY5" fmla="*/ 185271 h 266728"/>
              <a:gd name="connsiteX6" fmla="*/ 164614 w 217752"/>
              <a:gd name="connsiteY6" fmla="*/ 221818 h 266728"/>
              <a:gd name="connsiteX7" fmla="*/ 108278 w 217752"/>
              <a:gd name="connsiteY7" fmla="*/ 266728 h 266728"/>
              <a:gd name="connsiteX8" fmla="*/ 70674 w 217752"/>
              <a:gd name="connsiteY8" fmla="*/ 201725 h 266728"/>
              <a:gd name="connsiteX9" fmla="*/ 0 w 217752"/>
              <a:gd name="connsiteY9" fmla="*/ 80562 h 266728"/>
              <a:gd name="connsiteX10" fmla="*/ 87107 w 217752"/>
              <a:gd name="connsiteY10" fmla="*/ 0 h 266728"/>
              <a:gd name="connsiteX0" fmla="*/ 97507 w 217752"/>
              <a:gd name="connsiteY0" fmla="*/ 0 h 251721"/>
              <a:gd name="connsiteX1" fmla="*/ 101912 w 217752"/>
              <a:gd name="connsiteY1" fmla="*/ 19370 h 251721"/>
              <a:gd name="connsiteX2" fmla="*/ 127581 w 217752"/>
              <a:gd name="connsiteY2" fmla="*/ 46454 h 251721"/>
              <a:gd name="connsiteX3" fmla="*/ 155181 w 217752"/>
              <a:gd name="connsiteY3" fmla="*/ 76306 h 251721"/>
              <a:gd name="connsiteX4" fmla="*/ 176960 w 217752"/>
              <a:gd name="connsiteY4" fmla="*/ 101426 h 251721"/>
              <a:gd name="connsiteX5" fmla="*/ 217718 w 217752"/>
              <a:gd name="connsiteY5" fmla="*/ 170264 h 251721"/>
              <a:gd name="connsiteX6" fmla="*/ 164614 w 217752"/>
              <a:gd name="connsiteY6" fmla="*/ 206811 h 251721"/>
              <a:gd name="connsiteX7" fmla="*/ 108278 w 217752"/>
              <a:gd name="connsiteY7" fmla="*/ 251721 h 251721"/>
              <a:gd name="connsiteX8" fmla="*/ 70674 w 217752"/>
              <a:gd name="connsiteY8" fmla="*/ 186718 h 251721"/>
              <a:gd name="connsiteX9" fmla="*/ 0 w 217752"/>
              <a:gd name="connsiteY9" fmla="*/ 65555 h 251721"/>
              <a:gd name="connsiteX10" fmla="*/ 97507 w 217752"/>
              <a:gd name="connsiteY10" fmla="*/ 0 h 25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752" h="251721">
                <a:moveTo>
                  <a:pt x="97507" y="0"/>
                </a:moveTo>
                <a:lnTo>
                  <a:pt x="101912" y="19370"/>
                </a:lnTo>
                <a:cubicBezTo>
                  <a:pt x="103535" y="23396"/>
                  <a:pt x="125958" y="42428"/>
                  <a:pt x="127581" y="46454"/>
                </a:cubicBezTo>
                <a:lnTo>
                  <a:pt x="155181" y="76306"/>
                </a:lnTo>
                <a:lnTo>
                  <a:pt x="176960" y="101426"/>
                </a:lnTo>
                <a:cubicBezTo>
                  <a:pt x="175524" y="105613"/>
                  <a:pt x="219154" y="166077"/>
                  <a:pt x="217718" y="170264"/>
                </a:cubicBezTo>
                <a:lnTo>
                  <a:pt x="164614" y="206811"/>
                </a:lnTo>
                <a:lnTo>
                  <a:pt x="108278" y="251721"/>
                </a:lnTo>
                <a:cubicBezTo>
                  <a:pt x="107299" y="220049"/>
                  <a:pt x="71653" y="218390"/>
                  <a:pt x="70674" y="186718"/>
                </a:cubicBezTo>
                <a:lnTo>
                  <a:pt x="0" y="65555"/>
                </a:lnTo>
                <a:lnTo>
                  <a:pt x="97507" y="0"/>
                </a:lnTo>
                <a:close/>
              </a:path>
            </a:pathLst>
          </a:custGeom>
          <a:solidFill>
            <a:schemeClr val="bg1">
              <a:lumMod val="75000"/>
            </a:schemeClr>
          </a:solidFill>
          <a:ln w="6350">
            <a:solidFill>
              <a:srgbClr val="F6F5EE"/>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defRPr/>
            </a:pPr>
            <a:endParaRPr lang="ja-JP" altLang="en-US" sz="1200">
              <a:latin typeface="HGS創英角ｺﾞｼｯｸUB" panose="020B0900000000000000" pitchFamily="50" charset="-128"/>
              <a:ea typeface="HGS創英角ｺﾞｼｯｸUB" panose="020B0900000000000000" pitchFamily="50" charset="-128"/>
            </a:endParaRPr>
          </a:p>
        </p:txBody>
      </p:sp>
      <p:sp>
        <p:nvSpPr>
          <p:cNvPr id="44" name="テキスト ボックス 10"/>
          <p:cNvSpPr txBox="1">
            <a:spLocks noChangeArrowheads="1"/>
          </p:cNvSpPr>
          <p:nvPr/>
        </p:nvSpPr>
        <p:spPr bwMode="auto">
          <a:xfrm>
            <a:off x="4676222" y="3194712"/>
            <a:ext cx="688256"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200" dirty="0" smtClean="0">
                <a:latin typeface="HGS創英角ｺﾞｼｯｸUB" pitchFamily="50" charset="-128"/>
                <a:ea typeface="HGS創英角ｺﾞｼｯｸUB" pitchFamily="50" charset="-128"/>
              </a:rPr>
              <a:t>太陽の塔</a:t>
            </a:r>
            <a:endParaRPr lang="ja-JP" altLang="en-US" sz="1200" dirty="0">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41750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8" name="テキスト ボックス 4"/>
          <p:cNvSpPr txBox="1">
            <a:spLocks noChangeArrowheads="1"/>
          </p:cNvSpPr>
          <p:nvPr/>
        </p:nvSpPr>
        <p:spPr bwMode="auto">
          <a:xfrm>
            <a:off x="5027950" y="1289732"/>
            <a:ext cx="3712496" cy="472803"/>
          </a:xfrm>
          <a:prstGeom prst="rect">
            <a:avLst/>
          </a:prstGeom>
          <a:solidFill>
            <a:schemeClr val="bg1"/>
          </a:solidFill>
          <a:ln w="9525">
            <a:solidFill>
              <a:schemeClr val="tx1"/>
            </a:solidFill>
            <a:miter lim="800000"/>
            <a:headEnd/>
            <a:tailEnd/>
          </a:ln>
        </p:spPr>
        <p:txBody>
          <a:bodyPr wrap="square" lIns="35995" tIns="35995" rIns="35995" bIns="35995">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en-US" altLang="ja-JP" sz="1300" dirty="0">
                <a:latin typeface="HG丸ｺﾞｼｯｸM-PRO" panose="020F0600000000000000" pitchFamily="50" charset="-128"/>
                <a:ea typeface="HG丸ｺﾞｼｯｸM-PRO" panose="020F0600000000000000" pitchFamily="50" charset="-128"/>
              </a:rPr>
              <a:t>29</a:t>
            </a:r>
            <a:r>
              <a:rPr lang="ja-JP" altLang="en-US" sz="1300" dirty="0">
                <a:latin typeface="HG丸ｺﾞｼｯｸM-PRO" panose="020F0600000000000000" pitchFamily="50" charset="-128"/>
                <a:ea typeface="HG丸ｺﾞｼｯｸM-PRO" panose="020F0600000000000000" pitchFamily="50" charset="-128"/>
              </a:rPr>
              <a:t>年度目標：</a:t>
            </a:r>
            <a:r>
              <a:rPr lang="en-US" altLang="ja-JP" sz="1300" dirty="0">
                <a:latin typeface="HG丸ｺﾞｼｯｸM-PRO" panose="020F0600000000000000" pitchFamily="50" charset="-128"/>
                <a:ea typeface="HG丸ｺﾞｼｯｸM-PRO" panose="020F0600000000000000" pitchFamily="50" charset="-128"/>
              </a:rPr>
              <a:t>230</a:t>
            </a:r>
            <a:r>
              <a:rPr lang="ja-JP" altLang="en-US" sz="1300" dirty="0">
                <a:latin typeface="HG丸ｺﾞｼｯｸM-PRO" panose="020F0600000000000000" pitchFamily="50" charset="-128"/>
                <a:ea typeface="HG丸ｺﾞｼｯｸM-PRO" panose="020F0600000000000000" pitchFamily="50" charset="-128"/>
              </a:rPr>
              <a:t>万人</a:t>
            </a:r>
            <a:endParaRPr lang="en-US" altLang="zh-TW" sz="13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将来ビジョンの目標：</a:t>
            </a:r>
            <a:r>
              <a:rPr lang="en-US" altLang="ja-JP" sz="1300" dirty="0">
                <a:latin typeface="HG丸ｺﾞｼｯｸM-PRO" panose="020F0600000000000000" pitchFamily="50" charset="-128"/>
                <a:ea typeface="HG丸ｺﾞｼｯｸM-PRO" panose="020F0600000000000000" pitchFamily="50" charset="-128"/>
              </a:rPr>
              <a:t>300</a:t>
            </a:r>
            <a:r>
              <a:rPr lang="ja-JP" altLang="en-US" sz="1300" dirty="0">
                <a:latin typeface="HG丸ｺﾞｼｯｸM-PRO" panose="020F0600000000000000" pitchFamily="50" charset="-128"/>
                <a:ea typeface="HG丸ｺﾞｼｯｸM-PRO" panose="020F0600000000000000" pitchFamily="50" charset="-128"/>
              </a:rPr>
              <a:t>万人（平成</a:t>
            </a:r>
            <a:r>
              <a:rPr lang="en-US" altLang="ja-JP" sz="1300" dirty="0">
                <a:latin typeface="HG丸ｺﾞｼｯｸM-PRO" panose="020F0600000000000000" pitchFamily="50" charset="-128"/>
                <a:ea typeface="HG丸ｺﾞｼｯｸM-PRO" panose="020F0600000000000000" pitchFamily="50" charset="-128"/>
              </a:rPr>
              <a:t>32</a:t>
            </a:r>
            <a:r>
              <a:rPr lang="ja-JP" altLang="en-US" sz="1300" dirty="0">
                <a:latin typeface="HG丸ｺﾞｼｯｸM-PRO" panose="020F0600000000000000" pitchFamily="50" charset="-128"/>
                <a:ea typeface="HG丸ｺﾞｼｯｸM-PRO" panose="020F0600000000000000" pitchFamily="50" charset="-128"/>
              </a:rPr>
              <a:t>年度）</a:t>
            </a:r>
            <a:endParaRPr lang="zh-TW" altLang="en-US" sz="1300" dirty="0">
              <a:latin typeface="HG丸ｺﾞｼｯｸM-PRO" panose="020F0600000000000000" pitchFamily="50" charset="-128"/>
              <a:ea typeface="HG丸ｺﾞｼｯｸM-PRO" panose="020F0600000000000000"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532509219"/>
              </p:ext>
            </p:extLst>
          </p:nvPr>
        </p:nvGraphicFramePr>
        <p:xfrm>
          <a:off x="364046" y="3447244"/>
          <a:ext cx="8118017" cy="1295397"/>
        </p:xfrm>
        <a:graphic>
          <a:graphicData uri="http://schemas.openxmlformats.org/drawingml/2006/table">
            <a:tbl>
              <a:tblPr firstRow="1" bandRow="1">
                <a:tableStyleId>{5C22544A-7EE6-4342-B048-85BDC9FD1C3A}</a:tableStyleId>
              </a:tblPr>
              <a:tblGrid>
                <a:gridCol w="431833">
                  <a:extLst>
                    <a:ext uri="{9D8B030D-6E8A-4147-A177-3AD203B41FA5}">
                      <a16:colId xmlns="" xmlns:a16="http://schemas.microsoft.com/office/drawing/2014/main" val="20000"/>
                    </a:ext>
                  </a:extLst>
                </a:gridCol>
                <a:gridCol w="601370">
                  <a:extLst>
                    <a:ext uri="{9D8B030D-6E8A-4147-A177-3AD203B41FA5}">
                      <a16:colId xmlns="" xmlns:a16="http://schemas.microsoft.com/office/drawing/2014/main" val="20001"/>
                    </a:ext>
                  </a:extLst>
                </a:gridCol>
                <a:gridCol w="590401">
                  <a:extLst>
                    <a:ext uri="{9D8B030D-6E8A-4147-A177-3AD203B41FA5}">
                      <a16:colId xmlns="" xmlns:a16="http://schemas.microsoft.com/office/drawing/2014/main" val="20002"/>
                    </a:ext>
                  </a:extLst>
                </a:gridCol>
                <a:gridCol w="590401">
                  <a:extLst>
                    <a:ext uri="{9D8B030D-6E8A-4147-A177-3AD203B41FA5}">
                      <a16:colId xmlns="" xmlns:a16="http://schemas.microsoft.com/office/drawing/2014/main" val="20003"/>
                    </a:ext>
                  </a:extLst>
                </a:gridCol>
                <a:gridCol w="590401">
                  <a:extLst>
                    <a:ext uri="{9D8B030D-6E8A-4147-A177-3AD203B41FA5}">
                      <a16:colId xmlns="" xmlns:a16="http://schemas.microsoft.com/office/drawing/2014/main" val="20004"/>
                    </a:ext>
                  </a:extLst>
                </a:gridCol>
                <a:gridCol w="590401">
                  <a:extLst>
                    <a:ext uri="{9D8B030D-6E8A-4147-A177-3AD203B41FA5}">
                      <a16:colId xmlns="" xmlns:a16="http://schemas.microsoft.com/office/drawing/2014/main" val="20005"/>
                    </a:ext>
                  </a:extLst>
                </a:gridCol>
                <a:gridCol w="590401">
                  <a:extLst>
                    <a:ext uri="{9D8B030D-6E8A-4147-A177-3AD203B41FA5}">
                      <a16:colId xmlns="" xmlns:a16="http://schemas.microsoft.com/office/drawing/2014/main" val="20006"/>
                    </a:ext>
                  </a:extLst>
                </a:gridCol>
                <a:gridCol w="590401">
                  <a:extLst>
                    <a:ext uri="{9D8B030D-6E8A-4147-A177-3AD203B41FA5}">
                      <a16:colId xmlns="" xmlns:a16="http://schemas.microsoft.com/office/drawing/2014/main" val="20007"/>
                    </a:ext>
                  </a:extLst>
                </a:gridCol>
                <a:gridCol w="590401">
                  <a:extLst>
                    <a:ext uri="{9D8B030D-6E8A-4147-A177-3AD203B41FA5}">
                      <a16:colId xmlns="" xmlns:a16="http://schemas.microsoft.com/office/drawing/2014/main" val="20008"/>
                    </a:ext>
                  </a:extLst>
                </a:gridCol>
                <a:gridCol w="590401">
                  <a:extLst>
                    <a:ext uri="{9D8B030D-6E8A-4147-A177-3AD203B41FA5}">
                      <a16:colId xmlns="" xmlns:a16="http://schemas.microsoft.com/office/drawing/2014/main" val="20009"/>
                    </a:ext>
                  </a:extLst>
                </a:gridCol>
                <a:gridCol w="558829">
                  <a:extLst>
                    <a:ext uri="{9D8B030D-6E8A-4147-A177-3AD203B41FA5}">
                      <a16:colId xmlns="" xmlns:a16="http://schemas.microsoft.com/office/drawing/2014/main" val="20010"/>
                    </a:ext>
                  </a:extLst>
                </a:gridCol>
                <a:gridCol w="527095">
                  <a:extLst>
                    <a:ext uri="{9D8B030D-6E8A-4147-A177-3AD203B41FA5}">
                      <a16:colId xmlns="" xmlns:a16="http://schemas.microsoft.com/office/drawing/2014/main" val="20011"/>
                    </a:ext>
                  </a:extLst>
                </a:gridCol>
                <a:gridCol w="605977">
                  <a:extLst>
                    <a:ext uri="{9D8B030D-6E8A-4147-A177-3AD203B41FA5}">
                      <a16:colId xmlns="" xmlns:a16="http://schemas.microsoft.com/office/drawing/2014/main" val="20012"/>
                    </a:ext>
                  </a:extLst>
                </a:gridCol>
                <a:gridCol w="669705">
                  <a:extLst>
                    <a:ext uri="{9D8B030D-6E8A-4147-A177-3AD203B41FA5}">
                      <a16:colId xmlns="" xmlns:a16="http://schemas.microsoft.com/office/drawing/2014/main" val="20013"/>
                    </a:ext>
                  </a:extLst>
                </a:gridCol>
              </a:tblGrid>
              <a:tr h="431799">
                <a:tc>
                  <a:txBody>
                    <a:bodyPr/>
                    <a:lstStyle/>
                    <a:p>
                      <a:endParaRPr kumimoji="1" lang="ja-JP" altLang="en-US" sz="1000" dirty="0"/>
                    </a:p>
                  </a:txBody>
                  <a:tcPr marL="91449" marR="91449" marT="45694" marB="45694"/>
                </a:tc>
                <a:tc>
                  <a:txBody>
                    <a:bodyPr/>
                    <a:lstStyle/>
                    <a:p>
                      <a:pPr algn="ctr"/>
                      <a:r>
                        <a:rPr kumimoji="1" lang="en-US" altLang="ja-JP" sz="1200" dirty="0" smtClean="0"/>
                        <a:t>4</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5</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6</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7</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8</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9</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10</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11</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12</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1</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2</a:t>
                      </a:r>
                      <a:r>
                        <a:rPr kumimoji="1" lang="ja-JP" altLang="en-US" sz="1200" dirty="0" smtClean="0"/>
                        <a:t>月</a:t>
                      </a:r>
                      <a:endParaRPr kumimoji="1" lang="ja-JP" altLang="en-US" sz="1200" dirty="0"/>
                    </a:p>
                  </a:txBody>
                  <a:tcPr marL="91449" marR="91449" marT="45694" marB="45694"/>
                </a:tc>
                <a:tc>
                  <a:txBody>
                    <a:bodyPr/>
                    <a:lstStyle/>
                    <a:p>
                      <a:pPr algn="ctr"/>
                      <a:r>
                        <a:rPr kumimoji="1" lang="en-US" altLang="ja-JP" sz="1200" dirty="0" smtClean="0"/>
                        <a:t>3</a:t>
                      </a:r>
                      <a:r>
                        <a:rPr kumimoji="1" lang="ja-JP" altLang="en-US" sz="1200" dirty="0" smtClean="0"/>
                        <a:t>月</a:t>
                      </a:r>
                      <a:endParaRPr kumimoji="1" lang="ja-JP" altLang="en-US" sz="1200" dirty="0"/>
                    </a:p>
                  </a:txBody>
                  <a:tcPr marL="91449" marR="91449" marT="45694" marB="45694"/>
                </a:tc>
                <a:tc>
                  <a:txBody>
                    <a:bodyPr/>
                    <a:lstStyle/>
                    <a:p>
                      <a:pPr algn="ctr"/>
                      <a:r>
                        <a:rPr kumimoji="1" lang="ja-JP" altLang="en-US" sz="1200" dirty="0" smtClean="0"/>
                        <a:t>合計</a:t>
                      </a:r>
                      <a:endParaRPr kumimoji="1" lang="ja-JP" altLang="en-US" sz="1200" dirty="0"/>
                    </a:p>
                  </a:txBody>
                  <a:tcPr marL="91449" marR="91449" marT="45694" marB="45694"/>
                </a:tc>
                <a:extLst>
                  <a:ext uri="{0D108BD9-81ED-4DB2-BD59-A6C34878D82A}">
                    <a16:rowId xmlns="" xmlns:a16="http://schemas.microsoft.com/office/drawing/2014/main" val="10000"/>
                  </a:ext>
                </a:extLst>
              </a:tr>
              <a:tr h="431799">
                <a:tc>
                  <a:txBody>
                    <a:bodyPr/>
                    <a:lstStyle/>
                    <a:p>
                      <a:r>
                        <a:rPr kumimoji="1" lang="en-US" altLang="ja-JP" sz="1100" dirty="0" smtClean="0"/>
                        <a:t>H27</a:t>
                      </a:r>
                      <a:endParaRPr kumimoji="1" lang="ja-JP" altLang="en-US" sz="1100" dirty="0"/>
                    </a:p>
                  </a:txBody>
                  <a:tcPr marL="91449" marR="91449" marT="45694" marB="45694"/>
                </a:tc>
                <a:tc>
                  <a:txBody>
                    <a:bodyPr/>
                    <a:lstStyle/>
                    <a:p>
                      <a:pPr algn="r"/>
                      <a:r>
                        <a:rPr kumimoji="1" lang="en-US" altLang="ja-JP" sz="900" dirty="0" smtClean="0"/>
                        <a:t>305,036</a:t>
                      </a:r>
                      <a:endParaRPr kumimoji="1" lang="ja-JP" altLang="en-US" sz="900" dirty="0"/>
                    </a:p>
                  </a:txBody>
                  <a:tcPr marL="91449" marR="91449" marT="45694" marB="45694"/>
                </a:tc>
                <a:tc>
                  <a:txBody>
                    <a:bodyPr/>
                    <a:lstStyle/>
                    <a:p>
                      <a:pPr algn="r"/>
                      <a:r>
                        <a:rPr kumimoji="1" lang="en-US" altLang="ja-JP" sz="900" dirty="0" smtClean="0"/>
                        <a:t>264,423</a:t>
                      </a:r>
                      <a:endParaRPr kumimoji="1" lang="ja-JP" altLang="en-US" sz="900" dirty="0"/>
                    </a:p>
                  </a:txBody>
                  <a:tcPr marL="91449" marR="91449" marT="45694" marB="45694"/>
                </a:tc>
                <a:tc>
                  <a:txBody>
                    <a:bodyPr/>
                    <a:lstStyle/>
                    <a:p>
                      <a:pPr algn="r"/>
                      <a:r>
                        <a:rPr kumimoji="1" lang="en-US" altLang="ja-JP" sz="900" dirty="0" smtClean="0"/>
                        <a:t>99,995</a:t>
                      </a:r>
                      <a:endParaRPr kumimoji="1" lang="ja-JP" altLang="en-US" sz="900" dirty="0"/>
                    </a:p>
                  </a:txBody>
                  <a:tcPr marL="91449" marR="91449" marT="45694" marB="45694"/>
                </a:tc>
                <a:tc>
                  <a:txBody>
                    <a:bodyPr/>
                    <a:lstStyle/>
                    <a:p>
                      <a:pPr algn="r"/>
                      <a:r>
                        <a:rPr kumimoji="1" lang="en-US" altLang="ja-JP" sz="900" dirty="0" smtClean="0"/>
                        <a:t>80,568</a:t>
                      </a:r>
                      <a:endParaRPr kumimoji="1" lang="ja-JP" altLang="en-US" sz="900" dirty="0"/>
                    </a:p>
                  </a:txBody>
                  <a:tcPr marL="91449" marR="91449" marT="45694" marB="45694"/>
                </a:tc>
                <a:tc>
                  <a:txBody>
                    <a:bodyPr/>
                    <a:lstStyle/>
                    <a:p>
                      <a:pPr algn="r"/>
                      <a:r>
                        <a:rPr kumimoji="1" lang="en-US" altLang="ja-JP" sz="900" dirty="0" smtClean="0"/>
                        <a:t>138,607</a:t>
                      </a:r>
                      <a:endParaRPr kumimoji="1" lang="ja-JP" altLang="en-US" sz="900" dirty="0"/>
                    </a:p>
                  </a:txBody>
                  <a:tcPr marL="91449" marR="91449" marT="45694" marB="45694"/>
                </a:tc>
                <a:tc>
                  <a:txBody>
                    <a:bodyPr/>
                    <a:lstStyle/>
                    <a:p>
                      <a:pPr algn="r"/>
                      <a:r>
                        <a:rPr kumimoji="1" lang="en-US" altLang="ja-JP" sz="900" dirty="0" smtClean="0"/>
                        <a:t>132,331</a:t>
                      </a:r>
                      <a:endParaRPr kumimoji="1" lang="ja-JP" altLang="en-US" sz="900" dirty="0"/>
                    </a:p>
                  </a:txBody>
                  <a:tcPr marL="91449" marR="91449" marT="45694" marB="45694"/>
                </a:tc>
                <a:tc>
                  <a:txBody>
                    <a:bodyPr/>
                    <a:lstStyle/>
                    <a:p>
                      <a:pPr algn="r"/>
                      <a:r>
                        <a:rPr kumimoji="1" lang="en-US" altLang="ja-JP" sz="900" dirty="0" smtClean="0"/>
                        <a:t>315,247</a:t>
                      </a:r>
                      <a:endParaRPr kumimoji="1" lang="ja-JP" altLang="en-US" sz="900" dirty="0"/>
                    </a:p>
                  </a:txBody>
                  <a:tcPr marL="91449" marR="91449" marT="45694" marB="45694"/>
                </a:tc>
                <a:tc>
                  <a:txBody>
                    <a:bodyPr/>
                    <a:lstStyle/>
                    <a:p>
                      <a:pPr algn="r"/>
                      <a:r>
                        <a:rPr kumimoji="1" lang="en-US" altLang="ja-JP" sz="900" dirty="0" smtClean="0"/>
                        <a:t>205,057</a:t>
                      </a:r>
                      <a:endParaRPr kumimoji="1" lang="ja-JP" altLang="en-US" sz="900" dirty="0"/>
                    </a:p>
                  </a:txBody>
                  <a:tcPr marL="91449" marR="91449" marT="45694" marB="45694"/>
                </a:tc>
                <a:tc>
                  <a:txBody>
                    <a:bodyPr/>
                    <a:lstStyle/>
                    <a:p>
                      <a:pPr algn="r"/>
                      <a:r>
                        <a:rPr kumimoji="1" lang="en-US" altLang="ja-JP" sz="900" dirty="0" smtClean="0"/>
                        <a:t>176,175</a:t>
                      </a:r>
                      <a:endParaRPr kumimoji="1" lang="ja-JP" altLang="en-US" sz="900" dirty="0"/>
                    </a:p>
                  </a:txBody>
                  <a:tcPr marL="91449" marR="91449" marT="45694" marB="45694"/>
                </a:tc>
                <a:tc>
                  <a:txBody>
                    <a:bodyPr/>
                    <a:lstStyle/>
                    <a:p>
                      <a:pPr algn="r"/>
                      <a:r>
                        <a:rPr kumimoji="1" lang="en-US" altLang="ja-JP" sz="900" dirty="0" smtClean="0"/>
                        <a:t>69,639</a:t>
                      </a:r>
                      <a:endParaRPr kumimoji="1" lang="ja-JP" altLang="en-US" sz="900" dirty="0"/>
                    </a:p>
                  </a:txBody>
                  <a:tcPr marL="91449" marR="91449" marT="45694" marB="45694"/>
                </a:tc>
                <a:tc>
                  <a:txBody>
                    <a:bodyPr/>
                    <a:lstStyle/>
                    <a:p>
                      <a:pPr algn="r"/>
                      <a:r>
                        <a:rPr kumimoji="1" lang="en-US" altLang="ja-JP" sz="900" dirty="0" smtClean="0"/>
                        <a:t>85,102</a:t>
                      </a:r>
                      <a:endParaRPr kumimoji="1" lang="ja-JP" altLang="en-US" sz="900" dirty="0"/>
                    </a:p>
                  </a:txBody>
                  <a:tcPr marL="91449" marR="91449" marT="45694" marB="45694"/>
                </a:tc>
                <a:tc>
                  <a:txBody>
                    <a:bodyPr/>
                    <a:lstStyle/>
                    <a:p>
                      <a:pPr algn="r"/>
                      <a:r>
                        <a:rPr kumimoji="1" lang="en-US" altLang="ja-JP" sz="900" dirty="0" smtClean="0"/>
                        <a:t>258,807</a:t>
                      </a:r>
                      <a:endParaRPr kumimoji="1" lang="ja-JP" altLang="en-US" sz="900" dirty="0"/>
                    </a:p>
                  </a:txBody>
                  <a:tcPr marL="91449" marR="91449" marT="45694" marB="45694"/>
                </a:tc>
                <a:tc>
                  <a:txBody>
                    <a:bodyPr/>
                    <a:lstStyle/>
                    <a:p>
                      <a:pPr algn="r"/>
                      <a:r>
                        <a:rPr kumimoji="1" lang="en-US" altLang="ja-JP" sz="900" dirty="0" smtClean="0"/>
                        <a:t>2,130,987</a:t>
                      </a:r>
                      <a:endParaRPr kumimoji="1" lang="ja-JP" altLang="en-US" sz="900" dirty="0"/>
                    </a:p>
                  </a:txBody>
                  <a:tcPr marL="91449" marR="91449" marT="45694" marB="45694"/>
                </a:tc>
                <a:extLst>
                  <a:ext uri="{0D108BD9-81ED-4DB2-BD59-A6C34878D82A}">
                    <a16:rowId xmlns="" xmlns:a16="http://schemas.microsoft.com/office/drawing/2014/main" val="10001"/>
                  </a:ext>
                </a:extLst>
              </a:tr>
              <a:tr h="431799">
                <a:tc>
                  <a:txBody>
                    <a:bodyPr/>
                    <a:lstStyle/>
                    <a:p>
                      <a:r>
                        <a:rPr kumimoji="1" lang="en-US" altLang="ja-JP" sz="1100" dirty="0" smtClean="0"/>
                        <a:t>H28</a:t>
                      </a:r>
                      <a:endParaRPr kumimoji="1" lang="ja-JP" altLang="en-US" sz="1100" dirty="0"/>
                    </a:p>
                  </a:txBody>
                  <a:tcPr marL="91449" marR="91449" marT="45694" marB="45694"/>
                </a:tc>
                <a:tc>
                  <a:txBody>
                    <a:bodyPr/>
                    <a:lstStyle/>
                    <a:p>
                      <a:pPr algn="r"/>
                      <a:r>
                        <a:rPr kumimoji="1" lang="en-US" altLang="ja-JP" sz="900" dirty="0" smtClean="0"/>
                        <a:t>329,073</a:t>
                      </a:r>
                      <a:endParaRPr kumimoji="1" lang="ja-JP" altLang="en-US" sz="900" dirty="0"/>
                    </a:p>
                  </a:txBody>
                  <a:tcPr marL="91449" marR="91449" marT="45694" marB="45694"/>
                </a:tc>
                <a:tc>
                  <a:txBody>
                    <a:bodyPr/>
                    <a:lstStyle/>
                    <a:p>
                      <a:pPr algn="r"/>
                      <a:r>
                        <a:rPr kumimoji="1" lang="en-US" altLang="ja-JP" sz="900" dirty="0" smtClean="0"/>
                        <a:t>311,295</a:t>
                      </a:r>
                      <a:endParaRPr kumimoji="1" lang="ja-JP" altLang="en-US" sz="900" dirty="0"/>
                    </a:p>
                  </a:txBody>
                  <a:tcPr marL="91449" marR="91449" marT="45694" marB="45694"/>
                </a:tc>
                <a:tc>
                  <a:txBody>
                    <a:bodyPr/>
                    <a:lstStyle/>
                    <a:p>
                      <a:pPr algn="r"/>
                      <a:r>
                        <a:rPr kumimoji="1" lang="en-US" altLang="ja-JP" sz="900" dirty="0" smtClean="0"/>
                        <a:t>99,168</a:t>
                      </a:r>
                      <a:endParaRPr kumimoji="1" lang="ja-JP" altLang="en-US" sz="900" dirty="0"/>
                    </a:p>
                  </a:txBody>
                  <a:tcPr marL="91449" marR="91449" marT="45694" marB="45694"/>
                </a:tc>
                <a:tc>
                  <a:txBody>
                    <a:bodyPr/>
                    <a:lstStyle/>
                    <a:p>
                      <a:pPr algn="r"/>
                      <a:r>
                        <a:rPr kumimoji="1" lang="en-US" altLang="ja-JP" sz="900" dirty="0" smtClean="0"/>
                        <a:t>123,577</a:t>
                      </a:r>
                      <a:endParaRPr kumimoji="1" lang="ja-JP" altLang="en-US" sz="900" dirty="0"/>
                    </a:p>
                  </a:txBody>
                  <a:tcPr marL="91449" marR="91449" marT="45694" marB="4569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118,633</a:t>
                      </a:r>
                      <a:endParaRPr kumimoji="1" lang="ja-JP" altLang="en-US" sz="900" dirty="0">
                        <a:solidFill>
                          <a:schemeClr val="tx1"/>
                        </a:solidFill>
                      </a:endParaRPr>
                    </a:p>
                  </a:txBody>
                  <a:tcPr marL="91449" marR="91449" marT="45694" marB="45694"/>
                </a:tc>
                <a:tc>
                  <a:txBody>
                    <a:bodyPr/>
                    <a:lstStyle/>
                    <a:p>
                      <a:pPr algn="r"/>
                      <a:r>
                        <a:rPr kumimoji="1" lang="en-US" altLang="ja-JP" sz="900" dirty="0" smtClean="0">
                          <a:solidFill>
                            <a:schemeClr val="tx1"/>
                          </a:solidFill>
                        </a:rPr>
                        <a:t>109,430</a:t>
                      </a:r>
                      <a:endParaRPr kumimoji="1" lang="ja-JP" altLang="en-US" sz="900" dirty="0">
                        <a:solidFill>
                          <a:schemeClr val="tx1"/>
                        </a:solidFill>
                      </a:endParaRPr>
                    </a:p>
                  </a:txBody>
                  <a:tcPr marL="91449" marR="91449" marT="45694" marB="45694"/>
                </a:tc>
                <a:tc>
                  <a:txBody>
                    <a:bodyPr/>
                    <a:lstStyle/>
                    <a:p>
                      <a:pPr algn="r"/>
                      <a:r>
                        <a:rPr kumimoji="1" lang="en-US" altLang="ja-JP" sz="900" dirty="0" smtClean="0">
                          <a:solidFill>
                            <a:schemeClr val="tx1"/>
                          </a:solidFill>
                        </a:rPr>
                        <a:t>328,715</a:t>
                      </a:r>
                      <a:endParaRPr kumimoji="1" lang="ja-JP" altLang="en-US" sz="900" dirty="0">
                        <a:solidFill>
                          <a:schemeClr val="tx1"/>
                        </a:solidFill>
                      </a:endParaRPr>
                    </a:p>
                  </a:txBody>
                  <a:tcPr marL="91449" marR="91449" marT="45694" marB="45694"/>
                </a:tc>
                <a:tc>
                  <a:txBody>
                    <a:bodyPr/>
                    <a:lstStyle/>
                    <a:p>
                      <a:pPr algn="r"/>
                      <a:r>
                        <a:rPr kumimoji="1" lang="en-US" altLang="ja-JP" sz="900" dirty="0" smtClean="0"/>
                        <a:t>244,157</a:t>
                      </a:r>
                      <a:endParaRPr kumimoji="1" lang="ja-JP" altLang="en-US" sz="900" dirty="0"/>
                    </a:p>
                  </a:txBody>
                  <a:tcPr marL="91449" marR="91449" marT="45694" marB="45694"/>
                </a:tc>
                <a:tc>
                  <a:txBody>
                    <a:bodyPr/>
                    <a:lstStyle/>
                    <a:p>
                      <a:pPr algn="r"/>
                      <a:r>
                        <a:rPr kumimoji="1" lang="en-US" altLang="ja-JP" sz="900" dirty="0" smtClean="0"/>
                        <a:t>163,351</a:t>
                      </a:r>
                      <a:endParaRPr kumimoji="1" lang="ja-JP" altLang="en-US" sz="900" dirty="0"/>
                    </a:p>
                  </a:txBody>
                  <a:tcPr marL="91449" marR="91449" marT="45694" marB="45694"/>
                </a:tc>
                <a:tc>
                  <a:txBody>
                    <a:bodyPr/>
                    <a:lstStyle/>
                    <a:p>
                      <a:pPr algn="r"/>
                      <a:r>
                        <a:rPr kumimoji="1" lang="en-US" altLang="ja-JP" sz="900" dirty="0" smtClean="0"/>
                        <a:t>60,802</a:t>
                      </a:r>
                      <a:endParaRPr kumimoji="1" lang="ja-JP" altLang="en-US" sz="900" dirty="0"/>
                    </a:p>
                  </a:txBody>
                  <a:tcPr marL="91449" marR="91449" marT="45694" marB="45694"/>
                </a:tc>
                <a:tc>
                  <a:txBody>
                    <a:bodyPr/>
                    <a:lstStyle/>
                    <a:p>
                      <a:pPr algn="r"/>
                      <a:r>
                        <a:rPr kumimoji="1" lang="en-US" altLang="ja-JP" sz="900" dirty="0" smtClean="0"/>
                        <a:t>77,433</a:t>
                      </a:r>
                      <a:endParaRPr kumimoji="1" lang="ja-JP" altLang="en-US" sz="900" dirty="0"/>
                    </a:p>
                  </a:txBody>
                  <a:tcPr marL="91449" marR="91449" marT="45694" marB="45694"/>
                </a:tc>
                <a:tc>
                  <a:txBody>
                    <a:bodyPr/>
                    <a:lstStyle/>
                    <a:p>
                      <a:pPr algn="r"/>
                      <a:r>
                        <a:rPr kumimoji="1" lang="en-US" altLang="ja-JP" sz="900" dirty="0" smtClean="0"/>
                        <a:t>241,556</a:t>
                      </a:r>
                      <a:endParaRPr kumimoji="1" lang="ja-JP" altLang="en-US" sz="900" dirty="0"/>
                    </a:p>
                  </a:txBody>
                  <a:tcPr marL="91449" marR="91449" marT="45694" marB="45694"/>
                </a:tc>
                <a:tc>
                  <a:txBody>
                    <a:bodyPr/>
                    <a:lstStyle/>
                    <a:p>
                      <a:pPr algn="r"/>
                      <a:r>
                        <a:rPr kumimoji="1" lang="en-US" altLang="ja-JP" sz="900" dirty="0" smtClean="0"/>
                        <a:t>2,207,190</a:t>
                      </a:r>
                      <a:endParaRPr kumimoji="1" lang="ja-JP" altLang="en-US" sz="900" dirty="0"/>
                    </a:p>
                  </a:txBody>
                  <a:tcPr marL="91449" marR="91449" marT="45694" marB="45694"/>
                </a:tc>
                <a:extLst>
                  <a:ext uri="{0D108BD9-81ED-4DB2-BD59-A6C34878D82A}">
                    <a16:rowId xmlns="" xmlns:a16="http://schemas.microsoft.com/office/drawing/2014/main" val="10002"/>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786572099"/>
              </p:ext>
            </p:extLst>
          </p:nvPr>
        </p:nvGraphicFramePr>
        <p:xfrm>
          <a:off x="209321" y="5161384"/>
          <a:ext cx="5730832" cy="1164421"/>
        </p:xfrm>
        <a:graphic>
          <a:graphicData uri="http://schemas.openxmlformats.org/drawingml/2006/table">
            <a:tbl>
              <a:tblPr bandRow="1">
                <a:tableStyleId>{5C22544A-7EE6-4342-B048-85BDC9FD1C3A}</a:tableStyleId>
              </a:tblPr>
              <a:tblGrid>
                <a:gridCol w="618264">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440160">
                  <a:extLst>
                    <a:ext uri="{9D8B030D-6E8A-4147-A177-3AD203B41FA5}">
                      <a16:colId xmlns="" xmlns:a16="http://schemas.microsoft.com/office/drawing/2014/main" val="20003"/>
                    </a:ext>
                  </a:extLst>
                </a:gridCol>
                <a:gridCol w="1512168">
                  <a:extLst>
                    <a:ext uri="{9D8B030D-6E8A-4147-A177-3AD203B41FA5}">
                      <a16:colId xmlns="" xmlns:a16="http://schemas.microsoft.com/office/drawing/2014/main" val="20004"/>
                    </a:ext>
                  </a:extLst>
                </a:gridCol>
              </a:tblGrid>
              <a:tr h="403473">
                <a:tc>
                  <a:txBody>
                    <a:bodyPr/>
                    <a:lstStyle/>
                    <a:p>
                      <a:pPr algn="ctr"/>
                      <a:endParaRPr kumimoji="1" lang="ja-JP" altLang="en-US" sz="1000" dirty="0">
                        <a:solidFill>
                          <a:schemeClr val="bg1"/>
                        </a:solidFill>
                      </a:endParaRPr>
                    </a:p>
                  </a:txBody>
                  <a:tcPr marL="91436" marR="91436" marT="45742" marB="4574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000" baseline="0" dirty="0" smtClean="0">
                          <a:solidFill>
                            <a:schemeClr val="tx1"/>
                          </a:solidFill>
                        </a:rPr>
                        <a:t>    </a:t>
                      </a:r>
                      <a:r>
                        <a:rPr kumimoji="1" lang="ja-JP" altLang="en-US" sz="1000" dirty="0" smtClean="0">
                          <a:solidFill>
                            <a:schemeClr val="tx1"/>
                          </a:solidFill>
                        </a:rPr>
                        <a:t>自然文化園</a:t>
                      </a:r>
                      <a:endParaRPr kumimoji="1" lang="ja-JP" altLang="en-US" sz="1000" dirty="0">
                        <a:solidFill>
                          <a:schemeClr val="tx1"/>
                        </a:solidFill>
                      </a:endParaRPr>
                    </a:p>
                  </a:txBody>
                  <a:tcPr marL="91436" marR="91436" marT="45742" marB="45742"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000" dirty="0" smtClean="0">
                          <a:solidFill>
                            <a:schemeClr val="tx1"/>
                          </a:solidFill>
                        </a:rPr>
                        <a:t>日本庭園</a:t>
                      </a:r>
                      <a:endParaRPr kumimoji="1" lang="ja-JP" altLang="en-US" sz="1000" dirty="0">
                        <a:solidFill>
                          <a:schemeClr val="tx1"/>
                        </a:solidFill>
                      </a:endParaRPr>
                    </a:p>
                  </a:txBody>
                  <a:tcPr marL="91436" marR="91436" marT="45742" marB="45742"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000" dirty="0" smtClean="0">
                          <a:solidFill>
                            <a:schemeClr val="tx1"/>
                          </a:solidFill>
                          <a:latin typeface="+mn-ea"/>
                          <a:ea typeface="+mn-ea"/>
                        </a:rPr>
                        <a:t>EXPO’70</a:t>
                      </a:r>
                      <a:r>
                        <a:rPr kumimoji="1" lang="ja-JP" altLang="en-US" sz="1000" dirty="0" smtClean="0">
                          <a:solidFill>
                            <a:schemeClr val="tx1"/>
                          </a:solidFill>
                          <a:latin typeface="+mn-ea"/>
                          <a:ea typeface="+mn-ea"/>
                        </a:rPr>
                        <a:t>ﾊﾟﾋﾞﾘｵﾝ（</a:t>
                      </a:r>
                      <a:r>
                        <a:rPr kumimoji="1" lang="en-US" altLang="ja-JP" sz="1000" dirty="0" smtClean="0">
                          <a:solidFill>
                            <a:schemeClr val="tx1"/>
                          </a:solidFill>
                          <a:latin typeface="+mn-ea"/>
                          <a:ea typeface="+mn-ea"/>
                        </a:rPr>
                        <a:t>※1</a:t>
                      </a:r>
                      <a:r>
                        <a:rPr kumimoji="1" lang="ja-JP" altLang="en-US" sz="1000" dirty="0" smtClean="0">
                          <a:solidFill>
                            <a:schemeClr val="tx1"/>
                          </a:solidFill>
                          <a:latin typeface="+mn-ea"/>
                          <a:ea typeface="+mn-ea"/>
                        </a:rPr>
                        <a:t>）</a:t>
                      </a:r>
                    </a:p>
                  </a:txBody>
                  <a:tcPr marL="91436" marR="91436" marT="45742" marB="45742"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000" dirty="0" smtClean="0">
                          <a:solidFill>
                            <a:schemeClr val="tx1"/>
                          </a:solidFill>
                          <a:latin typeface="ＭＳ Ｐゴシック" panose="020B0600070205080204" pitchFamily="50" charset="-128"/>
                          <a:ea typeface="ＭＳ Ｐゴシック" panose="020B0600070205080204" pitchFamily="50" charset="-128"/>
                        </a:rPr>
                        <a:t>大阪日本民芸館（</a:t>
                      </a:r>
                      <a:r>
                        <a:rPr kumimoji="1" lang="en-US" altLang="zh-TW" sz="1000"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000" dirty="0" smtClean="0">
                          <a:solidFill>
                            <a:schemeClr val="tx1"/>
                          </a:solidFill>
                          <a:latin typeface="ＭＳ Ｐゴシック" panose="020B0600070205080204" pitchFamily="50" charset="-128"/>
                          <a:ea typeface="ＭＳ Ｐゴシック" panose="020B0600070205080204" pitchFamily="50" charset="-128"/>
                        </a:rPr>
                        <a:t>1</a:t>
                      </a:r>
                      <a:r>
                        <a:rPr kumimoji="1" lang="zh-TW" altLang="en-US" sz="1000" dirty="0" smtClean="0">
                          <a:solidFill>
                            <a:schemeClr val="tx1"/>
                          </a:solidFill>
                          <a:latin typeface="ＭＳ Ｐゴシック" panose="020B0600070205080204" pitchFamily="50" charset="-128"/>
                          <a:ea typeface="ＭＳ Ｐゴシック" panose="020B0600070205080204" pitchFamily="50" charset="-128"/>
                        </a:rPr>
                        <a:t>）</a:t>
                      </a:r>
                    </a:p>
                  </a:txBody>
                  <a:tcPr marL="91436" marR="91436" marT="45742" marB="4574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 xmlns:a16="http://schemas.microsoft.com/office/drawing/2014/main" val="10000"/>
                  </a:ext>
                </a:extLst>
              </a:tr>
              <a:tr h="347771">
                <a:tc>
                  <a:txBody>
                    <a:bodyPr/>
                    <a:lstStyle/>
                    <a:p>
                      <a:pPr algn="r"/>
                      <a:r>
                        <a:rPr kumimoji="1" lang="en-US" altLang="ja-JP" sz="1000" dirty="0" smtClean="0"/>
                        <a:t>H27</a:t>
                      </a:r>
                    </a:p>
                  </a:txBody>
                  <a:tcPr marL="91436" marR="91436" marT="45742" marB="45742"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000" dirty="0" smtClean="0"/>
                        <a:t>2,130,987</a:t>
                      </a:r>
                      <a:endParaRPr kumimoji="1" lang="ja-JP" altLang="en-US" sz="1000" dirty="0"/>
                    </a:p>
                  </a:txBody>
                  <a:tcPr marL="91436" marR="91436" marT="45742" marB="45742" anchor="ctr">
                    <a:solidFill>
                      <a:schemeClr val="bg1">
                        <a:lumMod val="95000"/>
                      </a:schemeClr>
                    </a:solidFill>
                  </a:tcPr>
                </a:tc>
                <a:tc>
                  <a:txBody>
                    <a:bodyPr/>
                    <a:lstStyle/>
                    <a:p>
                      <a:pPr algn="r"/>
                      <a:r>
                        <a:rPr kumimoji="1" lang="en-US" altLang="ja-JP" sz="1000" dirty="0" smtClean="0"/>
                        <a:t>227,578</a:t>
                      </a:r>
                      <a:endParaRPr kumimoji="1" lang="ja-JP" altLang="en-US" sz="1000" dirty="0"/>
                    </a:p>
                  </a:txBody>
                  <a:tcPr marL="91436" marR="91436" marT="45742" marB="45742" anchor="ctr">
                    <a:solidFill>
                      <a:schemeClr val="bg1">
                        <a:lumMod val="95000"/>
                      </a:schemeClr>
                    </a:solidFill>
                  </a:tcPr>
                </a:tc>
                <a:tc>
                  <a:txBody>
                    <a:bodyPr/>
                    <a:lstStyle/>
                    <a:p>
                      <a:pPr algn="r"/>
                      <a:r>
                        <a:rPr kumimoji="1" lang="en-US" altLang="ja-JP" sz="1000" dirty="0" smtClean="0"/>
                        <a:t>178,416</a:t>
                      </a:r>
                      <a:endParaRPr kumimoji="1" lang="ja-JP" altLang="en-US" sz="1000" dirty="0"/>
                    </a:p>
                  </a:txBody>
                  <a:tcPr marL="91436" marR="91436" marT="45742" marB="45742" anchor="ctr">
                    <a:solidFill>
                      <a:schemeClr val="bg1">
                        <a:lumMod val="95000"/>
                      </a:schemeClr>
                    </a:solidFill>
                  </a:tcPr>
                </a:tc>
                <a:tc>
                  <a:txBody>
                    <a:bodyPr/>
                    <a:lstStyle/>
                    <a:p>
                      <a:pPr algn="r"/>
                      <a:r>
                        <a:rPr kumimoji="1" lang="en-US" altLang="ja-JP" sz="1000" dirty="0" smtClean="0"/>
                        <a:t>7,474</a:t>
                      </a:r>
                      <a:endParaRPr kumimoji="1" lang="ja-JP" altLang="en-US" sz="1000" dirty="0"/>
                    </a:p>
                  </a:txBody>
                  <a:tcPr marL="91436" marR="91436" marT="45742" marB="45742"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 xmlns:a16="http://schemas.microsoft.com/office/drawing/2014/main" val="10001"/>
                  </a:ext>
                </a:extLst>
              </a:tr>
              <a:tr h="413177">
                <a:tc>
                  <a:txBody>
                    <a:bodyPr/>
                    <a:lstStyle/>
                    <a:p>
                      <a:pPr algn="r"/>
                      <a:r>
                        <a:rPr kumimoji="1" lang="en-US" altLang="ja-JP" sz="1000" dirty="0" smtClean="0"/>
                        <a:t>H28</a:t>
                      </a:r>
                      <a:endParaRPr kumimoji="1" lang="ja-JP" altLang="en-US" sz="1000" dirty="0"/>
                    </a:p>
                  </a:txBody>
                  <a:tcPr marL="91436" marR="91436" marT="45742" marB="45742"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000" smtClean="0"/>
                        <a:t>2,207,190</a:t>
                      </a:r>
                      <a:endParaRPr kumimoji="1" lang="ja-JP" altLang="en-US" sz="1000" dirty="0"/>
                    </a:p>
                  </a:txBody>
                  <a:tcPr marL="91436" marR="91436" marT="45742" marB="45742" anchor="ctr">
                    <a:solidFill>
                      <a:schemeClr val="accent1">
                        <a:lumMod val="40000"/>
                        <a:lumOff val="60000"/>
                      </a:schemeClr>
                    </a:solidFill>
                  </a:tcPr>
                </a:tc>
                <a:tc>
                  <a:txBody>
                    <a:bodyPr/>
                    <a:lstStyle/>
                    <a:p>
                      <a:pPr algn="r"/>
                      <a:r>
                        <a:rPr kumimoji="1" lang="en-US" altLang="ja-JP" sz="1000" dirty="0" smtClean="0"/>
                        <a:t>263,760</a:t>
                      </a:r>
                      <a:endParaRPr kumimoji="1" lang="ja-JP" altLang="en-US" sz="1000" dirty="0"/>
                    </a:p>
                  </a:txBody>
                  <a:tcPr marL="91436" marR="91436" marT="45742" marB="45742" anchor="ctr">
                    <a:solidFill>
                      <a:schemeClr val="accent1">
                        <a:lumMod val="40000"/>
                        <a:lumOff val="60000"/>
                      </a:schemeClr>
                    </a:solidFill>
                  </a:tcPr>
                </a:tc>
                <a:tc>
                  <a:txBody>
                    <a:bodyPr/>
                    <a:lstStyle/>
                    <a:p>
                      <a:pPr algn="r"/>
                      <a:r>
                        <a:rPr kumimoji="1" lang="en-US" altLang="ja-JP" sz="1000" dirty="0" smtClean="0"/>
                        <a:t>62,663</a:t>
                      </a:r>
                      <a:r>
                        <a:rPr kumimoji="1" lang="ja-JP" altLang="en-US" sz="1000" dirty="0" smtClean="0"/>
                        <a:t>（</a:t>
                      </a:r>
                      <a:r>
                        <a:rPr kumimoji="1" lang="en-US" altLang="ja-JP" sz="1000" dirty="0" smtClean="0"/>
                        <a:t>※2</a:t>
                      </a:r>
                      <a:r>
                        <a:rPr kumimoji="1" lang="ja-JP" altLang="en-US" sz="1000" dirty="0" smtClean="0"/>
                        <a:t>）</a:t>
                      </a:r>
                      <a:endParaRPr kumimoji="1" lang="ja-JP" altLang="en-US" sz="1000" dirty="0"/>
                    </a:p>
                  </a:txBody>
                  <a:tcPr marL="91436" marR="91436" marT="45742" marB="45742" anchor="ctr">
                    <a:solidFill>
                      <a:schemeClr val="accent1">
                        <a:lumMod val="40000"/>
                        <a:lumOff val="60000"/>
                      </a:schemeClr>
                    </a:solidFill>
                  </a:tcPr>
                </a:tc>
                <a:tc>
                  <a:txBody>
                    <a:bodyPr/>
                    <a:lstStyle/>
                    <a:p>
                      <a:pPr algn="r"/>
                      <a:r>
                        <a:rPr kumimoji="1" lang="en-US" altLang="ja-JP" sz="1000" dirty="0" smtClean="0"/>
                        <a:t>5,840</a:t>
                      </a:r>
                      <a:endParaRPr kumimoji="1" lang="ja-JP" altLang="en-US" sz="1000" dirty="0"/>
                    </a:p>
                  </a:txBody>
                  <a:tcPr marL="91436" marR="91436" marT="45742" marB="45742"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grpSp>
        <p:nvGrpSpPr>
          <p:cNvPr id="8299" name="グループ化 16"/>
          <p:cNvGrpSpPr>
            <a:grpSpLocks/>
          </p:cNvGrpSpPr>
          <p:nvPr/>
        </p:nvGrpSpPr>
        <p:grpSpPr bwMode="auto">
          <a:xfrm>
            <a:off x="129517" y="4870877"/>
            <a:ext cx="6181805" cy="374461"/>
            <a:chOff x="1003874" y="1819394"/>
            <a:chExt cx="6181578" cy="373952"/>
          </a:xfrm>
        </p:grpSpPr>
        <p:sp>
          <p:nvSpPr>
            <p:cNvPr id="8303" name="テキスト ボックス 17"/>
            <p:cNvSpPr txBox="1">
              <a:spLocks noChangeArrowheads="1"/>
            </p:cNvSpPr>
            <p:nvPr/>
          </p:nvSpPr>
          <p:spPr bwMode="auto">
            <a:xfrm>
              <a:off x="6016804" y="1819394"/>
              <a:ext cx="1168648" cy="37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200"/>
                </a:lnSpc>
                <a:spcBef>
                  <a:spcPct val="0"/>
                </a:spcBef>
                <a:buNone/>
              </a:pPr>
              <a:r>
                <a:rPr lang="ja-JP" altLang="en-US" sz="1000" dirty="0">
                  <a:latin typeface="Meiryo UI" pitchFamily="50" charset="-128"/>
                  <a:ea typeface="Meiryo UI" pitchFamily="50" charset="-128"/>
                  <a:cs typeface="Meiryo UI" pitchFamily="50" charset="-128"/>
                </a:rPr>
                <a:t>（単位：人）</a:t>
              </a:r>
              <a:endParaRPr lang="en-US" altLang="ja-JP" sz="1000" dirty="0">
                <a:latin typeface="Meiryo UI" pitchFamily="50" charset="-128"/>
                <a:ea typeface="Meiryo UI" pitchFamily="50" charset="-128"/>
                <a:cs typeface="Meiryo UI" pitchFamily="50" charset="-128"/>
              </a:endParaRPr>
            </a:p>
          </p:txBody>
        </p:sp>
        <p:sp>
          <p:nvSpPr>
            <p:cNvPr id="8304" name="テキスト ボックス 18"/>
            <p:cNvSpPr txBox="1">
              <a:spLocks noChangeArrowheads="1"/>
            </p:cNvSpPr>
            <p:nvPr/>
          </p:nvSpPr>
          <p:spPr bwMode="auto">
            <a:xfrm>
              <a:off x="1003874" y="1830011"/>
              <a:ext cx="3858570" cy="27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平成</a:t>
              </a:r>
              <a:r>
                <a:rPr lang="en-US" altLang="ja-JP" sz="1200" dirty="0">
                  <a:latin typeface="HG丸ｺﾞｼｯｸM-PRO" panose="020F0600000000000000" pitchFamily="50" charset="-128"/>
                  <a:ea typeface="HG丸ｺﾞｼｯｸM-PRO" panose="020F0600000000000000" pitchFamily="50" charset="-128"/>
                </a:rPr>
                <a:t>27</a:t>
              </a:r>
              <a:r>
                <a:rPr lang="ja-JP" altLang="en-US" sz="1200" dirty="0">
                  <a:latin typeface="HG丸ｺﾞｼｯｸM-PRO" panose="020F0600000000000000" pitchFamily="50" charset="-128"/>
                  <a:ea typeface="HG丸ｺﾞｼｯｸM-PRO" panose="020F0600000000000000" pitchFamily="50" charset="-128"/>
                </a:rPr>
                <a:t>年度及び平成</a:t>
              </a:r>
              <a:r>
                <a:rPr lang="en-US" altLang="ja-JP" sz="1200" dirty="0">
                  <a:latin typeface="HG丸ｺﾞｼｯｸM-PRO" panose="020F0600000000000000" pitchFamily="50" charset="-128"/>
                  <a:ea typeface="HG丸ｺﾞｼｯｸM-PRO" panose="020F0600000000000000" pitchFamily="50" charset="-128"/>
                </a:rPr>
                <a:t>28</a:t>
              </a:r>
              <a:r>
                <a:rPr lang="ja-JP" altLang="en-US" sz="1200" dirty="0">
                  <a:latin typeface="HG丸ｺﾞｼｯｸM-PRO" panose="020F0600000000000000" pitchFamily="50" charset="-128"/>
                  <a:ea typeface="HG丸ｺﾞｼｯｸM-PRO" panose="020F0600000000000000" pitchFamily="50" charset="-128"/>
                </a:rPr>
                <a:t>年度の各施設の利用者数</a:t>
              </a:r>
            </a:p>
          </p:txBody>
        </p:sp>
      </p:grpSp>
      <p:sp>
        <p:nvSpPr>
          <p:cNvPr id="8300" name="テキスト ボックス 30"/>
          <p:cNvSpPr txBox="1">
            <a:spLocks noChangeArrowheads="1"/>
          </p:cNvSpPr>
          <p:nvPr/>
        </p:nvSpPr>
        <p:spPr bwMode="auto">
          <a:xfrm>
            <a:off x="358008" y="3135071"/>
            <a:ext cx="6232525" cy="29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月別入園者数（</a:t>
            </a:r>
            <a:r>
              <a:rPr lang="en-US" altLang="ja-JP" sz="1300" dirty="0">
                <a:latin typeface="HG丸ｺﾞｼｯｸM-PRO" panose="020F0600000000000000" pitchFamily="50" charset="-128"/>
                <a:ea typeface="HG丸ｺﾞｼｯｸM-PRO" panose="020F0600000000000000" pitchFamily="50" charset="-128"/>
              </a:rPr>
              <a:t>H27</a:t>
            </a:r>
            <a:r>
              <a:rPr lang="ja-JP" altLang="en-US" sz="1300" dirty="0">
                <a:latin typeface="HG丸ｺﾞｼｯｸM-PRO" panose="020F0600000000000000" pitchFamily="50" charset="-128"/>
                <a:ea typeface="HG丸ｺﾞｼｯｸM-PRO" panose="020F0600000000000000" pitchFamily="50" charset="-128"/>
              </a:rPr>
              <a:t>年度、</a:t>
            </a:r>
            <a:r>
              <a:rPr lang="en-US" altLang="ja-JP" sz="1300" dirty="0">
                <a:latin typeface="HG丸ｺﾞｼｯｸM-PRO" panose="020F0600000000000000" pitchFamily="50" charset="-128"/>
                <a:ea typeface="HG丸ｺﾞｼｯｸM-PRO" panose="020F0600000000000000" pitchFamily="50" charset="-128"/>
              </a:rPr>
              <a:t>H28</a:t>
            </a:r>
            <a:r>
              <a:rPr lang="ja-JP" altLang="en-US" sz="1300" dirty="0">
                <a:latin typeface="HG丸ｺﾞｼｯｸM-PRO" panose="020F0600000000000000" pitchFamily="50" charset="-128"/>
                <a:ea typeface="HG丸ｺﾞｼｯｸM-PRO" panose="020F0600000000000000" pitchFamily="50" charset="-128"/>
              </a:rPr>
              <a:t>年度）</a:t>
            </a:r>
            <a:r>
              <a:rPr lang="ja-JP" altLang="ja-JP" sz="1300" dirty="0">
                <a:latin typeface="HG丸ｺﾞｼｯｸM-PRO" panose="020F0600000000000000" pitchFamily="50" charset="-128"/>
                <a:ea typeface="HG丸ｺﾞｼｯｸM-PRO" panose="020F0600000000000000" pitchFamily="50" charset="-128"/>
              </a:rPr>
              <a:t>】</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8301" name="テキスト ボックス 19"/>
          <p:cNvSpPr txBox="1">
            <a:spLocks noChangeArrowheads="1"/>
          </p:cNvSpPr>
          <p:nvPr/>
        </p:nvSpPr>
        <p:spPr bwMode="auto">
          <a:xfrm>
            <a:off x="1835747" y="6316524"/>
            <a:ext cx="3680272" cy="23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900" dirty="0">
                <a:latin typeface="HG丸ｺﾞｼｯｸM-PRO" panose="020F0600000000000000" pitchFamily="50" charset="-128"/>
                <a:ea typeface="HG丸ｺﾞｼｯｸM-PRO" panose="020F0600000000000000" pitchFamily="50" charset="-128"/>
              </a:rPr>
              <a:t>（日本庭園、</a:t>
            </a:r>
            <a:r>
              <a:rPr lang="en-US" altLang="ja-JP" sz="900" dirty="0">
                <a:latin typeface="HG丸ｺﾞｼｯｸM-PRO" panose="020F0600000000000000" pitchFamily="50" charset="-128"/>
                <a:ea typeface="HG丸ｺﾞｼｯｸM-PRO" panose="020F0600000000000000" pitchFamily="50" charset="-128"/>
              </a:rPr>
              <a:t>EXPO’70</a:t>
            </a:r>
            <a:r>
              <a:rPr lang="ja-JP" altLang="en-US" sz="900" dirty="0">
                <a:latin typeface="HG丸ｺﾞｼｯｸM-PRO" panose="020F0600000000000000" pitchFamily="50" charset="-128"/>
                <a:ea typeface="HG丸ｺﾞｼｯｸM-PRO" panose="020F0600000000000000" pitchFamily="50" charset="-128"/>
              </a:rPr>
              <a:t>ﾊﾟﾋﾞﾘｵﾝは自然文化園の園内施設）</a:t>
            </a:r>
          </a:p>
        </p:txBody>
      </p:sp>
      <p:sp>
        <p:nvSpPr>
          <p:cNvPr id="8302" name="テキスト ボックス 20"/>
          <p:cNvSpPr txBox="1">
            <a:spLocks noChangeArrowheads="1"/>
          </p:cNvSpPr>
          <p:nvPr/>
        </p:nvSpPr>
        <p:spPr bwMode="auto">
          <a:xfrm>
            <a:off x="1936637" y="6491849"/>
            <a:ext cx="1825625" cy="23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１別途入館料</a:t>
            </a:r>
            <a:r>
              <a:rPr lang="ja-JP" altLang="en-US" sz="900" dirty="0">
                <a:latin typeface="HG丸ｺﾞｼｯｸM-PRO" panose="020F0600000000000000" pitchFamily="50" charset="-128"/>
                <a:ea typeface="HG丸ｺﾞｼｯｸM-PRO" panose="020F0600000000000000" pitchFamily="50" charset="-128"/>
              </a:rPr>
              <a:t>が必要な施設</a:t>
            </a:r>
          </a:p>
        </p:txBody>
      </p:sp>
      <p:sp>
        <p:nvSpPr>
          <p:cNvPr id="22" name="テキスト ボックス 4"/>
          <p:cNvSpPr txBox="1">
            <a:spLocks noChangeArrowheads="1"/>
          </p:cNvSpPr>
          <p:nvPr/>
        </p:nvSpPr>
        <p:spPr bwMode="auto">
          <a:xfrm>
            <a:off x="5025682" y="2050226"/>
            <a:ext cx="3712496" cy="693959"/>
          </a:xfrm>
          <a:prstGeom prst="rect">
            <a:avLst/>
          </a:prstGeom>
          <a:solidFill>
            <a:schemeClr val="bg1"/>
          </a:solidFill>
          <a:ln w="9525">
            <a:solidFill>
              <a:schemeClr val="tx1"/>
            </a:solidFill>
            <a:miter lim="800000"/>
            <a:headEnd/>
            <a:tailEnd/>
          </a:ln>
        </p:spPr>
        <p:txBody>
          <a:bodyPr wrap="square" lIns="35995" tIns="35995" rIns="35995" bIns="35995">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sz="1300" dirty="0">
                <a:latin typeface="HG丸ｺﾞｼｯｸM-PRO" panose="020F0600000000000000" pitchFamily="50" charset="-128"/>
                <a:ea typeface="HG丸ｺﾞｼｯｸM-PRO" panose="020F0600000000000000" pitchFamily="50" charset="-128"/>
              </a:rPr>
              <a:t>休園日開園の取組み（</a:t>
            </a:r>
            <a:r>
              <a:rPr lang="en-US" altLang="ja-JP" sz="1300" dirty="0">
                <a:latin typeface="HG丸ｺﾞｼｯｸM-PRO" panose="020F0600000000000000" pitchFamily="50" charset="-128"/>
                <a:ea typeface="HG丸ｺﾞｼｯｸM-PRO" panose="020F0600000000000000" pitchFamily="50" charset="-128"/>
              </a:rPr>
              <a:t>28</a:t>
            </a:r>
            <a:r>
              <a:rPr lang="ja-JP" altLang="en-US" sz="1300" dirty="0">
                <a:latin typeface="HG丸ｺﾞｼｯｸM-PRO" panose="020F0600000000000000" pitchFamily="50" charset="-128"/>
                <a:ea typeface="HG丸ｺﾞｼｯｸM-PRO" panose="020F0600000000000000" pitchFamily="50" charset="-128"/>
              </a:rPr>
              <a:t>年度）</a:t>
            </a:r>
            <a:endParaRPr lang="en-US" altLang="zh-TW" sz="13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・水曜日開園（</a:t>
            </a:r>
            <a:r>
              <a:rPr lang="en-US" altLang="ja-JP" sz="1300" dirty="0">
                <a:latin typeface="HG丸ｺﾞｼｯｸM-PRO" panose="020F0600000000000000" pitchFamily="50" charset="-128"/>
                <a:ea typeface="HG丸ｺﾞｼｯｸM-PRO" panose="020F0600000000000000" pitchFamily="50" charset="-128"/>
              </a:rPr>
              <a:t>15</a:t>
            </a:r>
            <a:r>
              <a:rPr lang="ja-JP" altLang="en-US" sz="1300" dirty="0">
                <a:latin typeface="HG丸ｺﾞｼｯｸM-PRO" panose="020F0600000000000000" pitchFamily="50" charset="-128"/>
                <a:ea typeface="HG丸ｺﾞｼｯｸM-PRO" panose="020F0600000000000000" pitchFamily="50" charset="-128"/>
              </a:rPr>
              <a:t>日間）</a:t>
            </a:r>
            <a:endParaRPr lang="en-US" altLang="ja-JP" sz="1300"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300" dirty="0">
                <a:latin typeface="HG丸ｺﾞｼｯｸM-PRO" panose="020F0600000000000000" pitchFamily="50" charset="-128"/>
                <a:ea typeface="HG丸ｺﾞｼｯｸM-PRO" panose="020F0600000000000000" pitchFamily="50" charset="-128"/>
              </a:rPr>
              <a:t>・年末年始の開園（</a:t>
            </a:r>
            <a:r>
              <a:rPr lang="en-US" altLang="ja-JP" sz="1300" dirty="0">
                <a:latin typeface="HG丸ｺﾞｼｯｸM-PRO" panose="020F0600000000000000" pitchFamily="50" charset="-128"/>
                <a:ea typeface="HG丸ｺﾞｼｯｸM-PRO" panose="020F0600000000000000" pitchFamily="50" charset="-128"/>
              </a:rPr>
              <a:t>12</a:t>
            </a:r>
            <a:r>
              <a:rPr lang="ja-JP" altLang="en-US" sz="1300" dirty="0">
                <a:latin typeface="HG丸ｺﾞｼｯｸM-PRO" panose="020F0600000000000000" pitchFamily="50" charset="-128"/>
                <a:ea typeface="HG丸ｺﾞｼｯｸM-PRO" panose="020F0600000000000000" pitchFamily="50" charset="-128"/>
              </a:rPr>
              <a:t>月</a:t>
            </a:r>
            <a:r>
              <a:rPr lang="en-US" altLang="ja-JP" sz="1300" dirty="0">
                <a:latin typeface="HG丸ｺﾞｼｯｸM-PRO" panose="020F0600000000000000" pitchFamily="50" charset="-128"/>
                <a:ea typeface="HG丸ｺﾞｼｯｸM-PRO" panose="020F0600000000000000" pitchFamily="50" charset="-128"/>
              </a:rPr>
              <a:t>29</a:t>
            </a:r>
            <a:r>
              <a:rPr lang="ja-JP" altLang="en-US" sz="1300" dirty="0">
                <a:latin typeface="HG丸ｺﾞｼｯｸM-PRO" panose="020F0600000000000000" pitchFamily="50" charset="-128"/>
                <a:ea typeface="HG丸ｺﾞｼｯｸM-PRO" panose="020F0600000000000000" pitchFamily="50" charset="-128"/>
              </a:rPr>
              <a:t>日～</a:t>
            </a:r>
            <a:r>
              <a:rPr lang="en-US" altLang="ja-JP" sz="1300" dirty="0">
                <a:latin typeface="HG丸ｺﾞｼｯｸM-PRO" panose="020F0600000000000000" pitchFamily="50" charset="-128"/>
                <a:ea typeface="HG丸ｺﾞｼｯｸM-PRO" panose="020F0600000000000000" pitchFamily="50" charset="-128"/>
              </a:rPr>
              <a:t>1</a:t>
            </a:r>
            <a:r>
              <a:rPr lang="ja-JP" altLang="en-US" sz="1300" dirty="0">
                <a:latin typeface="HG丸ｺﾞｼｯｸM-PRO" panose="020F0600000000000000" pitchFamily="50" charset="-128"/>
                <a:ea typeface="HG丸ｺﾞｼｯｸM-PRO" panose="020F0600000000000000" pitchFamily="50" charset="-128"/>
              </a:rPr>
              <a:t>月</a:t>
            </a:r>
            <a:r>
              <a:rPr lang="en-US" altLang="ja-JP" sz="1300" dirty="0">
                <a:latin typeface="HG丸ｺﾞｼｯｸM-PRO" panose="020F0600000000000000" pitchFamily="50" charset="-128"/>
                <a:ea typeface="HG丸ｺﾞｼｯｸM-PRO" panose="020F0600000000000000" pitchFamily="50" charset="-128"/>
              </a:rPr>
              <a:t>1</a:t>
            </a:r>
            <a:r>
              <a:rPr lang="ja-JP" altLang="en-US" sz="1300" dirty="0">
                <a:latin typeface="HG丸ｺﾞｼｯｸM-PRO" panose="020F0600000000000000" pitchFamily="50" charset="-128"/>
                <a:ea typeface="HG丸ｺﾞｼｯｸM-PRO" panose="020F0600000000000000" pitchFamily="50" charset="-128"/>
              </a:rPr>
              <a:t>日）</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173645" y="559039"/>
            <a:ext cx="5632778" cy="240489"/>
          </a:xfrm>
          <a:prstGeom prst="rect">
            <a:avLst/>
          </a:prstGeom>
          <a:solidFill>
            <a:srgbClr val="FF3399"/>
          </a:solidFill>
        </p:spPr>
        <p:txBody>
          <a:bodyPr wrap="square" lIns="63984" tIns="31992" rIns="63984" bIns="31992" rtlCol="0">
            <a:spAutoFit/>
          </a:bodyPr>
          <a:lstStyle/>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■自然文化園入園者数の推移（</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スポーツ施設等の利用者数は含まない）</a:t>
            </a:r>
          </a:p>
        </p:txBody>
      </p:sp>
      <p:sp>
        <p:nvSpPr>
          <p:cNvPr id="26" name="Rectangle 3"/>
          <p:cNvSpPr>
            <a:spLocks noGrp="1" noChangeArrowheads="1"/>
          </p:cNvSpPr>
          <p:nvPr>
            <p:ph type="title"/>
          </p:nvPr>
        </p:nvSpPr>
        <p:spPr>
          <a:xfrm>
            <a:off x="141961" y="41033"/>
            <a:ext cx="8229600" cy="486105"/>
          </a:xfrm>
          <a:gradFill rotWithShape="1">
            <a:gsLst>
              <a:gs pos="0">
                <a:srgbClr val="006600"/>
              </a:gs>
              <a:gs pos="100000">
                <a:schemeClr val="bg1"/>
              </a:gs>
            </a:gsLst>
            <a:lin ang="0" scaled="1"/>
          </a:gradFill>
        </p:spPr>
        <p:txBody>
          <a:bodyPr anchor="t">
            <a:normAutofit/>
          </a:bodyPr>
          <a:lstStyle/>
          <a:p>
            <a:pPr algn="l" eaLnBrk="1" hangingPunct="1"/>
            <a:r>
              <a:rPr lang="en-US" altLang="ja-JP" sz="2400" dirty="0"/>
              <a:t>■</a:t>
            </a:r>
            <a:r>
              <a:rPr lang="ja-JP" altLang="en-US" sz="2400" dirty="0"/>
              <a:t>入園者数</a:t>
            </a:r>
          </a:p>
        </p:txBody>
      </p:sp>
      <p:grpSp>
        <p:nvGrpSpPr>
          <p:cNvPr id="21" name="グループ化 7"/>
          <p:cNvGrpSpPr>
            <a:grpSpLocks/>
          </p:cNvGrpSpPr>
          <p:nvPr/>
        </p:nvGrpSpPr>
        <p:grpSpPr bwMode="auto">
          <a:xfrm>
            <a:off x="129517" y="825596"/>
            <a:ext cx="4370475" cy="2309475"/>
            <a:chOff x="566365" y="1852808"/>
            <a:chExt cx="4612151" cy="2848560"/>
          </a:xfrm>
        </p:grpSpPr>
        <p:graphicFrame>
          <p:nvGraphicFramePr>
            <p:cNvPr id="25" name="グラフ 8"/>
            <p:cNvGraphicFramePr>
              <a:graphicFrameLocks/>
            </p:cNvGraphicFramePr>
            <p:nvPr>
              <p:extLst>
                <p:ext uri="{D42A27DB-BD31-4B8C-83A1-F6EECF244321}">
                  <p14:modId xmlns:p14="http://schemas.microsoft.com/office/powerpoint/2010/main" val="2840599271"/>
                </p:ext>
              </p:extLst>
            </p:nvPr>
          </p:nvGraphicFramePr>
          <p:xfrm>
            <a:off x="566365" y="1852808"/>
            <a:ext cx="4612151" cy="2848560"/>
          </p:xfrm>
          <a:graphic>
            <a:graphicData uri="http://schemas.openxmlformats.org/presentationml/2006/ole">
              <mc:AlternateContent xmlns:mc="http://schemas.openxmlformats.org/markup-compatibility/2006">
                <mc:Choice xmlns:v="urn:schemas-microsoft-com:vml" Requires="v">
                  <p:oleObj spid="_x0000_s8233" name="ワークシート" r:id="rId4" imgW="4800581" imgH="2628900" progId="Excel.Sheet.8">
                    <p:embed/>
                  </p:oleObj>
                </mc:Choice>
                <mc:Fallback>
                  <p:oleObj name="ワークシート" r:id="rId4" imgW="4800581" imgH="2628900" progId="Excel.Sheet.8">
                    <p:embed/>
                    <p:pic>
                      <p:nvPicPr>
                        <p:cNvPr id="0" name=""/>
                        <p:cNvPicPr>
                          <a:picLocks noChangeArrowheads="1"/>
                        </p:cNvPicPr>
                        <p:nvPr/>
                      </p:nvPicPr>
                      <p:blipFill>
                        <a:blip r:embed="rId5"/>
                        <a:srcRect/>
                        <a:stretch>
                          <a:fillRect/>
                        </a:stretch>
                      </p:blipFill>
                      <p:spPr bwMode="auto">
                        <a:xfrm>
                          <a:off x="566365" y="1852808"/>
                          <a:ext cx="4612151" cy="284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8" name="グループ化 9"/>
            <p:cNvGrpSpPr>
              <a:grpSpLocks/>
            </p:cNvGrpSpPr>
            <p:nvPr/>
          </p:nvGrpSpPr>
          <p:grpSpPr bwMode="auto">
            <a:xfrm>
              <a:off x="976172" y="2584518"/>
              <a:ext cx="3488336" cy="1423874"/>
              <a:chOff x="976172" y="2584518"/>
              <a:chExt cx="3488336" cy="1423874"/>
            </a:xfrm>
          </p:grpSpPr>
          <p:sp>
            <p:nvSpPr>
              <p:cNvPr id="29" name="テキスト ボックス 10"/>
              <p:cNvSpPr txBox="1">
                <a:spLocks noChangeArrowheads="1"/>
              </p:cNvSpPr>
              <p:nvPr/>
            </p:nvSpPr>
            <p:spPr bwMode="auto">
              <a:xfrm>
                <a:off x="3509487" y="2584518"/>
                <a:ext cx="955021" cy="2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a:t>213</a:t>
                </a:r>
                <a:r>
                  <a:rPr lang="ja-JP" altLang="en-US" sz="900" dirty="0"/>
                  <a:t>万人</a:t>
                </a:r>
              </a:p>
            </p:txBody>
          </p:sp>
          <p:sp>
            <p:nvSpPr>
              <p:cNvPr id="30" name="テキスト ボックス 11"/>
              <p:cNvSpPr txBox="1">
                <a:spLocks noChangeArrowheads="1"/>
              </p:cNvSpPr>
              <p:nvPr/>
            </p:nvSpPr>
            <p:spPr bwMode="auto">
              <a:xfrm>
                <a:off x="976172" y="3723678"/>
                <a:ext cx="835043" cy="2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a:t>162</a:t>
                </a:r>
                <a:r>
                  <a:rPr lang="ja-JP" altLang="en-US" sz="900" dirty="0"/>
                  <a:t>万人</a:t>
                </a:r>
              </a:p>
            </p:txBody>
          </p:sp>
          <p:sp>
            <p:nvSpPr>
              <p:cNvPr id="31" name="テキスト ボックス 12"/>
              <p:cNvSpPr txBox="1">
                <a:spLocks noChangeArrowheads="1"/>
              </p:cNvSpPr>
              <p:nvPr/>
            </p:nvSpPr>
            <p:spPr bwMode="auto">
              <a:xfrm>
                <a:off x="1631270" y="3403175"/>
                <a:ext cx="954263" cy="2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a:t>182</a:t>
                </a:r>
                <a:r>
                  <a:rPr lang="ja-JP" altLang="en-US" sz="900" dirty="0"/>
                  <a:t>万人</a:t>
                </a:r>
              </a:p>
            </p:txBody>
          </p:sp>
          <p:sp>
            <p:nvSpPr>
              <p:cNvPr id="32" name="テキスト ボックス 13"/>
              <p:cNvSpPr txBox="1">
                <a:spLocks noChangeArrowheads="1"/>
              </p:cNvSpPr>
              <p:nvPr/>
            </p:nvSpPr>
            <p:spPr bwMode="auto">
              <a:xfrm>
                <a:off x="2388345" y="3647949"/>
                <a:ext cx="856717" cy="2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a:t>183</a:t>
                </a:r>
                <a:r>
                  <a:rPr lang="ja-JP" altLang="en-US" sz="900" dirty="0"/>
                  <a:t>万人</a:t>
                </a:r>
              </a:p>
            </p:txBody>
          </p:sp>
          <p:sp>
            <p:nvSpPr>
              <p:cNvPr id="33" name="テキスト ボックス 14"/>
              <p:cNvSpPr txBox="1">
                <a:spLocks noChangeArrowheads="1"/>
              </p:cNvSpPr>
              <p:nvPr/>
            </p:nvSpPr>
            <p:spPr bwMode="auto">
              <a:xfrm>
                <a:off x="3012277" y="2954363"/>
                <a:ext cx="922744" cy="28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a:t>194</a:t>
                </a:r>
                <a:r>
                  <a:rPr lang="ja-JP" altLang="en-US" sz="900" dirty="0"/>
                  <a:t>万人</a:t>
                </a:r>
              </a:p>
            </p:txBody>
          </p:sp>
        </p:grpSp>
      </p:grpSp>
      <p:sp>
        <p:nvSpPr>
          <p:cNvPr id="34" name="テキスト ボックス 10"/>
          <p:cNvSpPr txBox="1">
            <a:spLocks noChangeArrowheads="1"/>
          </p:cNvSpPr>
          <p:nvPr/>
        </p:nvSpPr>
        <p:spPr bwMode="auto">
          <a:xfrm>
            <a:off x="3730717" y="1248747"/>
            <a:ext cx="7918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a:t>220</a:t>
            </a:r>
            <a:r>
              <a:rPr lang="ja-JP" altLang="en-US" sz="900" dirty="0"/>
              <a:t>万人</a:t>
            </a:r>
          </a:p>
        </p:txBody>
      </p:sp>
      <p:sp>
        <p:nvSpPr>
          <p:cNvPr id="35" name="スライド番号プレースホルダー 1"/>
          <p:cNvSpPr>
            <a:spLocks noGrp="1"/>
          </p:cNvSpPr>
          <p:nvPr>
            <p:ph type="sldNum" sz="quarter" idx="12"/>
          </p:nvPr>
        </p:nvSpPr>
        <p:spPr>
          <a:xfrm>
            <a:off x="6553201"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43" indent="-285747" eaLnBrk="0" hangingPunct="0">
              <a:spcBef>
                <a:spcPct val="20000"/>
              </a:spcBef>
              <a:buChar char="–"/>
              <a:defRPr kumimoji="1" sz="2800">
                <a:solidFill>
                  <a:schemeClr val="tx1"/>
                </a:solidFill>
                <a:latin typeface="Arial" charset="0"/>
                <a:ea typeface="ＭＳ Ｐゴシック" charset="-128"/>
              </a:defRPr>
            </a:lvl2pPr>
            <a:lvl3pPr marL="1142989" indent="-228598" eaLnBrk="0" hangingPunct="0">
              <a:spcBef>
                <a:spcPct val="20000"/>
              </a:spcBef>
              <a:buChar char="•"/>
              <a:defRPr kumimoji="1" sz="2400">
                <a:solidFill>
                  <a:schemeClr val="tx1"/>
                </a:solidFill>
                <a:latin typeface="Arial" charset="0"/>
                <a:ea typeface="ＭＳ Ｐゴシック" charset="-128"/>
              </a:defRPr>
            </a:lvl3pPr>
            <a:lvl4pPr marL="1600184" indent="-228598" eaLnBrk="0" hangingPunct="0">
              <a:spcBef>
                <a:spcPct val="20000"/>
              </a:spcBef>
              <a:buChar char="–"/>
              <a:defRPr kumimoji="1" sz="2000">
                <a:solidFill>
                  <a:schemeClr val="tx1"/>
                </a:solidFill>
                <a:latin typeface="Arial" charset="0"/>
                <a:ea typeface="ＭＳ Ｐゴシック" charset="-128"/>
              </a:defRPr>
            </a:lvl4pPr>
            <a:lvl5pPr marL="2057379" indent="-228598" eaLnBrk="0" hangingPunct="0">
              <a:spcBef>
                <a:spcPct val="20000"/>
              </a:spcBef>
              <a:buChar char="»"/>
              <a:defRPr kumimoji="1" sz="2000">
                <a:solidFill>
                  <a:schemeClr val="tx1"/>
                </a:solidFill>
                <a:latin typeface="Arial" charset="0"/>
                <a:ea typeface="ＭＳ Ｐゴシック" charset="-128"/>
              </a:defRPr>
            </a:lvl5pPr>
            <a:lvl6pPr marL="2514575" indent="-228598"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770" indent="-228598"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8966" indent="-228598"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161" indent="-228598"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２</a:t>
            </a:r>
            <a:endParaRPr lang="en-US" altLang="ja-JP" sz="1000" dirty="0"/>
          </a:p>
        </p:txBody>
      </p:sp>
      <p:sp>
        <p:nvSpPr>
          <p:cNvPr id="36" name="テキスト ボックス 20"/>
          <p:cNvSpPr txBox="1">
            <a:spLocks noChangeArrowheads="1"/>
          </p:cNvSpPr>
          <p:nvPr/>
        </p:nvSpPr>
        <p:spPr bwMode="auto">
          <a:xfrm>
            <a:off x="1936637" y="6653774"/>
            <a:ext cx="2635363" cy="23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900" dirty="0" smtClean="0">
                <a:latin typeface="HG丸ｺﾞｼｯｸM-PRO" panose="020F0600000000000000" pitchFamily="50" charset="-128"/>
                <a:ea typeface="HG丸ｺﾞｼｯｸM-PRO" panose="020F0600000000000000" pitchFamily="50" charset="-128"/>
              </a:rPr>
              <a:t>※</a:t>
            </a:r>
            <a:r>
              <a:rPr lang="ja-JP" altLang="en-US" sz="900" dirty="0" smtClean="0">
                <a:latin typeface="HG丸ｺﾞｼｯｸM-PRO" panose="020F0600000000000000" pitchFamily="50" charset="-128"/>
                <a:ea typeface="HG丸ｺﾞｼｯｸM-PRO" panose="020F0600000000000000" pitchFamily="50" charset="-128"/>
              </a:rPr>
              <a:t>２ホワイエの無料入館者数を除く</a:t>
            </a:r>
            <a:endParaRPr lang="ja-JP" altLang="en-US" sz="9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275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611560" y="181371"/>
            <a:ext cx="4608512" cy="432048"/>
          </a:xfrm>
          <a:prstGeom prst="rect">
            <a:avLst/>
          </a:prstGeom>
          <a:solidFill>
            <a:schemeClr val="accent1"/>
          </a:solidFill>
        </p:spPr>
        <p:txBody>
          <a:bodyPr lIns="91439" tIns="45720" rIns="91439" bIns="45720" anchor="ctr" anchorCtr="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b="1" dirty="0">
                <a:solidFill>
                  <a:schemeClr val="bg1"/>
                </a:solidFill>
              </a:rPr>
              <a:t>【</a:t>
            </a:r>
            <a:r>
              <a:rPr lang="ja-JP" altLang="en-US" sz="1600" b="1" dirty="0">
                <a:solidFill>
                  <a:schemeClr val="bg1"/>
                </a:solidFill>
              </a:rPr>
              <a:t>入園者増加に向けた取組み</a:t>
            </a:r>
            <a:r>
              <a:rPr lang="en-US" altLang="ja-JP" sz="1600" b="1" dirty="0">
                <a:solidFill>
                  <a:schemeClr val="bg1"/>
                </a:solidFill>
              </a:rPr>
              <a:t>】</a:t>
            </a:r>
            <a:endParaRPr lang="ja-JP" altLang="en-US" sz="1600" b="1" dirty="0">
              <a:solidFill>
                <a:schemeClr val="bg1"/>
              </a:solidFill>
            </a:endParaRPr>
          </a:p>
        </p:txBody>
      </p:sp>
      <p:sp>
        <p:nvSpPr>
          <p:cNvPr id="12" name="テキスト ボックス 11"/>
          <p:cNvSpPr txBox="1"/>
          <p:nvPr/>
        </p:nvSpPr>
        <p:spPr>
          <a:xfrm>
            <a:off x="600889" y="712480"/>
            <a:ext cx="6203360" cy="954107"/>
          </a:xfrm>
          <a:prstGeom prst="rect">
            <a:avLst/>
          </a:prstGeom>
          <a:noFill/>
          <a:ln>
            <a:noFill/>
          </a:ln>
        </p:spPr>
        <p:txBody>
          <a:bodyPr wrap="square" lIns="91439" tIns="45720" rIns="91439" bIns="45720" rtlCol="0">
            <a:spAutoFit/>
          </a:bodyPr>
          <a:lstStyle/>
          <a:p>
            <a:r>
              <a:rPr lang="ja-JP" altLang="ja-JP" sz="1400" b="1" dirty="0"/>
              <a:t>【</a:t>
            </a:r>
            <a:r>
              <a:rPr lang="ja-JP" altLang="en-US" sz="1400" b="1" dirty="0"/>
              <a:t>年末年始の特別開園</a:t>
            </a:r>
            <a:r>
              <a:rPr lang="ja-JP" altLang="ja-JP" sz="1400" b="1" dirty="0"/>
              <a:t>】</a:t>
            </a:r>
            <a:endParaRPr lang="en-US" altLang="ja-JP" sz="1400" b="1" dirty="0"/>
          </a:p>
          <a:p>
            <a:r>
              <a:rPr lang="ja-JP" altLang="en-US" sz="1400" dirty="0"/>
              <a:t>・</a:t>
            </a:r>
            <a:r>
              <a:rPr lang="ja-JP" altLang="en-US" sz="1400" dirty="0" smtClean="0"/>
              <a:t>万博記念公園の自然文化園・日本庭園は、昭和</a:t>
            </a:r>
            <a:r>
              <a:rPr lang="en-US" altLang="ja-JP" sz="1400" dirty="0" smtClean="0"/>
              <a:t>54</a:t>
            </a:r>
            <a:r>
              <a:rPr lang="ja-JP" altLang="en-US" sz="1400" dirty="0" smtClean="0"/>
              <a:t>年度の有料化以来、年末</a:t>
            </a:r>
            <a:r>
              <a:rPr lang="ja-JP" altLang="en-US" sz="1400" dirty="0"/>
              <a:t>年始は閉園して</a:t>
            </a:r>
            <a:r>
              <a:rPr lang="ja-JP" altLang="en-US" sz="1400" dirty="0" smtClean="0"/>
              <a:t>いましたが</a:t>
            </a:r>
            <a:r>
              <a:rPr lang="ja-JP" altLang="en-US" sz="1400" dirty="0"/>
              <a:t>、平成</a:t>
            </a:r>
            <a:r>
              <a:rPr lang="en-US" altLang="ja-JP" sz="1400" dirty="0"/>
              <a:t>28</a:t>
            </a:r>
            <a:r>
              <a:rPr lang="ja-JP" altLang="en-US" sz="1400" dirty="0"/>
              <a:t>年度は、</a:t>
            </a:r>
            <a:r>
              <a:rPr lang="en-US" altLang="ja-JP" sz="1400" dirty="0"/>
              <a:t>12</a:t>
            </a:r>
            <a:r>
              <a:rPr lang="ja-JP" altLang="en-US" sz="1400" dirty="0"/>
              <a:t>月</a:t>
            </a:r>
            <a:r>
              <a:rPr lang="en-US" altLang="ja-JP" sz="1400" dirty="0"/>
              <a:t>29</a:t>
            </a:r>
            <a:r>
              <a:rPr lang="ja-JP" altLang="en-US" sz="1400" dirty="0"/>
              <a:t>日から</a:t>
            </a:r>
            <a:r>
              <a:rPr lang="ja-JP" altLang="en-US" sz="1400" dirty="0" smtClean="0"/>
              <a:t>１月１日</a:t>
            </a:r>
            <a:r>
              <a:rPr lang="ja-JP" altLang="en-US" sz="1400" dirty="0"/>
              <a:t>までの間、休まず</a:t>
            </a:r>
            <a:r>
              <a:rPr lang="ja-JP" altLang="en-US" sz="1400" dirty="0" smtClean="0"/>
              <a:t>開園しました。</a:t>
            </a:r>
            <a:endParaRPr lang="en-US" altLang="ja-JP" sz="1400"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219356" y="2256099"/>
            <a:ext cx="1204835" cy="171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04588" y="1612711"/>
            <a:ext cx="6199659" cy="738664"/>
          </a:xfrm>
          <a:prstGeom prst="rect">
            <a:avLst/>
          </a:prstGeom>
          <a:noFill/>
          <a:ln>
            <a:noFill/>
          </a:ln>
        </p:spPr>
        <p:txBody>
          <a:bodyPr wrap="square" lIns="91439" tIns="45720" rIns="91439" bIns="45720" rtlCol="0">
            <a:spAutoFit/>
          </a:bodyPr>
          <a:lstStyle/>
          <a:p>
            <a:r>
              <a:rPr lang="ja-JP" altLang="ja-JP" sz="1400" b="1" dirty="0"/>
              <a:t>【</a:t>
            </a:r>
            <a:r>
              <a:rPr lang="en-US" altLang="ja-JP" sz="1400" b="1" dirty="0"/>
              <a:t>Osaka</a:t>
            </a:r>
            <a:r>
              <a:rPr lang="ja-JP" altLang="en-US" sz="1400" b="1" dirty="0"/>
              <a:t>　</a:t>
            </a:r>
            <a:r>
              <a:rPr lang="en-US" altLang="ja-JP" sz="1400" b="1" dirty="0"/>
              <a:t>Free</a:t>
            </a:r>
            <a:r>
              <a:rPr lang="ja-JP" altLang="en-US" sz="1400" b="1" dirty="0"/>
              <a:t>　</a:t>
            </a:r>
            <a:r>
              <a:rPr lang="en-US" altLang="ja-JP" sz="1400" b="1" dirty="0"/>
              <a:t>Wi-Fi</a:t>
            </a:r>
            <a:r>
              <a:rPr lang="ja-JP" altLang="en-US" sz="1400" b="1" dirty="0"/>
              <a:t>の整備</a:t>
            </a:r>
            <a:r>
              <a:rPr lang="ja-JP" altLang="ja-JP" sz="1400" b="1" dirty="0"/>
              <a:t>】</a:t>
            </a:r>
            <a:endParaRPr lang="en-US" altLang="ja-JP" sz="1400" b="1" dirty="0"/>
          </a:p>
          <a:p>
            <a:r>
              <a:rPr lang="ja-JP" altLang="en-US" sz="1400" dirty="0"/>
              <a:t>・平成</a:t>
            </a:r>
            <a:r>
              <a:rPr lang="en-US" altLang="ja-JP" sz="1400" dirty="0"/>
              <a:t>27</a:t>
            </a:r>
            <a:r>
              <a:rPr lang="ja-JP" altLang="en-US" sz="1400" dirty="0"/>
              <a:t>年度に園内</a:t>
            </a:r>
            <a:r>
              <a:rPr lang="en-US" altLang="ja-JP" sz="1400" dirty="0"/>
              <a:t>4</a:t>
            </a:r>
            <a:r>
              <a:rPr lang="ja-JP" altLang="en-US" sz="1400" dirty="0"/>
              <a:t>箇所（中央口、東口、日本庭園前ゲート、日本庭園正門）に</a:t>
            </a:r>
            <a:r>
              <a:rPr lang="en-US" altLang="ja-JP" sz="1400" dirty="0"/>
              <a:t>Wi-Fi</a:t>
            </a:r>
            <a:r>
              <a:rPr lang="ja-JP" altLang="en-US" sz="1400" dirty="0"/>
              <a:t>設備を設置。平成</a:t>
            </a:r>
            <a:r>
              <a:rPr lang="en-US" altLang="ja-JP" sz="1400" dirty="0"/>
              <a:t>28</a:t>
            </a:r>
            <a:r>
              <a:rPr lang="ja-JP" altLang="en-US" sz="1400" dirty="0"/>
              <a:t>年度に、更に</a:t>
            </a:r>
            <a:r>
              <a:rPr lang="en-US" altLang="ja-JP" sz="1400" dirty="0"/>
              <a:t>2</a:t>
            </a:r>
            <a:r>
              <a:rPr lang="ja-JP" altLang="en-US" sz="1400" dirty="0"/>
              <a:t>箇所に設置（総合案内所、中央休憩所）。</a:t>
            </a:r>
            <a:endParaRPr lang="ja-JP" altLang="ja-JP" sz="1400" dirty="0"/>
          </a:p>
        </p:txBody>
      </p:sp>
      <p:sp>
        <p:nvSpPr>
          <p:cNvPr id="14" name="テキスト ボックス 13"/>
          <p:cNvSpPr txBox="1"/>
          <p:nvPr/>
        </p:nvSpPr>
        <p:spPr>
          <a:xfrm>
            <a:off x="603935" y="2394452"/>
            <a:ext cx="6200314" cy="1437865"/>
          </a:xfrm>
          <a:prstGeom prst="rect">
            <a:avLst/>
          </a:prstGeom>
          <a:noFill/>
          <a:ln>
            <a:noFill/>
          </a:ln>
        </p:spPr>
        <p:txBody>
          <a:bodyPr wrap="square" lIns="91439" tIns="45720" rIns="91439" bIns="45720" rtlCol="0">
            <a:spAutoFit/>
          </a:bodyPr>
          <a:lstStyle/>
          <a:p>
            <a:r>
              <a:rPr lang="ja-JP" altLang="ja-JP" sz="1400" b="1" dirty="0"/>
              <a:t>【</a:t>
            </a:r>
            <a:r>
              <a:rPr lang="ja-JP" altLang="en-US" sz="1400" b="1" dirty="0"/>
              <a:t>イベントの拡充</a:t>
            </a:r>
            <a:r>
              <a:rPr lang="en-US" altLang="ja-JP" sz="1400" b="1" dirty="0"/>
              <a:t>】</a:t>
            </a:r>
          </a:p>
          <a:p>
            <a:r>
              <a:rPr lang="ja-JP" altLang="en-US" sz="1400" dirty="0"/>
              <a:t>・冬の恒例イベントとして定着しているイルミナイト万博</a:t>
            </a:r>
            <a:r>
              <a:rPr lang="en-US" altLang="ja-JP" sz="1400" dirty="0"/>
              <a:t>Xmas</a:t>
            </a:r>
            <a:r>
              <a:rPr lang="ja-JP" altLang="en-US" sz="1400" dirty="0"/>
              <a:t>について、例年の約５倍となる約</a:t>
            </a:r>
            <a:r>
              <a:rPr lang="en-US" altLang="ja-JP" sz="1400" dirty="0"/>
              <a:t>65</a:t>
            </a:r>
            <a:r>
              <a:rPr lang="ja-JP" altLang="en-US" sz="1400" dirty="0"/>
              <a:t>万球の</a:t>
            </a:r>
            <a:r>
              <a:rPr lang="en-US" altLang="ja-JP" sz="1400" dirty="0"/>
              <a:t>LED</a:t>
            </a:r>
            <a:r>
              <a:rPr lang="ja-JP" altLang="en-US" sz="1400" dirty="0"/>
              <a:t>による装飾を実施。</a:t>
            </a:r>
            <a:endParaRPr lang="en-US" altLang="ja-JP" sz="1400" dirty="0"/>
          </a:p>
          <a:p>
            <a:endParaRPr lang="en-US" altLang="ja-JP" sz="1400" dirty="0"/>
          </a:p>
          <a:p>
            <a:r>
              <a:rPr lang="ja-JP" altLang="en-US" sz="1400" dirty="0"/>
              <a:t>・</a:t>
            </a:r>
            <a:r>
              <a:rPr lang="en-US" altLang="ja-JP" sz="1400" dirty="0"/>
              <a:t>CYCLE MODE</a:t>
            </a:r>
            <a:r>
              <a:rPr lang="ja-JP" altLang="en-US" sz="1400" dirty="0"/>
              <a:t> </a:t>
            </a:r>
            <a:r>
              <a:rPr lang="en-US" altLang="ja-JP" sz="1400" dirty="0"/>
              <a:t>RIDE </a:t>
            </a:r>
            <a:r>
              <a:rPr lang="ja-JP" altLang="en-US" sz="1400" dirty="0" smtClean="0"/>
              <a:t>や</a:t>
            </a:r>
            <a:r>
              <a:rPr lang="ja-JP" altLang="en-US" sz="1400" dirty="0"/>
              <a:t>鉄道まつりは、イベント実施場所を</a:t>
            </a:r>
            <a:r>
              <a:rPr lang="ja-JP" altLang="en-US" sz="1400" dirty="0" smtClean="0"/>
              <a:t>拡充するなど、</a:t>
            </a:r>
            <a:r>
              <a:rPr lang="ja-JP" altLang="en-US" sz="1400" dirty="0"/>
              <a:t>イベント規模</a:t>
            </a:r>
            <a:r>
              <a:rPr lang="ja-JP" altLang="en-US" sz="1400" dirty="0" smtClean="0"/>
              <a:t>を拡大し来</a:t>
            </a:r>
            <a:r>
              <a:rPr lang="ja-JP" altLang="en-US" sz="1400" dirty="0"/>
              <a:t>園者増の取組みを行った。</a:t>
            </a:r>
            <a:endParaRPr lang="en-US" altLang="ja-JP" sz="1400" dirty="0"/>
          </a:p>
        </p:txBody>
      </p:sp>
      <p:sp>
        <p:nvSpPr>
          <p:cNvPr id="10" name="スライド番号プレースホルダー 1"/>
          <p:cNvSpPr>
            <a:spLocks noGrp="1"/>
          </p:cNvSpPr>
          <p:nvPr>
            <p:ph type="sldNum" sz="quarter" idx="12"/>
          </p:nvPr>
        </p:nvSpPr>
        <p:spPr>
          <a:xfrm>
            <a:off x="6516217" y="636136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43" indent="-285747" eaLnBrk="0" hangingPunct="0">
              <a:spcBef>
                <a:spcPct val="20000"/>
              </a:spcBef>
              <a:buChar char="–"/>
              <a:defRPr kumimoji="1" sz="2800">
                <a:solidFill>
                  <a:schemeClr val="tx1"/>
                </a:solidFill>
                <a:latin typeface="Arial" charset="0"/>
                <a:ea typeface="ＭＳ Ｐゴシック" charset="-128"/>
              </a:defRPr>
            </a:lvl2pPr>
            <a:lvl3pPr marL="1142989" indent="-228598" eaLnBrk="0" hangingPunct="0">
              <a:spcBef>
                <a:spcPct val="20000"/>
              </a:spcBef>
              <a:buChar char="•"/>
              <a:defRPr kumimoji="1" sz="2400">
                <a:solidFill>
                  <a:schemeClr val="tx1"/>
                </a:solidFill>
                <a:latin typeface="Arial" charset="0"/>
                <a:ea typeface="ＭＳ Ｐゴシック" charset="-128"/>
              </a:defRPr>
            </a:lvl3pPr>
            <a:lvl4pPr marL="1600184" indent="-228598" eaLnBrk="0" hangingPunct="0">
              <a:spcBef>
                <a:spcPct val="20000"/>
              </a:spcBef>
              <a:buChar char="–"/>
              <a:defRPr kumimoji="1" sz="2000">
                <a:solidFill>
                  <a:schemeClr val="tx1"/>
                </a:solidFill>
                <a:latin typeface="Arial" charset="0"/>
                <a:ea typeface="ＭＳ Ｐゴシック" charset="-128"/>
              </a:defRPr>
            </a:lvl4pPr>
            <a:lvl5pPr marL="2057379" indent="-228598" eaLnBrk="0" hangingPunct="0">
              <a:spcBef>
                <a:spcPct val="20000"/>
              </a:spcBef>
              <a:buChar char="»"/>
              <a:defRPr kumimoji="1" sz="2000">
                <a:solidFill>
                  <a:schemeClr val="tx1"/>
                </a:solidFill>
                <a:latin typeface="Arial" charset="0"/>
                <a:ea typeface="ＭＳ Ｐゴシック" charset="-128"/>
              </a:defRPr>
            </a:lvl5pPr>
            <a:lvl6pPr marL="2514575" indent="-228598"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770" indent="-228598"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8966" indent="-228598"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161" indent="-228598"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t>３</a:t>
            </a:r>
            <a:endParaRPr lang="en-US" altLang="ja-JP" sz="1000" dirty="0"/>
          </a:p>
        </p:txBody>
      </p:sp>
      <p:sp>
        <p:nvSpPr>
          <p:cNvPr id="18" name="テキスト ボックス 17"/>
          <p:cNvSpPr txBox="1"/>
          <p:nvPr/>
        </p:nvSpPr>
        <p:spPr>
          <a:xfrm>
            <a:off x="603222" y="3859144"/>
            <a:ext cx="7939420" cy="765482"/>
          </a:xfrm>
          <a:prstGeom prst="rect">
            <a:avLst/>
          </a:prstGeom>
          <a:noFill/>
          <a:ln>
            <a:noFill/>
          </a:ln>
        </p:spPr>
        <p:txBody>
          <a:bodyPr wrap="square" lIns="91439" tIns="45720" rIns="91439" bIns="45720" rtlCol="0">
            <a:spAutoFit/>
          </a:bodyPr>
          <a:lstStyle/>
          <a:p>
            <a:r>
              <a:rPr lang="ja-JP" altLang="ja-JP" sz="1400" b="1" dirty="0"/>
              <a:t>【</a:t>
            </a:r>
            <a:r>
              <a:rPr lang="en-US" altLang="ja-JP" sz="1400" b="1" dirty="0"/>
              <a:t>EXPOCITY</a:t>
            </a:r>
            <a:r>
              <a:rPr lang="ja-JP" altLang="en-US" sz="1400" b="1" dirty="0"/>
              <a:t>との連携キャンペーン</a:t>
            </a:r>
            <a:r>
              <a:rPr lang="en-US" altLang="ja-JP" sz="1400" b="1" dirty="0"/>
              <a:t>】</a:t>
            </a:r>
          </a:p>
          <a:p>
            <a:r>
              <a:rPr lang="ja-JP" altLang="en-US" sz="1400" dirty="0"/>
              <a:t>・イルミナイト万博</a:t>
            </a:r>
            <a:r>
              <a:rPr lang="en-US" altLang="ja-JP" sz="1400" dirty="0"/>
              <a:t>Xmas</a:t>
            </a:r>
            <a:r>
              <a:rPr lang="ja-JP" altLang="en-US" sz="1400" dirty="0"/>
              <a:t>や桜まつりの開催期間中に</a:t>
            </a:r>
            <a:r>
              <a:rPr lang="en-US" altLang="ja-JP" sz="1400" dirty="0"/>
              <a:t>EXPOCITY</a:t>
            </a:r>
            <a:r>
              <a:rPr lang="ja-JP" altLang="en-US" sz="1400" dirty="0"/>
              <a:t>やホテル阪急エキスポパークとの連携キャンペーンとして、公園の入園割引等を実施。</a:t>
            </a:r>
            <a:endParaRPr lang="en-US" altLang="ja-JP" sz="1400" dirty="0"/>
          </a:p>
        </p:txBody>
      </p:sp>
      <p:sp>
        <p:nvSpPr>
          <p:cNvPr id="9" name="テキスト ボックス 8"/>
          <p:cNvSpPr txBox="1"/>
          <p:nvPr/>
        </p:nvSpPr>
        <p:spPr>
          <a:xfrm>
            <a:off x="623789" y="4704511"/>
            <a:ext cx="5328592" cy="1815882"/>
          </a:xfrm>
          <a:prstGeom prst="rect">
            <a:avLst/>
          </a:prstGeom>
          <a:noFill/>
          <a:ln>
            <a:noFill/>
          </a:ln>
        </p:spPr>
        <p:txBody>
          <a:bodyPr wrap="square" lIns="91439" tIns="45720" rIns="91439" bIns="45720" rtlCol="0">
            <a:spAutoFit/>
          </a:bodyPr>
          <a:lstStyle/>
          <a:p>
            <a:r>
              <a:rPr lang="ja-JP" altLang="ja-JP" sz="1400" b="1" dirty="0"/>
              <a:t>【</a:t>
            </a:r>
            <a:r>
              <a:rPr lang="ja-JP" altLang="en-US" sz="1400" b="1" dirty="0"/>
              <a:t>太陽の塔内部再生事業　機運醸成に向けた取組み</a:t>
            </a:r>
            <a:r>
              <a:rPr lang="en-US" altLang="ja-JP" sz="1400" b="1" dirty="0"/>
              <a:t>】</a:t>
            </a:r>
          </a:p>
          <a:p>
            <a:r>
              <a:rPr lang="ja-JP" altLang="en-US" sz="1400" dirty="0"/>
              <a:t>・</a:t>
            </a:r>
            <a:r>
              <a:rPr lang="en-US" altLang="ja-JP" sz="1400" dirty="0"/>
              <a:t>10</a:t>
            </a:r>
            <a:r>
              <a:rPr lang="ja-JP" altLang="en-US" sz="1400" dirty="0"/>
              <a:t>月</a:t>
            </a:r>
            <a:r>
              <a:rPr lang="en-US" altLang="ja-JP" sz="1400" dirty="0"/>
              <a:t>6</a:t>
            </a:r>
            <a:r>
              <a:rPr lang="ja-JP" altLang="en-US" sz="1400" dirty="0"/>
              <a:t>･</a:t>
            </a:r>
            <a:r>
              <a:rPr lang="en-US" altLang="ja-JP" sz="1400" dirty="0"/>
              <a:t>7</a:t>
            </a:r>
            <a:r>
              <a:rPr lang="ja-JP" altLang="en-US" sz="1400" dirty="0"/>
              <a:t>日　</a:t>
            </a:r>
            <a:r>
              <a:rPr lang="ja-JP" altLang="en-US" sz="1400" dirty="0" smtClean="0"/>
              <a:t>太陽の塔再生前のプレス向け内覧会</a:t>
            </a:r>
            <a:endParaRPr lang="en-US" altLang="ja-JP" sz="1400" dirty="0"/>
          </a:p>
          <a:p>
            <a:r>
              <a:rPr lang="ja-JP" altLang="en-US" sz="1400" dirty="0"/>
              <a:t>・</a:t>
            </a:r>
            <a:r>
              <a:rPr lang="en-US" altLang="ja-JP" sz="1400" dirty="0"/>
              <a:t>10</a:t>
            </a:r>
            <a:r>
              <a:rPr lang="ja-JP" altLang="en-US" sz="1400" dirty="0"/>
              <a:t>月</a:t>
            </a:r>
            <a:r>
              <a:rPr lang="en-US" altLang="ja-JP" sz="1400" dirty="0"/>
              <a:t>28</a:t>
            </a:r>
            <a:r>
              <a:rPr lang="ja-JP" altLang="en-US" sz="1400" dirty="0"/>
              <a:t>・</a:t>
            </a:r>
            <a:r>
              <a:rPr lang="en-US" altLang="ja-JP" sz="1400" dirty="0"/>
              <a:t>29</a:t>
            </a:r>
            <a:r>
              <a:rPr lang="ja-JP" altLang="en-US" sz="1400" dirty="0"/>
              <a:t>日　太陽の</a:t>
            </a:r>
            <a:r>
              <a:rPr lang="ja-JP" altLang="en-US" sz="1400" dirty="0" smtClean="0"/>
              <a:t>塔内部再生前最後の内覧会（一般）</a:t>
            </a:r>
            <a:endParaRPr lang="en-US" altLang="ja-JP" sz="1400" dirty="0" smtClean="0"/>
          </a:p>
          <a:p>
            <a:r>
              <a:rPr lang="ja-JP" altLang="en-US" sz="1400" dirty="0"/>
              <a:t>　</a:t>
            </a:r>
            <a:r>
              <a:rPr lang="ja-JP" altLang="en-US" sz="1400" dirty="0" smtClean="0"/>
              <a:t>　　　　　　　　　定員</a:t>
            </a:r>
            <a:r>
              <a:rPr lang="en-US" altLang="ja-JP" sz="1400" dirty="0" smtClean="0"/>
              <a:t>500</a:t>
            </a:r>
            <a:r>
              <a:rPr lang="ja-JP" altLang="en-US" sz="1400" dirty="0"/>
              <a:t>人</a:t>
            </a:r>
            <a:r>
              <a:rPr lang="ja-JP" altLang="en-US" sz="1400" dirty="0" smtClean="0"/>
              <a:t>に対し、約</a:t>
            </a:r>
            <a:r>
              <a:rPr lang="en-US" altLang="ja-JP" sz="1400" dirty="0" smtClean="0"/>
              <a:t>8</a:t>
            </a:r>
            <a:r>
              <a:rPr lang="ja-JP" altLang="en-US" sz="1400" dirty="0" smtClean="0"/>
              <a:t>万人の方から応募。</a:t>
            </a:r>
            <a:endParaRPr lang="en-US" altLang="ja-JP" sz="1400" dirty="0" smtClean="0"/>
          </a:p>
          <a:p>
            <a:r>
              <a:rPr lang="ja-JP" altLang="en-US" sz="1400" dirty="0"/>
              <a:t>　</a:t>
            </a:r>
            <a:r>
              <a:rPr lang="ja-JP" altLang="en-US" sz="1400" dirty="0" smtClean="0"/>
              <a:t>　　　　　　　　　</a:t>
            </a:r>
            <a:r>
              <a:rPr lang="en-US" altLang="ja-JP" sz="1400" dirty="0" smtClean="0"/>
              <a:t>1</a:t>
            </a:r>
            <a:r>
              <a:rPr lang="ja-JP" altLang="en-US" sz="1400" dirty="0" smtClean="0"/>
              <a:t>日</a:t>
            </a:r>
            <a:r>
              <a:rPr lang="en-US" altLang="ja-JP" sz="1400" dirty="0" smtClean="0"/>
              <a:t>800</a:t>
            </a:r>
            <a:r>
              <a:rPr lang="ja-JP" altLang="en-US" sz="1400" dirty="0" smtClean="0"/>
              <a:t>人を追加し、両日で約</a:t>
            </a:r>
            <a:r>
              <a:rPr lang="en-US" altLang="ja-JP" sz="1400" dirty="0" smtClean="0"/>
              <a:t>1,300</a:t>
            </a:r>
            <a:r>
              <a:rPr lang="ja-JP" altLang="en-US" sz="1400" dirty="0" smtClean="0"/>
              <a:t>人とした。</a:t>
            </a:r>
            <a:endParaRPr lang="en-US" altLang="ja-JP" sz="1400" dirty="0"/>
          </a:p>
          <a:p>
            <a:r>
              <a:rPr lang="ja-JP" altLang="en-US" sz="1400" dirty="0"/>
              <a:t>・</a:t>
            </a:r>
            <a:r>
              <a:rPr lang="en-US" altLang="ja-JP" sz="1400" dirty="0"/>
              <a:t>2</a:t>
            </a:r>
            <a:r>
              <a:rPr lang="ja-JP" altLang="en-US" sz="1400" dirty="0"/>
              <a:t>月</a:t>
            </a:r>
            <a:r>
              <a:rPr lang="en-US" altLang="ja-JP" sz="1400" dirty="0" smtClean="0"/>
              <a:t>15</a:t>
            </a:r>
            <a:r>
              <a:rPr lang="ja-JP" altLang="en-US" sz="1400" dirty="0" smtClean="0"/>
              <a:t>日</a:t>
            </a:r>
            <a:r>
              <a:rPr lang="ja-JP" altLang="en-US" sz="1400" dirty="0"/>
              <a:t>　工事進捗</a:t>
            </a:r>
            <a:r>
              <a:rPr lang="ja-JP" altLang="en-US" sz="1400" dirty="0" smtClean="0"/>
              <a:t>状況の公開（プレス向け）</a:t>
            </a:r>
            <a:endParaRPr lang="en-US" altLang="ja-JP" sz="1400" dirty="0" smtClean="0"/>
          </a:p>
          <a:p>
            <a:r>
              <a:rPr lang="ja-JP" altLang="en-US" sz="1400" dirty="0" smtClean="0"/>
              <a:t>・</a:t>
            </a:r>
            <a:r>
              <a:rPr lang="en-US" altLang="ja-JP" sz="1400" dirty="0" smtClean="0"/>
              <a:t>2</a:t>
            </a:r>
            <a:r>
              <a:rPr lang="ja-JP" altLang="en-US" sz="1400" dirty="0" smtClean="0"/>
              <a:t>月</a:t>
            </a:r>
            <a:r>
              <a:rPr lang="en-US" altLang="ja-JP" sz="1400" dirty="0" smtClean="0"/>
              <a:t>17</a:t>
            </a:r>
            <a:r>
              <a:rPr lang="ja-JP" altLang="en-US" sz="1400" dirty="0" smtClean="0"/>
              <a:t>日～　</a:t>
            </a:r>
            <a:r>
              <a:rPr lang="en-US" altLang="ja-JP" sz="1400" dirty="0" smtClean="0"/>
              <a:t>EXPO’70</a:t>
            </a:r>
            <a:r>
              <a:rPr lang="ja-JP" altLang="en-US" sz="1400" dirty="0" smtClean="0"/>
              <a:t>パビリオンにて、工事進捗状況の映像の公開</a:t>
            </a:r>
            <a:endParaRPr lang="en-US" altLang="ja-JP" sz="1400" dirty="0"/>
          </a:p>
          <a:p>
            <a:r>
              <a:rPr lang="ja-JP" altLang="en-US" sz="1400" dirty="0"/>
              <a:t>・</a:t>
            </a:r>
            <a:r>
              <a:rPr lang="en-US" altLang="ja-JP" sz="1400" dirty="0"/>
              <a:t>3</a:t>
            </a:r>
            <a:r>
              <a:rPr lang="ja-JP" altLang="en-US" sz="1400" dirty="0"/>
              <a:t>月</a:t>
            </a:r>
            <a:r>
              <a:rPr lang="en-US" altLang="ja-JP" sz="1400" dirty="0"/>
              <a:t>29</a:t>
            </a:r>
            <a:r>
              <a:rPr lang="ja-JP" altLang="en-US" sz="1400" dirty="0"/>
              <a:t>日　地底の太陽　</a:t>
            </a:r>
            <a:r>
              <a:rPr lang="en-US" altLang="ja-JP" sz="1400" dirty="0" smtClean="0"/>
              <a:t>10</a:t>
            </a:r>
            <a:r>
              <a:rPr lang="ja-JP" altLang="en-US" sz="1400" dirty="0" smtClean="0"/>
              <a:t>分の１原型　公開（プレス向け）</a:t>
            </a:r>
            <a:endParaRPr lang="en-US" altLang="ja-JP" sz="1400"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900" y="5648020"/>
            <a:ext cx="1270121" cy="953527"/>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073" y="4437112"/>
            <a:ext cx="1270121" cy="952590"/>
          </a:xfrm>
          <a:prstGeom prst="rect">
            <a:avLst/>
          </a:prstGeom>
        </p:spPr>
      </p:pic>
      <p:sp>
        <p:nvSpPr>
          <p:cNvPr id="16" name="テキスト ボックス 15"/>
          <p:cNvSpPr txBox="1"/>
          <p:nvPr/>
        </p:nvSpPr>
        <p:spPr>
          <a:xfrm>
            <a:off x="6788962" y="5381620"/>
            <a:ext cx="1224136" cy="230832"/>
          </a:xfrm>
          <a:prstGeom prst="rect">
            <a:avLst/>
          </a:prstGeom>
          <a:noFill/>
        </p:spPr>
        <p:txBody>
          <a:bodyPr wrap="square" lIns="91439" tIns="45720" rIns="91439" bIns="45720" rtlCol="0">
            <a:spAutoFit/>
          </a:bodyPr>
          <a:lstStyle/>
          <a:p>
            <a:r>
              <a:rPr lang="ja-JP" altLang="en-US" sz="900" dirty="0"/>
              <a:t>特別内覧会の様子</a:t>
            </a:r>
          </a:p>
        </p:txBody>
      </p:sp>
      <p:sp>
        <p:nvSpPr>
          <p:cNvPr id="17" name="テキスト ボックス 16"/>
          <p:cNvSpPr txBox="1"/>
          <p:nvPr/>
        </p:nvSpPr>
        <p:spPr>
          <a:xfrm>
            <a:off x="6793058" y="6583218"/>
            <a:ext cx="1224136" cy="230832"/>
          </a:xfrm>
          <a:prstGeom prst="rect">
            <a:avLst/>
          </a:prstGeom>
          <a:noFill/>
        </p:spPr>
        <p:txBody>
          <a:bodyPr wrap="square" lIns="91439" tIns="45720" rIns="91439" bIns="45720" rtlCol="0">
            <a:spAutoFit/>
          </a:bodyPr>
          <a:lstStyle/>
          <a:p>
            <a:r>
              <a:rPr lang="ja-JP" altLang="en-US" sz="900" dirty="0"/>
              <a:t>地底の太陽の模型</a:t>
            </a:r>
          </a:p>
        </p:txBody>
      </p:sp>
    </p:spTree>
    <p:extLst>
      <p:ext uri="{BB962C8B-B14F-4D97-AF65-F5344CB8AC3E}">
        <p14:creationId xmlns:p14="http://schemas.microsoft.com/office/powerpoint/2010/main" val="2716145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08005" y="1124744"/>
            <a:ext cx="4284476" cy="3696384"/>
          </a:xfrm>
          <a:prstGeom prst="rect">
            <a:avLst/>
          </a:prstGeom>
          <a:noFill/>
          <a:ln>
            <a:noFill/>
          </a:ln>
        </p:spPr>
        <p:txBody>
          <a:bodyPr wrap="square" lIns="91439" tIns="45720" rIns="91439" bIns="45720" rtlCol="0">
            <a:spAutoFit/>
          </a:bodyPr>
          <a:lstStyle/>
          <a:p>
            <a:endParaRPr lang="en-US" altLang="ja-JP" sz="1200" dirty="0"/>
          </a:p>
          <a:p>
            <a:pPr marL="85725"/>
            <a:r>
              <a:rPr lang="ja-JP" altLang="en-US" sz="1200" dirty="0"/>
              <a:t>・大阪府サッカー協会からの協力要請を踏まえ、府・サッカー協会・ガンバ大阪の三者が協力して、再編整備を実施。</a:t>
            </a:r>
            <a:endParaRPr lang="en-US" altLang="ja-JP" sz="1200" dirty="0"/>
          </a:p>
          <a:p>
            <a:pPr marL="85725"/>
            <a:r>
              <a:rPr lang="ja-JP" altLang="en-US" sz="1200" dirty="0"/>
              <a:t>再編整備に係る協定書を、平成</a:t>
            </a:r>
            <a:r>
              <a:rPr lang="en-US" altLang="ja-JP" sz="1200" dirty="0"/>
              <a:t>28</a:t>
            </a:r>
            <a:r>
              <a:rPr lang="ja-JP" altLang="en-US" sz="1200" dirty="0"/>
              <a:t>年</a:t>
            </a:r>
            <a:r>
              <a:rPr lang="en-US" altLang="ja-JP" sz="1200" dirty="0"/>
              <a:t>2</a:t>
            </a:r>
            <a:r>
              <a:rPr lang="ja-JP" altLang="en-US" sz="1200" dirty="0"/>
              <a:t>月に締結。</a:t>
            </a:r>
            <a:endParaRPr lang="en-US" altLang="ja-JP" sz="1200" dirty="0"/>
          </a:p>
          <a:p>
            <a:pPr marL="85725"/>
            <a:endParaRPr lang="en-US" altLang="ja-JP" sz="1200" dirty="0"/>
          </a:p>
          <a:p>
            <a:pPr marL="85725"/>
            <a:r>
              <a:rPr lang="ja-JP" altLang="en-US" sz="1200" dirty="0"/>
              <a:t>・国際大会等に必要な天然芝練習グラウンドをスタジアムに近接して確保することにより、</a:t>
            </a:r>
            <a:r>
              <a:rPr lang="en-US" altLang="ja-JP" sz="1200" dirty="0"/>
              <a:t>2020</a:t>
            </a:r>
            <a:r>
              <a:rPr lang="ja-JP" altLang="en-US" sz="1200" dirty="0"/>
              <a:t>年東京オリンピック等の国際大会等の誘致条件を大きく向上させる。</a:t>
            </a:r>
            <a:endParaRPr lang="en-US" altLang="ja-JP" sz="1200" dirty="0"/>
          </a:p>
          <a:p>
            <a:pPr marL="85725"/>
            <a:endParaRPr lang="en-US" altLang="ja-JP" sz="1200" dirty="0"/>
          </a:p>
          <a:p>
            <a:pPr marL="85725"/>
            <a:r>
              <a:rPr lang="ja-JP" altLang="en-US" sz="1200" dirty="0"/>
              <a:t>（現在）</a:t>
            </a:r>
            <a:endParaRPr lang="en-US" altLang="ja-JP" sz="1200" dirty="0"/>
          </a:p>
          <a:p>
            <a:pPr marL="85725"/>
            <a:r>
              <a:rPr lang="ja-JP" altLang="en-US" sz="1200" dirty="0"/>
              <a:t>府サッカー協会：人工芝１面、</a:t>
            </a:r>
            <a:endParaRPr lang="en-US" altLang="ja-JP" sz="1200" dirty="0"/>
          </a:p>
          <a:p>
            <a:pPr marL="85725"/>
            <a:r>
              <a:rPr lang="ja-JP" altLang="en-US" sz="1200" dirty="0"/>
              <a:t>ガンバ大阪　　 ：人工芝１面、天然芝１面</a:t>
            </a:r>
            <a:endParaRPr lang="en-US" altLang="ja-JP" sz="1200" dirty="0"/>
          </a:p>
          <a:p>
            <a:pPr marL="85725"/>
            <a:r>
              <a:rPr lang="ja-JP" altLang="en-US" sz="1200" dirty="0"/>
              <a:t>⇒計３面（人工芝２面、天然芝１面）</a:t>
            </a:r>
            <a:endParaRPr lang="en-US" altLang="ja-JP" sz="1200" dirty="0"/>
          </a:p>
          <a:p>
            <a:pPr marL="85725"/>
            <a:endParaRPr lang="en-US" altLang="ja-JP" sz="1200" dirty="0"/>
          </a:p>
          <a:p>
            <a:pPr marL="85725"/>
            <a:r>
              <a:rPr lang="ja-JP" altLang="en-US" sz="1200" dirty="0"/>
              <a:t>（整備後）</a:t>
            </a:r>
            <a:endParaRPr lang="en-US" altLang="ja-JP" sz="1200" dirty="0"/>
          </a:p>
          <a:p>
            <a:pPr marL="85725"/>
            <a:r>
              <a:rPr lang="ja-JP" altLang="en-US" sz="1200" dirty="0"/>
              <a:t>府サッカー協会：人工芝２面、</a:t>
            </a:r>
            <a:endParaRPr lang="en-US" altLang="ja-JP" sz="1200" dirty="0"/>
          </a:p>
          <a:p>
            <a:pPr marL="85725"/>
            <a:r>
              <a:rPr lang="ja-JP" altLang="en-US" sz="1200" dirty="0"/>
              <a:t>ガンバ大阪       ：天然芝２面</a:t>
            </a:r>
            <a:endParaRPr lang="en-US" altLang="ja-JP" sz="1200" dirty="0"/>
          </a:p>
          <a:p>
            <a:pPr marL="85725"/>
            <a:r>
              <a:rPr lang="ja-JP" altLang="en-US" sz="1200" dirty="0"/>
              <a:t>⇒計４面（人工芝２面、天然芝２面）</a:t>
            </a:r>
            <a:endParaRPr lang="en-US" altLang="ja-JP" sz="1200" dirty="0"/>
          </a:p>
          <a:p>
            <a:endParaRPr lang="en-US" altLang="ja-JP" sz="1200" dirty="0"/>
          </a:p>
        </p:txBody>
      </p:sp>
      <p:sp>
        <p:nvSpPr>
          <p:cNvPr id="4" name="正方形/長方形 3"/>
          <p:cNvSpPr/>
          <p:nvPr/>
        </p:nvSpPr>
        <p:spPr>
          <a:xfrm>
            <a:off x="414896" y="908720"/>
            <a:ext cx="3888432" cy="5866970"/>
          </a:xfrm>
          <a:prstGeom prst="rect">
            <a:avLst/>
          </a:prstGeom>
          <a:blipFill>
            <a:blip r:embed="rId2" cstate="email">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endParaRPr kumimoji="1" lang="ja-JP" altLang="en-US"/>
          </a:p>
        </p:txBody>
      </p:sp>
      <p:sp>
        <p:nvSpPr>
          <p:cNvPr id="5" name="テキスト ボックス 4"/>
          <p:cNvSpPr txBox="1"/>
          <p:nvPr/>
        </p:nvSpPr>
        <p:spPr>
          <a:xfrm>
            <a:off x="4593409" y="4797153"/>
            <a:ext cx="4428493" cy="1420625"/>
          </a:xfrm>
          <a:prstGeom prst="rect">
            <a:avLst/>
          </a:prstGeom>
          <a:noFill/>
          <a:ln>
            <a:noFill/>
          </a:ln>
        </p:spPr>
        <p:txBody>
          <a:bodyPr wrap="square" lIns="91439" tIns="45720" rIns="91439" bIns="45720" rtlCol="0">
            <a:spAutoFit/>
          </a:bodyPr>
          <a:lstStyle/>
          <a:p>
            <a:r>
              <a:rPr lang="ja-JP" altLang="en-US" sz="1200" dirty="0"/>
              <a:t>○</a:t>
            </a:r>
            <a:r>
              <a:rPr lang="ja-JP" altLang="ja-JP" sz="1200" dirty="0"/>
              <a:t>スケジュール</a:t>
            </a:r>
            <a:endParaRPr lang="en-US" altLang="ja-JP" sz="1200" dirty="0"/>
          </a:p>
          <a:p>
            <a:endParaRPr lang="ja-JP" altLang="ja-JP" sz="1200" dirty="0"/>
          </a:p>
          <a:p>
            <a:r>
              <a:rPr lang="ja-JP" altLang="ja-JP" sz="1200" dirty="0"/>
              <a:t>　Ｈ</a:t>
            </a:r>
            <a:r>
              <a:rPr lang="en-US" altLang="ja-JP" sz="1200" dirty="0"/>
              <a:t>28.2</a:t>
            </a:r>
            <a:r>
              <a:rPr lang="ja-JP" altLang="en-US" sz="1200" dirty="0"/>
              <a:t>　 </a:t>
            </a:r>
            <a:r>
              <a:rPr lang="ja-JP" altLang="ja-JP" sz="1200" dirty="0"/>
              <a:t>基本協定書締結</a:t>
            </a:r>
            <a:endParaRPr lang="en-US" altLang="ja-JP" sz="1200" dirty="0"/>
          </a:p>
          <a:p>
            <a:r>
              <a:rPr lang="en-US" altLang="ja-JP" sz="1200" dirty="0"/>
              <a:t>   </a:t>
            </a:r>
            <a:r>
              <a:rPr lang="ja-JP" altLang="ja-JP" sz="1200" dirty="0"/>
              <a:t>Ｈ</a:t>
            </a:r>
            <a:r>
              <a:rPr lang="en-US" altLang="ja-JP" sz="1200" dirty="0"/>
              <a:t>28.7</a:t>
            </a:r>
            <a:r>
              <a:rPr lang="ja-JP" altLang="ja-JP" sz="1200" dirty="0"/>
              <a:t>～土砂撤去・広場工事</a:t>
            </a:r>
            <a:endParaRPr lang="en-US" altLang="ja-JP" sz="1200" dirty="0"/>
          </a:p>
          <a:p>
            <a:r>
              <a:rPr lang="ja-JP" altLang="en-US" sz="1200" dirty="0"/>
              <a:t>　</a:t>
            </a:r>
            <a:r>
              <a:rPr lang="ja-JP" altLang="ja-JP" sz="1200" dirty="0"/>
              <a:t>Ｈ</a:t>
            </a:r>
            <a:r>
              <a:rPr lang="en-US" altLang="ja-JP" sz="1200" dirty="0"/>
              <a:t>29.1    </a:t>
            </a:r>
            <a:r>
              <a:rPr lang="ja-JP" altLang="en-US" sz="1200" dirty="0"/>
              <a:t>府サッカー</a:t>
            </a:r>
            <a:r>
              <a:rPr lang="ja-JP" altLang="ja-JP" sz="1200" dirty="0"/>
              <a:t>協会、ガンバ</a:t>
            </a:r>
            <a:r>
              <a:rPr lang="ja-JP" altLang="en-US" sz="1200" dirty="0"/>
              <a:t>大阪が</a:t>
            </a:r>
            <a:r>
              <a:rPr lang="ja-JP" altLang="ja-JP" sz="1200" dirty="0"/>
              <a:t>工事開始</a:t>
            </a:r>
            <a:endParaRPr lang="en-US" altLang="ja-JP" sz="1200" dirty="0"/>
          </a:p>
          <a:p>
            <a:r>
              <a:rPr lang="ja-JP" altLang="en-US" sz="1200" dirty="0"/>
              <a:t>　</a:t>
            </a:r>
            <a:r>
              <a:rPr lang="ja-JP" altLang="ja-JP" sz="1200" dirty="0"/>
              <a:t>Ｈ</a:t>
            </a:r>
            <a:r>
              <a:rPr lang="en-US" altLang="ja-JP" sz="1200" dirty="0"/>
              <a:t>29.4    </a:t>
            </a:r>
            <a:r>
              <a:rPr lang="ja-JP" altLang="ja-JP" sz="1200" dirty="0"/>
              <a:t>人工</a:t>
            </a:r>
            <a:r>
              <a:rPr lang="ja-JP" altLang="en-US" sz="1200" dirty="0"/>
              <a:t>芝</a:t>
            </a:r>
            <a:r>
              <a:rPr lang="en-US" altLang="ja-JP" sz="1200" dirty="0"/>
              <a:t>2</a:t>
            </a:r>
            <a:r>
              <a:rPr lang="ja-JP" altLang="en-US" sz="1200" dirty="0"/>
              <a:t>面</a:t>
            </a:r>
            <a:r>
              <a:rPr lang="ja-JP" altLang="ja-JP" sz="1200" dirty="0"/>
              <a:t>完成</a:t>
            </a:r>
            <a:r>
              <a:rPr lang="ja-JP" altLang="en-US" sz="1200" dirty="0"/>
              <a:t>（府サッカー協会）</a:t>
            </a:r>
            <a:r>
              <a:rPr lang="ja-JP" altLang="ja-JP" sz="1200" dirty="0"/>
              <a:t>、</a:t>
            </a:r>
            <a:endParaRPr lang="en-US" altLang="ja-JP" sz="1200" dirty="0"/>
          </a:p>
          <a:p>
            <a:r>
              <a:rPr lang="ja-JP" altLang="en-US" sz="1200" dirty="0"/>
              <a:t>　</a:t>
            </a:r>
            <a:r>
              <a:rPr lang="ja-JP" altLang="ja-JP" sz="1200" dirty="0"/>
              <a:t>Ｈ</a:t>
            </a:r>
            <a:r>
              <a:rPr lang="en-US" altLang="ja-JP" sz="1200" dirty="0"/>
              <a:t>30.3    </a:t>
            </a:r>
            <a:r>
              <a:rPr lang="ja-JP" altLang="ja-JP" sz="1200" dirty="0"/>
              <a:t>天然</a:t>
            </a:r>
            <a:r>
              <a:rPr lang="ja-JP" altLang="en-US" sz="1200" dirty="0"/>
              <a:t>芝</a:t>
            </a:r>
            <a:r>
              <a:rPr lang="ja-JP" altLang="ja-JP" sz="1200" dirty="0"/>
              <a:t>完成</a:t>
            </a:r>
            <a:r>
              <a:rPr lang="ja-JP" altLang="en-US" sz="1200" dirty="0"/>
              <a:t>（ガンバ大阪）</a:t>
            </a:r>
            <a:endParaRPr lang="en-US" altLang="ja-JP" sz="1200" dirty="0"/>
          </a:p>
        </p:txBody>
      </p:sp>
      <p:sp>
        <p:nvSpPr>
          <p:cNvPr id="6" name="スライド番号プレースホルダー 1"/>
          <p:cNvSpPr>
            <a:spLocks noGrp="1"/>
          </p:cNvSpPr>
          <p:nvPr>
            <p:ph type="sldNum" sz="quarter" idx="12"/>
          </p:nvPr>
        </p:nvSpPr>
        <p:spPr>
          <a:xfrm>
            <a:off x="6553201"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43" indent="-285747" eaLnBrk="0" hangingPunct="0">
              <a:spcBef>
                <a:spcPct val="20000"/>
              </a:spcBef>
              <a:buChar char="–"/>
              <a:defRPr kumimoji="1" sz="2800">
                <a:solidFill>
                  <a:schemeClr val="tx1"/>
                </a:solidFill>
                <a:latin typeface="Arial" charset="0"/>
                <a:ea typeface="ＭＳ Ｐゴシック" charset="-128"/>
              </a:defRPr>
            </a:lvl2pPr>
            <a:lvl3pPr marL="1142989" indent="-228598" eaLnBrk="0" hangingPunct="0">
              <a:spcBef>
                <a:spcPct val="20000"/>
              </a:spcBef>
              <a:buChar char="•"/>
              <a:defRPr kumimoji="1" sz="2400">
                <a:solidFill>
                  <a:schemeClr val="tx1"/>
                </a:solidFill>
                <a:latin typeface="Arial" charset="0"/>
                <a:ea typeface="ＭＳ Ｐゴシック" charset="-128"/>
              </a:defRPr>
            </a:lvl3pPr>
            <a:lvl4pPr marL="1600184" indent="-228598" eaLnBrk="0" hangingPunct="0">
              <a:spcBef>
                <a:spcPct val="20000"/>
              </a:spcBef>
              <a:buChar char="–"/>
              <a:defRPr kumimoji="1" sz="2000">
                <a:solidFill>
                  <a:schemeClr val="tx1"/>
                </a:solidFill>
                <a:latin typeface="Arial" charset="0"/>
                <a:ea typeface="ＭＳ Ｐゴシック" charset="-128"/>
              </a:defRPr>
            </a:lvl4pPr>
            <a:lvl5pPr marL="2057379" indent="-228598" eaLnBrk="0" hangingPunct="0">
              <a:spcBef>
                <a:spcPct val="20000"/>
              </a:spcBef>
              <a:buChar char="»"/>
              <a:defRPr kumimoji="1" sz="2000">
                <a:solidFill>
                  <a:schemeClr val="tx1"/>
                </a:solidFill>
                <a:latin typeface="Arial" charset="0"/>
                <a:ea typeface="ＭＳ Ｐゴシック" charset="-128"/>
              </a:defRPr>
            </a:lvl5pPr>
            <a:lvl6pPr marL="2514575" indent="-228598"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770" indent="-228598"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8966" indent="-228598"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161" indent="-228598"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４</a:t>
            </a:r>
            <a:endParaRPr lang="en-US" altLang="ja-JP" sz="1000" dirty="0"/>
          </a:p>
        </p:txBody>
      </p:sp>
      <p:sp>
        <p:nvSpPr>
          <p:cNvPr id="7" name="Rectangle 3"/>
          <p:cNvSpPr txBox="1">
            <a:spLocks noChangeArrowheads="1"/>
          </p:cNvSpPr>
          <p:nvPr/>
        </p:nvSpPr>
        <p:spPr>
          <a:xfrm>
            <a:off x="611559" y="181371"/>
            <a:ext cx="5544616" cy="432048"/>
          </a:xfrm>
          <a:prstGeom prst="rect">
            <a:avLst/>
          </a:prstGeom>
          <a:solidFill>
            <a:schemeClr val="accent1"/>
          </a:solidFill>
        </p:spPr>
        <p:txBody>
          <a:bodyPr lIns="91439" tIns="45720" rIns="91439" bIns="45720" anchor="ctr" anchorCtr="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b="1" dirty="0">
                <a:solidFill>
                  <a:schemeClr val="bg1"/>
                </a:solidFill>
              </a:rPr>
              <a:t>【</a:t>
            </a:r>
            <a:r>
              <a:rPr lang="ja-JP" altLang="en-US" sz="1600" b="1" dirty="0">
                <a:solidFill>
                  <a:schemeClr val="bg1"/>
                </a:solidFill>
              </a:rPr>
              <a:t>公園南地区　運動施設の整備（ｻｯｶｰｸﾞﾗｳﾝﾄﾞ等の整備</a:t>
            </a:r>
            <a:r>
              <a:rPr lang="en-US" altLang="ja-JP" sz="1600" b="1" dirty="0">
                <a:solidFill>
                  <a:schemeClr val="bg1"/>
                </a:solidFill>
              </a:rPr>
              <a:t>】</a:t>
            </a:r>
            <a:endParaRPr lang="ja-JP" altLang="en-US" sz="1600" b="1" dirty="0">
              <a:solidFill>
                <a:schemeClr val="bg1"/>
              </a:solidFill>
            </a:endParaRPr>
          </a:p>
        </p:txBody>
      </p:sp>
    </p:spTree>
    <p:extLst>
      <p:ext uri="{BB962C8B-B14F-4D97-AF65-F5344CB8AC3E}">
        <p14:creationId xmlns:p14="http://schemas.microsoft.com/office/powerpoint/2010/main" val="560301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8973" y="907721"/>
            <a:ext cx="6709433" cy="489633"/>
          </a:xfrm>
          <a:prstGeom prst="rect">
            <a:avLst/>
          </a:prstGeom>
          <a:noFill/>
          <a:ln>
            <a:noFill/>
          </a:ln>
        </p:spPr>
        <p:txBody>
          <a:bodyPr wrap="square" lIns="91439" tIns="45720" rIns="91439" bIns="45720" rtlCol="0">
            <a:spAutoFit/>
          </a:bodyPr>
          <a:lstStyle/>
          <a:p>
            <a:r>
              <a:rPr lang="ja-JP" altLang="ja-JP" sz="1400" b="1" dirty="0"/>
              <a:t>【</a:t>
            </a:r>
            <a:r>
              <a:rPr lang="ja-JP" altLang="en-US" sz="1400" b="1" dirty="0"/>
              <a:t>日本万国博覧会記念公園事業特別会計　平成</a:t>
            </a:r>
            <a:r>
              <a:rPr lang="en-US" altLang="ja-JP" sz="1400" b="1" dirty="0"/>
              <a:t>29</a:t>
            </a:r>
            <a:r>
              <a:rPr lang="ja-JP" altLang="en-US" sz="1400" b="1" dirty="0"/>
              <a:t>年度当初予算の概要</a:t>
            </a:r>
            <a:r>
              <a:rPr lang="ja-JP" altLang="ja-JP" sz="1400" b="1" dirty="0"/>
              <a:t>】</a:t>
            </a:r>
            <a:endParaRPr lang="ja-JP" altLang="ja-JP" sz="1400" dirty="0"/>
          </a:p>
          <a:p>
            <a:r>
              <a:rPr lang="ja-JP" altLang="en-US" sz="1100" dirty="0"/>
              <a:t>　　</a:t>
            </a:r>
            <a:endParaRPr lang="ja-JP" altLang="ja-JP" sz="1100" dirty="0"/>
          </a:p>
        </p:txBody>
      </p:sp>
      <p:sp>
        <p:nvSpPr>
          <p:cNvPr id="13" name="Rectangle 3"/>
          <p:cNvSpPr txBox="1">
            <a:spLocks noChangeArrowheads="1"/>
          </p:cNvSpPr>
          <p:nvPr/>
        </p:nvSpPr>
        <p:spPr>
          <a:xfrm>
            <a:off x="395536" y="188640"/>
            <a:ext cx="8229600" cy="590550"/>
          </a:xfrm>
          <a:prstGeom prst="rect">
            <a:avLst/>
          </a:prstGeom>
          <a:gradFill rotWithShape="1">
            <a:gsLst>
              <a:gs pos="0">
                <a:srgbClr val="006600"/>
              </a:gs>
              <a:gs pos="100000">
                <a:schemeClr val="bg1"/>
              </a:gs>
            </a:gsLst>
            <a:lin ang="0" scaled="1"/>
          </a:gradFill>
        </p:spPr>
        <p:txBody>
          <a:bodyPr lIns="91439" tIns="45720" rIns="91439" bIns="45720" anchor="t"/>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t>■</a:t>
            </a:r>
            <a:r>
              <a:rPr lang="ja-JP" altLang="en-US" sz="3200" dirty="0"/>
              <a:t> 予算</a:t>
            </a:r>
          </a:p>
        </p:txBody>
      </p:sp>
      <p:sp>
        <p:nvSpPr>
          <p:cNvPr id="14" name="スライド番号プレースホルダー 1"/>
          <p:cNvSpPr>
            <a:spLocks noGrp="1"/>
          </p:cNvSpPr>
          <p:nvPr>
            <p:ph type="sldNum" sz="quarter" idx="12"/>
          </p:nvPr>
        </p:nvSpPr>
        <p:spPr>
          <a:xfrm>
            <a:off x="6588225" y="6492876"/>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43" indent="-285747" eaLnBrk="0" hangingPunct="0">
              <a:spcBef>
                <a:spcPct val="20000"/>
              </a:spcBef>
              <a:buChar char="–"/>
              <a:defRPr kumimoji="1" sz="2800">
                <a:solidFill>
                  <a:schemeClr val="tx1"/>
                </a:solidFill>
                <a:latin typeface="Arial" charset="0"/>
                <a:ea typeface="ＭＳ Ｐゴシック" charset="-128"/>
              </a:defRPr>
            </a:lvl2pPr>
            <a:lvl3pPr marL="1142989" indent="-228598" eaLnBrk="0" hangingPunct="0">
              <a:spcBef>
                <a:spcPct val="20000"/>
              </a:spcBef>
              <a:buChar char="•"/>
              <a:defRPr kumimoji="1" sz="2400">
                <a:solidFill>
                  <a:schemeClr val="tx1"/>
                </a:solidFill>
                <a:latin typeface="Arial" charset="0"/>
                <a:ea typeface="ＭＳ Ｐゴシック" charset="-128"/>
              </a:defRPr>
            </a:lvl3pPr>
            <a:lvl4pPr marL="1600184" indent="-228598" eaLnBrk="0" hangingPunct="0">
              <a:spcBef>
                <a:spcPct val="20000"/>
              </a:spcBef>
              <a:buChar char="–"/>
              <a:defRPr kumimoji="1" sz="2000">
                <a:solidFill>
                  <a:schemeClr val="tx1"/>
                </a:solidFill>
                <a:latin typeface="Arial" charset="0"/>
                <a:ea typeface="ＭＳ Ｐゴシック" charset="-128"/>
              </a:defRPr>
            </a:lvl4pPr>
            <a:lvl5pPr marL="2057379" indent="-228598" eaLnBrk="0" hangingPunct="0">
              <a:spcBef>
                <a:spcPct val="20000"/>
              </a:spcBef>
              <a:buChar char="»"/>
              <a:defRPr kumimoji="1" sz="2000">
                <a:solidFill>
                  <a:schemeClr val="tx1"/>
                </a:solidFill>
                <a:latin typeface="Arial" charset="0"/>
                <a:ea typeface="ＭＳ Ｐゴシック" charset="-128"/>
              </a:defRPr>
            </a:lvl5pPr>
            <a:lvl6pPr marL="2514575" indent="-228598"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770" indent="-228598"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8966" indent="-228598"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161" indent="-228598"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５</a:t>
            </a:r>
            <a:endParaRPr lang="en-US" altLang="ja-JP" sz="10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4002612438"/>
              </p:ext>
            </p:extLst>
          </p:nvPr>
        </p:nvGraphicFramePr>
        <p:xfrm>
          <a:off x="323850" y="1266826"/>
          <a:ext cx="5829300" cy="5267325"/>
        </p:xfrm>
        <a:graphic>
          <a:graphicData uri="http://schemas.openxmlformats.org/presentationml/2006/ole">
            <mc:AlternateContent xmlns:mc="http://schemas.openxmlformats.org/markup-compatibility/2006">
              <mc:Choice xmlns:v="urn:schemas-microsoft-com:vml" Requires="v">
                <p:oleObj spid="_x0000_s6263" name="文書" r:id="rId4" imgW="6855268" imgH="6202062" progId="Word.Document.12">
                  <p:embed/>
                </p:oleObj>
              </mc:Choice>
              <mc:Fallback>
                <p:oleObj name="文書" r:id="rId4" imgW="6855268" imgH="6202062" progId="Word.Document.12">
                  <p:embed/>
                  <p:pic>
                    <p:nvPicPr>
                      <p:cNvPr id="0" name=""/>
                      <p:cNvPicPr/>
                      <p:nvPr/>
                    </p:nvPicPr>
                    <p:blipFill>
                      <a:blip r:embed="rId5"/>
                      <a:stretch>
                        <a:fillRect/>
                      </a:stretch>
                    </p:blipFill>
                    <p:spPr>
                      <a:xfrm>
                        <a:off x="323850" y="1266826"/>
                        <a:ext cx="5829300" cy="5267325"/>
                      </a:xfrm>
                      <a:prstGeom prst="rect">
                        <a:avLst/>
                      </a:prstGeom>
                    </p:spPr>
                  </p:pic>
                </p:oleObj>
              </mc:Fallback>
            </mc:AlternateContent>
          </a:graphicData>
        </a:graphic>
      </p:graphicFrame>
      <p:sp>
        <p:nvSpPr>
          <p:cNvPr id="6" name="テキスト ボックス 5"/>
          <p:cNvSpPr txBox="1"/>
          <p:nvPr/>
        </p:nvSpPr>
        <p:spPr>
          <a:xfrm>
            <a:off x="6228185" y="980729"/>
            <a:ext cx="2736304" cy="2835933"/>
          </a:xfrm>
          <a:prstGeom prst="rect">
            <a:avLst/>
          </a:prstGeom>
          <a:noFill/>
          <a:ln w="19050" cmpd="sng">
            <a:solidFill>
              <a:schemeClr val="tx1"/>
            </a:solidFill>
          </a:ln>
        </p:spPr>
        <p:txBody>
          <a:bodyPr wrap="square" lIns="65305" tIns="32653" rIns="65305" bIns="32653" rtlCol="0">
            <a:spAutoFit/>
          </a:bodyPr>
          <a:lstStyle/>
          <a:p>
            <a:r>
              <a:rPr lang="ja-JP" altLang="ja-JP" sz="900" b="1" dirty="0">
                <a:latin typeface="HG丸ｺﾞｼｯｸM-PRO" panose="020F0600000000000000" pitchFamily="50" charset="-128"/>
                <a:ea typeface="HG丸ｺﾞｼｯｸM-PRO" panose="020F0600000000000000" pitchFamily="50" charset="-128"/>
              </a:rPr>
              <a:t>〔平成</a:t>
            </a:r>
            <a:r>
              <a:rPr lang="en-US" altLang="ja-JP" sz="900" b="1" dirty="0">
                <a:latin typeface="HG丸ｺﾞｼｯｸM-PRO" panose="020F0600000000000000" pitchFamily="50" charset="-128"/>
                <a:ea typeface="HG丸ｺﾞｼｯｸM-PRO" panose="020F0600000000000000" pitchFamily="50" charset="-128"/>
              </a:rPr>
              <a:t>29</a:t>
            </a:r>
            <a:r>
              <a:rPr lang="ja-JP" altLang="ja-JP" sz="900" b="1" dirty="0">
                <a:latin typeface="HG丸ｺﾞｼｯｸM-PRO" panose="020F0600000000000000" pitchFamily="50" charset="-128"/>
                <a:ea typeface="HG丸ｺﾞｼｯｸM-PRO" panose="020F0600000000000000" pitchFamily="50" charset="-128"/>
              </a:rPr>
              <a:t>年度予算　主な事業〕</a:t>
            </a:r>
            <a:endParaRPr lang="en-US" altLang="ja-JP" sz="900" b="1" dirty="0">
              <a:latin typeface="HG丸ｺﾞｼｯｸM-PRO" panose="020F0600000000000000" pitchFamily="50" charset="-128"/>
              <a:ea typeface="HG丸ｺﾞｼｯｸM-PRO" panose="020F0600000000000000" pitchFamily="50" charset="-128"/>
            </a:endParaRPr>
          </a:p>
          <a:p>
            <a:endParaRPr lang="ja-JP" altLang="ja-JP" sz="900" b="1"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a:t>
            </a:r>
            <a:r>
              <a:rPr lang="ja-JP" altLang="ja-JP" sz="900" dirty="0">
                <a:latin typeface="HG丸ｺﾞｼｯｸM-PRO" panose="020F0600000000000000" pitchFamily="50" charset="-128"/>
                <a:ea typeface="HG丸ｺﾞｼｯｸM-PRO" panose="020F0600000000000000" pitchFamily="50" charset="-128"/>
              </a:rPr>
              <a:t>「太陽の塔」耐震改修工事及び</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ja-JP" sz="900">
                <a:latin typeface="HG丸ｺﾞｼｯｸM-PRO" panose="020F0600000000000000" pitchFamily="50" charset="-128"/>
                <a:ea typeface="HG丸ｺﾞｼｯｸM-PRO" panose="020F0600000000000000" pitchFamily="50" charset="-128"/>
              </a:rPr>
              <a:t>内部</a:t>
            </a:r>
            <a:r>
              <a:rPr lang="ja-JP" altLang="ja-JP" sz="900" smtClean="0">
                <a:latin typeface="HG丸ｺﾞｼｯｸM-PRO" panose="020F0600000000000000" pitchFamily="50" charset="-128"/>
                <a:ea typeface="HG丸ｺﾞｼｯｸM-PRO" panose="020F0600000000000000" pitchFamily="50" charset="-128"/>
              </a:rPr>
              <a:t>展示制作</a:t>
            </a:r>
            <a:r>
              <a:rPr lang="ja-JP" altLang="ja-JP" sz="900" dirty="0">
                <a:latin typeface="HG丸ｺﾞｼｯｸM-PRO" panose="020F0600000000000000" pitchFamily="50" charset="-128"/>
                <a:ea typeface="HG丸ｺﾞｼｯｸM-PRO" panose="020F0600000000000000" pitchFamily="50" charset="-128"/>
              </a:rPr>
              <a:t>委託（２年目）</a:t>
            </a:r>
            <a:r>
              <a:rPr lang="en-US" altLang="ja-JP" sz="900" dirty="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1,534,522</a:t>
            </a:r>
            <a:r>
              <a:rPr lang="ja-JP" altLang="ja-JP" sz="900" dirty="0">
                <a:latin typeface="HG丸ｺﾞｼｯｸM-PRO" panose="020F0600000000000000" pitchFamily="50" charset="-128"/>
                <a:ea typeface="HG丸ｺﾞｼｯｸM-PRO" panose="020F0600000000000000" pitchFamily="50" charset="-128"/>
              </a:rPr>
              <a:t>千円（</a:t>
            </a:r>
            <a:r>
              <a:rPr lang="en-US" altLang="ja-JP" sz="900" dirty="0">
                <a:latin typeface="HG丸ｺﾞｼｯｸM-PRO" panose="020F0600000000000000" pitchFamily="50" charset="-128"/>
                <a:ea typeface="HG丸ｺﾞｼｯｸM-PRO" panose="020F0600000000000000" pitchFamily="50" charset="-128"/>
              </a:rPr>
              <a:t>H28</a:t>
            </a:r>
            <a:r>
              <a:rPr lang="ja-JP" altLang="ja-JP"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221,193</a:t>
            </a:r>
            <a:r>
              <a:rPr lang="ja-JP" altLang="ja-JP" sz="900" dirty="0">
                <a:latin typeface="HG丸ｺﾞｼｯｸM-PRO" panose="020F0600000000000000" pitchFamily="50" charset="-128"/>
                <a:ea typeface="HG丸ｺﾞｼｯｸM-PRO" panose="020F0600000000000000" pitchFamily="50" charset="-128"/>
              </a:rPr>
              <a:t>千円）</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総額</a:t>
            </a:r>
            <a:r>
              <a:rPr lang="en-US" altLang="ja-JP" sz="900" dirty="0">
                <a:latin typeface="HG丸ｺﾞｼｯｸM-PRO" panose="020F0600000000000000" pitchFamily="50" charset="-128"/>
                <a:ea typeface="HG丸ｺﾞｼｯｸM-PRO" panose="020F0600000000000000" pitchFamily="50" charset="-128"/>
              </a:rPr>
              <a:t>1,755,715</a:t>
            </a:r>
            <a:r>
              <a:rPr lang="ja-JP" altLang="ja-JP" sz="900" dirty="0">
                <a:latin typeface="HG丸ｺﾞｼｯｸM-PRO" panose="020F0600000000000000" pitchFamily="50" charset="-128"/>
                <a:ea typeface="HG丸ｺﾞｼｯｸM-PRO" panose="020F0600000000000000" pitchFamily="50" charset="-128"/>
              </a:rPr>
              <a:t>千円）</a:t>
            </a:r>
            <a:endParaRPr lang="en-US" altLang="ja-JP" sz="900" dirty="0">
              <a:latin typeface="HG丸ｺﾞｼｯｸM-PRO" panose="020F0600000000000000" pitchFamily="50" charset="-128"/>
              <a:ea typeface="HG丸ｺﾞｼｯｸM-PRO" panose="020F0600000000000000" pitchFamily="50" charset="-128"/>
            </a:endParaRPr>
          </a:p>
          <a:p>
            <a:endParaRPr lang="ja-JP" altLang="ja-JP" sz="900" dirty="0">
              <a:latin typeface="HG丸ｺﾞｼｯｸM-PRO" panose="020F0600000000000000" pitchFamily="50" charset="-128"/>
              <a:ea typeface="HG丸ｺﾞｼｯｸM-PRO" panose="020F0600000000000000" pitchFamily="50" charset="-128"/>
            </a:endParaRPr>
          </a:p>
          <a:p>
            <a:r>
              <a:rPr lang="ja-JP" altLang="ja-JP" sz="900" dirty="0">
                <a:latin typeface="HG丸ｺﾞｼｯｸM-PRO" panose="020F0600000000000000" pitchFamily="50" charset="-128"/>
                <a:ea typeface="HG丸ｺﾞｼｯｸM-PRO" panose="020F0600000000000000" pitchFamily="50" charset="-128"/>
              </a:rPr>
              <a:t>【万博記念公園の魅力向上や来園者増加に</a:t>
            </a:r>
            <a:endParaRPr lang="en-US"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向けた取組み】</a:t>
            </a:r>
          </a:p>
          <a:p>
            <a:r>
              <a:rPr lang="ja-JP" altLang="ja-JP" sz="900" dirty="0">
                <a:latin typeface="HG丸ｺﾞｼｯｸM-PRO" panose="020F0600000000000000" pitchFamily="50" charset="-128"/>
                <a:ea typeface="HG丸ｺﾞｼｯｸM-PRO" panose="020F0600000000000000" pitchFamily="50" charset="-128"/>
              </a:rPr>
              <a:t>・公園パンフレット、マップの多言語化対応（</a:t>
            </a:r>
            <a:r>
              <a:rPr lang="en-US" altLang="ja-JP" sz="900" dirty="0">
                <a:latin typeface="HG丸ｺﾞｼｯｸM-PRO" panose="020F0600000000000000" pitchFamily="50" charset="-128"/>
                <a:ea typeface="HG丸ｺﾞｼｯｸM-PRO" panose="020F0600000000000000" pitchFamily="50" charset="-128"/>
              </a:rPr>
              <a:t>6,814</a:t>
            </a:r>
            <a:r>
              <a:rPr lang="ja-JP" altLang="ja-JP" sz="900" dirty="0">
                <a:latin typeface="HG丸ｺﾞｼｯｸM-PRO" panose="020F0600000000000000" pitchFamily="50" charset="-128"/>
                <a:ea typeface="HG丸ｺﾞｼｯｸM-PRO" panose="020F0600000000000000" pitchFamily="50" charset="-128"/>
              </a:rPr>
              <a:t>千円）</a:t>
            </a:r>
          </a:p>
          <a:p>
            <a:r>
              <a:rPr lang="ja-JP" altLang="ja-JP" sz="900" dirty="0">
                <a:latin typeface="HG丸ｺﾞｼｯｸM-PRO" panose="020F0600000000000000" pitchFamily="50" charset="-128"/>
                <a:ea typeface="HG丸ｺﾞｼｯｸM-PRO" panose="020F0600000000000000" pitchFamily="50" charset="-128"/>
              </a:rPr>
              <a:t>・日本庭園園内サインの充実・多言語化（</a:t>
            </a:r>
            <a:r>
              <a:rPr lang="en-US" altLang="ja-JP" sz="900" dirty="0">
                <a:latin typeface="HG丸ｺﾞｼｯｸM-PRO" panose="020F0600000000000000" pitchFamily="50" charset="-128"/>
                <a:ea typeface="HG丸ｺﾞｼｯｸM-PRO" panose="020F0600000000000000" pitchFamily="50" charset="-128"/>
              </a:rPr>
              <a:t>19,526</a:t>
            </a:r>
            <a:r>
              <a:rPr lang="ja-JP" altLang="ja-JP" sz="900" dirty="0">
                <a:latin typeface="HG丸ｺﾞｼｯｸM-PRO" panose="020F0600000000000000" pitchFamily="50" charset="-128"/>
                <a:ea typeface="HG丸ｺﾞｼｯｸM-PRO" panose="020F0600000000000000" pitchFamily="50" charset="-128"/>
              </a:rPr>
              <a:t>千円）</a:t>
            </a:r>
            <a:endParaRPr lang="en-US" altLang="ja-JP" sz="900" dirty="0">
              <a:latin typeface="HG丸ｺﾞｼｯｸM-PRO" panose="020F0600000000000000" pitchFamily="50" charset="-128"/>
              <a:ea typeface="HG丸ｺﾞｼｯｸM-PRO" panose="020F0600000000000000" pitchFamily="50" charset="-128"/>
            </a:endParaRPr>
          </a:p>
          <a:p>
            <a:endParaRPr lang="ja-JP" altLang="ja-JP" sz="900"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a:t>
            </a:r>
            <a:r>
              <a:rPr lang="ja-JP" altLang="ja-JP" sz="900" dirty="0">
                <a:latin typeface="HG丸ｺﾞｼｯｸM-PRO" panose="020F0600000000000000" pitchFamily="50" charset="-128"/>
                <a:ea typeface="HG丸ｺﾞｼｯｸM-PRO" panose="020F0600000000000000" pitchFamily="50" charset="-128"/>
              </a:rPr>
              <a:t>有料公園としての質・機能を確保した</a:t>
            </a:r>
            <a:endParaRPr lang="en-US" altLang="ja-JP" sz="900" dirty="0">
              <a:latin typeface="HG丸ｺﾞｼｯｸM-PRO" panose="020F0600000000000000" pitchFamily="50" charset="-128"/>
              <a:ea typeface="HG丸ｺﾞｼｯｸM-PRO" panose="020F0600000000000000" pitchFamily="50" charset="-128"/>
            </a:endParaRPr>
          </a:p>
          <a:p>
            <a:r>
              <a:rPr lang="ja-JP" altLang="ja-JP" sz="900" dirty="0">
                <a:latin typeface="HG丸ｺﾞｼｯｸM-PRO" panose="020F0600000000000000" pitchFamily="50" charset="-128"/>
                <a:ea typeface="HG丸ｺﾞｼｯｸM-PRO" panose="020F0600000000000000" pitchFamily="50" charset="-128"/>
              </a:rPr>
              <a:t>「安全・安心・快適な公園づくり」</a:t>
            </a:r>
            <a:r>
              <a:rPr lang="en-US" altLang="ja-JP" sz="900" dirty="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ja-JP" altLang="ja-JP" sz="900" dirty="0">
                <a:latin typeface="HG丸ｺﾞｼｯｸM-PRO" panose="020F0600000000000000" pitchFamily="50" charset="-128"/>
                <a:ea typeface="HG丸ｺﾞｼｯｸM-PRO" panose="020F0600000000000000" pitchFamily="50" charset="-128"/>
              </a:rPr>
              <a:t>・橋梁（西口・北口・千里２号橋）の耐震改修　（</a:t>
            </a:r>
            <a:r>
              <a:rPr lang="en-US" altLang="ja-JP" sz="900" dirty="0">
                <a:latin typeface="HG丸ｺﾞｼｯｸM-PRO" panose="020F0600000000000000" pitchFamily="50" charset="-128"/>
                <a:ea typeface="HG丸ｺﾞｼｯｸM-PRO" panose="020F0600000000000000" pitchFamily="50" charset="-128"/>
              </a:rPr>
              <a:t>149,200</a:t>
            </a:r>
            <a:r>
              <a:rPr lang="ja-JP" altLang="ja-JP" sz="900" dirty="0">
                <a:latin typeface="HG丸ｺﾞｼｯｸM-PRO" panose="020F0600000000000000" pitchFamily="50" charset="-128"/>
                <a:ea typeface="HG丸ｺﾞｼｯｸM-PRO" panose="020F0600000000000000" pitchFamily="50" charset="-128"/>
              </a:rPr>
              <a:t>千円）</a:t>
            </a:r>
          </a:p>
          <a:p>
            <a:r>
              <a:rPr lang="ja-JP" altLang="ja-JP" sz="900" dirty="0">
                <a:latin typeface="HG丸ｺﾞｼｯｸM-PRO" panose="020F0600000000000000" pitchFamily="50" charset="-128"/>
                <a:ea typeface="HG丸ｺﾞｼｯｸM-PRO" panose="020F0600000000000000" pitchFamily="50" charset="-128"/>
              </a:rPr>
              <a:t>・日本庭園現代地区（花しょうぶ田）の改修　（</a:t>
            </a:r>
            <a:r>
              <a:rPr lang="en-US" altLang="ja-JP" sz="900" dirty="0">
                <a:latin typeface="HG丸ｺﾞｼｯｸM-PRO" panose="020F0600000000000000" pitchFamily="50" charset="-128"/>
                <a:ea typeface="HG丸ｺﾞｼｯｸM-PRO" panose="020F0600000000000000" pitchFamily="50" charset="-128"/>
              </a:rPr>
              <a:t>49,766</a:t>
            </a:r>
            <a:r>
              <a:rPr lang="ja-JP" altLang="ja-JP" sz="900" dirty="0">
                <a:latin typeface="HG丸ｺﾞｼｯｸM-PRO" panose="020F0600000000000000" pitchFamily="50" charset="-128"/>
                <a:ea typeface="HG丸ｺﾞｼｯｸM-PRO" panose="020F0600000000000000" pitchFamily="50" charset="-128"/>
              </a:rPr>
              <a:t>千円</a:t>
            </a:r>
            <a:r>
              <a:rPr lang="ja-JP" altLang="ja-JP" sz="900" dirty="0" smtClean="0">
                <a:latin typeface="HG丸ｺﾞｼｯｸM-PRO" panose="020F0600000000000000" pitchFamily="50" charset="-128"/>
                <a:ea typeface="HG丸ｺﾞｼｯｸM-PRO" panose="020F0600000000000000" pitchFamily="50" charset="-128"/>
              </a:rPr>
              <a:t>）</a:t>
            </a:r>
            <a:endParaRPr lang="en-US" altLang="ja-JP" sz="9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6249913" y="5229200"/>
            <a:ext cx="2414364" cy="265505"/>
          </a:xfrm>
          <a:prstGeom prst="rect">
            <a:avLst/>
          </a:prstGeom>
          <a:noFill/>
          <a:ln>
            <a:noFill/>
          </a:ln>
        </p:spPr>
        <p:txBody>
          <a:bodyPr wrap="square" lIns="91439" tIns="45720" rIns="91439" bIns="45720" rtlCol="0">
            <a:spAutoFit/>
          </a:bodyPr>
          <a:lstStyle/>
          <a:p>
            <a:r>
              <a:rPr lang="en-US" altLang="ja-JP" sz="1100" b="1" dirty="0"/>
              <a:t>【</a:t>
            </a:r>
            <a:r>
              <a:rPr lang="ja-JP" altLang="en-US" sz="1100" b="1" dirty="0"/>
              <a:t>基金の各年度末現在高</a:t>
            </a:r>
            <a:r>
              <a:rPr lang="en-US" altLang="ja-JP" sz="1100" b="1" dirty="0"/>
              <a:t>】</a:t>
            </a:r>
          </a:p>
        </p:txBody>
      </p:sp>
      <p:graphicFrame>
        <p:nvGraphicFramePr>
          <p:cNvPr id="8" name="表 7"/>
          <p:cNvGraphicFramePr>
            <a:graphicFrameLocks noGrp="1"/>
          </p:cNvGraphicFramePr>
          <p:nvPr>
            <p:extLst>
              <p:ext uri="{D42A27DB-BD31-4B8C-83A1-F6EECF244321}">
                <p14:modId xmlns:p14="http://schemas.microsoft.com/office/powerpoint/2010/main" val="3868006630"/>
              </p:ext>
            </p:extLst>
          </p:nvPr>
        </p:nvGraphicFramePr>
        <p:xfrm>
          <a:off x="6360021" y="5455333"/>
          <a:ext cx="2304256" cy="622300"/>
        </p:xfrm>
        <a:graphic>
          <a:graphicData uri="http://schemas.openxmlformats.org/drawingml/2006/table">
            <a:tbl>
              <a:tblPr firstRow="1" bandRow="1">
                <a:tableStyleId>{5C22544A-7EE6-4342-B048-85BDC9FD1C3A}</a:tableStyleId>
              </a:tblPr>
              <a:tblGrid>
                <a:gridCol w="576064"/>
                <a:gridCol w="576064"/>
                <a:gridCol w="576064"/>
                <a:gridCol w="576064"/>
              </a:tblGrid>
              <a:tr h="251460">
                <a:tc>
                  <a:txBody>
                    <a:bodyPr/>
                    <a:lstStyle/>
                    <a:p>
                      <a:endParaRPr kumimoji="1" lang="ja-JP" altLang="en-US" sz="1000" dirty="0"/>
                    </a:p>
                  </a:txBody>
                  <a:tcPr/>
                </a:tc>
                <a:tc>
                  <a:txBody>
                    <a:bodyPr/>
                    <a:lstStyle/>
                    <a:p>
                      <a:pPr algn="ctr"/>
                      <a:r>
                        <a:rPr kumimoji="1" lang="en-US" altLang="ja-JP" sz="1000" dirty="0" smtClean="0"/>
                        <a:t>H26</a:t>
                      </a:r>
                      <a:endParaRPr kumimoji="1" lang="ja-JP" altLang="en-US" sz="1000" dirty="0"/>
                    </a:p>
                  </a:txBody>
                  <a:tcPr/>
                </a:tc>
                <a:tc>
                  <a:txBody>
                    <a:bodyPr/>
                    <a:lstStyle/>
                    <a:p>
                      <a:pPr algn="ctr"/>
                      <a:r>
                        <a:rPr kumimoji="1" lang="en-US" altLang="ja-JP" sz="1000" dirty="0" smtClean="0"/>
                        <a:t>H27</a:t>
                      </a:r>
                      <a:endParaRPr kumimoji="1" lang="ja-JP" altLang="en-US" sz="1000" dirty="0"/>
                    </a:p>
                  </a:txBody>
                  <a:tcPr/>
                </a:tc>
                <a:tc>
                  <a:txBody>
                    <a:bodyPr/>
                    <a:lstStyle/>
                    <a:p>
                      <a:pPr algn="ctr"/>
                      <a:r>
                        <a:rPr kumimoji="1" lang="en-US" altLang="ja-JP" sz="1000" dirty="0" smtClean="0"/>
                        <a:t>H28</a:t>
                      </a:r>
                      <a:endParaRPr kumimoji="1" lang="ja-JP" altLang="en-US" sz="1000" dirty="0"/>
                    </a:p>
                  </a:txBody>
                  <a:tcPr/>
                </a:tc>
              </a:tr>
              <a:tr h="370840">
                <a:tc>
                  <a:txBody>
                    <a:bodyPr/>
                    <a:lstStyle/>
                    <a:p>
                      <a:r>
                        <a:rPr kumimoji="1" lang="ja-JP" altLang="en-US" sz="900" dirty="0" smtClean="0"/>
                        <a:t>年度末</a:t>
                      </a:r>
                      <a:endParaRPr kumimoji="1" lang="en-US" altLang="ja-JP" sz="900" dirty="0" smtClean="0"/>
                    </a:p>
                    <a:p>
                      <a:r>
                        <a:rPr kumimoji="1" lang="ja-JP" altLang="en-US" sz="900" dirty="0" smtClean="0"/>
                        <a:t>現在高</a:t>
                      </a:r>
                      <a:endParaRPr kumimoji="1" lang="ja-JP" altLang="en-US" sz="900" dirty="0"/>
                    </a:p>
                  </a:txBody>
                  <a:tcPr/>
                </a:tc>
                <a:tc>
                  <a:txBody>
                    <a:bodyPr/>
                    <a:lstStyle/>
                    <a:p>
                      <a:pPr algn="r"/>
                      <a:r>
                        <a:rPr kumimoji="1" lang="en-US" altLang="ja-JP" sz="1000" dirty="0" smtClean="0"/>
                        <a:t>11,846</a:t>
                      </a:r>
                      <a:endParaRPr kumimoji="1" lang="ja-JP" altLang="en-US" sz="1000" dirty="0"/>
                    </a:p>
                  </a:txBody>
                  <a:tcPr/>
                </a:tc>
                <a:tc>
                  <a:txBody>
                    <a:bodyPr/>
                    <a:lstStyle/>
                    <a:p>
                      <a:pPr algn="r"/>
                      <a:r>
                        <a:rPr kumimoji="1" lang="en-US" altLang="ja-JP" sz="1000" dirty="0" smtClean="0"/>
                        <a:t>12,260</a:t>
                      </a:r>
                      <a:endParaRPr kumimoji="1" lang="ja-JP" altLang="en-US" sz="1000" dirty="0"/>
                    </a:p>
                  </a:txBody>
                  <a:tcPr/>
                </a:tc>
                <a:tc>
                  <a:txBody>
                    <a:bodyPr/>
                    <a:lstStyle/>
                    <a:p>
                      <a:pPr algn="r"/>
                      <a:r>
                        <a:rPr kumimoji="1" lang="en-US" altLang="ja-JP" sz="1000" dirty="0" smtClean="0"/>
                        <a:t>13,488</a:t>
                      </a:r>
                      <a:endParaRPr kumimoji="1" lang="ja-JP" altLang="en-US" sz="1000" dirty="0"/>
                    </a:p>
                  </a:txBody>
                  <a:tcPr/>
                </a:tc>
              </a:tr>
            </a:tbl>
          </a:graphicData>
        </a:graphic>
      </p:graphicFrame>
      <p:sp>
        <p:nvSpPr>
          <p:cNvPr id="9" name="テキスト ボックス 8"/>
          <p:cNvSpPr txBox="1"/>
          <p:nvPr/>
        </p:nvSpPr>
        <p:spPr>
          <a:xfrm>
            <a:off x="7964388" y="5294377"/>
            <a:ext cx="1152128" cy="200055"/>
          </a:xfrm>
          <a:prstGeom prst="rect">
            <a:avLst/>
          </a:prstGeom>
          <a:noFill/>
          <a:ln>
            <a:noFill/>
          </a:ln>
        </p:spPr>
        <p:txBody>
          <a:bodyPr wrap="square" lIns="91439" tIns="45720" rIns="91439" bIns="45720" rtlCol="0">
            <a:spAutoFit/>
          </a:bodyPr>
          <a:lstStyle/>
          <a:p>
            <a:r>
              <a:rPr lang="en-US" altLang="ja-JP" sz="700" b="1" dirty="0"/>
              <a:t>【</a:t>
            </a:r>
            <a:r>
              <a:rPr lang="ja-JP" altLang="en-US" sz="700" b="1" dirty="0"/>
              <a:t>単位：百万円</a:t>
            </a:r>
            <a:r>
              <a:rPr lang="en-US" altLang="ja-JP" sz="700" b="1" dirty="0"/>
              <a:t>】</a:t>
            </a:r>
          </a:p>
        </p:txBody>
      </p:sp>
      <p:sp>
        <p:nvSpPr>
          <p:cNvPr id="10" name="テキスト ボックス 9"/>
          <p:cNvSpPr txBox="1"/>
          <p:nvPr/>
        </p:nvSpPr>
        <p:spPr>
          <a:xfrm>
            <a:off x="6160951" y="4508026"/>
            <a:ext cx="2791358" cy="707886"/>
          </a:xfrm>
          <a:prstGeom prst="rect">
            <a:avLst/>
          </a:prstGeom>
          <a:noFill/>
          <a:ln>
            <a:noFill/>
          </a:ln>
        </p:spPr>
        <p:txBody>
          <a:bodyPr wrap="square" lIns="91439" tIns="45720" rIns="91439" bIns="45720" rtlCol="0">
            <a:spAutoFit/>
          </a:bodyPr>
          <a:lstStyle/>
          <a:p>
            <a:r>
              <a:rPr lang="ja-JP" altLang="en-US" sz="1000" dirty="0"/>
              <a:t>　日本万国博覧会記念公園基金は、万博記念公園の整備を図り、その健全な運営に資するために資金を積み立てることを目的として設置された基金。</a:t>
            </a:r>
            <a:endParaRPr lang="en-US" altLang="ja-JP" sz="1000" dirty="0"/>
          </a:p>
        </p:txBody>
      </p:sp>
      <p:sp>
        <p:nvSpPr>
          <p:cNvPr id="11" name="テキスト ボックス 10"/>
          <p:cNvSpPr txBox="1"/>
          <p:nvPr/>
        </p:nvSpPr>
        <p:spPr>
          <a:xfrm>
            <a:off x="6160951" y="4285848"/>
            <a:ext cx="2592288" cy="237552"/>
          </a:xfrm>
          <a:prstGeom prst="rect">
            <a:avLst/>
          </a:prstGeom>
          <a:solidFill>
            <a:srgbClr val="FF3399"/>
          </a:solidFill>
        </p:spPr>
        <p:txBody>
          <a:bodyPr wrap="square" lIns="63984" tIns="31992" rIns="63984" bIns="31992" rtlCol="0">
            <a:spAutoFit/>
          </a:bodyPr>
          <a:lstStyle/>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■日本万国博覧会記念公園基金</a:t>
            </a:r>
          </a:p>
        </p:txBody>
      </p:sp>
    </p:spTree>
    <p:extLst>
      <p:ext uri="{BB962C8B-B14F-4D97-AF65-F5344CB8AC3E}">
        <p14:creationId xmlns:p14="http://schemas.microsoft.com/office/powerpoint/2010/main" val="289859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878" y="773694"/>
            <a:ext cx="4428642" cy="317226"/>
          </a:xfrm>
          <a:prstGeom prst="rect">
            <a:avLst/>
          </a:prstGeom>
          <a:noFill/>
          <a:ln>
            <a:noFill/>
          </a:ln>
        </p:spPr>
        <p:txBody>
          <a:bodyPr wrap="square" lIns="91439" tIns="45720" rIns="91439" bIns="45720" rtlCol="0">
            <a:spAutoFit/>
          </a:bodyPr>
          <a:lstStyle/>
          <a:p>
            <a:r>
              <a:rPr lang="en-US" altLang="ja-JP" sz="1400" b="1" dirty="0"/>
              <a:t>【</a:t>
            </a:r>
            <a:r>
              <a:rPr lang="ja-JP" altLang="en-US" sz="1400" b="1" dirty="0"/>
              <a:t>太陽の塔　内部再生事業</a:t>
            </a:r>
            <a:r>
              <a:rPr lang="en-US" altLang="ja-JP" sz="1400" b="1" dirty="0"/>
              <a:t>】</a:t>
            </a:r>
            <a:endParaRPr lang="ja-JP" altLang="ja-JP" sz="1400" dirty="0"/>
          </a:p>
        </p:txBody>
      </p:sp>
      <p:sp>
        <p:nvSpPr>
          <p:cNvPr id="16" name="Rectangle 3"/>
          <p:cNvSpPr txBox="1">
            <a:spLocks noChangeArrowheads="1"/>
          </p:cNvSpPr>
          <p:nvPr/>
        </p:nvSpPr>
        <p:spPr>
          <a:xfrm>
            <a:off x="395536" y="188640"/>
            <a:ext cx="8229600" cy="590550"/>
          </a:xfrm>
          <a:prstGeom prst="rect">
            <a:avLst/>
          </a:prstGeom>
          <a:gradFill rotWithShape="1">
            <a:gsLst>
              <a:gs pos="0">
                <a:srgbClr val="006600"/>
              </a:gs>
              <a:gs pos="100000">
                <a:schemeClr val="bg1"/>
              </a:gs>
            </a:gsLst>
            <a:lin ang="0" scaled="1"/>
          </a:gradFill>
        </p:spPr>
        <p:txBody>
          <a:bodyPr lIns="91439" tIns="45720" rIns="91439" bIns="45720" anchor="t"/>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a:t>■</a:t>
            </a:r>
            <a:r>
              <a:rPr lang="ja-JP" altLang="en-US" sz="3200" dirty="0"/>
              <a:t> 主な公園事業</a:t>
            </a:r>
          </a:p>
        </p:txBody>
      </p:sp>
      <p:sp>
        <p:nvSpPr>
          <p:cNvPr id="10" name="スライド番号プレースホルダー 1"/>
          <p:cNvSpPr>
            <a:spLocks noGrp="1"/>
          </p:cNvSpPr>
          <p:nvPr>
            <p:ph type="sldNum" sz="quarter" idx="12"/>
          </p:nvPr>
        </p:nvSpPr>
        <p:spPr>
          <a:xfrm>
            <a:off x="6796423" y="635069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43" indent="-285747" eaLnBrk="0" hangingPunct="0">
              <a:spcBef>
                <a:spcPct val="20000"/>
              </a:spcBef>
              <a:buChar char="–"/>
              <a:defRPr kumimoji="1" sz="2800">
                <a:solidFill>
                  <a:schemeClr val="tx1"/>
                </a:solidFill>
                <a:latin typeface="Arial" charset="0"/>
                <a:ea typeface="ＭＳ Ｐゴシック" charset="-128"/>
              </a:defRPr>
            </a:lvl2pPr>
            <a:lvl3pPr marL="1142989" indent="-228598" eaLnBrk="0" hangingPunct="0">
              <a:spcBef>
                <a:spcPct val="20000"/>
              </a:spcBef>
              <a:buChar char="•"/>
              <a:defRPr kumimoji="1" sz="2400">
                <a:solidFill>
                  <a:schemeClr val="tx1"/>
                </a:solidFill>
                <a:latin typeface="Arial" charset="0"/>
                <a:ea typeface="ＭＳ Ｐゴシック" charset="-128"/>
              </a:defRPr>
            </a:lvl3pPr>
            <a:lvl4pPr marL="1600184" indent="-228598" eaLnBrk="0" hangingPunct="0">
              <a:spcBef>
                <a:spcPct val="20000"/>
              </a:spcBef>
              <a:buChar char="–"/>
              <a:defRPr kumimoji="1" sz="2000">
                <a:solidFill>
                  <a:schemeClr val="tx1"/>
                </a:solidFill>
                <a:latin typeface="Arial" charset="0"/>
                <a:ea typeface="ＭＳ Ｐゴシック" charset="-128"/>
              </a:defRPr>
            </a:lvl4pPr>
            <a:lvl5pPr marL="2057379" indent="-228598" eaLnBrk="0" hangingPunct="0">
              <a:spcBef>
                <a:spcPct val="20000"/>
              </a:spcBef>
              <a:buChar char="»"/>
              <a:defRPr kumimoji="1" sz="2000">
                <a:solidFill>
                  <a:schemeClr val="tx1"/>
                </a:solidFill>
                <a:latin typeface="Arial" charset="0"/>
                <a:ea typeface="ＭＳ Ｐゴシック" charset="-128"/>
              </a:defRPr>
            </a:lvl5pPr>
            <a:lvl6pPr marL="2514575" indent="-228598"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770" indent="-228598"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8966" indent="-228598"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161" indent="-228598"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t>６</a:t>
            </a:r>
            <a:endParaRPr lang="en-US" altLang="ja-JP" sz="1000" dirty="0"/>
          </a:p>
        </p:txBody>
      </p:sp>
      <p:sp>
        <p:nvSpPr>
          <p:cNvPr id="5" name="テキスト ボックス 4"/>
          <p:cNvSpPr txBox="1"/>
          <p:nvPr/>
        </p:nvSpPr>
        <p:spPr>
          <a:xfrm>
            <a:off x="191048" y="1055090"/>
            <a:ext cx="2664296" cy="307777"/>
          </a:xfrm>
          <a:prstGeom prst="rect">
            <a:avLst/>
          </a:prstGeom>
          <a:solidFill>
            <a:schemeClr val="tx2">
              <a:lumMod val="60000"/>
              <a:lumOff val="40000"/>
            </a:schemeClr>
          </a:solidFill>
          <a:ln>
            <a:solidFill>
              <a:schemeClr val="tx2">
                <a:lumMod val="60000"/>
                <a:lumOff val="40000"/>
              </a:schemeClr>
            </a:solidFill>
          </a:ln>
        </p:spPr>
        <p:txBody>
          <a:bodyPr wrap="square" lIns="91439" tIns="45720" rIns="91439" bIns="45720" rtlCol="0">
            <a:spAutoFit/>
          </a:bodyPr>
          <a:lstStyle/>
          <a:p>
            <a:r>
              <a:rPr lang="ja-JP" altLang="en-US" sz="1400" b="1" dirty="0">
                <a:solidFill>
                  <a:schemeClr val="bg1"/>
                </a:solidFill>
                <a:effectLst>
                  <a:outerShdw blurRad="38100" dist="38100" dir="2700000" algn="tl">
                    <a:srgbClr val="000000">
                      <a:alpha val="43137"/>
                    </a:srgbClr>
                  </a:outerShdw>
                </a:effectLst>
              </a:rPr>
              <a:t>耐震改修工事の概要</a:t>
            </a:r>
          </a:p>
        </p:txBody>
      </p:sp>
      <p:sp>
        <p:nvSpPr>
          <p:cNvPr id="6" name="タイトル 1"/>
          <p:cNvSpPr txBox="1">
            <a:spLocks/>
          </p:cNvSpPr>
          <p:nvPr/>
        </p:nvSpPr>
        <p:spPr>
          <a:xfrm>
            <a:off x="189857" y="1351578"/>
            <a:ext cx="4320480" cy="2077422"/>
          </a:xfrm>
          <a:prstGeom prst="rect">
            <a:avLst/>
          </a:prstGeom>
          <a:ln>
            <a:solidFill>
              <a:schemeClr val="tx1"/>
            </a:solidFill>
          </a:ln>
        </p:spPr>
        <p:txBody>
          <a:bodyPr lIns="91439" tIns="45720" rIns="91439" bIns="4572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n-ea"/>
                <a:ea typeface="+mn-ea"/>
              </a:rPr>
              <a:t>工事費用：</a:t>
            </a:r>
            <a:r>
              <a:rPr lang="en-US" altLang="ja-JP" sz="1200" dirty="0">
                <a:latin typeface="+mn-ea"/>
                <a:ea typeface="+mn-ea"/>
              </a:rPr>
              <a:t>13</a:t>
            </a:r>
            <a:r>
              <a:rPr lang="ja-JP" altLang="en-US" sz="1200" dirty="0">
                <a:latin typeface="+mn-ea"/>
                <a:ea typeface="+mn-ea"/>
              </a:rPr>
              <a:t>億</a:t>
            </a:r>
            <a:r>
              <a:rPr lang="en-US" altLang="ja-JP" sz="1200" dirty="0">
                <a:latin typeface="+mn-ea"/>
                <a:ea typeface="+mn-ea"/>
              </a:rPr>
              <a:t>8,888</a:t>
            </a:r>
            <a:r>
              <a:rPr lang="ja-JP" altLang="en-US" sz="1200" dirty="0">
                <a:latin typeface="+mn-ea"/>
                <a:ea typeface="+mn-ea"/>
              </a:rPr>
              <a:t>万円（税込）</a:t>
            </a:r>
          </a:p>
          <a:p>
            <a:pPr algn="l"/>
            <a:r>
              <a:rPr lang="ja-JP" altLang="en-US" sz="1200" dirty="0">
                <a:latin typeface="+mn-ea"/>
                <a:ea typeface="+mn-ea"/>
              </a:rPr>
              <a:t>工期：平成</a:t>
            </a:r>
            <a:r>
              <a:rPr lang="en-US" altLang="ja-JP" sz="1200" dirty="0">
                <a:latin typeface="+mn-ea"/>
                <a:ea typeface="+mn-ea"/>
              </a:rPr>
              <a:t>28</a:t>
            </a:r>
            <a:r>
              <a:rPr lang="ja-JP" altLang="en-US" sz="1200" dirty="0">
                <a:latin typeface="+mn-ea"/>
                <a:ea typeface="+mn-ea"/>
              </a:rPr>
              <a:t>年</a:t>
            </a:r>
            <a:r>
              <a:rPr lang="en-US" altLang="ja-JP" sz="1200" dirty="0">
                <a:latin typeface="+mn-ea"/>
                <a:ea typeface="+mn-ea"/>
              </a:rPr>
              <a:t>10</a:t>
            </a:r>
            <a:r>
              <a:rPr lang="ja-JP" altLang="en-US" sz="1200" dirty="0" smtClean="0">
                <a:latin typeface="+mn-ea"/>
                <a:ea typeface="+mn-ea"/>
              </a:rPr>
              <a:t>月</a:t>
            </a:r>
            <a:r>
              <a:rPr lang="en-US" altLang="ja-JP" sz="1200" dirty="0" smtClean="0">
                <a:latin typeface="+mn-ea"/>
                <a:ea typeface="+mn-ea"/>
              </a:rPr>
              <a:t>26</a:t>
            </a:r>
            <a:r>
              <a:rPr lang="ja-JP" altLang="en-US" sz="1200" dirty="0" smtClean="0">
                <a:latin typeface="+mn-ea"/>
                <a:ea typeface="+mn-ea"/>
              </a:rPr>
              <a:t>日</a:t>
            </a:r>
            <a:r>
              <a:rPr lang="ja-JP" altLang="en-US" sz="1200" dirty="0">
                <a:latin typeface="+mn-ea"/>
                <a:ea typeface="+mn-ea"/>
              </a:rPr>
              <a:t>～平成</a:t>
            </a:r>
            <a:r>
              <a:rPr lang="en-US" altLang="ja-JP" sz="1200" dirty="0">
                <a:latin typeface="+mn-ea"/>
                <a:ea typeface="+mn-ea"/>
              </a:rPr>
              <a:t>30</a:t>
            </a:r>
            <a:r>
              <a:rPr lang="ja-JP" altLang="en-US" sz="1200" dirty="0">
                <a:latin typeface="+mn-ea"/>
                <a:ea typeface="+mn-ea"/>
              </a:rPr>
              <a:t>年２月末</a:t>
            </a:r>
            <a:endParaRPr lang="en-US" altLang="ja-JP" sz="1200" dirty="0">
              <a:latin typeface="+mn-ea"/>
              <a:ea typeface="+mn-ea"/>
            </a:endParaRPr>
          </a:p>
          <a:p>
            <a:pPr algn="l"/>
            <a:r>
              <a:rPr lang="ja-JP" altLang="en-US" sz="1200" dirty="0">
                <a:latin typeface="+mn-ea"/>
                <a:ea typeface="+mn-ea"/>
              </a:rPr>
              <a:t>受注者：株式会社　大林組</a:t>
            </a:r>
          </a:p>
          <a:p>
            <a:pPr algn="l"/>
            <a:endParaRPr lang="ja-JP" altLang="en-US" sz="1200" dirty="0">
              <a:latin typeface="+mn-ea"/>
              <a:ea typeface="+mn-ea"/>
            </a:endParaRPr>
          </a:p>
          <a:p>
            <a:pPr algn="l"/>
            <a:r>
              <a:rPr lang="ja-JP" altLang="en-US" sz="1200" dirty="0">
                <a:latin typeface="+mn-ea"/>
                <a:ea typeface="+mn-ea"/>
              </a:rPr>
              <a:t>工事内容：</a:t>
            </a:r>
          </a:p>
          <a:p>
            <a:pPr algn="l"/>
            <a:r>
              <a:rPr lang="ja-JP" altLang="en-US" sz="1200" dirty="0">
                <a:latin typeface="+mn-ea"/>
                <a:ea typeface="+mn-ea"/>
              </a:rPr>
              <a:t>　１　塔本体の耐震補強工事。</a:t>
            </a:r>
          </a:p>
          <a:p>
            <a:pPr algn="l"/>
            <a:r>
              <a:rPr lang="ja-JP" altLang="en-US" sz="1200" dirty="0">
                <a:latin typeface="+mn-ea"/>
                <a:ea typeface="+mn-ea"/>
              </a:rPr>
              <a:t>　２　塔内部の「生命の樹」を最下層から上層まで鑑賞する</a:t>
            </a:r>
            <a:r>
              <a:rPr lang="ja-JP" altLang="en-US" sz="1200" dirty="0" smtClean="0">
                <a:latin typeface="+mn-ea"/>
                <a:ea typeface="+mn-ea"/>
              </a:rPr>
              <a:t>ため、</a:t>
            </a:r>
            <a:endParaRPr lang="ja-JP" altLang="en-US" sz="1200" dirty="0">
              <a:latin typeface="+mn-ea"/>
              <a:ea typeface="+mn-ea"/>
            </a:endParaRPr>
          </a:p>
          <a:p>
            <a:pPr algn="l"/>
            <a:r>
              <a:rPr lang="ja-JP" altLang="en-US" sz="1200" dirty="0">
                <a:latin typeface="+mn-ea"/>
                <a:ea typeface="+mn-ea"/>
              </a:rPr>
              <a:t>　　　</a:t>
            </a:r>
            <a:r>
              <a:rPr lang="ja-JP" altLang="en-US" sz="1200" dirty="0" smtClean="0">
                <a:latin typeface="+mn-ea"/>
                <a:ea typeface="+mn-ea"/>
              </a:rPr>
              <a:t>階段・エレベーター</a:t>
            </a:r>
            <a:r>
              <a:rPr lang="ja-JP" altLang="en-US" sz="1200" dirty="0">
                <a:latin typeface="+mn-ea"/>
                <a:ea typeface="+mn-ea"/>
              </a:rPr>
              <a:t>を整備。</a:t>
            </a:r>
          </a:p>
          <a:p>
            <a:pPr algn="l"/>
            <a:r>
              <a:rPr lang="ja-JP" altLang="en-US" sz="1200" dirty="0">
                <a:latin typeface="+mn-ea"/>
                <a:ea typeface="+mn-ea"/>
              </a:rPr>
              <a:t>　３　地上からの地下への進入路として階段、スロープ、</a:t>
            </a:r>
          </a:p>
          <a:p>
            <a:pPr algn="l"/>
            <a:r>
              <a:rPr lang="ja-JP" altLang="en-US" sz="1200" dirty="0">
                <a:latin typeface="+mn-ea"/>
                <a:ea typeface="+mn-ea"/>
              </a:rPr>
              <a:t>　　　外部エレベーターを整備。</a:t>
            </a:r>
          </a:p>
          <a:p>
            <a:pPr algn="l"/>
            <a:r>
              <a:rPr lang="ja-JP" altLang="en-US" sz="1200" dirty="0">
                <a:latin typeface="+mn-ea"/>
                <a:ea typeface="+mn-ea"/>
              </a:rPr>
              <a:t>　４　地下に展示室等を増設。</a:t>
            </a:r>
          </a:p>
        </p:txBody>
      </p:sp>
      <p:sp>
        <p:nvSpPr>
          <p:cNvPr id="7" name="テキスト ボックス 6"/>
          <p:cNvSpPr txBox="1"/>
          <p:nvPr/>
        </p:nvSpPr>
        <p:spPr>
          <a:xfrm>
            <a:off x="4706520" y="1054322"/>
            <a:ext cx="2988182" cy="307777"/>
          </a:xfrm>
          <a:prstGeom prst="rect">
            <a:avLst/>
          </a:prstGeom>
          <a:solidFill>
            <a:schemeClr val="tx2">
              <a:lumMod val="60000"/>
              <a:lumOff val="40000"/>
            </a:schemeClr>
          </a:solidFill>
          <a:ln>
            <a:solidFill>
              <a:schemeClr val="tx2">
                <a:lumMod val="60000"/>
                <a:lumOff val="40000"/>
              </a:schemeClr>
            </a:solidFill>
          </a:ln>
        </p:spPr>
        <p:txBody>
          <a:bodyPr wrap="square" lIns="91439" tIns="45720" rIns="91439" bIns="45720" rtlCol="0">
            <a:spAutoFit/>
          </a:bodyPr>
          <a:lstStyle/>
          <a:p>
            <a:r>
              <a:rPr lang="ja-JP" altLang="en-US" sz="1400" b="1" dirty="0">
                <a:solidFill>
                  <a:schemeClr val="bg1"/>
                </a:solidFill>
                <a:effectLst>
                  <a:outerShdw blurRad="38100" dist="38100" dir="2700000" algn="tl">
                    <a:srgbClr val="000000">
                      <a:alpha val="43137"/>
                    </a:srgbClr>
                  </a:outerShdw>
                </a:effectLst>
              </a:rPr>
              <a:t>内部展示制作委託の概要</a:t>
            </a:r>
          </a:p>
        </p:txBody>
      </p:sp>
      <p:sp>
        <p:nvSpPr>
          <p:cNvPr id="8" name="タイトル 1"/>
          <p:cNvSpPr txBox="1">
            <a:spLocks/>
          </p:cNvSpPr>
          <p:nvPr/>
        </p:nvSpPr>
        <p:spPr>
          <a:xfrm>
            <a:off x="4698085" y="1362801"/>
            <a:ext cx="4240872" cy="2066199"/>
          </a:xfrm>
          <a:prstGeom prst="rect">
            <a:avLst/>
          </a:prstGeom>
          <a:ln>
            <a:solidFill>
              <a:schemeClr val="tx1"/>
            </a:solidFill>
          </a:ln>
        </p:spPr>
        <p:txBody>
          <a:bodyPr lIns="91439" tIns="45720" rIns="91439" bIns="4572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mn-ea"/>
                <a:ea typeface="+mn-ea"/>
              </a:rPr>
              <a:t>契約金額：</a:t>
            </a:r>
            <a:r>
              <a:rPr lang="en-US" altLang="ja-JP" sz="1200" dirty="0">
                <a:latin typeface="+mn-ea"/>
                <a:ea typeface="+mn-ea"/>
              </a:rPr>
              <a:t>2</a:t>
            </a:r>
            <a:r>
              <a:rPr lang="ja-JP" altLang="en-US" sz="1200" dirty="0">
                <a:latin typeface="+mn-ea"/>
                <a:ea typeface="+mn-ea"/>
              </a:rPr>
              <a:t>億</a:t>
            </a:r>
            <a:r>
              <a:rPr lang="en-US" altLang="ja-JP" sz="1200" dirty="0">
                <a:latin typeface="+mn-ea"/>
                <a:ea typeface="+mn-ea"/>
              </a:rPr>
              <a:t>7,540</a:t>
            </a:r>
            <a:r>
              <a:rPr lang="ja-JP" altLang="en-US" sz="1200" dirty="0">
                <a:latin typeface="+mn-ea"/>
                <a:ea typeface="+mn-ea"/>
              </a:rPr>
              <a:t>万円（税込）</a:t>
            </a:r>
          </a:p>
          <a:p>
            <a:pPr algn="l"/>
            <a:r>
              <a:rPr lang="ja-JP" altLang="en-US" sz="1200" dirty="0">
                <a:latin typeface="+mn-ea"/>
                <a:ea typeface="+mn-ea"/>
              </a:rPr>
              <a:t>期間：平成</a:t>
            </a:r>
            <a:r>
              <a:rPr lang="en-US" altLang="ja-JP" sz="1200" dirty="0">
                <a:latin typeface="+mn-ea"/>
                <a:ea typeface="+mn-ea"/>
              </a:rPr>
              <a:t>28</a:t>
            </a:r>
            <a:r>
              <a:rPr lang="ja-JP" altLang="en-US" sz="1200" dirty="0">
                <a:latin typeface="+mn-ea"/>
                <a:ea typeface="+mn-ea"/>
              </a:rPr>
              <a:t>年</a:t>
            </a:r>
            <a:r>
              <a:rPr lang="ja-JP" altLang="en-US" sz="1200" dirty="0" smtClean="0">
                <a:latin typeface="+mn-ea"/>
                <a:ea typeface="+mn-ea"/>
              </a:rPr>
              <a:t>８月９日</a:t>
            </a:r>
            <a:r>
              <a:rPr lang="ja-JP" altLang="en-US" sz="1200" dirty="0">
                <a:latin typeface="+mn-ea"/>
                <a:ea typeface="+mn-ea"/>
              </a:rPr>
              <a:t>～平成</a:t>
            </a:r>
            <a:r>
              <a:rPr lang="en-US" altLang="ja-JP" sz="1200" dirty="0">
                <a:latin typeface="+mn-ea"/>
                <a:ea typeface="+mn-ea"/>
              </a:rPr>
              <a:t>30</a:t>
            </a:r>
            <a:r>
              <a:rPr lang="ja-JP" altLang="en-US" sz="1200" dirty="0">
                <a:latin typeface="+mn-ea"/>
                <a:ea typeface="+mn-ea"/>
              </a:rPr>
              <a:t>年３月</a:t>
            </a:r>
            <a:r>
              <a:rPr lang="en-US" altLang="ja-JP" sz="1200" dirty="0">
                <a:latin typeface="+mn-ea"/>
                <a:ea typeface="+mn-ea"/>
              </a:rPr>
              <a:t>15</a:t>
            </a:r>
            <a:r>
              <a:rPr lang="ja-JP" altLang="en-US" sz="1200" dirty="0">
                <a:latin typeface="+mn-ea"/>
                <a:ea typeface="+mn-ea"/>
              </a:rPr>
              <a:t>日</a:t>
            </a:r>
            <a:endParaRPr lang="en-US" altLang="zh-TW" sz="1200" dirty="0">
              <a:latin typeface="+mn-ea"/>
              <a:ea typeface="+mn-ea"/>
            </a:endParaRPr>
          </a:p>
          <a:p>
            <a:pPr algn="l"/>
            <a:r>
              <a:rPr lang="zh-TW" altLang="en-US" sz="1200" dirty="0">
                <a:latin typeface="ＭＳ Ｐゴシック" panose="020B0600070205080204" pitchFamily="50" charset="-128"/>
                <a:ea typeface="ＭＳ Ｐゴシック" panose="020B0600070205080204" pitchFamily="50" charset="-128"/>
              </a:rPr>
              <a:t>受注業者：株式会社現代芸術研究所</a:t>
            </a:r>
          </a:p>
          <a:p>
            <a:pPr algn="l"/>
            <a:endParaRPr lang="en-US" altLang="ja-JP" sz="1200" dirty="0">
              <a:latin typeface="+mn-ea"/>
              <a:ea typeface="+mn-ea"/>
            </a:endParaRPr>
          </a:p>
          <a:p>
            <a:pPr algn="l"/>
            <a:r>
              <a:rPr lang="ja-JP" altLang="en-US" sz="1200" dirty="0">
                <a:latin typeface="+mn-ea"/>
                <a:ea typeface="+mn-ea"/>
              </a:rPr>
              <a:t>委託内容：</a:t>
            </a:r>
          </a:p>
          <a:p>
            <a:pPr algn="l"/>
            <a:r>
              <a:rPr lang="ja-JP" altLang="en-US" sz="1200" dirty="0">
                <a:latin typeface="+mn-ea"/>
                <a:ea typeface="+mn-ea"/>
              </a:rPr>
              <a:t>　１　「生命の樹」（高さ約</a:t>
            </a:r>
            <a:r>
              <a:rPr lang="en-US" altLang="ja-JP" sz="1200" dirty="0">
                <a:latin typeface="+mn-ea"/>
                <a:ea typeface="+mn-ea"/>
              </a:rPr>
              <a:t>41</a:t>
            </a:r>
            <a:r>
              <a:rPr lang="ja-JP" altLang="en-US" sz="1200" dirty="0">
                <a:latin typeface="+mn-ea"/>
                <a:ea typeface="+mn-ea"/>
              </a:rPr>
              <a:t>ｍ）の展示物の復元・修復　</a:t>
            </a:r>
            <a:r>
              <a:rPr lang="en-US" altLang="ja-JP" sz="1200" dirty="0">
                <a:latin typeface="+mn-ea"/>
                <a:ea typeface="+mn-ea"/>
              </a:rPr>
              <a:t>183</a:t>
            </a:r>
            <a:r>
              <a:rPr lang="ja-JP" altLang="en-US" sz="1200" dirty="0">
                <a:latin typeface="+mn-ea"/>
                <a:ea typeface="+mn-ea"/>
              </a:rPr>
              <a:t>体</a:t>
            </a:r>
          </a:p>
          <a:p>
            <a:pPr algn="l"/>
            <a:r>
              <a:rPr lang="ja-JP" altLang="en-US" sz="1200" dirty="0">
                <a:latin typeface="+mn-ea"/>
                <a:ea typeface="+mn-ea"/>
              </a:rPr>
              <a:t>　２　「地底の太陽」の復元（高さ約</a:t>
            </a:r>
            <a:r>
              <a:rPr lang="en-US" altLang="ja-JP" sz="1200" dirty="0">
                <a:latin typeface="+mn-ea"/>
                <a:ea typeface="+mn-ea"/>
              </a:rPr>
              <a:t>3</a:t>
            </a:r>
            <a:r>
              <a:rPr lang="ja-JP" altLang="en-US" sz="1200" dirty="0">
                <a:latin typeface="+mn-ea"/>
                <a:ea typeface="+mn-ea"/>
              </a:rPr>
              <a:t>ｍ　全長約</a:t>
            </a:r>
            <a:r>
              <a:rPr lang="en-US" altLang="ja-JP" sz="1200" dirty="0" smtClean="0">
                <a:latin typeface="+mn-ea"/>
                <a:ea typeface="+mn-ea"/>
              </a:rPr>
              <a:t>11</a:t>
            </a:r>
            <a:r>
              <a:rPr lang="ja-JP" altLang="en-US" sz="1200" dirty="0" smtClean="0">
                <a:latin typeface="+mn-ea"/>
                <a:ea typeface="+mn-ea"/>
              </a:rPr>
              <a:t>ｍ</a:t>
            </a:r>
            <a:r>
              <a:rPr lang="ja-JP" altLang="en-US" sz="1200" dirty="0">
                <a:latin typeface="+mn-ea"/>
                <a:ea typeface="+mn-ea"/>
              </a:rPr>
              <a:t>）　</a:t>
            </a:r>
            <a:r>
              <a:rPr lang="en-US" altLang="ja-JP" sz="1200" dirty="0">
                <a:latin typeface="+mn-ea"/>
                <a:ea typeface="+mn-ea"/>
              </a:rPr>
              <a:t>1</a:t>
            </a:r>
            <a:r>
              <a:rPr lang="ja-JP" altLang="en-US" sz="1200" dirty="0">
                <a:latin typeface="+mn-ea"/>
                <a:ea typeface="+mn-ea"/>
              </a:rPr>
              <a:t>体</a:t>
            </a:r>
          </a:p>
          <a:p>
            <a:pPr algn="l"/>
            <a:r>
              <a:rPr lang="ja-JP" altLang="en-US" sz="1200" dirty="0">
                <a:latin typeface="+mn-ea"/>
                <a:ea typeface="+mn-ea"/>
              </a:rPr>
              <a:t>　３　太陽の塔内の照明・音響の復元</a:t>
            </a:r>
            <a:endParaRPr lang="en-US" altLang="ja-JP" sz="1200" dirty="0">
              <a:latin typeface="+mn-ea"/>
              <a:ea typeface="+mn-ea"/>
            </a:endParaRPr>
          </a:p>
          <a:p>
            <a:pPr algn="l"/>
            <a:r>
              <a:rPr lang="ja-JP" altLang="en-US" sz="1200" dirty="0">
                <a:latin typeface="+mn-ea"/>
                <a:ea typeface="+mn-ea"/>
              </a:rPr>
              <a:t>　　　・大阪万博当時の演出を再現する。</a:t>
            </a:r>
            <a:endParaRPr lang="en-US" altLang="ja-JP" sz="1200" dirty="0">
              <a:latin typeface="+mn-ea"/>
              <a:ea typeface="+mn-ea"/>
            </a:endParaRPr>
          </a:p>
          <a:p>
            <a:pPr algn="l"/>
            <a:r>
              <a:rPr lang="ja-JP" altLang="en-US" sz="1200" dirty="0">
                <a:latin typeface="+mn-ea"/>
                <a:ea typeface="+mn-ea"/>
              </a:rPr>
              <a:t>　</a:t>
            </a:r>
            <a:r>
              <a:rPr lang="ja-JP" altLang="en-US" sz="1200" dirty="0" smtClean="0">
                <a:latin typeface="+mn-ea"/>
                <a:ea typeface="+mn-ea"/>
              </a:rPr>
              <a:t>○平成</a:t>
            </a:r>
            <a:r>
              <a:rPr lang="en-US" altLang="ja-JP" sz="1200" dirty="0">
                <a:latin typeface="+mn-ea"/>
                <a:ea typeface="+mn-ea"/>
              </a:rPr>
              <a:t>28</a:t>
            </a:r>
            <a:r>
              <a:rPr lang="ja-JP" altLang="en-US" sz="1200" dirty="0">
                <a:latin typeface="+mn-ea"/>
                <a:ea typeface="+mn-ea"/>
              </a:rPr>
              <a:t>年</a:t>
            </a:r>
            <a:r>
              <a:rPr lang="en-US" altLang="ja-JP" sz="1200" dirty="0">
                <a:latin typeface="+mn-ea"/>
                <a:ea typeface="+mn-ea"/>
              </a:rPr>
              <a:t>8</a:t>
            </a:r>
            <a:r>
              <a:rPr lang="ja-JP" altLang="en-US" sz="1200" dirty="0" smtClean="0">
                <a:latin typeface="+mn-ea"/>
                <a:ea typeface="+mn-ea"/>
              </a:rPr>
              <a:t>月より復元作業に着手。耐震改修工事と平行し、</a:t>
            </a:r>
            <a:endParaRPr lang="en-US" altLang="ja-JP" sz="1200" dirty="0" smtClean="0">
              <a:latin typeface="+mn-ea"/>
              <a:ea typeface="+mn-ea"/>
            </a:endParaRPr>
          </a:p>
          <a:p>
            <a:pPr algn="l"/>
            <a:r>
              <a:rPr lang="ja-JP" altLang="en-US" sz="1200" dirty="0" smtClean="0">
                <a:latin typeface="+mn-ea"/>
                <a:ea typeface="+mn-ea"/>
              </a:rPr>
              <a:t>　　順次生命の樹の生物群等の設置を行う。</a:t>
            </a:r>
            <a:endParaRPr lang="ja-JP" altLang="en-US" sz="1200" dirty="0">
              <a:latin typeface="+mn-ea"/>
              <a:ea typeface="+mn-ea"/>
            </a:endParaRPr>
          </a:p>
        </p:txBody>
      </p:sp>
      <p:pic>
        <p:nvPicPr>
          <p:cNvPr id="9" name="Picture 2" descr="太陽の塔"/>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237" y="1395370"/>
            <a:ext cx="648072" cy="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129" y="1395608"/>
            <a:ext cx="1030439" cy="65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
          <p:cNvSpPr txBox="1">
            <a:spLocks noChangeArrowheads="1"/>
          </p:cNvSpPr>
          <p:nvPr/>
        </p:nvSpPr>
        <p:spPr bwMode="auto">
          <a:xfrm>
            <a:off x="7747968" y="2050074"/>
            <a:ext cx="1252690" cy="18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600" dirty="0"/>
              <a:t>再現する地底の太陽</a:t>
            </a:r>
            <a:r>
              <a:rPr lang="en-US" altLang="ja-JP" sz="600" dirty="0"/>
              <a:t>【</a:t>
            </a:r>
            <a:r>
              <a:rPr lang="ja-JP" altLang="en-US" sz="600" dirty="0"/>
              <a:t>イメージ</a:t>
            </a:r>
            <a:r>
              <a:rPr lang="en-US" altLang="ja-JP" sz="600" dirty="0"/>
              <a:t>】</a:t>
            </a:r>
            <a:endParaRPr lang="ja-JP" altLang="en-US" sz="600" dirty="0"/>
          </a:p>
        </p:txBody>
      </p:sp>
      <p:sp>
        <p:nvSpPr>
          <p:cNvPr id="14" name="テキスト ボックス 13"/>
          <p:cNvSpPr txBox="1"/>
          <p:nvPr/>
        </p:nvSpPr>
        <p:spPr>
          <a:xfrm>
            <a:off x="407343" y="4578285"/>
            <a:ext cx="2665487" cy="307777"/>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ja-JP" altLang="en-US" sz="1400" b="1" dirty="0">
                <a:solidFill>
                  <a:schemeClr val="bg1"/>
                </a:solidFill>
                <a:effectLst>
                  <a:outerShdw blurRad="38100" dist="38100" dir="2700000" algn="tl">
                    <a:srgbClr val="000000">
                      <a:alpha val="43137"/>
                    </a:srgbClr>
                  </a:outerShdw>
                </a:effectLst>
              </a:rPr>
              <a:t>内部</a:t>
            </a:r>
            <a:r>
              <a:rPr lang="ja-JP" altLang="en-US" sz="1400" b="1" dirty="0" smtClean="0">
                <a:solidFill>
                  <a:schemeClr val="bg1"/>
                </a:solidFill>
                <a:effectLst>
                  <a:outerShdw blurRad="38100" dist="38100" dir="2700000" algn="tl">
                    <a:srgbClr val="000000">
                      <a:alpha val="43137"/>
                    </a:srgbClr>
                  </a:outerShdw>
                </a:effectLst>
              </a:rPr>
              <a:t>公開について</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15" name="テキスト ボックス 15"/>
          <p:cNvSpPr txBox="1"/>
          <p:nvPr/>
        </p:nvSpPr>
        <p:spPr>
          <a:xfrm>
            <a:off x="400102" y="4851860"/>
            <a:ext cx="5390255" cy="1015663"/>
          </a:xfrm>
          <a:prstGeom prst="rect">
            <a:avLst/>
          </a:prstGeom>
          <a:noFill/>
          <a:ln>
            <a:noFill/>
          </a:ln>
        </p:spPr>
        <p:txBody>
          <a:bodyPr wrap="square" rtlCol="0">
            <a:spAutoFit/>
          </a:bodyPr>
          <a:lstStyle/>
          <a:p>
            <a:r>
              <a:rPr lang="ja-JP" altLang="en-US" sz="1200" dirty="0" smtClean="0">
                <a:solidFill>
                  <a:srgbClr val="000000"/>
                </a:solidFill>
                <a:latin typeface="ＭＳ Ｐゴシック"/>
                <a:ea typeface="ＭＳ ゴシック"/>
                <a:cs typeface="Times New Roman"/>
              </a:rPr>
              <a:t>公開開始：平成</a:t>
            </a:r>
            <a:r>
              <a:rPr lang="en-US" altLang="ja-JP" sz="1200" dirty="0" smtClean="0">
                <a:solidFill>
                  <a:srgbClr val="000000"/>
                </a:solidFill>
                <a:latin typeface="ＭＳ Ｐゴシック"/>
                <a:ea typeface="ＭＳ ゴシック"/>
                <a:cs typeface="Times New Roman"/>
              </a:rPr>
              <a:t>30</a:t>
            </a:r>
            <a:r>
              <a:rPr lang="ja-JP" altLang="en-US" sz="1200" dirty="0" smtClean="0">
                <a:solidFill>
                  <a:srgbClr val="000000"/>
                </a:solidFill>
                <a:latin typeface="ＭＳ Ｐゴシック"/>
                <a:ea typeface="ＭＳ ゴシック"/>
                <a:cs typeface="Times New Roman"/>
              </a:rPr>
              <a:t>年３月末～（通年）</a:t>
            </a:r>
            <a:endParaRPr lang="en-US" altLang="ja-JP" sz="1200" dirty="0" smtClean="0">
              <a:solidFill>
                <a:srgbClr val="000000"/>
              </a:solidFill>
              <a:latin typeface="ＭＳ Ｐゴシック"/>
              <a:ea typeface="ＭＳ ゴシック"/>
              <a:cs typeface="Times New Roman"/>
            </a:endParaRPr>
          </a:p>
          <a:p>
            <a:r>
              <a:rPr lang="ja-JP" altLang="en-US" sz="1200" dirty="0">
                <a:solidFill>
                  <a:srgbClr val="000000"/>
                </a:solidFill>
                <a:latin typeface="ＭＳ Ｐゴシック"/>
                <a:ea typeface="ＭＳ ゴシック"/>
                <a:cs typeface="Times New Roman"/>
              </a:rPr>
              <a:t>鑑賞</a:t>
            </a:r>
            <a:r>
              <a:rPr lang="ja-JP" altLang="en-US" sz="1200" dirty="0" smtClean="0">
                <a:solidFill>
                  <a:srgbClr val="000000"/>
                </a:solidFill>
                <a:latin typeface="ＭＳ Ｐゴシック"/>
                <a:ea typeface="ＭＳ ゴシック"/>
                <a:cs typeface="Times New Roman"/>
              </a:rPr>
              <a:t>方法：地下の進入路から入り、生命の樹最上部まで</a:t>
            </a:r>
            <a:r>
              <a:rPr lang="ja-JP" altLang="en-US" sz="1200" dirty="0">
                <a:solidFill>
                  <a:srgbClr val="000000"/>
                </a:solidFill>
                <a:latin typeface="ＭＳ Ｐゴシック"/>
                <a:ea typeface="ＭＳ ゴシック"/>
                <a:cs typeface="Times New Roman"/>
              </a:rPr>
              <a:t>鑑賞</a:t>
            </a:r>
            <a:r>
              <a:rPr lang="ja-JP" altLang="en-US" sz="1200" dirty="0" smtClean="0">
                <a:solidFill>
                  <a:srgbClr val="000000"/>
                </a:solidFill>
                <a:latin typeface="ＭＳ Ｐゴシック"/>
                <a:ea typeface="ＭＳ ゴシック"/>
                <a:cs typeface="Times New Roman"/>
              </a:rPr>
              <a:t>可能。</a:t>
            </a:r>
            <a:endParaRPr lang="en-US" altLang="ja-JP" sz="1200" dirty="0">
              <a:solidFill>
                <a:srgbClr val="000000"/>
              </a:solidFill>
              <a:latin typeface="ＭＳ Ｐゴシック"/>
              <a:ea typeface="ＭＳ ゴシック"/>
              <a:cs typeface="Times New Roman"/>
            </a:endParaRPr>
          </a:p>
          <a:p>
            <a:r>
              <a:rPr lang="ja-JP" altLang="en-US" sz="1200" dirty="0" smtClean="0">
                <a:solidFill>
                  <a:srgbClr val="000000"/>
                </a:solidFill>
                <a:latin typeface="ＭＳ Ｐゴシック"/>
                <a:ea typeface="ＭＳ ゴシック"/>
                <a:cs typeface="Times New Roman"/>
              </a:rPr>
              <a:t>　　　　　</a:t>
            </a:r>
            <a:r>
              <a:rPr lang="en-US" altLang="ja-JP" sz="1200" dirty="0" smtClean="0">
                <a:solidFill>
                  <a:srgbClr val="000000"/>
                </a:solidFill>
                <a:latin typeface="ＭＳ Ｐゴシック"/>
                <a:ea typeface="ＭＳ ゴシック"/>
                <a:cs typeface="Times New Roman"/>
              </a:rPr>
              <a:t>1</a:t>
            </a:r>
            <a:r>
              <a:rPr lang="ja-JP" altLang="en-US" sz="1200" dirty="0" smtClean="0">
                <a:solidFill>
                  <a:srgbClr val="000000"/>
                </a:solidFill>
                <a:latin typeface="ＭＳ Ｐゴシック"/>
                <a:ea typeface="ＭＳ ゴシック"/>
                <a:cs typeface="Times New Roman"/>
              </a:rPr>
              <a:t>日あたり入場可能数約</a:t>
            </a:r>
            <a:r>
              <a:rPr lang="en-US" altLang="ja-JP" sz="1200" dirty="0" smtClean="0">
                <a:solidFill>
                  <a:srgbClr val="000000"/>
                </a:solidFill>
                <a:latin typeface="ＭＳ Ｐゴシック"/>
                <a:ea typeface="ＭＳ ゴシック"/>
                <a:cs typeface="Times New Roman"/>
              </a:rPr>
              <a:t>1,120</a:t>
            </a:r>
            <a:r>
              <a:rPr lang="ja-JP" altLang="en-US" sz="1200" dirty="0" smtClean="0">
                <a:solidFill>
                  <a:srgbClr val="000000"/>
                </a:solidFill>
                <a:latin typeface="ＭＳ Ｐゴシック"/>
                <a:ea typeface="ＭＳ ゴシック"/>
                <a:cs typeface="Times New Roman"/>
              </a:rPr>
              <a:t>人</a:t>
            </a:r>
            <a:endParaRPr lang="en-US" altLang="ja-JP" sz="1200" dirty="0" smtClean="0">
              <a:solidFill>
                <a:srgbClr val="000000"/>
              </a:solidFill>
              <a:latin typeface="ＭＳ Ｐゴシック"/>
              <a:ea typeface="ＭＳ ゴシック"/>
              <a:cs typeface="Times New Roman"/>
            </a:endParaRPr>
          </a:p>
          <a:p>
            <a:r>
              <a:rPr lang="ja-JP" altLang="en-US" sz="1200" dirty="0">
                <a:solidFill>
                  <a:srgbClr val="000000"/>
                </a:solidFill>
                <a:latin typeface="ＭＳ Ｐゴシック"/>
                <a:ea typeface="ＭＳ ゴシック"/>
                <a:cs typeface="Times New Roman"/>
              </a:rPr>
              <a:t>　</a:t>
            </a:r>
            <a:r>
              <a:rPr lang="ja-JP" altLang="en-US" sz="1200" dirty="0" smtClean="0">
                <a:solidFill>
                  <a:srgbClr val="000000"/>
                </a:solidFill>
                <a:latin typeface="ＭＳ Ｐゴシック"/>
                <a:ea typeface="ＭＳ ゴシック"/>
                <a:cs typeface="Times New Roman"/>
              </a:rPr>
              <a:t>　　　（</a:t>
            </a:r>
            <a:r>
              <a:rPr lang="en-US" altLang="ja-JP" sz="1200" dirty="0">
                <a:solidFill>
                  <a:srgbClr val="000000"/>
                </a:solidFill>
                <a:latin typeface="ＭＳ Ｐゴシック"/>
                <a:ea typeface="ＭＳ ゴシック"/>
                <a:cs typeface="Times New Roman"/>
              </a:rPr>
              <a:t>9:30</a:t>
            </a:r>
            <a:r>
              <a:rPr lang="ja-JP" altLang="en-US" sz="1200" dirty="0">
                <a:solidFill>
                  <a:srgbClr val="000000"/>
                </a:solidFill>
                <a:latin typeface="ＭＳ Ｐゴシック"/>
                <a:ea typeface="ＭＳ ゴシック"/>
                <a:cs typeface="Times New Roman"/>
              </a:rPr>
              <a:t>～</a:t>
            </a:r>
            <a:r>
              <a:rPr lang="en-US" altLang="ja-JP" sz="1200" dirty="0">
                <a:solidFill>
                  <a:srgbClr val="000000"/>
                </a:solidFill>
                <a:latin typeface="ＭＳ Ｐゴシック"/>
                <a:ea typeface="ＭＳ ゴシック"/>
                <a:cs typeface="Times New Roman"/>
              </a:rPr>
              <a:t>17:00</a:t>
            </a:r>
            <a:r>
              <a:rPr lang="ja-JP" altLang="en-US" sz="1200" dirty="0">
                <a:solidFill>
                  <a:srgbClr val="000000"/>
                </a:solidFill>
                <a:latin typeface="ＭＳ Ｐゴシック"/>
                <a:ea typeface="ＭＳ ゴシック"/>
                <a:cs typeface="Times New Roman"/>
              </a:rPr>
              <a:t>の場合</a:t>
            </a:r>
            <a:r>
              <a:rPr lang="ja-JP" altLang="en-US" sz="1200" dirty="0" smtClean="0">
                <a:solidFill>
                  <a:srgbClr val="000000"/>
                </a:solidFill>
                <a:latin typeface="ＭＳ Ｐゴシック"/>
                <a:ea typeface="ＭＳ ゴシック"/>
                <a:cs typeface="Times New Roman"/>
              </a:rPr>
              <a:t>。</a:t>
            </a:r>
            <a:r>
              <a:rPr lang="ja-JP" altLang="en-US" sz="1200" dirty="0">
                <a:solidFill>
                  <a:srgbClr val="000000"/>
                </a:solidFill>
                <a:latin typeface="ＭＳ Ｐゴシック"/>
                <a:ea typeface="ＭＳ ゴシック"/>
                <a:cs typeface="Times New Roman"/>
              </a:rPr>
              <a:t>建築基準法</a:t>
            </a:r>
            <a:r>
              <a:rPr lang="ja-JP" altLang="en-US" sz="1200" dirty="0" smtClean="0">
                <a:solidFill>
                  <a:srgbClr val="000000"/>
                </a:solidFill>
                <a:latin typeface="ＭＳ Ｐゴシック"/>
                <a:ea typeface="ＭＳ ゴシック"/>
                <a:cs typeface="Times New Roman"/>
              </a:rPr>
              <a:t>の</a:t>
            </a:r>
            <a:r>
              <a:rPr lang="ja-JP" altLang="en-US" sz="1200" dirty="0">
                <a:solidFill>
                  <a:srgbClr val="000000"/>
                </a:solidFill>
                <a:latin typeface="ＭＳ Ｐゴシック"/>
                <a:ea typeface="ＭＳ ゴシック"/>
                <a:cs typeface="Times New Roman"/>
              </a:rPr>
              <a:t>避難</a:t>
            </a:r>
            <a:r>
              <a:rPr lang="ja-JP" altLang="en-US" sz="1200" dirty="0" smtClean="0">
                <a:solidFill>
                  <a:srgbClr val="000000"/>
                </a:solidFill>
                <a:latin typeface="ＭＳ Ｐゴシック"/>
                <a:ea typeface="ＭＳ ゴシック"/>
                <a:cs typeface="Times New Roman"/>
              </a:rPr>
              <a:t>安全方法による計算）</a:t>
            </a:r>
            <a:endParaRPr lang="en-US" altLang="ja-JP" sz="1200" dirty="0" smtClean="0">
              <a:solidFill>
                <a:srgbClr val="000000"/>
              </a:solidFill>
              <a:latin typeface="ＭＳ Ｐゴシック"/>
              <a:ea typeface="ＭＳ ゴシック"/>
              <a:cs typeface="Times New Roman"/>
            </a:endParaRPr>
          </a:p>
          <a:p>
            <a:r>
              <a:rPr lang="ja-JP" altLang="en-US" sz="1200" dirty="0" smtClean="0">
                <a:solidFill>
                  <a:srgbClr val="000000"/>
                </a:solidFill>
                <a:latin typeface="ＭＳ Ｐゴシック"/>
                <a:ea typeface="ＭＳ ゴシック"/>
                <a:cs typeface="Times New Roman"/>
              </a:rPr>
              <a:t>鑑賞時間</a:t>
            </a:r>
            <a:r>
              <a:rPr lang="ja-JP" altLang="en-US" sz="1200" dirty="0">
                <a:solidFill>
                  <a:srgbClr val="000000"/>
                </a:solidFill>
                <a:latin typeface="ＭＳ Ｐゴシック"/>
                <a:ea typeface="ＭＳ ゴシック"/>
                <a:cs typeface="Times New Roman"/>
              </a:rPr>
              <a:t>：</a:t>
            </a:r>
            <a:r>
              <a:rPr lang="ja-JP" altLang="en-US" sz="1200" dirty="0" smtClean="0">
                <a:solidFill>
                  <a:srgbClr val="000000"/>
                </a:solidFill>
                <a:latin typeface="ＭＳ Ｐゴシック"/>
                <a:ea typeface="ＭＳ ゴシック"/>
                <a:cs typeface="Times New Roman"/>
              </a:rPr>
              <a:t>約</a:t>
            </a:r>
            <a:r>
              <a:rPr lang="en-US" altLang="ja-JP" sz="1200" dirty="0">
                <a:solidFill>
                  <a:srgbClr val="000000"/>
                </a:solidFill>
                <a:latin typeface="ＭＳ Ｐゴシック"/>
                <a:ea typeface="ＭＳ ゴシック"/>
                <a:cs typeface="Times New Roman"/>
              </a:rPr>
              <a:t>30</a:t>
            </a:r>
            <a:r>
              <a:rPr lang="ja-JP" altLang="en-US" sz="1200" dirty="0" smtClean="0">
                <a:solidFill>
                  <a:srgbClr val="000000"/>
                </a:solidFill>
                <a:latin typeface="ＭＳ Ｐゴシック"/>
                <a:ea typeface="ＭＳ ゴシック"/>
                <a:cs typeface="Times New Roman"/>
              </a:rPr>
              <a:t>分</a:t>
            </a:r>
            <a:endParaRPr lang="en-US" altLang="ja-JP" sz="1200" dirty="0" smtClean="0">
              <a:solidFill>
                <a:srgbClr val="000000"/>
              </a:solidFill>
              <a:latin typeface="ＭＳ Ｐゴシック"/>
              <a:ea typeface="ＭＳ ゴシック"/>
              <a:cs typeface="Times New Roman"/>
            </a:endParaRPr>
          </a:p>
        </p:txBody>
      </p:sp>
      <p:grpSp>
        <p:nvGrpSpPr>
          <p:cNvPr id="17" name="グループ化 16"/>
          <p:cNvGrpSpPr/>
          <p:nvPr/>
        </p:nvGrpSpPr>
        <p:grpSpPr>
          <a:xfrm>
            <a:off x="5872111" y="3576365"/>
            <a:ext cx="2736629" cy="1307659"/>
            <a:chOff x="3448472" y="5592688"/>
            <a:chExt cx="3828554" cy="2112159"/>
          </a:xfrm>
        </p:grpSpPr>
        <p:pic>
          <p:nvPicPr>
            <p:cNvPr id="18" name="Picture 2" descr="D:\WandaT\Documents\My Pictures\■img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472" y="5592688"/>
              <a:ext cx="3466011" cy="2112159"/>
            </a:xfrm>
            <a:prstGeom prst="rect">
              <a:avLst/>
            </a:prstGeom>
            <a:noFill/>
            <a:extLst>
              <a:ext uri="{909E8E84-426E-40DD-AFC4-6F175D3DCCD1}">
                <a14:hiddenFill xmlns:a14="http://schemas.microsoft.com/office/drawing/2010/main">
                  <a:solidFill>
                    <a:srgbClr val="FFFFFF"/>
                  </a:solidFill>
                </a14:hiddenFill>
              </a:ext>
            </a:extLst>
          </p:spPr>
        </p:pic>
        <p:sp>
          <p:nvSpPr>
            <p:cNvPr id="19" name="フリーフォーム 18"/>
            <p:cNvSpPr/>
            <p:nvPr/>
          </p:nvSpPr>
          <p:spPr>
            <a:xfrm>
              <a:off x="4610100" y="5595266"/>
              <a:ext cx="1438275" cy="628650"/>
            </a:xfrm>
            <a:custGeom>
              <a:avLst/>
              <a:gdLst>
                <a:gd name="connsiteX0" fmla="*/ 28575 w 1438275"/>
                <a:gd name="connsiteY0" fmla="*/ 0 h 628650"/>
                <a:gd name="connsiteX1" fmla="*/ 9525 w 1438275"/>
                <a:gd name="connsiteY1" fmla="*/ 123825 h 628650"/>
                <a:gd name="connsiteX2" fmla="*/ 0 w 1438275"/>
                <a:gd name="connsiteY2" fmla="*/ 247650 h 628650"/>
                <a:gd name="connsiteX3" fmla="*/ 0 w 1438275"/>
                <a:gd name="connsiteY3" fmla="*/ 333375 h 628650"/>
                <a:gd name="connsiteX4" fmla="*/ 342900 w 1438275"/>
                <a:gd name="connsiteY4" fmla="*/ 552450 h 628650"/>
                <a:gd name="connsiteX5" fmla="*/ 476250 w 1438275"/>
                <a:gd name="connsiteY5" fmla="*/ 457200 h 628650"/>
                <a:gd name="connsiteX6" fmla="*/ 714375 w 1438275"/>
                <a:gd name="connsiteY6" fmla="*/ 542925 h 628650"/>
                <a:gd name="connsiteX7" fmla="*/ 952500 w 1438275"/>
                <a:gd name="connsiteY7" fmla="*/ 457200 h 628650"/>
                <a:gd name="connsiteX8" fmla="*/ 1257300 w 1438275"/>
                <a:gd name="connsiteY8" fmla="*/ 628650 h 628650"/>
                <a:gd name="connsiteX9" fmla="*/ 1323975 w 1438275"/>
                <a:gd name="connsiteY9" fmla="*/ 533400 h 628650"/>
                <a:gd name="connsiteX10" fmla="*/ 1428750 w 1438275"/>
                <a:gd name="connsiteY10" fmla="*/ 323850 h 628650"/>
                <a:gd name="connsiteX11" fmla="*/ 1438275 w 1438275"/>
                <a:gd name="connsiteY11" fmla="*/ 161925 h 628650"/>
                <a:gd name="connsiteX12" fmla="*/ 1381125 w 1438275"/>
                <a:gd name="connsiteY12" fmla="*/ 9525 h 628650"/>
                <a:gd name="connsiteX13" fmla="*/ 28575 w 1438275"/>
                <a:gd name="connsiteY13" fmla="*/ 0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8275" h="628650">
                  <a:moveTo>
                    <a:pt x="28575" y="0"/>
                  </a:moveTo>
                  <a:lnTo>
                    <a:pt x="9525" y="123825"/>
                  </a:lnTo>
                  <a:lnTo>
                    <a:pt x="0" y="247650"/>
                  </a:lnTo>
                  <a:lnTo>
                    <a:pt x="0" y="333375"/>
                  </a:lnTo>
                  <a:lnTo>
                    <a:pt x="342900" y="552450"/>
                  </a:lnTo>
                  <a:lnTo>
                    <a:pt x="476250" y="457200"/>
                  </a:lnTo>
                  <a:lnTo>
                    <a:pt x="714375" y="542925"/>
                  </a:lnTo>
                  <a:lnTo>
                    <a:pt x="952500" y="457200"/>
                  </a:lnTo>
                  <a:lnTo>
                    <a:pt x="1257300" y="628650"/>
                  </a:lnTo>
                  <a:lnTo>
                    <a:pt x="1323975" y="533400"/>
                  </a:lnTo>
                  <a:lnTo>
                    <a:pt x="1428750" y="323850"/>
                  </a:lnTo>
                  <a:lnTo>
                    <a:pt x="1438275" y="161925"/>
                  </a:lnTo>
                  <a:lnTo>
                    <a:pt x="1381125" y="9525"/>
                  </a:lnTo>
                  <a:lnTo>
                    <a:pt x="28575" y="0"/>
                  </a:lnTo>
                  <a:close/>
                </a:path>
              </a:pathLst>
            </a:cu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4295775" y="6700166"/>
              <a:ext cx="485775" cy="523875"/>
            </a:xfrm>
            <a:custGeom>
              <a:avLst/>
              <a:gdLst>
                <a:gd name="connsiteX0" fmla="*/ 228600 w 485775"/>
                <a:gd name="connsiteY0" fmla="*/ 0 h 523875"/>
                <a:gd name="connsiteX1" fmla="*/ 485775 w 485775"/>
                <a:gd name="connsiteY1" fmla="*/ 171450 h 523875"/>
                <a:gd name="connsiteX2" fmla="*/ 323850 w 485775"/>
                <a:gd name="connsiteY2" fmla="*/ 523875 h 523875"/>
                <a:gd name="connsiteX3" fmla="*/ 0 w 485775"/>
                <a:gd name="connsiteY3" fmla="*/ 314325 h 523875"/>
                <a:gd name="connsiteX4" fmla="*/ 228600 w 485775"/>
                <a:gd name="connsiteY4" fmla="*/ 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523875">
                  <a:moveTo>
                    <a:pt x="228600" y="0"/>
                  </a:moveTo>
                  <a:lnTo>
                    <a:pt x="485775" y="171450"/>
                  </a:lnTo>
                  <a:lnTo>
                    <a:pt x="323850" y="523875"/>
                  </a:lnTo>
                  <a:lnTo>
                    <a:pt x="0" y="314325"/>
                  </a:lnTo>
                  <a:lnTo>
                    <a:pt x="228600" y="0"/>
                  </a:lnTo>
                  <a:close/>
                </a:path>
              </a:pathLst>
            </a:cu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10200" y="5957216"/>
              <a:ext cx="1409700" cy="1600200"/>
            </a:xfrm>
            <a:custGeom>
              <a:avLst/>
              <a:gdLst>
                <a:gd name="connsiteX0" fmla="*/ 962025 w 1409700"/>
                <a:gd name="connsiteY0" fmla="*/ 0 h 1600200"/>
                <a:gd name="connsiteX1" fmla="*/ 1409700 w 1409700"/>
                <a:gd name="connsiteY1" fmla="*/ 85725 h 1600200"/>
                <a:gd name="connsiteX2" fmla="*/ 1352550 w 1409700"/>
                <a:gd name="connsiteY2" fmla="*/ 495300 h 1600200"/>
                <a:gd name="connsiteX3" fmla="*/ 1219200 w 1409700"/>
                <a:gd name="connsiteY3" fmla="*/ 857250 h 1600200"/>
                <a:gd name="connsiteX4" fmla="*/ 1019175 w 1409700"/>
                <a:gd name="connsiteY4" fmla="*/ 1133475 h 1600200"/>
                <a:gd name="connsiteX5" fmla="*/ 828675 w 1409700"/>
                <a:gd name="connsiteY5" fmla="*/ 1314450 h 1600200"/>
                <a:gd name="connsiteX6" fmla="*/ 561975 w 1409700"/>
                <a:gd name="connsiteY6" fmla="*/ 1457325 h 1600200"/>
                <a:gd name="connsiteX7" fmla="*/ 114300 w 1409700"/>
                <a:gd name="connsiteY7" fmla="*/ 1600200 h 1600200"/>
                <a:gd name="connsiteX8" fmla="*/ 0 w 1409700"/>
                <a:gd name="connsiteY8" fmla="*/ 876300 h 1600200"/>
                <a:gd name="connsiteX9" fmla="*/ 171450 w 1409700"/>
                <a:gd name="connsiteY9" fmla="*/ 847725 h 1600200"/>
                <a:gd name="connsiteX10" fmla="*/ 314325 w 1409700"/>
                <a:gd name="connsiteY10" fmla="*/ 809625 h 1600200"/>
                <a:gd name="connsiteX11" fmla="*/ 438150 w 1409700"/>
                <a:gd name="connsiteY11" fmla="*/ 733425 h 1600200"/>
                <a:gd name="connsiteX12" fmla="*/ 590550 w 1409700"/>
                <a:gd name="connsiteY12" fmla="*/ 638175 h 1600200"/>
                <a:gd name="connsiteX13" fmla="*/ 704850 w 1409700"/>
                <a:gd name="connsiteY13" fmla="*/ 523875 h 1600200"/>
                <a:gd name="connsiteX14" fmla="*/ 847725 w 1409700"/>
                <a:gd name="connsiteY14" fmla="*/ 314325 h 1600200"/>
                <a:gd name="connsiteX15" fmla="*/ 962025 w 1409700"/>
                <a:gd name="connsiteY15"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9700" h="1600200">
                  <a:moveTo>
                    <a:pt x="962025" y="0"/>
                  </a:moveTo>
                  <a:lnTo>
                    <a:pt x="1409700" y="85725"/>
                  </a:lnTo>
                  <a:lnTo>
                    <a:pt x="1352550" y="495300"/>
                  </a:lnTo>
                  <a:lnTo>
                    <a:pt x="1219200" y="857250"/>
                  </a:lnTo>
                  <a:lnTo>
                    <a:pt x="1019175" y="1133475"/>
                  </a:lnTo>
                  <a:lnTo>
                    <a:pt x="828675" y="1314450"/>
                  </a:lnTo>
                  <a:lnTo>
                    <a:pt x="561975" y="1457325"/>
                  </a:lnTo>
                  <a:lnTo>
                    <a:pt x="114300" y="1600200"/>
                  </a:lnTo>
                  <a:lnTo>
                    <a:pt x="0" y="876300"/>
                  </a:lnTo>
                  <a:lnTo>
                    <a:pt x="171450" y="847725"/>
                  </a:lnTo>
                  <a:lnTo>
                    <a:pt x="314325" y="809625"/>
                  </a:lnTo>
                  <a:lnTo>
                    <a:pt x="438150" y="733425"/>
                  </a:lnTo>
                  <a:lnTo>
                    <a:pt x="590550" y="638175"/>
                  </a:lnTo>
                  <a:lnTo>
                    <a:pt x="704850" y="523875"/>
                  </a:lnTo>
                  <a:lnTo>
                    <a:pt x="847725" y="314325"/>
                  </a:lnTo>
                  <a:lnTo>
                    <a:pt x="962025" y="0"/>
                  </a:lnTo>
                  <a:close/>
                </a:path>
              </a:pathLst>
            </a:cu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14443" y="6861859"/>
              <a:ext cx="415538" cy="411327"/>
            </a:xfrm>
            <a:prstGeom prst="rect">
              <a:avLst/>
            </a:prstGeom>
            <a:solidFill>
              <a:schemeClr val="bg1"/>
            </a:solidFill>
          </p:spPr>
          <p:txBody>
            <a:bodyPr wrap="none" rtlCol="0">
              <a:spAutoFit/>
            </a:bodyPr>
            <a:lstStyle/>
            <a:p>
              <a:r>
                <a:rPr lang="ja-JP" altLang="en-US" sz="1200" dirty="0"/>
                <a:t>①</a:t>
              </a:r>
            </a:p>
          </p:txBody>
        </p:sp>
        <p:sp>
          <p:nvSpPr>
            <p:cNvPr id="23" name="テキスト ボックス 22"/>
            <p:cNvSpPr txBox="1"/>
            <p:nvPr/>
          </p:nvSpPr>
          <p:spPr>
            <a:xfrm>
              <a:off x="6438319" y="6945420"/>
              <a:ext cx="415538" cy="411327"/>
            </a:xfrm>
            <a:prstGeom prst="rect">
              <a:avLst/>
            </a:prstGeom>
            <a:solidFill>
              <a:schemeClr val="bg1"/>
            </a:solidFill>
          </p:spPr>
          <p:txBody>
            <a:bodyPr wrap="none" rtlCol="0">
              <a:spAutoFit/>
            </a:bodyPr>
            <a:lstStyle/>
            <a:p>
              <a:r>
                <a:rPr lang="ja-JP" altLang="en-US" sz="1200" dirty="0"/>
                <a:t>②</a:t>
              </a:r>
            </a:p>
          </p:txBody>
        </p:sp>
        <p:sp>
          <p:nvSpPr>
            <p:cNvPr id="24" name="右矢印 23"/>
            <p:cNvSpPr/>
            <p:nvPr/>
          </p:nvSpPr>
          <p:spPr>
            <a:xfrm rot="1575125">
              <a:off x="4404324" y="7254566"/>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25" name="右矢印 24"/>
            <p:cNvSpPr/>
            <p:nvPr/>
          </p:nvSpPr>
          <p:spPr>
            <a:xfrm rot="20426144">
              <a:off x="5428120" y="7361989"/>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26" name="右矢印 25"/>
            <p:cNvSpPr/>
            <p:nvPr/>
          </p:nvSpPr>
          <p:spPr>
            <a:xfrm rot="19280257">
              <a:off x="5987063" y="6853144"/>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27" name="右矢印 26"/>
            <p:cNvSpPr/>
            <p:nvPr/>
          </p:nvSpPr>
          <p:spPr>
            <a:xfrm rot="12364593">
              <a:off x="6119517" y="6108500"/>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28" name="テキスト ボックス 27"/>
            <p:cNvSpPr txBox="1"/>
            <p:nvPr/>
          </p:nvSpPr>
          <p:spPr>
            <a:xfrm>
              <a:off x="5154982" y="6101968"/>
              <a:ext cx="415538" cy="411327"/>
            </a:xfrm>
            <a:prstGeom prst="rect">
              <a:avLst/>
            </a:prstGeom>
            <a:solidFill>
              <a:schemeClr val="bg1"/>
            </a:solidFill>
          </p:spPr>
          <p:txBody>
            <a:bodyPr wrap="none" rtlCol="0">
              <a:spAutoFit/>
            </a:bodyPr>
            <a:lstStyle/>
            <a:p>
              <a:r>
                <a:rPr lang="ja-JP" altLang="en-US" sz="1200" dirty="0"/>
                <a:t>⑤</a:t>
              </a:r>
            </a:p>
          </p:txBody>
        </p:sp>
        <p:sp>
          <p:nvSpPr>
            <p:cNvPr id="29" name="テキスト ボックス 28"/>
            <p:cNvSpPr txBox="1"/>
            <p:nvPr/>
          </p:nvSpPr>
          <p:spPr>
            <a:xfrm>
              <a:off x="5162523" y="5633384"/>
              <a:ext cx="805807" cy="407645"/>
            </a:xfrm>
            <a:prstGeom prst="rect">
              <a:avLst/>
            </a:prstGeom>
            <a:solidFill>
              <a:schemeClr val="bg1"/>
            </a:solidFill>
            <a:ln>
              <a:solidFill>
                <a:schemeClr val="tx1"/>
              </a:solidFill>
            </a:ln>
          </p:spPr>
          <p:txBody>
            <a:bodyPr wrap="none" lIns="36000" tIns="64008" rIns="128016" bIns="64008" rtlCol="0">
              <a:spAutoFit/>
            </a:bodyPr>
            <a:lstStyle/>
            <a:p>
              <a:r>
                <a:rPr lang="ja-JP" altLang="en-US" sz="800" b="1" dirty="0"/>
                <a:t>塔内空間</a:t>
              </a:r>
            </a:p>
          </p:txBody>
        </p:sp>
        <p:sp>
          <p:nvSpPr>
            <p:cNvPr id="30" name="テキスト ボックス 29"/>
            <p:cNvSpPr txBox="1"/>
            <p:nvPr/>
          </p:nvSpPr>
          <p:spPr>
            <a:xfrm>
              <a:off x="4822954" y="6509464"/>
              <a:ext cx="518753" cy="407645"/>
            </a:xfrm>
            <a:prstGeom prst="rect">
              <a:avLst/>
            </a:prstGeom>
            <a:solidFill>
              <a:schemeClr val="bg1"/>
            </a:solidFill>
            <a:ln>
              <a:solidFill>
                <a:schemeClr val="tx1"/>
              </a:solidFill>
            </a:ln>
          </p:spPr>
          <p:txBody>
            <a:bodyPr wrap="none" lIns="36000" tIns="64008" rIns="128016" bIns="64008" rtlCol="0">
              <a:spAutoFit/>
            </a:bodyPr>
            <a:lstStyle/>
            <a:p>
              <a:r>
                <a:rPr lang="ja-JP" altLang="en-US" sz="800" b="1" dirty="0"/>
                <a:t>出口</a:t>
              </a:r>
            </a:p>
          </p:txBody>
        </p:sp>
        <p:sp>
          <p:nvSpPr>
            <p:cNvPr id="31" name="右矢印 30"/>
            <p:cNvSpPr/>
            <p:nvPr/>
          </p:nvSpPr>
          <p:spPr>
            <a:xfrm rot="9343985">
              <a:off x="4259365" y="6104455"/>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32" name="テキスト ボックス 31"/>
            <p:cNvSpPr txBox="1"/>
            <p:nvPr/>
          </p:nvSpPr>
          <p:spPr>
            <a:xfrm>
              <a:off x="6103431" y="7248392"/>
              <a:ext cx="1173595" cy="407645"/>
            </a:xfrm>
            <a:prstGeom prst="rect">
              <a:avLst/>
            </a:prstGeom>
            <a:solidFill>
              <a:schemeClr val="bg1"/>
            </a:solidFill>
            <a:ln>
              <a:solidFill>
                <a:schemeClr val="tx1"/>
              </a:solidFill>
            </a:ln>
          </p:spPr>
          <p:txBody>
            <a:bodyPr wrap="none" lIns="36000" tIns="64008" rIns="128016" bIns="64008" rtlCol="0">
              <a:spAutoFit/>
            </a:bodyPr>
            <a:lstStyle/>
            <a:p>
              <a:r>
                <a:rPr lang="ja-JP" altLang="en-US" sz="800" b="1" dirty="0"/>
                <a:t>プロローグ空間</a:t>
              </a:r>
            </a:p>
          </p:txBody>
        </p:sp>
      </p:grpSp>
      <p:grpSp>
        <p:nvGrpSpPr>
          <p:cNvPr id="33" name="グループ化 32"/>
          <p:cNvGrpSpPr/>
          <p:nvPr/>
        </p:nvGrpSpPr>
        <p:grpSpPr>
          <a:xfrm>
            <a:off x="5872111" y="4935643"/>
            <a:ext cx="2606583" cy="1840988"/>
            <a:chOff x="4968676" y="2345748"/>
            <a:chExt cx="3741348" cy="2803102"/>
          </a:xfrm>
        </p:grpSpPr>
        <p:grpSp>
          <p:nvGrpSpPr>
            <p:cNvPr id="34" name="グループ化 33"/>
            <p:cNvGrpSpPr/>
            <p:nvPr/>
          </p:nvGrpSpPr>
          <p:grpSpPr>
            <a:xfrm>
              <a:off x="4968676" y="2345748"/>
              <a:ext cx="3741348" cy="2667428"/>
              <a:chOff x="6498526" y="5664697"/>
              <a:chExt cx="6166971" cy="3888431"/>
            </a:xfrm>
          </p:grpSpPr>
          <p:pic>
            <p:nvPicPr>
              <p:cNvPr id="41" name="Picture 10" descr="D:\WandaT\Documents\My Pictures\img0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8526" y="5956920"/>
                <a:ext cx="4222754" cy="359620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D:\WandaT\Documents\My Pictures\太陽の塔_平面図_ページ_カット.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6945" y="5664697"/>
                <a:ext cx="2408552" cy="3517508"/>
              </a:xfrm>
              <a:prstGeom prst="rect">
                <a:avLst/>
              </a:prstGeom>
              <a:noFill/>
              <a:extLst>
                <a:ext uri="{909E8E84-426E-40DD-AFC4-6F175D3DCCD1}">
                  <a14:hiddenFill xmlns:a14="http://schemas.microsoft.com/office/drawing/2010/main">
                    <a:solidFill>
                      <a:srgbClr val="FFFFFF"/>
                    </a:solidFill>
                  </a14:hiddenFill>
                </a:ext>
              </a:extLst>
            </p:spPr>
          </p:pic>
          <p:sp>
            <p:nvSpPr>
              <p:cNvPr id="43" name="フリーフォーム 42"/>
              <p:cNvSpPr/>
              <p:nvPr/>
            </p:nvSpPr>
            <p:spPr>
              <a:xfrm>
                <a:off x="10763250" y="6400800"/>
                <a:ext cx="295275" cy="2752725"/>
              </a:xfrm>
              <a:custGeom>
                <a:avLst/>
                <a:gdLst>
                  <a:gd name="connsiteX0" fmla="*/ 295275 w 295275"/>
                  <a:gd name="connsiteY0" fmla="*/ 2752725 h 2752725"/>
                  <a:gd name="connsiteX1" fmla="*/ 276225 w 295275"/>
                  <a:gd name="connsiteY1" fmla="*/ 0 h 2752725"/>
                  <a:gd name="connsiteX2" fmla="*/ 200025 w 295275"/>
                  <a:gd name="connsiteY2" fmla="*/ 66675 h 2752725"/>
                  <a:gd name="connsiteX3" fmla="*/ 142875 w 295275"/>
                  <a:gd name="connsiteY3" fmla="*/ 285750 h 2752725"/>
                  <a:gd name="connsiteX4" fmla="*/ 66675 w 295275"/>
                  <a:gd name="connsiteY4" fmla="*/ 866775 h 2752725"/>
                  <a:gd name="connsiteX5" fmla="*/ 47625 w 295275"/>
                  <a:gd name="connsiteY5" fmla="*/ 1133475 h 2752725"/>
                  <a:gd name="connsiteX6" fmla="*/ 0 w 295275"/>
                  <a:gd name="connsiteY6" fmla="*/ 2752725 h 2752725"/>
                  <a:gd name="connsiteX7" fmla="*/ 295275 w 295275"/>
                  <a:gd name="connsiteY7" fmla="*/ 2752725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275" h="2752725">
                    <a:moveTo>
                      <a:pt x="295275" y="2752725"/>
                    </a:moveTo>
                    <a:lnTo>
                      <a:pt x="276225" y="0"/>
                    </a:lnTo>
                    <a:lnTo>
                      <a:pt x="200025" y="66675"/>
                    </a:lnTo>
                    <a:lnTo>
                      <a:pt x="142875" y="285750"/>
                    </a:lnTo>
                    <a:lnTo>
                      <a:pt x="66675" y="866775"/>
                    </a:lnTo>
                    <a:lnTo>
                      <a:pt x="47625" y="1133475"/>
                    </a:lnTo>
                    <a:lnTo>
                      <a:pt x="0" y="2752725"/>
                    </a:lnTo>
                    <a:lnTo>
                      <a:pt x="295275" y="2752725"/>
                    </a:lnTo>
                    <a:close/>
                  </a:path>
                </a:pathLst>
              </a:cu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p:nvPr/>
            </p:nvSpPr>
            <p:spPr>
              <a:xfrm rot="10800000">
                <a:off x="10937304" y="6888832"/>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45" name="右矢印 44"/>
              <p:cNvSpPr/>
              <p:nvPr/>
            </p:nvSpPr>
            <p:spPr>
              <a:xfrm rot="5400000">
                <a:off x="10752402" y="7964082"/>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46" name="フリーフォーム 45"/>
              <p:cNvSpPr/>
              <p:nvPr/>
            </p:nvSpPr>
            <p:spPr>
              <a:xfrm>
                <a:off x="7705725" y="6477000"/>
                <a:ext cx="1609725" cy="2695575"/>
              </a:xfrm>
              <a:custGeom>
                <a:avLst/>
                <a:gdLst>
                  <a:gd name="connsiteX0" fmla="*/ 1400175 w 1609725"/>
                  <a:gd name="connsiteY0" fmla="*/ 9525 h 2695575"/>
                  <a:gd name="connsiteX1" fmla="*/ 171450 w 1609725"/>
                  <a:gd name="connsiteY1" fmla="*/ 0 h 2695575"/>
                  <a:gd name="connsiteX2" fmla="*/ 0 w 1609725"/>
                  <a:gd name="connsiteY2" fmla="*/ 2695575 h 2695575"/>
                  <a:gd name="connsiteX3" fmla="*/ 1609725 w 1609725"/>
                  <a:gd name="connsiteY3" fmla="*/ 2676525 h 2695575"/>
                  <a:gd name="connsiteX4" fmla="*/ 1400175 w 1609725"/>
                  <a:gd name="connsiteY4" fmla="*/ 9525 h 269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5" h="2695575">
                    <a:moveTo>
                      <a:pt x="1400175" y="9525"/>
                    </a:moveTo>
                    <a:lnTo>
                      <a:pt x="171450" y="0"/>
                    </a:lnTo>
                    <a:lnTo>
                      <a:pt x="0" y="2695575"/>
                    </a:lnTo>
                    <a:lnTo>
                      <a:pt x="1609725" y="2676525"/>
                    </a:lnTo>
                    <a:lnTo>
                      <a:pt x="1400175" y="9525"/>
                    </a:lnTo>
                    <a:close/>
                  </a:path>
                </a:pathLst>
              </a:cu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rot="10800000">
                <a:off x="9137105" y="8941071"/>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48" name="右矢印 47"/>
              <p:cNvSpPr/>
              <p:nvPr/>
            </p:nvSpPr>
            <p:spPr>
              <a:xfrm rot="18747336">
                <a:off x="7737592" y="8722610"/>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49" name="右矢印 48"/>
              <p:cNvSpPr/>
              <p:nvPr/>
            </p:nvSpPr>
            <p:spPr>
              <a:xfrm>
                <a:off x="8227252" y="8650601"/>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50" name="右矢印 49"/>
              <p:cNvSpPr/>
              <p:nvPr/>
            </p:nvSpPr>
            <p:spPr>
              <a:xfrm rot="12660210">
                <a:off x="8404096" y="8383873"/>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51" name="右矢印 50"/>
              <p:cNvSpPr/>
              <p:nvPr/>
            </p:nvSpPr>
            <p:spPr>
              <a:xfrm rot="19661695">
                <a:off x="8301925" y="7932022"/>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52" name="右矢印 51"/>
              <p:cNvSpPr/>
              <p:nvPr/>
            </p:nvSpPr>
            <p:spPr>
              <a:xfrm rot="12660210">
                <a:off x="8420996" y="7422661"/>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53" name="右矢印 52"/>
              <p:cNvSpPr/>
              <p:nvPr/>
            </p:nvSpPr>
            <p:spPr>
              <a:xfrm rot="19661695">
                <a:off x="8296233" y="6969667"/>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sp>
            <p:nvSpPr>
              <p:cNvPr id="54" name="右矢印 53"/>
              <p:cNvSpPr/>
              <p:nvPr/>
            </p:nvSpPr>
            <p:spPr>
              <a:xfrm>
                <a:off x="8726195" y="6902400"/>
                <a:ext cx="333788" cy="108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p>
            </p:txBody>
          </p:sp>
        </p:grpSp>
        <p:sp>
          <p:nvSpPr>
            <p:cNvPr id="35" name="テキスト ボックス 34"/>
            <p:cNvSpPr txBox="1"/>
            <p:nvPr/>
          </p:nvSpPr>
          <p:spPr>
            <a:xfrm>
              <a:off x="6408812" y="3818571"/>
              <a:ext cx="724263" cy="387865"/>
            </a:xfrm>
            <a:prstGeom prst="rect">
              <a:avLst/>
            </a:prstGeom>
            <a:solidFill>
              <a:schemeClr val="bg1"/>
            </a:solidFill>
            <a:ln>
              <a:solidFill>
                <a:schemeClr val="tx1"/>
              </a:solidFill>
            </a:ln>
          </p:spPr>
          <p:txBody>
            <a:bodyPr wrap="none" lIns="36000" tIns="64008" rIns="128016" bIns="64008" rtlCol="0">
              <a:spAutoFit/>
            </a:bodyPr>
            <a:lstStyle/>
            <a:p>
              <a:r>
                <a:rPr lang="ja-JP" altLang="en-US" sz="800" b="1" dirty="0"/>
                <a:t>塔内空間</a:t>
              </a:r>
            </a:p>
          </p:txBody>
        </p:sp>
        <p:sp>
          <p:nvSpPr>
            <p:cNvPr id="36" name="テキスト ボックス 35"/>
            <p:cNvSpPr txBox="1"/>
            <p:nvPr/>
          </p:nvSpPr>
          <p:spPr>
            <a:xfrm>
              <a:off x="6607414" y="3519773"/>
              <a:ext cx="425709" cy="425705"/>
            </a:xfrm>
            <a:prstGeom prst="rect">
              <a:avLst/>
            </a:prstGeom>
            <a:noFill/>
          </p:spPr>
          <p:txBody>
            <a:bodyPr wrap="none" rtlCol="0">
              <a:spAutoFit/>
            </a:bodyPr>
            <a:lstStyle/>
            <a:p>
              <a:r>
                <a:rPr lang="ja-JP" altLang="en-US" sz="1200" dirty="0"/>
                <a:t>③</a:t>
              </a:r>
            </a:p>
          </p:txBody>
        </p:sp>
        <p:sp>
          <p:nvSpPr>
            <p:cNvPr id="37" name="テキスト ボックス 36"/>
            <p:cNvSpPr txBox="1"/>
            <p:nvPr/>
          </p:nvSpPr>
          <p:spPr>
            <a:xfrm>
              <a:off x="7049251" y="3381581"/>
              <a:ext cx="692013" cy="387865"/>
            </a:xfrm>
            <a:prstGeom prst="rect">
              <a:avLst/>
            </a:prstGeom>
            <a:solidFill>
              <a:schemeClr val="bg1"/>
            </a:solidFill>
            <a:ln>
              <a:solidFill>
                <a:schemeClr val="tx1"/>
              </a:solidFill>
            </a:ln>
          </p:spPr>
          <p:txBody>
            <a:bodyPr wrap="none" lIns="36000" tIns="64008" rIns="128016" bIns="64008" rtlCol="0">
              <a:spAutoFit/>
            </a:bodyPr>
            <a:lstStyle/>
            <a:p>
              <a:r>
                <a:rPr lang="ja-JP" altLang="en-US" sz="800" b="1" dirty="0"/>
                <a:t>下り回廊</a:t>
              </a:r>
            </a:p>
          </p:txBody>
        </p:sp>
        <p:sp>
          <p:nvSpPr>
            <p:cNvPr id="38" name="テキスト ボックス 37"/>
            <p:cNvSpPr txBox="1"/>
            <p:nvPr/>
          </p:nvSpPr>
          <p:spPr>
            <a:xfrm>
              <a:off x="7190715" y="3014696"/>
              <a:ext cx="425709" cy="425705"/>
            </a:xfrm>
            <a:prstGeom prst="rect">
              <a:avLst/>
            </a:prstGeom>
            <a:noFill/>
          </p:spPr>
          <p:txBody>
            <a:bodyPr wrap="none" rtlCol="0">
              <a:spAutoFit/>
            </a:bodyPr>
            <a:lstStyle/>
            <a:p>
              <a:r>
                <a:rPr lang="ja-JP" altLang="en-US" sz="1200" dirty="0"/>
                <a:t>④</a:t>
              </a:r>
            </a:p>
          </p:txBody>
        </p:sp>
        <p:sp>
          <p:nvSpPr>
            <p:cNvPr id="39" name="テキスト ボックス 38"/>
            <p:cNvSpPr txBox="1"/>
            <p:nvPr/>
          </p:nvSpPr>
          <p:spPr>
            <a:xfrm>
              <a:off x="7139230" y="4717996"/>
              <a:ext cx="464334" cy="425705"/>
            </a:xfrm>
            <a:prstGeom prst="rect">
              <a:avLst/>
            </a:prstGeom>
            <a:solidFill>
              <a:schemeClr val="bg1"/>
            </a:solidFill>
          </p:spPr>
          <p:txBody>
            <a:bodyPr wrap="square" rtlCol="0">
              <a:spAutoFit/>
            </a:bodyPr>
            <a:lstStyle/>
            <a:p>
              <a:pPr algn="r"/>
              <a:r>
                <a:rPr lang="ja-JP" altLang="en-US" sz="1200" dirty="0"/>
                <a:t>⑤</a:t>
              </a:r>
            </a:p>
          </p:txBody>
        </p:sp>
        <p:sp>
          <p:nvSpPr>
            <p:cNvPr id="40" name="テキスト ボックス 39"/>
            <p:cNvSpPr txBox="1"/>
            <p:nvPr/>
          </p:nvSpPr>
          <p:spPr>
            <a:xfrm>
              <a:off x="7558630" y="4760985"/>
              <a:ext cx="466258" cy="387865"/>
            </a:xfrm>
            <a:prstGeom prst="rect">
              <a:avLst/>
            </a:prstGeom>
            <a:solidFill>
              <a:schemeClr val="bg1"/>
            </a:solidFill>
            <a:ln>
              <a:solidFill>
                <a:schemeClr val="tx1"/>
              </a:solidFill>
            </a:ln>
          </p:spPr>
          <p:txBody>
            <a:bodyPr wrap="none" lIns="36000" tIns="64008" rIns="128016" bIns="64008" rtlCol="0">
              <a:spAutoFit/>
            </a:bodyPr>
            <a:lstStyle/>
            <a:p>
              <a:r>
                <a:rPr lang="ja-JP" altLang="en-US" sz="800" b="1" dirty="0"/>
                <a:t>出口</a:t>
              </a:r>
            </a:p>
          </p:txBody>
        </p:sp>
      </p:grpSp>
      <p:sp>
        <p:nvSpPr>
          <p:cNvPr id="55" name="テキスト ボックス 54"/>
          <p:cNvSpPr txBox="1"/>
          <p:nvPr/>
        </p:nvSpPr>
        <p:spPr>
          <a:xfrm>
            <a:off x="6996172" y="6197711"/>
            <a:ext cx="768356" cy="296041"/>
          </a:xfrm>
          <a:prstGeom prst="rect">
            <a:avLst/>
          </a:prstGeom>
          <a:noFill/>
        </p:spPr>
        <p:txBody>
          <a:bodyPr wrap="square" lIns="110299" tIns="55149" rIns="110299" bIns="55149" rtlCol="0">
            <a:spAutoFit/>
          </a:bodyPr>
          <a:lstStyle/>
          <a:p>
            <a:r>
              <a:rPr lang="ja-JP" altLang="en-US" sz="600" dirty="0"/>
              <a:t>プロローグ</a:t>
            </a:r>
            <a:endParaRPr lang="en-US" altLang="ja-JP" sz="600" dirty="0"/>
          </a:p>
          <a:p>
            <a:r>
              <a:rPr lang="ja-JP" altLang="en-US" sz="600" dirty="0"/>
              <a:t>空間から</a:t>
            </a:r>
          </a:p>
        </p:txBody>
      </p:sp>
      <p:sp>
        <p:nvSpPr>
          <p:cNvPr id="56" name="テキスト ボックス 55"/>
          <p:cNvSpPr txBox="1"/>
          <p:nvPr/>
        </p:nvSpPr>
        <p:spPr>
          <a:xfrm>
            <a:off x="4995895" y="3575188"/>
            <a:ext cx="876777" cy="249875"/>
          </a:xfrm>
          <a:prstGeom prst="rect">
            <a:avLst/>
          </a:prstGeom>
          <a:solidFill>
            <a:srgbClr val="002060"/>
          </a:solidFill>
        </p:spPr>
        <p:txBody>
          <a:bodyPr wrap="none" lIns="110299" tIns="55149" rIns="110299" bIns="55149" rtlCol="0">
            <a:spAutoFit/>
          </a:bodyPr>
          <a:lstStyle/>
          <a:p>
            <a:r>
              <a:rPr lang="ja-JP" altLang="en-US" sz="900" dirty="0">
                <a:solidFill>
                  <a:schemeClr val="bg1"/>
                </a:solidFill>
              </a:rPr>
              <a:t>入館者　導線</a:t>
            </a:r>
          </a:p>
        </p:txBody>
      </p:sp>
      <p:sp>
        <p:nvSpPr>
          <p:cNvPr id="57" name="テキスト ボックス 56"/>
          <p:cNvSpPr txBox="1"/>
          <p:nvPr/>
        </p:nvSpPr>
        <p:spPr>
          <a:xfrm>
            <a:off x="409627" y="3753365"/>
            <a:ext cx="2665487" cy="307777"/>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ja-JP" altLang="en-US" sz="1400" b="1" dirty="0" smtClean="0">
                <a:solidFill>
                  <a:schemeClr val="bg1"/>
                </a:solidFill>
                <a:effectLst>
                  <a:outerShdw blurRad="38100" dist="38100" dir="2700000" algn="tl">
                    <a:srgbClr val="000000">
                      <a:alpha val="43137"/>
                    </a:srgbClr>
                  </a:outerShdw>
                </a:effectLst>
              </a:rPr>
              <a:t>太陽の塔内部再生事業　寄附金</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59" name="テキスト ボックス 15"/>
          <p:cNvSpPr txBox="1"/>
          <p:nvPr/>
        </p:nvSpPr>
        <p:spPr>
          <a:xfrm>
            <a:off x="388292" y="4049414"/>
            <a:ext cx="4399732" cy="276999"/>
          </a:xfrm>
          <a:prstGeom prst="rect">
            <a:avLst/>
          </a:prstGeom>
          <a:noFill/>
          <a:ln>
            <a:noFill/>
          </a:ln>
        </p:spPr>
        <p:txBody>
          <a:bodyPr wrap="square" rtlCol="0">
            <a:spAutoFit/>
          </a:bodyPr>
          <a:lstStyle/>
          <a:p>
            <a:r>
              <a:rPr lang="ja-JP" altLang="en-US" sz="1200" dirty="0" smtClean="0">
                <a:solidFill>
                  <a:srgbClr val="000000"/>
                </a:solidFill>
                <a:latin typeface="ＭＳ Ｐゴシック"/>
                <a:ea typeface="ＭＳ ゴシック"/>
                <a:cs typeface="Times New Roman"/>
              </a:rPr>
              <a:t>寄附金額：約</a:t>
            </a:r>
            <a:r>
              <a:rPr lang="en-US" altLang="ja-JP" sz="1200" dirty="0" smtClean="0">
                <a:solidFill>
                  <a:srgbClr val="000000"/>
                </a:solidFill>
                <a:latin typeface="ＭＳ Ｐゴシック"/>
                <a:ea typeface="ＭＳ ゴシック"/>
                <a:cs typeface="Times New Roman"/>
              </a:rPr>
              <a:t>4,200</a:t>
            </a:r>
            <a:r>
              <a:rPr lang="ja-JP" altLang="en-US" sz="1200" dirty="0" smtClean="0">
                <a:solidFill>
                  <a:srgbClr val="000000"/>
                </a:solidFill>
                <a:latin typeface="ＭＳ Ｐゴシック"/>
                <a:ea typeface="ＭＳ ゴシック"/>
                <a:cs typeface="Times New Roman"/>
              </a:rPr>
              <a:t>万円（平成</a:t>
            </a:r>
            <a:r>
              <a:rPr lang="en-US" altLang="ja-JP" sz="1200" dirty="0" smtClean="0">
                <a:solidFill>
                  <a:srgbClr val="000000"/>
                </a:solidFill>
                <a:latin typeface="ＭＳ Ｐゴシック"/>
                <a:ea typeface="ＭＳ ゴシック"/>
                <a:cs typeface="Times New Roman"/>
              </a:rPr>
              <a:t>29</a:t>
            </a:r>
            <a:r>
              <a:rPr lang="ja-JP" altLang="en-US" sz="1200" dirty="0" smtClean="0">
                <a:solidFill>
                  <a:srgbClr val="000000"/>
                </a:solidFill>
                <a:latin typeface="ＭＳ Ｐゴシック"/>
                <a:ea typeface="ＭＳ ゴシック"/>
                <a:cs typeface="Times New Roman"/>
              </a:rPr>
              <a:t>年</a:t>
            </a:r>
            <a:r>
              <a:rPr lang="en-US" altLang="ja-JP" sz="1200" dirty="0">
                <a:solidFill>
                  <a:srgbClr val="000000"/>
                </a:solidFill>
                <a:latin typeface="ＭＳ Ｐゴシック"/>
                <a:ea typeface="ＭＳ ゴシック"/>
                <a:cs typeface="Times New Roman"/>
              </a:rPr>
              <a:t>4</a:t>
            </a:r>
            <a:r>
              <a:rPr lang="ja-JP" altLang="en-US" sz="1200" dirty="0" smtClean="0">
                <a:solidFill>
                  <a:srgbClr val="000000"/>
                </a:solidFill>
                <a:latin typeface="ＭＳ Ｐゴシック"/>
                <a:ea typeface="ＭＳ ゴシック"/>
                <a:cs typeface="Times New Roman"/>
              </a:rPr>
              <a:t>月</a:t>
            </a:r>
            <a:r>
              <a:rPr lang="en-US" altLang="ja-JP" sz="1200" dirty="0" smtClean="0">
                <a:solidFill>
                  <a:srgbClr val="000000"/>
                </a:solidFill>
                <a:latin typeface="ＭＳ Ｐゴシック"/>
                <a:ea typeface="ＭＳ ゴシック"/>
                <a:cs typeface="Times New Roman"/>
              </a:rPr>
              <a:t>15</a:t>
            </a:r>
            <a:r>
              <a:rPr lang="ja-JP" altLang="en-US" sz="1200" dirty="0" smtClean="0">
                <a:solidFill>
                  <a:srgbClr val="000000"/>
                </a:solidFill>
                <a:latin typeface="ＭＳ Ｐゴシック"/>
                <a:ea typeface="ＭＳ ゴシック"/>
                <a:cs typeface="Times New Roman"/>
              </a:rPr>
              <a:t>日現在申込状況）</a:t>
            </a:r>
            <a:endParaRPr lang="en-US" altLang="ja-JP" sz="1200" dirty="0" smtClean="0">
              <a:solidFill>
                <a:srgbClr val="000000"/>
              </a:solidFill>
              <a:latin typeface="ＭＳ Ｐゴシック"/>
              <a:ea typeface="ＭＳ ゴシック"/>
              <a:cs typeface="Times New Roman"/>
            </a:endParaRPr>
          </a:p>
        </p:txBody>
      </p:sp>
      <p:sp>
        <p:nvSpPr>
          <p:cNvPr id="60" name="テキスト ボックス 59"/>
          <p:cNvSpPr txBox="1"/>
          <p:nvPr/>
        </p:nvSpPr>
        <p:spPr>
          <a:xfrm>
            <a:off x="400051" y="5902773"/>
            <a:ext cx="2665487" cy="307777"/>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r>
              <a:rPr lang="ja-JP" altLang="en-US" sz="1400" b="1" dirty="0" smtClean="0">
                <a:solidFill>
                  <a:schemeClr val="bg1"/>
                </a:solidFill>
                <a:effectLst>
                  <a:outerShdw blurRad="38100" dist="38100" dir="2700000" algn="tl">
                    <a:srgbClr val="000000">
                      <a:alpha val="43137"/>
                    </a:srgbClr>
                  </a:outerShdw>
                </a:effectLst>
              </a:rPr>
              <a:t>太陽の塔入場料金について</a:t>
            </a:r>
            <a:endParaRPr kumimoji="1" lang="ja-JP" altLang="en-US" sz="1400" b="1" dirty="0">
              <a:solidFill>
                <a:schemeClr val="bg1"/>
              </a:solidFill>
              <a:effectLst>
                <a:outerShdw blurRad="38100" dist="38100" dir="2700000" algn="tl">
                  <a:srgbClr val="000000">
                    <a:alpha val="43137"/>
                  </a:srgbClr>
                </a:outerShdw>
              </a:effectLst>
            </a:endParaRPr>
          </a:p>
        </p:txBody>
      </p:sp>
      <p:sp>
        <p:nvSpPr>
          <p:cNvPr id="61" name="テキスト ボックス 15"/>
          <p:cNvSpPr txBox="1"/>
          <p:nvPr/>
        </p:nvSpPr>
        <p:spPr>
          <a:xfrm>
            <a:off x="401655" y="6172224"/>
            <a:ext cx="5390255" cy="646331"/>
          </a:xfrm>
          <a:prstGeom prst="rect">
            <a:avLst/>
          </a:prstGeom>
          <a:noFill/>
          <a:ln>
            <a:noFill/>
          </a:ln>
        </p:spPr>
        <p:txBody>
          <a:bodyPr wrap="square" rtlCol="0">
            <a:spAutoFit/>
          </a:bodyPr>
          <a:lstStyle/>
          <a:p>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Times New Roman"/>
              </a:rPr>
              <a:t>過去の審議会において、大人</a:t>
            </a:r>
            <a:r>
              <a:rPr lang="en-US" altLang="ja-JP" sz="1200" dirty="0" smtClean="0">
                <a:solidFill>
                  <a:srgbClr val="000000"/>
                </a:solidFill>
                <a:latin typeface="ＭＳ Ｐゴシック" panose="020B0600070205080204" pitchFamily="50" charset="-128"/>
                <a:ea typeface="ＭＳ Ｐゴシック" panose="020B0600070205080204" pitchFamily="50" charset="-128"/>
                <a:cs typeface="Times New Roman"/>
              </a:rPr>
              <a:t>800</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Times New Roman"/>
              </a:rPr>
              <a:t>円、小人</a:t>
            </a:r>
            <a:r>
              <a:rPr lang="en-US" altLang="ja-JP" sz="1200" dirty="0" smtClean="0">
                <a:solidFill>
                  <a:srgbClr val="000000"/>
                </a:solidFill>
                <a:latin typeface="ＭＳ Ｐゴシック" panose="020B0600070205080204" pitchFamily="50" charset="-128"/>
                <a:ea typeface="ＭＳ Ｐゴシック" panose="020B0600070205080204" pitchFamily="50" charset="-128"/>
                <a:cs typeface="Times New Roman"/>
              </a:rPr>
              <a:t>400</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Times New Roman"/>
              </a:rPr>
              <a:t>円で試算。</a:t>
            </a:r>
            <a:endParaRPr lang="en-US" altLang="ja-JP" sz="1200" dirty="0" smtClean="0">
              <a:solidFill>
                <a:srgbClr val="000000"/>
              </a:solidFill>
              <a:latin typeface="ＭＳ Ｐゴシック" panose="020B0600070205080204" pitchFamily="50" charset="-128"/>
              <a:ea typeface="ＭＳ Ｐゴシック" panose="020B0600070205080204" pitchFamily="50" charset="-128"/>
              <a:cs typeface="Times New Roman"/>
            </a:endParaRPr>
          </a:p>
          <a:p>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Times New Roman"/>
              </a:rPr>
              <a:t>管理運営経費の見直しなど、改めて、必要経費等の精査を実施。</a:t>
            </a:r>
            <a:endParaRPr lang="en-US" altLang="ja-JP" sz="1200" dirty="0" smtClean="0">
              <a:solidFill>
                <a:srgbClr val="000000"/>
              </a:solidFill>
              <a:latin typeface="ＭＳ Ｐゴシック" panose="020B0600070205080204" pitchFamily="50" charset="-128"/>
              <a:ea typeface="ＭＳ Ｐゴシック" panose="020B0600070205080204" pitchFamily="50" charset="-128"/>
              <a:cs typeface="Times New Roman"/>
            </a:endParaRPr>
          </a:p>
          <a:p>
            <a:r>
              <a:rPr lang="ja-JP" altLang="en-US" sz="1200" smtClean="0">
                <a:solidFill>
                  <a:srgbClr val="000000"/>
                </a:solidFill>
                <a:latin typeface="ＭＳ Ｐゴシック" panose="020B0600070205080204" pitchFamily="50" charset="-128"/>
                <a:ea typeface="ＭＳ Ｐゴシック" panose="020B0600070205080204" pitchFamily="50" charset="-128"/>
                <a:cs typeface="Times New Roman"/>
              </a:rPr>
              <a:t>類似施設</a:t>
            </a:r>
            <a:r>
              <a:rPr lang="ja-JP" altLang="en-US" sz="1200" dirty="0" smtClean="0">
                <a:solidFill>
                  <a:srgbClr val="000000"/>
                </a:solidFill>
                <a:latin typeface="ＭＳ Ｐゴシック" panose="020B0600070205080204" pitchFamily="50" charset="-128"/>
                <a:ea typeface="ＭＳ Ｐゴシック" panose="020B0600070205080204" pitchFamily="50" charset="-128"/>
                <a:cs typeface="Times New Roman"/>
              </a:rPr>
              <a:t>などの料金も踏まえた上で、料金を設定。</a:t>
            </a:r>
            <a:endParaRPr lang="en-US" altLang="ja-JP" sz="1200" dirty="0" smtClean="0">
              <a:solidFill>
                <a:srgbClr val="000000"/>
              </a:solidFill>
              <a:latin typeface="ＭＳ Ｐゴシック" panose="020B0600070205080204" pitchFamily="50" charset="-128"/>
              <a:ea typeface="ＭＳ Ｐゴシック" panose="020B0600070205080204" pitchFamily="50" charset="-128"/>
              <a:cs typeface="Times New Roman"/>
            </a:endParaRPr>
          </a:p>
        </p:txBody>
      </p:sp>
      <p:sp>
        <p:nvSpPr>
          <p:cNvPr id="58" name="テキスト ボックス 1"/>
          <p:cNvSpPr txBox="1">
            <a:spLocks noChangeArrowheads="1"/>
          </p:cNvSpPr>
          <p:nvPr/>
        </p:nvSpPr>
        <p:spPr bwMode="auto">
          <a:xfrm>
            <a:off x="3552922" y="2294807"/>
            <a:ext cx="1026321" cy="18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600" dirty="0" smtClean="0"/>
              <a:t>太陽の塔</a:t>
            </a:r>
            <a:r>
              <a:rPr lang="en-US" altLang="ja-JP" sz="600" dirty="0" smtClean="0"/>
              <a:t>【</a:t>
            </a:r>
            <a:r>
              <a:rPr lang="ja-JP" altLang="en-US" sz="600" dirty="0" smtClean="0"/>
              <a:t>完成イメージ</a:t>
            </a:r>
            <a:r>
              <a:rPr lang="en-US" altLang="ja-JP" sz="600" dirty="0" smtClean="0"/>
              <a:t>】</a:t>
            </a:r>
            <a:endParaRPr lang="ja-JP" altLang="en-US" sz="600" dirty="0"/>
          </a:p>
        </p:txBody>
      </p:sp>
    </p:spTree>
    <p:extLst>
      <p:ext uri="{BB962C8B-B14F-4D97-AF65-F5344CB8AC3E}">
        <p14:creationId xmlns:p14="http://schemas.microsoft.com/office/powerpoint/2010/main" val="125314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9787" y="135224"/>
            <a:ext cx="4428642" cy="317226"/>
          </a:xfrm>
          <a:prstGeom prst="rect">
            <a:avLst/>
          </a:prstGeom>
          <a:noFill/>
          <a:ln>
            <a:noFill/>
          </a:ln>
        </p:spPr>
        <p:txBody>
          <a:bodyPr wrap="square" lIns="91439" tIns="45720" rIns="91439" bIns="45720" rtlCol="0">
            <a:spAutoFit/>
          </a:bodyPr>
          <a:lstStyle/>
          <a:p>
            <a:r>
              <a:rPr lang="en-US" altLang="ja-JP" sz="1400" b="1" dirty="0"/>
              <a:t>【</a:t>
            </a:r>
            <a:r>
              <a:rPr lang="ja-JP" altLang="en-US" sz="1400" b="1" dirty="0"/>
              <a:t>指定管理者制度</a:t>
            </a:r>
            <a:r>
              <a:rPr lang="en-US" altLang="ja-JP" sz="1400" b="1" dirty="0"/>
              <a:t>】</a:t>
            </a:r>
            <a:endParaRPr lang="ja-JP" altLang="ja-JP" sz="1400" dirty="0"/>
          </a:p>
        </p:txBody>
      </p:sp>
      <p:sp>
        <p:nvSpPr>
          <p:cNvPr id="5" name="テキスト ボックス 15"/>
          <p:cNvSpPr txBox="1"/>
          <p:nvPr/>
        </p:nvSpPr>
        <p:spPr>
          <a:xfrm>
            <a:off x="216596" y="799105"/>
            <a:ext cx="8099820" cy="493343"/>
          </a:xfrm>
          <a:prstGeom prst="rect">
            <a:avLst/>
          </a:prstGeom>
          <a:noFill/>
          <a:ln>
            <a:solidFill>
              <a:schemeClr val="tx1"/>
            </a:solidFill>
          </a:ln>
        </p:spPr>
        <p:txBody>
          <a:bodyPr wrap="square" lIns="61852" tIns="30926" rIns="61852" bIns="30926" rtlCol="0">
            <a:spAutoFit/>
          </a:bodyPr>
          <a:lstStyle/>
          <a:p>
            <a:pPr marL="62359" indent="-62359"/>
            <a:r>
              <a:rPr lang="ja-JP" altLang="ja-JP" sz="1400" dirty="0" smtClean="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将来ビジョンに基づき</a:t>
            </a:r>
            <a:r>
              <a:rPr lang="ja-JP" altLang="ja-JP" sz="1400" dirty="0" smtClean="0">
                <a:latin typeface="ＭＳ Ｐゴシック" panose="020B0600070205080204" pitchFamily="50" charset="-128"/>
                <a:ea typeface="ＭＳ Ｐゴシック" panose="020B0600070205080204" pitchFamily="50" charset="-128"/>
              </a:rPr>
              <a:t>、更なる集客</a:t>
            </a:r>
            <a:r>
              <a:rPr lang="ja-JP" altLang="ja-JP" sz="1400" dirty="0">
                <a:latin typeface="ＭＳ Ｐゴシック" panose="020B0600070205080204" pitchFamily="50" charset="-128"/>
                <a:ea typeface="ＭＳ Ｐゴシック" panose="020B0600070205080204" pitchFamily="50" charset="-128"/>
              </a:rPr>
              <a:t>や賑わいづくり、来園者の満足度向上を図るため、公園の管理運営に</a:t>
            </a:r>
            <a:r>
              <a:rPr lang="ja-JP" altLang="ja-JP" sz="1400" dirty="0" smtClean="0">
                <a:latin typeface="ＭＳ Ｐゴシック" panose="020B0600070205080204" pitchFamily="50" charset="-128"/>
                <a:ea typeface="ＭＳ Ｐゴシック" panose="020B0600070205080204" pitchFamily="50" charset="-128"/>
              </a:rPr>
              <a:t>ついて</a:t>
            </a:r>
            <a:r>
              <a:rPr lang="ja-JP" altLang="en-US" sz="1400" dirty="0" smtClean="0">
                <a:latin typeface="ＭＳ Ｐゴシック" panose="020B0600070205080204" pitchFamily="50" charset="-128"/>
                <a:ea typeface="ＭＳ Ｐゴシック" panose="020B0600070205080204" pitchFamily="50" charset="-128"/>
              </a:rPr>
              <a:t>、</a:t>
            </a:r>
            <a:r>
              <a:rPr lang="ja-JP" altLang="ja-JP" sz="1400" dirty="0" smtClean="0">
                <a:latin typeface="ＭＳ Ｐゴシック" panose="020B0600070205080204" pitchFamily="50" charset="-128"/>
                <a:ea typeface="ＭＳ Ｐゴシック" panose="020B0600070205080204" pitchFamily="50" charset="-128"/>
              </a:rPr>
              <a:t>指定</a:t>
            </a:r>
            <a:r>
              <a:rPr lang="ja-JP" altLang="ja-JP" sz="1400" dirty="0">
                <a:latin typeface="ＭＳ Ｐゴシック" panose="020B0600070205080204" pitchFamily="50" charset="-128"/>
                <a:ea typeface="ＭＳ Ｐゴシック" panose="020B0600070205080204" pitchFamily="50" charset="-128"/>
              </a:rPr>
              <a:t>管理者制度を導入することとしている。</a:t>
            </a:r>
            <a:endParaRPr lang="ja-JP" altLang="en-US" sz="1400" dirty="0">
              <a:solidFill>
                <a:srgbClr val="000000"/>
              </a:solidFill>
              <a:latin typeface="ＭＳ Ｐゴシック" panose="020B0600070205080204" pitchFamily="50" charset="-128"/>
              <a:ea typeface="ＭＳ Ｐゴシック" panose="020B0600070205080204" pitchFamily="50" charset="-128"/>
              <a:cs typeface="Times New Roman"/>
            </a:endParaRPr>
          </a:p>
        </p:txBody>
      </p:sp>
      <p:sp>
        <p:nvSpPr>
          <p:cNvPr id="6" name="テキスト ボックス 5"/>
          <p:cNvSpPr txBox="1"/>
          <p:nvPr/>
        </p:nvSpPr>
        <p:spPr>
          <a:xfrm>
            <a:off x="216596" y="496783"/>
            <a:ext cx="934453" cy="280052"/>
          </a:xfrm>
          <a:prstGeom prst="rect">
            <a:avLst/>
          </a:prstGeom>
          <a:solidFill>
            <a:srgbClr val="FF3399"/>
          </a:solidFill>
        </p:spPr>
        <p:txBody>
          <a:bodyPr wrap="square" lIns="63984" tIns="31992" rIns="63984" bIns="31992" rtlCol="0">
            <a:spAutoFit/>
          </a:bodyPr>
          <a:lstStyle/>
          <a:p>
            <a:r>
              <a:rPr lang="ja-JP" altLang="en-US" sz="1400" b="1"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■概要</a:t>
            </a:r>
          </a:p>
        </p:txBody>
      </p:sp>
      <p:sp>
        <p:nvSpPr>
          <p:cNvPr id="7" name="テキスト ボックス 6"/>
          <p:cNvSpPr txBox="1"/>
          <p:nvPr/>
        </p:nvSpPr>
        <p:spPr>
          <a:xfrm>
            <a:off x="207516" y="1355626"/>
            <a:ext cx="1890812" cy="280052"/>
          </a:xfrm>
          <a:prstGeom prst="rect">
            <a:avLst/>
          </a:prstGeom>
          <a:solidFill>
            <a:srgbClr val="FF3399"/>
          </a:solidFill>
        </p:spPr>
        <p:txBody>
          <a:bodyPr wrap="square" lIns="63984" tIns="31992" rIns="63984" bIns="31992" rtlCol="0">
            <a:spAutoFit/>
          </a:bodyPr>
          <a:lstStyle/>
          <a:p>
            <a:r>
              <a:rPr lang="ja-JP" altLang="en-US" sz="1400" b="1"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■範囲・期間・役割</a:t>
            </a:r>
          </a:p>
        </p:txBody>
      </p:sp>
      <p:sp>
        <p:nvSpPr>
          <p:cNvPr id="8" name="テキスト ボックス 15"/>
          <p:cNvSpPr txBox="1"/>
          <p:nvPr/>
        </p:nvSpPr>
        <p:spPr>
          <a:xfrm>
            <a:off x="207516" y="1648378"/>
            <a:ext cx="8108900" cy="2863223"/>
          </a:xfrm>
          <a:prstGeom prst="rect">
            <a:avLst/>
          </a:prstGeom>
          <a:noFill/>
          <a:ln>
            <a:solidFill>
              <a:schemeClr val="tx1"/>
            </a:solidFill>
          </a:ln>
        </p:spPr>
        <p:txBody>
          <a:bodyPr wrap="square" lIns="61852" tIns="30926" rIns="61852" bIns="30926" rtlCol="0">
            <a:spAutoFit/>
          </a:bodyPr>
          <a:lstStyle/>
          <a:p>
            <a:r>
              <a:rPr lang="en-US" altLang="ja-JP" sz="1400" b="1" dirty="0">
                <a:solidFill>
                  <a:srgbClr val="000000"/>
                </a:solidFill>
                <a:latin typeface="ＭＳ Ｐゴシック" panose="020B0600070205080204" pitchFamily="50" charset="-128"/>
                <a:ea typeface="ＭＳ Ｐゴシック" panose="020B0600070205080204" pitchFamily="50" charset="-128"/>
                <a:cs typeface="Times New Roman"/>
              </a:rPr>
              <a:t>【</a:t>
            </a:r>
            <a:r>
              <a:rPr lang="ja-JP" altLang="en-US" sz="1400" b="1" dirty="0">
                <a:solidFill>
                  <a:srgbClr val="000000"/>
                </a:solidFill>
                <a:latin typeface="ＭＳ Ｐゴシック" panose="020B0600070205080204" pitchFamily="50" charset="-128"/>
                <a:ea typeface="ＭＳ Ｐゴシック" panose="020B0600070205080204" pitchFamily="50" charset="-128"/>
                <a:cs typeface="Times New Roman"/>
              </a:rPr>
              <a:t>範囲</a:t>
            </a:r>
            <a:r>
              <a:rPr lang="en-US" altLang="ja-JP" sz="1400" b="1" dirty="0">
                <a:solidFill>
                  <a:srgbClr val="000000"/>
                </a:solidFill>
                <a:latin typeface="ＭＳ Ｐゴシック" panose="020B0600070205080204" pitchFamily="50" charset="-128"/>
                <a:ea typeface="ＭＳ Ｐゴシック" panose="020B0600070205080204" pitchFamily="50" charset="-128"/>
                <a:cs typeface="Times New Roman"/>
              </a:rPr>
              <a:t>】</a:t>
            </a:r>
          </a:p>
          <a:p>
            <a:r>
              <a:rPr lang="ja-JP" altLang="en-US" sz="1400" dirty="0">
                <a:solidFill>
                  <a:srgbClr val="000000"/>
                </a:solidFill>
                <a:latin typeface="ＭＳ Ｐゴシック" panose="020B0600070205080204" pitchFamily="50" charset="-128"/>
                <a:ea typeface="ＭＳ Ｐゴシック" panose="020B0600070205080204" pitchFamily="50" charset="-128"/>
                <a:cs typeface="Times New Roman"/>
              </a:rPr>
              <a:t>・</a:t>
            </a:r>
            <a:r>
              <a:rPr lang="ja-JP" altLang="ja-JP" sz="1400" dirty="0">
                <a:latin typeface="ＭＳ Ｐゴシック" panose="020B0600070205080204" pitchFamily="50" charset="-128"/>
                <a:ea typeface="ＭＳ Ｐゴシック" panose="020B0600070205080204" pitchFamily="50" charset="-128"/>
              </a:rPr>
              <a:t>自然文化園、日本庭園、スポーツ施設、駐車場等、公の施設の運営を一括で移行。</a:t>
            </a:r>
          </a:p>
          <a:p>
            <a:r>
              <a:rPr lang="ja-JP" altLang="ja-JP" sz="1400" dirty="0">
                <a:latin typeface="ＭＳ Ｐゴシック" panose="020B0600070205080204" pitchFamily="50" charset="-128"/>
                <a:ea typeface="ＭＳ Ｐゴシック" panose="020B0600070205080204" pitchFamily="50" charset="-128"/>
              </a:rPr>
              <a:t>※大阪府以外の事業者が管理運営する施設（国立民族学博物館や迎賓館、</a:t>
            </a:r>
            <a:r>
              <a:rPr lang="en-US" altLang="ja-JP" sz="1400" dirty="0">
                <a:latin typeface="ＭＳ Ｐゴシック" panose="020B0600070205080204" pitchFamily="50" charset="-128"/>
                <a:ea typeface="ＭＳ Ｐゴシック" panose="020B0600070205080204" pitchFamily="50" charset="-128"/>
              </a:rPr>
              <a:t>EXPO CITY</a:t>
            </a:r>
            <a:r>
              <a:rPr lang="ja-JP" altLang="ja-JP" sz="1400" dirty="0">
                <a:latin typeface="ＭＳ Ｐゴシック" panose="020B0600070205080204" pitchFamily="50" charset="-128"/>
                <a:ea typeface="ＭＳ Ｐゴシック" panose="020B0600070205080204" pitchFamily="50" charset="-128"/>
              </a:rPr>
              <a:t>や市立吹田サッカースタジアムなど）を除く。</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en-US" altLang="ja-JP" sz="1400" b="1"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期間</a:t>
            </a:r>
            <a:r>
              <a:rPr lang="en-US" altLang="ja-JP" sz="1400" b="1" dirty="0">
                <a:latin typeface="ＭＳ Ｐゴシック" panose="020B0600070205080204" pitchFamily="50" charset="-128"/>
                <a:ea typeface="ＭＳ Ｐゴシック" panose="020B0600070205080204" pitchFamily="50" charset="-128"/>
              </a:rPr>
              <a:t>】</a:t>
            </a:r>
          </a:p>
          <a:p>
            <a:r>
              <a:rPr lang="ja-JP" altLang="ja-JP"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10</a:t>
            </a:r>
            <a:r>
              <a:rPr lang="ja-JP" altLang="ja-JP" sz="1400" dirty="0" smtClean="0">
                <a:latin typeface="ＭＳ Ｐゴシック" panose="020B0600070205080204" pitchFamily="50" charset="-128"/>
                <a:ea typeface="ＭＳ Ｐゴシック" panose="020B0600070205080204" pitchFamily="50" charset="-128"/>
              </a:rPr>
              <a:t>年間</a:t>
            </a: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r>
              <a:rPr lang="ja-JP" altLang="ja-JP" sz="1400" dirty="0" smtClean="0">
                <a:latin typeface="ＭＳ Ｐゴシック" panose="020B0600070205080204" pitchFamily="50" charset="-128"/>
                <a:ea typeface="ＭＳ Ｐゴシック" panose="020B0600070205080204" pitchFamily="50" charset="-128"/>
              </a:rPr>
              <a:t> </a:t>
            </a:r>
            <a:endParaRPr lang="en-US" altLang="ja-JP" sz="1400" dirty="0" smtClean="0">
              <a:latin typeface="ＭＳ Ｐゴシック" panose="020B0600070205080204" pitchFamily="50" charset="-128"/>
              <a:ea typeface="ＭＳ Ｐゴシック" panose="020B0600070205080204" pitchFamily="50" charset="-128"/>
            </a:endParaRPr>
          </a:p>
          <a:p>
            <a:endParaRPr lang="en-US" altLang="ja-JP" sz="1400" dirty="0">
              <a:solidFill>
                <a:srgbClr val="000000"/>
              </a:solidFill>
              <a:latin typeface="ＭＳ Ｐゴシック" panose="020B0600070205080204" pitchFamily="50" charset="-128"/>
              <a:ea typeface="ＭＳ Ｐゴシック" panose="020B0600070205080204" pitchFamily="50" charset="-128"/>
              <a:cs typeface="Times New Roman"/>
            </a:endParaRPr>
          </a:p>
          <a:p>
            <a:r>
              <a:rPr lang="en-US" altLang="ja-JP" sz="1400" b="1" dirty="0">
                <a:solidFill>
                  <a:srgbClr val="000000"/>
                </a:solidFill>
                <a:latin typeface="ＭＳ Ｐゴシック" panose="020B0600070205080204" pitchFamily="50" charset="-128"/>
                <a:ea typeface="ＭＳ Ｐゴシック" panose="020B0600070205080204" pitchFamily="50" charset="-128"/>
                <a:cs typeface="Times New Roman"/>
              </a:rPr>
              <a:t>【</a:t>
            </a:r>
            <a:r>
              <a:rPr lang="ja-JP" altLang="en-US" sz="1400" b="1" dirty="0">
                <a:solidFill>
                  <a:srgbClr val="000000"/>
                </a:solidFill>
                <a:latin typeface="ＭＳ Ｐゴシック" panose="020B0600070205080204" pitchFamily="50" charset="-128"/>
                <a:ea typeface="ＭＳ Ｐゴシック" panose="020B0600070205080204" pitchFamily="50" charset="-128"/>
                <a:cs typeface="Times New Roman"/>
              </a:rPr>
              <a:t>役割</a:t>
            </a:r>
            <a:r>
              <a:rPr lang="en-US" altLang="ja-JP" sz="1400" b="1" dirty="0">
                <a:solidFill>
                  <a:srgbClr val="000000"/>
                </a:solidFill>
                <a:latin typeface="ＭＳ Ｐゴシック" panose="020B0600070205080204" pitchFamily="50" charset="-128"/>
                <a:ea typeface="ＭＳ Ｐゴシック" panose="020B0600070205080204" pitchFamily="50" charset="-128"/>
                <a:cs typeface="Times New Roman"/>
              </a:rPr>
              <a:t>】</a:t>
            </a:r>
          </a:p>
          <a:p>
            <a:r>
              <a:rPr lang="ja-JP" altLang="ja-JP" sz="1400" dirty="0">
                <a:latin typeface="ＭＳ Ｐゴシック" panose="020B0600070205080204" pitchFamily="50" charset="-128"/>
                <a:ea typeface="ＭＳ Ｐゴシック" panose="020B0600070205080204" pitchFamily="50" charset="-128"/>
              </a:rPr>
              <a:t>・指定管理者＝管理運営及び維持補修、利用促進やソフト展開等、公園を包括的に</a:t>
            </a:r>
            <a:r>
              <a:rPr lang="ja-JP" altLang="ja-JP" sz="1400" dirty="0" smtClean="0">
                <a:latin typeface="ＭＳ Ｐゴシック" panose="020B0600070205080204" pitchFamily="50" charset="-128"/>
                <a:ea typeface="ＭＳ Ｐゴシック" panose="020B0600070205080204" pitchFamily="50" charset="-128"/>
              </a:rPr>
              <a:t>マネジメント</a:t>
            </a:r>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など</a:t>
            </a:r>
            <a:endParaRPr lang="en-US" altLang="ja-JP" sz="1400" dirty="0">
              <a:latin typeface="ＭＳ Ｐゴシック" panose="020B0600070205080204" pitchFamily="50" charset="-128"/>
              <a:ea typeface="ＭＳ Ｐゴシック" panose="020B0600070205080204" pitchFamily="50" charset="-128"/>
            </a:endParaRPr>
          </a:p>
          <a:p>
            <a:r>
              <a:rPr lang="ja-JP" altLang="ja-JP" sz="1400" dirty="0" smtClean="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大　阪　</a:t>
            </a:r>
            <a:r>
              <a:rPr lang="ja-JP" altLang="ja-JP" sz="1400" dirty="0" smtClean="0">
                <a:latin typeface="ＭＳ Ｐゴシック" panose="020B0600070205080204" pitchFamily="50" charset="-128"/>
                <a:ea typeface="ＭＳ Ｐゴシック" panose="020B0600070205080204" pitchFamily="50" charset="-128"/>
              </a:rPr>
              <a:t>府</a:t>
            </a:r>
            <a:r>
              <a:rPr lang="ja-JP" altLang="en-US" sz="1400" dirty="0" smtClean="0">
                <a:latin typeface="ＭＳ Ｐゴシック" panose="020B0600070205080204" pitchFamily="50" charset="-128"/>
                <a:ea typeface="ＭＳ Ｐゴシック" panose="020B0600070205080204" pitchFamily="50" charset="-128"/>
              </a:rPr>
              <a:t>　 </a:t>
            </a:r>
            <a:r>
              <a:rPr lang="ja-JP" altLang="ja-JP" sz="1400" dirty="0" smtClean="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日本庭園の景観形成、自然文化園の森の育成環境形成</a:t>
            </a:r>
            <a:r>
              <a:rPr lang="ja-JP" altLang="ja-JP" sz="1400" dirty="0" smtClean="0">
                <a:latin typeface="ＭＳ Ｐゴシック" panose="020B0600070205080204" pitchFamily="50" charset="-128"/>
                <a:ea typeface="ＭＳ Ｐゴシック" panose="020B0600070205080204" pitchFamily="50" charset="-128"/>
              </a:rPr>
              <a:t>。</a:t>
            </a:r>
            <a:endParaRPr lang="en-US" altLang="ja-JP" sz="1400" dirty="0" smtClean="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                     </a:t>
            </a:r>
            <a:r>
              <a:rPr lang="ja-JP" altLang="ja-JP" sz="1400" dirty="0" smtClean="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日常的表面管理は指定管理者が実施）　</a:t>
            </a:r>
            <a:endParaRPr lang="en-US" altLang="ja-JP" sz="1400" dirty="0">
              <a:latin typeface="ＭＳ Ｐゴシック" panose="020B0600070205080204" pitchFamily="50" charset="-128"/>
              <a:ea typeface="ＭＳ Ｐゴシック" panose="020B0600070205080204" pitchFamily="50" charset="-128"/>
            </a:endParaRPr>
          </a:p>
          <a:p>
            <a:pPr marL="580502"/>
            <a:r>
              <a:rPr lang="ja-JP" altLang="en-US" sz="1400" dirty="0" smtClean="0">
                <a:latin typeface="ＭＳ Ｐゴシック" panose="020B0600070205080204" pitchFamily="50" charset="-128"/>
                <a:ea typeface="ＭＳ Ｐゴシック" panose="020B0600070205080204" pitchFamily="50" charset="-128"/>
              </a:rPr>
              <a:t>　　　     </a:t>
            </a:r>
            <a:r>
              <a:rPr lang="ja-JP" altLang="ja-JP" sz="1400" dirty="0" smtClean="0">
                <a:latin typeface="ＭＳ Ｐゴシック" panose="020B0600070205080204" pitchFamily="50" charset="-128"/>
                <a:ea typeface="ＭＳ Ｐゴシック" panose="020B0600070205080204" pitchFamily="50" charset="-128"/>
              </a:rPr>
              <a:t>府</a:t>
            </a:r>
            <a:r>
              <a:rPr lang="ja-JP" altLang="ja-JP" sz="1400" dirty="0">
                <a:latin typeface="ＭＳ Ｐゴシック" panose="020B0600070205080204" pitchFamily="50" charset="-128"/>
                <a:ea typeface="ＭＳ Ｐゴシック" panose="020B0600070205080204" pitchFamily="50" charset="-128"/>
              </a:rPr>
              <a:t>有資産の</a:t>
            </a:r>
            <a:r>
              <a:rPr lang="ja-JP" altLang="ja-JP" sz="1400" dirty="0" smtClean="0">
                <a:latin typeface="ＭＳ Ｐゴシック" panose="020B0600070205080204" pitchFamily="50" charset="-128"/>
                <a:ea typeface="ＭＳ Ｐゴシック" panose="020B0600070205080204" pitchFamily="50" charset="-128"/>
              </a:rPr>
              <a:t>活用。</a:t>
            </a:r>
            <a:r>
              <a:rPr lang="ja-JP" altLang="ja-JP" sz="1400" dirty="0">
                <a:latin typeface="ＭＳ Ｐゴシック" panose="020B0600070205080204" pitchFamily="50" charset="-128"/>
                <a:ea typeface="ＭＳ Ｐゴシック" panose="020B0600070205080204" pitchFamily="50" charset="-128"/>
              </a:rPr>
              <a:t>　</a:t>
            </a:r>
            <a:r>
              <a:rPr lang="ja-JP" altLang="ja-JP" sz="1400" dirty="0" smtClean="0">
                <a:latin typeface="ＭＳ Ｐゴシック" panose="020B0600070205080204" pitchFamily="50" charset="-128"/>
                <a:ea typeface="ＭＳ Ｐゴシック" panose="020B0600070205080204" pitchFamily="50" charset="-128"/>
              </a:rPr>
              <a:t>など</a:t>
            </a:r>
            <a:endParaRPr lang="ja-JP" altLang="ja-JP" sz="1400" dirty="0">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54559875"/>
              </p:ext>
            </p:extLst>
          </p:nvPr>
        </p:nvGraphicFramePr>
        <p:xfrm>
          <a:off x="216596" y="4698728"/>
          <a:ext cx="6875684" cy="2042640"/>
        </p:xfrm>
        <a:graphic>
          <a:graphicData uri="http://schemas.openxmlformats.org/drawingml/2006/table">
            <a:tbl>
              <a:tblPr firstRow="1" bandRow="1">
                <a:tableStyleId>{5C22544A-7EE6-4342-B048-85BDC9FD1C3A}</a:tableStyleId>
              </a:tblPr>
              <a:tblGrid>
                <a:gridCol w="606530"/>
                <a:gridCol w="671695"/>
                <a:gridCol w="671695"/>
                <a:gridCol w="671695"/>
                <a:gridCol w="746328"/>
                <a:gridCol w="671695"/>
                <a:gridCol w="746328"/>
                <a:gridCol w="746328"/>
                <a:gridCol w="671695"/>
                <a:gridCol w="671695"/>
              </a:tblGrid>
              <a:tr h="216024">
                <a:tc>
                  <a:txBody>
                    <a:bodyPr/>
                    <a:lstStyle/>
                    <a:p>
                      <a:pPr algn="ctr"/>
                      <a:r>
                        <a:rPr kumimoji="1" lang="ja-JP" altLang="en-US" sz="900" dirty="0" smtClean="0"/>
                        <a:t>年度</a:t>
                      </a:r>
                      <a:endParaRPr kumimoji="1" lang="ja-JP" altLang="en-US" sz="900" dirty="0"/>
                    </a:p>
                  </a:txBody>
                  <a:tcPr marL="87852" marR="87852"/>
                </a:tc>
                <a:tc>
                  <a:txBody>
                    <a:bodyPr/>
                    <a:lstStyle/>
                    <a:p>
                      <a:pPr algn="ctr"/>
                      <a:r>
                        <a:rPr kumimoji="1" lang="en-US" altLang="ja-JP" sz="900" dirty="0" smtClean="0"/>
                        <a:t>H28</a:t>
                      </a:r>
                      <a:endParaRPr kumimoji="1" lang="ja-JP" altLang="en-US" sz="900" dirty="0"/>
                    </a:p>
                  </a:txBody>
                  <a:tcPr marL="87852" marR="87852"/>
                </a:tc>
                <a:tc gridSpan="4">
                  <a:txBody>
                    <a:bodyPr/>
                    <a:lstStyle/>
                    <a:p>
                      <a:pPr algn="ctr"/>
                      <a:r>
                        <a:rPr kumimoji="1" lang="en-US" altLang="ja-JP" sz="900" dirty="0" smtClean="0"/>
                        <a:t>H29</a:t>
                      </a:r>
                      <a:endParaRPr kumimoji="1" lang="ja-JP" altLang="en-US" sz="900" dirty="0"/>
                    </a:p>
                  </a:txBody>
                  <a:tcPr marL="87852" marR="87852"/>
                </a:tc>
                <a:tc hMerge="1">
                  <a:txBody>
                    <a:bodyPr/>
                    <a:lstStyle/>
                    <a:p>
                      <a:endParaRPr kumimoji="1" lang="ja-JP" altLang="en-US" sz="1600" dirty="0"/>
                    </a:p>
                  </a:txBody>
                  <a:tcPr/>
                </a:tc>
                <a:tc hMerge="1">
                  <a:txBody>
                    <a:bodyPr/>
                    <a:lstStyle/>
                    <a:p>
                      <a:endParaRPr kumimoji="1" lang="ja-JP" altLang="en-US" sz="1600" dirty="0"/>
                    </a:p>
                  </a:txBody>
                  <a:tcPr/>
                </a:tc>
                <a:tc hMerge="1">
                  <a:txBody>
                    <a:bodyPr/>
                    <a:lstStyle/>
                    <a:p>
                      <a:endParaRPr kumimoji="1" lang="ja-JP" altLang="en-US" sz="1600" dirty="0"/>
                    </a:p>
                  </a:txBody>
                  <a:tcPr/>
                </a:tc>
                <a:tc gridSpan="2">
                  <a:txBody>
                    <a:bodyPr/>
                    <a:lstStyle/>
                    <a:p>
                      <a:pPr algn="ctr"/>
                      <a:r>
                        <a:rPr kumimoji="1" lang="en-US" altLang="ja-JP" sz="900" dirty="0" smtClean="0"/>
                        <a:t>H30</a:t>
                      </a:r>
                      <a:endParaRPr kumimoji="1" lang="ja-JP" altLang="en-US" sz="900" dirty="0"/>
                    </a:p>
                  </a:txBody>
                  <a:tcPr marL="87852" marR="87852"/>
                </a:tc>
                <a:tc hMerge="1">
                  <a:txBody>
                    <a:bodyPr/>
                    <a:lstStyle/>
                    <a:p>
                      <a:endParaRPr kumimoji="1" lang="ja-JP" altLang="en-US" sz="1600" dirty="0"/>
                    </a:p>
                  </a:txBody>
                  <a:tcPr/>
                </a:tc>
                <a:tc>
                  <a:txBody>
                    <a:bodyPr/>
                    <a:lstStyle/>
                    <a:p>
                      <a:pPr algn="ctr"/>
                      <a:r>
                        <a:rPr kumimoji="1" lang="en-US" altLang="ja-JP" sz="900" dirty="0" smtClean="0"/>
                        <a:t>H31</a:t>
                      </a:r>
                      <a:endParaRPr kumimoji="1" lang="ja-JP" altLang="en-US" sz="900" dirty="0"/>
                    </a:p>
                  </a:txBody>
                  <a:tcPr marL="87852" marR="87852"/>
                </a:tc>
                <a:tc>
                  <a:txBody>
                    <a:bodyPr/>
                    <a:lstStyle/>
                    <a:p>
                      <a:pPr algn="ctr"/>
                      <a:r>
                        <a:rPr kumimoji="1" lang="en-US" altLang="ja-JP" sz="900" dirty="0" smtClean="0"/>
                        <a:t>H32</a:t>
                      </a:r>
                      <a:endParaRPr kumimoji="1" lang="ja-JP" altLang="en-US" sz="900" dirty="0"/>
                    </a:p>
                  </a:txBody>
                  <a:tcPr marL="87852" marR="87852"/>
                </a:tc>
              </a:tr>
              <a:tr h="131440">
                <a:tc>
                  <a:txBody>
                    <a:bodyPr/>
                    <a:lstStyle/>
                    <a:p>
                      <a:pPr algn="ctr"/>
                      <a:r>
                        <a:rPr kumimoji="1" lang="ja-JP" altLang="en-US" sz="900" dirty="0" smtClean="0"/>
                        <a:t>月</a:t>
                      </a:r>
                      <a:endParaRPr kumimoji="1" lang="ja-JP" altLang="en-US" sz="900" dirty="0"/>
                    </a:p>
                  </a:txBody>
                  <a:tcPr marL="87852" marR="87852"/>
                </a:tc>
                <a:tc>
                  <a:txBody>
                    <a:bodyPr/>
                    <a:lstStyle/>
                    <a:p>
                      <a:pPr algn="ctr"/>
                      <a:r>
                        <a:rPr kumimoji="1" lang="ja-JP" altLang="en-US" sz="800" dirty="0" smtClean="0"/>
                        <a:t>１－３月</a:t>
                      </a:r>
                      <a:endParaRPr kumimoji="1" lang="ja-JP" altLang="en-US" sz="800" dirty="0"/>
                    </a:p>
                  </a:txBody>
                  <a:tcPr marL="87852" marR="87852"/>
                </a:tc>
                <a:tc>
                  <a:txBody>
                    <a:bodyPr/>
                    <a:lstStyle/>
                    <a:p>
                      <a:pPr algn="ctr"/>
                      <a:r>
                        <a:rPr kumimoji="1" lang="ja-JP" altLang="en-US" sz="800" dirty="0" smtClean="0"/>
                        <a:t>４－６月</a:t>
                      </a:r>
                      <a:endParaRPr kumimoji="1" lang="ja-JP" altLang="en-US" sz="800" dirty="0"/>
                    </a:p>
                  </a:txBody>
                  <a:tcPr marL="87852" marR="87852"/>
                </a:tc>
                <a:tc>
                  <a:txBody>
                    <a:bodyPr/>
                    <a:lstStyle/>
                    <a:p>
                      <a:pPr algn="ctr"/>
                      <a:r>
                        <a:rPr kumimoji="1" lang="ja-JP" altLang="en-US" sz="800" dirty="0" smtClean="0"/>
                        <a:t>７－９月</a:t>
                      </a:r>
                      <a:endParaRPr kumimoji="1" lang="ja-JP" altLang="en-US" sz="800" dirty="0"/>
                    </a:p>
                  </a:txBody>
                  <a:tcPr marL="87852" marR="87852"/>
                </a:tc>
                <a:tc>
                  <a:txBody>
                    <a:bodyPr/>
                    <a:lstStyle/>
                    <a:p>
                      <a:pPr algn="ctr"/>
                      <a:r>
                        <a:rPr kumimoji="1" lang="en-US" altLang="ja-JP" sz="800" dirty="0" smtClean="0"/>
                        <a:t>10</a:t>
                      </a:r>
                      <a:r>
                        <a:rPr kumimoji="1" lang="ja-JP" altLang="en-US" sz="800" dirty="0" smtClean="0"/>
                        <a:t>－</a:t>
                      </a:r>
                      <a:r>
                        <a:rPr kumimoji="1" lang="en-US" altLang="ja-JP" sz="800" dirty="0" smtClean="0"/>
                        <a:t>12</a:t>
                      </a:r>
                      <a:r>
                        <a:rPr kumimoji="1" lang="ja-JP" altLang="en-US" sz="800" dirty="0" smtClean="0"/>
                        <a:t>月</a:t>
                      </a:r>
                      <a:endParaRPr kumimoji="1" lang="ja-JP" altLang="en-US" sz="800" dirty="0"/>
                    </a:p>
                  </a:txBody>
                  <a:tcPr marL="87852" marR="87852"/>
                </a:tc>
                <a:tc>
                  <a:txBody>
                    <a:bodyPr/>
                    <a:lstStyle/>
                    <a:p>
                      <a:pPr algn="ctr"/>
                      <a:r>
                        <a:rPr kumimoji="1" lang="ja-JP" altLang="en-US" sz="800" dirty="0" smtClean="0"/>
                        <a:t>１－３月</a:t>
                      </a:r>
                      <a:endParaRPr kumimoji="1" lang="ja-JP" altLang="en-US" sz="800" dirty="0"/>
                    </a:p>
                  </a:txBody>
                  <a:tcPr marL="87852" marR="87852"/>
                </a:tc>
                <a:tc>
                  <a:txBody>
                    <a:bodyPr/>
                    <a:lstStyle/>
                    <a:p>
                      <a:pPr algn="ctr"/>
                      <a:r>
                        <a:rPr kumimoji="1" lang="ja-JP" altLang="en-US" sz="800" dirty="0" smtClean="0"/>
                        <a:t>４－９月</a:t>
                      </a:r>
                      <a:endParaRPr kumimoji="1" lang="ja-JP" altLang="en-US" sz="800" dirty="0"/>
                    </a:p>
                  </a:txBody>
                  <a:tcPr marL="87852" marR="87852"/>
                </a:tc>
                <a:tc>
                  <a:txBody>
                    <a:bodyPr/>
                    <a:lstStyle/>
                    <a:p>
                      <a:pPr algn="ctr"/>
                      <a:r>
                        <a:rPr kumimoji="1" lang="en-US" altLang="ja-JP" sz="800" dirty="0" smtClean="0"/>
                        <a:t>10</a:t>
                      </a:r>
                      <a:r>
                        <a:rPr kumimoji="1" lang="ja-JP" altLang="en-US" sz="800" dirty="0" smtClean="0"/>
                        <a:t>－３月</a:t>
                      </a:r>
                      <a:endParaRPr kumimoji="1" lang="ja-JP" altLang="en-US" sz="800" dirty="0"/>
                    </a:p>
                  </a:txBody>
                  <a:tcPr marL="87852" marR="87852"/>
                </a:tc>
                <a:tc>
                  <a:txBody>
                    <a:bodyPr/>
                    <a:lstStyle/>
                    <a:p>
                      <a:pPr algn="ctr"/>
                      <a:endParaRPr kumimoji="1" lang="ja-JP" altLang="en-US" sz="800" dirty="0"/>
                    </a:p>
                  </a:txBody>
                  <a:tcPr marL="87852" marR="87852"/>
                </a:tc>
                <a:tc>
                  <a:txBody>
                    <a:bodyPr/>
                    <a:lstStyle/>
                    <a:p>
                      <a:pPr algn="ctr"/>
                      <a:endParaRPr kumimoji="1" lang="ja-JP" altLang="en-US" sz="800" dirty="0"/>
                    </a:p>
                  </a:txBody>
                  <a:tcPr marL="87852" marR="87852"/>
                </a:tc>
              </a:tr>
              <a:tr h="1585440">
                <a:tc>
                  <a:txBody>
                    <a:bodyPr/>
                    <a:lstStyle/>
                    <a:p>
                      <a:endParaRPr kumimoji="1" lang="ja-JP" altLang="en-US" sz="900" b="1"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c>
                  <a:txBody>
                    <a:bodyPr/>
                    <a:lstStyle/>
                    <a:p>
                      <a:endParaRPr kumimoji="1" lang="ja-JP" altLang="en-US" sz="900" dirty="0"/>
                    </a:p>
                  </a:txBody>
                  <a:tcPr marL="87852" marR="87852"/>
                </a:tc>
              </a:tr>
            </a:tbl>
          </a:graphicData>
        </a:graphic>
      </p:graphicFrame>
      <p:grpSp>
        <p:nvGrpSpPr>
          <p:cNvPr id="11" name="グループ化 10"/>
          <p:cNvGrpSpPr/>
          <p:nvPr/>
        </p:nvGrpSpPr>
        <p:grpSpPr>
          <a:xfrm>
            <a:off x="2195258" y="5170016"/>
            <a:ext cx="4847777" cy="1521296"/>
            <a:chOff x="1982069" y="1668040"/>
            <a:chExt cx="4847777" cy="1521296"/>
          </a:xfrm>
        </p:grpSpPr>
        <p:sp>
          <p:nvSpPr>
            <p:cNvPr id="12" name="ホームベース 11"/>
            <p:cNvSpPr/>
            <p:nvPr/>
          </p:nvSpPr>
          <p:spPr>
            <a:xfrm>
              <a:off x="2644782" y="1672824"/>
              <a:ext cx="609154" cy="2789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pPr algn="ctr"/>
              <a:r>
                <a:rPr lang="ja-JP" altLang="en-US" sz="900" dirty="0" smtClean="0"/>
                <a:t>選定</a:t>
              </a:r>
              <a:endParaRPr lang="en-US" altLang="ja-JP" sz="900" dirty="0" smtClean="0"/>
            </a:p>
            <a:p>
              <a:pPr algn="ctr"/>
              <a:r>
                <a:rPr lang="ja-JP" altLang="en-US" sz="900" dirty="0" smtClean="0"/>
                <a:t>手続</a:t>
              </a:r>
              <a:endParaRPr lang="ja-JP" altLang="en-US" sz="900" dirty="0"/>
            </a:p>
          </p:txBody>
        </p:sp>
        <p:sp>
          <p:nvSpPr>
            <p:cNvPr id="13" name="ホームベース 12"/>
            <p:cNvSpPr/>
            <p:nvPr/>
          </p:nvSpPr>
          <p:spPr>
            <a:xfrm>
              <a:off x="1982069" y="1668040"/>
              <a:ext cx="629022" cy="28374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pPr algn="ctr"/>
              <a:r>
                <a:rPr lang="ja-JP" altLang="en-US" sz="900" dirty="0"/>
                <a:t>公募</a:t>
              </a:r>
            </a:p>
          </p:txBody>
        </p:sp>
        <p:sp>
          <p:nvSpPr>
            <p:cNvPr id="14" name="ホームベース 13"/>
            <p:cNvSpPr/>
            <p:nvPr/>
          </p:nvSpPr>
          <p:spPr>
            <a:xfrm>
              <a:off x="4072289" y="1674999"/>
              <a:ext cx="741333" cy="2767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pPr algn="ctr"/>
              <a:r>
                <a:rPr lang="ja-JP" altLang="en-US" sz="900" dirty="0"/>
                <a:t>引継ぎ</a:t>
              </a:r>
            </a:p>
          </p:txBody>
        </p:sp>
        <p:sp>
          <p:nvSpPr>
            <p:cNvPr id="15" name="ホームベース 14"/>
            <p:cNvSpPr/>
            <p:nvPr/>
          </p:nvSpPr>
          <p:spPr>
            <a:xfrm>
              <a:off x="4813622" y="1671959"/>
              <a:ext cx="2016224" cy="27982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r>
                <a:rPr lang="ja-JP" altLang="en-US" sz="900" dirty="0"/>
                <a:t>指定管理者による管理</a:t>
              </a:r>
            </a:p>
          </p:txBody>
        </p:sp>
        <p:sp>
          <p:nvSpPr>
            <p:cNvPr id="17" name="フローチャート : 結合子 16"/>
            <p:cNvSpPr/>
            <p:nvPr/>
          </p:nvSpPr>
          <p:spPr>
            <a:xfrm>
              <a:off x="3537669" y="2254437"/>
              <a:ext cx="103775" cy="108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pPr algn="ctr"/>
              <a:endParaRPr kumimoji="1" lang="ja-JP" altLang="en-US"/>
            </a:p>
          </p:txBody>
        </p:sp>
        <p:sp>
          <p:nvSpPr>
            <p:cNvPr id="18" name="テキスト ボックス 17"/>
            <p:cNvSpPr txBox="1"/>
            <p:nvPr/>
          </p:nvSpPr>
          <p:spPr>
            <a:xfrm>
              <a:off x="2976746" y="2333874"/>
              <a:ext cx="1280472" cy="415490"/>
            </a:xfrm>
            <a:prstGeom prst="rect">
              <a:avLst/>
            </a:prstGeom>
            <a:noFill/>
          </p:spPr>
          <p:txBody>
            <a:bodyPr wrap="square" lIns="91431" tIns="45716" rIns="91431" bIns="45716" rtlCol="0">
              <a:spAutoFit/>
            </a:bodyPr>
            <a:lstStyle/>
            <a:p>
              <a:pPr algn="ctr"/>
              <a:r>
                <a:rPr lang="ja-JP" altLang="en-US" sz="700" dirty="0"/>
                <a:t>２月議会</a:t>
              </a:r>
              <a:endParaRPr lang="en-US" altLang="ja-JP" sz="700" dirty="0"/>
            </a:p>
            <a:p>
              <a:pPr algn="ctr"/>
              <a:r>
                <a:rPr lang="ja-JP" altLang="en-US" sz="700" dirty="0"/>
                <a:t>（指定管理者の</a:t>
              </a:r>
              <a:endParaRPr lang="en-US" altLang="ja-JP" sz="700" dirty="0"/>
            </a:p>
            <a:p>
              <a:pPr algn="ctr"/>
              <a:r>
                <a:rPr lang="ja-JP" altLang="en-US" sz="700" dirty="0"/>
                <a:t>議案提出）</a:t>
              </a:r>
            </a:p>
          </p:txBody>
        </p:sp>
        <p:sp>
          <p:nvSpPr>
            <p:cNvPr id="19" name="フローチャート : 結合子 18"/>
            <p:cNvSpPr/>
            <p:nvPr/>
          </p:nvSpPr>
          <p:spPr>
            <a:xfrm>
              <a:off x="3181821" y="1954932"/>
              <a:ext cx="103775" cy="108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pPr algn="ctr"/>
              <a:endParaRPr kumimoji="1" lang="ja-JP" altLang="en-US"/>
            </a:p>
          </p:txBody>
        </p:sp>
        <p:sp>
          <p:nvSpPr>
            <p:cNvPr id="20" name="テキスト ボックス 19"/>
            <p:cNvSpPr txBox="1"/>
            <p:nvPr/>
          </p:nvSpPr>
          <p:spPr>
            <a:xfrm>
              <a:off x="2340663" y="2053419"/>
              <a:ext cx="1816046" cy="307768"/>
            </a:xfrm>
            <a:prstGeom prst="rect">
              <a:avLst/>
            </a:prstGeom>
            <a:noFill/>
          </p:spPr>
          <p:txBody>
            <a:bodyPr wrap="square" lIns="91431" tIns="45716" rIns="91431" bIns="45716" rtlCol="0">
              <a:spAutoFit/>
            </a:bodyPr>
            <a:lstStyle/>
            <a:p>
              <a:pPr algn="ctr"/>
              <a:r>
                <a:rPr lang="ja-JP" altLang="en-US" sz="700" dirty="0"/>
                <a:t>指定</a:t>
              </a:r>
              <a:r>
                <a:rPr lang="ja-JP" altLang="en-US" sz="700" dirty="0" smtClean="0"/>
                <a:t>管理</a:t>
              </a:r>
              <a:endParaRPr lang="en-US" altLang="ja-JP" sz="700" dirty="0"/>
            </a:p>
            <a:p>
              <a:pPr algn="ctr"/>
              <a:r>
                <a:rPr lang="ja-JP" altLang="en-US" sz="700" dirty="0"/>
                <a:t>候補者決定</a:t>
              </a:r>
            </a:p>
          </p:txBody>
        </p:sp>
        <p:sp>
          <p:nvSpPr>
            <p:cNvPr id="21" name="テキスト ボックス 20"/>
            <p:cNvSpPr txBox="1"/>
            <p:nvPr/>
          </p:nvSpPr>
          <p:spPr>
            <a:xfrm>
              <a:off x="6246502" y="2005794"/>
              <a:ext cx="325520" cy="1183542"/>
            </a:xfrm>
            <a:prstGeom prst="rect">
              <a:avLst/>
            </a:prstGeom>
            <a:solidFill>
              <a:schemeClr val="tx2"/>
            </a:solidFill>
          </p:spPr>
          <p:txBody>
            <a:bodyPr vert="eaVert" wrap="square" lIns="91431" tIns="45716" rIns="91431" bIns="45716" rtlCol="0">
              <a:spAutoFit/>
            </a:bodyPr>
            <a:lstStyle/>
            <a:p>
              <a:pPr algn="ctr"/>
              <a:r>
                <a:rPr lang="ja-JP" altLang="en-US" sz="900" dirty="0">
                  <a:solidFill>
                    <a:schemeClr val="bg1"/>
                  </a:solidFill>
                </a:rPr>
                <a:t>万博</a:t>
              </a:r>
              <a:r>
                <a:rPr lang="en-US" altLang="ja-JP" sz="900" dirty="0">
                  <a:solidFill>
                    <a:schemeClr val="bg1"/>
                  </a:solidFill>
                </a:rPr>
                <a:t>50</a:t>
              </a:r>
              <a:r>
                <a:rPr lang="ja-JP" altLang="en-US" sz="900" dirty="0" smtClean="0">
                  <a:solidFill>
                    <a:schemeClr val="bg1"/>
                  </a:solidFill>
                </a:rPr>
                <a:t>周年イベント</a:t>
              </a:r>
              <a:endParaRPr lang="ja-JP" altLang="en-US" sz="900" dirty="0">
                <a:solidFill>
                  <a:schemeClr val="bg1"/>
                </a:solidFill>
              </a:endParaRPr>
            </a:p>
          </p:txBody>
        </p:sp>
        <p:sp>
          <p:nvSpPr>
            <p:cNvPr id="22" name="フローチャート : 結合子 21"/>
            <p:cNvSpPr/>
            <p:nvPr/>
          </p:nvSpPr>
          <p:spPr>
            <a:xfrm>
              <a:off x="3892314" y="2674905"/>
              <a:ext cx="103775" cy="1080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pPr algn="ctr"/>
              <a:endParaRPr kumimoji="1" lang="ja-JP" altLang="en-US"/>
            </a:p>
          </p:txBody>
        </p:sp>
        <p:sp>
          <p:nvSpPr>
            <p:cNvPr id="23" name="テキスト ボックス 22"/>
            <p:cNvSpPr txBox="1"/>
            <p:nvPr/>
          </p:nvSpPr>
          <p:spPr>
            <a:xfrm>
              <a:off x="3076279" y="2761188"/>
              <a:ext cx="1816046" cy="200047"/>
            </a:xfrm>
            <a:prstGeom prst="rect">
              <a:avLst/>
            </a:prstGeom>
            <a:noFill/>
          </p:spPr>
          <p:txBody>
            <a:bodyPr wrap="square" lIns="91431" tIns="45716" rIns="91431" bIns="45716" rtlCol="0">
              <a:spAutoFit/>
            </a:bodyPr>
            <a:lstStyle/>
            <a:p>
              <a:pPr algn="ctr"/>
              <a:r>
                <a:rPr lang="ja-JP" altLang="en-US" sz="700" dirty="0"/>
                <a:t>指定管理者決定</a:t>
              </a:r>
            </a:p>
          </p:txBody>
        </p:sp>
      </p:grpSp>
      <p:sp>
        <p:nvSpPr>
          <p:cNvPr id="26" name="スライド番号プレースホルダー 1"/>
          <p:cNvSpPr txBox="1">
            <a:spLocks/>
          </p:cNvSpPr>
          <p:nvPr/>
        </p:nvSpPr>
        <p:spPr>
          <a:xfrm>
            <a:off x="6705601" y="65087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9" tIns="45720" rIns="91439" bIns="45720" rtlCol="0" anchor="ctr"/>
          <a:lstStyle>
            <a:defPPr>
              <a:defRPr lang="ja-JP"/>
            </a:defPPr>
            <a:lvl1pPr marL="0" algn="r" defTabSz="914391" rtl="0" eaLnBrk="0" latinLnBrk="0" hangingPunct="0">
              <a:spcBef>
                <a:spcPct val="20000"/>
              </a:spcBef>
              <a:buChar char="•"/>
              <a:defRPr kumimoji="1" sz="3200" kern="1200">
                <a:solidFill>
                  <a:schemeClr val="tx1"/>
                </a:solidFill>
                <a:latin typeface="Arial" charset="0"/>
                <a:ea typeface="ＭＳ Ｐゴシック" charset="-128"/>
                <a:cs typeface="+mn-cs"/>
              </a:defRPr>
            </a:lvl1pPr>
            <a:lvl2pPr marL="742943" indent="-285747" algn="l" defTabSz="914391" rtl="0" eaLnBrk="0" latinLnBrk="0" hangingPunct="0">
              <a:spcBef>
                <a:spcPct val="20000"/>
              </a:spcBef>
              <a:buChar char="–"/>
              <a:defRPr kumimoji="1" sz="2800" kern="1200">
                <a:solidFill>
                  <a:schemeClr val="tx1"/>
                </a:solidFill>
                <a:latin typeface="Arial" charset="0"/>
                <a:ea typeface="ＭＳ Ｐゴシック" charset="-128"/>
                <a:cs typeface="+mn-cs"/>
              </a:defRPr>
            </a:lvl2pPr>
            <a:lvl3pPr marL="1142989" indent="-228598" algn="l" defTabSz="914391" rtl="0" eaLnBrk="0" latinLnBrk="0" hangingPunct="0">
              <a:spcBef>
                <a:spcPct val="20000"/>
              </a:spcBef>
              <a:buChar char="•"/>
              <a:defRPr kumimoji="1" sz="2400" kern="1200">
                <a:solidFill>
                  <a:schemeClr val="tx1"/>
                </a:solidFill>
                <a:latin typeface="Arial" charset="0"/>
                <a:ea typeface="ＭＳ Ｐゴシック" charset="-128"/>
                <a:cs typeface="+mn-cs"/>
              </a:defRPr>
            </a:lvl3pPr>
            <a:lvl4pPr marL="1600184" indent="-228598" algn="l" defTabSz="914391" rtl="0" eaLnBrk="0" latinLnBrk="0" hangingPunct="0">
              <a:spcBef>
                <a:spcPct val="20000"/>
              </a:spcBef>
              <a:buChar char="–"/>
              <a:defRPr kumimoji="1" sz="2000" kern="1200">
                <a:solidFill>
                  <a:schemeClr val="tx1"/>
                </a:solidFill>
                <a:latin typeface="Arial" charset="0"/>
                <a:ea typeface="ＭＳ Ｐゴシック" charset="-128"/>
                <a:cs typeface="+mn-cs"/>
              </a:defRPr>
            </a:lvl4pPr>
            <a:lvl5pPr marL="2057379" indent="-228598" algn="l" defTabSz="914391" rtl="0" eaLnBrk="0" latinLnBrk="0" hangingPunct="0">
              <a:spcBef>
                <a:spcPct val="20000"/>
              </a:spcBef>
              <a:buChar char="»"/>
              <a:defRPr kumimoji="1" sz="2000" kern="1200">
                <a:solidFill>
                  <a:schemeClr val="tx1"/>
                </a:solidFill>
                <a:latin typeface="Arial" charset="0"/>
                <a:ea typeface="ＭＳ Ｐゴシック" charset="-128"/>
                <a:cs typeface="+mn-cs"/>
              </a:defRPr>
            </a:lvl5pPr>
            <a:lvl6pPr marL="2514575" indent="-228598" algn="l" defTabSz="914391" rtl="0" eaLnBrk="0" fontAlgn="base" latinLnBrk="0" hangingPunct="0">
              <a:spcBef>
                <a:spcPct val="20000"/>
              </a:spcBef>
              <a:spcAft>
                <a:spcPct val="0"/>
              </a:spcAft>
              <a:buChar char="»"/>
              <a:defRPr kumimoji="1" sz="2000" kern="1200">
                <a:solidFill>
                  <a:schemeClr val="tx1"/>
                </a:solidFill>
                <a:latin typeface="Arial" charset="0"/>
                <a:ea typeface="ＭＳ Ｐゴシック" charset="-128"/>
                <a:cs typeface="+mn-cs"/>
              </a:defRPr>
            </a:lvl6pPr>
            <a:lvl7pPr marL="2971770" indent="-228598" algn="l" defTabSz="914391" rtl="0" eaLnBrk="0" fontAlgn="base" latinLnBrk="0" hangingPunct="0">
              <a:spcBef>
                <a:spcPct val="20000"/>
              </a:spcBef>
              <a:spcAft>
                <a:spcPct val="0"/>
              </a:spcAft>
              <a:buChar char="»"/>
              <a:defRPr kumimoji="1" sz="2000" kern="1200">
                <a:solidFill>
                  <a:schemeClr val="tx1"/>
                </a:solidFill>
                <a:latin typeface="Arial" charset="0"/>
                <a:ea typeface="ＭＳ Ｐゴシック" charset="-128"/>
                <a:cs typeface="+mn-cs"/>
              </a:defRPr>
            </a:lvl7pPr>
            <a:lvl8pPr marL="3428966" indent="-228598" algn="l" defTabSz="914391" rtl="0" eaLnBrk="0" fontAlgn="base" latinLnBrk="0" hangingPunct="0">
              <a:spcBef>
                <a:spcPct val="20000"/>
              </a:spcBef>
              <a:spcAft>
                <a:spcPct val="0"/>
              </a:spcAft>
              <a:buChar char="»"/>
              <a:defRPr kumimoji="1" sz="2000" kern="1200">
                <a:solidFill>
                  <a:schemeClr val="tx1"/>
                </a:solidFill>
                <a:latin typeface="Arial" charset="0"/>
                <a:ea typeface="ＭＳ Ｐゴシック" charset="-128"/>
                <a:cs typeface="+mn-cs"/>
              </a:defRPr>
            </a:lvl8pPr>
            <a:lvl9pPr marL="3886161" indent="-228598" algn="l" defTabSz="914391" rtl="0" eaLnBrk="0" fontAlgn="base" latinLnBrk="0" hangingPunct="0">
              <a:spcBef>
                <a:spcPct val="20000"/>
              </a:spcBef>
              <a:spcAft>
                <a:spcPct val="0"/>
              </a:spcAft>
              <a:buChar char="»"/>
              <a:defRPr kumimoji="1" sz="2000" kern="1200">
                <a:solidFill>
                  <a:schemeClr val="tx1"/>
                </a:solidFill>
                <a:latin typeface="Arial" charset="0"/>
                <a:ea typeface="ＭＳ Ｐゴシック" charset="-128"/>
                <a:cs typeface="+mn-cs"/>
              </a:defRPr>
            </a:lvl9pPr>
          </a:lstStyle>
          <a:p>
            <a:pPr eaLnBrk="1" hangingPunct="1">
              <a:spcBef>
                <a:spcPct val="0"/>
              </a:spcBef>
              <a:buFontTx/>
              <a:buNone/>
            </a:pPr>
            <a:r>
              <a:rPr lang="ja-JP" altLang="en-US" sz="1000" dirty="0" smtClean="0"/>
              <a:t>７</a:t>
            </a:r>
            <a:endParaRPr lang="en-US" altLang="ja-JP" sz="1000" dirty="0"/>
          </a:p>
        </p:txBody>
      </p:sp>
      <p:sp>
        <p:nvSpPr>
          <p:cNvPr id="28" name="ホームベース 27"/>
          <p:cNvSpPr/>
          <p:nvPr/>
        </p:nvSpPr>
        <p:spPr>
          <a:xfrm>
            <a:off x="848345" y="5174800"/>
            <a:ext cx="609154" cy="2789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spcCol="0" rtlCol="0" anchor="ctr"/>
          <a:lstStyle/>
          <a:p>
            <a:pPr algn="ctr"/>
            <a:r>
              <a:rPr lang="ja-JP" altLang="en-US" sz="900" dirty="0" smtClean="0"/>
              <a:t>提案</a:t>
            </a:r>
            <a:endParaRPr lang="en-US" altLang="ja-JP" sz="900" dirty="0" smtClean="0"/>
          </a:p>
          <a:p>
            <a:pPr algn="ctr"/>
            <a:r>
              <a:rPr lang="ja-JP" altLang="en-US" sz="900" dirty="0" smtClean="0"/>
              <a:t>募集</a:t>
            </a:r>
            <a:endParaRPr lang="ja-JP" altLang="en-US" sz="900" dirty="0"/>
          </a:p>
        </p:txBody>
      </p:sp>
    </p:spTree>
    <p:extLst>
      <p:ext uri="{BB962C8B-B14F-4D97-AF65-F5344CB8AC3E}">
        <p14:creationId xmlns:p14="http://schemas.microsoft.com/office/powerpoint/2010/main" val="2695972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4315</TotalTime>
  <Words>1106</Words>
  <Application>Microsoft Office PowerPoint</Application>
  <PresentationFormat>画面に合わせる (4:3)</PresentationFormat>
  <Paragraphs>299</Paragraphs>
  <Slides>9</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9</vt:i4>
      </vt:variant>
    </vt:vector>
  </HeadingPairs>
  <TitlesOfParts>
    <vt:vector size="12" baseType="lpstr">
      <vt:lpstr>Office ​​テーマ</vt:lpstr>
      <vt:lpstr>ワークシート</vt:lpstr>
      <vt:lpstr>文書</vt:lpstr>
      <vt:lpstr>万博記念公園の概況について</vt:lpstr>
      <vt:lpstr>PowerPoint プレゼンテーション</vt:lpstr>
      <vt:lpstr>■施設</vt:lpstr>
      <vt:lpstr>■入園者数</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太陽の塔　耐震改修について</dc:title>
  <dc:creator>前田　賢司</dc:creator>
  <cp:lastModifiedBy>前田　賢司</cp:lastModifiedBy>
  <cp:revision>312</cp:revision>
  <cp:lastPrinted>2017-04-27T10:42:19Z</cp:lastPrinted>
  <dcterms:created xsi:type="dcterms:W3CDTF">2015-12-07T04:38:42Z</dcterms:created>
  <dcterms:modified xsi:type="dcterms:W3CDTF">2017-05-01T00:01:40Z</dcterms:modified>
</cp:coreProperties>
</file>