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14"/>
  </p:notesMasterIdLst>
  <p:sldIdLst>
    <p:sldId id="282" r:id="rId6"/>
    <p:sldId id="281" r:id="rId7"/>
    <p:sldId id="283" r:id="rId8"/>
    <p:sldId id="262" r:id="rId9"/>
    <p:sldId id="265" r:id="rId10"/>
    <p:sldId id="269" r:id="rId11"/>
    <p:sldId id="275" r:id="rId12"/>
    <p:sldId id="276" r:id="rId13"/>
  </p:sldIdLst>
  <p:sldSz cx="12801600" cy="9601200" type="A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51" d="100"/>
          <a:sy n="51" d="100"/>
        </p:scale>
        <p:origin x="12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2" y="0"/>
            <a:ext cx="2918621" cy="494813"/>
          </a:xfrm>
          <a:prstGeom prst="rect">
            <a:avLst/>
          </a:prstGeom>
        </p:spPr>
        <p:txBody>
          <a:bodyPr vert="horz" lIns="90644" tIns="45322" rIns="90644" bIns="45322" rtlCol="0"/>
          <a:lstStyle>
            <a:lvl1pPr algn="r">
              <a:defRPr sz="1200"/>
            </a:lvl1pPr>
          </a:lstStyle>
          <a:p>
            <a:fld id="{D15B7024-94BE-4898-A60A-C29FF02C8195}" type="datetimeFigureOut">
              <a:rPr kumimoji="1" lang="ja-JP" altLang="en-US" smtClean="0"/>
              <a:t>2020/9/9</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891" y="4747996"/>
            <a:ext cx="5387982" cy="3884437"/>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2" y="9371501"/>
            <a:ext cx="2918621" cy="494813"/>
          </a:xfrm>
          <a:prstGeom prst="rect">
            <a:avLst/>
          </a:prstGeom>
        </p:spPr>
        <p:txBody>
          <a:bodyPr vert="horz" lIns="90644" tIns="45322" rIns="90644" bIns="45322" rtlCol="0" anchor="b"/>
          <a:lstStyle>
            <a:lvl1pPr algn="r">
              <a:defRPr sz="1200"/>
            </a:lvl1pPr>
          </a:lstStyle>
          <a:p>
            <a:fld id="{6D9B1F82-8D10-462F-B933-F4DD2D5FDF5D}" type="slidenum">
              <a:rPr kumimoji="1" lang="ja-JP" altLang="en-US" smtClean="0"/>
              <a:t>‹#›</a:t>
            </a:fld>
            <a:endParaRPr kumimoji="1" lang="ja-JP" altLang="en-US"/>
          </a:p>
        </p:txBody>
      </p:sp>
    </p:spTree>
    <p:extLst>
      <p:ext uri="{BB962C8B-B14F-4D97-AF65-F5344CB8AC3E}">
        <p14:creationId xmlns:p14="http://schemas.microsoft.com/office/powerpoint/2010/main" val="19217842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3500593-4E8F-4720-BA6E-760CE23BE177}"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73537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0FD7D-9FF2-4AAE-B52D-C0146639FD3C}"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162386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CF02C3-5A1A-4549-A07C-0C1D1435E959}"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77919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7"/>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73" indent="0" algn="ctr">
              <a:buNone/>
              <a:defRPr>
                <a:solidFill>
                  <a:schemeClr val="tx1">
                    <a:tint val="75000"/>
                  </a:schemeClr>
                </a:solidFill>
              </a:defRPr>
            </a:lvl2pPr>
            <a:lvl3pPr marL="1280147" indent="0" algn="ctr">
              <a:buNone/>
              <a:defRPr>
                <a:solidFill>
                  <a:schemeClr val="tx1">
                    <a:tint val="75000"/>
                  </a:schemeClr>
                </a:solidFill>
              </a:defRPr>
            </a:lvl3pPr>
            <a:lvl4pPr marL="1920220" indent="0" algn="ctr">
              <a:buNone/>
              <a:defRPr>
                <a:solidFill>
                  <a:schemeClr val="tx1">
                    <a:tint val="75000"/>
                  </a:schemeClr>
                </a:solidFill>
              </a:defRPr>
            </a:lvl4pPr>
            <a:lvl5pPr marL="2560295" indent="0" algn="ctr">
              <a:buNone/>
              <a:defRPr>
                <a:solidFill>
                  <a:schemeClr val="tx1">
                    <a:tint val="75000"/>
                  </a:schemeClr>
                </a:solidFill>
              </a:defRPr>
            </a:lvl5pPr>
            <a:lvl6pPr marL="3200368" indent="0" algn="ctr">
              <a:buNone/>
              <a:defRPr>
                <a:solidFill>
                  <a:schemeClr val="tx1">
                    <a:tint val="75000"/>
                  </a:schemeClr>
                </a:solidFill>
              </a:defRPr>
            </a:lvl6pPr>
            <a:lvl7pPr marL="3840442" indent="0" algn="ctr">
              <a:buNone/>
              <a:defRPr>
                <a:solidFill>
                  <a:schemeClr val="tx1">
                    <a:tint val="75000"/>
                  </a:schemeClr>
                </a:solidFill>
              </a:defRPr>
            </a:lvl7pPr>
            <a:lvl8pPr marL="4480515" indent="0" algn="ctr">
              <a:buNone/>
              <a:defRPr>
                <a:solidFill>
                  <a:schemeClr val="tx1">
                    <a:tint val="75000"/>
                  </a:schemeClr>
                </a:solidFill>
              </a:defRPr>
            </a:lvl8pPr>
            <a:lvl9pPr marL="512058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BC5864-8393-422D-8FF9-6EC36F44C731}" type="datetime1">
              <a:rPr kumimoji="1" lang="ja-JP" altLang="en-US" smtClean="0"/>
              <a:t>2020/9/9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92189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C4E5DD-87DD-44D9-9A89-9535438A0AED}" type="datetime1">
              <a:rPr kumimoji="1" lang="ja-JP" altLang="en-US" smtClean="0"/>
              <a:t>2020/9/9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9820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2"/>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400"/>
            <a:ext cx="10881360" cy="2100262"/>
          </a:xfrm>
        </p:spPr>
        <p:txBody>
          <a:bodyPr anchor="b"/>
          <a:lstStyle>
            <a:lvl1pPr marL="0" indent="0">
              <a:buNone/>
              <a:defRPr sz="2800">
                <a:solidFill>
                  <a:schemeClr val="tx1">
                    <a:tint val="75000"/>
                  </a:schemeClr>
                </a:solidFill>
              </a:defRPr>
            </a:lvl1pPr>
            <a:lvl2pPr marL="640073" indent="0">
              <a:buNone/>
              <a:defRPr sz="2520">
                <a:solidFill>
                  <a:schemeClr val="tx1">
                    <a:tint val="75000"/>
                  </a:schemeClr>
                </a:solidFill>
              </a:defRPr>
            </a:lvl2pPr>
            <a:lvl3pPr marL="1280147" indent="0">
              <a:buNone/>
              <a:defRPr sz="2240">
                <a:solidFill>
                  <a:schemeClr val="tx1">
                    <a:tint val="75000"/>
                  </a:schemeClr>
                </a:solidFill>
              </a:defRPr>
            </a:lvl3pPr>
            <a:lvl4pPr marL="1920220" indent="0">
              <a:buNone/>
              <a:defRPr sz="1960">
                <a:solidFill>
                  <a:schemeClr val="tx1">
                    <a:tint val="75000"/>
                  </a:schemeClr>
                </a:solidFill>
              </a:defRPr>
            </a:lvl4pPr>
            <a:lvl5pPr marL="2560295" indent="0">
              <a:buNone/>
              <a:defRPr sz="1960">
                <a:solidFill>
                  <a:schemeClr val="tx1">
                    <a:tint val="75000"/>
                  </a:schemeClr>
                </a:solidFill>
              </a:defRPr>
            </a:lvl5pPr>
            <a:lvl6pPr marL="3200368" indent="0">
              <a:buNone/>
              <a:defRPr sz="1960">
                <a:solidFill>
                  <a:schemeClr val="tx1">
                    <a:tint val="75000"/>
                  </a:schemeClr>
                </a:solidFill>
              </a:defRPr>
            </a:lvl6pPr>
            <a:lvl7pPr marL="3840442" indent="0">
              <a:buNone/>
              <a:defRPr sz="1960">
                <a:solidFill>
                  <a:schemeClr val="tx1">
                    <a:tint val="75000"/>
                  </a:schemeClr>
                </a:solidFill>
              </a:defRPr>
            </a:lvl7pPr>
            <a:lvl8pPr marL="4480515" indent="0">
              <a:buNone/>
              <a:defRPr sz="1960">
                <a:solidFill>
                  <a:schemeClr val="tx1">
                    <a:tint val="75000"/>
                  </a:schemeClr>
                </a:solidFill>
              </a:defRPr>
            </a:lvl8pPr>
            <a:lvl9pPr marL="5120588" indent="0">
              <a:buNone/>
              <a:defRPr sz="196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C89FFEF-756C-4AEF-B595-1C6E897A8E3B}" type="datetime1">
              <a:rPr kumimoji="1" lang="ja-JP" altLang="en-US" smtClean="0"/>
              <a:t>2020/9/9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49939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40081" y="2240282"/>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507480" y="2240282"/>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B2A6821-7FD4-451D-BAA6-DDB0544AACB6}" type="datetime1">
              <a:rPr kumimoji="1" lang="ja-JP" altLang="en-US" smtClean="0"/>
              <a:t>2020/9/9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01007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2" y="2149158"/>
            <a:ext cx="5656263" cy="895667"/>
          </a:xfrm>
        </p:spPr>
        <p:txBody>
          <a:bodyPr anchor="b"/>
          <a:lstStyle>
            <a:lvl1pPr marL="0" indent="0">
              <a:buNone/>
              <a:defRPr sz="3360" b="1"/>
            </a:lvl1pPr>
            <a:lvl2pPr marL="640073" indent="0">
              <a:buNone/>
              <a:defRPr sz="2800" b="1"/>
            </a:lvl2pPr>
            <a:lvl3pPr marL="1280147" indent="0">
              <a:buNone/>
              <a:defRPr sz="2520" b="1"/>
            </a:lvl3pPr>
            <a:lvl4pPr marL="1920220" indent="0">
              <a:buNone/>
              <a:defRPr sz="2240" b="1"/>
            </a:lvl4pPr>
            <a:lvl5pPr marL="2560295" indent="0">
              <a:buNone/>
              <a:defRPr sz="2240" b="1"/>
            </a:lvl5pPr>
            <a:lvl6pPr marL="3200368" indent="0">
              <a:buNone/>
              <a:defRPr sz="2240" b="1"/>
            </a:lvl6pPr>
            <a:lvl7pPr marL="3840442" indent="0">
              <a:buNone/>
              <a:defRPr sz="2240" b="1"/>
            </a:lvl7pPr>
            <a:lvl8pPr marL="4480515" indent="0">
              <a:buNone/>
              <a:defRPr sz="2240" b="1"/>
            </a:lvl8pPr>
            <a:lvl9pPr marL="5120588" indent="0">
              <a:buNone/>
              <a:defRPr sz="224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2" y="3044826"/>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7" y="2149158"/>
            <a:ext cx="5658485" cy="895667"/>
          </a:xfrm>
        </p:spPr>
        <p:txBody>
          <a:bodyPr anchor="b"/>
          <a:lstStyle>
            <a:lvl1pPr marL="0" indent="0">
              <a:buNone/>
              <a:defRPr sz="3360" b="1"/>
            </a:lvl1pPr>
            <a:lvl2pPr marL="640073" indent="0">
              <a:buNone/>
              <a:defRPr sz="2800" b="1"/>
            </a:lvl2pPr>
            <a:lvl3pPr marL="1280147" indent="0">
              <a:buNone/>
              <a:defRPr sz="2520" b="1"/>
            </a:lvl3pPr>
            <a:lvl4pPr marL="1920220" indent="0">
              <a:buNone/>
              <a:defRPr sz="2240" b="1"/>
            </a:lvl4pPr>
            <a:lvl5pPr marL="2560295" indent="0">
              <a:buNone/>
              <a:defRPr sz="2240" b="1"/>
            </a:lvl5pPr>
            <a:lvl6pPr marL="3200368" indent="0">
              <a:buNone/>
              <a:defRPr sz="2240" b="1"/>
            </a:lvl6pPr>
            <a:lvl7pPr marL="3840442" indent="0">
              <a:buNone/>
              <a:defRPr sz="2240" b="1"/>
            </a:lvl7pPr>
            <a:lvl8pPr marL="4480515" indent="0">
              <a:buNone/>
              <a:defRPr sz="2240" b="1"/>
            </a:lvl8pPr>
            <a:lvl9pPr marL="5120588" indent="0">
              <a:buNone/>
              <a:defRPr sz="224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1DB709B-0415-4A06-AAC7-464F4AE6AF33}" type="datetime1">
              <a:rPr kumimoji="1" lang="ja-JP" altLang="en-US" smtClean="0"/>
              <a:t>2020/9/9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445924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6D9828-8F4C-4C53-BFE7-2CC9825E624C}" type="datetime1">
              <a:rPr kumimoji="1" lang="ja-JP" altLang="en-US" smtClean="0"/>
              <a:t>2020/9/9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86359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A78F19-9DBD-46F6-BD60-28D60FEC44E3}" type="datetime1">
              <a:rPr kumimoji="1" lang="ja-JP" altLang="en-US" smtClean="0"/>
              <a:t>2020/9/9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6361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2" y="382271"/>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2"/>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2" y="2009141"/>
            <a:ext cx="4211638" cy="6567488"/>
          </a:xfrm>
        </p:spPr>
        <p:txBody>
          <a:bodyPr/>
          <a:lstStyle>
            <a:lvl1pPr marL="0" indent="0">
              <a:buNone/>
              <a:defRPr sz="1960"/>
            </a:lvl1pPr>
            <a:lvl2pPr marL="640073" indent="0">
              <a:buNone/>
              <a:defRPr sz="1680"/>
            </a:lvl2pPr>
            <a:lvl3pPr marL="1280147" indent="0">
              <a:buNone/>
              <a:defRPr sz="1400"/>
            </a:lvl3pPr>
            <a:lvl4pPr marL="1920220" indent="0">
              <a:buNone/>
              <a:defRPr sz="1260"/>
            </a:lvl4pPr>
            <a:lvl5pPr marL="2560295" indent="0">
              <a:buNone/>
              <a:defRPr sz="1260"/>
            </a:lvl5pPr>
            <a:lvl6pPr marL="3200368" indent="0">
              <a:buNone/>
              <a:defRPr sz="1260"/>
            </a:lvl6pPr>
            <a:lvl7pPr marL="3840442" indent="0">
              <a:buNone/>
              <a:defRPr sz="1260"/>
            </a:lvl7pPr>
            <a:lvl8pPr marL="4480515" indent="0">
              <a:buNone/>
              <a:defRPr sz="1260"/>
            </a:lvl8pPr>
            <a:lvl9pPr marL="5120588" indent="0">
              <a:buNone/>
              <a:defRPr sz="126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73FAE59-D2EB-4F03-90D0-11217A4F3580}" type="datetime1">
              <a:rPr kumimoji="1" lang="ja-JP" altLang="en-US" smtClean="0"/>
              <a:t>2020/9/9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04710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C10D62F-D7FC-48F3-A461-29E2BCDADB2F}"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4290836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73" indent="0">
              <a:buNone/>
              <a:defRPr sz="3920"/>
            </a:lvl2pPr>
            <a:lvl3pPr marL="1280147" indent="0">
              <a:buNone/>
              <a:defRPr sz="3360"/>
            </a:lvl3pPr>
            <a:lvl4pPr marL="1920220" indent="0">
              <a:buNone/>
              <a:defRPr sz="2800"/>
            </a:lvl4pPr>
            <a:lvl5pPr marL="2560295" indent="0">
              <a:buNone/>
              <a:defRPr sz="2800"/>
            </a:lvl5pPr>
            <a:lvl6pPr marL="3200368" indent="0">
              <a:buNone/>
              <a:defRPr sz="2800"/>
            </a:lvl6pPr>
            <a:lvl7pPr marL="3840442" indent="0">
              <a:buNone/>
              <a:defRPr sz="2800"/>
            </a:lvl7pPr>
            <a:lvl8pPr marL="4480515" indent="0">
              <a:buNone/>
              <a:defRPr sz="2800"/>
            </a:lvl8pPr>
            <a:lvl9pPr marL="5120588"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73" indent="0">
              <a:buNone/>
              <a:defRPr sz="1680"/>
            </a:lvl2pPr>
            <a:lvl3pPr marL="1280147" indent="0">
              <a:buNone/>
              <a:defRPr sz="1400"/>
            </a:lvl3pPr>
            <a:lvl4pPr marL="1920220" indent="0">
              <a:buNone/>
              <a:defRPr sz="1260"/>
            </a:lvl4pPr>
            <a:lvl5pPr marL="2560295" indent="0">
              <a:buNone/>
              <a:defRPr sz="1260"/>
            </a:lvl5pPr>
            <a:lvl6pPr marL="3200368" indent="0">
              <a:buNone/>
              <a:defRPr sz="1260"/>
            </a:lvl6pPr>
            <a:lvl7pPr marL="3840442" indent="0">
              <a:buNone/>
              <a:defRPr sz="1260"/>
            </a:lvl7pPr>
            <a:lvl8pPr marL="4480515" indent="0">
              <a:buNone/>
              <a:defRPr sz="1260"/>
            </a:lvl8pPr>
            <a:lvl9pPr marL="5120588" indent="0">
              <a:buNone/>
              <a:defRPr sz="126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FEB9A1-87B8-4DD9-88DE-F1BDF8E11927}" type="datetime1">
              <a:rPr kumimoji="1" lang="ja-JP" altLang="en-US" smtClean="0"/>
              <a:t>2020/9/9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1770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57737E-BF1D-473D-8476-C7E2C4247BAA}" type="datetime1">
              <a:rPr kumimoji="1" lang="ja-JP" altLang="en-US" smtClean="0"/>
              <a:t>2020/9/9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62279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202E99-9988-4E66-8F3D-6680417FE64A}" type="datetime1">
              <a:rPr kumimoji="1" lang="ja-JP" altLang="en-US" smtClean="0"/>
              <a:t>2020/9/9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7306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E8E597-8636-4583-97F9-C484ACE925B3}"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85470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6A752FB-4539-4D4C-B416-2B06563879A1}" type="datetime1">
              <a:rPr kumimoji="1" lang="ja-JP" altLang="en-US" smtClean="0"/>
              <a:t>2020/9/9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67620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BAB7FD7-05C2-4C89-9392-8396F1D5C601}" type="datetime1">
              <a:rPr kumimoji="1" lang="ja-JP" altLang="en-US" smtClean="0"/>
              <a:t>2020/9/9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141173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49204CA-6B8A-47E6-A1F1-E6DC4277538B}" type="datetime1">
              <a:rPr kumimoji="1" lang="ja-JP" altLang="en-US" smtClean="0"/>
              <a:t>2020/9/9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281664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29F93-0D70-49BB-ADD7-CA5443B0BE23}" type="datetime1">
              <a:rPr kumimoji="1" lang="ja-JP" altLang="en-US" smtClean="0"/>
              <a:t>2020/9/9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417541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CEDC91E-F238-461B-96F6-580395CA8EBA}" type="datetime1">
              <a:rPr kumimoji="1" lang="ja-JP" altLang="en-US" smtClean="0"/>
              <a:t>2020/9/9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337383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B8BB3D-BFB9-4DA4-9811-35B49032F110}" type="datetime1">
              <a:rPr kumimoji="1" lang="ja-JP" altLang="en-US" smtClean="0"/>
              <a:t>2020/9/9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15271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1255F302-D003-4429-AF0E-414581376187}" type="datetime1">
              <a:rPr kumimoji="1" lang="ja-JP" altLang="en-US" smtClean="0"/>
              <a:t>2020/9/9</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335FA69-C3C3-4905-9A96-BFB4CCA1CECB}" type="slidenum">
              <a:rPr kumimoji="1" lang="ja-JP" altLang="en-US" smtClean="0"/>
              <a:t>‹#›</a:t>
            </a:fld>
            <a:endParaRPr kumimoji="1" lang="ja-JP" altLang="en-US"/>
          </a:p>
        </p:txBody>
      </p:sp>
    </p:spTree>
    <p:extLst>
      <p:ext uri="{BB962C8B-B14F-4D97-AF65-F5344CB8AC3E}">
        <p14:creationId xmlns:p14="http://schemas.microsoft.com/office/powerpoint/2010/main" val="3815523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5"/>
            <a:ext cx="11521440" cy="1600200"/>
          </a:xfrm>
          <a:prstGeom prst="rect">
            <a:avLst/>
          </a:prstGeom>
        </p:spPr>
        <p:txBody>
          <a:bodyPr vert="horz" lIns="91439" tIns="45720" rIns="91439"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2"/>
            <a:ext cx="11521440" cy="6336348"/>
          </a:xfrm>
          <a:prstGeom prst="rect">
            <a:avLst/>
          </a:prstGeom>
        </p:spPr>
        <p:txBody>
          <a:bodyPr vert="horz" lIns="91439" tIns="45720" rIns="91439"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39" tIns="45720" rIns="91439" bIns="45720" rtlCol="0" anchor="ctr"/>
          <a:lstStyle>
            <a:lvl1pPr algn="l">
              <a:defRPr sz="1680">
                <a:solidFill>
                  <a:schemeClr val="tx1">
                    <a:tint val="75000"/>
                  </a:schemeClr>
                </a:solidFill>
              </a:defRPr>
            </a:lvl1pPr>
          </a:lstStyle>
          <a:p>
            <a:fld id="{A2E0C86B-E1F6-422A-AF3B-08B8154F93CE}" type="datetime1">
              <a:rPr kumimoji="1" lang="ja-JP" altLang="en-US" smtClean="0"/>
              <a:t>2020/9/9</a:t>
            </a:fld>
            <a:endParaRPr kumimoji="1" lang="ja-JP" altLang="en-US"/>
          </a:p>
        </p:txBody>
      </p:sp>
      <p:sp>
        <p:nvSpPr>
          <p:cNvPr id="5" name="フッター プレースホルダー 4"/>
          <p:cNvSpPr>
            <a:spLocks noGrp="1"/>
          </p:cNvSpPr>
          <p:nvPr>
            <p:ph type="ftr" sz="quarter" idx="3"/>
          </p:nvPr>
        </p:nvSpPr>
        <p:spPr>
          <a:xfrm>
            <a:off x="4373881" y="8898891"/>
            <a:ext cx="4053840" cy="511175"/>
          </a:xfrm>
          <a:prstGeom prst="rect">
            <a:avLst/>
          </a:prstGeom>
        </p:spPr>
        <p:txBody>
          <a:bodyPr vert="horz" lIns="91439" tIns="45720" rIns="91439"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1" y="8898891"/>
            <a:ext cx="2987040" cy="511175"/>
          </a:xfrm>
          <a:prstGeom prst="rect">
            <a:avLst/>
          </a:prstGeom>
        </p:spPr>
        <p:txBody>
          <a:bodyPr vert="horz" lIns="91439" tIns="45720" rIns="91439" bIns="45720" rtlCol="0" anchor="ctr"/>
          <a:lstStyle>
            <a:lvl1pPr algn="r">
              <a:defRPr sz="1680">
                <a:solidFill>
                  <a:schemeClr val="tx1">
                    <a:tint val="75000"/>
                  </a:schemeClr>
                </a:solidFill>
              </a:defRPr>
            </a:lvl1p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714758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280147" rtl="0" eaLnBrk="1" latinLnBrk="0" hangingPunct="1">
        <a:spcBef>
          <a:spcPct val="0"/>
        </a:spcBef>
        <a:buNone/>
        <a:defRPr kumimoji="1" sz="6160" kern="1200">
          <a:solidFill>
            <a:schemeClr val="tx1"/>
          </a:solidFill>
          <a:latin typeface="+mj-lt"/>
          <a:ea typeface="+mj-ea"/>
          <a:cs typeface="+mj-cs"/>
        </a:defRPr>
      </a:lvl1pPr>
    </p:titleStyle>
    <p:bodyStyle>
      <a:lvl1pPr marL="480056" indent="-480056" algn="l" defTabSz="1280147"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20" indent="-400046" algn="l" defTabSz="1280147"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185" indent="-320037" algn="l" defTabSz="1280147"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58"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31"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05"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478"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552"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25" indent="-320037" algn="l" defTabSz="128014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47" rtl="0" eaLnBrk="1" latinLnBrk="0" hangingPunct="1">
        <a:defRPr kumimoji="1" sz="2520" kern="1200">
          <a:solidFill>
            <a:schemeClr val="tx1"/>
          </a:solidFill>
          <a:latin typeface="+mn-lt"/>
          <a:ea typeface="+mn-ea"/>
          <a:cs typeface="+mn-cs"/>
        </a:defRPr>
      </a:lvl1pPr>
      <a:lvl2pPr marL="640073" algn="l" defTabSz="1280147" rtl="0" eaLnBrk="1" latinLnBrk="0" hangingPunct="1">
        <a:defRPr kumimoji="1" sz="2520" kern="1200">
          <a:solidFill>
            <a:schemeClr val="tx1"/>
          </a:solidFill>
          <a:latin typeface="+mn-lt"/>
          <a:ea typeface="+mn-ea"/>
          <a:cs typeface="+mn-cs"/>
        </a:defRPr>
      </a:lvl2pPr>
      <a:lvl3pPr marL="1280147" algn="l" defTabSz="1280147" rtl="0" eaLnBrk="1" latinLnBrk="0" hangingPunct="1">
        <a:defRPr kumimoji="1" sz="2520" kern="1200">
          <a:solidFill>
            <a:schemeClr val="tx1"/>
          </a:solidFill>
          <a:latin typeface="+mn-lt"/>
          <a:ea typeface="+mn-ea"/>
          <a:cs typeface="+mn-cs"/>
        </a:defRPr>
      </a:lvl3pPr>
      <a:lvl4pPr marL="1920220" algn="l" defTabSz="1280147" rtl="0" eaLnBrk="1" latinLnBrk="0" hangingPunct="1">
        <a:defRPr kumimoji="1" sz="2520" kern="1200">
          <a:solidFill>
            <a:schemeClr val="tx1"/>
          </a:solidFill>
          <a:latin typeface="+mn-lt"/>
          <a:ea typeface="+mn-ea"/>
          <a:cs typeface="+mn-cs"/>
        </a:defRPr>
      </a:lvl4pPr>
      <a:lvl5pPr marL="2560295" algn="l" defTabSz="1280147" rtl="0" eaLnBrk="1" latinLnBrk="0" hangingPunct="1">
        <a:defRPr kumimoji="1" sz="2520" kern="1200">
          <a:solidFill>
            <a:schemeClr val="tx1"/>
          </a:solidFill>
          <a:latin typeface="+mn-lt"/>
          <a:ea typeface="+mn-ea"/>
          <a:cs typeface="+mn-cs"/>
        </a:defRPr>
      </a:lvl5pPr>
      <a:lvl6pPr marL="3200368" algn="l" defTabSz="1280147" rtl="0" eaLnBrk="1" latinLnBrk="0" hangingPunct="1">
        <a:defRPr kumimoji="1" sz="2520" kern="1200">
          <a:solidFill>
            <a:schemeClr val="tx1"/>
          </a:solidFill>
          <a:latin typeface="+mn-lt"/>
          <a:ea typeface="+mn-ea"/>
          <a:cs typeface="+mn-cs"/>
        </a:defRPr>
      </a:lvl6pPr>
      <a:lvl7pPr marL="3840442" algn="l" defTabSz="1280147" rtl="0" eaLnBrk="1" latinLnBrk="0" hangingPunct="1">
        <a:defRPr kumimoji="1" sz="2520" kern="1200">
          <a:solidFill>
            <a:schemeClr val="tx1"/>
          </a:solidFill>
          <a:latin typeface="+mn-lt"/>
          <a:ea typeface="+mn-ea"/>
          <a:cs typeface="+mn-cs"/>
        </a:defRPr>
      </a:lvl7pPr>
      <a:lvl8pPr marL="4480515" algn="l" defTabSz="1280147" rtl="0" eaLnBrk="1" latinLnBrk="0" hangingPunct="1">
        <a:defRPr kumimoji="1" sz="2520" kern="1200">
          <a:solidFill>
            <a:schemeClr val="tx1"/>
          </a:solidFill>
          <a:latin typeface="+mn-lt"/>
          <a:ea typeface="+mn-ea"/>
          <a:cs typeface="+mn-cs"/>
        </a:defRPr>
      </a:lvl8pPr>
      <a:lvl9pPr marL="5120588" algn="l" defTabSz="1280147"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971" y="4313015"/>
            <a:ext cx="12552032" cy="842219"/>
          </a:xfrm>
        </p:spPr>
        <p:txBody>
          <a:bodyPr vert="horz" lIns="0" tIns="0" rIns="0" bIns="0" rtlCol="0" anchor="ctr">
            <a:noAutofit/>
          </a:bodyPr>
          <a:lstStyle/>
          <a:p>
            <a:r>
              <a:rPr lang="ja-JP" altLang="en-US" sz="4480" dirty="0">
                <a:effectLst>
                  <a:outerShdw blurRad="38100" dist="38100" dir="2700000" algn="tl">
                    <a:srgbClr val="000000">
                      <a:alpha val="43137"/>
                    </a:srgbClr>
                  </a:outerShdw>
                </a:effectLst>
              </a:rPr>
              <a:t>万博記念公園の</a:t>
            </a:r>
            <a:r>
              <a:rPr lang="ja-JP" altLang="en-US" sz="4480" dirty="0" smtClean="0">
                <a:effectLst>
                  <a:outerShdw blurRad="38100" dist="38100" dir="2700000" algn="tl">
                    <a:srgbClr val="000000">
                      <a:alpha val="43137"/>
                    </a:srgbClr>
                  </a:outerShdw>
                </a:effectLst>
              </a:rPr>
              <a:t>現況</a:t>
            </a:r>
            <a:endParaRPr lang="ja-JP" altLang="en-US" sz="4480" dirty="0">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10715363" y="207897"/>
            <a:ext cx="1713792" cy="608479"/>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104013" tIns="12446" rIns="104013" bIns="12446" numCol="1" anchor="ctr" anchorCtr="0" compatLnSpc="1">
            <a:prstTxWarp prst="textNoShape">
              <a:avLst/>
            </a:prstTxWarp>
          </a:bodyPr>
          <a:lstStyle/>
          <a:p>
            <a:pPr algn="ctr" defTabSz="1280147" fontAlgn="base">
              <a:spcBef>
                <a:spcPct val="0"/>
              </a:spcBef>
              <a:spcAft>
                <a:spcPct val="0"/>
              </a:spcAft>
            </a:pPr>
            <a:r>
              <a:rPr kumimoji="1" lang="ja-JP" altLang="en-US" sz="2240" dirty="0" smtClean="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rPr>
              <a:t>資料４</a:t>
            </a:r>
            <a:endParaRPr kumimoji="1" lang="en-US" altLang="ja-JP" sz="2240" dirty="0">
              <a:solidFill>
                <a:prstClr val="black"/>
              </a:solidFill>
              <a:latin typeface="ＭＳ Ｐゴシック" panose="020B0600070205080204" pitchFamily="50" charset="-128"/>
              <a:ea typeface="ＭＳ Ｐゴシック" panose="020B0600070205080204" pitchFamily="50" charset="-128"/>
              <a:cs typeface="ＭＳ Ｐゴシック" pitchFamily="50" charset="-128"/>
            </a:endParaRPr>
          </a:p>
        </p:txBody>
      </p:sp>
    </p:spTree>
    <p:extLst>
      <p:ext uri="{BB962C8B-B14F-4D97-AF65-F5344CB8AC3E}">
        <p14:creationId xmlns:p14="http://schemas.microsoft.com/office/powerpoint/2010/main" val="649889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extLst>
              <p:ext uri="{D42A27DB-BD31-4B8C-83A1-F6EECF244321}">
                <p14:modId xmlns:p14="http://schemas.microsoft.com/office/powerpoint/2010/main" val="3885714862"/>
              </p:ext>
            </p:extLst>
          </p:nvPr>
        </p:nvGraphicFramePr>
        <p:xfrm>
          <a:off x="356805" y="4988451"/>
          <a:ext cx="12075863" cy="1908852"/>
        </p:xfrm>
        <a:graphic>
          <a:graphicData uri="http://schemas.openxmlformats.org/drawingml/2006/table">
            <a:tbl>
              <a:tblPr firstRow="1" bandRow="1">
                <a:tableStyleId>{5C22544A-7EE6-4342-B048-85BDC9FD1C3A}</a:tableStyleId>
              </a:tblPr>
              <a:tblGrid>
                <a:gridCol w="986640">
                  <a:extLst>
                    <a:ext uri="{9D8B030D-6E8A-4147-A177-3AD203B41FA5}">
                      <a16:colId xmlns:a16="http://schemas.microsoft.com/office/drawing/2014/main" val="20000"/>
                    </a:ext>
                  </a:extLst>
                </a:gridCol>
                <a:gridCol w="831692">
                  <a:extLst>
                    <a:ext uri="{9D8B030D-6E8A-4147-A177-3AD203B41FA5}">
                      <a16:colId xmlns:a16="http://schemas.microsoft.com/office/drawing/2014/main" val="20001"/>
                    </a:ext>
                  </a:extLst>
                </a:gridCol>
                <a:gridCol w="831692">
                  <a:extLst>
                    <a:ext uri="{9D8B030D-6E8A-4147-A177-3AD203B41FA5}">
                      <a16:colId xmlns:a16="http://schemas.microsoft.com/office/drawing/2014/main" val="20002"/>
                    </a:ext>
                  </a:extLst>
                </a:gridCol>
                <a:gridCol w="831692">
                  <a:extLst>
                    <a:ext uri="{9D8B030D-6E8A-4147-A177-3AD203B41FA5}">
                      <a16:colId xmlns:a16="http://schemas.microsoft.com/office/drawing/2014/main" val="20003"/>
                    </a:ext>
                  </a:extLst>
                </a:gridCol>
                <a:gridCol w="831692">
                  <a:extLst>
                    <a:ext uri="{9D8B030D-6E8A-4147-A177-3AD203B41FA5}">
                      <a16:colId xmlns:a16="http://schemas.microsoft.com/office/drawing/2014/main" val="20004"/>
                    </a:ext>
                  </a:extLst>
                </a:gridCol>
                <a:gridCol w="831692">
                  <a:extLst>
                    <a:ext uri="{9D8B030D-6E8A-4147-A177-3AD203B41FA5}">
                      <a16:colId xmlns:a16="http://schemas.microsoft.com/office/drawing/2014/main" val="20005"/>
                    </a:ext>
                  </a:extLst>
                </a:gridCol>
                <a:gridCol w="831692">
                  <a:extLst>
                    <a:ext uri="{9D8B030D-6E8A-4147-A177-3AD203B41FA5}">
                      <a16:colId xmlns:a16="http://schemas.microsoft.com/office/drawing/2014/main" val="20006"/>
                    </a:ext>
                  </a:extLst>
                </a:gridCol>
                <a:gridCol w="831692">
                  <a:extLst>
                    <a:ext uri="{9D8B030D-6E8A-4147-A177-3AD203B41FA5}">
                      <a16:colId xmlns:a16="http://schemas.microsoft.com/office/drawing/2014/main" val="20007"/>
                    </a:ext>
                  </a:extLst>
                </a:gridCol>
                <a:gridCol w="831692">
                  <a:extLst>
                    <a:ext uri="{9D8B030D-6E8A-4147-A177-3AD203B41FA5}">
                      <a16:colId xmlns:a16="http://schemas.microsoft.com/office/drawing/2014/main" val="20008"/>
                    </a:ext>
                  </a:extLst>
                </a:gridCol>
                <a:gridCol w="831692">
                  <a:extLst>
                    <a:ext uri="{9D8B030D-6E8A-4147-A177-3AD203B41FA5}">
                      <a16:colId xmlns:a16="http://schemas.microsoft.com/office/drawing/2014/main" val="20009"/>
                    </a:ext>
                  </a:extLst>
                </a:gridCol>
                <a:gridCol w="831692">
                  <a:extLst>
                    <a:ext uri="{9D8B030D-6E8A-4147-A177-3AD203B41FA5}">
                      <a16:colId xmlns:a16="http://schemas.microsoft.com/office/drawing/2014/main" val="20010"/>
                    </a:ext>
                  </a:extLst>
                </a:gridCol>
                <a:gridCol w="831692">
                  <a:extLst>
                    <a:ext uri="{9D8B030D-6E8A-4147-A177-3AD203B41FA5}">
                      <a16:colId xmlns:a16="http://schemas.microsoft.com/office/drawing/2014/main" val="20011"/>
                    </a:ext>
                  </a:extLst>
                </a:gridCol>
                <a:gridCol w="831692">
                  <a:extLst>
                    <a:ext uri="{9D8B030D-6E8A-4147-A177-3AD203B41FA5}">
                      <a16:colId xmlns:a16="http://schemas.microsoft.com/office/drawing/2014/main" val="20012"/>
                    </a:ext>
                  </a:extLst>
                </a:gridCol>
                <a:gridCol w="1108919">
                  <a:extLst>
                    <a:ext uri="{9D8B030D-6E8A-4147-A177-3AD203B41FA5}">
                      <a16:colId xmlns:a16="http://schemas.microsoft.com/office/drawing/2014/main" val="20013"/>
                    </a:ext>
                  </a:extLst>
                </a:gridCol>
              </a:tblGrid>
              <a:tr h="387024">
                <a:tc>
                  <a:txBody>
                    <a:bodyPr/>
                    <a:lstStyle/>
                    <a:p>
                      <a:endParaRPr kumimoji="1" lang="ja-JP" altLang="en-US" sz="1400" dirty="0"/>
                    </a:p>
                  </a:txBody>
                  <a:tcPr marL="128029" marR="128029" marT="63972" marB="63972"/>
                </a:tc>
                <a:tc>
                  <a:txBody>
                    <a:bodyPr/>
                    <a:lstStyle/>
                    <a:p>
                      <a:pPr algn="ctr"/>
                      <a:r>
                        <a:rPr kumimoji="1" lang="en-US" altLang="ja-JP" sz="1700" dirty="0" smtClean="0"/>
                        <a:t>4</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5</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6</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7</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8</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9</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10</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11</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12</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1</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2</a:t>
                      </a:r>
                      <a:r>
                        <a:rPr kumimoji="1" lang="ja-JP" altLang="en-US" sz="1700" dirty="0" smtClean="0"/>
                        <a:t>月</a:t>
                      </a:r>
                      <a:endParaRPr kumimoji="1" lang="ja-JP" altLang="en-US" sz="1700" dirty="0"/>
                    </a:p>
                  </a:txBody>
                  <a:tcPr marL="128029" marR="128029" marT="63972" marB="63972"/>
                </a:tc>
                <a:tc>
                  <a:txBody>
                    <a:bodyPr/>
                    <a:lstStyle/>
                    <a:p>
                      <a:pPr algn="ctr"/>
                      <a:r>
                        <a:rPr kumimoji="1" lang="en-US" altLang="ja-JP" sz="1700" dirty="0" smtClean="0"/>
                        <a:t>3</a:t>
                      </a:r>
                      <a:r>
                        <a:rPr kumimoji="1" lang="ja-JP" altLang="en-US" sz="1700" dirty="0" smtClean="0"/>
                        <a:t>月</a:t>
                      </a:r>
                      <a:endParaRPr kumimoji="1" lang="ja-JP" altLang="en-US" sz="1700" dirty="0"/>
                    </a:p>
                  </a:txBody>
                  <a:tcPr marL="128029" marR="128029" marT="63972" marB="63972"/>
                </a:tc>
                <a:tc>
                  <a:txBody>
                    <a:bodyPr/>
                    <a:lstStyle/>
                    <a:p>
                      <a:pPr algn="ctr"/>
                      <a:r>
                        <a:rPr kumimoji="1" lang="ja-JP" altLang="en-US" sz="1700" dirty="0" smtClean="0"/>
                        <a:t>合計</a:t>
                      </a:r>
                      <a:endParaRPr kumimoji="1" lang="ja-JP" altLang="en-US" sz="1700" dirty="0"/>
                    </a:p>
                  </a:txBody>
                  <a:tcPr marL="128029" marR="128029" marT="63972" marB="63972"/>
                </a:tc>
                <a:extLst>
                  <a:ext uri="{0D108BD9-81ED-4DB2-BD59-A6C34878D82A}">
                    <a16:rowId xmlns:a16="http://schemas.microsoft.com/office/drawing/2014/main" val="10000"/>
                  </a:ext>
                </a:extLst>
              </a:tr>
              <a:tr h="473460">
                <a:tc>
                  <a:txBody>
                    <a:bodyPr/>
                    <a:lstStyle/>
                    <a:p>
                      <a:pPr algn="ctr"/>
                      <a:r>
                        <a:rPr kumimoji="1" lang="en-US" altLang="ja-JP" sz="1500" dirty="0" smtClean="0"/>
                        <a:t>H30</a:t>
                      </a:r>
                      <a:endParaRPr kumimoji="1" lang="ja-JP" altLang="en-US" sz="15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385,643</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287,660</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129,039</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87,937</a:t>
                      </a:r>
                      <a:endParaRPr kumimoji="1" lang="ja-JP" altLang="en-US" sz="1300" dirty="0"/>
                    </a:p>
                  </a:txBody>
                  <a:tcPr marL="128029" marR="128029" marT="63972" marB="63972"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124,413</a:t>
                      </a:r>
                      <a:endParaRPr kumimoji="1" lang="ja-JP" altLang="en-US" sz="1300" dirty="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111,186</a:t>
                      </a:r>
                      <a:endParaRPr kumimoji="1" lang="ja-JP" altLang="en-US" sz="1300" dirty="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345,138</a:t>
                      </a:r>
                      <a:endParaRPr kumimoji="1" lang="ja-JP" altLang="en-US" sz="1300" dirty="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295,507</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208,026</a:t>
                      </a:r>
                      <a:endParaRPr kumimoji="1" lang="ja-JP" altLang="en-US" sz="13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75,972</a:t>
                      </a: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100,247</a:t>
                      </a: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236,255</a:t>
                      </a:r>
                      <a:endParaRPr kumimoji="1" lang="ja-JP" altLang="en-US" sz="1100" dirty="0" smtClean="0">
                        <a:solidFill>
                          <a:schemeClr val="tx1"/>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solidFill>
                            <a:schemeClr val="tx1"/>
                          </a:solidFill>
                        </a:rPr>
                        <a:t>2,387,023</a:t>
                      </a:r>
                    </a:p>
                  </a:txBody>
                  <a:tcPr marL="128029" marR="128029" marT="63972" marB="63972" anchor="ctr">
                    <a:solidFill>
                      <a:schemeClr val="accent1">
                        <a:lumMod val="40000"/>
                        <a:lumOff val="60000"/>
                      </a:schemeClr>
                    </a:solidFill>
                  </a:tcPr>
                </a:tc>
                <a:extLst>
                  <a:ext uri="{0D108BD9-81ED-4DB2-BD59-A6C34878D82A}">
                    <a16:rowId xmlns:a16="http://schemas.microsoft.com/office/drawing/2014/main" val="10002"/>
                  </a:ext>
                </a:extLst>
              </a:tr>
              <a:tr h="524184">
                <a:tc>
                  <a:txBody>
                    <a:bodyPr/>
                    <a:lstStyle/>
                    <a:p>
                      <a:pPr algn="ctr"/>
                      <a:r>
                        <a:rPr kumimoji="1" lang="en-US" altLang="ja-JP" sz="1500" dirty="0" smtClean="0"/>
                        <a:t>R1</a:t>
                      </a:r>
                      <a:endParaRPr kumimoji="1" lang="ja-JP" altLang="en-US" sz="1500" dirty="0"/>
                    </a:p>
                  </a:txBody>
                  <a:tcPr marL="128029" marR="128029" marT="63972" marB="63972" anchor="ctr"/>
                </a:tc>
                <a:tc>
                  <a:txBody>
                    <a:bodyPr/>
                    <a:lstStyle/>
                    <a:p>
                      <a:pPr algn="ctr"/>
                      <a:r>
                        <a:rPr kumimoji="1" lang="en-US" altLang="ja-JP" sz="1300" dirty="0" smtClean="0"/>
                        <a:t>449,477</a:t>
                      </a:r>
                      <a:endParaRPr kumimoji="1" lang="ja-JP" altLang="en-US" sz="1300" dirty="0"/>
                    </a:p>
                  </a:txBody>
                  <a:tcPr marL="128029" marR="128029" marT="63972" marB="63972" anchor="ctr"/>
                </a:tc>
                <a:tc>
                  <a:txBody>
                    <a:bodyPr/>
                    <a:lstStyle/>
                    <a:p>
                      <a:pPr algn="ctr"/>
                      <a:r>
                        <a:rPr kumimoji="1" lang="en-US" altLang="ja-JP" sz="1300" dirty="0" smtClean="0"/>
                        <a:t>346,937</a:t>
                      </a:r>
                      <a:endParaRPr kumimoji="1" lang="ja-JP" altLang="en-US" sz="1300" dirty="0"/>
                    </a:p>
                  </a:txBody>
                  <a:tcPr marL="128029" marR="128029" marT="63972" marB="63972" anchor="ctr"/>
                </a:tc>
                <a:tc>
                  <a:txBody>
                    <a:bodyPr/>
                    <a:lstStyle/>
                    <a:p>
                      <a:pPr algn="ctr"/>
                      <a:r>
                        <a:rPr kumimoji="1" lang="en-US" altLang="ja-JP" sz="1300" dirty="0" smtClean="0"/>
                        <a:t>138,070</a:t>
                      </a:r>
                      <a:endParaRPr kumimoji="1" lang="ja-JP" altLang="en-US" sz="1300" dirty="0"/>
                    </a:p>
                  </a:txBody>
                  <a:tcPr marL="128029" marR="128029" marT="63972" marB="63972" anchor="ctr"/>
                </a:tc>
                <a:tc>
                  <a:txBody>
                    <a:bodyPr/>
                    <a:lstStyle/>
                    <a:p>
                      <a:pPr algn="ctr"/>
                      <a:r>
                        <a:rPr kumimoji="1" lang="en-US" altLang="ja-JP" sz="1300" dirty="0" smtClean="0"/>
                        <a:t>109,543</a:t>
                      </a:r>
                      <a:endParaRPr kumimoji="1" lang="ja-JP" altLang="en-US" sz="1300" dirty="0"/>
                    </a:p>
                  </a:txBody>
                  <a:tcPr marL="128029" marR="128029" marT="63972" marB="639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134,034</a:t>
                      </a:r>
                      <a:endParaRPr kumimoji="1" lang="ja-JP" altLang="en-US" sz="1300" dirty="0">
                        <a:solidFill>
                          <a:schemeClr val="tx1"/>
                        </a:solidFill>
                      </a:endParaRPr>
                    </a:p>
                  </a:txBody>
                  <a:tcPr marL="128029" marR="128029" marT="63972" marB="63972" anchor="ctr"/>
                </a:tc>
                <a:tc>
                  <a:txBody>
                    <a:bodyPr/>
                    <a:lstStyle/>
                    <a:p>
                      <a:pPr algn="ctr"/>
                      <a:r>
                        <a:rPr kumimoji="1" lang="en-US" altLang="ja-JP" sz="1300" dirty="0" smtClean="0">
                          <a:solidFill>
                            <a:schemeClr val="tx1"/>
                          </a:solidFill>
                        </a:rPr>
                        <a:t>146,775</a:t>
                      </a:r>
                      <a:endParaRPr kumimoji="1" lang="ja-JP" altLang="en-US" sz="1300" dirty="0">
                        <a:solidFill>
                          <a:schemeClr val="tx1"/>
                        </a:solidFill>
                      </a:endParaRPr>
                    </a:p>
                  </a:txBody>
                  <a:tcPr marL="128029" marR="128029" marT="63972" marB="63972" anchor="ctr"/>
                </a:tc>
                <a:tc>
                  <a:txBody>
                    <a:bodyPr/>
                    <a:lstStyle/>
                    <a:p>
                      <a:pPr algn="ctr"/>
                      <a:r>
                        <a:rPr kumimoji="1" lang="en-US" altLang="ja-JP" sz="1300" dirty="0" smtClean="0">
                          <a:solidFill>
                            <a:schemeClr val="tx1"/>
                          </a:solidFill>
                        </a:rPr>
                        <a:t>181,121</a:t>
                      </a:r>
                      <a:endParaRPr kumimoji="1" lang="ja-JP" altLang="en-US" sz="1300" dirty="0">
                        <a:solidFill>
                          <a:schemeClr val="tx1"/>
                        </a:solidFill>
                      </a:endParaRPr>
                    </a:p>
                  </a:txBody>
                  <a:tcPr marL="128029" marR="128029" marT="63972" marB="63972" anchor="ctr"/>
                </a:tc>
                <a:tc>
                  <a:txBody>
                    <a:bodyPr/>
                    <a:lstStyle/>
                    <a:p>
                      <a:pPr algn="ctr"/>
                      <a:r>
                        <a:rPr kumimoji="1" lang="en-US" altLang="ja-JP" sz="1300" dirty="0" smtClean="0"/>
                        <a:t>365,651</a:t>
                      </a:r>
                      <a:endParaRPr kumimoji="1" lang="ja-JP" altLang="en-US" sz="1300" dirty="0"/>
                    </a:p>
                  </a:txBody>
                  <a:tcPr marL="128029" marR="128029" marT="63972" marB="63972" anchor="ctr"/>
                </a:tc>
                <a:tc>
                  <a:txBody>
                    <a:bodyPr/>
                    <a:lstStyle/>
                    <a:p>
                      <a:pPr algn="ctr"/>
                      <a:r>
                        <a:rPr kumimoji="1" lang="en-US" altLang="ja-JP" sz="1300" dirty="0" smtClean="0"/>
                        <a:t>179,898</a:t>
                      </a:r>
                      <a:endParaRPr kumimoji="1" lang="ja-JP" altLang="en-US" sz="1300" dirty="0"/>
                    </a:p>
                  </a:txBody>
                  <a:tcPr marL="128029" marR="128029" marT="63972" marB="63972" anchor="ctr"/>
                </a:tc>
                <a:tc>
                  <a:txBody>
                    <a:bodyPr/>
                    <a:lstStyle/>
                    <a:p>
                      <a:pPr algn="ctr"/>
                      <a:r>
                        <a:rPr kumimoji="1" lang="en-US" altLang="ja-JP" sz="1300" dirty="0" smtClean="0">
                          <a:solidFill>
                            <a:schemeClr val="tx1"/>
                          </a:solidFill>
                        </a:rPr>
                        <a:t>82,074</a:t>
                      </a:r>
                    </a:p>
                  </a:txBody>
                  <a:tcPr marL="128029" marR="128029" marT="63972" marB="63972" anchor="ctr"/>
                </a:tc>
                <a:tc>
                  <a:txBody>
                    <a:bodyPr/>
                    <a:lstStyle/>
                    <a:p>
                      <a:pPr algn="ctr"/>
                      <a:r>
                        <a:rPr kumimoji="1" lang="en-US" altLang="ja-JP" sz="1300" dirty="0" smtClean="0">
                          <a:solidFill>
                            <a:schemeClr val="tx1"/>
                          </a:solidFill>
                        </a:rPr>
                        <a:t>91,656</a:t>
                      </a:r>
                    </a:p>
                  </a:txBody>
                  <a:tcPr marL="128029" marR="128029" marT="63972" marB="63972" anchor="ct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140,275</a:t>
                      </a:r>
                    </a:p>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1300" b="1" dirty="0" smtClean="0">
                          <a:solidFill>
                            <a:srgbClr val="FF0000"/>
                          </a:solidFill>
                        </a:rPr>
                        <a:t>(59.4</a:t>
                      </a:r>
                      <a:r>
                        <a:rPr kumimoji="1" lang="ja-JP" altLang="en-US" sz="1300" b="1" dirty="0" smtClean="0">
                          <a:solidFill>
                            <a:srgbClr val="FF0000"/>
                          </a:solidFill>
                        </a:rPr>
                        <a:t>％</a:t>
                      </a:r>
                      <a:r>
                        <a:rPr kumimoji="1" lang="en-US" altLang="ja-JP" sz="1300" b="1" dirty="0" smtClean="0">
                          <a:solidFill>
                            <a:srgbClr val="FF0000"/>
                          </a:solidFill>
                        </a:rPr>
                        <a:t>)</a:t>
                      </a:r>
                      <a:endParaRPr kumimoji="1" lang="ja-JP" altLang="en-US" sz="1300" b="1" dirty="0" smtClean="0">
                        <a:solidFill>
                          <a:srgbClr val="FF0000"/>
                        </a:solidFill>
                      </a:endParaRPr>
                    </a:p>
                  </a:txBody>
                  <a:tcPr marL="128029" marR="128029" marT="63972" marB="63972" anchor="ctr"/>
                </a:tc>
                <a:tc>
                  <a:txBody>
                    <a:bodyPr/>
                    <a:lstStyle/>
                    <a:p>
                      <a:pPr algn="ctr"/>
                      <a:r>
                        <a:rPr kumimoji="1" lang="en-US" altLang="ja-JP" sz="1300" dirty="0" smtClean="0">
                          <a:solidFill>
                            <a:schemeClr val="tx1"/>
                          </a:solidFill>
                        </a:rPr>
                        <a:t>2,365,511</a:t>
                      </a:r>
                    </a:p>
                  </a:txBody>
                  <a:tcPr marL="128029" marR="128029" marT="63972" marB="63972" anchor="ctr"/>
                </a:tc>
                <a:extLst>
                  <a:ext uri="{0D108BD9-81ED-4DB2-BD59-A6C34878D82A}">
                    <a16:rowId xmlns:a16="http://schemas.microsoft.com/office/drawing/2014/main" val="2688306953"/>
                  </a:ext>
                </a:extLst>
              </a:tr>
              <a:tr h="524184">
                <a:tc>
                  <a:txBody>
                    <a:bodyPr/>
                    <a:lstStyle/>
                    <a:p>
                      <a:pPr algn="ctr"/>
                      <a:r>
                        <a:rPr kumimoji="1" lang="en-US" altLang="ja-JP" sz="1500" dirty="0" smtClean="0"/>
                        <a:t>R2</a:t>
                      </a:r>
                      <a:endParaRPr kumimoji="1" lang="ja-JP" altLang="en-US" sz="1500" dirty="0"/>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77,701</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1" dirty="0" smtClean="0">
                          <a:solidFill>
                            <a:srgbClr val="FF0000"/>
                          </a:solidFill>
                        </a:rPr>
                        <a:t>(17.2</a:t>
                      </a:r>
                      <a:r>
                        <a:rPr kumimoji="1" lang="ja-JP" altLang="en-US" sz="1300" b="1" dirty="0" smtClean="0">
                          <a:solidFill>
                            <a:srgbClr val="FF0000"/>
                          </a:solidFill>
                        </a:rPr>
                        <a:t>％</a:t>
                      </a:r>
                      <a:r>
                        <a:rPr kumimoji="1" lang="en-US" altLang="ja-JP" sz="1300" b="1" dirty="0" smtClean="0">
                          <a:solidFill>
                            <a:srgbClr val="FF0000"/>
                          </a:solidFill>
                        </a:rPr>
                        <a:t>)</a:t>
                      </a:r>
                      <a:endParaRPr kumimoji="1" lang="ja-JP" altLang="en-US" sz="1300" b="1"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74,033</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1" dirty="0" smtClean="0">
                          <a:solidFill>
                            <a:srgbClr val="FF0000"/>
                          </a:solidFill>
                        </a:rPr>
                        <a:t>(21.3</a:t>
                      </a:r>
                      <a:r>
                        <a:rPr kumimoji="1" lang="ja-JP" altLang="en-US" sz="1300" b="1" dirty="0" smtClean="0">
                          <a:solidFill>
                            <a:srgbClr val="FF0000"/>
                          </a:solidFill>
                        </a:rPr>
                        <a:t>％</a:t>
                      </a:r>
                      <a:r>
                        <a:rPr kumimoji="1" lang="en-US" altLang="ja-JP" sz="1300" b="1" dirty="0" smtClean="0">
                          <a:solidFill>
                            <a:srgbClr val="FF0000"/>
                          </a:solidFill>
                        </a:rPr>
                        <a:t>)</a:t>
                      </a:r>
                      <a:endParaRPr kumimoji="1" lang="ja-JP" altLang="en-US" sz="1300" b="1"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69,299</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en-US" altLang="ja-JP" sz="1300" b="1" dirty="0" smtClean="0">
                          <a:solidFill>
                            <a:srgbClr val="FF0000"/>
                          </a:solidFill>
                        </a:rPr>
                        <a:t>(50.2</a:t>
                      </a:r>
                      <a:r>
                        <a:rPr kumimoji="1" lang="ja-JP" altLang="en-US" sz="1300" b="1" dirty="0" smtClean="0">
                          <a:solidFill>
                            <a:srgbClr val="FF0000"/>
                          </a:solidFill>
                        </a:rPr>
                        <a:t>％</a:t>
                      </a:r>
                      <a:r>
                        <a:rPr kumimoji="1" lang="en-US" altLang="ja-JP" sz="1300" b="1" dirty="0" smtClean="0">
                          <a:solidFill>
                            <a:srgbClr val="FF0000"/>
                          </a:solidFill>
                        </a:rPr>
                        <a:t>)</a:t>
                      </a:r>
                      <a:endParaRPr kumimoji="1" lang="ja-JP" altLang="en-US" sz="1300" b="1" dirty="0" smtClean="0">
                        <a:solidFill>
                          <a:srgbClr val="FF0000"/>
                        </a:solidFill>
                      </a:endParaRPr>
                    </a:p>
                  </a:txBody>
                  <a:tcPr marL="128029" marR="128029" marT="63972" marB="63972" anchor="ctr">
                    <a:solidFill>
                      <a:schemeClr val="accent1">
                        <a:lumMod val="40000"/>
                        <a:lumOff val="60000"/>
                      </a:schemeClr>
                    </a:solidFill>
                  </a:tcPr>
                </a:tc>
                <a:tc>
                  <a:txBody>
                    <a:bodyPr/>
                    <a:lstStyle/>
                    <a:p>
                      <a:pPr algn="ctr"/>
                      <a:r>
                        <a:rPr kumimoji="1" lang="en-US" altLang="ja-JP" sz="1300" dirty="0" smtClean="0"/>
                        <a:t>41,432</a:t>
                      </a:r>
                      <a:br>
                        <a:rPr kumimoji="1" lang="en-US" altLang="ja-JP" sz="1300" dirty="0" smtClean="0"/>
                      </a:br>
                      <a:r>
                        <a:rPr kumimoji="1" lang="en-US" altLang="ja-JP" sz="1300" b="1" dirty="0" smtClean="0">
                          <a:solidFill>
                            <a:srgbClr val="FF0000"/>
                          </a:solidFill>
                        </a:rPr>
                        <a:t>(37.8%)</a:t>
                      </a:r>
                      <a:endParaRPr kumimoji="1" lang="ja-JP" altLang="en-US" sz="1300" b="1" dirty="0"/>
                    </a:p>
                  </a:txBody>
                  <a:tcPr marL="128029" marR="128029" marT="63972" marB="63972"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rPr>
                        <a:t>62,115</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rgbClr val="FF0000"/>
                          </a:solidFill>
                        </a:rPr>
                        <a:t>(46.3%)</a:t>
                      </a:r>
                      <a:endParaRPr kumimoji="1" lang="ja-JP" altLang="en-US" sz="1300" dirty="0">
                        <a:solidFill>
                          <a:srgbClr val="FF0000"/>
                        </a:solidFill>
                      </a:endParaRPr>
                    </a:p>
                  </a:txBody>
                  <a:tcPr marL="128029" marR="128029" marT="63972" marB="63972" anchor="ctr">
                    <a:solidFill>
                      <a:schemeClr val="accent1">
                        <a:lumMod val="40000"/>
                        <a:lumOff val="60000"/>
                      </a:schemeClr>
                    </a:solidFill>
                  </a:tcPr>
                </a:tc>
                <a:tc>
                  <a:txBody>
                    <a:bodyPr/>
                    <a:lstStyle/>
                    <a:p>
                      <a:pPr algn="ctr"/>
                      <a:endParaRPr kumimoji="1" lang="ja-JP" altLang="en-US" sz="1300" dirty="0">
                        <a:solidFill>
                          <a:schemeClr val="tx1"/>
                        </a:solidFill>
                      </a:endParaRPr>
                    </a:p>
                  </a:txBody>
                  <a:tcPr marL="128029" marR="128029" marT="63972" marB="63972" anchor="ctr">
                    <a:solidFill>
                      <a:schemeClr val="accent1">
                        <a:lumMod val="40000"/>
                        <a:lumOff val="60000"/>
                      </a:schemeClr>
                    </a:solidFill>
                  </a:tcPr>
                </a:tc>
                <a:tc>
                  <a:txBody>
                    <a:bodyPr/>
                    <a:lstStyle/>
                    <a:p>
                      <a:pPr algn="ctr"/>
                      <a:endParaRPr kumimoji="1" lang="ja-JP" altLang="en-US" sz="1300" dirty="0">
                        <a:solidFill>
                          <a:schemeClr val="tx1"/>
                        </a:solidFill>
                      </a:endParaRPr>
                    </a:p>
                  </a:txBody>
                  <a:tcPr marL="128029" marR="128029" marT="63972" marB="63972" anchor="ctr">
                    <a:solidFill>
                      <a:schemeClr val="accent1">
                        <a:lumMod val="40000"/>
                        <a:lumOff val="60000"/>
                      </a:schemeClr>
                    </a:solidFill>
                  </a:tcPr>
                </a:tc>
                <a:tc>
                  <a:txBody>
                    <a:bodyPr/>
                    <a:lstStyle/>
                    <a:p>
                      <a:pPr algn="ctr"/>
                      <a:endParaRPr kumimoji="1" lang="ja-JP" altLang="en-US" sz="1300" dirty="0"/>
                    </a:p>
                  </a:txBody>
                  <a:tcPr marL="128029" marR="128029" marT="63972" marB="63972" anchor="ctr">
                    <a:solidFill>
                      <a:schemeClr val="accent1">
                        <a:lumMod val="40000"/>
                        <a:lumOff val="60000"/>
                      </a:schemeClr>
                    </a:solidFill>
                  </a:tcPr>
                </a:tc>
                <a:tc>
                  <a:txBody>
                    <a:bodyPr/>
                    <a:lstStyle/>
                    <a:p>
                      <a:pPr algn="ctr"/>
                      <a:endParaRPr kumimoji="1" lang="ja-JP" altLang="en-US" sz="1300" dirty="0"/>
                    </a:p>
                  </a:txBody>
                  <a:tcPr marL="128029" marR="128029" marT="63972" marB="63972" anchor="ctr">
                    <a:solidFill>
                      <a:schemeClr val="accent1">
                        <a:lumMod val="40000"/>
                        <a:lumOff val="60000"/>
                      </a:schemeClr>
                    </a:solidFill>
                  </a:tcPr>
                </a:tc>
                <a:tc>
                  <a:txBody>
                    <a:bodyPr/>
                    <a:lstStyle/>
                    <a:p>
                      <a:pPr algn="ctr"/>
                      <a:endParaRPr kumimoji="1" lang="en-US" altLang="ja-JP" sz="1300" dirty="0" smtClean="0">
                        <a:solidFill>
                          <a:schemeClr val="tx1"/>
                        </a:solidFill>
                      </a:endParaRPr>
                    </a:p>
                  </a:txBody>
                  <a:tcPr marL="128029" marR="128029" marT="63972" marB="63972" anchor="ctr">
                    <a:solidFill>
                      <a:schemeClr val="accent1">
                        <a:lumMod val="40000"/>
                        <a:lumOff val="60000"/>
                      </a:schemeClr>
                    </a:solidFill>
                  </a:tcPr>
                </a:tc>
                <a:tc>
                  <a:txBody>
                    <a:bodyPr/>
                    <a:lstStyle/>
                    <a:p>
                      <a:pPr algn="ctr"/>
                      <a:endParaRPr kumimoji="1" lang="en-US" altLang="ja-JP" sz="1300" dirty="0" smtClean="0">
                        <a:solidFill>
                          <a:schemeClr val="tx1"/>
                        </a:solidFill>
                      </a:endParaRPr>
                    </a:p>
                  </a:txBody>
                  <a:tcPr marL="128029" marR="128029" marT="63972" marB="63972" anchor="ctr">
                    <a:solidFill>
                      <a:schemeClr val="accent1">
                        <a:lumMod val="40000"/>
                        <a:lumOff val="60000"/>
                      </a:schemeClr>
                    </a:solidFill>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endParaRPr>
                    </a:p>
                  </a:txBody>
                  <a:tcPr marL="128029" marR="128029" marT="63972" marB="63972" anchor="ctr">
                    <a:solidFill>
                      <a:schemeClr val="accent1">
                        <a:lumMod val="40000"/>
                        <a:lumOff val="60000"/>
                      </a:schemeClr>
                    </a:solidFill>
                  </a:tcPr>
                </a:tc>
                <a:tc>
                  <a:txBody>
                    <a:bodyPr/>
                    <a:lstStyle/>
                    <a:p>
                      <a:pPr algn="ctr"/>
                      <a:endParaRPr kumimoji="1" lang="en-US" altLang="ja-JP" sz="1300" dirty="0" smtClean="0">
                        <a:solidFill>
                          <a:schemeClr val="tx1"/>
                        </a:solidFill>
                      </a:endParaRPr>
                    </a:p>
                  </a:txBody>
                  <a:tcPr marL="128029" marR="128029" marT="63972" marB="63972" anchor="ctr">
                    <a:solidFill>
                      <a:schemeClr val="accent1">
                        <a:lumMod val="40000"/>
                        <a:lumOff val="60000"/>
                      </a:schemeClr>
                    </a:solidFill>
                  </a:tcPr>
                </a:tc>
                <a:extLst>
                  <a:ext uri="{0D108BD9-81ED-4DB2-BD59-A6C34878D82A}">
                    <a16:rowId xmlns:a16="http://schemas.microsoft.com/office/drawing/2014/main" val="331329860"/>
                  </a:ext>
                </a:extLst>
              </a:tr>
            </a:tbl>
          </a:graphicData>
        </a:graphic>
      </p:graphicFrame>
      <p:grpSp>
        <p:nvGrpSpPr>
          <p:cNvPr id="8299" name="グループ化 16"/>
          <p:cNvGrpSpPr>
            <a:grpSpLocks/>
          </p:cNvGrpSpPr>
          <p:nvPr/>
        </p:nvGrpSpPr>
        <p:grpSpPr bwMode="auto">
          <a:xfrm>
            <a:off x="259223" y="7079559"/>
            <a:ext cx="11861943" cy="489879"/>
            <a:chOff x="976170" y="1914350"/>
            <a:chExt cx="5984827" cy="349439"/>
          </a:xfrm>
        </p:grpSpPr>
        <p:sp>
          <p:nvSpPr>
            <p:cNvPr id="8303" name="テキスト ボックス 17"/>
            <p:cNvSpPr txBox="1">
              <a:spLocks noChangeArrowheads="1"/>
            </p:cNvSpPr>
            <p:nvPr/>
          </p:nvSpPr>
          <p:spPr bwMode="auto">
            <a:xfrm>
              <a:off x="5792349" y="1914350"/>
              <a:ext cx="1168648" cy="34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80"/>
                </a:lnSpc>
                <a:spcBef>
                  <a:spcPct val="0"/>
                </a:spcBef>
                <a:buNone/>
              </a:pPr>
              <a:r>
                <a:rPr lang="ja-JP" altLang="en-US" sz="1260" dirty="0">
                  <a:latin typeface="Meiryo UI" pitchFamily="50" charset="-128"/>
                  <a:ea typeface="Meiryo UI" pitchFamily="50" charset="-128"/>
                  <a:cs typeface="Meiryo UI" pitchFamily="50" charset="-128"/>
                </a:rPr>
                <a:t>（単位：人）</a:t>
              </a:r>
              <a:endParaRPr lang="en-US" altLang="ja-JP" sz="1260" dirty="0">
                <a:latin typeface="Meiryo UI" pitchFamily="50" charset="-128"/>
                <a:ea typeface="Meiryo UI" pitchFamily="50" charset="-128"/>
                <a:cs typeface="Meiryo UI" pitchFamily="50" charset="-128"/>
              </a:endParaRPr>
            </a:p>
          </p:txBody>
        </p:sp>
        <p:sp>
          <p:nvSpPr>
            <p:cNvPr id="8304" name="テキスト ボックス 18"/>
            <p:cNvSpPr txBox="1">
              <a:spLocks noChangeArrowheads="1"/>
            </p:cNvSpPr>
            <p:nvPr/>
          </p:nvSpPr>
          <p:spPr bwMode="auto">
            <a:xfrm>
              <a:off x="976170" y="1952256"/>
              <a:ext cx="4293351" cy="2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540" dirty="0">
                  <a:latin typeface="HG丸ｺﾞｼｯｸM-PRO" panose="020F0600000000000000" pitchFamily="50" charset="-128"/>
                  <a:ea typeface="HG丸ｺﾞｼｯｸM-PRO" panose="020F0600000000000000" pitchFamily="50" charset="-128"/>
                </a:rPr>
                <a:t>【</a:t>
              </a:r>
              <a:r>
                <a:rPr lang="ja-JP" altLang="en-US" sz="1540" dirty="0">
                  <a:latin typeface="HG丸ｺﾞｼｯｸM-PRO" panose="020F0600000000000000" pitchFamily="50" charset="-128"/>
                  <a:ea typeface="HG丸ｺﾞｼｯｸM-PRO" panose="020F0600000000000000" pitchFamily="50" charset="-128"/>
                </a:rPr>
                <a:t>各施設の利用</a:t>
              </a:r>
              <a:r>
                <a:rPr lang="ja-JP" altLang="en-US" sz="1540" dirty="0" smtClean="0">
                  <a:latin typeface="HG丸ｺﾞｼｯｸM-PRO" panose="020F0600000000000000" pitchFamily="50" charset="-128"/>
                  <a:ea typeface="HG丸ｺﾞｼｯｸM-PRO" panose="020F0600000000000000" pitchFamily="50" charset="-128"/>
                </a:rPr>
                <a:t>状況</a:t>
              </a:r>
              <a:r>
                <a:rPr lang="en-US" altLang="ja-JP" sz="1540" dirty="0">
                  <a:latin typeface="HG丸ｺﾞｼｯｸM-PRO" panose="020F0600000000000000" pitchFamily="50" charset="-128"/>
                  <a:ea typeface="HG丸ｺﾞｼｯｸM-PRO" panose="020F0600000000000000" pitchFamily="50" charset="-128"/>
                </a:rPr>
                <a:t>】</a:t>
              </a:r>
              <a:r>
                <a:rPr lang="ja-JP" altLang="en-US" sz="1700" dirty="0">
                  <a:latin typeface="HG丸ｺﾞｼｯｸM-PRO" panose="020F0600000000000000" pitchFamily="50" charset="-128"/>
                  <a:ea typeface="HG丸ｺﾞｼｯｸM-PRO" panose="020F0600000000000000" pitchFamily="50" charset="-128"/>
                </a:rPr>
                <a:t>　　</a:t>
              </a:r>
            </a:p>
          </p:txBody>
        </p:sp>
      </p:grpSp>
      <p:sp>
        <p:nvSpPr>
          <p:cNvPr id="8300" name="テキスト ボックス 30"/>
          <p:cNvSpPr txBox="1">
            <a:spLocks noChangeArrowheads="1"/>
          </p:cNvSpPr>
          <p:nvPr/>
        </p:nvSpPr>
        <p:spPr bwMode="auto">
          <a:xfrm>
            <a:off x="219542" y="4590862"/>
            <a:ext cx="8725535" cy="36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999" tIns="64001" rIns="127999" bIns="6400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ja-JP" sz="1540" dirty="0">
                <a:latin typeface="HG丸ｺﾞｼｯｸM-PRO" panose="020F0600000000000000" pitchFamily="50" charset="-128"/>
                <a:ea typeface="HG丸ｺﾞｼｯｸM-PRO" panose="020F0600000000000000" pitchFamily="50" charset="-128"/>
              </a:rPr>
              <a:t>【</a:t>
            </a:r>
            <a:r>
              <a:rPr lang="ja-JP" altLang="en-US" sz="1540" dirty="0">
                <a:latin typeface="HG丸ｺﾞｼｯｸM-PRO" panose="020F0600000000000000" pitchFamily="50" charset="-128"/>
                <a:ea typeface="HG丸ｺﾞｼｯｸM-PRO" panose="020F0600000000000000" pitchFamily="50" charset="-128"/>
              </a:rPr>
              <a:t>月別入園者数</a:t>
            </a:r>
            <a:r>
              <a:rPr lang="ja-JP" altLang="en-US" sz="1540" dirty="0" smtClean="0">
                <a:latin typeface="HG丸ｺﾞｼｯｸM-PRO" panose="020F0600000000000000" pitchFamily="50" charset="-128"/>
                <a:ea typeface="HG丸ｺﾞｼｯｸM-PRO" panose="020F0600000000000000" pitchFamily="50" charset="-128"/>
              </a:rPr>
              <a:t>（</a:t>
            </a:r>
            <a:r>
              <a:rPr lang="en-US" altLang="ja-JP" sz="1540" dirty="0" smtClean="0">
                <a:latin typeface="HG丸ｺﾞｼｯｸM-PRO" panose="020F0600000000000000" pitchFamily="50" charset="-128"/>
                <a:ea typeface="HG丸ｺﾞｼｯｸM-PRO" panose="020F0600000000000000" pitchFamily="50" charset="-128"/>
              </a:rPr>
              <a:t>H30</a:t>
            </a:r>
            <a:r>
              <a:rPr lang="ja-JP" altLang="en-US" sz="1540" dirty="0">
                <a:latin typeface="HG丸ｺﾞｼｯｸM-PRO" panose="020F0600000000000000" pitchFamily="50" charset="-128"/>
                <a:ea typeface="HG丸ｺﾞｼｯｸM-PRO" panose="020F0600000000000000" pitchFamily="50" charset="-128"/>
              </a:rPr>
              <a:t>年度</a:t>
            </a:r>
            <a:r>
              <a:rPr lang="ja-JP" altLang="en-US" sz="1540" dirty="0" smtClean="0">
                <a:latin typeface="HG丸ｺﾞｼｯｸM-PRO" panose="020F0600000000000000" pitchFamily="50" charset="-128"/>
                <a:ea typeface="HG丸ｺﾞｼｯｸM-PRO" panose="020F0600000000000000" pitchFamily="50" charset="-128"/>
              </a:rPr>
              <a:t>、</a:t>
            </a:r>
            <a:r>
              <a:rPr lang="en-US" altLang="ja-JP" sz="1540" dirty="0" smtClean="0">
                <a:latin typeface="HG丸ｺﾞｼｯｸM-PRO" panose="020F0600000000000000" pitchFamily="50" charset="-128"/>
                <a:ea typeface="HG丸ｺﾞｼｯｸM-PRO" panose="020F0600000000000000" pitchFamily="50" charset="-128"/>
              </a:rPr>
              <a:t>R</a:t>
            </a:r>
            <a:r>
              <a:rPr lang="en-US" altLang="ja-JP" sz="1540" dirty="0">
                <a:latin typeface="HG丸ｺﾞｼｯｸM-PRO" panose="020F0600000000000000" pitchFamily="50" charset="-128"/>
                <a:ea typeface="HG丸ｺﾞｼｯｸM-PRO" panose="020F0600000000000000" pitchFamily="50" charset="-128"/>
              </a:rPr>
              <a:t>1</a:t>
            </a:r>
            <a:r>
              <a:rPr lang="ja-JP" altLang="en-US" sz="1540" dirty="0" smtClean="0">
                <a:latin typeface="HG丸ｺﾞｼｯｸM-PRO" panose="020F0600000000000000" pitchFamily="50" charset="-128"/>
                <a:ea typeface="HG丸ｺﾞｼｯｸM-PRO" panose="020F0600000000000000" pitchFamily="50" charset="-128"/>
              </a:rPr>
              <a:t>年度</a:t>
            </a:r>
            <a:r>
              <a:rPr lang="ja-JP" altLang="en-US" sz="1540" dirty="0">
                <a:latin typeface="HG丸ｺﾞｼｯｸM-PRO" panose="020F0600000000000000" pitchFamily="50" charset="-128"/>
                <a:ea typeface="HG丸ｺﾞｼｯｸM-PRO" panose="020F0600000000000000" pitchFamily="50" charset="-128"/>
              </a:rPr>
              <a:t>、</a:t>
            </a:r>
            <a:r>
              <a:rPr lang="en-US" altLang="ja-JP" sz="1540" dirty="0">
                <a:latin typeface="HG丸ｺﾞｼｯｸM-PRO" panose="020F0600000000000000" pitchFamily="50" charset="-128"/>
                <a:ea typeface="HG丸ｺﾞｼｯｸM-PRO" panose="020F0600000000000000" pitchFamily="50" charset="-128"/>
              </a:rPr>
              <a:t>R</a:t>
            </a:r>
            <a:r>
              <a:rPr lang="ja-JP" altLang="en-US" sz="1540" dirty="0">
                <a:latin typeface="HG丸ｺﾞｼｯｸM-PRO" panose="020F0600000000000000" pitchFamily="50" charset="-128"/>
                <a:ea typeface="HG丸ｺﾞｼｯｸM-PRO" panose="020F0600000000000000" pitchFamily="50" charset="-128"/>
              </a:rPr>
              <a:t>２年度）</a:t>
            </a:r>
            <a:r>
              <a:rPr lang="ja-JP" altLang="ja-JP" sz="1540" dirty="0">
                <a:latin typeface="HG丸ｺﾞｼｯｸM-PRO" panose="020F0600000000000000" pitchFamily="50" charset="-128"/>
                <a:ea typeface="HG丸ｺﾞｼｯｸM-PRO" panose="020F0600000000000000" pitchFamily="50" charset="-128"/>
              </a:rPr>
              <a:t>】</a:t>
            </a:r>
            <a:endParaRPr lang="en-US" altLang="ja-JP" sz="154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335421" y="583561"/>
            <a:ext cx="6451588" cy="321157"/>
          </a:xfrm>
          <a:prstGeom prst="rect">
            <a:avLst/>
          </a:prstGeom>
          <a:solidFill>
            <a:srgbClr val="FF3399"/>
          </a:solidFill>
        </p:spPr>
        <p:txBody>
          <a:bodyPr wrap="square" lIns="89578" tIns="44789" rIns="89578" bIns="44789" rtlCol="0">
            <a:spAutoFit/>
          </a:bodyPr>
          <a:lstStyle/>
          <a:p>
            <a:r>
              <a:rPr lang="ja-JP" altLang="en-US" sz="1499"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■自然文化園入園者数の推移（</a:t>
            </a:r>
            <a:r>
              <a:rPr lang="en-US" altLang="ja-JP" sz="1499"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99"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スポーツ施設等の利用者数は含まない）</a:t>
            </a:r>
          </a:p>
        </p:txBody>
      </p:sp>
      <p:grpSp>
        <p:nvGrpSpPr>
          <p:cNvPr id="21" name="グループ化 7"/>
          <p:cNvGrpSpPr>
            <a:grpSpLocks/>
          </p:cNvGrpSpPr>
          <p:nvPr/>
        </p:nvGrpSpPr>
        <p:grpSpPr bwMode="auto">
          <a:xfrm>
            <a:off x="392113" y="920750"/>
            <a:ext cx="8058151" cy="3340099"/>
            <a:chOff x="567867" y="1853849"/>
            <a:chExt cx="5196047" cy="3075451"/>
          </a:xfrm>
        </p:grpSpPr>
        <p:graphicFrame>
          <p:nvGraphicFramePr>
            <p:cNvPr id="25" name="グラフ 8"/>
            <p:cNvGraphicFramePr>
              <a:graphicFrameLocks/>
            </p:cNvGraphicFramePr>
            <p:nvPr>
              <p:extLst>
                <p:ext uri="{D42A27DB-BD31-4B8C-83A1-F6EECF244321}">
                  <p14:modId xmlns:p14="http://schemas.microsoft.com/office/powerpoint/2010/main" val="1047552467"/>
                </p:ext>
              </p:extLst>
            </p:nvPr>
          </p:nvGraphicFramePr>
          <p:xfrm>
            <a:off x="567867" y="1853849"/>
            <a:ext cx="5196047" cy="3075451"/>
          </p:xfrm>
          <a:graphic>
            <a:graphicData uri="http://schemas.openxmlformats.org/presentationml/2006/ole">
              <mc:AlternateContent xmlns:mc="http://schemas.openxmlformats.org/markup-compatibility/2006">
                <mc:Choice xmlns:v="urn:schemas-microsoft-com:vml" Requires="v">
                  <p:oleObj spid="_x0000_s2076" name="ワークシート" r:id="rId3" imgW="5019505" imgH="2838599" progId="Excel.Sheet.8">
                    <p:embed/>
                  </p:oleObj>
                </mc:Choice>
                <mc:Fallback>
                  <p:oleObj name="ワークシート" r:id="rId3" imgW="5019505" imgH="2838599" progId="Excel.Sheet.8">
                    <p:embed/>
                    <p:pic>
                      <p:nvPicPr>
                        <p:cNvPr id="25" name="グラフ 8"/>
                        <p:cNvPicPr>
                          <a:picLocks noChangeArrowheads="1"/>
                        </p:cNvPicPr>
                        <p:nvPr/>
                      </p:nvPicPr>
                      <p:blipFill>
                        <a:blip r:embed="rId4"/>
                        <a:srcRect/>
                        <a:stretch>
                          <a:fillRect/>
                        </a:stretch>
                      </p:blipFill>
                      <p:spPr bwMode="auto">
                        <a:xfrm>
                          <a:off x="567867" y="1853849"/>
                          <a:ext cx="5196047" cy="3075451"/>
                        </a:xfrm>
                        <a:prstGeom prst="rect">
                          <a:avLst/>
                        </a:prstGeom>
                        <a:noFill/>
                        <a:ln>
                          <a:noFill/>
                        </a:ln>
                        <a:extLst/>
                      </p:spPr>
                    </p:pic>
                  </p:oleObj>
                </mc:Fallback>
              </mc:AlternateContent>
            </a:graphicData>
          </a:graphic>
        </p:graphicFrame>
        <p:grpSp>
          <p:nvGrpSpPr>
            <p:cNvPr id="28" name="グループ化 9"/>
            <p:cNvGrpSpPr>
              <a:grpSpLocks/>
            </p:cNvGrpSpPr>
            <p:nvPr/>
          </p:nvGrpSpPr>
          <p:grpSpPr bwMode="auto">
            <a:xfrm>
              <a:off x="972532" y="3634784"/>
              <a:ext cx="2846563" cy="779395"/>
              <a:chOff x="972532" y="3634784"/>
              <a:chExt cx="2846563" cy="779395"/>
            </a:xfrm>
          </p:grpSpPr>
          <p:sp>
            <p:nvSpPr>
              <p:cNvPr id="29" name="テキスト ボックス 10"/>
              <p:cNvSpPr txBox="1">
                <a:spLocks noChangeArrowheads="1"/>
              </p:cNvSpPr>
              <p:nvPr/>
            </p:nvSpPr>
            <p:spPr bwMode="auto">
              <a:xfrm>
                <a:off x="2864074" y="3634784"/>
                <a:ext cx="955021" cy="26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60" dirty="0"/>
                  <a:t>213</a:t>
                </a:r>
                <a:r>
                  <a:rPr lang="ja-JP" altLang="en-US" sz="1260" dirty="0"/>
                  <a:t>万人</a:t>
                </a:r>
              </a:p>
            </p:txBody>
          </p:sp>
          <p:sp>
            <p:nvSpPr>
              <p:cNvPr id="31" name="テキスト ボックス 12"/>
              <p:cNvSpPr txBox="1">
                <a:spLocks noChangeArrowheads="1"/>
              </p:cNvSpPr>
              <p:nvPr/>
            </p:nvSpPr>
            <p:spPr bwMode="auto">
              <a:xfrm>
                <a:off x="972532" y="4150626"/>
                <a:ext cx="954262" cy="26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60" dirty="0"/>
                  <a:t>182</a:t>
                </a:r>
                <a:r>
                  <a:rPr lang="ja-JP" altLang="en-US" sz="1260" dirty="0"/>
                  <a:t>万人</a:t>
                </a:r>
              </a:p>
            </p:txBody>
          </p:sp>
          <p:sp>
            <p:nvSpPr>
              <p:cNvPr id="32" name="テキスト ボックス 13"/>
              <p:cNvSpPr txBox="1">
                <a:spLocks noChangeArrowheads="1"/>
              </p:cNvSpPr>
              <p:nvPr/>
            </p:nvSpPr>
            <p:spPr bwMode="auto">
              <a:xfrm>
                <a:off x="1610929" y="4007282"/>
                <a:ext cx="856717" cy="26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60" dirty="0"/>
                  <a:t>183</a:t>
                </a:r>
                <a:r>
                  <a:rPr lang="ja-JP" altLang="en-US" sz="1260" dirty="0"/>
                  <a:t>万人</a:t>
                </a:r>
              </a:p>
            </p:txBody>
          </p:sp>
          <p:sp>
            <p:nvSpPr>
              <p:cNvPr id="33" name="テキスト ボックス 14"/>
              <p:cNvSpPr txBox="1">
                <a:spLocks noChangeArrowheads="1"/>
              </p:cNvSpPr>
              <p:nvPr/>
            </p:nvSpPr>
            <p:spPr bwMode="auto">
              <a:xfrm>
                <a:off x="2177716" y="3687660"/>
                <a:ext cx="922742" cy="26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60" dirty="0"/>
                  <a:t>194</a:t>
                </a:r>
                <a:r>
                  <a:rPr lang="ja-JP" altLang="en-US" sz="1260" dirty="0"/>
                  <a:t>万人</a:t>
                </a:r>
              </a:p>
            </p:txBody>
          </p:sp>
        </p:grpSp>
      </p:grpSp>
      <p:sp>
        <p:nvSpPr>
          <p:cNvPr id="34" name="テキスト ボックス 10"/>
          <p:cNvSpPr txBox="1">
            <a:spLocks noChangeArrowheads="1"/>
          </p:cNvSpPr>
          <p:nvPr/>
        </p:nvSpPr>
        <p:spPr bwMode="auto">
          <a:xfrm>
            <a:off x="4693659" y="2174863"/>
            <a:ext cx="110863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5" tIns="64008" rIns="128015" bIns="64008">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60" dirty="0"/>
              <a:t>220</a:t>
            </a:r>
            <a:r>
              <a:rPr lang="ja-JP" altLang="en-US" sz="1260" dirty="0"/>
              <a:t>万人</a:t>
            </a:r>
          </a:p>
        </p:txBody>
      </p:sp>
      <p:sp>
        <p:nvSpPr>
          <p:cNvPr id="37" name="テキスト ボックス 10"/>
          <p:cNvSpPr txBox="1">
            <a:spLocks noChangeArrowheads="1"/>
          </p:cNvSpPr>
          <p:nvPr/>
        </p:nvSpPr>
        <p:spPr bwMode="auto">
          <a:xfrm>
            <a:off x="5596890" y="1936429"/>
            <a:ext cx="110863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5" tIns="64008" rIns="128015" bIns="64008">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60" dirty="0"/>
              <a:t>225</a:t>
            </a:r>
            <a:r>
              <a:rPr lang="ja-JP" altLang="en-US" sz="1260" dirty="0"/>
              <a:t>万人</a:t>
            </a:r>
          </a:p>
        </p:txBody>
      </p:sp>
      <p:sp>
        <p:nvSpPr>
          <p:cNvPr id="38" name="正方形/長方形 37"/>
          <p:cNvSpPr/>
          <p:nvPr/>
        </p:nvSpPr>
        <p:spPr>
          <a:xfrm>
            <a:off x="-47164" y="5193"/>
            <a:ext cx="12848765" cy="492253"/>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6603" tIns="43301" rIns="86603" bIns="43301" numCol="1" spcCol="0" rtlCol="0" fromWordArt="0" anchor="ctr" anchorCtr="0" forceAA="0" compatLnSpc="1">
            <a:prstTxWarp prst="textNoShape">
              <a:avLst/>
            </a:prstTxWarp>
            <a:noAutofit/>
          </a:bodyPr>
          <a:lstStyle/>
          <a:p>
            <a:r>
              <a:rPr lang="ja-JP" altLang="en-US" sz="2520" b="1" kern="100" dirty="0">
                <a:ea typeface="ＭＳ Ｐゴシック"/>
                <a:cs typeface="Times New Roman"/>
              </a:rPr>
              <a:t>　</a:t>
            </a:r>
            <a:r>
              <a:rPr lang="ja-JP" altLang="en-US" sz="2520" b="1" kern="100" dirty="0" smtClean="0">
                <a:ea typeface="ＭＳ Ｐゴシック"/>
                <a:cs typeface="Times New Roman"/>
              </a:rPr>
              <a:t>来</a:t>
            </a:r>
            <a:r>
              <a:rPr lang="ja-JP" altLang="en-US" sz="2520" b="1" kern="100" dirty="0">
                <a:ea typeface="ＭＳ Ｐゴシック"/>
                <a:cs typeface="Times New Roman"/>
              </a:rPr>
              <a:t>園者状況</a:t>
            </a:r>
            <a:endParaRPr lang="ja-JP" altLang="en-US" sz="1260" kern="100" dirty="0">
              <a:ea typeface="ＭＳ 明朝"/>
              <a:cs typeface="Times New Roman"/>
            </a:endParaRPr>
          </a:p>
        </p:txBody>
      </p:sp>
      <p:sp>
        <p:nvSpPr>
          <p:cNvPr id="39" name="テキスト ボックス 10"/>
          <p:cNvSpPr txBox="1">
            <a:spLocks noChangeArrowheads="1"/>
          </p:cNvSpPr>
          <p:nvPr/>
        </p:nvSpPr>
        <p:spPr bwMode="auto">
          <a:xfrm>
            <a:off x="6335308" y="1581915"/>
            <a:ext cx="10327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5" tIns="64008" rIns="128015" bIns="64008">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260" dirty="0"/>
              <a:t>239</a:t>
            </a:r>
            <a:r>
              <a:rPr lang="ja-JP" altLang="en-US" sz="1260" dirty="0"/>
              <a:t>万人</a:t>
            </a:r>
          </a:p>
        </p:txBody>
      </p:sp>
      <p:sp>
        <p:nvSpPr>
          <p:cNvPr id="40" name="テキスト ボックス 17"/>
          <p:cNvSpPr txBox="1">
            <a:spLocks noChangeArrowheads="1"/>
          </p:cNvSpPr>
          <p:nvPr/>
        </p:nvSpPr>
        <p:spPr bwMode="auto">
          <a:xfrm>
            <a:off x="11457911" y="4562981"/>
            <a:ext cx="1451408"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3080"/>
              </a:lnSpc>
              <a:spcBef>
                <a:spcPct val="0"/>
              </a:spcBef>
              <a:buNone/>
            </a:pPr>
            <a:r>
              <a:rPr lang="ja-JP" altLang="en-US" sz="1260" dirty="0">
                <a:latin typeface="Meiryo UI" pitchFamily="50" charset="-128"/>
                <a:ea typeface="Meiryo UI" pitchFamily="50" charset="-128"/>
                <a:cs typeface="Meiryo UI" pitchFamily="50" charset="-128"/>
              </a:rPr>
              <a:t>（単位：人）</a:t>
            </a:r>
            <a:endParaRPr lang="en-US" altLang="ja-JP" sz="1260" dirty="0">
              <a:latin typeface="Meiryo UI" pitchFamily="50" charset="-128"/>
              <a:ea typeface="Meiryo UI" pitchFamily="50" charset="-128"/>
              <a:cs typeface="Meiryo UI" pitchFamily="50" charset="-128"/>
            </a:endParaRPr>
          </a:p>
        </p:txBody>
      </p:sp>
      <p:sp>
        <p:nvSpPr>
          <p:cNvPr id="42" name="テキスト ボックス 10"/>
          <p:cNvSpPr txBox="1">
            <a:spLocks noChangeArrowheads="1"/>
          </p:cNvSpPr>
          <p:nvPr/>
        </p:nvSpPr>
        <p:spPr bwMode="auto">
          <a:xfrm>
            <a:off x="7214137" y="1613794"/>
            <a:ext cx="10327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5" tIns="64008" rIns="128015" bIns="64008">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260" dirty="0"/>
              <a:t>237</a:t>
            </a:r>
            <a:r>
              <a:rPr lang="ja-JP" altLang="en-US" sz="1260" dirty="0"/>
              <a:t>万人</a:t>
            </a:r>
          </a:p>
        </p:txBody>
      </p:sp>
      <p:sp>
        <p:nvSpPr>
          <p:cNvPr id="36" name="テキスト ボックス 30"/>
          <p:cNvSpPr txBox="1">
            <a:spLocks noChangeArrowheads="1"/>
          </p:cNvSpPr>
          <p:nvPr/>
        </p:nvSpPr>
        <p:spPr bwMode="auto">
          <a:xfrm>
            <a:off x="9587112" y="4707396"/>
            <a:ext cx="2147349" cy="31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999" tIns="64001" rIns="127999" bIns="6400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smtClean="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）は前年同月来園者比</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2" name="角丸四角形吹き出し 1"/>
          <p:cNvSpPr/>
          <p:nvPr/>
        </p:nvSpPr>
        <p:spPr>
          <a:xfrm>
            <a:off x="8799178" y="3452673"/>
            <a:ext cx="3356361" cy="1124201"/>
          </a:xfrm>
          <a:prstGeom prst="wedgeRoundRectCallout">
            <a:avLst>
              <a:gd name="adj1" fmla="val -73501"/>
              <a:gd name="adj2" fmla="val 7528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0000"/>
                </a:solidFill>
              </a:rPr>
              <a:t>新型</a:t>
            </a:r>
            <a:r>
              <a:rPr lang="ja-JP" altLang="en-US" dirty="0" smtClean="0">
                <a:solidFill>
                  <a:srgbClr val="FF0000"/>
                </a:solidFill>
              </a:rPr>
              <a:t>コロナウイルス</a:t>
            </a:r>
            <a:r>
              <a:rPr lang="ja-JP" altLang="en-US" dirty="0">
                <a:solidFill>
                  <a:srgbClr val="FF0000"/>
                </a:solidFill>
              </a:rPr>
              <a:t>の影響により、</a:t>
            </a:r>
            <a:r>
              <a:rPr lang="ja-JP" altLang="en-US" b="1" u="sng" dirty="0">
                <a:solidFill>
                  <a:srgbClr val="FF0000"/>
                </a:solidFill>
              </a:rPr>
              <a:t>令和</a:t>
            </a:r>
            <a:r>
              <a:rPr lang="en-US" altLang="ja-JP" b="1" u="sng" dirty="0">
                <a:solidFill>
                  <a:srgbClr val="FF0000"/>
                </a:solidFill>
              </a:rPr>
              <a:t>2</a:t>
            </a:r>
            <a:r>
              <a:rPr lang="ja-JP" altLang="en-US" b="1" u="sng" dirty="0">
                <a:solidFill>
                  <a:srgbClr val="FF0000"/>
                </a:solidFill>
              </a:rPr>
              <a:t>年</a:t>
            </a:r>
            <a:r>
              <a:rPr lang="en-US" altLang="ja-JP" b="1" u="sng" dirty="0">
                <a:solidFill>
                  <a:srgbClr val="FF0000"/>
                </a:solidFill>
              </a:rPr>
              <a:t>3</a:t>
            </a:r>
            <a:r>
              <a:rPr lang="ja-JP" altLang="en-US" b="1" u="sng" dirty="0">
                <a:solidFill>
                  <a:srgbClr val="FF0000"/>
                </a:solidFill>
              </a:rPr>
              <a:t>月～来園者が激減</a:t>
            </a:r>
            <a:r>
              <a:rPr lang="ja-JP" altLang="en-US" u="sng" dirty="0">
                <a:solidFill>
                  <a:srgbClr val="FF0000"/>
                </a:solidFill>
              </a:rPr>
              <a:t>している</a:t>
            </a:r>
          </a:p>
        </p:txBody>
      </p:sp>
      <p:graphicFrame>
        <p:nvGraphicFramePr>
          <p:cNvPr id="48" name="表 47"/>
          <p:cNvGraphicFramePr>
            <a:graphicFrameLocks noGrp="1"/>
          </p:cNvGraphicFramePr>
          <p:nvPr>
            <p:extLst>
              <p:ext uri="{D42A27DB-BD31-4B8C-83A1-F6EECF244321}">
                <p14:modId xmlns:p14="http://schemas.microsoft.com/office/powerpoint/2010/main" val="2491355278"/>
              </p:ext>
            </p:extLst>
          </p:nvPr>
        </p:nvGraphicFramePr>
        <p:xfrm>
          <a:off x="373380" y="7511381"/>
          <a:ext cx="10447020" cy="1786358"/>
        </p:xfrm>
        <a:graphic>
          <a:graphicData uri="http://schemas.openxmlformats.org/drawingml/2006/table">
            <a:tbl>
              <a:tblPr bandRow="1">
                <a:tableStyleId>{5C22544A-7EE6-4342-B048-85BDC9FD1C3A}</a:tableStyleId>
              </a:tblPr>
              <a:tblGrid>
                <a:gridCol w="1431234">
                  <a:extLst>
                    <a:ext uri="{9D8B030D-6E8A-4147-A177-3AD203B41FA5}">
                      <a16:colId xmlns:a16="http://schemas.microsoft.com/office/drawing/2014/main" val="20000"/>
                    </a:ext>
                  </a:extLst>
                </a:gridCol>
                <a:gridCol w="2119686">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gridCol w="1752600">
                  <a:extLst>
                    <a:ext uri="{9D8B030D-6E8A-4147-A177-3AD203B41FA5}">
                      <a16:colId xmlns:a16="http://schemas.microsoft.com/office/drawing/2014/main" val="647328479"/>
                    </a:ext>
                  </a:extLst>
                </a:gridCol>
                <a:gridCol w="1581150">
                  <a:extLst>
                    <a:ext uri="{9D8B030D-6E8A-4147-A177-3AD203B41FA5}">
                      <a16:colId xmlns:a16="http://schemas.microsoft.com/office/drawing/2014/main" val="20004"/>
                    </a:ext>
                  </a:extLst>
                </a:gridCol>
              </a:tblGrid>
              <a:tr h="394369">
                <a:tc>
                  <a:txBody>
                    <a:bodyPr/>
                    <a:lstStyle/>
                    <a:p>
                      <a:pPr algn="ctr"/>
                      <a:endParaRPr kumimoji="1" lang="ja-JP" altLang="en-US" sz="1400" dirty="0">
                        <a:solidFill>
                          <a:schemeClr val="tx1"/>
                        </a:solidFill>
                      </a:endParaRPr>
                    </a:p>
                  </a:txBody>
                  <a:tcPr marL="128010" marR="128010" marT="64039" marB="64039"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r>
                        <a:rPr kumimoji="1" lang="ja-JP" altLang="en-US" sz="1400" b="1" baseline="0" dirty="0" smtClean="0">
                          <a:solidFill>
                            <a:srgbClr val="F6F5EE"/>
                          </a:solidFill>
                        </a:rPr>
                        <a:t>    </a:t>
                      </a:r>
                      <a:r>
                        <a:rPr kumimoji="1" lang="ja-JP" altLang="en-US" sz="1400" b="1" dirty="0" smtClean="0">
                          <a:solidFill>
                            <a:srgbClr val="F6F5EE"/>
                          </a:solidFill>
                        </a:rPr>
                        <a:t>自然文化園</a:t>
                      </a:r>
                      <a:endParaRPr kumimoji="1" lang="ja-JP" altLang="en-US" sz="1400" b="1" dirty="0">
                        <a:solidFill>
                          <a:srgbClr val="F6F5EE"/>
                        </a:solidFill>
                      </a:endParaRP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ja-JP" altLang="en-US" sz="1400" b="1" dirty="0" smtClean="0">
                          <a:solidFill>
                            <a:srgbClr val="F6F5EE"/>
                          </a:solidFill>
                        </a:rPr>
                        <a:t>日本庭園</a:t>
                      </a:r>
                      <a:endParaRPr kumimoji="1" lang="ja-JP" altLang="en-US" sz="1400" b="1" dirty="0">
                        <a:solidFill>
                          <a:srgbClr val="F6F5EE"/>
                        </a:solidFill>
                      </a:endParaRP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en-US" altLang="ja-JP" sz="1400" b="1" dirty="0" smtClean="0">
                          <a:solidFill>
                            <a:srgbClr val="F6F5EE"/>
                          </a:solidFill>
                          <a:latin typeface="+mn-ea"/>
                          <a:ea typeface="+mn-ea"/>
                        </a:rPr>
                        <a:t>EXPO’70</a:t>
                      </a:r>
                    </a:p>
                    <a:p>
                      <a:pPr algn="ctr"/>
                      <a:r>
                        <a:rPr kumimoji="1" lang="ja-JP" altLang="en-US" sz="1400" b="1" dirty="0" smtClean="0">
                          <a:solidFill>
                            <a:srgbClr val="F6F5EE"/>
                          </a:solidFill>
                          <a:latin typeface="+mn-ea"/>
                          <a:ea typeface="+mn-ea"/>
                        </a:rPr>
                        <a:t>ﾊﾟﾋﾞﾘｵﾝ</a:t>
                      </a: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ja-JP" altLang="en-US" sz="1400" b="1" dirty="0" smtClean="0">
                          <a:solidFill>
                            <a:srgbClr val="F6F5EE"/>
                          </a:solidFill>
                          <a:latin typeface="+mn-ea"/>
                          <a:ea typeface="+mn-ea"/>
                        </a:rPr>
                        <a:t>太陽の塔</a:t>
                      </a:r>
                    </a:p>
                  </a:txBody>
                  <a:tcPr marL="128010" marR="128010" marT="64039" marB="64039" anchor="ctr">
                    <a:lnT w="12700" cap="flat" cmpd="sng" algn="ctr">
                      <a:noFill/>
                      <a:prstDash val="solid"/>
                      <a:round/>
                      <a:headEnd type="none" w="med" len="med"/>
                      <a:tailEnd type="none" w="med" len="med"/>
                    </a:lnT>
                    <a:solidFill>
                      <a:schemeClr val="accent1"/>
                    </a:solidFill>
                  </a:tcPr>
                </a:tc>
                <a:tc>
                  <a:txBody>
                    <a:bodyPr/>
                    <a:lstStyle/>
                    <a:p>
                      <a:pPr algn="ctr"/>
                      <a:r>
                        <a:rPr kumimoji="1" lang="zh-TW" altLang="en-US" sz="1400" b="1" dirty="0" smtClean="0">
                          <a:solidFill>
                            <a:srgbClr val="F6F5EE"/>
                          </a:solidFill>
                          <a:latin typeface="ＭＳ Ｐゴシック" panose="020B0600070205080204" pitchFamily="50" charset="-128"/>
                          <a:ea typeface="ＭＳ Ｐゴシック" panose="020B0600070205080204" pitchFamily="50" charset="-128"/>
                        </a:rPr>
                        <a:t>大阪日本民芸館</a:t>
                      </a:r>
                    </a:p>
                  </a:txBody>
                  <a:tcPr marL="128010" marR="128010" marT="64039" marB="64039"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253539">
                <a:tc>
                  <a:txBody>
                    <a:bodyPr/>
                    <a:lstStyle/>
                    <a:p>
                      <a:pPr algn="ctr"/>
                      <a:r>
                        <a:rPr kumimoji="1" lang="en-US" altLang="ja-JP" sz="1500" dirty="0" smtClean="0">
                          <a:solidFill>
                            <a:schemeClr val="tx1"/>
                          </a:solidFill>
                        </a:rPr>
                        <a:t>H30</a:t>
                      </a:r>
                      <a:endParaRPr kumimoji="1" lang="en-US" altLang="ja-JP" sz="1100" dirty="0" smtClean="0">
                        <a:solidFill>
                          <a:schemeClr val="tx1"/>
                        </a:solidFill>
                      </a:endParaRPr>
                    </a:p>
                  </a:txBody>
                  <a:tcPr marL="128010" marR="128010" marT="64039" marB="64039" anchor="ctr">
                    <a:lnL w="12700" cap="flat" cmpd="sng" algn="ctr">
                      <a:noFill/>
                      <a:prstDash val="solid"/>
                      <a:round/>
                      <a:headEnd type="none" w="med" len="med"/>
                      <a:tailEnd type="none" w="med" len="med"/>
                    </a:lnL>
                    <a:solidFill>
                      <a:schemeClr val="bg1">
                        <a:lumMod val="95000"/>
                      </a:schemeClr>
                    </a:solidFill>
                  </a:tcPr>
                </a:tc>
                <a:tc>
                  <a:txBody>
                    <a:bodyPr/>
                    <a:lstStyle/>
                    <a:p>
                      <a:pPr algn="r"/>
                      <a:r>
                        <a:rPr kumimoji="1" lang="en-US" altLang="ja-JP" sz="1400" dirty="0" smtClean="0">
                          <a:solidFill>
                            <a:schemeClr val="tx1"/>
                          </a:solidFill>
                        </a:rPr>
                        <a:t>2,387,023</a:t>
                      </a: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223,606</a:t>
                      </a:r>
                      <a:endParaRPr kumimoji="1" lang="ja-JP" altLang="en-US" sz="1400" dirty="0">
                        <a:solidFill>
                          <a:schemeClr val="tx1"/>
                        </a:solidFill>
                      </a:endParaRP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104,447</a:t>
                      </a: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327,467</a:t>
                      </a:r>
                    </a:p>
                  </a:txBody>
                  <a:tcPr marL="128010" marR="128010" marT="64039" marB="64039" anchor="ctr">
                    <a:solidFill>
                      <a:schemeClr val="bg1">
                        <a:lumMod val="95000"/>
                      </a:schemeClr>
                    </a:solidFill>
                  </a:tcPr>
                </a:tc>
                <a:tc>
                  <a:txBody>
                    <a:bodyPr/>
                    <a:lstStyle/>
                    <a:p>
                      <a:pPr algn="r"/>
                      <a:r>
                        <a:rPr kumimoji="1" lang="en-US" altLang="ja-JP" sz="1400" dirty="0" smtClean="0">
                          <a:solidFill>
                            <a:schemeClr val="tx1"/>
                          </a:solidFill>
                        </a:rPr>
                        <a:t>8,410</a:t>
                      </a:r>
                    </a:p>
                  </a:txBody>
                  <a:tcPr marL="128010" marR="128010" marT="64039" marB="64039"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2"/>
                  </a:ext>
                </a:extLst>
              </a:tr>
              <a:tr h="394369">
                <a:tc>
                  <a:txBody>
                    <a:bodyPr/>
                    <a:lstStyle/>
                    <a:p>
                      <a:pPr algn="ctr"/>
                      <a:r>
                        <a:rPr kumimoji="1" lang="en-US" altLang="ja-JP" sz="1500" dirty="0" smtClean="0">
                          <a:solidFill>
                            <a:schemeClr val="tx1"/>
                          </a:solidFill>
                        </a:rPr>
                        <a:t>R1</a:t>
                      </a:r>
                    </a:p>
                  </a:txBody>
                  <a:tcPr marL="128010" marR="128010" marT="64039" marB="64039" anchor="ctr">
                    <a:lnL w="12700" cap="flat" cmpd="sng" algn="ctr">
                      <a:noFill/>
                      <a:prstDash val="solid"/>
                      <a:round/>
                      <a:headEnd type="none" w="med" len="med"/>
                      <a:tailEnd type="none" w="med" len="med"/>
                    </a:lnL>
                    <a:solidFill>
                      <a:schemeClr val="accent1">
                        <a:lumMod val="20000"/>
                        <a:lumOff val="80000"/>
                      </a:schemeClr>
                    </a:solidFill>
                  </a:tcPr>
                </a:tc>
                <a:tc>
                  <a:txBody>
                    <a:bodyPr/>
                    <a:lstStyle/>
                    <a:p>
                      <a:pPr algn="r"/>
                      <a:r>
                        <a:rPr kumimoji="1" lang="en-US" altLang="ja-JP" sz="1400" dirty="0" smtClean="0">
                          <a:solidFill>
                            <a:schemeClr val="tx1"/>
                          </a:solidFill>
                        </a:rPr>
                        <a:t>2,365,511</a:t>
                      </a:r>
                    </a:p>
                    <a:p>
                      <a:pPr algn="r"/>
                      <a:r>
                        <a:rPr kumimoji="1" lang="ja-JP" altLang="en-US" sz="1400" dirty="0" smtClean="0">
                          <a:solidFill>
                            <a:srgbClr val="FF0000"/>
                          </a:solidFill>
                        </a:rPr>
                        <a:t>（</a:t>
                      </a:r>
                      <a:r>
                        <a:rPr kumimoji="1" lang="en-US" altLang="ja-JP" sz="1400" dirty="0" smtClean="0">
                          <a:solidFill>
                            <a:srgbClr val="FF0000"/>
                          </a:solidFill>
                        </a:rPr>
                        <a:t>1,178,061</a:t>
                      </a:r>
                      <a:r>
                        <a:rPr kumimoji="1" lang="ja-JP" altLang="en-US" sz="1400" dirty="0" smtClean="0">
                          <a:solidFill>
                            <a:srgbClr val="FF0000"/>
                          </a:solidFill>
                        </a:rPr>
                        <a:t>）</a:t>
                      </a:r>
                      <a:endParaRPr kumimoji="1" lang="en-US" altLang="ja-JP" sz="1400" dirty="0" smtClean="0">
                        <a:solidFill>
                          <a:srgbClr val="FF0000"/>
                        </a:solidFill>
                      </a:endParaRP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248,871</a:t>
                      </a:r>
                    </a:p>
                    <a:p>
                      <a:pPr algn="r"/>
                      <a:r>
                        <a:rPr kumimoji="1" lang="ja-JP" altLang="en-US" sz="1400" dirty="0" smtClean="0">
                          <a:solidFill>
                            <a:srgbClr val="FF0000"/>
                          </a:solidFill>
                        </a:rPr>
                        <a:t>（</a:t>
                      </a:r>
                      <a:r>
                        <a:rPr kumimoji="1" lang="en-US" altLang="ja-JP" sz="1400" dirty="0" smtClean="0">
                          <a:solidFill>
                            <a:srgbClr val="FF0000"/>
                          </a:solidFill>
                        </a:rPr>
                        <a:t>126,852</a:t>
                      </a:r>
                      <a:r>
                        <a:rPr kumimoji="1" lang="ja-JP" altLang="en-US" sz="1400" dirty="0" smtClean="0">
                          <a:solidFill>
                            <a:schemeClr val="tx1"/>
                          </a:solidFill>
                        </a:rPr>
                        <a:t>）</a:t>
                      </a:r>
                      <a:endParaRPr kumimoji="1" lang="ja-JP" altLang="en-US" sz="1400" dirty="0">
                        <a:solidFill>
                          <a:schemeClr val="tx1"/>
                        </a:solidFill>
                      </a:endParaRP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105,620</a:t>
                      </a:r>
                    </a:p>
                    <a:p>
                      <a:pPr algn="r"/>
                      <a:r>
                        <a:rPr kumimoji="1" lang="ja-JP" altLang="en-US" sz="1400" dirty="0" smtClean="0">
                          <a:solidFill>
                            <a:srgbClr val="FF0000"/>
                          </a:solidFill>
                        </a:rPr>
                        <a:t>（</a:t>
                      </a:r>
                      <a:r>
                        <a:rPr kumimoji="1" lang="en-US" altLang="ja-JP" sz="1400" dirty="0" smtClean="0">
                          <a:solidFill>
                            <a:srgbClr val="FF0000"/>
                          </a:solidFill>
                        </a:rPr>
                        <a:t>46,229</a:t>
                      </a:r>
                      <a:r>
                        <a:rPr kumimoji="1" lang="ja-JP" altLang="en-US" sz="1400" dirty="0" smtClean="0">
                          <a:solidFill>
                            <a:srgbClr val="FF0000"/>
                          </a:solidFill>
                        </a:rPr>
                        <a:t>）</a:t>
                      </a:r>
                      <a:endParaRPr kumimoji="1" lang="en-US" altLang="ja-JP" sz="1400" dirty="0" smtClean="0">
                        <a:solidFill>
                          <a:srgbClr val="FF0000"/>
                        </a:solidFill>
                      </a:endParaRP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281,838</a:t>
                      </a:r>
                    </a:p>
                    <a:p>
                      <a:pPr algn="r"/>
                      <a:r>
                        <a:rPr kumimoji="1" lang="ja-JP" altLang="en-US" sz="1400" dirty="0" smtClean="0">
                          <a:solidFill>
                            <a:srgbClr val="FF0000"/>
                          </a:solidFill>
                        </a:rPr>
                        <a:t>（</a:t>
                      </a:r>
                      <a:r>
                        <a:rPr kumimoji="1" lang="en-US" altLang="ja-JP" sz="1400" dirty="0" smtClean="0">
                          <a:solidFill>
                            <a:srgbClr val="FF0000"/>
                          </a:solidFill>
                        </a:rPr>
                        <a:t>141,182</a:t>
                      </a:r>
                      <a:r>
                        <a:rPr kumimoji="1" lang="ja-JP" altLang="en-US" sz="1400" dirty="0" smtClean="0">
                          <a:solidFill>
                            <a:srgbClr val="FF0000"/>
                          </a:solidFill>
                        </a:rPr>
                        <a:t>）</a:t>
                      </a:r>
                      <a:endParaRPr kumimoji="1" lang="en-US" altLang="ja-JP" sz="1400" dirty="0" smtClean="0">
                        <a:solidFill>
                          <a:srgbClr val="FF0000"/>
                        </a:solidFill>
                      </a:endParaRPr>
                    </a:p>
                  </a:txBody>
                  <a:tcPr marL="91436" marR="91436" marT="45742" marB="45742" anchor="ctr">
                    <a:solidFill>
                      <a:schemeClr val="accent1">
                        <a:lumMod val="20000"/>
                        <a:lumOff val="80000"/>
                      </a:schemeClr>
                    </a:solidFill>
                  </a:tcPr>
                </a:tc>
                <a:tc>
                  <a:txBody>
                    <a:bodyPr/>
                    <a:lstStyle/>
                    <a:p>
                      <a:pPr algn="r"/>
                      <a:r>
                        <a:rPr kumimoji="1" lang="en-US" altLang="ja-JP" sz="1400" dirty="0" smtClean="0">
                          <a:solidFill>
                            <a:schemeClr val="tx1"/>
                          </a:solidFill>
                        </a:rPr>
                        <a:t>7,837</a:t>
                      </a:r>
                    </a:p>
                    <a:p>
                      <a:pPr algn="r"/>
                      <a:r>
                        <a:rPr kumimoji="1" lang="ja-JP" altLang="en-US" sz="1400" dirty="0" smtClean="0">
                          <a:solidFill>
                            <a:srgbClr val="FF0000"/>
                          </a:solidFill>
                        </a:rPr>
                        <a:t>（</a:t>
                      </a:r>
                      <a:r>
                        <a:rPr kumimoji="1" lang="en-US" altLang="ja-JP" sz="1400" dirty="0" smtClean="0">
                          <a:solidFill>
                            <a:srgbClr val="FF0000"/>
                          </a:solidFill>
                        </a:rPr>
                        <a:t>5,011</a:t>
                      </a:r>
                      <a:r>
                        <a:rPr kumimoji="1" lang="ja-JP" altLang="en-US" sz="1400" dirty="0" smtClean="0">
                          <a:solidFill>
                            <a:srgbClr val="FF0000"/>
                          </a:solidFill>
                        </a:rPr>
                        <a:t>）</a:t>
                      </a:r>
                      <a:endParaRPr kumimoji="1" lang="en-US" altLang="ja-JP" sz="1400" dirty="0" smtClean="0">
                        <a:solidFill>
                          <a:srgbClr val="FF0000"/>
                        </a:solidFill>
                      </a:endParaRPr>
                    </a:p>
                  </a:txBody>
                  <a:tcPr marL="91436" marR="91436" marT="45742" marB="45742" anchor="ctr">
                    <a:lnR w="12700" cap="flat" cmpd="sng" algn="ctr">
                      <a:no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4280651240"/>
                  </a:ext>
                </a:extLst>
              </a:tr>
              <a:tr h="253539">
                <a:tc>
                  <a:txBody>
                    <a:bodyPr/>
                    <a:lstStyle/>
                    <a:p>
                      <a:pPr algn="ctr"/>
                      <a:r>
                        <a:rPr kumimoji="1" lang="en-US" altLang="ja-JP" sz="1500" dirty="0" smtClean="0">
                          <a:solidFill>
                            <a:schemeClr val="tx1"/>
                          </a:solidFill>
                        </a:rPr>
                        <a:t>R2</a:t>
                      </a:r>
                      <a:r>
                        <a:rPr kumimoji="1" lang="ja-JP" altLang="en-US" sz="1500" dirty="0" smtClean="0">
                          <a:solidFill>
                            <a:schemeClr val="tx1"/>
                          </a:solidFill>
                        </a:rPr>
                        <a:t>（</a:t>
                      </a:r>
                      <a:r>
                        <a:rPr kumimoji="1" lang="en-US" altLang="ja-JP" sz="1500" dirty="0" smtClean="0">
                          <a:solidFill>
                            <a:schemeClr val="tx1"/>
                          </a:solidFill>
                        </a:rPr>
                        <a:t>4</a:t>
                      </a:r>
                      <a:r>
                        <a:rPr kumimoji="1" lang="ja-JP" altLang="en-US" sz="1500" dirty="0" smtClean="0">
                          <a:solidFill>
                            <a:schemeClr val="tx1"/>
                          </a:solidFill>
                        </a:rPr>
                        <a:t>～</a:t>
                      </a:r>
                      <a:r>
                        <a:rPr kumimoji="1" lang="en-US" altLang="ja-JP" sz="1500" dirty="0" smtClean="0">
                          <a:solidFill>
                            <a:schemeClr val="tx1"/>
                          </a:solidFill>
                        </a:rPr>
                        <a:t>8</a:t>
                      </a:r>
                      <a:r>
                        <a:rPr kumimoji="1" lang="ja-JP" altLang="en-US" sz="1500" dirty="0" smtClean="0">
                          <a:solidFill>
                            <a:schemeClr val="tx1"/>
                          </a:solidFill>
                        </a:rPr>
                        <a:t>月）</a:t>
                      </a:r>
                      <a:endParaRPr kumimoji="1" lang="en-US" altLang="ja-JP" sz="1500" dirty="0" smtClean="0">
                        <a:solidFill>
                          <a:schemeClr val="tx1"/>
                        </a:solidFill>
                      </a:endParaRPr>
                    </a:p>
                  </a:txBody>
                  <a:tcPr marL="128010" marR="128010" marT="64039" marB="64039" anchor="ctr">
                    <a:lnL w="12700" cap="flat" cmpd="sng" algn="ctr">
                      <a:noFill/>
                      <a:prstDash val="solid"/>
                      <a:round/>
                      <a:headEnd type="none" w="med" len="med"/>
                      <a:tailEnd type="none" w="med" len="med"/>
                    </a:lnL>
                    <a:solidFill>
                      <a:schemeClr val="bg1">
                        <a:lumMod val="95000"/>
                      </a:schemeClr>
                    </a:solidFill>
                  </a:tcPr>
                </a:tc>
                <a:tc>
                  <a:txBody>
                    <a:bodyPr/>
                    <a:lstStyle/>
                    <a:p>
                      <a:pPr algn="r"/>
                      <a:r>
                        <a:rPr kumimoji="1" lang="en-US" altLang="ja-JP" sz="1400" dirty="0" smtClean="0">
                          <a:solidFill>
                            <a:schemeClr val="tx1"/>
                          </a:solidFill>
                        </a:rPr>
                        <a:t>324,580</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69,187</a:t>
                      </a:r>
                      <a:endParaRPr kumimoji="1" lang="ja-JP" altLang="en-US" sz="1400" dirty="0">
                        <a:solidFill>
                          <a:schemeClr val="tx1"/>
                        </a:solidFill>
                      </a:endParaRP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5,103</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8,409</a:t>
                      </a:r>
                    </a:p>
                  </a:txBody>
                  <a:tcPr marL="91436" marR="91436" marT="45742" marB="45742" anchor="ctr">
                    <a:solidFill>
                      <a:schemeClr val="bg1">
                        <a:lumMod val="95000"/>
                      </a:schemeClr>
                    </a:solidFill>
                  </a:tcPr>
                </a:tc>
                <a:tc>
                  <a:txBody>
                    <a:bodyPr/>
                    <a:lstStyle/>
                    <a:p>
                      <a:pPr algn="r"/>
                      <a:r>
                        <a:rPr kumimoji="1" lang="en-US" altLang="ja-JP" sz="1400" dirty="0" smtClean="0">
                          <a:solidFill>
                            <a:schemeClr val="tx1"/>
                          </a:solidFill>
                        </a:rPr>
                        <a:t>0</a:t>
                      </a:r>
                    </a:p>
                  </a:txBody>
                  <a:tcPr marL="91436" marR="91436" marT="45742" marB="45742" anchor="ctr">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890786967"/>
                  </a:ext>
                </a:extLst>
              </a:tr>
            </a:tbl>
          </a:graphicData>
        </a:graphic>
      </p:graphicFrame>
      <p:sp>
        <p:nvSpPr>
          <p:cNvPr id="49" name="テキスト ボックス 20"/>
          <p:cNvSpPr txBox="1">
            <a:spLocks noChangeArrowheads="1"/>
          </p:cNvSpPr>
          <p:nvPr/>
        </p:nvSpPr>
        <p:spPr bwMode="auto">
          <a:xfrm>
            <a:off x="10477359" y="8620543"/>
            <a:ext cx="2686191" cy="32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999" tIns="64001" rIns="127999" bIns="6400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1260" dirty="0">
                <a:solidFill>
                  <a:srgbClr val="FF0000"/>
                </a:solidFill>
                <a:latin typeface="HG丸ｺﾞｼｯｸM-PRO" panose="020F0600000000000000" pitchFamily="50" charset="-128"/>
                <a:ea typeface="HG丸ｺﾞｼｯｸM-PRO" panose="020F0600000000000000" pitchFamily="50" charset="-128"/>
              </a:rPr>
              <a:t> </a:t>
            </a:r>
            <a:r>
              <a:rPr lang="ja-JP" altLang="en-US" sz="1260" dirty="0">
                <a:solidFill>
                  <a:srgbClr val="FF0000"/>
                </a:solidFill>
                <a:latin typeface="HG丸ｺﾞｼｯｸM-PRO" panose="020F0600000000000000" pitchFamily="50" charset="-128"/>
                <a:ea typeface="HG丸ｺﾞｼｯｸM-PRO" panose="020F0600000000000000" pitchFamily="50" charset="-128"/>
              </a:rPr>
              <a:t>  （ ）内は４月</a:t>
            </a:r>
            <a:r>
              <a:rPr lang="ja-JP" altLang="en-US" sz="1260" dirty="0" smtClean="0">
                <a:solidFill>
                  <a:srgbClr val="FF0000"/>
                </a:solidFill>
                <a:latin typeface="HG丸ｺﾞｼｯｸM-PRO" panose="020F0600000000000000" pitchFamily="50" charset="-128"/>
                <a:ea typeface="HG丸ｺﾞｼｯｸM-PRO" panose="020F0600000000000000" pitchFamily="50" charset="-128"/>
              </a:rPr>
              <a:t>～８月</a:t>
            </a:r>
            <a:r>
              <a:rPr lang="ja-JP" altLang="en-US" sz="1260" dirty="0">
                <a:solidFill>
                  <a:srgbClr val="FF0000"/>
                </a:solidFill>
                <a:latin typeface="HG丸ｺﾞｼｯｸM-PRO" panose="020F0600000000000000" pitchFamily="50" charset="-128"/>
                <a:ea typeface="HG丸ｺﾞｼｯｸM-PRO" panose="020F0600000000000000" pitchFamily="50" charset="-128"/>
              </a:rPr>
              <a:t>末時点</a:t>
            </a:r>
          </a:p>
        </p:txBody>
      </p:sp>
      <p:sp>
        <p:nvSpPr>
          <p:cNvPr id="4" name="スライド番号プレースホルダー 3"/>
          <p:cNvSpPr>
            <a:spLocks noGrp="1"/>
          </p:cNvSpPr>
          <p:nvPr>
            <p:ph type="sldNum" sz="quarter" idx="12"/>
          </p:nvPr>
        </p:nvSpPr>
        <p:spPr>
          <a:xfrm>
            <a:off x="9761840" y="9090025"/>
            <a:ext cx="2880360" cy="511175"/>
          </a:xfrm>
        </p:spPr>
        <p:txBody>
          <a:bodyPr/>
          <a:lstStyle/>
          <a:p>
            <a:r>
              <a:rPr kumimoji="1" lang="en-US" altLang="ja-JP" dirty="0" smtClean="0"/>
              <a:t>1</a:t>
            </a:r>
          </a:p>
        </p:txBody>
      </p:sp>
    </p:spTree>
    <p:extLst>
      <p:ext uri="{BB962C8B-B14F-4D97-AF65-F5344CB8AC3E}">
        <p14:creationId xmlns:p14="http://schemas.microsoft.com/office/powerpoint/2010/main" val="4107992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787890" y="9090025"/>
            <a:ext cx="2880360" cy="511175"/>
          </a:xfrm>
        </p:spPr>
        <p:txBody>
          <a:bodyPr/>
          <a:lstStyle/>
          <a:p>
            <a:r>
              <a:rPr kumimoji="1" lang="en-US" altLang="ja-JP" dirty="0"/>
              <a:t>2</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179863662"/>
              </p:ext>
            </p:extLst>
          </p:nvPr>
        </p:nvGraphicFramePr>
        <p:xfrm>
          <a:off x="237744" y="1174779"/>
          <a:ext cx="12326112" cy="3875386"/>
        </p:xfrm>
        <a:graphic>
          <a:graphicData uri="http://schemas.openxmlformats.org/drawingml/2006/table">
            <a:tbl>
              <a:tblPr firstRow="1" bandRow="1">
                <a:tableStyleId>{5C22544A-7EE6-4342-B048-85BDC9FD1C3A}</a:tableStyleId>
              </a:tblPr>
              <a:tblGrid>
                <a:gridCol w="6365615">
                  <a:extLst>
                    <a:ext uri="{9D8B030D-6E8A-4147-A177-3AD203B41FA5}">
                      <a16:colId xmlns:a16="http://schemas.microsoft.com/office/drawing/2014/main" val="259604470"/>
                    </a:ext>
                  </a:extLst>
                </a:gridCol>
                <a:gridCol w="5960497">
                  <a:extLst>
                    <a:ext uri="{9D8B030D-6E8A-4147-A177-3AD203B41FA5}">
                      <a16:colId xmlns:a16="http://schemas.microsoft.com/office/drawing/2014/main" val="1186025810"/>
                    </a:ext>
                  </a:extLst>
                </a:gridCol>
              </a:tblGrid>
              <a:tr h="416110">
                <a:tc>
                  <a:txBody>
                    <a:bodyPr/>
                    <a:lstStyle/>
                    <a:p>
                      <a:pPr algn="ctr"/>
                      <a:r>
                        <a:rPr kumimoji="1" lang="ja-JP" altLang="en-US" sz="2000" dirty="0" smtClean="0"/>
                        <a:t>歳入（約</a:t>
                      </a:r>
                      <a:r>
                        <a:rPr kumimoji="1" lang="en-US" altLang="ja-JP" sz="2000" dirty="0" smtClean="0"/>
                        <a:t>24.5</a:t>
                      </a:r>
                      <a:r>
                        <a:rPr kumimoji="1" lang="ja-JP" altLang="en-US" sz="2000" dirty="0" smtClean="0"/>
                        <a:t>億円）</a:t>
                      </a:r>
                      <a:endParaRPr kumimoji="1" lang="ja-JP" altLang="en-US" sz="2000" dirty="0"/>
                    </a:p>
                  </a:txBody>
                  <a:tcPr/>
                </a:tc>
                <a:tc>
                  <a:txBody>
                    <a:bodyPr/>
                    <a:lstStyle/>
                    <a:p>
                      <a:pPr algn="ctr"/>
                      <a:r>
                        <a:rPr kumimoji="1" lang="ja-JP" altLang="en-US" sz="2000" dirty="0" smtClean="0"/>
                        <a:t>歳出（約</a:t>
                      </a:r>
                      <a:r>
                        <a:rPr kumimoji="1" lang="en-US" altLang="ja-JP" sz="2000" dirty="0" smtClean="0"/>
                        <a:t>24.5</a:t>
                      </a:r>
                      <a:r>
                        <a:rPr kumimoji="1" lang="ja-JP" altLang="en-US" sz="2000" dirty="0" smtClean="0"/>
                        <a:t>億円）</a:t>
                      </a:r>
                      <a:endParaRPr kumimoji="1" lang="ja-JP" altLang="en-US" sz="2000" dirty="0"/>
                    </a:p>
                  </a:txBody>
                  <a:tcPr/>
                </a:tc>
                <a:extLst>
                  <a:ext uri="{0D108BD9-81ED-4DB2-BD59-A6C34878D82A}">
                    <a16:rowId xmlns:a16="http://schemas.microsoft.com/office/drawing/2014/main" val="273314226"/>
                  </a:ext>
                </a:extLst>
              </a:tr>
              <a:tr h="513012">
                <a:tc>
                  <a:txBody>
                    <a:bodyPr/>
                    <a:lstStyle/>
                    <a:p>
                      <a:r>
                        <a:rPr kumimoji="1" lang="ja-JP" altLang="en-US" sz="2000" dirty="0" smtClean="0"/>
                        <a:t>公園施設使用料　 約</a:t>
                      </a:r>
                      <a:r>
                        <a:rPr kumimoji="1" lang="en-US" altLang="ja-JP" sz="2000" dirty="0" smtClean="0"/>
                        <a:t>0.3</a:t>
                      </a:r>
                      <a:r>
                        <a:rPr kumimoji="1" lang="ja-JP" altLang="en-US" sz="2000" dirty="0" smtClean="0"/>
                        <a:t>億円</a:t>
                      </a:r>
                      <a:endParaRPr kumimoji="1" lang="ja-JP" altLang="en-US" sz="2000" dirty="0"/>
                    </a:p>
                  </a:txBody>
                  <a:tcPr/>
                </a:tc>
                <a:tc>
                  <a:txBody>
                    <a:bodyPr/>
                    <a:lstStyle/>
                    <a:p>
                      <a:r>
                        <a:rPr kumimoji="1" lang="ja-JP" altLang="en-US" sz="2000" dirty="0" smtClean="0"/>
                        <a:t>職員費　　約</a:t>
                      </a:r>
                      <a:r>
                        <a:rPr kumimoji="1" lang="en-US" altLang="ja-JP" sz="2000" dirty="0" smtClean="0"/>
                        <a:t>3.3</a:t>
                      </a:r>
                      <a:r>
                        <a:rPr kumimoji="1" lang="ja-JP" altLang="en-US" sz="2000" dirty="0" smtClean="0"/>
                        <a:t>億円</a:t>
                      </a:r>
                      <a:endParaRPr kumimoji="1" lang="ja-JP" altLang="en-US" sz="2000" dirty="0"/>
                    </a:p>
                  </a:txBody>
                  <a:tcPr/>
                </a:tc>
                <a:extLst>
                  <a:ext uri="{0D108BD9-81ED-4DB2-BD59-A6C34878D82A}">
                    <a16:rowId xmlns:a16="http://schemas.microsoft.com/office/drawing/2014/main" val="1513179344"/>
                  </a:ext>
                </a:extLst>
              </a:tr>
              <a:tr h="513012">
                <a:tc>
                  <a:txBody>
                    <a:bodyPr/>
                    <a:lstStyle/>
                    <a:p>
                      <a:r>
                        <a:rPr kumimoji="1" lang="ja-JP" altLang="en-US" sz="2000" dirty="0" smtClean="0"/>
                        <a:t>財産運用収入　　約</a:t>
                      </a:r>
                      <a:r>
                        <a:rPr kumimoji="1" lang="en-US" altLang="ja-JP" sz="2000" dirty="0" smtClean="0"/>
                        <a:t>17.0</a:t>
                      </a:r>
                      <a:r>
                        <a:rPr kumimoji="1" lang="ja-JP" altLang="en-US" sz="2000" dirty="0" smtClean="0"/>
                        <a:t>億円</a:t>
                      </a:r>
                      <a:endParaRPr kumimoji="1" lang="ja-JP" altLang="en-US" sz="2000" dirty="0"/>
                    </a:p>
                  </a:txBody>
                  <a:tcPr/>
                </a:tc>
                <a:tc>
                  <a:txBody>
                    <a:bodyPr/>
                    <a:lstStyle/>
                    <a:p>
                      <a:r>
                        <a:rPr kumimoji="1" lang="ja-JP" altLang="en-US" sz="2000" dirty="0" smtClean="0"/>
                        <a:t>総務費　　約</a:t>
                      </a:r>
                      <a:r>
                        <a:rPr kumimoji="1" lang="en-US" altLang="ja-JP" sz="2000" dirty="0" smtClean="0"/>
                        <a:t>0.7</a:t>
                      </a:r>
                      <a:r>
                        <a:rPr kumimoji="1" lang="ja-JP" altLang="en-US" sz="2000" dirty="0" smtClean="0"/>
                        <a:t>億円</a:t>
                      </a:r>
                      <a:endParaRPr kumimoji="1" lang="ja-JP" altLang="en-US" sz="2000" dirty="0"/>
                    </a:p>
                  </a:txBody>
                  <a:tcPr/>
                </a:tc>
                <a:extLst>
                  <a:ext uri="{0D108BD9-81ED-4DB2-BD59-A6C34878D82A}">
                    <a16:rowId xmlns:a16="http://schemas.microsoft.com/office/drawing/2014/main" val="2846695852"/>
                  </a:ext>
                </a:extLst>
              </a:tr>
              <a:tr h="1889271">
                <a:tc>
                  <a:txBody>
                    <a:bodyPr/>
                    <a:lstStyle/>
                    <a:p>
                      <a:r>
                        <a:rPr kumimoji="1" lang="ja-JP" altLang="en-US" sz="2000" dirty="0" smtClean="0"/>
                        <a:t>寄附金　　　　　</a:t>
                      </a:r>
                      <a:r>
                        <a:rPr kumimoji="1" lang="ja-JP" altLang="en-US" sz="2000" baseline="0" dirty="0" smtClean="0"/>
                        <a:t>  </a:t>
                      </a:r>
                      <a:r>
                        <a:rPr kumimoji="1" lang="ja-JP" altLang="en-US" sz="2000" dirty="0" smtClean="0"/>
                        <a:t>約</a:t>
                      </a:r>
                      <a:r>
                        <a:rPr kumimoji="1" lang="en-US" altLang="ja-JP" sz="2000" dirty="0" smtClean="0"/>
                        <a:t>1.3</a:t>
                      </a:r>
                      <a:r>
                        <a:rPr kumimoji="1" lang="ja-JP" altLang="en-US" sz="2000" dirty="0" smtClean="0"/>
                        <a:t>億円</a:t>
                      </a:r>
                      <a:endParaRPr kumimoji="1" lang="ja-JP" altLang="en-US" sz="2000" dirty="0"/>
                    </a:p>
                  </a:txBody>
                  <a:tcPr/>
                </a:tc>
                <a:tc>
                  <a:txBody>
                    <a:bodyPr/>
                    <a:lstStyle/>
                    <a:p>
                      <a:r>
                        <a:rPr kumimoji="1" lang="ja-JP" altLang="en-US" sz="2000" dirty="0" smtClean="0"/>
                        <a:t>公園管理費　約</a:t>
                      </a:r>
                      <a:r>
                        <a:rPr kumimoji="1" lang="en-US" altLang="ja-JP" sz="2000" dirty="0" smtClean="0"/>
                        <a:t>20.5</a:t>
                      </a:r>
                      <a:r>
                        <a:rPr kumimoji="1" lang="ja-JP" altLang="en-US" sz="2000" dirty="0" smtClean="0"/>
                        <a:t>億円</a:t>
                      </a:r>
                      <a:endParaRPr kumimoji="1" lang="en-US" altLang="ja-JP" sz="2000" dirty="0" smtClean="0"/>
                    </a:p>
                    <a:p>
                      <a:r>
                        <a:rPr kumimoji="1" lang="ja-JP" altLang="en-US" sz="2000" dirty="0" smtClean="0"/>
                        <a:t>　・一般事業費　</a:t>
                      </a:r>
                      <a:endParaRPr kumimoji="1" lang="en-US" altLang="ja-JP" sz="2000" dirty="0" smtClean="0"/>
                    </a:p>
                    <a:p>
                      <a:r>
                        <a:rPr kumimoji="1" lang="ja-JP" altLang="en-US" sz="2000" dirty="0" smtClean="0"/>
                        <a:t>　・普通建設事業費　</a:t>
                      </a:r>
                      <a:endParaRPr kumimoji="1" lang="en-US" altLang="ja-JP" sz="2000" dirty="0" smtClean="0"/>
                    </a:p>
                    <a:p>
                      <a:r>
                        <a:rPr kumimoji="1" lang="ja-JP" altLang="en-US" sz="2000" dirty="0" smtClean="0"/>
                        <a:t>　・日本万国博覧会記念公園基金　積立金　</a:t>
                      </a:r>
                      <a:endParaRPr kumimoji="1" lang="en-US" altLang="ja-JP" sz="2000" dirty="0" smtClean="0"/>
                    </a:p>
                    <a:p>
                      <a:r>
                        <a:rPr kumimoji="1" lang="ja-JP" altLang="en-US" sz="2000" dirty="0" smtClean="0"/>
                        <a:t>　・駅前周辺地区</a:t>
                      </a:r>
                      <a:endParaRPr kumimoji="1" lang="en-US" altLang="ja-JP" sz="2000" dirty="0" smtClean="0"/>
                    </a:p>
                    <a:p>
                      <a:r>
                        <a:rPr kumimoji="1" lang="ja-JP" altLang="en-US" sz="2000" dirty="0" smtClean="0"/>
                        <a:t>　</a:t>
                      </a:r>
                      <a:r>
                        <a:rPr kumimoji="1" lang="ja-JP" altLang="en-US" sz="2000" baseline="0" dirty="0" smtClean="0"/>
                        <a:t>  </a:t>
                      </a:r>
                      <a:r>
                        <a:rPr kumimoji="1" lang="ja-JP" altLang="en-US" sz="2000" dirty="0" smtClean="0"/>
                        <a:t>事業者誘致業務</a:t>
                      </a:r>
                      <a:endParaRPr kumimoji="1" lang="en-US" altLang="ja-JP" sz="2000" dirty="0" smtClean="0"/>
                    </a:p>
                  </a:txBody>
                  <a:tcPr/>
                </a:tc>
                <a:extLst>
                  <a:ext uri="{0D108BD9-81ED-4DB2-BD59-A6C34878D82A}">
                    <a16:rowId xmlns:a16="http://schemas.microsoft.com/office/drawing/2014/main" val="3831078188"/>
                  </a:ext>
                </a:extLst>
              </a:tr>
              <a:tr h="513012">
                <a:tc>
                  <a:txBody>
                    <a:bodyPr/>
                    <a:lstStyle/>
                    <a:p>
                      <a:r>
                        <a:rPr kumimoji="1" lang="ja-JP" altLang="en-US" sz="2000" dirty="0" smtClean="0"/>
                        <a:t>その他収入　　　   約</a:t>
                      </a:r>
                      <a:r>
                        <a:rPr kumimoji="1" lang="en-US" altLang="ja-JP" sz="2000" dirty="0" smtClean="0"/>
                        <a:t>5.9</a:t>
                      </a:r>
                      <a:r>
                        <a:rPr kumimoji="1" lang="ja-JP" altLang="en-US" sz="2000" dirty="0" smtClean="0"/>
                        <a:t>億円</a:t>
                      </a:r>
                      <a:endParaRPr kumimoji="1" lang="ja-JP" altLang="en-US" sz="2000" dirty="0"/>
                    </a:p>
                  </a:txBody>
                  <a:tcPr/>
                </a:tc>
                <a:tc>
                  <a:txBody>
                    <a:bodyPr/>
                    <a:lstStyle/>
                    <a:p>
                      <a:r>
                        <a:rPr kumimoji="1" lang="ja-JP" altLang="en-US" sz="2000" dirty="0" smtClean="0"/>
                        <a:t>予備費　　約</a:t>
                      </a:r>
                      <a:r>
                        <a:rPr kumimoji="1" lang="en-US" altLang="ja-JP" sz="2000" dirty="0" smtClean="0"/>
                        <a:t>0.01</a:t>
                      </a:r>
                      <a:r>
                        <a:rPr kumimoji="1" lang="ja-JP" altLang="en-US" sz="2000" dirty="0" smtClean="0"/>
                        <a:t>億円</a:t>
                      </a:r>
                      <a:endParaRPr kumimoji="1" lang="ja-JP" altLang="en-US" sz="2000" dirty="0"/>
                    </a:p>
                  </a:txBody>
                  <a:tcPr/>
                </a:tc>
                <a:extLst>
                  <a:ext uri="{0D108BD9-81ED-4DB2-BD59-A6C34878D82A}">
                    <a16:rowId xmlns:a16="http://schemas.microsoft.com/office/drawing/2014/main" val="217462997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96782729"/>
              </p:ext>
            </p:extLst>
          </p:nvPr>
        </p:nvGraphicFramePr>
        <p:xfrm>
          <a:off x="1904435" y="6520366"/>
          <a:ext cx="8992730" cy="2378526"/>
        </p:xfrm>
        <a:graphic>
          <a:graphicData uri="http://schemas.openxmlformats.org/drawingml/2006/table">
            <a:tbl>
              <a:tblPr firstRow="1" bandRow="1">
                <a:tableStyleId>{5C22544A-7EE6-4342-B048-85BDC9FD1C3A}</a:tableStyleId>
              </a:tblPr>
              <a:tblGrid>
                <a:gridCol w="4496365">
                  <a:extLst>
                    <a:ext uri="{9D8B030D-6E8A-4147-A177-3AD203B41FA5}">
                      <a16:colId xmlns:a16="http://schemas.microsoft.com/office/drawing/2014/main" val="579342736"/>
                    </a:ext>
                  </a:extLst>
                </a:gridCol>
                <a:gridCol w="4496365">
                  <a:extLst>
                    <a:ext uri="{9D8B030D-6E8A-4147-A177-3AD203B41FA5}">
                      <a16:colId xmlns:a16="http://schemas.microsoft.com/office/drawing/2014/main" val="20001"/>
                    </a:ext>
                  </a:extLst>
                </a:gridCol>
              </a:tblGrid>
              <a:tr h="519840">
                <a:tc gridSpan="2">
                  <a:txBody>
                    <a:bodyPr/>
                    <a:lstStyle/>
                    <a:p>
                      <a:pPr algn="ctr"/>
                      <a:r>
                        <a:rPr lang="ja-JP" altLang="en-US" sz="2800" b="1" dirty="0" smtClean="0"/>
                        <a:t>各年度末現在高</a:t>
                      </a:r>
                      <a:endParaRPr kumimoji="1" lang="ja-JP" altLang="en-US" sz="2800" dirty="0"/>
                    </a:p>
                  </a:txBody>
                  <a:tcPr/>
                </a:tc>
                <a:tc hMerge="1">
                  <a:txBody>
                    <a:bodyPr/>
                    <a:lstStyle/>
                    <a:p>
                      <a:pPr algn="ctr"/>
                      <a:endParaRPr kumimoji="1" lang="ja-JP" altLang="en-US" sz="1200" dirty="0"/>
                    </a:p>
                  </a:txBody>
                  <a:tcPr/>
                </a:tc>
                <a:extLst>
                  <a:ext uri="{0D108BD9-81ED-4DB2-BD59-A6C34878D82A}">
                    <a16:rowId xmlns:a16="http://schemas.microsoft.com/office/drawing/2014/main" val="10000"/>
                  </a:ext>
                </a:extLst>
              </a:tr>
              <a:tr h="619562">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2800" dirty="0" smtClean="0"/>
                        <a:t>H31</a:t>
                      </a:r>
                      <a:endParaRPr kumimoji="1" lang="ja-JP" altLang="en-US" sz="2800" dirty="0" smtClean="0"/>
                    </a:p>
                  </a:txBody>
                  <a:tcPr/>
                </a:tc>
                <a:tc>
                  <a:txBody>
                    <a:bodyPr/>
                    <a:lstStyle/>
                    <a:p>
                      <a:pPr marL="0" marR="0" lvl="0" indent="0" algn="r" defTabSz="914391" rtl="0" eaLnBrk="1" fontAlgn="auto" latinLnBrk="0" hangingPunct="1">
                        <a:lnSpc>
                          <a:spcPct val="100000"/>
                        </a:lnSpc>
                        <a:spcBef>
                          <a:spcPts val="0"/>
                        </a:spcBef>
                        <a:spcAft>
                          <a:spcPts val="0"/>
                        </a:spcAft>
                        <a:buClrTx/>
                        <a:buSzTx/>
                        <a:buFontTx/>
                        <a:buNone/>
                        <a:tabLst/>
                        <a:defRPr/>
                      </a:pPr>
                      <a:r>
                        <a:rPr kumimoji="1" lang="en-US" altLang="ja-JP" sz="2800" dirty="0" smtClean="0"/>
                        <a:t>12,252</a:t>
                      </a:r>
                      <a:r>
                        <a:rPr kumimoji="1" lang="ja-JP" altLang="en-US" sz="2800" dirty="0" smtClean="0"/>
                        <a:t>百万円</a:t>
                      </a:r>
                    </a:p>
                  </a:txBody>
                  <a:tcPr/>
                </a:tc>
                <a:extLst>
                  <a:ext uri="{0D108BD9-81ED-4DB2-BD59-A6C34878D82A}">
                    <a16:rowId xmlns:a16="http://schemas.microsoft.com/office/drawing/2014/main" val="10001"/>
                  </a:ext>
                </a:extLst>
              </a:tr>
              <a:tr h="619562">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2800" dirty="0" smtClean="0"/>
                        <a:t>H30</a:t>
                      </a:r>
                      <a:endParaRPr kumimoji="1" lang="ja-JP" altLang="en-US" sz="2800" dirty="0" smtClean="0"/>
                    </a:p>
                  </a:txBody>
                  <a:tcPr/>
                </a:tc>
                <a:tc>
                  <a:txBody>
                    <a:bodyPr/>
                    <a:lstStyle/>
                    <a:p>
                      <a:pPr marL="0" marR="0" lvl="0" indent="0" algn="r" defTabSz="914391" rtl="0" eaLnBrk="1" fontAlgn="auto" latinLnBrk="0" hangingPunct="1">
                        <a:lnSpc>
                          <a:spcPct val="100000"/>
                        </a:lnSpc>
                        <a:spcBef>
                          <a:spcPts val="0"/>
                        </a:spcBef>
                        <a:spcAft>
                          <a:spcPts val="0"/>
                        </a:spcAft>
                        <a:buClrTx/>
                        <a:buSzTx/>
                        <a:buFontTx/>
                        <a:buNone/>
                        <a:tabLst/>
                        <a:defRPr/>
                      </a:pPr>
                      <a:r>
                        <a:rPr kumimoji="1" lang="en-US" altLang="ja-JP" sz="2800" dirty="0" smtClean="0"/>
                        <a:t>11,932</a:t>
                      </a:r>
                      <a:r>
                        <a:rPr kumimoji="1" lang="ja-JP" altLang="en-US" sz="2800" dirty="0" smtClean="0"/>
                        <a:t>百万円</a:t>
                      </a:r>
                    </a:p>
                  </a:txBody>
                  <a:tcPr/>
                </a:tc>
                <a:extLst>
                  <a:ext uri="{0D108BD9-81ED-4DB2-BD59-A6C34878D82A}">
                    <a16:rowId xmlns:a16="http://schemas.microsoft.com/office/drawing/2014/main" val="4268965748"/>
                  </a:ext>
                </a:extLst>
              </a:tr>
              <a:tr h="619562">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1" lang="en-US" altLang="ja-JP" sz="2800" dirty="0" smtClean="0"/>
                        <a:t>H29</a:t>
                      </a:r>
                      <a:endParaRPr kumimoji="1" lang="ja-JP" altLang="en-US" sz="2800" dirty="0" smtClean="0"/>
                    </a:p>
                  </a:txBody>
                  <a:tcPr/>
                </a:tc>
                <a:tc>
                  <a:txBody>
                    <a:bodyPr/>
                    <a:lstStyle/>
                    <a:p>
                      <a:pPr marL="0" marR="0" lvl="0" indent="0" algn="r" defTabSz="914391" rtl="0" eaLnBrk="1" fontAlgn="auto" latinLnBrk="0" hangingPunct="1">
                        <a:lnSpc>
                          <a:spcPct val="100000"/>
                        </a:lnSpc>
                        <a:spcBef>
                          <a:spcPts val="0"/>
                        </a:spcBef>
                        <a:spcAft>
                          <a:spcPts val="0"/>
                        </a:spcAft>
                        <a:buClrTx/>
                        <a:buSzTx/>
                        <a:buFontTx/>
                        <a:buNone/>
                        <a:tabLst/>
                        <a:defRPr/>
                      </a:pPr>
                      <a:r>
                        <a:rPr kumimoji="1" lang="en-US" altLang="ja-JP" sz="2800" dirty="0" smtClean="0"/>
                        <a:t>13,591</a:t>
                      </a:r>
                      <a:r>
                        <a:rPr kumimoji="1" lang="ja-JP" altLang="en-US" sz="2800" dirty="0" smtClean="0"/>
                        <a:t>百万円</a:t>
                      </a:r>
                    </a:p>
                  </a:txBody>
                  <a:tcPr/>
                </a:tc>
                <a:extLst>
                  <a:ext uri="{0D108BD9-81ED-4DB2-BD59-A6C34878D82A}">
                    <a16:rowId xmlns:a16="http://schemas.microsoft.com/office/drawing/2014/main" val="370243104"/>
                  </a:ext>
                </a:extLst>
              </a:tr>
            </a:tbl>
          </a:graphicData>
        </a:graphic>
      </p:graphicFrame>
      <p:sp>
        <p:nvSpPr>
          <p:cNvPr id="7" name="テキスト ボックス 6"/>
          <p:cNvSpPr txBox="1"/>
          <p:nvPr/>
        </p:nvSpPr>
        <p:spPr>
          <a:xfrm>
            <a:off x="2443554" y="636914"/>
            <a:ext cx="8037756" cy="461665"/>
          </a:xfrm>
          <a:prstGeom prst="rect">
            <a:avLst/>
          </a:prstGeom>
          <a:noFill/>
          <a:ln>
            <a:noFill/>
          </a:ln>
        </p:spPr>
        <p:txBody>
          <a:bodyPr wrap="square" lIns="91439" tIns="45720" rIns="91439" bIns="45720" rtlCol="0">
            <a:spAutoFit/>
          </a:bodyPr>
          <a:lstStyle/>
          <a:p>
            <a:r>
              <a:rPr lang="ja-JP" altLang="ja-JP" sz="2400" b="1" dirty="0" smtClean="0">
                <a:latin typeface="+mj-ea"/>
                <a:ea typeface="+mj-ea"/>
              </a:rPr>
              <a:t>【</a:t>
            </a:r>
            <a:r>
              <a:rPr lang="en-US" altLang="ja-JP" sz="2400" b="1" dirty="0" smtClean="0">
                <a:latin typeface="+mj-ea"/>
                <a:ea typeface="+mj-ea"/>
              </a:rPr>
              <a:t> </a:t>
            </a:r>
            <a:r>
              <a:rPr lang="ja-JP" altLang="en-US" sz="2400" b="1" dirty="0" smtClean="0">
                <a:latin typeface="+mj-ea"/>
                <a:ea typeface="+mj-ea"/>
              </a:rPr>
              <a:t>万博記念</a:t>
            </a:r>
            <a:r>
              <a:rPr lang="ja-JP" altLang="en-US" sz="2400" b="1" dirty="0">
                <a:latin typeface="+mj-ea"/>
                <a:ea typeface="+mj-ea"/>
              </a:rPr>
              <a:t>公園事業特別</a:t>
            </a:r>
            <a:r>
              <a:rPr lang="ja-JP" altLang="en-US" sz="2400" b="1" dirty="0" smtClean="0">
                <a:latin typeface="+mj-ea"/>
                <a:ea typeface="+mj-ea"/>
              </a:rPr>
              <a:t>会計　</a:t>
            </a:r>
            <a:r>
              <a:rPr lang="en-US" altLang="ja-JP" sz="2400" b="1" dirty="0" smtClean="0">
                <a:latin typeface="+mj-ea"/>
                <a:ea typeface="+mj-ea"/>
              </a:rPr>
              <a:t>R2</a:t>
            </a:r>
            <a:r>
              <a:rPr lang="ja-JP" altLang="en-US" sz="2400" b="1" dirty="0" smtClean="0">
                <a:latin typeface="+mj-ea"/>
                <a:ea typeface="+mj-ea"/>
              </a:rPr>
              <a:t>年度 当初</a:t>
            </a:r>
            <a:r>
              <a:rPr lang="ja-JP" altLang="en-US" sz="2400" b="1" dirty="0">
                <a:latin typeface="+mj-ea"/>
                <a:ea typeface="+mj-ea"/>
              </a:rPr>
              <a:t>予算の</a:t>
            </a:r>
            <a:r>
              <a:rPr lang="ja-JP" altLang="en-US" sz="2400" b="1" dirty="0" smtClean="0">
                <a:latin typeface="+mj-ea"/>
                <a:ea typeface="+mj-ea"/>
              </a:rPr>
              <a:t>概要 </a:t>
            </a:r>
            <a:r>
              <a:rPr lang="ja-JP" altLang="ja-JP" sz="2400" b="1" dirty="0" smtClean="0">
                <a:latin typeface="+mj-ea"/>
                <a:ea typeface="+mj-ea"/>
              </a:rPr>
              <a:t>】</a:t>
            </a:r>
            <a:endParaRPr lang="ja-JP" altLang="ja-JP" sz="2400" dirty="0">
              <a:latin typeface="+mj-ea"/>
              <a:ea typeface="+mj-ea"/>
            </a:endParaRPr>
          </a:p>
        </p:txBody>
      </p:sp>
      <p:sp>
        <p:nvSpPr>
          <p:cNvPr id="8" name="テキスト ボックス 7"/>
          <p:cNvSpPr txBox="1"/>
          <p:nvPr/>
        </p:nvSpPr>
        <p:spPr>
          <a:xfrm>
            <a:off x="3957304" y="5237709"/>
            <a:ext cx="5083826" cy="433941"/>
          </a:xfrm>
          <a:prstGeom prst="rect">
            <a:avLst/>
          </a:prstGeom>
          <a:noFill/>
        </p:spPr>
        <p:txBody>
          <a:bodyPr wrap="square" lIns="63984" tIns="31992" rIns="63984" bIns="31992" rtlCol="0">
            <a:spAutoFit/>
          </a:bodyPr>
          <a:lstStyle/>
          <a:p>
            <a:r>
              <a:rPr lang="en-US" altLang="ja-JP"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日本</a:t>
            </a:r>
            <a:r>
              <a:rPr lang="ja-JP" altLang="en-US" sz="2400" b="1" dirty="0">
                <a:latin typeface="ＭＳ Ｐゴシック" panose="020B0600070205080204" pitchFamily="50" charset="-128"/>
                <a:ea typeface="ＭＳ Ｐゴシック" panose="020B0600070205080204" pitchFamily="50" charset="-128"/>
                <a:cs typeface="Meiryo UI" panose="020B0604030504040204" pitchFamily="50" charset="-128"/>
              </a:rPr>
              <a:t>万国博覧会記念公園</a:t>
            </a:r>
            <a:r>
              <a:rPr lang="ja-JP" altLang="en-US"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基金 </a:t>
            </a:r>
            <a:r>
              <a:rPr lang="en-US" altLang="ja-JP" sz="2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ja-JP" altLang="en-US" sz="24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テキスト ボックス 8"/>
          <p:cNvSpPr txBox="1"/>
          <p:nvPr/>
        </p:nvSpPr>
        <p:spPr>
          <a:xfrm>
            <a:off x="3038094" y="5777362"/>
            <a:ext cx="7443216" cy="553998"/>
          </a:xfrm>
          <a:prstGeom prst="rect">
            <a:avLst/>
          </a:prstGeom>
          <a:noFill/>
          <a:ln>
            <a:noFill/>
          </a:ln>
        </p:spPr>
        <p:txBody>
          <a:bodyPr wrap="square" lIns="91439" tIns="45720" rIns="91439" bIns="45720" rtlCol="0">
            <a:spAutoFit/>
          </a:bodyPr>
          <a:lstStyle/>
          <a:p>
            <a:pPr>
              <a:lnSpc>
                <a:spcPts val="1800"/>
              </a:lnSpc>
            </a:pPr>
            <a:r>
              <a:rPr lang="ja-JP" altLang="en-US" sz="2000" dirty="0"/>
              <a:t>　</a:t>
            </a:r>
            <a:r>
              <a:rPr lang="ja-JP" altLang="en-US" sz="2000" dirty="0" smtClean="0"/>
              <a:t>万博</a:t>
            </a:r>
            <a:r>
              <a:rPr lang="ja-JP" altLang="en-US" sz="2000" dirty="0"/>
              <a:t>記念公園の整備を図り、その健全な運営に資するために資金を積み立てることを目的として設置された</a:t>
            </a:r>
            <a:r>
              <a:rPr lang="ja-JP" altLang="en-US" sz="2000" dirty="0" smtClean="0"/>
              <a:t>基金</a:t>
            </a:r>
            <a:endParaRPr lang="en-US" altLang="ja-JP" sz="2000" dirty="0"/>
          </a:p>
        </p:txBody>
      </p:sp>
      <p:sp>
        <p:nvSpPr>
          <p:cNvPr id="10" name="正方形/長方形 9"/>
          <p:cNvSpPr/>
          <p:nvPr/>
        </p:nvSpPr>
        <p:spPr>
          <a:xfrm>
            <a:off x="-47164" y="5193"/>
            <a:ext cx="12848765" cy="492253"/>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6603" tIns="43301" rIns="86603" bIns="43301" numCol="1" spcCol="0" rtlCol="0" fromWordArt="0" anchor="ctr" anchorCtr="0" forceAA="0" compatLnSpc="1">
            <a:prstTxWarp prst="textNoShape">
              <a:avLst/>
            </a:prstTxWarp>
            <a:noAutofit/>
          </a:bodyPr>
          <a:lstStyle/>
          <a:p>
            <a:r>
              <a:rPr lang="ja-JP" altLang="en-US" sz="2520" b="1" kern="100" dirty="0">
                <a:ea typeface="ＭＳ Ｐゴシック"/>
                <a:cs typeface="Times New Roman"/>
              </a:rPr>
              <a:t>　</a:t>
            </a:r>
            <a:r>
              <a:rPr lang="ja-JP" altLang="en-US" sz="2520" b="1" kern="100" dirty="0" smtClean="0">
                <a:ea typeface="ＭＳ Ｐゴシック"/>
                <a:cs typeface="Times New Roman"/>
              </a:rPr>
              <a:t>予算</a:t>
            </a:r>
            <a:endParaRPr lang="ja-JP" altLang="en-US" sz="1260" kern="100" dirty="0">
              <a:ea typeface="ＭＳ 明朝"/>
              <a:cs typeface="Times New Roman"/>
            </a:endParaRPr>
          </a:p>
        </p:txBody>
      </p:sp>
    </p:spTree>
    <p:extLst>
      <p:ext uri="{BB962C8B-B14F-4D97-AF65-F5344CB8AC3E}">
        <p14:creationId xmlns:p14="http://schemas.microsoft.com/office/powerpoint/2010/main" val="351601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0"/>
          <p:cNvSpPr txBox="1">
            <a:spLocks noChangeArrowheads="1"/>
          </p:cNvSpPr>
          <p:nvPr/>
        </p:nvSpPr>
        <p:spPr bwMode="auto">
          <a:xfrm>
            <a:off x="107009" y="787202"/>
            <a:ext cx="5640456"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80" dirty="0">
                <a:latin typeface="HGS創英角ｺﾞｼｯｸUB" pitchFamily="50" charset="-128"/>
                <a:ea typeface="HGS創英角ｺﾞｼｯｸUB" pitchFamily="50" charset="-128"/>
              </a:rPr>
              <a:t>コンビニエンスストア＆休憩スペースの設置</a:t>
            </a:r>
            <a:endParaRPr lang="en-US" altLang="ja-JP" sz="1680" dirty="0">
              <a:latin typeface="HGS創英角ｺﾞｼｯｸUB" pitchFamily="50" charset="-128"/>
              <a:ea typeface="HGS創英角ｺﾞｼｯｸUB" pitchFamily="50" charset="-128"/>
            </a:endParaRPr>
          </a:p>
          <a:p>
            <a:pPr algn="ctr" eaLnBrk="1" hangingPunct="1">
              <a:spcBef>
                <a:spcPct val="0"/>
              </a:spcBef>
              <a:buFontTx/>
              <a:buNone/>
            </a:pPr>
            <a:r>
              <a:rPr lang="ja-JP" altLang="en-US" sz="1680" dirty="0" smtClean="0">
                <a:latin typeface="HGS創英角ｺﾞｼｯｸUB" pitchFamily="50" charset="-128"/>
                <a:ea typeface="HGS創英角ｺﾞｼｯｸUB" pitchFamily="50" charset="-128"/>
              </a:rPr>
              <a:t>＜総合</a:t>
            </a:r>
            <a:r>
              <a:rPr lang="ja-JP" altLang="en-US" sz="1680" dirty="0">
                <a:latin typeface="HGS創英角ｺﾞｼｯｸUB" pitchFamily="50" charset="-128"/>
                <a:ea typeface="HGS創英角ｺﾞｼｯｸUB" pitchFamily="50" charset="-128"/>
              </a:rPr>
              <a:t>案内所の</a:t>
            </a:r>
            <a:r>
              <a:rPr lang="ja-JP" altLang="en-US" sz="1680" dirty="0" smtClean="0">
                <a:latin typeface="HGS創英角ｺﾞｼｯｸUB" pitchFamily="50" charset="-128"/>
                <a:ea typeface="HGS創英角ｺﾞｼｯｸUB" pitchFamily="50" charset="-128"/>
              </a:rPr>
              <a:t>改築＞（</a:t>
            </a:r>
            <a:r>
              <a:rPr lang="en-US" altLang="ja-JP" sz="1680" dirty="0">
                <a:latin typeface="HGS創英角ｺﾞｼｯｸUB" pitchFamily="50" charset="-128"/>
                <a:ea typeface="HGS創英角ｺﾞｼｯｸUB" pitchFamily="50" charset="-128"/>
              </a:rPr>
              <a:t>R</a:t>
            </a:r>
            <a:r>
              <a:rPr lang="ja-JP" altLang="en-US" sz="1680" dirty="0">
                <a:latin typeface="HGS創英角ｺﾞｼｯｸUB" pitchFamily="50" charset="-128"/>
                <a:ea typeface="HGS創英角ｺﾞｼｯｸUB" pitchFamily="50" charset="-128"/>
              </a:rPr>
              <a:t>１年８月）</a:t>
            </a:r>
          </a:p>
        </p:txBody>
      </p:sp>
      <p:sp>
        <p:nvSpPr>
          <p:cNvPr id="15" name="テキスト ボックス 10"/>
          <p:cNvSpPr txBox="1">
            <a:spLocks noChangeArrowheads="1"/>
          </p:cNvSpPr>
          <p:nvPr/>
        </p:nvSpPr>
        <p:spPr bwMode="auto">
          <a:xfrm>
            <a:off x="6035026" y="748852"/>
            <a:ext cx="6766574"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a:latin typeface="HGS創英角ｺﾞｼｯｸUB" pitchFamily="50" charset="-128"/>
                <a:ea typeface="HGS創英角ｺﾞｼｯｸUB" pitchFamily="50" charset="-128"/>
              </a:rPr>
              <a:t>売店のリニューアル等（</a:t>
            </a:r>
            <a:r>
              <a:rPr lang="en-US" altLang="ja-JP" sz="1680" dirty="0">
                <a:latin typeface="HGS創英角ｺﾞｼｯｸUB" pitchFamily="50" charset="-128"/>
                <a:ea typeface="HGS創英角ｺﾞｼｯｸUB" pitchFamily="50" charset="-128"/>
              </a:rPr>
              <a:t> R</a:t>
            </a:r>
            <a:r>
              <a:rPr lang="ja-JP" altLang="en-US" sz="1680" dirty="0">
                <a:latin typeface="HGS創英角ｺﾞｼｯｸUB" pitchFamily="50" charset="-128"/>
                <a:ea typeface="HGS創英角ｺﾞｼｯｸUB" pitchFamily="50" charset="-128"/>
              </a:rPr>
              <a:t>１年８月）</a:t>
            </a:r>
            <a:endParaRPr lang="en-US" altLang="ja-JP" sz="1680" dirty="0">
              <a:latin typeface="HGS創英角ｺﾞｼｯｸUB" pitchFamily="50" charset="-128"/>
              <a:ea typeface="HGS創英角ｺﾞｼｯｸUB" pitchFamily="50" charset="-128"/>
            </a:endParaRPr>
          </a:p>
          <a:p>
            <a:pPr algn="ctr" eaLnBrk="1" hangingPunct="1">
              <a:spcBef>
                <a:spcPct val="0"/>
              </a:spcBef>
              <a:buNone/>
            </a:pPr>
            <a:r>
              <a:rPr lang="ja-JP" altLang="en-US" sz="1680" dirty="0">
                <a:latin typeface="HGS創英角ｺﾞｼｯｸUB" pitchFamily="50" charset="-128"/>
                <a:ea typeface="HGS創英角ｺﾞｼｯｸUB" pitchFamily="50" charset="-128"/>
              </a:rPr>
              <a:t>　　＜</a:t>
            </a:r>
            <a:r>
              <a:rPr lang="ja-JP" altLang="en-US" sz="1680" dirty="0" smtClean="0">
                <a:latin typeface="HGS創英角ｺﾞｼｯｸUB" pitchFamily="50" charset="-128"/>
                <a:ea typeface="HGS創英角ｺﾞｼｯｸUB" pitchFamily="50" charset="-128"/>
              </a:rPr>
              <a:t>ｺｲﾝﾛｯｶｰ、</a:t>
            </a:r>
            <a:r>
              <a:rPr lang="ja-JP" altLang="en-US" sz="1680" dirty="0">
                <a:latin typeface="HGS創英角ｺﾞｼｯｸUB" pitchFamily="50" charset="-128"/>
                <a:ea typeface="HGS創英角ｺﾞｼｯｸUB" pitchFamily="50" charset="-128"/>
              </a:rPr>
              <a:t>この世界観（チーズティ専門店）、屋内</a:t>
            </a:r>
            <a:r>
              <a:rPr lang="ja-JP" altLang="en-US" sz="1680" dirty="0" smtClean="0">
                <a:latin typeface="HGS創英角ｺﾞｼｯｸUB" pitchFamily="50" charset="-128"/>
                <a:ea typeface="HGS創英角ｺﾞｼｯｸUB" pitchFamily="50" charset="-128"/>
              </a:rPr>
              <a:t>喫煙所＞</a:t>
            </a:r>
            <a:endParaRPr lang="ja-JP" altLang="en-US" sz="1680" dirty="0">
              <a:latin typeface="HGS創英角ｺﾞｼｯｸUB" pitchFamily="50" charset="-128"/>
              <a:ea typeface="HGS創英角ｺﾞｼｯｸUB" pitchFamily="50" charset="-128"/>
            </a:endParaRP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9226" y="1546953"/>
            <a:ext cx="5500550" cy="3421982"/>
          </a:xfrm>
          <a:prstGeom prst="rect">
            <a:avLst/>
          </a:prstGeom>
          <a:effectLst>
            <a:softEdge rad="63500"/>
          </a:effectLst>
        </p:spPr>
      </p:pic>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8451" y="2647950"/>
            <a:ext cx="6482904" cy="2301935"/>
          </a:xfrm>
          <a:prstGeom prst="rect">
            <a:avLst/>
          </a:prstGeom>
          <a:effectLst>
            <a:softEdge rad="63500"/>
          </a:effec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1310" y="1546954"/>
            <a:ext cx="2321348" cy="152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a:xfrm>
            <a:off x="9752224" y="9090025"/>
            <a:ext cx="2880360" cy="511175"/>
          </a:xfrm>
        </p:spPr>
        <p:txBody>
          <a:bodyPr/>
          <a:lstStyle/>
          <a:p>
            <a:r>
              <a:rPr kumimoji="1" lang="en-US" altLang="ja-JP" dirty="0" smtClean="0"/>
              <a:t>3</a:t>
            </a:r>
            <a:endParaRPr kumimoji="1" lang="ja-JP" altLang="en-US" dirty="0"/>
          </a:p>
        </p:txBody>
      </p:sp>
      <p:pic>
        <p:nvPicPr>
          <p:cNvPr id="17" name="図 16"/>
          <p:cNvPicPr>
            <a:picLocks noChangeAspect="1"/>
          </p:cNvPicPr>
          <p:nvPr/>
        </p:nvPicPr>
        <p:blipFill rotWithShape="1">
          <a:blip r:embed="rId5" cstate="email">
            <a:extLst>
              <a:ext uri="{28A0092B-C50C-407E-A947-70E740481C1C}">
                <a14:useLocalDpi xmlns:a14="http://schemas.microsoft.com/office/drawing/2010/main"/>
              </a:ext>
            </a:extLst>
          </a:blip>
          <a:srcRect t="3083"/>
          <a:stretch/>
        </p:blipFill>
        <p:spPr>
          <a:xfrm>
            <a:off x="7290499" y="6014436"/>
            <a:ext cx="4187757" cy="3320024"/>
          </a:xfrm>
          <a:prstGeom prst="rect">
            <a:avLst/>
          </a:prstGeom>
          <a:effectLst/>
        </p:spPr>
      </p:pic>
      <p:sp>
        <p:nvSpPr>
          <p:cNvPr id="18" name="テキスト ボックス 10"/>
          <p:cNvSpPr txBox="1">
            <a:spLocks noChangeArrowheads="1"/>
          </p:cNvSpPr>
          <p:nvPr/>
        </p:nvSpPr>
        <p:spPr bwMode="auto">
          <a:xfrm>
            <a:off x="6822681" y="5321554"/>
            <a:ext cx="4924136"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80" dirty="0">
                <a:latin typeface="HGS創英角ｺﾞｼｯｸUB" pitchFamily="50" charset="-128"/>
                <a:ea typeface="HGS創英角ｺﾞｼｯｸUB" pitchFamily="50" charset="-128"/>
              </a:rPr>
              <a:t>レストランの</a:t>
            </a:r>
            <a:r>
              <a:rPr lang="ja-JP" altLang="en-US" sz="1680" dirty="0" smtClean="0">
                <a:latin typeface="HGS創英角ｺﾞｼｯｸUB" pitchFamily="50" charset="-128"/>
                <a:ea typeface="HGS創英角ｺﾞｼｯｸUB" pitchFamily="50" charset="-128"/>
              </a:rPr>
              <a:t>リニューアル</a:t>
            </a:r>
            <a:endParaRPr lang="en-US" altLang="ja-JP" sz="1680" dirty="0" smtClean="0">
              <a:latin typeface="HGS創英角ｺﾞｼｯｸUB" pitchFamily="50" charset="-128"/>
              <a:ea typeface="HGS創英角ｺﾞｼｯｸUB" pitchFamily="50" charset="-128"/>
            </a:endParaRPr>
          </a:p>
          <a:p>
            <a:pPr algn="ctr" eaLnBrk="1" hangingPunct="1">
              <a:spcBef>
                <a:spcPct val="0"/>
              </a:spcBef>
              <a:buFontTx/>
              <a:buNone/>
            </a:pPr>
            <a:r>
              <a:rPr lang="en-US" altLang="ja-JP" sz="1680" dirty="0" smtClean="0">
                <a:latin typeface="HGS創英角ｺﾞｼｯｸUB" pitchFamily="50" charset="-128"/>
                <a:ea typeface="HGS創英角ｺﾞｼｯｸUB" pitchFamily="50" charset="-128"/>
              </a:rPr>
              <a:t>&lt;</a:t>
            </a:r>
            <a:r>
              <a:rPr lang="en-US" altLang="ja-JP" sz="1680" dirty="0">
                <a:latin typeface="HGS創英角ｺﾞｼｯｸUB" pitchFamily="50" charset="-128"/>
                <a:ea typeface="HGS創英角ｺﾞｼｯｸUB" pitchFamily="50" charset="-128"/>
              </a:rPr>
              <a:t>NORTH GARDEN&gt;</a:t>
            </a:r>
            <a:r>
              <a:rPr lang="ja-JP" altLang="en-US" sz="1680" dirty="0">
                <a:latin typeface="HGS創英角ｺﾞｼｯｸUB" pitchFamily="50" charset="-128"/>
                <a:ea typeface="HGS創英角ｺﾞｼｯｸUB" pitchFamily="50" charset="-128"/>
              </a:rPr>
              <a:t>（</a:t>
            </a:r>
            <a:r>
              <a:rPr lang="en-US" altLang="ja-JP" sz="1680" dirty="0">
                <a:latin typeface="HGS創英角ｺﾞｼｯｸUB" pitchFamily="50" charset="-128"/>
                <a:ea typeface="HGS創英角ｺﾞｼｯｸUB" pitchFamily="50" charset="-128"/>
              </a:rPr>
              <a:t>R</a:t>
            </a:r>
            <a:r>
              <a:rPr lang="ja-JP" altLang="en-US" sz="1680" dirty="0">
                <a:latin typeface="HGS創英角ｺﾞｼｯｸUB" pitchFamily="50" charset="-128"/>
                <a:ea typeface="HGS創英角ｺﾞｼｯｸUB" pitchFamily="50" charset="-128"/>
              </a:rPr>
              <a:t>１年</a:t>
            </a:r>
            <a:r>
              <a:rPr lang="en-US" altLang="ja-JP" sz="1680" dirty="0">
                <a:latin typeface="HGS創英角ｺﾞｼｯｸUB" pitchFamily="50" charset="-128"/>
                <a:ea typeface="HGS創英角ｺﾞｼｯｸUB" pitchFamily="50" charset="-128"/>
              </a:rPr>
              <a:t>11</a:t>
            </a:r>
            <a:r>
              <a:rPr lang="ja-JP" altLang="en-US" sz="1680" dirty="0">
                <a:latin typeface="HGS創英角ｺﾞｼｯｸUB" pitchFamily="50" charset="-128"/>
                <a:ea typeface="HGS創英角ｺﾞｼｯｸUB" pitchFamily="50" charset="-128"/>
              </a:rPr>
              <a:t>月）</a:t>
            </a:r>
          </a:p>
        </p:txBody>
      </p:sp>
      <p:sp>
        <p:nvSpPr>
          <p:cNvPr id="22" name="テキスト ボックス 10"/>
          <p:cNvSpPr txBox="1">
            <a:spLocks noChangeArrowheads="1"/>
          </p:cNvSpPr>
          <p:nvPr/>
        </p:nvSpPr>
        <p:spPr bwMode="auto">
          <a:xfrm>
            <a:off x="1629964" y="5353281"/>
            <a:ext cx="3081740"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a:latin typeface="HGS創英角ｺﾞｼｯｸUB" pitchFamily="50" charset="-128"/>
                <a:ea typeface="HGS創英角ｺﾞｼｯｸUB" pitchFamily="50" charset="-128"/>
              </a:rPr>
              <a:t>パークタクシーの</a:t>
            </a:r>
            <a:r>
              <a:rPr lang="ja-JP" altLang="en-US" sz="1680" dirty="0" smtClean="0">
                <a:latin typeface="HGS創英角ｺﾞｼｯｸUB" pitchFamily="50" charset="-128"/>
                <a:ea typeface="HGS創英角ｺﾞｼｯｸUB" pitchFamily="50" charset="-128"/>
              </a:rPr>
              <a:t>検証</a:t>
            </a:r>
            <a:endParaRPr lang="en-US" altLang="ja-JP" sz="1680" dirty="0" smtClean="0">
              <a:latin typeface="HGS創英角ｺﾞｼｯｸUB" pitchFamily="50" charset="-128"/>
              <a:ea typeface="HGS創英角ｺﾞｼｯｸUB" pitchFamily="50" charset="-128"/>
            </a:endParaRPr>
          </a:p>
          <a:p>
            <a:pPr algn="ctr" eaLnBrk="1" hangingPunct="1">
              <a:spcBef>
                <a:spcPct val="0"/>
              </a:spcBef>
              <a:buNone/>
            </a:pPr>
            <a:r>
              <a:rPr lang="ja-JP" altLang="en-US" sz="1680" dirty="0" smtClean="0">
                <a:latin typeface="HGS創英角ｺﾞｼｯｸUB" pitchFamily="50" charset="-128"/>
                <a:ea typeface="HGS創英角ｺﾞｼｯｸUB" pitchFamily="50" charset="-128"/>
              </a:rPr>
              <a:t>（</a:t>
            </a:r>
            <a:r>
              <a:rPr lang="en-US" altLang="ja-JP" sz="1680" dirty="0">
                <a:latin typeface="HGS創英角ｺﾞｼｯｸUB" pitchFamily="50" charset="-128"/>
                <a:ea typeface="HGS創英角ｺﾞｼｯｸUB" pitchFamily="50" charset="-128"/>
              </a:rPr>
              <a:t>R1</a:t>
            </a:r>
            <a:r>
              <a:rPr lang="ja-JP" altLang="en-US" sz="1680" dirty="0">
                <a:latin typeface="HGS創英角ｺﾞｼｯｸUB" pitchFamily="50" charset="-128"/>
                <a:ea typeface="HGS創英角ｺﾞｼｯｸUB" pitchFamily="50" charset="-128"/>
              </a:rPr>
              <a:t>年</a:t>
            </a:r>
            <a:r>
              <a:rPr lang="en-US" altLang="ja-JP" sz="1680" dirty="0">
                <a:latin typeface="HGS創英角ｺﾞｼｯｸUB" pitchFamily="50" charset="-128"/>
                <a:ea typeface="HGS創英角ｺﾞｼｯｸUB" pitchFamily="50" charset="-128"/>
              </a:rPr>
              <a:t>10</a:t>
            </a:r>
            <a:r>
              <a:rPr lang="ja-JP" altLang="en-US" sz="1680" dirty="0">
                <a:latin typeface="HGS創英角ｺﾞｼｯｸUB" pitchFamily="50" charset="-128"/>
                <a:ea typeface="HGS創英角ｺﾞｼｯｸUB" pitchFamily="50" charset="-128"/>
              </a:rPr>
              <a:t>～</a:t>
            </a:r>
            <a:r>
              <a:rPr lang="en-US" altLang="ja-JP" sz="1680" dirty="0">
                <a:latin typeface="HGS創英角ｺﾞｼｯｸUB" pitchFamily="50" charset="-128"/>
                <a:ea typeface="HGS創英角ｺﾞｼｯｸUB" pitchFamily="50" charset="-128"/>
              </a:rPr>
              <a:t>11</a:t>
            </a:r>
            <a:r>
              <a:rPr lang="ja-JP" altLang="en-US" sz="1680" dirty="0">
                <a:latin typeface="HGS創英角ｺﾞｼｯｸUB" pitchFamily="50" charset="-128"/>
                <a:ea typeface="HGS創英角ｺﾞｼｯｸUB" pitchFamily="50" charset="-128"/>
              </a:rPr>
              <a:t>月）</a:t>
            </a:r>
          </a:p>
        </p:txBody>
      </p:sp>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245" y="6014436"/>
            <a:ext cx="3769522" cy="2597819"/>
          </a:xfrm>
          <a:prstGeom prst="rect">
            <a:avLst/>
          </a:prstGeom>
        </p:spPr>
      </p:pic>
      <p:sp>
        <p:nvSpPr>
          <p:cNvPr id="26" name="正方形/長方形 25"/>
          <p:cNvSpPr/>
          <p:nvPr/>
        </p:nvSpPr>
        <p:spPr>
          <a:xfrm>
            <a:off x="-47165" y="5192"/>
            <a:ext cx="12848765" cy="492253"/>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6603" tIns="43301" rIns="86603" bIns="43301" numCol="1" spcCol="0" rtlCol="0" fromWordArt="0" anchor="ctr" anchorCtr="0" forceAA="0" compatLnSpc="1">
            <a:prstTxWarp prst="textNoShape">
              <a:avLst/>
            </a:prstTxWarp>
            <a:noAutofit/>
          </a:bodyPr>
          <a:lstStyle/>
          <a:p>
            <a:r>
              <a:rPr lang="ja-JP" altLang="en-US" sz="2520" b="1" kern="100" dirty="0" smtClean="0">
                <a:ea typeface="ＭＳ Ｐゴシック"/>
                <a:cs typeface="Times New Roman"/>
              </a:rPr>
              <a:t>　主な取組み</a:t>
            </a:r>
            <a:endParaRPr lang="ja-JP" altLang="en-US" sz="1260" kern="100" dirty="0">
              <a:ea typeface="ＭＳ 明朝"/>
              <a:cs typeface="Times New Roman"/>
            </a:endParaRPr>
          </a:p>
        </p:txBody>
      </p:sp>
    </p:spTree>
    <p:extLst>
      <p:ext uri="{BB962C8B-B14F-4D97-AF65-F5344CB8AC3E}">
        <p14:creationId xmlns:p14="http://schemas.microsoft.com/office/powerpoint/2010/main" val="1215741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0"/>
          <p:cNvSpPr txBox="1">
            <a:spLocks noChangeArrowheads="1"/>
          </p:cNvSpPr>
          <p:nvPr/>
        </p:nvSpPr>
        <p:spPr bwMode="auto">
          <a:xfrm>
            <a:off x="6733079" y="467565"/>
            <a:ext cx="4475734"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a:latin typeface="HGS創英角ｺﾞｼｯｸUB" pitchFamily="50" charset="-128"/>
                <a:ea typeface="HGS創英角ｺﾞｼｯｸUB" pitchFamily="50" charset="-128"/>
              </a:rPr>
              <a:t>イルミナイト万博（</a:t>
            </a:r>
            <a:r>
              <a:rPr lang="en-US" altLang="ja-JP" sz="1680" dirty="0">
                <a:latin typeface="HGS創英角ｺﾞｼｯｸUB" pitchFamily="50" charset="-128"/>
                <a:ea typeface="HGS創英角ｺﾞｼｯｸUB" pitchFamily="50" charset="-128"/>
              </a:rPr>
              <a:t>R1</a:t>
            </a:r>
            <a:r>
              <a:rPr lang="ja-JP" altLang="en-US" sz="1680" dirty="0">
                <a:latin typeface="HGS創英角ｺﾞｼｯｸUB" pitchFamily="50" charset="-128"/>
                <a:ea typeface="HGS創英角ｺﾞｼｯｸUB" pitchFamily="50" charset="-128"/>
              </a:rPr>
              <a:t>年</a:t>
            </a:r>
            <a:r>
              <a:rPr lang="en-US" altLang="ja-JP" sz="1680" dirty="0">
                <a:latin typeface="HGS創英角ｺﾞｼｯｸUB" pitchFamily="50" charset="-128"/>
                <a:ea typeface="HGS創英角ｺﾞｼｯｸUB" pitchFamily="50" charset="-128"/>
              </a:rPr>
              <a:t>12</a:t>
            </a:r>
            <a:r>
              <a:rPr lang="ja-JP" altLang="en-US" sz="1680" dirty="0">
                <a:latin typeface="HGS創英角ｺﾞｼｯｸUB" pitchFamily="50" charset="-128"/>
                <a:ea typeface="HGS創英角ｺﾞｼｯｸUB" pitchFamily="50" charset="-128"/>
              </a:rPr>
              <a:t>月）</a:t>
            </a:r>
          </a:p>
          <a:p>
            <a:pPr algn="ctr" eaLnBrk="1" hangingPunct="1">
              <a:spcBef>
                <a:spcPct val="0"/>
              </a:spcBef>
              <a:buFontTx/>
              <a:buNone/>
            </a:pPr>
            <a:endParaRPr lang="ja-JP" altLang="en-US" sz="1680" dirty="0">
              <a:latin typeface="HGS創英角ｺﾞｼｯｸUB" pitchFamily="50" charset="-128"/>
              <a:ea typeface="HGS創英角ｺﾞｼｯｸUB" pitchFamily="50" charset="-128"/>
            </a:endParaRPr>
          </a:p>
        </p:txBody>
      </p:sp>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5716" y="979298"/>
            <a:ext cx="4838935" cy="3629203"/>
          </a:xfrm>
          <a:prstGeom prst="rect">
            <a:avLst/>
          </a:prstGeom>
          <a:effectLst/>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8471" r="1826"/>
          <a:stretch/>
        </p:blipFill>
        <p:spPr>
          <a:xfrm>
            <a:off x="9971994" y="2691103"/>
            <a:ext cx="2327608" cy="1917399"/>
          </a:xfrm>
          <a:prstGeom prst="rect">
            <a:avLst/>
          </a:prstGeom>
        </p:spPr>
      </p:pic>
      <p:pic>
        <p:nvPicPr>
          <p:cNvPr id="8" name="図 7" descr="IMG_0556"/>
          <p:cNvPicPr>
            <a:picLocks noGrp="1" noChangeAspect="1"/>
          </p:cNvPicPr>
          <p:nvPr isPhoto="1"/>
        </p:nvPicPr>
        <p:blipFill>
          <a:blip r:embed="rId4" cstate="email">
            <a:lum/>
            <a:extLst>
              <a:ext uri="{28A0092B-C50C-407E-A947-70E740481C1C}">
                <a14:useLocalDpi xmlns:a14="http://schemas.microsoft.com/office/drawing/2010/main"/>
              </a:ext>
            </a:extLst>
          </a:blip>
          <a:stretch>
            <a:fillRect/>
          </a:stretch>
        </p:blipFill>
        <p:spPr>
          <a:xfrm>
            <a:off x="10026235" y="982586"/>
            <a:ext cx="2282406" cy="1711804"/>
          </a:xfrm>
          <a:prstGeom prst="rect">
            <a:avLst/>
          </a:prstGeom>
          <a:effectLst/>
        </p:spPr>
      </p:pic>
      <p:sp>
        <p:nvSpPr>
          <p:cNvPr id="16" name="テキスト ボックス 10"/>
          <p:cNvSpPr txBox="1">
            <a:spLocks noChangeArrowheads="1"/>
          </p:cNvSpPr>
          <p:nvPr/>
        </p:nvSpPr>
        <p:spPr bwMode="auto">
          <a:xfrm>
            <a:off x="759423" y="4950356"/>
            <a:ext cx="5106293"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80" dirty="0">
                <a:latin typeface="HGS創英角ｺﾞｼｯｸUB" pitchFamily="50" charset="-128"/>
                <a:ea typeface="HGS創英角ｺﾞｼｯｸUB" pitchFamily="50" charset="-128"/>
              </a:rPr>
              <a:t>閑散期の花の新規植栽</a:t>
            </a:r>
            <a:r>
              <a:rPr lang="en-US" altLang="ja-JP" sz="1680" dirty="0">
                <a:latin typeface="HGS創英角ｺﾞｼｯｸUB" pitchFamily="50" charset="-128"/>
                <a:ea typeface="HGS創英角ｺﾞｼｯｸUB" pitchFamily="50" charset="-128"/>
              </a:rPr>
              <a:t/>
            </a:r>
            <a:br>
              <a:rPr lang="en-US" altLang="ja-JP" sz="1680" dirty="0">
                <a:latin typeface="HGS創英角ｺﾞｼｯｸUB" pitchFamily="50" charset="-128"/>
                <a:ea typeface="HGS創英角ｺﾞｼｯｸUB" pitchFamily="50" charset="-128"/>
              </a:rPr>
            </a:br>
            <a:r>
              <a:rPr lang="en-US" altLang="ja-JP" sz="1680" dirty="0">
                <a:latin typeface="HGS創英角ｺﾞｼｯｸUB" pitchFamily="50" charset="-128"/>
                <a:ea typeface="HGS創英角ｺﾞｼｯｸUB" pitchFamily="50" charset="-128"/>
              </a:rPr>
              <a:t>※</a:t>
            </a:r>
            <a:r>
              <a:rPr lang="ja-JP" altLang="en-US" sz="1680" dirty="0">
                <a:latin typeface="HGS創英角ｺﾞｼｯｸUB" pitchFamily="50" charset="-128"/>
                <a:ea typeface="HGS創英角ｺﾞｼｯｸUB" pitchFamily="50" charset="-128"/>
              </a:rPr>
              <a:t>写真はアイスチューリップ（</a:t>
            </a:r>
            <a:r>
              <a:rPr lang="en-US" altLang="ja-JP" sz="1680" dirty="0">
                <a:latin typeface="HGS創英角ｺﾞｼｯｸUB" pitchFamily="50" charset="-128"/>
                <a:ea typeface="HGS創英角ｺﾞｼｯｸUB" pitchFamily="50" charset="-128"/>
              </a:rPr>
              <a:t>R</a:t>
            </a:r>
            <a:r>
              <a:rPr lang="ja-JP" altLang="en-US" sz="1680" dirty="0">
                <a:latin typeface="HGS創英角ｺﾞｼｯｸUB" pitchFamily="50" charset="-128"/>
                <a:ea typeface="HGS創英角ｺﾞｼｯｸUB" pitchFamily="50" charset="-128"/>
              </a:rPr>
              <a:t>２年１月～２月）</a:t>
            </a:r>
          </a:p>
        </p:txBody>
      </p:sp>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045" y="5622446"/>
            <a:ext cx="5043010" cy="3729600"/>
          </a:xfrm>
          <a:prstGeom prst="rect">
            <a:avLst/>
          </a:prstGeom>
        </p:spPr>
      </p:pic>
      <p:sp>
        <p:nvSpPr>
          <p:cNvPr id="2" name="スライド番号プレースホルダー 1"/>
          <p:cNvSpPr>
            <a:spLocks noGrp="1"/>
          </p:cNvSpPr>
          <p:nvPr>
            <p:ph type="sldNum" sz="quarter" idx="12"/>
          </p:nvPr>
        </p:nvSpPr>
        <p:spPr>
          <a:xfrm>
            <a:off x="9692997" y="9090025"/>
            <a:ext cx="2880360" cy="511175"/>
          </a:xfrm>
        </p:spPr>
        <p:txBody>
          <a:bodyPr/>
          <a:lstStyle/>
          <a:p>
            <a:r>
              <a:rPr kumimoji="1" lang="en-US" altLang="ja-JP" dirty="0" smtClean="0"/>
              <a:t>4</a:t>
            </a:r>
            <a:endParaRPr kumimoji="1" lang="ja-JP" altLang="en-US" dirty="0"/>
          </a:p>
        </p:txBody>
      </p:sp>
      <p:grpSp>
        <p:nvGrpSpPr>
          <p:cNvPr id="18" name="グループ化 17"/>
          <p:cNvGrpSpPr/>
          <p:nvPr/>
        </p:nvGrpSpPr>
        <p:grpSpPr>
          <a:xfrm>
            <a:off x="6710343" y="5224936"/>
            <a:ext cx="5965307" cy="4120676"/>
            <a:chOff x="4252674" y="3328334"/>
            <a:chExt cx="4320480" cy="3080543"/>
          </a:xfrm>
        </p:grpSpPr>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976" y="3634042"/>
              <a:ext cx="3921905" cy="2774835"/>
            </a:xfrm>
            <a:prstGeom prst="rect">
              <a:avLst/>
            </a:prstGeom>
          </p:spPr>
        </p:pic>
        <p:sp>
          <p:nvSpPr>
            <p:cNvPr id="20" name="テキスト ボックス 10"/>
            <p:cNvSpPr txBox="1">
              <a:spLocks noChangeArrowheads="1"/>
            </p:cNvSpPr>
            <p:nvPr/>
          </p:nvSpPr>
          <p:spPr bwMode="auto">
            <a:xfrm>
              <a:off x="4252674" y="3328334"/>
              <a:ext cx="432048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a:latin typeface="HGS創英角ｺﾞｼｯｸUB" pitchFamily="50" charset="-128"/>
                  <a:ea typeface="HGS創英角ｺﾞｼｯｸUB" pitchFamily="50" charset="-128"/>
                </a:rPr>
                <a:t>関西大学との連携によるエリア情報誌の発行（</a:t>
              </a:r>
              <a:r>
                <a:rPr lang="en-US" altLang="ja-JP" sz="1680" dirty="0">
                  <a:latin typeface="HGS創英角ｺﾞｼｯｸUB" pitchFamily="50" charset="-128"/>
                  <a:ea typeface="HGS創英角ｺﾞｼｯｸUB" pitchFamily="50" charset="-128"/>
                </a:rPr>
                <a:t>R2</a:t>
              </a:r>
              <a:r>
                <a:rPr lang="ja-JP" altLang="en-US" sz="1680" dirty="0">
                  <a:latin typeface="HGS創英角ｺﾞｼｯｸUB" pitchFamily="50" charset="-128"/>
                  <a:ea typeface="HGS創英角ｺﾞｼｯｸUB" pitchFamily="50" charset="-128"/>
                </a:rPr>
                <a:t>年</a:t>
              </a:r>
              <a:r>
                <a:rPr lang="en-US" altLang="ja-JP" sz="1680" dirty="0">
                  <a:latin typeface="HGS創英角ｺﾞｼｯｸUB" pitchFamily="50" charset="-128"/>
                  <a:ea typeface="HGS創英角ｺﾞｼｯｸUB" pitchFamily="50" charset="-128"/>
                </a:rPr>
                <a:t>2</a:t>
              </a:r>
              <a:r>
                <a:rPr lang="ja-JP" altLang="en-US" sz="1680" dirty="0">
                  <a:latin typeface="HGS創英角ｺﾞｼｯｸUB" pitchFamily="50" charset="-128"/>
                  <a:ea typeface="HGS創英角ｺﾞｼｯｸUB" pitchFamily="50" charset="-128"/>
                </a:rPr>
                <a:t>月）</a:t>
              </a:r>
            </a:p>
          </p:txBody>
        </p:sp>
      </p:grpSp>
      <p:sp>
        <p:nvSpPr>
          <p:cNvPr id="21" name="テキスト ボックス 10"/>
          <p:cNvSpPr txBox="1">
            <a:spLocks noChangeArrowheads="1"/>
          </p:cNvSpPr>
          <p:nvPr/>
        </p:nvSpPr>
        <p:spPr bwMode="auto">
          <a:xfrm>
            <a:off x="885820" y="467565"/>
            <a:ext cx="4475734"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a:latin typeface="HGS創英角ｺﾞｼｯｸUB" pitchFamily="50" charset="-128"/>
                <a:ea typeface="HGS創英角ｺﾞｼｯｸUB" pitchFamily="50" charset="-128"/>
              </a:rPr>
              <a:t>西地区</a:t>
            </a:r>
            <a:r>
              <a:rPr lang="ja-JP" altLang="en-US" sz="1680" dirty="0" smtClean="0">
                <a:latin typeface="HGS創英角ｺﾞｼｯｸUB" pitchFamily="50" charset="-128"/>
                <a:ea typeface="HGS創英角ｺﾞｼｯｸUB" pitchFamily="50" charset="-128"/>
              </a:rPr>
              <a:t>レストランオープン</a:t>
            </a:r>
            <a:endParaRPr lang="en-US" altLang="ja-JP" sz="1680" dirty="0" smtClean="0">
              <a:latin typeface="HGS創英角ｺﾞｼｯｸUB" pitchFamily="50" charset="-128"/>
              <a:ea typeface="HGS創英角ｺﾞｼｯｸUB" pitchFamily="50" charset="-128"/>
            </a:endParaRPr>
          </a:p>
          <a:p>
            <a:pPr algn="ctr" eaLnBrk="1" hangingPunct="1">
              <a:spcBef>
                <a:spcPct val="0"/>
              </a:spcBef>
              <a:buNone/>
            </a:pPr>
            <a:r>
              <a:rPr lang="ja-JP" altLang="en-US" sz="1680" dirty="0" smtClean="0">
                <a:latin typeface="HGS創英角ｺﾞｼｯｸUB" pitchFamily="50" charset="-128"/>
                <a:ea typeface="HGS創英角ｺﾞｼｯｸUB" pitchFamily="50" charset="-128"/>
              </a:rPr>
              <a:t>（</a:t>
            </a:r>
            <a:r>
              <a:rPr lang="en-US" altLang="ja-JP" sz="1680" dirty="0">
                <a:latin typeface="HGS創英角ｺﾞｼｯｸUB" pitchFamily="50" charset="-128"/>
                <a:ea typeface="HGS創英角ｺﾞｼｯｸUB" pitchFamily="50" charset="-128"/>
              </a:rPr>
              <a:t>R1</a:t>
            </a:r>
            <a:r>
              <a:rPr lang="ja-JP" altLang="en-US" sz="1680" dirty="0">
                <a:latin typeface="HGS創英角ｺﾞｼｯｸUB" pitchFamily="50" charset="-128"/>
                <a:ea typeface="HGS創英角ｺﾞｼｯｸUB" pitchFamily="50" charset="-128"/>
              </a:rPr>
              <a:t>年</a:t>
            </a:r>
            <a:r>
              <a:rPr lang="en-US" altLang="ja-JP" sz="1680" dirty="0">
                <a:latin typeface="HGS創英角ｺﾞｼｯｸUB" pitchFamily="50" charset="-128"/>
                <a:ea typeface="HGS創英角ｺﾞｼｯｸUB" pitchFamily="50" charset="-128"/>
              </a:rPr>
              <a:t>11</a:t>
            </a:r>
            <a:r>
              <a:rPr lang="ja-JP" altLang="en-US" sz="1680" dirty="0">
                <a:latin typeface="HGS創英角ｺﾞｼｯｸUB" pitchFamily="50" charset="-128"/>
                <a:ea typeface="HGS創英角ｺﾞｼｯｸUB" pitchFamily="50" charset="-128"/>
              </a:rPr>
              <a:t>月）</a:t>
            </a:r>
          </a:p>
        </p:txBody>
      </p:sp>
      <p:pic>
        <p:nvPicPr>
          <p:cNvPr id="22" name="図 21"/>
          <p:cNvPicPr>
            <a:picLocks noChangeAspect="1"/>
          </p:cNvPicPr>
          <p:nvPr/>
        </p:nvPicPr>
        <p:blipFill>
          <a:blip r:embed="rId7"/>
          <a:stretch>
            <a:fillRect/>
          </a:stretch>
        </p:blipFill>
        <p:spPr>
          <a:xfrm>
            <a:off x="724888" y="1139655"/>
            <a:ext cx="4849224" cy="3176580"/>
          </a:xfrm>
          <a:prstGeom prst="rect">
            <a:avLst/>
          </a:prstGeom>
        </p:spPr>
      </p:pic>
    </p:spTree>
    <p:extLst>
      <p:ext uri="{BB962C8B-B14F-4D97-AF65-F5344CB8AC3E}">
        <p14:creationId xmlns:p14="http://schemas.microsoft.com/office/powerpoint/2010/main" val="382193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0"/>
          <p:cNvSpPr txBox="1">
            <a:spLocks noChangeArrowheads="1"/>
          </p:cNvSpPr>
          <p:nvPr/>
        </p:nvSpPr>
        <p:spPr bwMode="auto">
          <a:xfrm>
            <a:off x="6349776" y="518102"/>
            <a:ext cx="6337524"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80" dirty="0">
                <a:latin typeface="HGS創英角ｺﾞｼｯｸUB" pitchFamily="50" charset="-128"/>
                <a:ea typeface="HGS創英角ｺﾞｼｯｸUB" pitchFamily="50" charset="-128"/>
              </a:rPr>
              <a:t>トイレ改修（</a:t>
            </a:r>
            <a:r>
              <a:rPr lang="en-US" altLang="ja-JP" sz="1680" dirty="0">
                <a:latin typeface="HGS創英角ｺﾞｼｯｸUB" pitchFamily="50" charset="-128"/>
                <a:ea typeface="HGS創英角ｺﾞｼｯｸUB" pitchFamily="50" charset="-128"/>
              </a:rPr>
              <a:t>R</a:t>
            </a:r>
            <a:r>
              <a:rPr lang="ja-JP" altLang="en-US" sz="1680" dirty="0">
                <a:latin typeface="HGS創英角ｺﾞｼｯｸUB" pitchFamily="50" charset="-128"/>
                <a:ea typeface="HGS創英角ｺﾞｼｯｸUB" pitchFamily="50" charset="-128"/>
              </a:rPr>
              <a:t>２年３月</a:t>
            </a:r>
            <a:r>
              <a:rPr lang="ja-JP" altLang="en-US" sz="1680" dirty="0" smtClean="0">
                <a:latin typeface="HGS創英角ｺﾞｼｯｸUB" pitchFamily="50" charset="-128"/>
                <a:ea typeface="HGS創英角ｺﾞｼｯｸUB" pitchFamily="50" charset="-128"/>
              </a:rPr>
              <a:t>）</a:t>
            </a:r>
            <a:endParaRPr lang="en-US" altLang="ja-JP" sz="1680" dirty="0" smtClean="0">
              <a:latin typeface="HGS創英角ｺﾞｼｯｸUB" pitchFamily="50" charset="-128"/>
              <a:ea typeface="HGS創英角ｺﾞｼｯｸUB" pitchFamily="50" charset="-128"/>
            </a:endParaRPr>
          </a:p>
          <a:p>
            <a:pPr algn="ctr" eaLnBrk="1" hangingPunct="1">
              <a:spcBef>
                <a:spcPct val="0"/>
              </a:spcBef>
              <a:buFontTx/>
              <a:buNone/>
            </a:pPr>
            <a:r>
              <a:rPr lang="en-US" altLang="ja-JP" sz="1680" dirty="0" smtClean="0">
                <a:latin typeface="HGS創英角ｺﾞｼｯｸUB" pitchFamily="50" charset="-128"/>
                <a:ea typeface="HGS創英角ｺﾞｼｯｸUB" pitchFamily="50" charset="-128"/>
              </a:rPr>
              <a:t>&lt;</a:t>
            </a:r>
            <a:r>
              <a:rPr lang="ja-JP" altLang="en-US" sz="1680" dirty="0">
                <a:latin typeface="HGS創英角ｺﾞｼｯｸUB" pitchFamily="50" charset="-128"/>
                <a:ea typeface="HGS創英角ｺﾞｼｯｸUB" pitchFamily="50" charset="-128"/>
              </a:rPr>
              <a:t>日本庭園中央</a:t>
            </a:r>
            <a:r>
              <a:rPr lang="ja-JP" altLang="en-US" sz="1680" dirty="0" smtClean="0">
                <a:latin typeface="HGS創英角ｺﾞｼｯｸUB" pitchFamily="50" charset="-128"/>
                <a:ea typeface="HGS創英角ｺﾞｼｯｸUB" pitchFamily="50" charset="-128"/>
              </a:rPr>
              <a:t>休憩所　ほか１ヶ所</a:t>
            </a:r>
            <a:r>
              <a:rPr lang="en-US" altLang="ja-JP" sz="1680" dirty="0" smtClean="0">
                <a:latin typeface="HGS創英角ｺﾞｼｯｸUB" pitchFamily="50" charset="-128"/>
                <a:ea typeface="HGS創英角ｺﾞｼｯｸUB" pitchFamily="50" charset="-128"/>
              </a:rPr>
              <a:t>&gt;</a:t>
            </a:r>
            <a:endParaRPr lang="ja-JP" altLang="en-US" sz="1680" dirty="0">
              <a:latin typeface="HGS創英角ｺﾞｼｯｸUB" pitchFamily="50" charset="-128"/>
              <a:ea typeface="HGS創英角ｺﾞｼｯｸUB" pitchFamily="50" charset="-128"/>
            </a:endParaRPr>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7332" y="1275587"/>
            <a:ext cx="5158588" cy="3868941"/>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499" y="5337432"/>
            <a:ext cx="5150421" cy="3862816"/>
          </a:xfrm>
          <a:prstGeom prst="rect">
            <a:avLst/>
          </a:prstGeom>
        </p:spPr>
      </p:pic>
      <p:sp>
        <p:nvSpPr>
          <p:cNvPr id="2" name="スライド番号プレースホルダー 1"/>
          <p:cNvSpPr>
            <a:spLocks noGrp="1"/>
          </p:cNvSpPr>
          <p:nvPr>
            <p:ph type="sldNum" sz="quarter" idx="12"/>
          </p:nvPr>
        </p:nvSpPr>
        <p:spPr>
          <a:xfrm>
            <a:off x="9806940" y="9090025"/>
            <a:ext cx="2880360" cy="511175"/>
          </a:xfrm>
        </p:spPr>
        <p:txBody>
          <a:bodyPr/>
          <a:lstStyle/>
          <a:p>
            <a:r>
              <a:rPr kumimoji="1" lang="en-US" altLang="ja-JP" dirty="0"/>
              <a:t>5</a:t>
            </a:r>
            <a:endParaRPr kumimoji="1" lang="ja-JP" altLang="en-US" dirty="0"/>
          </a:p>
        </p:txBody>
      </p:sp>
      <p:sp>
        <p:nvSpPr>
          <p:cNvPr id="14" name="テキスト ボックス 10"/>
          <p:cNvSpPr txBox="1">
            <a:spLocks noChangeArrowheads="1"/>
          </p:cNvSpPr>
          <p:nvPr/>
        </p:nvSpPr>
        <p:spPr bwMode="auto">
          <a:xfrm>
            <a:off x="1202686" y="4831019"/>
            <a:ext cx="4513899"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80" dirty="0">
                <a:latin typeface="HGS創英角ｺﾞｼｯｸUB" pitchFamily="50" charset="-128"/>
                <a:ea typeface="HGS創英角ｺﾞｼｯｸUB" pitchFamily="50" charset="-128"/>
              </a:rPr>
              <a:t>案内サインの追加（</a:t>
            </a:r>
            <a:r>
              <a:rPr lang="en-US" altLang="ja-JP" sz="1680" dirty="0">
                <a:latin typeface="HGS創英角ｺﾞｼｯｸUB" pitchFamily="50" charset="-128"/>
                <a:ea typeface="HGS創英角ｺﾞｼｯｸUB" pitchFamily="50" charset="-128"/>
              </a:rPr>
              <a:t>R</a:t>
            </a:r>
            <a:r>
              <a:rPr lang="ja-JP" altLang="en-US" sz="1680" dirty="0">
                <a:latin typeface="HGS創英角ｺﾞｼｯｸUB" pitchFamily="50" charset="-128"/>
                <a:ea typeface="HGS創英角ｺﾞｼｯｸUB" pitchFamily="50" charset="-128"/>
              </a:rPr>
              <a:t>２年３月）</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607" y="5192068"/>
            <a:ext cx="5538059" cy="4153544"/>
          </a:xfrm>
          <a:prstGeom prst="rect">
            <a:avLst/>
          </a:prstGeom>
        </p:spPr>
      </p:pic>
      <p:sp>
        <p:nvSpPr>
          <p:cNvPr id="12" name="テキスト ボックス 11"/>
          <p:cNvSpPr txBox="1">
            <a:spLocks noChangeArrowheads="1"/>
          </p:cNvSpPr>
          <p:nvPr/>
        </p:nvSpPr>
        <p:spPr bwMode="auto">
          <a:xfrm>
            <a:off x="751594" y="533068"/>
            <a:ext cx="5343461"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80" dirty="0">
                <a:latin typeface="HGS創英角ｺﾞｼｯｸUB" pitchFamily="50" charset="-128"/>
                <a:ea typeface="HGS創英角ｺﾞｼｯｸUB" pitchFamily="50" charset="-128"/>
              </a:rPr>
              <a:t>太陽の塔</a:t>
            </a:r>
            <a:r>
              <a:rPr lang="ja-JP" altLang="en-US" sz="1680" dirty="0" smtClean="0">
                <a:latin typeface="HGS創英角ｺﾞｼｯｸUB" pitchFamily="50" charset="-128"/>
                <a:ea typeface="HGS創英角ｺﾞｼｯｸUB" pitchFamily="50" charset="-128"/>
              </a:rPr>
              <a:t>フォトサービス</a:t>
            </a:r>
            <a:r>
              <a:rPr lang="ja-JP" altLang="en-US" sz="1680" dirty="0">
                <a:latin typeface="HGS創英角ｺﾞｼｯｸUB" pitchFamily="50" charset="-128"/>
                <a:ea typeface="HGS創英角ｺﾞｼｯｸUB" pitchFamily="50" charset="-128"/>
              </a:rPr>
              <a:t>の検証（</a:t>
            </a:r>
            <a:r>
              <a:rPr lang="en-US" altLang="ja-JP" sz="1680" dirty="0">
                <a:latin typeface="HGS創英角ｺﾞｼｯｸUB" pitchFamily="50" charset="-128"/>
                <a:ea typeface="HGS創英角ｺﾞｼｯｸUB" pitchFamily="50" charset="-128"/>
              </a:rPr>
              <a:t>R</a:t>
            </a:r>
            <a:r>
              <a:rPr lang="ja-JP" altLang="en-US" sz="1680" dirty="0">
                <a:latin typeface="HGS創英角ｺﾞｼｯｸUB" pitchFamily="50" charset="-128"/>
                <a:ea typeface="HGS創英角ｺﾞｼｯｸUB" pitchFamily="50" charset="-128"/>
              </a:rPr>
              <a:t>２年１月～２月）</a:t>
            </a:r>
          </a:p>
        </p:txBody>
      </p:sp>
      <p:pic>
        <p:nvPicPr>
          <p:cNvPr id="13" name="図 12"/>
          <p:cNvPicPr>
            <a:picLocks noChangeAspect="1"/>
          </p:cNvPicPr>
          <p:nvPr/>
        </p:nvPicPr>
        <p:blipFill rotWithShape="1">
          <a:blip r:embed="rId5" cstate="print">
            <a:extLst>
              <a:ext uri="{28A0092B-C50C-407E-A947-70E740481C1C}">
                <a14:useLocalDpi xmlns:a14="http://schemas.microsoft.com/office/drawing/2010/main" val="0"/>
              </a:ext>
            </a:extLst>
          </a:blip>
          <a:srcRect l="8811" t="6085" r="11180" b="5532"/>
          <a:stretch/>
        </p:blipFill>
        <p:spPr>
          <a:xfrm>
            <a:off x="3350444" y="2188711"/>
            <a:ext cx="3011516" cy="2495009"/>
          </a:xfrm>
          <a:prstGeom prst="rect">
            <a:avLst/>
          </a:prstGeom>
        </p:spPr>
      </p:pic>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l="15707" r="21286" b="24353"/>
          <a:stretch/>
        </p:blipFill>
        <p:spPr>
          <a:xfrm>
            <a:off x="292457" y="941209"/>
            <a:ext cx="2998311" cy="2495007"/>
          </a:xfrm>
          <a:prstGeom prst="rect">
            <a:avLst/>
          </a:prstGeom>
        </p:spPr>
      </p:pic>
    </p:spTree>
    <p:extLst>
      <p:ext uri="{BB962C8B-B14F-4D97-AF65-F5344CB8AC3E}">
        <p14:creationId xmlns:p14="http://schemas.microsoft.com/office/powerpoint/2010/main" val="3613231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806940" y="9090025"/>
            <a:ext cx="2880360" cy="511175"/>
          </a:xfrm>
        </p:spPr>
        <p:txBody>
          <a:bodyPr/>
          <a:lstStyle/>
          <a:p>
            <a:r>
              <a:rPr kumimoji="1" lang="en-US" altLang="ja-JP" dirty="0" smtClean="0"/>
              <a:t>6</a:t>
            </a:r>
            <a:endParaRPr kumimoji="1" lang="ja-JP" altLang="en-US" dirty="0"/>
          </a:p>
        </p:txBody>
      </p:sp>
      <p:grpSp>
        <p:nvGrpSpPr>
          <p:cNvPr id="10" name="グループ化 9"/>
          <p:cNvGrpSpPr/>
          <p:nvPr/>
        </p:nvGrpSpPr>
        <p:grpSpPr>
          <a:xfrm>
            <a:off x="2885145" y="558151"/>
            <a:ext cx="7835264" cy="3854956"/>
            <a:chOff x="432436" y="1555244"/>
            <a:chExt cx="9512083" cy="4618274"/>
          </a:xfrm>
        </p:grpSpPr>
        <p:pic>
          <p:nvPicPr>
            <p:cNvPr id="11" name="図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2436" y="1555244"/>
              <a:ext cx="9512083" cy="4618274"/>
            </a:xfrm>
            <a:prstGeom prst="rect">
              <a:avLst/>
            </a:prstGeom>
          </p:spPr>
        </p:pic>
        <p:pic>
          <p:nvPicPr>
            <p:cNvPr id="12" name="図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4935" y="1785254"/>
              <a:ext cx="1532390" cy="2518157"/>
            </a:xfrm>
            <a:prstGeom prst="rect">
              <a:avLst/>
            </a:prstGeom>
          </p:spPr>
        </p:pic>
      </p:grpSp>
      <p:sp>
        <p:nvSpPr>
          <p:cNvPr id="15" name="テキスト ボックス 10"/>
          <p:cNvSpPr txBox="1">
            <a:spLocks noChangeArrowheads="1"/>
          </p:cNvSpPr>
          <p:nvPr/>
        </p:nvSpPr>
        <p:spPr bwMode="auto">
          <a:xfrm>
            <a:off x="3265515" y="91702"/>
            <a:ext cx="6174879"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80" dirty="0">
                <a:latin typeface="HGS創英角ｺﾞｼｯｸUB" pitchFamily="50" charset="-128"/>
                <a:ea typeface="HGS創英角ｺﾞｼｯｸUB" pitchFamily="50" charset="-128"/>
              </a:rPr>
              <a:t>自然観察</a:t>
            </a:r>
            <a:r>
              <a:rPr lang="ja-JP" altLang="en-US" sz="1680" dirty="0" smtClean="0">
                <a:latin typeface="HGS創英角ｺﾞｼｯｸUB" pitchFamily="50" charset="-128"/>
                <a:ea typeface="HGS創英角ｺﾞｼｯｸUB" pitchFamily="50" charset="-128"/>
              </a:rPr>
              <a:t>学習館</a:t>
            </a:r>
            <a:r>
              <a:rPr lang="ja-JP" altLang="en-US" sz="1680" dirty="0">
                <a:latin typeface="HGS創英角ｺﾞｼｯｸUB" pitchFamily="50" charset="-128"/>
                <a:ea typeface="HGS創英角ｺﾞｼｯｸUB" pitchFamily="50" charset="-128"/>
              </a:rPr>
              <a:t>　リニューアル</a:t>
            </a:r>
            <a:endParaRPr lang="en-US" altLang="ja-JP" sz="1680" dirty="0">
              <a:latin typeface="HGS創英角ｺﾞｼｯｸUB" pitchFamily="50" charset="-128"/>
              <a:ea typeface="HGS創英角ｺﾞｼｯｸUB" pitchFamily="50" charset="-128"/>
            </a:endParaRPr>
          </a:p>
          <a:p>
            <a:pPr algn="ctr" eaLnBrk="1" hangingPunct="1">
              <a:spcBef>
                <a:spcPct val="0"/>
              </a:spcBef>
              <a:buFontTx/>
              <a:buNone/>
            </a:pPr>
            <a:r>
              <a:rPr lang="ja-JP" altLang="en-US" sz="1680" dirty="0">
                <a:latin typeface="HGS創英角ｺﾞｼｯｸUB" pitchFamily="50" charset="-128"/>
                <a:ea typeface="HGS創英角ｺﾞｼｯｸUB" pitchFamily="50" charset="-128"/>
              </a:rPr>
              <a:t>（</a:t>
            </a:r>
            <a:r>
              <a:rPr lang="en-US" altLang="ja-JP" sz="1680" dirty="0">
                <a:latin typeface="HGS創英角ｺﾞｼｯｸUB" pitchFamily="50" charset="-128"/>
                <a:ea typeface="HGS創英角ｺﾞｼｯｸUB" pitchFamily="50" charset="-128"/>
              </a:rPr>
              <a:t>R</a:t>
            </a:r>
            <a:r>
              <a:rPr lang="ja-JP" altLang="en-US" sz="1680" dirty="0">
                <a:latin typeface="HGS創英角ｺﾞｼｯｸUB" pitchFamily="50" charset="-128"/>
                <a:ea typeface="HGS創英角ｺﾞｼｯｸUB" pitchFamily="50" charset="-128"/>
              </a:rPr>
              <a:t>２年３月）</a:t>
            </a:r>
          </a:p>
        </p:txBody>
      </p:sp>
      <p:sp>
        <p:nvSpPr>
          <p:cNvPr id="18" name="テキスト ボックス 10"/>
          <p:cNvSpPr txBox="1">
            <a:spLocks noChangeArrowheads="1"/>
          </p:cNvSpPr>
          <p:nvPr/>
        </p:nvSpPr>
        <p:spPr bwMode="auto">
          <a:xfrm>
            <a:off x="1185949" y="4733954"/>
            <a:ext cx="4885709"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80" dirty="0">
                <a:latin typeface="HGS創英角ｺﾞｼｯｸUB" pitchFamily="50" charset="-128"/>
                <a:ea typeface="HGS創英角ｺﾞｼｯｸUB" pitchFamily="50" charset="-128"/>
              </a:rPr>
              <a:t>巨大アスレチックタワー　</a:t>
            </a:r>
            <a:r>
              <a:rPr lang="ja-JP" altLang="en-US" sz="1680" dirty="0" smtClean="0">
                <a:latin typeface="HGS創英角ｺﾞｼｯｸUB" pitchFamily="50" charset="-128"/>
                <a:ea typeface="HGS創英角ｺﾞｼｯｸUB" pitchFamily="50" charset="-128"/>
              </a:rPr>
              <a:t>＜万博</a:t>
            </a:r>
            <a:r>
              <a:rPr lang="en-US" altLang="ja-JP" sz="1680" dirty="0" smtClean="0">
                <a:latin typeface="HGS創英角ｺﾞｼｯｸUB" pitchFamily="50" charset="-128"/>
                <a:ea typeface="HGS創英角ｺﾞｼｯｸUB" pitchFamily="50" charset="-128"/>
              </a:rPr>
              <a:t>BEAST</a:t>
            </a:r>
            <a:r>
              <a:rPr lang="ja-JP" altLang="en-US" sz="1680" dirty="0" smtClean="0">
                <a:latin typeface="HGS創英角ｺﾞｼｯｸUB" pitchFamily="50" charset="-128"/>
                <a:ea typeface="HGS創英角ｺﾞｼｯｸUB" pitchFamily="50" charset="-128"/>
              </a:rPr>
              <a:t>＞</a:t>
            </a:r>
            <a:endParaRPr lang="en-US" altLang="ja-JP" sz="1680" dirty="0" smtClean="0">
              <a:latin typeface="HGS創英角ｺﾞｼｯｸUB" pitchFamily="50" charset="-128"/>
              <a:ea typeface="HGS創英角ｺﾞｼｯｸUB" pitchFamily="50" charset="-128"/>
            </a:endParaRPr>
          </a:p>
          <a:p>
            <a:pPr algn="ctr" eaLnBrk="1" hangingPunct="1">
              <a:spcBef>
                <a:spcPct val="0"/>
              </a:spcBef>
              <a:buFontTx/>
              <a:buNone/>
            </a:pPr>
            <a:r>
              <a:rPr lang="ja-JP" altLang="en-US" sz="1680" dirty="0" smtClean="0">
                <a:latin typeface="HGS創英角ｺﾞｼｯｸUB" pitchFamily="50" charset="-128"/>
                <a:ea typeface="HGS創英角ｺﾞｼｯｸUB" pitchFamily="50" charset="-128"/>
              </a:rPr>
              <a:t>（</a:t>
            </a:r>
            <a:r>
              <a:rPr lang="en-US" altLang="ja-JP" sz="1680" dirty="0">
                <a:latin typeface="HGS創英角ｺﾞｼｯｸUB" pitchFamily="50" charset="-128"/>
                <a:ea typeface="HGS創英角ｺﾞｼｯｸUB" pitchFamily="50" charset="-128"/>
              </a:rPr>
              <a:t>R</a:t>
            </a:r>
            <a:r>
              <a:rPr lang="ja-JP" altLang="en-US" sz="1680" dirty="0">
                <a:latin typeface="HGS創英角ｺﾞｼｯｸUB" pitchFamily="50" charset="-128"/>
                <a:ea typeface="HGS創英角ｺﾞｼｯｸUB" pitchFamily="50" charset="-128"/>
              </a:rPr>
              <a:t>２年３月）</a:t>
            </a:r>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57" y="5406159"/>
            <a:ext cx="2933456" cy="3913591"/>
          </a:xfrm>
          <a:prstGeom prst="rect">
            <a:avLst/>
          </a:prstGeom>
        </p:spPr>
      </p:pic>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983" y="5425583"/>
            <a:ext cx="2943509" cy="3920029"/>
          </a:xfrm>
          <a:prstGeom prst="rect">
            <a:avLst/>
          </a:prstGeom>
        </p:spPr>
      </p:pic>
      <p:sp>
        <p:nvSpPr>
          <p:cNvPr id="14" name="テキスト ボックス 13"/>
          <p:cNvSpPr txBox="1">
            <a:spLocks noChangeArrowheads="1"/>
          </p:cNvSpPr>
          <p:nvPr/>
        </p:nvSpPr>
        <p:spPr bwMode="auto">
          <a:xfrm>
            <a:off x="7569072" y="4733954"/>
            <a:ext cx="4475734"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1680" dirty="0">
                <a:latin typeface="HGS創英角ｺﾞｼｯｸUB" pitchFamily="50" charset="-128"/>
                <a:ea typeface="HGS創英角ｺﾞｼｯｸUB" pitchFamily="50" charset="-128"/>
              </a:rPr>
              <a:t>園内サインの改修（</a:t>
            </a:r>
            <a:r>
              <a:rPr lang="en-US" altLang="ja-JP" sz="1680" dirty="0">
                <a:latin typeface="HGS創英角ｺﾞｼｯｸUB" pitchFamily="50" charset="-128"/>
                <a:ea typeface="HGS創英角ｺﾞｼｯｸUB" pitchFamily="50" charset="-128"/>
              </a:rPr>
              <a:t>R</a:t>
            </a:r>
            <a:r>
              <a:rPr lang="ja-JP" altLang="en-US" sz="1680" dirty="0">
                <a:latin typeface="HGS創英角ｺﾞｼｯｸUB" pitchFamily="50" charset="-128"/>
                <a:ea typeface="HGS創英角ｺﾞｼｯｸUB" pitchFamily="50" charset="-128"/>
              </a:rPr>
              <a:t>２年３月）</a:t>
            </a:r>
          </a:p>
        </p:txBody>
      </p:sp>
      <p:pic>
        <p:nvPicPr>
          <p:cNvPr id="21" name="図 20"/>
          <p:cNvPicPr>
            <a:picLocks noChangeAspect="1"/>
          </p:cNvPicPr>
          <p:nvPr/>
        </p:nvPicPr>
        <p:blipFill rotWithShape="1">
          <a:blip r:embed="rId6" cstate="print">
            <a:extLst>
              <a:ext uri="{28A0092B-C50C-407E-A947-70E740481C1C}">
                <a14:useLocalDpi xmlns:a14="http://schemas.microsoft.com/office/drawing/2010/main" val="0"/>
              </a:ext>
            </a:extLst>
          </a:blip>
          <a:srcRect r="18500"/>
          <a:stretch/>
        </p:blipFill>
        <p:spPr>
          <a:xfrm>
            <a:off x="7431016" y="5083297"/>
            <a:ext cx="4751847" cy="4372891"/>
          </a:xfrm>
          <a:prstGeom prst="rect">
            <a:avLst/>
          </a:prstGeom>
        </p:spPr>
      </p:pic>
    </p:spTree>
    <p:extLst>
      <p:ext uri="{BB962C8B-B14F-4D97-AF65-F5344CB8AC3E}">
        <p14:creationId xmlns:p14="http://schemas.microsoft.com/office/powerpoint/2010/main" val="3943667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a:spLocks noChangeArrowheads="1"/>
          </p:cNvSpPr>
          <p:nvPr/>
        </p:nvSpPr>
        <p:spPr bwMode="auto">
          <a:xfrm>
            <a:off x="755374" y="4754333"/>
            <a:ext cx="5189037" cy="36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80" dirty="0" smtClean="0">
                <a:latin typeface="HGS創英角ｺﾞｼｯｸUB" pitchFamily="50" charset="-128"/>
                <a:ea typeface="HGS創英角ｺﾞｼｯｸUB" pitchFamily="50" charset="-128"/>
              </a:rPr>
              <a:t>日本庭園への誘客促進</a:t>
            </a:r>
            <a:endParaRPr lang="ja-JP" altLang="en-US" sz="1680" dirty="0">
              <a:latin typeface="HGS創英角ｺﾞｼｯｸUB" pitchFamily="50" charset="-128"/>
              <a:ea typeface="HGS創英角ｺﾞｼｯｸUB" pitchFamily="50" charset="-128"/>
            </a:endParaRPr>
          </a:p>
        </p:txBody>
      </p:sp>
      <p:sp>
        <p:nvSpPr>
          <p:cNvPr id="15" name="テキスト ボックス 14"/>
          <p:cNvSpPr txBox="1">
            <a:spLocks noChangeArrowheads="1"/>
          </p:cNvSpPr>
          <p:nvPr/>
        </p:nvSpPr>
        <p:spPr bwMode="auto">
          <a:xfrm>
            <a:off x="755374" y="5177919"/>
            <a:ext cx="6464576"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80" dirty="0">
                <a:latin typeface="HGSｺﾞｼｯｸM" panose="020B0600000000000000" pitchFamily="50" charset="-128"/>
                <a:ea typeface="HGSｺﾞｼｯｸM" panose="020B0600000000000000" pitchFamily="50" charset="-128"/>
              </a:rPr>
              <a:t>・バラ園・藤棚エリア等</a:t>
            </a:r>
            <a:r>
              <a:rPr lang="ja-JP" altLang="en-US" sz="1680" dirty="0" smtClean="0">
                <a:latin typeface="HGSｺﾞｼｯｸM" panose="020B0600000000000000" pitchFamily="50" charset="-128"/>
                <a:ea typeface="HGSｺﾞｼｯｸM" panose="020B0600000000000000" pitchFamily="50" charset="-128"/>
              </a:rPr>
              <a:t>の無料ゾーンの有料化（</a:t>
            </a:r>
            <a:r>
              <a:rPr lang="ja-JP" altLang="en-US" sz="1680" dirty="0">
                <a:latin typeface="HGSｺﾞｼｯｸM" panose="020B0600000000000000" pitchFamily="50" charset="-128"/>
                <a:ea typeface="HGSｺﾞｼｯｸM" panose="020B0600000000000000" pitchFamily="50" charset="-128"/>
              </a:rPr>
              <a:t>一体感を醸成）</a:t>
            </a:r>
          </a:p>
          <a:p>
            <a:pPr eaLnBrk="1" hangingPunct="1">
              <a:spcBef>
                <a:spcPct val="0"/>
              </a:spcBef>
              <a:buFontTx/>
              <a:buNone/>
            </a:pPr>
            <a:r>
              <a:rPr lang="ja-JP" altLang="en-US" sz="1680" dirty="0">
                <a:latin typeface="HGSｺﾞｼｯｸM" panose="020B0600000000000000" pitchFamily="50" charset="-128"/>
                <a:ea typeface="HGSｺﾞｼｯｸM" panose="020B0600000000000000" pitchFamily="50" charset="-128"/>
              </a:rPr>
              <a:t>・日本庭園前ゲートのチェックポイント</a:t>
            </a:r>
            <a:r>
              <a:rPr lang="ja-JP" altLang="en-US" sz="1680" dirty="0" smtClean="0">
                <a:latin typeface="HGSｺﾞｼｯｸM" panose="020B0600000000000000" pitchFamily="50" charset="-128"/>
                <a:ea typeface="HGSｺﾞｼｯｸM" panose="020B0600000000000000" pitchFamily="50" charset="-128"/>
              </a:rPr>
              <a:t>廃止</a:t>
            </a:r>
            <a:endParaRPr lang="ja-JP" altLang="en-US" sz="1680" dirty="0">
              <a:latin typeface="HGSｺﾞｼｯｸM" panose="020B0600000000000000" pitchFamily="50" charset="-128"/>
              <a:ea typeface="HGSｺﾞｼｯｸM" panose="020B0600000000000000" pitchFamily="50" charset="-128"/>
            </a:endParaRPr>
          </a:p>
        </p:txBody>
      </p:sp>
      <p:sp>
        <p:nvSpPr>
          <p:cNvPr id="3" name="スライド番号プレースホルダー 2"/>
          <p:cNvSpPr>
            <a:spLocks noGrp="1"/>
          </p:cNvSpPr>
          <p:nvPr>
            <p:ph type="sldNum" sz="quarter" idx="12"/>
          </p:nvPr>
        </p:nvSpPr>
        <p:spPr>
          <a:xfrm>
            <a:off x="9749790" y="9090025"/>
            <a:ext cx="2880360" cy="511175"/>
          </a:xfrm>
        </p:spPr>
        <p:txBody>
          <a:bodyPr/>
          <a:lstStyle/>
          <a:p>
            <a:r>
              <a:rPr kumimoji="1" lang="en-US" altLang="ja-JP" dirty="0" smtClean="0"/>
              <a:t>7</a:t>
            </a:r>
            <a:endParaRPr kumimoji="1" lang="ja-JP" altLang="en-US" dirty="0"/>
          </a:p>
        </p:txBody>
      </p:sp>
      <p:sp>
        <p:nvSpPr>
          <p:cNvPr id="10" name="テキスト ボックス 10"/>
          <p:cNvSpPr txBox="1">
            <a:spLocks noChangeArrowheads="1"/>
          </p:cNvSpPr>
          <p:nvPr/>
        </p:nvSpPr>
        <p:spPr bwMode="auto">
          <a:xfrm>
            <a:off x="6883928" y="4773924"/>
            <a:ext cx="6074624" cy="61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400" tIns="50400" rIns="50400" bIns="504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80" dirty="0">
                <a:latin typeface="HGS創英角ｺﾞｼｯｸUB" pitchFamily="50" charset="-128"/>
                <a:ea typeface="HGS創英角ｺﾞｼｯｸUB" pitchFamily="50" charset="-128"/>
              </a:rPr>
              <a:t>売店の</a:t>
            </a:r>
            <a:r>
              <a:rPr lang="ja-JP" altLang="en-US" sz="1680" dirty="0" smtClean="0">
                <a:latin typeface="HGS創英角ｺﾞｼｯｸUB" pitchFamily="50" charset="-128"/>
                <a:ea typeface="HGS創英角ｺﾞｼｯｸUB" pitchFamily="50" charset="-128"/>
              </a:rPr>
              <a:t>リニューアル</a:t>
            </a:r>
            <a:endParaRPr lang="en-US" altLang="ja-JP" sz="1680" dirty="0" smtClean="0">
              <a:latin typeface="HGS創英角ｺﾞｼｯｸUB" pitchFamily="50" charset="-128"/>
              <a:ea typeface="HGS創英角ｺﾞｼｯｸUB" pitchFamily="50" charset="-128"/>
            </a:endParaRPr>
          </a:p>
          <a:p>
            <a:pPr algn="ctr" eaLnBrk="1" hangingPunct="1">
              <a:spcBef>
                <a:spcPct val="0"/>
              </a:spcBef>
              <a:buFontTx/>
              <a:buNone/>
            </a:pPr>
            <a:r>
              <a:rPr lang="en-US" altLang="ja-JP" sz="1680" dirty="0" smtClean="0">
                <a:latin typeface="HGS創英角ｺﾞｼｯｸUB" pitchFamily="50" charset="-128"/>
                <a:ea typeface="HGS創英角ｺﾞｼｯｸUB" pitchFamily="50" charset="-128"/>
              </a:rPr>
              <a:t>&lt;</a:t>
            </a:r>
            <a:r>
              <a:rPr lang="en-US" altLang="ja-JP" sz="1680" dirty="0">
                <a:latin typeface="HGS創英角ｺﾞｼｯｸUB" pitchFamily="50" charset="-128"/>
                <a:ea typeface="HGS創英角ｺﾞｼｯｸUB" pitchFamily="50" charset="-128"/>
              </a:rPr>
              <a:t>NUGGET NUGGET</a:t>
            </a:r>
            <a:r>
              <a:rPr lang="en-US" altLang="ja-JP" sz="1680" dirty="0" smtClean="0">
                <a:latin typeface="HGS創英角ｺﾞｼｯｸUB" pitchFamily="50" charset="-128"/>
                <a:ea typeface="HGS創英角ｺﾞｼｯｸUB" pitchFamily="50" charset="-128"/>
              </a:rPr>
              <a:t>&gt;</a:t>
            </a:r>
            <a:r>
              <a:rPr lang="ja-JP" altLang="en-US" sz="1680" dirty="0" smtClean="0">
                <a:latin typeface="HGS創英角ｺﾞｼｯｸUB" pitchFamily="50" charset="-128"/>
                <a:ea typeface="HGS創英角ｺﾞｼｯｸUB" pitchFamily="50" charset="-128"/>
              </a:rPr>
              <a:t>（</a:t>
            </a:r>
            <a:r>
              <a:rPr lang="en-US" altLang="ja-JP" sz="1680" dirty="0">
                <a:latin typeface="HGS創英角ｺﾞｼｯｸUB" pitchFamily="50" charset="-128"/>
                <a:ea typeface="HGS創英角ｺﾞｼｯｸUB" pitchFamily="50" charset="-128"/>
              </a:rPr>
              <a:t>R</a:t>
            </a:r>
            <a:r>
              <a:rPr lang="ja-JP" altLang="en-US" sz="1680" dirty="0">
                <a:latin typeface="HGS創英角ｺﾞｼｯｸUB" pitchFamily="50" charset="-128"/>
                <a:ea typeface="HGS創英角ｺﾞｼｯｸUB" pitchFamily="50" charset="-128"/>
              </a:rPr>
              <a:t>２年６月）</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850" y="5833508"/>
            <a:ext cx="4529561" cy="339717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927" y="5770087"/>
            <a:ext cx="4560608" cy="3420456"/>
          </a:xfrm>
          <a:prstGeom prst="rect">
            <a:avLst/>
          </a:prstGeom>
        </p:spPr>
      </p:pic>
      <p:sp>
        <p:nvSpPr>
          <p:cNvPr id="16" name="正方形/長方形 15"/>
          <p:cNvSpPr/>
          <p:nvPr/>
        </p:nvSpPr>
        <p:spPr>
          <a:xfrm>
            <a:off x="7996029" y="205896"/>
            <a:ext cx="3850422" cy="609398"/>
          </a:xfrm>
          <a:prstGeom prst="rect">
            <a:avLst/>
          </a:prstGeom>
        </p:spPr>
        <p:txBody>
          <a:bodyPr wrap="square">
            <a:spAutoFit/>
          </a:bodyPr>
          <a:lstStyle/>
          <a:p>
            <a:pPr algn="ctr">
              <a:spcBef>
                <a:spcPct val="0"/>
              </a:spcBef>
            </a:pPr>
            <a:r>
              <a:rPr lang="ja-JP" altLang="en-US" sz="1680" dirty="0">
                <a:latin typeface="HGS創英角ｺﾞｼｯｸUB" pitchFamily="50" charset="-128"/>
                <a:ea typeface="HGS創英角ｺﾞｼｯｸUB" pitchFamily="50" charset="-128"/>
              </a:rPr>
              <a:t>売店のリニューアル</a:t>
            </a:r>
            <a:r>
              <a:rPr lang="en-US" altLang="ja-JP" sz="1680" dirty="0">
                <a:latin typeface="HGS創英角ｺﾞｼｯｸUB" pitchFamily="50" charset="-128"/>
                <a:ea typeface="HGS創英角ｺﾞｼｯｸUB" pitchFamily="50" charset="-128"/>
              </a:rPr>
              <a:t>&lt;</a:t>
            </a:r>
            <a:r>
              <a:rPr lang="ja-JP" altLang="en-US" sz="1680" dirty="0">
                <a:latin typeface="HGS創英角ｺﾞｼｯｸUB" pitchFamily="50" charset="-128"/>
                <a:ea typeface="HGS創英角ｺﾞｼｯｸUB" pitchFamily="50" charset="-128"/>
              </a:rPr>
              <a:t>カフェ</a:t>
            </a:r>
            <a:r>
              <a:rPr lang="en-US" altLang="ja-JP" sz="1680" dirty="0">
                <a:latin typeface="HGS創英角ｺﾞｼｯｸUB" pitchFamily="50" charset="-128"/>
                <a:ea typeface="HGS創英角ｺﾞｼｯｸUB" pitchFamily="50" charset="-128"/>
              </a:rPr>
              <a:t>WEST&gt;</a:t>
            </a:r>
            <a:r>
              <a:rPr lang="ja-JP" altLang="en-US" sz="1680" dirty="0">
                <a:latin typeface="HGS創英角ｺﾞｼｯｸUB" pitchFamily="50" charset="-128"/>
                <a:ea typeface="HGS創英角ｺﾞｼｯｸUB" pitchFamily="50" charset="-128"/>
              </a:rPr>
              <a:t>　</a:t>
            </a:r>
            <a:endParaRPr lang="en-US" altLang="ja-JP" sz="1680" dirty="0" smtClean="0">
              <a:latin typeface="HGS創英角ｺﾞｼｯｸUB" pitchFamily="50" charset="-128"/>
              <a:ea typeface="HGS創英角ｺﾞｼｯｸUB" pitchFamily="50" charset="-128"/>
            </a:endParaRPr>
          </a:p>
          <a:p>
            <a:pPr algn="ctr">
              <a:spcBef>
                <a:spcPct val="0"/>
              </a:spcBef>
            </a:pPr>
            <a:r>
              <a:rPr lang="ja-JP" altLang="en-US" sz="1680" dirty="0" smtClean="0">
                <a:latin typeface="HGS創英角ｺﾞｼｯｸUB" pitchFamily="50" charset="-128"/>
                <a:ea typeface="HGS創英角ｺﾞｼｯｸUB" pitchFamily="50" charset="-128"/>
              </a:rPr>
              <a:t>（</a:t>
            </a:r>
            <a:r>
              <a:rPr lang="en-US" altLang="ja-JP" sz="1680" dirty="0">
                <a:latin typeface="HGS創英角ｺﾞｼｯｸUB" pitchFamily="50" charset="-128"/>
                <a:ea typeface="HGS創英角ｺﾞｼｯｸUB" pitchFamily="50" charset="-128"/>
              </a:rPr>
              <a:t>R</a:t>
            </a:r>
            <a:r>
              <a:rPr lang="ja-JP" altLang="en-US" sz="1680" dirty="0">
                <a:latin typeface="HGS創英角ｺﾞｼｯｸUB" pitchFamily="50" charset="-128"/>
                <a:ea typeface="HGS創英角ｺﾞｼｯｸUB" pitchFamily="50" charset="-128"/>
              </a:rPr>
              <a:t>２年４月）</a:t>
            </a:r>
            <a:endParaRPr lang="en-US" altLang="ja-JP" sz="1680" dirty="0">
              <a:latin typeface="HGS創英角ｺﾞｼｯｸUB" pitchFamily="50" charset="-128"/>
              <a:ea typeface="HGS創英角ｺﾞｼｯｸUB" pitchFamily="50" charset="-128"/>
            </a:endParaRPr>
          </a:p>
        </p:txBody>
      </p:sp>
      <p:sp>
        <p:nvSpPr>
          <p:cNvPr id="17" name="正方形/長方形 16"/>
          <p:cNvSpPr/>
          <p:nvPr/>
        </p:nvSpPr>
        <p:spPr>
          <a:xfrm>
            <a:off x="1886707" y="205896"/>
            <a:ext cx="4057704" cy="609398"/>
          </a:xfrm>
          <a:prstGeom prst="rect">
            <a:avLst/>
          </a:prstGeom>
        </p:spPr>
        <p:txBody>
          <a:bodyPr wrap="square">
            <a:spAutoFit/>
          </a:bodyPr>
          <a:lstStyle/>
          <a:p>
            <a:pPr algn="ctr"/>
            <a:r>
              <a:rPr lang="ja-JP" altLang="en-US" sz="1680" dirty="0">
                <a:latin typeface="HGP創英角ｺﾞｼｯｸUB" panose="020B0900000000000000" pitchFamily="50" charset="-128"/>
                <a:ea typeface="HGP創英角ｺﾞｼｯｸUB" panose="020B0900000000000000" pitchFamily="50" charset="-128"/>
              </a:rPr>
              <a:t>デイグランピングエリア　＜</a:t>
            </a:r>
            <a:r>
              <a:rPr lang="en-US" altLang="ja-JP" sz="1680" b="1" dirty="0"/>
              <a:t>LIVING PARK</a:t>
            </a:r>
            <a:r>
              <a:rPr lang="ja-JP" altLang="en-US" sz="1680" dirty="0" smtClean="0">
                <a:latin typeface="HGP創英角ｺﾞｼｯｸUB" panose="020B0900000000000000" pitchFamily="50" charset="-128"/>
                <a:ea typeface="HGP創英角ｺﾞｼｯｸUB" panose="020B0900000000000000" pitchFamily="50" charset="-128"/>
              </a:rPr>
              <a:t>＞</a:t>
            </a:r>
            <a:endParaRPr lang="en-US" altLang="ja-JP" sz="1680" dirty="0" smtClean="0">
              <a:latin typeface="HGP創英角ｺﾞｼｯｸUB" panose="020B0900000000000000" pitchFamily="50" charset="-128"/>
              <a:ea typeface="HGP創英角ｺﾞｼｯｸUB" panose="020B0900000000000000" pitchFamily="50" charset="-128"/>
            </a:endParaRPr>
          </a:p>
          <a:p>
            <a:pPr algn="ctr"/>
            <a:r>
              <a:rPr lang="ja-JP" altLang="en-US" sz="1680" dirty="0" smtClean="0">
                <a:latin typeface="HGP創英角ｺﾞｼｯｸUB" panose="020B0900000000000000" pitchFamily="50" charset="-128"/>
                <a:ea typeface="HGP創英角ｺﾞｼｯｸUB" panose="020B0900000000000000" pitchFamily="50" charset="-128"/>
              </a:rPr>
              <a:t>（</a:t>
            </a:r>
            <a:r>
              <a:rPr lang="en-US" altLang="ja-JP" sz="1680" dirty="0">
                <a:latin typeface="HGP創英角ｺﾞｼｯｸUB" panose="020B0900000000000000" pitchFamily="50" charset="-128"/>
                <a:ea typeface="HGP創英角ｺﾞｼｯｸUB" panose="020B0900000000000000" pitchFamily="50" charset="-128"/>
              </a:rPr>
              <a:t>R</a:t>
            </a:r>
            <a:r>
              <a:rPr lang="ja-JP" altLang="en-US" sz="1680" dirty="0">
                <a:latin typeface="HGP創英角ｺﾞｼｯｸUB" panose="020B0900000000000000" pitchFamily="50" charset="-128"/>
                <a:ea typeface="HGP創英角ｺﾞｼｯｸUB" panose="020B0900000000000000" pitchFamily="50" charset="-128"/>
              </a:rPr>
              <a:t>２年４月）</a:t>
            </a:r>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499" y="828138"/>
            <a:ext cx="2957482" cy="3945786"/>
          </a:xfrm>
          <a:prstGeom prst="rect">
            <a:avLst/>
          </a:prstGeom>
        </p:spPr>
      </p:pic>
      <p:pic>
        <p:nvPicPr>
          <p:cNvPr id="25" name="図 24"/>
          <p:cNvPicPr preferRelativeResize="0">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243850" y="1017291"/>
            <a:ext cx="5232648" cy="3479144"/>
          </a:xfrm>
          <a:prstGeom prst="rect">
            <a:avLst/>
          </a:prstGeom>
        </p:spPr>
      </p:pic>
    </p:spTree>
    <p:extLst>
      <p:ext uri="{BB962C8B-B14F-4D97-AF65-F5344CB8AC3E}">
        <p14:creationId xmlns:p14="http://schemas.microsoft.com/office/powerpoint/2010/main" val="699965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B26C2E8B3825408EC520AC34B23417" ma:contentTypeVersion="1" ma:contentTypeDescription="新しいドキュメントを作成します。" ma:contentTypeScope="" ma:versionID="5215c2d8c27c37ca9524c54d6e43f4ac">
  <xsd:schema xmlns:xsd="http://www.w3.org/2001/XMLSchema" xmlns:xs="http://www.w3.org/2001/XMLSchema" xmlns:p="http://schemas.microsoft.com/office/2006/metadata/properties" xmlns:ns2="39b166c3-51d7-4b91-a2af-082d282e4f9a" targetNamespace="http://schemas.microsoft.com/office/2006/metadata/properties" ma:root="true" ma:fieldsID="e969a3be49f46baab09c74ee0f7cbd37" ns2:_="">
    <xsd:import namespace="39b166c3-51d7-4b91-a2af-082d282e4f9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166c3-51d7-4b91-a2af-082d282e4f9a"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3061B-61FD-4F3A-8D73-6ADEAFC3D2D5}">
  <ds:schemaRefs>
    <ds:schemaRef ds:uri="http://schemas.microsoft.com/sharepoint/v3/contenttype/forms"/>
  </ds:schemaRefs>
</ds:datastoreItem>
</file>

<file path=customXml/itemProps2.xml><?xml version="1.0" encoding="utf-8"?>
<ds:datastoreItem xmlns:ds="http://schemas.openxmlformats.org/officeDocument/2006/customXml" ds:itemID="{CFAE5574-0068-43F8-81B1-82DA6743E6FE}">
  <ds:schemaRefs>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elements/1.1/"/>
    <ds:schemaRef ds:uri="http://www.w3.org/XML/1998/namespace"/>
    <ds:schemaRef ds:uri="http://schemas.openxmlformats.org/package/2006/metadata/core-properties"/>
    <ds:schemaRef ds:uri="39b166c3-51d7-4b91-a2af-082d282e4f9a"/>
    <ds:schemaRef ds:uri="http://purl.org/dc/dcmitype/"/>
  </ds:schemaRefs>
</ds:datastoreItem>
</file>

<file path=customXml/itemProps3.xml><?xml version="1.0" encoding="utf-8"?>
<ds:datastoreItem xmlns:ds="http://schemas.openxmlformats.org/officeDocument/2006/customXml" ds:itemID="{81FA827B-FD39-4A95-AE07-6CFCDC397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b166c3-51d7-4b91-a2af-082d282e4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1046</TotalTime>
  <Words>696</Words>
  <Application>Microsoft Office PowerPoint</Application>
  <PresentationFormat>A3 297x420 mm</PresentationFormat>
  <Paragraphs>165</Paragraphs>
  <Slides>8</Slides>
  <Notes>0</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8</vt:i4>
      </vt:variant>
    </vt:vector>
  </HeadingPairs>
  <TitlesOfParts>
    <vt:vector size="24" baseType="lpstr">
      <vt:lpstr>HGP創英角ｺﾞｼｯｸUB</vt:lpstr>
      <vt:lpstr>HGSｺﾞｼｯｸM</vt:lpstr>
      <vt:lpstr>HGS創英角ｺﾞｼｯｸUB</vt:lpstr>
      <vt:lpstr>HG丸ｺﾞｼｯｸM-PRO</vt:lpstr>
      <vt:lpstr>Meiryo UI</vt:lpstr>
      <vt:lpstr>ＭＳ Ｐゴシック</vt:lpstr>
      <vt:lpstr>ＭＳ 明朝</vt:lpstr>
      <vt:lpstr>游ゴシック</vt:lpstr>
      <vt:lpstr>游ゴシック Light</vt:lpstr>
      <vt:lpstr>Arial</vt:lpstr>
      <vt:lpstr>Calibri</vt:lpstr>
      <vt:lpstr>Calibri Light</vt:lpstr>
      <vt:lpstr>Times New Roman</vt:lpstr>
      <vt:lpstr>Office テーマ</vt:lpstr>
      <vt:lpstr>Office ​​テーマ</vt:lpstr>
      <vt:lpstr>ワークシート</vt:lpstr>
      <vt:lpstr>万博記念公園の現況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IwakuraYu@mbox.pref.osaka.lg.jp</dc:creator>
  <cp:lastModifiedBy>前田　賢司</cp:lastModifiedBy>
  <cp:revision>81</cp:revision>
  <cp:lastPrinted>2020-09-08T02:55:20Z</cp:lastPrinted>
  <dcterms:created xsi:type="dcterms:W3CDTF">2020-07-21T07:20:17Z</dcterms:created>
  <dcterms:modified xsi:type="dcterms:W3CDTF">2020-09-09T00:36:32Z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0x0101004AB26C2E8B3825408EC520AC34B23417</vt:lpwstr>
  </property>
</Properties>
</file>