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654" r:id="rId4"/>
    <p:sldId id="323" r:id="rId5"/>
    <p:sldId id="674" r:id="rId6"/>
    <p:sldId id="675" r:id="rId7"/>
    <p:sldId id="676" r:id="rId8"/>
    <p:sldId id="399" r:id="rId9"/>
    <p:sldId id="679" r:id="rId10"/>
    <p:sldId id="648" r:id="rId11"/>
    <p:sldId id="680" r:id="rId12"/>
    <p:sldId id="398" r:id="rId13"/>
    <p:sldId id="681" r:id="rId14"/>
    <p:sldId id="649" r:id="rId15"/>
    <p:sldId id="682" r:id="rId16"/>
    <p:sldId id="650" r:id="rId17"/>
    <p:sldId id="683" r:id="rId18"/>
    <p:sldId id="660" r:id="rId19"/>
    <p:sldId id="706"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8233" autoAdjust="0"/>
  </p:normalViewPr>
  <p:slideViewPr>
    <p:cSldViewPr>
      <p:cViewPr varScale="1">
        <p:scale>
          <a:sx n="71" d="100"/>
          <a:sy n="71" d="100"/>
        </p:scale>
        <p:origin x="12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82"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6A3D9556-3059-4603-8C81-D6464DC8E1A7}" type="datetimeFigureOut">
              <a:rPr kumimoji="1" lang="ja-JP" altLang="en-US" smtClean="0"/>
              <a:pPr/>
              <a:t>2020/9/7</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1738BFF-D01A-4189-BB82-630ABF3EB28B}" type="datetimeFigureOut">
              <a:rPr kumimoji="1" lang="ja-JP" altLang="en-US" smtClean="0"/>
              <a:pPr/>
              <a:t>2020/9/7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186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80F8FE80-A4A3-4676-A5C9-3144C939770E}" type="datetime1">
              <a:rPr kumimoji="1" lang="ja-JP" altLang="en-US" smtClean="0"/>
              <a:t>2020/9/7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7" name="図 3"/>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bwMode="auto">
          <a:xfrm>
            <a:off x="2051720" y="895261"/>
            <a:ext cx="5040560" cy="49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2020/9/7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2020/9/7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0102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1053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417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4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36382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8433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68192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7558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2020/9/7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30829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106411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2020/9/7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40968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2020/9/7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2020/9/7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2020/9/7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2020/9/7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2020/9/7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2020/9/7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2020/9/7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2020/9/7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28E8-30EF-4681-8598-00203227F39E}" type="datetimeFigureOut">
              <a:rPr kumimoji="1" lang="ja-JP" altLang="en-US" smtClean="0"/>
              <a:t>2020/9/7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29044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656813" y="1772816"/>
            <a:ext cx="6334472" cy="1728192"/>
          </a:xfrm>
        </p:spPr>
        <p:txBody>
          <a:bodyPr>
            <a:normAutofit fontScale="90000"/>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日本万国博覧会記念公園の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活性化に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た将来ビジョン　　　　</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4294967295"/>
          </p:nvPr>
        </p:nvSpPr>
        <p:spPr>
          <a:xfrm>
            <a:off x="1371600" y="4581128"/>
            <a:ext cx="6400800" cy="622920"/>
          </a:xfrm>
        </p:spPr>
        <p:txBody>
          <a:bodyPr/>
          <a:lstStyle/>
          <a:p>
            <a:pPr marL="0" indent="0" algn="ctr">
              <a:buNone/>
            </a:pP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a:spLocks noChangeArrowheads="1"/>
          </p:cNvSpPr>
          <p:nvPr/>
        </p:nvSpPr>
        <p:spPr bwMode="auto">
          <a:xfrm>
            <a:off x="7653830" y="148498"/>
            <a:ext cx="1224137" cy="43462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1600" dirty="0" smtClean="0">
                <a:latin typeface="ＭＳ Ｐゴシック" panose="020B0600070205080204" pitchFamily="50" charset="-128"/>
                <a:ea typeface="ＭＳ Ｐゴシック" panose="020B0600070205080204" pitchFamily="50" charset="-128"/>
                <a:cs typeface="ＭＳ Ｐゴシック" pitchFamily="50" charset="-128"/>
              </a:rPr>
              <a:t>資料２</a:t>
            </a:r>
            <a:endParaRPr lang="en-US" altLang="ja-JP" sz="1600" dirty="0">
              <a:latin typeface="ＭＳ Ｐゴシック" panose="020B0600070205080204" pitchFamily="50" charset="-128"/>
              <a:ea typeface="ＭＳ Ｐゴシック" panose="020B0600070205080204" pitchFamily="50" charset="-128"/>
              <a:cs typeface="ＭＳ Ｐゴシック" pitchFamily="50" charset="-128"/>
            </a:endParaRPr>
          </a:p>
        </p:txBody>
      </p:sp>
      <p:sp>
        <p:nvSpPr>
          <p:cNvPr id="7" name="サブタイトル 2"/>
          <p:cNvSpPr txBox="1">
            <a:spLocks/>
          </p:cNvSpPr>
          <p:nvPr/>
        </p:nvSpPr>
        <p:spPr>
          <a:xfrm>
            <a:off x="1371600" y="3320593"/>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40527" y="738680"/>
            <a:ext cx="58239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公園の集客力を高め、国内外から人を呼び込むため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と海外向け広報を共同実施するなど魅力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発信を強化する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内の各種エンターテイメント施設で展開されるイベントとの共通チケットの企画、販売など、</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と積極的に連携し、相互に人が行き交う流れを形成する。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年度に設置する関係者間のプラットホームを活用し、主たるアクセス手段である大阪モノレールや平成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月に杮落としを予定している市立吹田サッカースタジアムをはじめ、公園エリアの事業者・施設間の連携をより密にし、エリア全体の活性化につなげる。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6617" y="3532085"/>
            <a:ext cx="9027383"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（４）外国人旅行者をターゲットとした広報戦略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公園ホームページの多言語化や外国人観光客のガイドブックやフリーペーパーなど、インバウンド情報誌へ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掲載に取り組む。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大阪観光局公式ガイドブックへの公園情報の掲載等、外国人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旅行者の来園数増加に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向けた大阪観光局との連携を一層深める。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無料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等）の整備や万博記念公園での快適な体験をサポートする公園利用者専用の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アプリの開発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を行い、急速に拡大する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）・ソーシャルメディアを活用する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9660" y="5692131"/>
            <a:ext cx="6389947"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海外からの観光客の誘致を図るため、海外の旅行代理店と共同でツアーの企画を検討する。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の特徴あるコンテンツ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留学生・在関西の外国人向けプログラムを充実し、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による母国への情報発信等を促進する。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0285" y="1172244"/>
            <a:ext cx="2870242" cy="16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115616" y="2853407"/>
            <a:ext cx="1368152" cy="261610"/>
          </a:xfrm>
          <a:prstGeom prst="rect">
            <a:avLst/>
          </a:prstGeom>
          <a:noFill/>
        </p:spPr>
        <p:txBody>
          <a:bodyPr wrap="square" rtlCol="0">
            <a:spAutoFit/>
          </a:bodyPr>
          <a:lstStyle/>
          <a:p>
            <a:r>
              <a:rPr kumimoji="1" lang="en-US" altLang="ja-JP" sz="1100" dirty="0" smtClean="0">
                <a:latin typeface="+mn-ea"/>
                <a:cs typeface="Meiryo UI" panose="020B0604030504040204" pitchFamily="50" charset="-128"/>
              </a:rPr>
              <a:t>EXPO CITY</a:t>
            </a:r>
            <a:r>
              <a:rPr kumimoji="1" lang="ja-JP" altLang="en-US" sz="1100" dirty="0" smtClean="0">
                <a:latin typeface="+mn-ea"/>
                <a:cs typeface="Meiryo UI" panose="020B0604030504040204" pitchFamily="50" charset="-128"/>
              </a:rPr>
              <a:t>概観</a:t>
            </a:r>
            <a:endParaRPr kumimoji="1" lang="ja-JP" altLang="en-US" sz="1100" dirty="0">
              <a:latin typeface="+mn-ea"/>
              <a:cs typeface="Meiryo UI" panose="020B0604030504040204" pitchFamily="50" charset="-128"/>
            </a:endParaRPr>
          </a:p>
        </p:txBody>
      </p:sp>
      <p:pic>
        <p:nvPicPr>
          <p:cNvPr id="1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660232" y="5275821"/>
            <a:ext cx="2189927" cy="13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55990" y="6577607"/>
            <a:ext cx="1728192" cy="261610"/>
          </a:xfrm>
          <a:prstGeom prst="rect">
            <a:avLst/>
          </a:prstGeom>
          <a:noFill/>
        </p:spPr>
        <p:txBody>
          <a:bodyPr wrap="square" rtlCol="0">
            <a:spAutoFit/>
          </a:bodyPr>
          <a:lstStyle/>
          <a:p>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日本庭園での呈</a:t>
            </a:r>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茶</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31527" y="5228718"/>
            <a:ext cx="6409955" cy="479427"/>
          </a:xfrm>
          <a:prstGeom prst="rect">
            <a:avLst/>
          </a:prstGeom>
          <a:noFill/>
        </p:spPr>
        <p:txBody>
          <a:bodyPr wrap="square" rtlCol="0">
            <a:spAutoFit/>
          </a:bodyPr>
          <a:lstStyle/>
          <a:p>
            <a:pPr marL="355600" indent="-355600">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情報処理や通信など、コンピュータ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やネットワークに関連する諸分野における技術・産業・設備・サービスなどの総称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3913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2318" y="1097709"/>
            <a:ext cx="909168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観客が収容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できる万博記念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競技場や多目的に使えるスポーツ広場、野球、サッカー、アメリカンフットボール、テニス、弓道等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多種多様の施設を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有し、国際的なスポーツ大会から健康づくりに関する種々のプログラムまで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なニーズに幅広く応えるスポーツ活動の拠点として、スポーツ施設等の活用を促進していく。</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や文化施設での各種文化プログラムや自然文化園における観察会や体験会、写真、絵画等の芸術活動など、公園の豊かな自然環境や文化施設を活かして行われている様々な団体等の活動をさらに促進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68992" y="63020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基本方針５：健康づくりや多様なライフスタイルを実践できる公園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1793" y="3399115"/>
            <a:ext cx="6513774"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活動の拠点としての利用促進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競技場をはじめとしたスポーツ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施設が、今後とも、人々がスポーツを楽しみ、スポーツを通じた交流が行われる拠点としての役割を果たしていけるよう、良好な施設の状態を保ちながら、利用促進を図っていく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サッカーやアメリカンフットボールなどについて、民間団体により施設整備・管理が行われ活発に活用されてきたことを踏まえ、今後も施設の整備・管理、各種プログラムの提供に民の力を活用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1644" y="2849400"/>
            <a:ext cx="8944368" cy="656590"/>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、公園を舞台として、様々な文化・スポーツ活動が行われていることを積極的に発信し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、より一層多様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なプログラムが行われるという、好循環を生み出していく公園運営を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95567" y="3588884"/>
            <a:ext cx="2442260" cy="1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236296" y="5085184"/>
            <a:ext cx="1160803" cy="261610"/>
          </a:xfrm>
          <a:prstGeom prst="rect">
            <a:avLst/>
          </a:prstGeom>
          <a:noFill/>
        </p:spPr>
        <p:txBody>
          <a:bodyPr wrap="square" rtlCol="0">
            <a:spAutoFit/>
          </a:bodyPr>
          <a:lstStyle/>
          <a:p>
            <a:r>
              <a:rPr kumimoji="1" lang="ja-JP" altLang="en-US" sz="1100" dirty="0" smtClean="0"/>
              <a:t>万博記念競技場</a:t>
            </a:r>
            <a:endParaRPr kumimoji="1" lang="ja-JP" altLang="en-US" sz="1100" dirty="0"/>
          </a:p>
        </p:txBody>
      </p:sp>
      <p:sp>
        <p:nvSpPr>
          <p:cNvPr id="18" name="テキスト ボックス 17"/>
          <p:cNvSpPr txBox="1"/>
          <p:nvPr/>
        </p:nvSpPr>
        <p:spPr>
          <a:xfrm>
            <a:off x="81792" y="5420617"/>
            <a:ext cx="8924220"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多種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施設を効率的で効果的に維持管理しながら、利用促進を図っていくため、各施設ごとの利用実態やニーズ等を踏まえながら、施設水準や利用条件等の見直しを行って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万博記念競技場については、利用実態を踏まえ、第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種公認陸上競技場としての施設水準の維持について見直しを行うとともに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年度に開設されることに伴い、これまで多くを占めてきたプロサッカーの利用が大きく減少することから、フィールド部分の利用条件を緩和し、プロサッカー以外の利用の促進を図る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583" y="4334039"/>
            <a:ext cx="8325841" cy="1220847"/>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３）文化的プログラムの充実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水系、自然観察学習館など、公園の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持つ</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31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を活かし、自然体験や憩い、健康づくり、絵や写真、音楽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な文化的プログラムが四季折々に公園の各スポットで実施されるよう、関係団体や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51520" y="2518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961" y="280032"/>
            <a:ext cx="9136661" cy="2913618"/>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２）様々なスポーツ大会・イベントの誘致等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される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吹田サッカースタジアム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については、東京オリンピックのサッカー会場の候補地に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あげられている。また、オリンピック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以外でも日本代表や世界クラスの国際試合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開催が見込まれ、ファン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や子どもたちを対象と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したそれらの関連プログラム等の実施を含め、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国内有数の拠点と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ブランド力を向上させ、発展につなげることが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期待できる。そうしたオリンピック誘致や国際大会の開催をより現実的なものとするため、同スタジアム周辺に新たにサッカー場を整備することについて、関係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団体等と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協議を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陸上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競技や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野球、サッカーなど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の万博記念公園で実施されている広域的な大会の継続実施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や、新た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な大会の開催、各種スポーツ団体による初心者向けセミナーや子供向けプログラムの実施などを働きかけ、幅広いスポーツの拠点としての活性化を図る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施設のみならず、自然文化園を含め豊かな緑の中で快適に運動ができる環境を活かし、ランニングやウォーキング、ヨガ等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の健康づくり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に関するプログラム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507" y="3394577"/>
            <a:ext cx="6690734" cy="93871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園内で実施される大会やプログラムの名前に「万博」や「エキスポ」といった呼称を冠してもらうことを主催者に働きかけるなど、万博記念公園のスポーツ拠点として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のブランド力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向上に向けた取組みを行い、さらに多様なプログラムの実施につなげる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好循環を生み出して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943" y="3571580"/>
            <a:ext cx="1916839" cy="1314518"/>
          </a:xfrm>
          <a:prstGeom prst="rect">
            <a:avLst/>
          </a:prstGeom>
        </p:spPr>
      </p:pic>
      <p:sp>
        <p:nvSpPr>
          <p:cNvPr id="10" name="テキスト ボックス 9"/>
          <p:cNvSpPr txBox="1"/>
          <p:nvPr/>
        </p:nvSpPr>
        <p:spPr>
          <a:xfrm>
            <a:off x="7040432" y="3342726"/>
            <a:ext cx="1944216" cy="261610"/>
          </a:xfrm>
          <a:prstGeom prst="rect">
            <a:avLst/>
          </a:prstGeom>
          <a:noFill/>
        </p:spPr>
        <p:txBody>
          <a:bodyPr wrap="square" rtlCol="0">
            <a:spAutoFit/>
          </a:bodyPr>
          <a:lstStyle/>
          <a:p>
            <a:r>
              <a:rPr lang="ja-JP" altLang="en-US" sz="1100" dirty="0" smtClean="0"/>
              <a:t>市立吹田サッカースタジアム</a:t>
            </a:r>
            <a:endParaRPr kumimoji="1" lang="ja-JP" altLang="en-US" sz="1100" dirty="0"/>
          </a:p>
        </p:txBody>
      </p:sp>
      <p:sp>
        <p:nvSpPr>
          <p:cNvPr id="11" name="テキスト ボックス 10"/>
          <p:cNvSpPr txBox="1"/>
          <p:nvPr/>
        </p:nvSpPr>
        <p:spPr>
          <a:xfrm>
            <a:off x="68319" y="5443414"/>
            <a:ext cx="8440371"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国立民族学博物館などの文化施設と連携した、海外利用者向けの多様なプログラムの提供及び日本文化が体験できる日本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庭園での魅力的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なコンテンツの強化について、検討する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世界や日本の文化を総合的に学習できる公園として、幼稚園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から高校までの校外学習を誘致するなど、学校行事での利用促進を図る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隣接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する大阪大学をはじめ近隣の大学等と連携した留学生向け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プログラムを実施する。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375787" y="4622904"/>
            <a:ext cx="1592007" cy="230832"/>
          </a:xfrm>
          <a:prstGeom prst="rect">
            <a:avLst/>
          </a:prstGeom>
          <a:noFill/>
        </p:spPr>
        <p:txBody>
          <a:bodyPr wrap="square" rtlCol="0">
            <a:spAutoFit/>
          </a:bodyPr>
          <a:lstStyle/>
          <a:p>
            <a:r>
              <a:rPr lang="ja-JP" altLang="en-US" sz="900" b="1" dirty="0" smtClean="0">
                <a:solidFill>
                  <a:schemeClr val="bg1"/>
                </a:solidFill>
              </a:rPr>
              <a:t>（</a:t>
            </a:r>
            <a:r>
              <a:rPr lang="en-US" altLang="ja-JP" sz="900" b="1" dirty="0" smtClean="0">
                <a:solidFill>
                  <a:schemeClr val="bg1"/>
                </a:solidFill>
              </a:rPr>
              <a:t>C</a:t>
            </a:r>
            <a:r>
              <a:rPr lang="ja-JP" altLang="en-US" sz="900" b="1" dirty="0" smtClean="0">
                <a:solidFill>
                  <a:schemeClr val="bg1"/>
                </a:solidFill>
              </a:rPr>
              <a:t>）スタジアム建設募金団体</a:t>
            </a:r>
            <a:endParaRPr kumimoji="1" lang="ja-JP" altLang="en-US" sz="900" b="1" dirty="0">
              <a:solidFill>
                <a:schemeClr val="bg1"/>
              </a:solidFill>
            </a:endParaRPr>
          </a:p>
        </p:txBody>
      </p:sp>
    </p:spTree>
    <p:extLst>
      <p:ext uri="{BB962C8B-B14F-4D97-AF65-F5344CB8AC3E}">
        <p14:creationId xmlns:p14="http://schemas.microsoft.com/office/powerpoint/2010/main" val="351595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1255894"/>
            <a:ext cx="8502972" cy="1887696"/>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公園施設の老朽化対策、耐震化、バリアフリー化などは、維持補修計画に基づき、計画的に実施していくとともに、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ユニバーサルデザインに配慮しながら、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公園利用者の安全・安心の確保に向けた取組みを進める。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また、来園手段や園内移動手段の充実など、利便性の向上を図る。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園者の増加に伴い、交通渋滞が想定されることから、関係機関と連携しつつ駐車場の増設や誘導施設の整備など総合的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な交通対策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04063" y="4098548"/>
            <a:ext cx="2794109" cy="1863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68992"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基本方針６：全ての人が安心して快適に利用できる公園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3388" y="3453771"/>
            <a:ext cx="5823408"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）多くの人々が快適に利用できる公園施設の充実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休憩所やベンチ、遊具施設等について、来園者が快適に利用できるよう、点検等を十分に行うとともに随時、適切な補修・更新、充実を図っていく。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また、トイレ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など園内の施設整備については、ユニバーサルデザインに配慮し、誰もが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使える施設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、維持補修計画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基づき、整備する。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公園内における施設や案内図、誘導サインについて、多言語化を進める。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920715" y="5962218"/>
            <a:ext cx="1160803" cy="261610"/>
          </a:xfrm>
          <a:prstGeom prst="rect">
            <a:avLst/>
          </a:prstGeom>
          <a:noFill/>
        </p:spPr>
        <p:txBody>
          <a:bodyPr wrap="square" rtlCol="0">
            <a:spAutoFit/>
          </a:bodyPr>
          <a:lstStyle/>
          <a:p>
            <a:r>
              <a:rPr kumimoji="1" lang="ja-JP" altLang="en-US" sz="1100" dirty="0" smtClean="0"/>
              <a:t>園内遊具施設</a:t>
            </a:r>
            <a:endParaRPr kumimoji="1" lang="ja-JP" altLang="en-US" sz="1100" dirty="0"/>
          </a:p>
        </p:txBody>
      </p:sp>
    </p:spTree>
    <p:extLst>
      <p:ext uri="{BB962C8B-B14F-4D97-AF65-F5344CB8AC3E}">
        <p14:creationId xmlns:p14="http://schemas.microsoft.com/office/powerpoint/2010/main" val="162687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572257"/>
            <a:ext cx="8502972" cy="31957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移動手段の充実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広大な万博記念公園での園内移動手段の充実を図るため、「森のトレイン」の新たな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ルートを設定し、最適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な運行について検討を行う。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また、自転車タクシー等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といった新たな園内移動手段の導入について、検討する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）総合的な交通対策の推進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公園の魅力向上に伴い、来園者の増加が予想されることから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、公共交通機関の利用促進を図ることはもとより、周辺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自治体、警察、道路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管理者、園内事業者等と密に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交通対策を実施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来園者が容易に、かつ効率的に駐車場を探せるよう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、外周道路において視認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性の高い満車空車の表示灯を設置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、駐車場や駐輪場の整備など総合的な交通対策について、検討する。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（４）災害時に人々を守る公園</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大阪府の広域防災拠点及び後方支援活動拠点、吹田市、茨木市、摂津市の広域避難地に指定されていることを踏まえ、防災機能の充実を図っていく。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4209" y="4509120"/>
            <a:ext cx="3200357" cy="18002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16402" y="6405102"/>
            <a:ext cx="2376264" cy="261610"/>
          </a:xfrm>
          <a:prstGeom prst="rect">
            <a:avLst/>
          </a:prstGeom>
          <a:noFill/>
        </p:spPr>
        <p:txBody>
          <a:bodyPr wrap="square" rtlCol="0">
            <a:spAutoFit/>
          </a:bodyPr>
          <a:lstStyle/>
          <a:p>
            <a:r>
              <a:rPr kumimoji="1" lang="ja-JP" altLang="en-US" sz="1100" dirty="0" smtClean="0"/>
              <a:t>大阪府北部広域防災拠点備蓄倉庫</a:t>
            </a:r>
            <a:endParaRPr kumimoji="1" lang="ja-JP" altLang="en-US" sz="1100"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3878" y="4365104"/>
            <a:ext cx="2760594" cy="20704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02934" y="6435550"/>
            <a:ext cx="1342612" cy="261610"/>
          </a:xfrm>
          <a:prstGeom prst="rect">
            <a:avLst/>
          </a:prstGeom>
          <a:noFill/>
        </p:spPr>
        <p:txBody>
          <a:bodyPr wrap="square" rtlCol="0">
            <a:spAutoFit/>
          </a:bodyPr>
          <a:lstStyle/>
          <a:p>
            <a:r>
              <a:rPr kumimoji="1" lang="ja-JP" altLang="en-US" sz="1100" dirty="0" smtClean="0"/>
              <a:t>森のトレイン</a:t>
            </a:r>
            <a:endParaRPr kumimoji="1" lang="ja-JP" altLang="en-US" sz="1100" dirty="0"/>
          </a:p>
        </p:txBody>
      </p:sp>
    </p:spTree>
    <p:extLst>
      <p:ext uri="{BB962C8B-B14F-4D97-AF65-F5344CB8AC3E}">
        <p14:creationId xmlns:p14="http://schemas.microsoft.com/office/powerpoint/2010/main" val="2670792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a:t>
            </a:r>
            <a:r>
              <a:rPr lang="ja-JP" altLang="en-US" sz="2400" dirty="0">
                <a:latin typeface="Meiryo UI" pitchFamily="50" charset="-128"/>
                <a:ea typeface="Meiryo UI" pitchFamily="50" charset="-128"/>
                <a:cs typeface="Meiryo UI" pitchFamily="50" charset="-128"/>
              </a:rPr>
              <a:t>方針の</a:t>
            </a:r>
            <a:r>
              <a:rPr lang="ja-JP" altLang="en-US" sz="2400" dirty="0" smtClean="0">
                <a:latin typeface="Meiryo UI" pitchFamily="50" charset="-128"/>
                <a:ea typeface="Meiryo UI" pitchFamily="50" charset="-128"/>
                <a:cs typeface="Meiryo UI" pitchFamily="50" charset="-128"/>
              </a:rPr>
              <a:t>内容</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1152395"/>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、入園料収入や土地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資産活用の収入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を確保し、これを公園に還元していくという独立採算による特別会計で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、魅力向上に向けて、持続可能な運営サイクルを確立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920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ボランティア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の方々をはじめ、多様な主体が様々な手法で運営に参加し、多様な利用者サービスの仕組みを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27406" y="3007092"/>
            <a:ext cx="2728691" cy="164858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74961" y="4654324"/>
            <a:ext cx="2728691" cy="261610"/>
          </a:xfrm>
          <a:prstGeom prst="rect">
            <a:avLst/>
          </a:prstGeom>
          <a:noFill/>
        </p:spPr>
        <p:txBody>
          <a:bodyPr wrap="square" rtlCol="0">
            <a:spAutoFit/>
          </a:bodyPr>
          <a:lstStyle/>
          <a:p>
            <a:r>
              <a:rPr lang="ja-JP" altLang="en-US" sz="1100" dirty="0" smtClean="0"/>
              <a:t>上空</a:t>
            </a:r>
            <a:r>
              <a:rPr lang="ja-JP" altLang="en-US" sz="1100" dirty="0"/>
              <a:t>から</a:t>
            </a:r>
            <a:r>
              <a:rPr lang="ja-JP" altLang="en-US" sz="1100" dirty="0" smtClean="0"/>
              <a:t>見た万博記念公園と太陽の塔</a:t>
            </a:r>
            <a:endParaRPr kumimoji="1" lang="ja-JP" altLang="en-US" sz="1100" dirty="0"/>
          </a:p>
        </p:txBody>
      </p:sp>
      <p:sp>
        <p:nvSpPr>
          <p:cNvPr id="15" name="正方形/長方形 14"/>
          <p:cNvSpPr/>
          <p:nvPr/>
        </p:nvSpPr>
        <p:spPr>
          <a:xfrm>
            <a:off x="282640"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基本方針７：持続可能な運営・財務体制を有する公園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2640" y="3115702"/>
            <a:ext cx="5809141"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（１）公園の魅力を高める持続可能な公園運営のあり方</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万博記念公園は、広大な敷地の中に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日本庭園、各種スポーツ施設など多様な施設を有し、その相乗効果で魅力を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高めてきた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記念公園駅前地区など、土地等の資産活用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をさらに進める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、自然文化園・日本庭園への来園や公園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施設の利用を一層促進し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、これら施設の魅力向上に投資できるよう、必要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な収入確保を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2640" y="5173284"/>
            <a:ext cx="8317621"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経費については、日ごろから不断の見直しを行い、歳出経費の節減に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努める。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さらに、運営体制の検討に際しては、柔軟かつきめ細かなサービスを提供できるよう、民間活力を導入するとともに、より効率的な体制を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目指す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Tree>
    <p:extLst>
      <p:ext uri="{BB962C8B-B14F-4D97-AF65-F5344CB8AC3E}">
        <p14:creationId xmlns:p14="http://schemas.microsoft.com/office/powerpoint/2010/main" val="3301078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3023" y="3640476"/>
            <a:ext cx="850297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（３）利用者サービスの充実による公園の魅力向上への取組み</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公園全体の集客効果や事業収支の見込み等を精査の上、利用者サービスの充実による公園の魅力向上を図るため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、複数施設の共通チケットの導入等、多様</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な料金設定の導入を検討する。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利用者ニーズに合わせたサービスの向上を図る観点や、公園の収支状況、交通対策等への影響を考慮しつつ、駐車場料金について、時間制駐車料金を平成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年度中に導入する。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季節やイベント時間に応じて、各施設の開園・閉園時刻を弾力的に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51520" y="661728"/>
            <a:ext cx="8620610"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（２）多様な主体が運営に参加できる参加型の公園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運営、広報等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園内事業者をはじめ、ＮＰＯ、ボランティア、民間企業やマスメディアの協力を得るなどして、多様な主体が公園運営に参加し、公園の魅力向上に向けたイベントの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協働など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、多様な主体が持つノウハウや資源を活用できるような仕組みをつくる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万博記念公園の知名度を高めるため、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活用など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な手法を活用し、効果的な広報を行う。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の知名度やブランド力を向上させるため、文化・スポーツ、イベント、プログラムの名称について、「万博」や「エキスポ」、「太陽の塔」等の呼称を冠してもらうことを主催者に働きかけるなど、万博記念公園が多様な活動の舞台であることを発信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公園内の各種施設からの発信情報の統一を図るため、各種印刷物は、万博ロゴ・シンボルによる共通デザインとする。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大阪万博、「太陽の塔」など公園オリジナルグッズの販売による魅力増加を図る。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5381848"/>
            <a:ext cx="1962408" cy="12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305416" y="6647265"/>
            <a:ext cx="1636704" cy="261610"/>
          </a:xfrm>
          <a:prstGeom prst="rect">
            <a:avLst/>
          </a:prstGeom>
          <a:noFill/>
        </p:spPr>
        <p:txBody>
          <a:bodyPr wrap="square" rtlCol="0">
            <a:spAutoFit/>
          </a:bodyPr>
          <a:lstStyle/>
          <a:p>
            <a:r>
              <a:rPr lang="ja-JP" altLang="en-US" sz="1100" dirty="0" smtClean="0"/>
              <a:t>万博記念公園全景</a:t>
            </a:r>
            <a:endParaRPr kumimoji="1" lang="ja-JP" altLang="en-US" sz="1100" dirty="0"/>
          </a:p>
        </p:txBody>
      </p:sp>
      <p:pic>
        <p:nvPicPr>
          <p:cNvPr id="12" name="図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96040" y="4920384"/>
            <a:ext cx="1591777" cy="1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217067" y="6468960"/>
            <a:ext cx="1896716" cy="430887"/>
          </a:xfrm>
          <a:prstGeom prst="rect">
            <a:avLst/>
          </a:prstGeom>
          <a:noFill/>
        </p:spPr>
        <p:txBody>
          <a:bodyPr wrap="square" rtlCol="0">
            <a:spAutoFit/>
          </a:bodyPr>
          <a:lstStyle/>
          <a:p>
            <a:pPr algn="ctr"/>
            <a:r>
              <a:rPr lang="ja-JP" altLang="en-US" sz="1100" dirty="0" smtClean="0"/>
              <a:t>万博記念公園のロゴ</a:t>
            </a:r>
            <a:endParaRPr lang="en-US" altLang="ja-JP" sz="1100" dirty="0" smtClean="0"/>
          </a:p>
          <a:p>
            <a:pPr algn="ctr"/>
            <a:r>
              <a:rPr kumimoji="1" lang="ja-JP" altLang="en-US" sz="1100" dirty="0" smtClean="0"/>
              <a:t>（大阪万博シンボルマーク）</a:t>
            </a:r>
            <a:endParaRPr kumimoji="1" lang="ja-JP" altLang="en-US" sz="1100" dirty="0"/>
          </a:p>
        </p:txBody>
      </p:sp>
    </p:spTree>
    <p:extLst>
      <p:ext uri="{BB962C8B-B14F-4D97-AF65-F5344CB8AC3E}">
        <p14:creationId xmlns:p14="http://schemas.microsoft.com/office/powerpoint/2010/main" val="2391780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1337"/>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６．今後の運営体制について</a:t>
            </a:r>
            <a:endParaRPr lang="ja-JP" altLang="en-US" sz="24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471067"/>
            <a:ext cx="8730852" cy="6119624"/>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○運営体制移行の方向性</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本ビジョンの実現に向け、自然文化園やスポーツ施設等の公園の維持管理や、各種イベントの実施を含めた運営に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いては、集客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やにぎわい作り、来園者の満足度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向上などに民間事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の持つ多様なノウハウを活用するため、指定管理者制度を導入することとし、平成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年度に制度設計を行い、平成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年度の運営体制移行を目指す。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範囲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：自然文化園、日本庭園、スポーツ施設、駐車場等公の施設の運営を一括で移行。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の業務：・一般的な維持管理業務のほか、自主イベントの開催や外部イベントの誘致、国内外向けの広報、公園内及び周辺の事業者や大学等教育機関との連携などについて、自由度の高い運営を目指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自然文化園内の飲食店や売店等利便施設の設置・運営、案内サインや休憩所等来園者の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快適性やサービス・魅力向上のための施設改修等も指定管理者が行えるようにする。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自然文化園の森及び日本庭園については日常的表面管理を指定管理者の業務とする。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・指定管理期間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・長期的視点に立った各種プログラムの実施や施設への投資を考慮し、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の一般的な指定管理期間（５年）よりも長期に設定。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436688" indent="357188">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間中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の業務内容や目標達成度について、チェックできる仕組みを構築。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・移行時期　　　　　　：平成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・管理経費等　　　　 ：利用料金制の導入により、指定管理者の採算性を高め、維持管理に係る府の負担の最小化を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0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764704"/>
            <a:ext cx="8826500" cy="248786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○府が引き続き行う業務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ハウジング等の土地貸付、万博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記念公園駅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周辺地区及び外周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の事業者誘致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有資産の活用に関するものは、府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・日本の庭園技術の粋が極められ、上代、中世、近世、現代と各時代の庭園様式が集約されている日本庭園や造成地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の上に自然を再生してきた自然文化園の森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、他に類を見ない貴重な公の財産であり、長く将来に引き継</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でいく必要があることから、日本庭園の景観形成（樹形に関わる剪定、植え替え等）や、森の育成環境形成（間伐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等）は、府の責務として、府が直接実施する。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68144" y="5732492"/>
            <a:ext cx="17848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間伐</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を行った箇所の様子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テキスト ボックス 13"/>
          <p:cNvSpPr txBox="1"/>
          <p:nvPr/>
        </p:nvSpPr>
        <p:spPr>
          <a:xfrm>
            <a:off x="2123728" y="5754087"/>
            <a:ext cx="10715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庭園　</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15" name="図 14"/>
          <p:cNvPicPr/>
          <p:nvPr/>
        </p:nvPicPr>
        <p:blipFill>
          <a:blip r:embed="rId3" cstate="print">
            <a:extLst>
              <a:ext uri="{28A0092B-C50C-407E-A947-70E740481C1C}">
                <a14:useLocalDpi xmlns:a14="http://schemas.microsoft.com/office/drawing/2010/main" val="0"/>
              </a:ext>
            </a:extLst>
          </a:blip>
          <a:srcRect l="-2947"/>
          <a:stretch>
            <a:fillRect/>
          </a:stretch>
        </p:blipFill>
        <p:spPr bwMode="auto">
          <a:xfrm>
            <a:off x="5266056" y="3560006"/>
            <a:ext cx="2898264" cy="2165248"/>
          </a:xfrm>
          <a:prstGeom prst="rect">
            <a:avLst/>
          </a:prstGeom>
          <a:noFill/>
          <a:ln>
            <a:noFill/>
          </a:ln>
        </p:spPr>
      </p:pic>
      <p:pic>
        <p:nvPicPr>
          <p:cNvPr id="10"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567622"/>
            <a:ext cx="3423674" cy="214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4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p:nvPr/>
        </p:nvCxnSpPr>
        <p:spPr>
          <a:xfrm>
            <a:off x="291221" y="555264"/>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４．目指すべき公園像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H="1">
            <a:off x="4463588" y="1784141"/>
            <a:ext cx="326" cy="332743"/>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600261" y="6577607"/>
            <a:ext cx="543739" cy="307777"/>
          </a:xfrm>
          <a:prstGeom prst="rect">
            <a:avLst/>
          </a:prstGeom>
          <a:noFill/>
        </p:spPr>
        <p:txBody>
          <a:bodyPr wrap="non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932474" y="4273330"/>
            <a:ext cx="7499343" cy="264395"/>
            <a:chOff x="747598" y="4666015"/>
            <a:chExt cx="7699120" cy="303258"/>
          </a:xfrm>
        </p:grpSpPr>
        <p:cxnSp>
          <p:nvCxnSpPr>
            <p:cNvPr id="70" name="直線コネクタ 69"/>
            <p:cNvCxnSpPr/>
            <p:nvPr/>
          </p:nvCxnSpPr>
          <p:spPr>
            <a:xfrm>
              <a:off x="763635"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626570"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9834"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055364" y="4666015"/>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94929"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169624"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446718" y="467674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747598" y="4681241"/>
              <a:ext cx="76991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a:off x="4463588" y="3955359"/>
            <a:ext cx="1" cy="32772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9074" y="704110"/>
            <a:ext cx="8983823" cy="4783555"/>
            <a:chOff x="49074" y="718745"/>
            <a:chExt cx="8983823" cy="5006027"/>
          </a:xfrm>
        </p:grpSpPr>
        <p:cxnSp>
          <p:nvCxnSpPr>
            <p:cNvPr id="61" name="直線コネクタ 60"/>
            <p:cNvCxnSpPr/>
            <p:nvPr/>
          </p:nvCxnSpPr>
          <p:spPr>
            <a:xfrm flipH="1">
              <a:off x="932475" y="4112257"/>
              <a:ext cx="71203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9074" y="718745"/>
              <a:ext cx="8983823" cy="5006027"/>
              <a:chOff x="49074" y="718745"/>
              <a:chExt cx="8983823" cy="5006027"/>
            </a:xfrm>
          </p:grpSpPr>
          <p:grpSp>
            <p:nvGrpSpPr>
              <p:cNvPr id="23" name="グループ化 22"/>
              <p:cNvGrpSpPr/>
              <p:nvPr/>
            </p:nvGrpSpPr>
            <p:grpSpPr>
              <a:xfrm>
                <a:off x="203214" y="4612181"/>
                <a:ext cx="8829683" cy="1112591"/>
                <a:chOff x="203214" y="4570536"/>
                <a:chExt cx="8829683" cy="1112591"/>
              </a:xfrm>
            </p:grpSpPr>
            <p:grpSp>
              <p:nvGrpSpPr>
                <p:cNvPr id="16" name="グループ化 15"/>
                <p:cNvGrpSpPr/>
                <p:nvPr/>
              </p:nvGrpSpPr>
              <p:grpSpPr>
                <a:xfrm>
                  <a:off x="203214" y="4570536"/>
                  <a:ext cx="1180839" cy="1100165"/>
                  <a:chOff x="203214" y="4570536"/>
                  <a:chExt cx="1180839" cy="1100165"/>
                </a:xfrm>
              </p:grpSpPr>
              <p:sp>
                <p:nvSpPr>
                  <p:cNvPr id="63" name="正方形/長方形 62"/>
                  <p:cNvSpPr/>
                  <p:nvPr/>
                </p:nvSpPr>
                <p:spPr>
                  <a:xfrm>
                    <a:off x="203214" y="4806605"/>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シンボルゾーンを中心に文化と美を体験・創造し発信する公園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10576" y="4570536"/>
                    <a:ext cx="1173477" cy="23694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1484722" y="4571110"/>
                  <a:ext cx="1186006" cy="1099585"/>
                  <a:chOff x="1484722" y="4571110"/>
                  <a:chExt cx="1186006" cy="1099585"/>
                </a:xfrm>
              </p:grpSpPr>
              <p:sp>
                <p:nvSpPr>
                  <p:cNvPr id="64" name="正方形/長方形 63"/>
                  <p:cNvSpPr/>
                  <p:nvPr/>
                </p:nvSpPr>
                <p:spPr>
                  <a:xfrm>
                    <a:off x="1484722" y="4806599"/>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地球環境保全・再生に貢献する公園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1497251" y="4571110"/>
                    <a:ext cx="1173477" cy="23694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8" name="グループ化 17"/>
                <p:cNvGrpSpPr/>
                <p:nvPr/>
              </p:nvGrpSpPr>
              <p:grpSpPr>
                <a:xfrm>
                  <a:off x="2753655" y="4574851"/>
                  <a:ext cx="1173477" cy="1095852"/>
                  <a:chOff x="2753655" y="4574851"/>
                  <a:chExt cx="1173477" cy="1095852"/>
                </a:xfrm>
              </p:grpSpPr>
              <p:sp>
                <p:nvSpPr>
                  <p:cNvPr id="65" name="正方形/長方形 64"/>
                  <p:cNvSpPr/>
                  <p:nvPr/>
                </p:nvSpPr>
                <p:spPr>
                  <a:xfrm>
                    <a:off x="2753655" y="480660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緑の中で人々が憩い活動し自然の美に感動する公園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a:xfrm>
                    <a:off x="2753655" y="4574851"/>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9" name="グループ化 18"/>
                <p:cNvGrpSpPr/>
                <p:nvPr/>
              </p:nvGrpSpPr>
              <p:grpSpPr>
                <a:xfrm>
                  <a:off x="4036920" y="4572657"/>
                  <a:ext cx="1173477" cy="1098036"/>
                  <a:chOff x="4036920" y="4572657"/>
                  <a:chExt cx="1173477" cy="1098036"/>
                </a:xfrm>
              </p:grpSpPr>
              <p:sp>
                <p:nvSpPr>
                  <p:cNvPr id="66" name="正方形/長方形 65"/>
                  <p:cNvSpPr/>
                  <p:nvPr/>
                </p:nvSpPr>
                <p:spPr>
                  <a:xfrm>
                    <a:off x="4036920" y="480659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国内外から多くの人が訪れる公園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a:xfrm>
                    <a:off x="4036920" y="4572657"/>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0" name="グループ化 19"/>
                <p:cNvGrpSpPr/>
                <p:nvPr/>
              </p:nvGrpSpPr>
              <p:grpSpPr>
                <a:xfrm>
                  <a:off x="5308750" y="4571109"/>
                  <a:ext cx="1179105" cy="1099589"/>
                  <a:chOff x="5308750" y="4571109"/>
                  <a:chExt cx="1179105" cy="1099589"/>
                </a:xfrm>
              </p:grpSpPr>
              <p:sp>
                <p:nvSpPr>
                  <p:cNvPr id="67" name="正方形/長方形 66"/>
                  <p:cNvSpPr/>
                  <p:nvPr/>
                </p:nvSpPr>
                <p:spPr>
                  <a:xfrm>
                    <a:off x="5308750"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健康づくりや多様なライフスタイルを実践できる公園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5314378" y="4571109"/>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1" name="グループ化 20"/>
                <p:cNvGrpSpPr/>
                <p:nvPr/>
              </p:nvGrpSpPr>
              <p:grpSpPr>
                <a:xfrm>
                  <a:off x="6582326" y="4570884"/>
                  <a:ext cx="1173477" cy="1099814"/>
                  <a:chOff x="6582326" y="4570884"/>
                  <a:chExt cx="1173477" cy="1099814"/>
                </a:xfrm>
              </p:grpSpPr>
              <p:sp>
                <p:nvSpPr>
                  <p:cNvPr id="68" name="正方形/長方形 67"/>
                  <p:cNvSpPr/>
                  <p:nvPr/>
                </p:nvSpPr>
                <p:spPr>
                  <a:xfrm>
                    <a:off x="6583445"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全ての人が安心して快適に利用できる公園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6582326" y="4570884"/>
                    <a:ext cx="1173477" cy="23694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2" name="グループ化 21"/>
                <p:cNvGrpSpPr/>
                <p:nvPr/>
              </p:nvGrpSpPr>
              <p:grpSpPr>
                <a:xfrm>
                  <a:off x="7859420" y="4581762"/>
                  <a:ext cx="1173477" cy="1101365"/>
                  <a:chOff x="7859420" y="4581762"/>
                  <a:chExt cx="1173477" cy="1101365"/>
                </a:xfrm>
              </p:grpSpPr>
              <p:sp>
                <p:nvSpPr>
                  <p:cNvPr id="69" name="正方形/長方形 68"/>
                  <p:cNvSpPr/>
                  <p:nvPr/>
                </p:nvSpPr>
                <p:spPr>
                  <a:xfrm>
                    <a:off x="7860539" y="4819030"/>
                    <a:ext cx="1172358" cy="864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持続可能な運営・財務体制を有する公園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a:xfrm>
                    <a:off x="7859420" y="4581762"/>
                    <a:ext cx="1173477" cy="2369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4" name="グループ化 3"/>
              <p:cNvGrpSpPr/>
              <p:nvPr/>
            </p:nvGrpSpPr>
            <p:grpSpPr>
              <a:xfrm>
                <a:off x="49074" y="718745"/>
                <a:ext cx="8901935" cy="3275894"/>
                <a:chOff x="49074" y="718745"/>
                <a:chExt cx="8901935" cy="3275894"/>
              </a:xfrm>
            </p:grpSpPr>
            <p:grpSp>
              <p:nvGrpSpPr>
                <p:cNvPr id="15" name="グループ化 14"/>
                <p:cNvGrpSpPr/>
                <p:nvPr/>
              </p:nvGrpSpPr>
              <p:grpSpPr>
                <a:xfrm>
                  <a:off x="82982" y="2352316"/>
                  <a:ext cx="8868027" cy="1642323"/>
                  <a:chOff x="82982" y="2175263"/>
                  <a:chExt cx="8868027" cy="1642323"/>
                </a:xfrm>
              </p:grpSpPr>
              <p:grpSp>
                <p:nvGrpSpPr>
                  <p:cNvPr id="11" name="グループ化 10"/>
                  <p:cNvGrpSpPr/>
                  <p:nvPr/>
                </p:nvGrpSpPr>
                <p:grpSpPr>
                  <a:xfrm>
                    <a:off x="82982" y="2175750"/>
                    <a:ext cx="2144478" cy="1598614"/>
                    <a:chOff x="82982" y="2175750"/>
                    <a:chExt cx="2144478" cy="1598614"/>
                  </a:xfrm>
                </p:grpSpPr>
                <p:sp>
                  <p:nvSpPr>
                    <p:cNvPr id="53" name="テキスト ボックス 52"/>
                    <p:cNvSpPr txBox="1"/>
                    <p:nvPr/>
                  </p:nvSpPr>
                  <p:spPr>
                    <a:xfrm>
                      <a:off x="134974" y="2502310"/>
                      <a:ext cx="2024246" cy="1272054"/>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人々が自然に触れ合う環境を生み出すとともに、文化活動やスポーツの舞台となる良好な環境を整え、人々の生活が自然と共生する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82982" y="2175750"/>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人と自然の調和</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2" name="グループ化 11"/>
                  <p:cNvGrpSpPr/>
                  <p:nvPr/>
                </p:nvGrpSpPr>
                <p:grpSpPr>
                  <a:xfrm>
                    <a:off x="2319436" y="2187625"/>
                    <a:ext cx="2144478" cy="1597562"/>
                    <a:chOff x="2319436" y="2187625"/>
                    <a:chExt cx="2144478" cy="1597562"/>
                  </a:xfrm>
                </p:grpSpPr>
                <p:sp>
                  <p:nvSpPr>
                    <p:cNvPr id="82" name="テキスト ボックス 81"/>
                    <p:cNvSpPr txBox="1"/>
                    <p:nvPr/>
                  </p:nvSpPr>
                  <p:spPr>
                    <a:xfrm>
                      <a:off x="2379552" y="2513132"/>
                      <a:ext cx="2024246" cy="1272055"/>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美しい緑の中で人々が文化と触れ合い、芸術活動や文化活動を行うことができる環境を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世界に向け文化と美を発信していく</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319436" y="2187625"/>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世界への文化と美の発信</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p:cNvGrpSpPr/>
                  <p:nvPr/>
                </p:nvGrpSpPr>
                <p:grpSpPr>
                  <a:xfrm>
                    <a:off x="4568554" y="2188018"/>
                    <a:ext cx="2144478" cy="1629568"/>
                    <a:chOff x="4568554" y="2188018"/>
                    <a:chExt cx="2144478" cy="1629568"/>
                  </a:xfrm>
                </p:grpSpPr>
                <p:sp>
                  <p:nvSpPr>
                    <p:cNvPr id="83" name="テキスト ボックス 82"/>
                    <p:cNvSpPr txBox="1"/>
                    <p:nvPr/>
                  </p:nvSpPr>
                  <p:spPr>
                    <a:xfrm>
                      <a:off x="4608652" y="2513123"/>
                      <a:ext cx="2104380" cy="1304463"/>
                    </a:xfrm>
                    <a:prstGeom prst="rect">
                      <a:avLst/>
                    </a:prstGeom>
                    <a:noFill/>
                    <a:ln w="19050">
                      <a:solidFill>
                        <a:schemeClr val="tx1"/>
                      </a:solidFill>
                    </a:ln>
                  </p:spPr>
                  <p:txBody>
                    <a:bodyPr wrap="square" rtlCol="0">
                      <a:spAutoFit/>
                    </a:bodyPr>
                    <a:lstStyle/>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国内外から多くの人々が公園に集まり交流することで、新たな創造を生み出し発信することができる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また、利用者</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が多様なライフスタイルを実践し、生活をより豊かなものとする公園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568554" y="2188018"/>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人々の交流と創造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 name="グループ化 13"/>
                  <p:cNvGrpSpPr/>
                  <p:nvPr/>
                </p:nvGrpSpPr>
                <p:grpSpPr>
                  <a:xfrm>
                    <a:off x="6806531" y="2175263"/>
                    <a:ext cx="2144478" cy="1601994"/>
                    <a:chOff x="6806531" y="2175263"/>
                    <a:chExt cx="2144478" cy="1601994"/>
                  </a:xfrm>
                </p:grpSpPr>
                <p:sp>
                  <p:nvSpPr>
                    <p:cNvPr id="84" name="テキスト ボックス 83"/>
                    <p:cNvSpPr txBox="1"/>
                    <p:nvPr/>
                  </p:nvSpPr>
                  <p:spPr>
                    <a:xfrm>
                      <a:off x="6848416" y="2501249"/>
                      <a:ext cx="2024246" cy="1276008"/>
                    </a:xfrm>
                    <a:prstGeom prst="rect">
                      <a:avLst/>
                    </a:prstGeom>
                    <a:noFill/>
                    <a:ln w="19050">
                      <a:solidFill>
                        <a:schemeClr val="tx1"/>
                      </a:solidFill>
                    </a:ln>
                  </p:spPr>
                  <p:txBody>
                    <a:bodyPr wrap="square" rtlCol="0">
                      <a:spAutoFit/>
                    </a:bodyPr>
                    <a:lstStyle/>
                    <a:p>
                      <a:pPr>
                        <a:lnSpc>
                          <a:spcPts val="18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多様な団体と連携･協力しつつ、新たな活動を生み出し、ブランド力を高め、持続的に魅力を高める公園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806531" y="2175263"/>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持続的な魅力の創造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 name="グループ化 2"/>
                <p:cNvGrpSpPr/>
                <p:nvPr/>
              </p:nvGrpSpPr>
              <p:grpSpPr>
                <a:xfrm>
                  <a:off x="49074" y="718745"/>
                  <a:ext cx="8823588" cy="1638478"/>
                  <a:chOff x="49074" y="718745"/>
                  <a:chExt cx="8823588" cy="1638478"/>
                </a:xfrm>
              </p:grpSpPr>
              <p:sp>
                <p:nvSpPr>
                  <p:cNvPr id="48" name="テキスト ボックス 47"/>
                  <p:cNvSpPr txBox="1"/>
                  <p:nvPr/>
                </p:nvSpPr>
                <p:spPr>
                  <a:xfrm>
                    <a:off x="291221" y="718745"/>
                    <a:ext cx="8581441" cy="3542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基本テーマ</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人類の進歩と調和</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理念</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緑に包まれた文化公園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5"/>
                  <p:cNvSpPr>
                    <a:spLocks noChangeArrowheads="1"/>
                  </p:cNvSpPr>
                  <p:nvPr/>
                </p:nvSpPr>
                <p:spPr bwMode="auto">
                  <a:xfrm>
                    <a:off x="49074" y="1911143"/>
                    <a:ext cx="849201" cy="293993"/>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４つの目標</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948565" y="2197225"/>
                    <a:ext cx="7065729" cy="159998"/>
                    <a:chOff x="948565" y="1852850"/>
                    <a:chExt cx="7065729" cy="159998"/>
                  </a:xfrm>
                </p:grpSpPr>
                <p:cxnSp>
                  <p:nvCxnSpPr>
                    <p:cNvPr id="41" name="直線コネクタ 40"/>
                    <p:cNvCxnSpPr/>
                    <p:nvPr/>
                  </p:nvCxnSpPr>
                  <p:spPr>
                    <a:xfrm flipH="1">
                      <a:off x="948565" y="1852850"/>
                      <a:ext cx="7065729"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28414" y="1866242"/>
                      <a:ext cx="0" cy="14229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99849" y="1864809"/>
                      <a:ext cx="0" cy="148039"/>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011832" y="1856690"/>
                      <a:ext cx="2462" cy="15615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291221" y="1157251"/>
                    <a:ext cx="8580909" cy="67639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べき公園像</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緑と文化･スポーツを通じて人類の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力の源泉である生命力と感性が磨かれる公園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sp>
        <p:nvSpPr>
          <p:cNvPr id="87" name="AutoShape 15"/>
          <p:cNvSpPr>
            <a:spLocks noChangeArrowheads="1"/>
          </p:cNvSpPr>
          <p:nvPr/>
        </p:nvSpPr>
        <p:spPr bwMode="auto">
          <a:xfrm>
            <a:off x="40610" y="3967234"/>
            <a:ext cx="1049194" cy="280928"/>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en-US" altLang="ja-JP"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213899" y="5567638"/>
            <a:ext cx="8658231" cy="1220847"/>
          </a:xfrm>
          <a:prstGeom prst="rect">
            <a:avLst/>
          </a:prstGeom>
          <a:noFill/>
        </p:spPr>
        <p:txBody>
          <a:bodyPr wrap="square" rtlCol="0">
            <a:spAutoFit/>
          </a:bodyPr>
          <a:lstStyle/>
          <a:p>
            <a:pPr>
              <a:lnSpc>
                <a:spcPts val="22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本ビジョンの計画年度は、平成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来園者数（自然文化園・日本庭園入場者数）については、大阪万博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周年にあたる平成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目標とする。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a:off x="963314" y="212770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963314" y="3769868"/>
            <a:ext cx="9910" cy="165074"/>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37302" y="3802230"/>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640793" y="379896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035512" y="3802379"/>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74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92" y="80763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方針１：シンボルゾーンを中心に文化と美を体験・創造し発信する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5603" y="1330409"/>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公園中央口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に続く通り一帯をシンボルゾーンと位置づけ、公園のシンボルである「太陽の塔」をはじめ公園の特長を活かした発信やイベント、国立民族学博物館等の文化施設との連携した取り組み等により、文化公園としての魅力のさらなる向上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。また、雄大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で美しい緑の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空間を目指したシンボルゾーンの整備に向けて、検討を進める。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7526" y="2950615"/>
            <a:ext cx="5952182"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塔をミュージアムとして再生</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公園のシンボルである「太陽の塔」の耐震改修及び内部展示「生命の樹」の再生を行うとともに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展示室を設け「地底の太陽」を再生展示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年度からの内部公開を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めざして、できるだけ早期に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着工する。また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、公開に合わせ、当時の展示物を多数収蔵している国立民族学博物館とのコラボレーションイベントを実施する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719607" y="4410687"/>
            <a:ext cx="2088232" cy="261610"/>
          </a:xfrm>
          <a:prstGeom prst="rect">
            <a:avLst/>
          </a:prstGeom>
          <a:noFill/>
        </p:spPr>
        <p:txBody>
          <a:bodyPr wrap="square" rtlCol="0">
            <a:spAutoFit/>
          </a:bodyPr>
          <a:lstStyle/>
          <a:p>
            <a:r>
              <a:rPr kumimoji="1" lang="ja-JP" altLang="en-US" sz="1100" dirty="0" smtClean="0"/>
              <a:t>公園のシンボル「太陽の塔」</a:t>
            </a:r>
            <a:endParaRPr kumimoji="1" lang="ja-JP" altLang="en-US" sz="1100" dirty="0"/>
          </a:p>
        </p:txBody>
      </p:sp>
      <p:sp>
        <p:nvSpPr>
          <p:cNvPr id="24" name="テキスト ボックス 23"/>
          <p:cNvSpPr txBox="1"/>
          <p:nvPr/>
        </p:nvSpPr>
        <p:spPr>
          <a:xfrm>
            <a:off x="325603" y="5006411"/>
            <a:ext cx="547053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の内部展示の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ため、ふるさと納税制度を活用し、広く寄付金を募集する。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太陽の塔」について、未来にわたり地域の財産として継承されていくよう、まず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は登録有形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文化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登録を目指し、将来的には世界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遺産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登録も目指していく。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建設後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年を経過したものが文化財登録の対象。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050" y="4973130"/>
            <a:ext cx="1230481" cy="1473672"/>
          </a:xfrm>
          <a:prstGeom prst="rect">
            <a:avLst/>
          </a:prstGeom>
          <a:noFill/>
          <a:ln>
            <a:noFill/>
          </a:ln>
        </p:spPr>
      </p:pic>
      <p:sp>
        <p:nvSpPr>
          <p:cNvPr id="26" name="テキスト ボックス 25"/>
          <p:cNvSpPr txBox="1"/>
          <p:nvPr/>
        </p:nvSpPr>
        <p:spPr>
          <a:xfrm>
            <a:off x="5616495" y="6423052"/>
            <a:ext cx="1447075" cy="261610"/>
          </a:xfrm>
          <a:prstGeom prst="rect">
            <a:avLst/>
          </a:prstGeom>
          <a:noFill/>
        </p:spPr>
        <p:txBody>
          <a:bodyPr wrap="square" rtlCol="0">
            <a:spAutoFit/>
          </a:bodyPr>
          <a:lstStyle/>
          <a:p>
            <a:r>
              <a:rPr kumimoji="1" lang="ja-JP" altLang="en-US" sz="1100" dirty="0" smtClean="0"/>
              <a:t>生命の樹</a:t>
            </a:r>
            <a:r>
              <a:rPr kumimoji="1" lang="en-US" altLang="ja-JP" sz="1100" dirty="0" smtClean="0"/>
              <a:t>【</a:t>
            </a:r>
            <a:r>
              <a:rPr kumimoji="1" lang="ja-JP" altLang="en-US" sz="1100" dirty="0" smtClean="0"/>
              <a:t>万博当時</a:t>
            </a:r>
            <a:r>
              <a:rPr kumimoji="1" lang="en-US" altLang="ja-JP" sz="1100" dirty="0" smtClean="0"/>
              <a:t>】</a:t>
            </a:r>
            <a:endParaRPr kumimoji="1" lang="ja-JP" altLang="en-US" sz="1100" dirty="0"/>
          </a:p>
        </p:txBody>
      </p:sp>
      <p:pic>
        <p:nvPicPr>
          <p:cNvPr id="27" name="図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6874" y="2788618"/>
            <a:ext cx="2417440" cy="16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116493" y="4973130"/>
            <a:ext cx="1816341" cy="147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7110405" y="6409854"/>
            <a:ext cx="1871477" cy="261610"/>
          </a:xfrm>
          <a:prstGeom prst="rect">
            <a:avLst/>
          </a:prstGeom>
          <a:noFill/>
        </p:spPr>
        <p:txBody>
          <a:bodyPr wrap="square" rtlCol="0">
            <a:spAutoFit/>
          </a:bodyPr>
          <a:lstStyle/>
          <a:p>
            <a:r>
              <a:rPr lang="ja-JP" altLang="en-US" sz="1100" dirty="0"/>
              <a:t>地底</a:t>
            </a:r>
            <a:r>
              <a:rPr kumimoji="1" lang="ja-JP" altLang="en-US" sz="1100" dirty="0" smtClean="0"/>
              <a:t>の太陽</a:t>
            </a:r>
            <a:r>
              <a:rPr kumimoji="1" lang="en-US" altLang="ja-JP" sz="1100" dirty="0" smtClean="0"/>
              <a:t>【</a:t>
            </a:r>
            <a:r>
              <a:rPr kumimoji="1" lang="ja-JP" altLang="en-US" sz="1100" dirty="0" smtClean="0"/>
              <a:t>復元イメージ</a:t>
            </a:r>
            <a:r>
              <a:rPr kumimoji="1" lang="en-US" altLang="ja-JP" sz="1100" dirty="0" smtClean="0"/>
              <a:t>】</a:t>
            </a:r>
            <a:endParaRPr kumimoji="1" lang="ja-JP" altLang="en-US" sz="1100" dirty="0"/>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1115" y="5211787"/>
            <a:ext cx="7387229" cy="1502976"/>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シンボルゾーンの整備方策の検討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「公園エントランスから日本庭園までを貫く壮大なヴィスタ（眺望）の形成」をはじめ、</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答申で示されたシンボルゾーンの整備の方向性の実現に向けて、施設整備検討のたたき</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台となる基本計画（案）を平成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年度中に策定。平成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年度以降、同計画（案）</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をﾍﾞｰｽに課題等を整理し、長期を要する大規模整備に向けての具体的方策を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224513" y="6479382"/>
            <a:ext cx="1375748" cy="261610"/>
          </a:xfrm>
          <a:prstGeom prst="rect">
            <a:avLst/>
          </a:prstGeom>
          <a:noFill/>
        </p:spPr>
        <p:txBody>
          <a:bodyPr wrap="square" rtlCol="0">
            <a:spAutoFit/>
          </a:bodyPr>
          <a:lstStyle/>
          <a:p>
            <a:r>
              <a:rPr kumimoji="1" lang="ja-JP" altLang="en-US" sz="1100" dirty="0" smtClean="0"/>
              <a:t>国立民族学博物館</a:t>
            </a:r>
            <a:endParaRPr kumimoji="1" lang="ja-JP" altLang="en-US" sz="1100" dirty="0"/>
          </a:p>
        </p:txBody>
      </p:sp>
      <p:sp>
        <p:nvSpPr>
          <p:cNvPr id="15" name="テキスト ボックス 14"/>
          <p:cNvSpPr txBox="1"/>
          <p:nvPr/>
        </p:nvSpPr>
        <p:spPr>
          <a:xfrm>
            <a:off x="263647" y="701328"/>
            <a:ext cx="8700841" cy="4606389"/>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魅力向上に向けた情報発信、イベント、連携の充実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太陽の塔」を活かした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イベントなど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カウントダウンイベントや同年の記念イベントの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貴重な収蔵品や資料情報を有する国立民族学博物館や大阪日本民芸館、時代ごとの日本の庭園様式が体感できる日本庭園、公園のシンボルである太陽の塔など、公園の持つ多くの優れた文化資源を活かし、相乗効果を発揮させながら、文化発信拠点としての魅力向上を図る。その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開業する南側ゾーン複合エンターテイメント施設（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）等を含め施設間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の情報共有と協働を進めるための関係者のプラットホームを平成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年度に設置し、コラボレーションイベントや共同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セミナー等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のプログラムの充実に取り組んで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公園に隣接する大阪大学をはじめとした教育機関とも連携し、研究や発表、その他多様な活動の場としての活性化を図る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公園の様々な場所をアートやデザインなど芸術文化の創作・発信や芸術家の育成の場として活用するため、機会や場所を提供していく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年に公共建築百選に選ばれた優れた建物である旧国際児童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文学館の有効活用について、アイデア募集や事業コンペ等の実施を検討する。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「太陽の塔」前の芝生広場の一層の活用について検討する。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新たな文化を発信し、観光集客に寄与する民間企画イベントの積極的誘致、マスコミタイアップ型イベントなどメディアと連携したイベントの強化に努める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6732240" y="5025589"/>
            <a:ext cx="2232248" cy="1437723"/>
          </a:xfrm>
          <a:prstGeom prst="rect">
            <a:avLst/>
          </a:prstGeom>
        </p:spPr>
      </p:pic>
    </p:spTree>
    <p:extLst>
      <p:ext uri="{BB962C8B-B14F-4D97-AF65-F5344CB8AC3E}">
        <p14:creationId xmlns:p14="http://schemas.microsoft.com/office/powerpoint/2010/main" val="70577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基本方針２：地球環境保全・再生に貢献する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4401" y="1535201"/>
            <a:ext cx="8613803" cy="2169825"/>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跡地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新たにつくり出された森は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造成地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に多様な自然生態系を再生するという、世界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に類を見ない壮大な実験の森であり、これを適切に保全する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年代の整備に着手した当初は、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人の関与なしに自然の力で生育する「自立した森」を目指していたが、 経年により樹種が減少し、次世代の樹が育っていないなどの課題があるため、毎年少しずつ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人の手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を加えて、長期的に生物多様性が豊かで、多様な景観を有する森へ転換を図る。また、森において自然観察など多様な活動を行うとともに、公園で発生した剪定枝の堆肥化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などの自然資源を園内で活用する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公園運営を進める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p:nvPr/>
        </p:nvPicPr>
        <p:blipFill rotWithShape="1">
          <a:blip r:embed="rId3" cstate="email">
            <a:extLst>
              <a:ext uri="{28A0092B-C50C-407E-A947-70E740481C1C}">
                <a14:useLocalDpi xmlns:a14="http://schemas.microsoft.com/office/drawing/2010/main"/>
              </a:ext>
            </a:extLst>
          </a:blip>
          <a:srcRect b="11534"/>
          <a:stretch/>
        </p:blipFill>
        <p:spPr bwMode="auto">
          <a:xfrm>
            <a:off x="4642284" y="3595228"/>
            <a:ext cx="4358223" cy="1795780"/>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151452" y="3813212"/>
            <a:ext cx="8613803" cy="2734082"/>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（１）公園の骨格となる緑の継承維持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まで育成してきた自然文化園を包み込む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森や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園内に</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張り巡らされた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水系や広場、日本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など公園の骨格と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なる緑を維持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（２）豊かな森の育成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種の片寄りや太陽光の不足を改善するため間伐や土壌の撒き出しなどを毎年、数箇所ずつ行い、植物の種類・階層構造、年齢構成の多様化を図り、長期的に豊かな生物生息環境と常緑樹林、落葉樹林など多様な景観を持つ森をつくり出す。</a:t>
            </a:r>
          </a:p>
        </p:txBody>
      </p:sp>
      <p:sp>
        <p:nvSpPr>
          <p:cNvPr id="11" name="テキスト ボックス 10"/>
          <p:cNvSpPr txBox="1"/>
          <p:nvPr/>
        </p:nvSpPr>
        <p:spPr>
          <a:xfrm>
            <a:off x="5049274" y="5374587"/>
            <a:ext cx="3744416" cy="230832"/>
          </a:xfrm>
          <a:prstGeom prst="rect">
            <a:avLst/>
          </a:prstGeom>
          <a:noFill/>
        </p:spPr>
        <p:txBody>
          <a:bodyPr wrap="square" rtlCol="0">
            <a:spAutoFit/>
          </a:bodyPr>
          <a:lstStyle/>
          <a:p>
            <a:r>
              <a:rPr lang="ja-JP" altLang="en-US" sz="900" dirty="0"/>
              <a:t>ソラード（森の空中観察路</a:t>
            </a:r>
            <a:r>
              <a:rPr lang="ja-JP" altLang="en-US" sz="900" dirty="0" smtClean="0"/>
              <a:t>）の展望タワーからの</a:t>
            </a:r>
            <a:r>
              <a:rPr lang="ja-JP" altLang="en-US" sz="900" dirty="0"/>
              <a:t>森</a:t>
            </a:r>
            <a:r>
              <a:rPr lang="ja-JP" altLang="en-US" sz="900" dirty="0" smtClean="0"/>
              <a:t>と太陽の塔の眺め</a:t>
            </a:r>
            <a:endParaRPr kumimoji="1" lang="ja-JP" altLang="en-US" sz="900" dirty="0"/>
          </a:p>
        </p:txBody>
      </p:sp>
    </p:spTree>
    <p:extLst>
      <p:ext uri="{BB962C8B-B14F-4D97-AF65-F5344CB8AC3E}">
        <p14:creationId xmlns:p14="http://schemas.microsoft.com/office/powerpoint/2010/main" val="3811101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502" y="722313"/>
            <a:ext cx="6159698"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生物多様性の向上のために行う間伐などの森の管理、湿地や草地の再生の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ついて、毎年、大学などの研究機関と共同により、その成果を評価して、以降の管理手法を改善するとともに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市内の生物多様性の向上についての研究の場として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、大学などの研究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機関による活用を図る。</a:t>
            </a: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が森を楽しみ、学ぶ場とするため、自然観察学習館やソラード（森の空中観察路）を拠点として、ボランティア団体と協力して家族向け自然観察会や学校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の校外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学習向け自然学習教室を開催する。また、人と文化が触れ合う森とするため、アートの展示や森林セラピーなどの活動を行う場として提供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91" y="5330648"/>
            <a:ext cx="1813411" cy="1237261"/>
          </a:xfrm>
          <a:prstGeom prst="rect">
            <a:avLst/>
          </a:prstGeom>
          <a:noFill/>
          <a:ln>
            <a:noFill/>
          </a:ln>
        </p:spPr>
      </p:pic>
      <p:sp>
        <p:nvSpPr>
          <p:cNvPr id="6" name="テキスト ボックス 5"/>
          <p:cNvSpPr txBox="1"/>
          <p:nvPr/>
        </p:nvSpPr>
        <p:spPr>
          <a:xfrm>
            <a:off x="1231133" y="6596044"/>
            <a:ext cx="1697894" cy="265033"/>
          </a:xfrm>
          <a:prstGeom prst="rect">
            <a:avLst/>
          </a:prstGeom>
          <a:noFill/>
        </p:spPr>
        <p:txBody>
          <a:bodyPr wrap="square" rtlCol="0">
            <a:spAutoFit/>
          </a:bodyPr>
          <a:lstStyle/>
          <a:p>
            <a:r>
              <a:rPr kumimoji="1" lang="ja-JP" altLang="en-US" sz="1100" dirty="0" smtClean="0"/>
              <a:t>子ども向けプログラム</a:t>
            </a:r>
            <a:endParaRPr kumimoji="1" lang="ja-JP" altLang="en-US" sz="1100" dirty="0"/>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976366" y="5330648"/>
            <a:ext cx="1872208" cy="1221919"/>
          </a:xfrm>
          <a:prstGeom prst="rect">
            <a:avLst/>
          </a:prstGeom>
          <a:noFill/>
        </p:spPr>
      </p:pic>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917" y="6552567"/>
            <a:ext cx="1044116" cy="263320"/>
          </a:xfrm>
          <a:prstGeom prst="rect">
            <a:avLst/>
          </a:prstGeom>
          <a:noFill/>
        </p:spPr>
        <p:txBody>
          <a:bodyPr wrap="square" rtlCol="0">
            <a:spAutoFit/>
          </a:bodyPr>
          <a:lstStyle/>
          <a:p>
            <a:r>
              <a:rPr kumimoji="1" lang="ja-JP" altLang="en-US" sz="1100" dirty="0" smtClean="0"/>
              <a:t>森の足湯</a:t>
            </a:r>
            <a:endParaRPr kumimoji="1" lang="ja-JP" altLang="en-US" sz="1100"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4345" y="901012"/>
            <a:ext cx="1984153" cy="17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815350" y="2645123"/>
            <a:ext cx="1849425" cy="430887"/>
          </a:xfrm>
          <a:prstGeom prst="rect">
            <a:avLst/>
          </a:prstGeom>
          <a:noFill/>
        </p:spPr>
        <p:txBody>
          <a:bodyPr wrap="square" rtlCol="0">
            <a:spAutoFit/>
          </a:bodyPr>
          <a:lstStyle/>
          <a:p>
            <a:r>
              <a:rPr lang="ja-JP" altLang="en-US" sz="1100" dirty="0" smtClean="0"/>
              <a:t>ソラード（森の空中観察路）と展望タワー</a:t>
            </a:r>
            <a:endParaRPr kumimoji="1" lang="ja-JP" altLang="en-US" sz="1100" dirty="0"/>
          </a:p>
        </p:txBody>
      </p:sp>
      <p:sp>
        <p:nvSpPr>
          <p:cNvPr id="13" name="テキスト ボックス 12"/>
          <p:cNvSpPr txBox="1"/>
          <p:nvPr/>
        </p:nvSpPr>
        <p:spPr>
          <a:xfrm>
            <a:off x="215526" y="2981287"/>
            <a:ext cx="8656604" cy="2349361"/>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（３）水系の保全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張り巡らされ、樹木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の生育や生物多様性等に寄与して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いる水系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を保全するとともに、自然観察・散策空間として、さらなる活用を図っていく。また、公園の魅力向上に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向けた新たな水辺景観の創出などについて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（４）自然資源の活用への取組み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剪定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チップ化を行い、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堆肥や園路に敷き詰めて舗装材として、また、伐採竹もチップ化し路盤材などに活用する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など、園内の維持管理に活用する取組みをさらに進めるとともに、それらを紹介する環境学習プログラムを検討する。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剪定枝や伐採竹は、環境学習の木工教室の材料としても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活用するほか、間伐木は薪として森の足湯に利用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るなど、園内の自然資源を活用する。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95" descr="チップマルチングあじさいの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6306" y="5328877"/>
            <a:ext cx="1695363" cy="1233795"/>
          </a:xfrm>
          <a:prstGeom prst="rect">
            <a:avLst/>
          </a:prstGeom>
          <a:noFill/>
          <a:ln w="9525">
            <a:noFill/>
            <a:miter lim="800000"/>
            <a:headEnd/>
            <a:tailEnd/>
          </a:ln>
        </p:spPr>
      </p:pic>
      <p:sp>
        <p:nvSpPr>
          <p:cNvPr id="15" name="テキスト ボックス 14"/>
          <p:cNvSpPr txBox="1"/>
          <p:nvPr/>
        </p:nvSpPr>
        <p:spPr>
          <a:xfrm>
            <a:off x="3469400" y="6567909"/>
            <a:ext cx="2077606" cy="261610"/>
          </a:xfrm>
          <a:prstGeom prst="rect">
            <a:avLst/>
          </a:prstGeom>
          <a:noFill/>
        </p:spPr>
        <p:txBody>
          <a:bodyPr wrap="square" rtlCol="0">
            <a:spAutoFit/>
          </a:bodyPr>
          <a:lstStyle/>
          <a:p>
            <a:r>
              <a:rPr kumimoji="1" lang="ja-JP" altLang="en-US" sz="1100" dirty="0" smtClean="0"/>
              <a:t>剪定枝をチップ化した園路舗装</a:t>
            </a:r>
            <a:endParaRPr kumimoji="1" lang="ja-JP" altLang="en-US" sz="1100" dirty="0"/>
          </a:p>
        </p:txBody>
      </p:sp>
    </p:spTree>
    <p:extLst>
      <p:ext uri="{BB962C8B-B14F-4D97-AF65-F5344CB8AC3E}">
        <p14:creationId xmlns:p14="http://schemas.microsoft.com/office/powerpoint/2010/main" val="330907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19662" y="1204027"/>
            <a:ext cx="8502972" cy="1605568"/>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万博記念公園は、これまでも地域のボランティアや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等が植栽管理などに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携わり、地域とつながる公園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として、多くの人々の関わりの中で育成されてきた。さらにこうした取組みを進め、多くの人々が緑に関わり自然の美に感動する公園とする。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庭園は万国博覧会以来、高い品質を維持してきた公園の貴重な名所であるため、質の高い管理を行うとともに、庭園の見所を分かりやすく示すなど自然と美を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体感できる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空間とする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9992" y="66305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方針３：緑の中で人々が憩い活動し自然の美に感動する公園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491881" y="4989230"/>
            <a:ext cx="523075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日本庭園の魅力を端的に発信するため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、景観に優れた見所を日本庭園「八景」と名づけ、上代・中世・近世・現代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時代の作庭の技術や考え方を示した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案内板を設置する。また、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園内の銘木その他の鑑賞ポイントの案内サイン、解説板（多言語）の設置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進め、それらを巡るモデルコースの設定・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紹介をするなど、来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園者が鑑賞しやすい、楽しみやすい環境整備、情報発信を進める。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4839" y="2719391"/>
            <a:ext cx="6229369" cy="2451953"/>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（１）日本の文化と美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を体感できる質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の高い日本庭園の整備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博覧会当時の日本の造園技術の粋を極め整備された日本庭園の魅力を維持、向上させるため、今後とも高度な技術者等による質の高い管理を行う。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見所となる美しい景観や園内の快適性の向上など、日本庭園の新たな魅力創出のため、平成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年度に景観や施設整備検討のたたき台となる基本計画（案）を策定する。平成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年度以降、その基本計画（案）をベースに課題等を整理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した上、具体的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整備につなげていく。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8750" y="6306303"/>
            <a:ext cx="1124471" cy="261610"/>
          </a:xfrm>
          <a:prstGeom prst="rect">
            <a:avLst/>
          </a:prstGeom>
          <a:noFill/>
        </p:spPr>
        <p:txBody>
          <a:bodyPr wrap="square" rtlCol="0">
            <a:spAutoFit/>
          </a:bodyPr>
          <a:lstStyle/>
          <a:p>
            <a:r>
              <a:rPr lang="ja-JP" altLang="en-US" sz="1100" dirty="0" smtClean="0"/>
              <a:t>日本庭園</a:t>
            </a:r>
            <a:endParaRPr kumimoji="1" lang="ja-JP" altLang="en-US" sz="1100" dirty="0"/>
          </a:p>
        </p:txBody>
      </p:sp>
      <p:pic>
        <p:nvPicPr>
          <p:cNvPr id="16" name="図 15"/>
          <p:cNvPicPr/>
          <p:nvPr/>
        </p:nvPicPr>
        <p:blipFill rotWithShape="1">
          <a:blip r:embed="rId3" cstate="email">
            <a:extLst>
              <a:ext uri="{28A0092B-C50C-407E-A947-70E740481C1C}">
                <a14:useLocalDpi xmlns:a14="http://schemas.microsoft.com/office/drawing/2010/main"/>
              </a:ext>
            </a:extLst>
          </a:blip>
          <a:srcRect r="15459"/>
          <a:stretch/>
        </p:blipFill>
        <p:spPr bwMode="auto">
          <a:xfrm>
            <a:off x="6363537" y="2811162"/>
            <a:ext cx="2699792" cy="1644484"/>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7102740" y="4455646"/>
            <a:ext cx="1584176" cy="261610"/>
          </a:xfrm>
          <a:prstGeom prst="rect">
            <a:avLst/>
          </a:prstGeom>
          <a:noFill/>
        </p:spPr>
        <p:txBody>
          <a:bodyPr wrap="square" rtlCol="0">
            <a:spAutoFit/>
          </a:bodyPr>
          <a:lstStyle/>
          <a:p>
            <a:r>
              <a:rPr lang="ja-JP" altLang="en-US" sz="1100" dirty="0"/>
              <a:t>プロ</a:t>
            </a:r>
            <a:r>
              <a:rPr lang="ja-JP" altLang="en-US" sz="1100" dirty="0" smtClean="0"/>
              <a:t>による管理</a:t>
            </a:r>
            <a:endParaRPr kumimoji="1" lang="ja-JP" altLang="en-US" sz="1100" dirty="0"/>
          </a:p>
        </p:txBody>
      </p:sp>
      <p:sp>
        <p:nvSpPr>
          <p:cNvPr id="17" name="正方形/長方形 16"/>
          <p:cNvSpPr/>
          <p:nvPr/>
        </p:nvSpPr>
        <p:spPr>
          <a:xfrm>
            <a:off x="892245" y="5171343"/>
            <a:ext cx="2437278" cy="161726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4662" y="763209"/>
            <a:ext cx="636856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園内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の茶室などでの茶や生花等の外国人をターゲットとした「日本文化体験プログラム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」や、音楽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ファッション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、芸術等のイベントの場としての活用等、工夫をこらした魅力的なプログラムを公園内及び周辺の施設等と連携しながら提供していく。また、魅力向上のための施設として、本格的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な和食を楽しめる事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業者の誘致を検討する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利用者が公園に興味をもつきっかけとするため、日本庭園や自然文化園の見所等への呼称・ネーミングの導入に向けて、検討を行う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34" y="894878"/>
            <a:ext cx="2331076" cy="1387220"/>
          </a:xfrm>
          <a:prstGeom prst="rect">
            <a:avLst/>
          </a:prstGeom>
          <a:noFill/>
          <a:ln>
            <a:noFill/>
          </a:ln>
        </p:spPr>
      </p:pic>
      <p:sp>
        <p:nvSpPr>
          <p:cNvPr id="12" name="テキスト ボックス 11"/>
          <p:cNvSpPr txBox="1"/>
          <p:nvPr/>
        </p:nvSpPr>
        <p:spPr>
          <a:xfrm>
            <a:off x="128728" y="2282098"/>
            <a:ext cx="2465934" cy="261610"/>
          </a:xfrm>
          <a:prstGeom prst="rect">
            <a:avLst/>
          </a:prstGeom>
          <a:noFill/>
        </p:spPr>
        <p:txBody>
          <a:bodyPr wrap="square" rtlCol="0">
            <a:spAutoFit/>
          </a:bodyPr>
          <a:lstStyle/>
          <a:p>
            <a:r>
              <a:rPr lang="ja-JP" altLang="en-US" sz="1100" dirty="0" smtClean="0"/>
              <a:t>ボランティアなど多様な</a:t>
            </a:r>
            <a:r>
              <a:rPr lang="ja-JP" altLang="en-US" sz="1100" dirty="0"/>
              <a:t>人に</a:t>
            </a:r>
            <a:r>
              <a:rPr lang="ja-JP" altLang="en-US" sz="1100" dirty="0" smtClean="0"/>
              <a:t>よる管理</a:t>
            </a:r>
            <a:endParaRPr kumimoji="1" lang="ja-JP" altLang="en-US" sz="1100" dirty="0"/>
          </a:p>
        </p:txBody>
      </p:sp>
      <p:sp>
        <p:nvSpPr>
          <p:cNvPr id="13" name="テキスト ボックス 12"/>
          <p:cNvSpPr txBox="1"/>
          <p:nvPr/>
        </p:nvSpPr>
        <p:spPr>
          <a:xfrm>
            <a:off x="92343" y="2631989"/>
            <a:ext cx="8728129" cy="1785104"/>
          </a:xfrm>
          <a:prstGeom prst="rect">
            <a:avLst/>
          </a:prstGeom>
          <a:noFill/>
        </p:spPr>
        <p:txBody>
          <a:bodyPr wrap="square" rtlCol="0">
            <a:spAutoFit/>
          </a:bodyPr>
          <a:lstStyle/>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２）多くの人々の参加によって、緑を育成する組織づくり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公園近隣の方々を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中心としたボランティアや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などによる植栽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を進め、植栽管理に携わる人々が利用者に公園の緑の解説を行う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など公園に集う人々が触れ合い交流するホスピタリティー高い公園としていく。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多くの人々の参加による緑の育成を進め、緑を管理する人材作りを行うとともに、その層を厚くするため、「パークレンジャー」の組織化を進めていく。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パークレンジャーとは、造園・植栽管理のプロを中心に自然・植物管理に関わるボランティアにより構成される組織</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82882" y="4696714"/>
            <a:ext cx="7114332" cy="1942468"/>
            <a:chOff x="1752882" y="4696714"/>
            <a:chExt cx="7114332" cy="1942468"/>
          </a:xfrm>
        </p:grpSpPr>
        <p:pic>
          <p:nvPicPr>
            <p:cNvPr id="15" name="図 14"/>
            <p:cNvPicPr/>
            <p:nvPr/>
          </p:nvPicPr>
          <p:blipFill>
            <a:blip r:embed="rId4" cstate="email">
              <a:extLst>
                <a:ext uri="{28A0092B-C50C-407E-A947-70E740481C1C}">
                  <a14:useLocalDpi xmlns:a14="http://schemas.microsoft.com/office/drawing/2010/main"/>
                </a:ext>
              </a:extLst>
            </a:blip>
            <a:stretch>
              <a:fillRect/>
            </a:stretch>
          </p:blipFill>
          <p:spPr bwMode="auto">
            <a:xfrm>
              <a:off x="4505251" y="4696714"/>
              <a:ext cx="4361963" cy="1942468"/>
            </a:xfrm>
            <a:prstGeom prst="rect">
              <a:avLst/>
            </a:prstGeom>
            <a:noFill/>
            <a:ln>
              <a:noFill/>
            </a:ln>
          </p:spPr>
        </p:pic>
        <p:sp>
          <p:nvSpPr>
            <p:cNvPr id="16" name="テキスト ボックス 15"/>
            <p:cNvSpPr txBox="1"/>
            <p:nvPr/>
          </p:nvSpPr>
          <p:spPr>
            <a:xfrm>
              <a:off x="1752882" y="4696714"/>
              <a:ext cx="2592288" cy="1502976"/>
            </a:xfrm>
            <a:prstGeom prst="rect">
              <a:avLst/>
            </a:prstGeom>
            <a:noFill/>
          </p:spPr>
          <p:txBody>
            <a:bodyPr wrap="square" rtlCol="0">
              <a:spAutoFit/>
            </a:bodyPr>
            <a:lstStyle/>
            <a:p>
              <a:pPr marL="180975" indent="-180975">
                <a:lnSpc>
                  <a:spcPts val="22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日本庭園　八景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①千里の竹林　　　⑤庵の庭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②深山の泉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の白浜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③木漏れ日の滝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⑦心字池</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④泉からの流れ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⑧ツツジが丘</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52882" y="4696714"/>
              <a:ext cx="7114332" cy="1880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5536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Meiryo UI" pitchFamily="50" charset="-128"/>
                <a:ea typeface="Meiryo UI" pitchFamily="50" charset="-128"/>
                <a:cs typeface="Meiryo UI" pitchFamily="50" charset="-128"/>
              </a:rPr>
              <a:t>５．基本方針の内容</a:t>
            </a:r>
            <a:endParaRPr lang="ja-JP" altLang="en-US" sz="2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32988" y="1240847"/>
            <a:ext cx="8587484" cy="1041311"/>
          </a:xfrm>
          <a:prstGeom prst="rect">
            <a:avLst/>
          </a:prstGeom>
          <a:noFill/>
        </p:spPr>
        <p:txBody>
          <a:bodyPr wrap="square" rtlCol="0">
            <a:spAutoFit/>
          </a:bodyPr>
          <a:lstStyle/>
          <a:p>
            <a:pPr>
              <a:lnSpc>
                <a:spcPts val="3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活力の導入によって公園の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資産の有効活用を図り、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国内のみならず世界中から利用者を引きつける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魅力向上を図る。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1752" y="649408"/>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方針４：国内外から多くの人が訪れる公園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7006" y="2127783"/>
            <a:ext cx="5199090"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（１）万博記念公園駅前周辺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地区などの活用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万博記念公園駅前周辺地区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記念公園駅前周辺地区に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おいては、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公園の風格や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景観、既存施設の活用や連携に配慮しつつ、公園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の魅力向上や利便性を高める事業者の誘致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年度に開業する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や市立吹田サッカースタジアムの状況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踏まえ、平成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年度にアイデアコンペを実施するなど、早期に事業者の誘致を図る。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5454144"/>
            <a:ext cx="8348741" cy="1220847"/>
          </a:xfrm>
          <a:prstGeom prst="rect">
            <a:avLst/>
          </a:prstGeom>
        </p:spPr>
        <p:txBody>
          <a:bodyPr wrap="square">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）魅力ある来園者施設の整備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来園者が公園を満喫し、公園がさらに魅力ある憩いの場となるよう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、自然文化園内のカフェやレストラン、売店等の利便施設のジャンルや配置について、平成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年度にヒアリング調査等を実施する。その結果等を踏まえ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、公園の質と魅力を高める飲食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施設等の配置や事業者誘致を進める。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300191" y="4624951"/>
            <a:ext cx="2300069" cy="261610"/>
          </a:xfrm>
          <a:prstGeom prst="rect">
            <a:avLst/>
          </a:prstGeom>
          <a:noFill/>
        </p:spPr>
        <p:txBody>
          <a:bodyPr wrap="square" rtlCol="0">
            <a:spAutoFit/>
          </a:bodyPr>
          <a:lstStyle/>
          <a:p>
            <a:r>
              <a:rPr kumimoji="1" lang="ja-JP" altLang="en-US" sz="1100" dirty="0" smtClean="0"/>
              <a:t>活用対象地区　</a:t>
            </a:r>
            <a:r>
              <a:rPr kumimoji="1" lang="en-US" altLang="ja-JP" sz="1100" dirty="0" smtClean="0"/>
              <a:t>【</a:t>
            </a:r>
            <a:r>
              <a:rPr kumimoji="1" lang="ja-JP" altLang="en-US" sz="1100" dirty="0" smtClean="0"/>
              <a:t>　　　</a:t>
            </a:r>
            <a:r>
              <a:rPr lang="ja-JP" altLang="en-US" sz="1100" dirty="0" smtClean="0"/>
              <a:t>網掛</a:t>
            </a:r>
            <a:r>
              <a:rPr kumimoji="1" lang="ja-JP" altLang="en-US" sz="1100" dirty="0" smtClean="0"/>
              <a:t>部</a:t>
            </a:r>
            <a:r>
              <a:rPr lang="en-US" altLang="ja-JP" sz="1100" dirty="0"/>
              <a:t> 】</a:t>
            </a:r>
            <a:r>
              <a:rPr kumimoji="1" lang="ja-JP" altLang="en-US" sz="1100" dirty="0" smtClean="0"/>
              <a:t>　</a:t>
            </a:r>
            <a:endParaRPr kumimoji="1" lang="ja-JP" altLang="en-US" sz="1100" b="1" dirty="0">
              <a:solidFill>
                <a:srgbClr val="FF0000"/>
              </a:solidFill>
            </a:endParaRPr>
          </a:p>
        </p:txBody>
      </p:sp>
      <p:sp>
        <p:nvSpPr>
          <p:cNvPr id="11" name="テキスト ボックス 10"/>
          <p:cNvSpPr txBox="1"/>
          <p:nvPr/>
        </p:nvSpPr>
        <p:spPr>
          <a:xfrm>
            <a:off x="128508" y="4423589"/>
            <a:ext cx="5667628" cy="938719"/>
          </a:xfrm>
          <a:prstGeom prst="rect">
            <a:avLst/>
          </a:prstGeom>
          <a:noFill/>
        </p:spPr>
        <p:txBody>
          <a:bodyPr wrap="square" rtlCol="0">
            <a:spAutoFit/>
          </a:bodyPr>
          <a:lstStyle/>
          <a:p>
            <a:pPr>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外周道路沿い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の風格と景観等に配慮しつつ、ロードサイドに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適した飲食・商業・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95250">
              <a:lnSpc>
                <a:spcPts val="22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施設等の誘致に取り組む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bwMode="auto">
          <a:xfrm>
            <a:off x="5580112" y="2060849"/>
            <a:ext cx="3267656" cy="2607100"/>
          </a:xfrm>
          <a:prstGeom prst="rect">
            <a:avLst/>
          </a:prstGeom>
          <a:noFill/>
          <a:ln>
            <a:noFill/>
          </a:ln>
        </p:spPr>
      </p:pic>
      <p:sp>
        <p:nvSpPr>
          <p:cNvPr id="3" name="正方形/長方形 2"/>
          <p:cNvSpPr/>
          <p:nvPr/>
        </p:nvSpPr>
        <p:spPr>
          <a:xfrm>
            <a:off x="7426475" y="4641237"/>
            <a:ext cx="180020" cy="1740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292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15848</TotalTime>
  <Words>5982</Words>
  <Application>Microsoft Office PowerPoint</Application>
  <PresentationFormat>画面に合わせる (4:3)</PresentationFormat>
  <Paragraphs>255</Paragraphs>
  <Slides>18</Slides>
  <Notes>15</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18</vt:i4>
      </vt:variant>
    </vt:vector>
  </HeadingPairs>
  <TitlesOfParts>
    <vt:vector size="24" baseType="lpstr">
      <vt:lpstr>Meiryo UI</vt:lpstr>
      <vt:lpstr>ＭＳ Ｐゴシック</vt:lpstr>
      <vt:lpstr>Arial</vt:lpstr>
      <vt:lpstr>Calibri</vt:lpstr>
      <vt:lpstr>Office テーマ</vt:lpstr>
      <vt:lpstr>デザインの設定</vt:lpstr>
      <vt:lpstr>日本万国博覧会記念公園の 活性化に向けた将来ビジョン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dc:title>
  <dc:creator>森口　直人</dc:creator>
  <cp:lastModifiedBy>前田　賢司</cp:lastModifiedBy>
  <cp:revision>1387</cp:revision>
  <cp:lastPrinted>2019-05-26T23:59:03Z</cp:lastPrinted>
  <dcterms:created xsi:type="dcterms:W3CDTF">2014-06-20T02:17:35Z</dcterms:created>
  <dcterms:modified xsi:type="dcterms:W3CDTF">2020-09-07T07:56:17Z</dcterms:modified>
</cp:coreProperties>
</file>