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3"/>
  </p:notesMasterIdLst>
  <p:sldIdLst>
    <p:sldId id="411" r:id="rId2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9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4130">
          <p15:clr>
            <a:srgbClr val="A4A3A4"/>
          </p15:clr>
        </p15:guide>
        <p15:guide id="4" pos="279">
          <p15:clr>
            <a:srgbClr val="A4A3A4"/>
          </p15:clr>
        </p15:guide>
        <p15:guide id="5" pos="5961">
          <p15:clr>
            <a:srgbClr val="A4A3A4"/>
          </p15:clr>
        </p15:guide>
        <p15:guide id="6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CCECFF"/>
    <a:srgbClr val="FFFF99"/>
    <a:srgbClr val="FFFFCC"/>
    <a:srgbClr val="CCFFFF"/>
    <a:srgbClr val="000080"/>
    <a:srgbClr val="FFCCFF"/>
    <a:srgbClr val="99CCFF"/>
    <a:srgbClr val="CC6600"/>
    <a:srgbClr val="FBEA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92" autoAdjust="0"/>
    <p:restoredTop sz="96616" autoAdjust="0"/>
  </p:normalViewPr>
  <p:slideViewPr>
    <p:cSldViewPr snapToObjects="1">
      <p:cViewPr>
        <p:scale>
          <a:sx n="125" d="100"/>
          <a:sy n="125" d="100"/>
        </p:scale>
        <p:origin x="-144" y="-2418"/>
      </p:cViewPr>
      <p:guideLst>
        <p:guide orient="horz" pos="1119"/>
        <p:guide orient="horz" pos="2160"/>
        <p:guide orient="horz" pos="4130"/>
        <p:guide pos="279"/>
        <p:guide pos="5961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60128" cy="6012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307905" cy="340634"/>
          </a:xfrm>
          <a:prstGeom prst="rect">
            <a:avLst/>
          </a:prstGeom>
        </p:spPr>
        <p:txBody>
          <a:bodyPr vert="horz" lIns="92212" tIns="46107" rIns="92212" bIns="461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29092" y="2"/>
            <a:ext cx="4307904" cy="340634"/>
          </a:xfrm>
          <a:prstGeom prst="rect">
            <a:avLst/>
          </a:prstGeom>
        </p:spPr>
        <p:txBody>
          <a:bodyPr vert="horz" lIns="92212" tIns="46107" rIns="92212" bIns="46107" rtlCol="0"/>
          <a:lstStyle>
            <a:lvl1pPr algn="r">
              <a:defRPr sz="1200"/>
            </a:lvl1pPr>
          </a:lstStyle>
          <a:p>
            <a:fld id="{7B3FAC25-AE07-4BDA-85EC-54E0C994518A}" type="datetimeFigureOut">
              <a:rPr kumimoji="1" lang="ja-JP" altLang="en-US" smtClean="0"/>
              <a:pPr/>
              <a:t>2019/7/24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124200" y="509588"/>
            <a:ext cx="3690938" cy="2554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12" tIns="46107" rIns="92212" bIns="46107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3235" y="3233284"/>
            <a:ext cx="7952876" cy="3063514"/>
          </a:xfrm>
          <a:prstGeom prst="rect">
            <a:avLst/>
          </a:prstGeom>
        </p:spPr>
        <p:txBody>
          <a:bodyPr vert="horz" lIns="92212" tIns="46107" rIns="92212" bIns="46107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" y="6465472"/>
            <a:ext cx="4307905" cy="340634"/>
          </a:xfrm>
          <a:prstGeom prst="rect">
            <a:avLst/>
          </a:prstGeom>
        </p:spPr>
        <p:txBody>
          <a:bodyPr vert="horz" lIns="92212" tIns="46107" rIns="92212" bIns="461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29092" y="6465472"/>
            <a:ext cx="4307904" cy="340634"/>
          </a:xfrm>
          <a:prstGeom prst="rect">
            <a:avLst/>
          </a:prstGeom>
        </p:spPr>
        <p:txBody>
          <a:bodyPr vert="horz" lIns="92212" tIns="46107" rIns="92212" bIns="46107" rtlCol="0" anchor="b"/>
          <a:lstStyle>
            <a:lvl1pPr algn="r">
              <a:defRPr sz="1200"/>
            </a:lvl1pPr>
          </a:lstStyle>
          <a:p>
            <a:fld id="{35A7D657-C563-4819-A65A-3D9CF8DD42D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210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33001" y="3150610"/>
            <a:ext cx="8640000" cy="540000"/>
          </a:xfrm>
        </p:spPr>
        <p:txBody>
          <a:bodyPr anchor="b" anchorCtr="0"/>
          <a:lstStyle>
            <a:lvl1pPr algn="l">
              <a:defRPr sz="2800" spc="300"/>
            </a:lvl1pPr>
          </a:lstStyle>
          <a:p>
            <a:r>
              <a:rPr kumimoji="1" lang="ja-JP" altLang="en-US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33000" y="3701761"/>
            <a:ext cx="4320000" cy="288000"/>
          </a:xfrm>
          <a:prstGeom prst="rect">
            <a:avLst/>
          </a:prstGeom>
        </p:spPr>
        <p:txBody>
          <a:bodyPr lIns="36000" anchor="ctr" anchorCtr="0"/>
          <a:lstStyle>
            <a:lvl1pPr marL="0" indent="0" algn="l">
              <a:buNone/>
              <a:defRPr sz="1100" spc="3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  <a:endParaRPr kumimoji="1" lang="ja-JP" altLang="en-US" dirty="0"/>
          </a:p>
        </p:txBody>
      </p:sp>
      <p:cxnSp>
        <p:nvCxnSpPr>
          <p:cNvPr id="16" name="直線コネクタ 15"/>
          <p:cNvCxnSpPr/>
          <p:nvPr/>
        </p:nvCxnSpPr>
        <p:spPr>
          <a:xfrm>
            <a:off x="453000" y="3690610"/>
            <a:ext cx="9000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" descr="C:\Users\00004155\Desktop\クレデンシャルを作ろう。\ロゴマニュアル\cmyk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25160" y="5673254"/>
            <a:ext cx="1855682" cy="6755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基本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2888" y="227628"/>
            <a:ext cx="8640000" cy="432048"/>
          </a:xfrm>
        </p:spPr>
        <p:txBody>
          <a:bodyPr/>
          <a:lstStyle>
            <a:lvl1pPr>
              <a:defRPr sz="1600" spc="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4" name="テキスト プレースホルダ 4"/>
          <p:cNvSpPr>
            <a:spLocks noGrp="1"/>
          </p:cNvSpPr>
          <p:nvPr>
            <p:ph type="body" sz="quarter" idx="11"/>
          </p:nvPr>
        </p:nvSpPr>
        <p:spPr>
          <a:xfrm>
            <a:off x="632520" y="979438"/>
            <a:ext cx="8639338" cy="1441450"/>
          </a:xfrm>
          <a:prstGeom prst="rect">
            <a:avLst/>
          </a:prstGeom>
        </p:spPr>
        <p:txBody>
          <a:bodyPr/>
          <a:lstStyle>
            <a:lvl1pPr marL="288000" indent="-288000" algn="l">
              <a:lnSpc>
                <a:spcPct val="100000"/>
              </a:lnSpc>
              <a:buFont typeface="Wingdings" pitchFamily="2" charset="2"/>
              <a:buChar char="n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defRPr>
            </a:lvl1pPr>
            <a:lvl2pPr marL="360000" indent="0">
              <a:lnSpc>
                <a:spcPct val="100000"/>
              </a:lnSpc>
              <a:buFont typeface="HGPｺﾞｼｯｸM" pitchFamily="50" charset="-128"/>
              <a:buChar char="-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defRPr>
            </a:lvl2pPr>
            <a:lvl3pPr>
              <a:lnSpc>
                <a:spcPct val="100000"/>
              </a:lnSpc>
              <a:buFont typeface="Arial" pitchFamily="34" charset="0"/>
              <a:buChar char="•"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defRPr>
            </a:lvl3pPr>
            <a:lvl4pPr>
              <a:lnSpc>
                <a:spcPct val="100000"/>
              </a:lnSpc>
              <a:buFont typeface="Wingdings" pitchFamily="2" charset="2"/>
              <a:buChar char="Ø"/>
              <a:defRPr sz="105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defRPr>
            </a:lvl4pPr>
            <a:lvl5pPr>
              <a:lnSpc>
                <a:spcPct val="120000"/>
              </a:lnSpc>
              <a:buFontTx/>
              <a:buNone/>
              <a:defRPr sz="105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/>
          <a:lstStyle/>
          <a:p>
            <a:fld id="{6F67FC7B-D38D-4887-9F7A-86F1C4208D88}" type="datetime1">
              <a:rPr kumimoji="1" lang="ja-JP" altLang="en-US" smtClean="0"/>
              <a:pPr/>
              <a:t>2019/7/24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05295" y="6453347"/>
            <a:ext cx="2311400" cy="365125"/>
          </a:xfrm>
          <a:prstGeom prst="rect">
            <a:avLst/>
          </a:prstGeom>
        </p:spPr>
        <p:txBody>
          <a:bodyPr/>
          <a:lstStyle/>
          <a:p>
            <a:fld id="{1BBAAF29-8512-4579-97CD-DE0D90891B4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5808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中扉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50711" y="3701761"/>
            <a:ext cx="8028001" cy="288000"/>
          </a:xfrm>
          <a:prstGeom prst="rect">
            <a:avLst/>
          </a:prstGeom>
        </p:spPr>
        <p:txBody>
          <a:bodyPr lIns="36000" anchor="ctr" anchorCtr="0"/>
          <a:lstStyle>
            <a:lvl1pPr marL="0" indent="0" algn="l">
              <a:buNone/>
              <a:defRPr sz="1100" spc="3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3832" y="2852936"/>
            <a:ext cx="8028001" cy="864000"/>
          </a:xfrm>
        </p:spPr>
        <p:txBody>
          <a:bodyPr anchor="b" anchorCtr="0"/>
          <a:lstStyle>
            <a:lvl1pPr algn="l">
              <a:defRPr sz="2800" spc="300"/>
            </a:lvl1pPr>
          </a:lstStyle>
          <a:p>
            <a:r>
              <a:rPr kumimoji="1" lang="ja-JP" altLang="en-US"/>
              <a:t>マスタ タイトルの書式設定</a:t>
            </a:r>
            <a:endParaRPr kumimoji="1" lang="ja-JP" altLang="en-US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453000" y="3690610"/>
            <a:ext cx="9000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4"/>
          <p:cNvGrpSpPr/>
          <p:nvPr/>
        </p:nvGrpSpPr>
        <p:grpSpPr>
          <a:xfrm>
            <a:off x="9406256" y="6684295"/>
            <a:ext cx="45719" cy="128011"/>
            <a:chOff x="9488950" y="146075"/>
            <a:chExt cx="144000" cy="403200"/>
          </a:xfrm>
        </p:grpSpPr>
        <p:sp>
          <p:nvSpPr>
            <p:cNvPr id="15" name="正方形/長方形 14"/>
            <p:cNvSpPr/>
            <p:nvPr/>
          </p:nvSpPr>
          <p:spPr>
            <a:xfrm>
              <a:off x="9488950" y="146075"/>
              <a:ext cx="144000" cy="144000"/>
            </a:xfrm>
            <a:prstGeom prst="rect">
              <a:avLst/>
            </a:prstGeom>
            <a:solidFill>
              <a:srgbClr val="971436"/>
            </a:solidFill>
            <a:ln w="1270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M" pitchFamily="50" charset="-128"/>
                <a:ea typeface="HGPｺﾞｼｯｸM" pitchFamily="50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9488950" y="405275"/>
              <a:ext cx="144000" cy="144000"/>
            </a:xfrm>
            <a:prstGeom prst="rect">
              <a:avLst/>
            </a:prstGeom>
            <a:solidFill>
              <a:srgbClr val="971436"/>
            </a:solidFill>
            <a:ln w="1270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M" pitchFamily="50" charset="-128"/>
                <a:ea typeface="HGPｺﾞｼｯｸM" pitchFamily="50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中扉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50711" y="3701761"/>
            <a:ext cx="8028001" cy="288000"/>
          </a:xfrm>
          <a:prstGeom prst="rect">
            <a:avLst/>
          </a:prstGeom>
        </p:spPr>
        <p:txBody>
          <a:bodyPr lIns="36000" anchor="ctr" anchorCtr="0"/>
          <a:lstStyle>
            <a:lvl1pPr marL="0" indent="0" algn="l">
              <a:buNone/>
              <a:defRPr sz="1100" spc="3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3832" y="2852936"/>
            <a:ext cx="8028001" cy="864000"/>
          </a:xfrm>
        </p:spPr>
        <p:txBody>
          <a:bodyPr anchor="b" anchorCtr="0"/>
          <a:lstStyle>
            <a:lvl1pPr algn="l">
              <a:defRPr sz="2800" spc="3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 タイトルの書式設定</a:t>
            </a:r>
            <a:endParaRPr kumimoji="1" lang="ja-JP" altLang="en-US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453000" y="3690610"/>
            <a:ext cx="9000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4"/>
          <p:cNvGrpSpPr/>
          <p:nvPr/>
        </p:nvGrpSpPr>
        <p:grpSpPr>
          <a:xfrm>
            <a:off x="9406256" y="6684295"/>
            <a:ext cx="45719" cy="128011"/>
            <a:chOff x="9488950" y="146075"/>
            <a:chExt cx="144000" cy="403200"/>
          </a:xfrm>
          <a:solidFill>
            <a:schemeClr val="bg1"/>
          </a:solidFill>
        </p:grpSpPr>
        <p:sp>
          <p:nvSpPr>
            <p:cNvPr id="15" name="正方形/長方形 14"/>
            <p:cNvSpPr/>
            <p:nvPr/>
          </p:nvSpPr>
          <p:spPr>
            <a:xfrm>
              <a:off x="9488950" y="146075"/>
              <a:ext cx="144000" cy="144000"/>
            </a:xfrm>
            <a:prstGeom prst="rect">
              <a:avLst/>
            </a:prstGeom>
            <a:grpFill/>
            <a:ln w="1270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M" pitchFamily="50" charset="-128"/>
                <a:ea typeface="HGPｺﾞｼｯｸM" pitchFamily="50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9488950" y="405275"/>
              <a:ext cx="144000" cy="144000"/>
            </a:xfrm>
            <a:prstGeom prst="rect">
              <a:avLst/>
            </a:prstGeom>
            <a:grpFill/>
            <a:ln w="1270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M" pitchFamily="50" charset="-128"/>
                <a:ea typeface="HGPｺﾞｼｯｸM" pitchFamily="50" charset="-128"/>
              </a:endParaRP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5423215" y="6675635"/>
            <a:ext cx="403636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ja-JP" altLang="en-US" sz="1000" b="0" dirty="0">
                <a:solidFill>
                  <a:schemeClr val="bg1"/>
                </a:solidFill>
                <a:ea typeface="Arial Unicode MS" pitchFamily="50" charset="-128"/>
                <a:cs typeface="Arial Unicode MS" pitchFamily="50" charset="-128"/>
              </a:rPr>
              <a:t>Ⓒ</a:t>
            </a:r>
            <a:r>
              <a:rPr lang="en-US" altLang="ja-JP" sz="1000" b="0" dirty="0">
                <a:solidFill>
                  <a:schemeClr val="bg1"/>
                </a:solidFill>
                <a:ea typeface="Arial Unicode MS" pitchFamily="50" charset="-128"/>
                <a:cs typeface="Arial Unicode MS" pitchFamily="50" charset="-128"/>
              </a:rPr>
              <a:t>2018</a:t>
            </a:r>
            <a:r>
              <a:rPr lang="ja-JP" altLang="en-US" sz="1000" dirty="0">
                <a:solidFill>
                  <a:schemeClr val="bg1"/>
                </a:solidFill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000" dirty="0">
                <a:solidFill>
                  <a:schemeClr val="bg1"/>
                </a:solidFill>
                <a:ea typeface="Arial Unicode MS" pitchFamily="50" charset="-128"/>
                <a:cs typeface="Arial Unicode MS" pitchFamily="50" charset="-128"/>
              </a:rPr>
              <a:t>| </a:t>
            </a:r>
            <a:r>
              <a:rPr lang="en-US" altLang="ja-JP" sz="1000" b="0" dirty="0">
                <a:solidFill>
                  <a:schemeClr val="bg1"/>
                </a:solidFill>
                <a:ea typeface="Arial Unicode MS" pitchFamily="50" charset="-128"/>
                <a:cs typeface="Arial Unicode MS" pitchFamily="50" charset="-128"/>
              </a:rPr>
              <a:t>HAKUHODO  Inc, All  Rights  Reserved.</a:t>
            </a:r>
            <a:r>
              <a:rPr lang="ja-JP" altLang="en-US" sz="1000" b="0" baseline="0" dirty="0">
                <a:solidFill>
                  <a:schemeClr val="bg1"/>
                </a:solidFill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000" b="0" baseline="0" dirty="0">
                <a:solidFill>
                  <a:schemeClr val="bg1"/>
                </a:solidFill>
                <a:ea typeface="Arial Unicode MS" pitchFamily="50" charset="-128"/>
                <a:cs typeface="Arial Unicode MS" pitchFamily="50" charset="-128"/>
              </a:rPr>
              <a:t>| </a:t>
            </a:r>
            <a:r>
              <a:rPr lang="en-US" altLang="ja-JP" sz="1000" b="0" dirty="0">
                <a:solidFill>
                  <a:schemeClr val="bg1"/>
                </a:solidFill>
                <a:ea typeface="HGｺﾞｼｯｸE" pitchFamily="49" charset="-128"/>
              </a:rPr>
              <a:t>CONFIDENTIAL</a:t>
            </a:r>
            <a:endParaRPr lang="ja-JP" altLang="en-US" sz="10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基本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kumimoji="1" lang="ja-JP" altLang="en-US"/>
              <a:t>マスタ タイトルの書式設定</a:t>
            </a:r>
            <a:endParaRPr kumimoji="1" lang="ja-JP" altLang="en-US" dirty="0"/>
          </a:p>
        </p:txBody>
      </p:sp>
      <p:sp>
        <p:nvSpPr>
          <p:cNvPr id="4" name="テキスト プレースホルダ 4"/>
          <p:cNvSpPr>
            <a:spLocks noGrp="1"/>
          </p:cNvSpPr>
          <p:nvPr>
            <p:ph type="body" sz="quarter" idx="11"/>
          </p:nvPr>
        </p:nvSpPr>
        <p:spPr>
          <a:xfrm>
            <a:off x="992191" y="908050"/>
            <a:ext cx="7920000" cy="14414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 sz="2400">
                <a:latin typeface="+mn-ea"/>
                <a:ea typeface="+mn-ea"/>
              </a:defRPr>
            </a:lvl1pPr>
            <a:lvl2pPr marL="0" indent="0">
              <a:lnSpc>
                <a:spcPct val="120000"/>
              </a:lnSpc>
              <a:buFontTx/>
              <a:buNone/>
              <a:defRPr sz="1200">
                <a:latin typeface="+mn-ea"/>
                <a:ea typeface="+mn-ea"/>
              </a:defRPr>
            </a:lvl2pPr>
            <a:lvl3pPr>
              <a:lnSpc>
                <a:spcPct val="120000"/>
              </a:lnSpc>
              <a:buFontTx/>
              <a:buNone/>
              <a:defRPr sz="1100">
                <a:latin typeface="+mn-ea"/>
                <a:ea typeface="+mn-ea"/>
              </a:defRPr>
            </a:lvl3pPr>
            <a:lvl4pPr>
              <a:lnSpc>
                <a:spcPct val="120000"/>
              </a:lnSpc>
              <a:buFontTx/>
              <a:buNone/>
              <a:defRPr sz="1050">
                <a:latin typeface="+mn-ea"/>
                <a:ea typeface="+mn-ea"/>
              </a:defRPr>
            </a:lvl4pPr>
            <a:lvl5pPr>
              <a:lnSpc>
                <a:spcPct val="120000"/>
              </a:lnSpc>
              <a:buFontTx/>
              <a:buNone/>
              <a:defRPr sz="105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基本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kumimoji="1" lang="ja-JP" altLang="en-US"/>
              <a:t>マスタ タイトルの書式設定</a:t>
            </a:r>
            <a:endParaRPr kumimoji="1" lang="ja-JP" altLang="en-US" dirty="0"/>
          </a:p>
        </p:txBody>
      </p:sp>
      <p:sp>
        <p:nvSpPr>
          <p:cNvPr id="4" name="テキスト プレースホルダ 4"/>
          <p:cNvSpPr>
            <a:spLocks noGrp="1"/>
          </p:cNvSpPr>
          <p:nvPr>
            <p:ph type="body" sz="quarter" idx="11"/>
          </p:nvPr>
        </p:nvSpPr>
        <p:spPr>
          <a:xfrm>
            <a:off x="992191" y="908050"/>
            <a:ext cx="7920000" cy="144145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0000"/>
              </a:lnSpc>
              <a:buFontTx/>
              <a:buNone/>
              <a:defRPr sz="2400">
                <a:latin typeface="+mn-ea"/>
                <a:ea typeface="+mn-ea"/>
              </a:defRPr>
            </a:lvl1pPr>
            <a:lvl2pPr marL="0" indent="0">
              <a:lnSpc>
                <a:spcPct val="120000"/>
              </a:lnSpc>
              <a:buFontTx/>
              <a:buNone/>
              <a:defRPr sz="1200">
                <a:latin typeface="+mn-ea"/>
                <a:ea typeface="+mn-ea"/>
              </a:defRPr>
            </a:lvl2pPr>
            <a:lvl3pPr>
              <a:lnSpc>
                <a:spcPct val="120000"/>
              </a:lnSpc>
              <a:buFontTx/>
              <a:buNone/>
              <a:defRPr sz="1100">
                <a:latin typeface="+mn-ea"/>
                <a:ea typeface="+mn-ea"/>
              </a:defRPr>
            </a:lvl3pPr>
            <a:lvl4pPr>
              <a:lnSpc>
                <a:spcPct val="120000"/>
              </a:lnSpc>
              <a:buFontTx/>
              <a:buNone/>
              <a:defRPr sz="1050">
                <a:latin typeface="+mn-ea"/>
                <a:ea typeface="+mn-ea"/>
              </a:defRPr>
            </a:lvl4pPr>
            <a:lvl5pPr>
              <a:lnSpc>
                <a:spcPct val="120000"/>
              </a:lnSpc>
              <a:buFontTx/>
              <a:buNone/>
              <a:defRPr sz="105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基本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kumimoji="1" lang="ja-JP" altLang="en-US"/>
              <a:t>マスタ タイトルの書式設定</a:t>
            </a:r>
            <a:endParaRPr kumimoji="1" lang="ja-JP" altLang="en-US" dirty="0"/>
          </a:p>
        </p:txBody>
      </p:sp>
      <p:sp>
        <p:nvSpPr>
          <p:cNvPr id="4" name="テキスト プレースホルダ 4"/>
          <p:cNvSpPr>
            <a:spLocks noGrp="1"/>
          </p:cNvSpPr>
          <p:nvPr>
            <p:ph type="body" sz="quarter" idx="11"/>
          </p:nvPr>
        </p:nvSpPr>
        <p:spPr>
          <a:xfrm>
            <a:off x="992191" y="908050"/>
            <a:ext cx="7920000" cy="1441450"/>
          </a:xfrm>
          <a:prstGeom prst="rect">
            <a:avLst/>
          </a:prstGeom>
        </p:spPr>
        <p:txBody>
          <a:bodyPr/>
          <a:lstStyle>
            <a:lvl1pPr marL="457200" indent="-457200">
              <a:lnSpc>
                <a:spcPct val="100000"/>
              </a:lnSpc>
              <a:buFontTx/>
              <a:buNone/>
              <a:defRPr sz="2400">
                <a:latin typeface="+mn-ea"/>
                <a:ea typeface="+mn-ea"/>
              </a:defRPr>
            </a:lvl1pPr>
            <a:lvl2pPr marL="360000" indent="0">
              <a:lnSpc>
                <a:spcPct val="100000"/>
              </a:lnSpc>
              <a:buFont typeface="HGPｺﾞｼｯｸM" pitchFamily="50" charset="-128"/>
              <a:buChar char="-"/>
              <a:defRPr sz="1800">
                <a:latin typeface="+mn-ea"/>
                <a:ea typeface="+mn-ea"/>
              </a:defRPr>
            </a:lvl2pPr>
            <a:lvl3pPr>
              <a:lnSpc>
                <a:spcPct val="100000"/>
              </a:lnSpc>
              <a:buFont typeface="Arial" pitchFamily="34" charset="0"/>
              <a:buChar char="•"/>
              <a:defRPr sz="1600">
                <a:latin typeface="+mn-ea"/>
                <a:ea typeface="+mn-ea"/>
              </a:defRPr>
            </a:lvl3pPr>
            <a:lvl4pPr>
              <a:lnSpc>
                <a:spcPct val="100000"/>
              </a:lnSpc>
              <a:buFont typeface="Wingdings" pitchFamily="2" charset="2"/>
              <a:buChar char="Ø"/>
              <a:defRPr sz="1400">
                <a:latin typeface="+mn-ea"/>
                <a:ea typeface="+mn-ea"/>
              </a:defRPr>
            </a:lvl4pPr>
            <a:lvl5pPr>
              <a:lnSpc>
                <a:spcPct val="120000"/>
              </a:lnSpc>
              <a:buFontTx/>
              <a:buNone/>
              <a:defRPr sz="105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メモ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00" spc="0"/>
            </a:lvl1pPr>
          </a:lstStyle>
          <a:p>
            <a:r>
              <a:rPr kumimoji="1" lang="ja-JP" altLang="en-US"/>
              <a:t>マスタ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sz="quarter" idx="12"/>
          </p:nvPr>
        </p:nvSpPr>
        <p:spPr>
          <a:xfrm>
            <a:off x="633001" y="908728"/>
            <a:ext cx="8640000" cy="5760363"/>
          </a:xfrm>
          <a:prstGeom prst="rect">
            <a:avLst/>
          </a:prstGeom>
        </p:spPr>
        <p:txBody>
          <a:bodyPr/>
          <a:lstStyle>
            <a:lvl1pPr marL="268288" indent="-268288">
              <a:spcBef>
                <a:spcPts val="600"/>
              </a:spcBef>
              <a:buClr>
                <a:schemeClr val="tx2"/>
              </a:buClr>
              <a:buFont typeface="Wingdings" pitchFamily="2" charset="2"/>
              <a:buChar char="n"/>
              <a:defRPr sz="1600" b="1">
                <a:latin typeface="+mn-lt"/>
                <a:ea typeface="+mn-ea"/>
              </a:defRPr>
            </a:lvl1pPr>
            <a:lvl2pPr marL="534988" indent="-177800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•"/>
              <a:defRPr sz="1400">
                <a:latin typeface="+mn-lt"/>
                <a:ea typeface="+mn-ea"/>
              </a:defRPr>
            </a:lvl2pPr>
            <a:lvl3pPr marL="803275" indent="-179388">
              <a:spcBef>
                <a:spcPts val="600"/>
              </a:spcBef>
              <a:buClr>
                <a:schemeClr val="tx2"/>
              </a:buClr>
              <a:buFont typeface="Century Gothic" pitchFamily="34" charset="0"/>
              <a:buChar char="−"/>
              <a:defRPr sz="1200">
                <a:latin typeface="+mn-lt"/>
                <a:ea typeface="+mn-ea"/>
              </a:defRPr>
            </a:lvl3pPr>
            <a:lvl4pPr marL="981075" indent="-177800">
              <a:spcBef>
                <a:spcPts val="600"/>
              </a:spcBef>
              <a:buClr>
                <a:schemeClr val="tx2"/>
              </a:buClr>
              <a:buFont typeface="Wingdings" pitchFamily="2" charset="2"/>
              <a:buChar char="ü"/>
              <a:defRPr sz="1050">
                <a:latin typeface="+mn-lt"/>
                <a:ea typeface="+mn-ea"/>
              </a:defRPr>
            </a:lvl4pPr>
            <a:lvl5pPr marL="981075" indent="-177800">
              <a:spcBef>
                <a:spcPts val="600"/>
              </a:spcBef>
              <a:buClr>
                <a:schemeClr val="tx2"/>
              </a:buClr>
              <a:buFont typeface="Wingdings" pitchFamily="2" charset="2"/>
              <a:buChar char="ü"/>
              <a:defRPr sz="1050">
                <a:latin typeface="+mn-lt"/>
                <a:ea typeface="+mn-ea"/>
              </a:defRPr>
            </a:lvl5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バ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1704"/>
            <a:ext cx="990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4"/>
          <p:cNvGrpSpPr/>
          <p:nvPr/>
        </p:nvGrpSpPr>
        <p:grpSpPr>
          <a:xfrm>
            <a:off x="9406256" y="6684295"/>
            <a:ext cx="45719" cy="128011"/>
            <a:chOff x="9488950" y="146075"/>
            <a:chExt cx="144000" cy="403200"/>
          </a:xfrm>
        </p:grpSpPr>
        <p:sp>
          <p:nvSpPr>
            <p:cNvPr id="15" name="正方形/長方形 14"/>
            <p:cNvSpPr/>
            <p:nvPr/>
          </p:nvSpPr>
          <p:spPr>
            <a:xfrm>
              <a:off x="9488950" y="146075"/>
              <a:ext cx="144000" cy="144000"/>
            </a:xfrm>
            <a:prstGeom prst="rect">
              <a:avLst/>
            </a:prstGeom>
            <a:solidFill>
              <a:srgbClr val="971436"/>
            </a:solidFill>
            <a:ln w="1270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M" pitchFamily="50" charset="-128"/>
                <a:ea typeface="HGPｺﾞｼｯｸM" pitchFamily="50" charset="-128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9488950" y="405275"/>
              <a:ext cx="144000" cy="144000"/>
            </a:xfrm>
            <a:prstGeom prst="rect">
              <a:avLst/>
            </a:prstGeom>
            <a:solidFill>
              <a:srgbClr val="971436"/>
            </a:solidFill>
            <a:ln w="1270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M" pitchFamily="50" charset="-128"/>
                <a:ea typeface="HGPｺﾞｼｯｸM" pitchFamily="50" charset="-128"/>
              </a:endParaRPr>
            </a:p>
          </p:txBody>
        </p:sp>
      </p:grpSp>
      <p:sp>
        <p:nvSpPr>
          <p:cNvPr id="8" name="テキスト プレースホルダ 8"/>
          <p:cNvSpPr>
            <a:spLocks noGrp="1"/>
          </p:cNvSpPr>
          <p:nvPr>
            <p:ph type="body" sz="quarter" idx="10"/>
          </p:nvPr>
        </p:nvSpPr>
        <p:spPr>
          <a:xfrm>
            <a:off x="506507" y="548681"/>
            <a:ext cx="8892156" cy="583307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32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最終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Picture 1" descr="C:\Users\00004155\Desktop\クレデンシャルを作ろう。\ロゴマニュアル\cmyk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5370" y="3025746"/>
            <a:ext cx="2215262" cy="8065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33001" y="227628"/>
            <a:ext cx="8640000" cy="432048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cxnSp>
        <p:nvCxnSpPr>
          <p:cNvPr id="12" name="直線コネクタ 11"/>
          <p:cNvCxnSpPr/>
          <p:nvPr/>
        </p:nvCxnSpPr>
        <p:spPr>
          <a:xfrm>
            <a:off x="453000" y="482728"/>
            <a:ext cx="9000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4"/>
          <p:cNvGrpSpPr/>
          <p:nvPr/>
        </p:nvGrpSpPr>
        <p:grpSpPr>
          <a:xfrm>
            <a:off x="9406256" y="6684293"/>
            <a:ext cx="45719" cy="128011"/>
            <a:chOff x="9488950" y="146075"/>
            <a:chExt cx="144000" cy="403200"/>
          </a:xfrm>
        </p:grpSpPr>
        <p:sp>
          <p:nvSpPr>
            <p:cNvPr id="15" name="正方形/長方形 14"/>
            <p:cNvSpPr/>
            <p:nvPr/>
          </p:nvSpPr>
          <p:spPr>
            <a:xfrm>
              <a:off x="9488950" y="146075"/>
              <a:ext cx="144000" cy="144000"/>
            </a:xfrm>
            <a:prstGeom prst="rect">
              <a:avLst/>
            </a:prstGeom>
            <a:solidFill>
              <a:srgbClr val="971436"/>
            </a:solidFill>
            <a:ln w="1270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M" pitchFamily="50" charset="-128"/>
                <a:ea typeface="HGPｺﾞｼｯｸM" pitchFamily="50" charset="-128"/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9488950" y="405275"/>
              <a:ext cx="144000" cy="144000"/>
            </a:xfrm>
            <a:prstGeom prst="rect">
              <a:avLst/>
            </a:prstGeom>
            <a:solidFill>
              <a:srgbClr val="971436"/>
            </a:solidFill>
            <a:ln w="1270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M" pitchFamily="50" charset="-128"/>
                <a:ea typeface="HGPｺﾞｼｯｸM" pitchFamily="50" charset="-128"/>
              </a:endParaRPr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5109019" y="6675635"/>
            <a:ext cx="403636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ja-JP" altLang="en-US" sz="1000" b="0" dirty="0">
                <a:solidFill>
                  <a:schemeClr val="tx1"/>
                </a:solidFill>
                <a:ea typeface="Arial Unicode MS" pitchFamily="50" charset="-128"/>
                <a:cs typeface="Arial Unicode MS" pitchFamily="50" charset="-128"/>
              </a:rPr>
              <a:t>Ⓒ</a:t>
            </a:r>
            <a:r>
              <a:rPr lang="en-US" altLang="ja-JP" sz="1000" b="0" dirty="0" smtClean="0">
                <a:solidFill>
                  <a:schemeClr val="tx1"/>
                </a:solidFill>
                <a:ea typeface="Arial Unicode MS" pitchFamily="50" charset="-128"/>
                <a:cs typeface="Arial Unicode MS" pitchFamily="50" charset="-128"/>
              </a:rPr>
              <a:t>2019</a:t>
            </a:r>
            <a:r>
              <a:rPr lang="ja-JP" altLang="en-US" sz="1000" dirty="0" smtClean="0"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000" dirty="0">
                <a:ea typeface="Arial Unicode MS" pitchFamily="50" charset="-128"/>
                <a:cs typeface="Arial Unicode MS" pitchFamily="50" charset="-128"/>
              </a:rPr>
              <a:t>| </a:t>
            </a:r>
            <a:r>
              <a:rPr lang="en-US" altLang="ja-JP" sz="1000" b="0" dirty="0">
                <a:solidFill>
                  <a:schemeClr val="tx1"/>
                </a:solidFill>
                <a:ea typeface="Arial Unicode MS" pitchFamily="50" charset="-128"/>
                <a:cs typeface="Arial Unicode MS" pitchFamily="50" charset="-128"/>
              </a:rPr>
              <a:t>HAKUHODO  Inc, All  Rights  Reserved.</a:t>
            </a:r>
            <a:r>
              <a:rPr lang="ja-JP" altLang="en-US" sz="1000" b="0" baseline="0" dirty="0">
                <a:solidFill>
                  <a:schemeClr val="tx1"/>
                </a:solidFill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000" b="0" baseline="0" dirty="0">
                <a:solidFill>
                  <a:schemeClr val="tx1"/>
                </a:solidFill>
                <a:ea typeface="Arial Unicode MS" pitchFamily="50" charset="-128"/>
                <a:cs typeface="Arial Unicode MS" pitchFamily="50" charset="-128"/>
              </a:rPr>
              <a:t>| </a:t>
            </a:r>
            <a:r>
              <a:rPr lang="en-US" altLang="ja-JP" sz="1000" b="0" dirty="0">
                <a:solidFill>
                  <a:schemeClr val="tx1"/>
                </a:solidFill>
                <a:ea typeface="HGｺﾞｼｯｸE" pitchFamily="49" charset="-128"/>
              </a:rPr>
              <a:t>CONFIDENTIAL</a:t>
            </a:r>
            <a:endParaRPr lang="ja-JP" altLang="en-US" sz="1000" b="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1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1800" kern="1200" spc="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43400" y="61832"/>
            <a:ext cx="8640000" cy="432048"/>
          </a:xfrm>
        </p:spPr>
        <p:txBody>
          <a:bodyPr/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スポーツニーズ把握調査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323144" y="542856"/>
            <a:ext cx="9114868" cy="1169551"/>
            <a:chOff x="323144" y="663112"/>
            <a:chExt cx="9114868" cy="1169551"/>
          </a:xfrm>
        </p:grpSpPr>
        <p:sp>
          <p:nvSpPr>
            <p:cNvPr id="5" name="コンテンツ プレースホルダ 6"/>
            <p:cNvSpPr txBox="1">
              <a:spLocks/>
            </p:cNvSpPr>
            <p:nvPr/>
          </p:nvSpPr>
          <p:spPr>
            <a:xfrm>
              <a:off x="323144" y="663112"/>
              <a:ext cx="1322816" cy="276999"/>
            </a:xfrm>
            <a:prstGeom prst="rect">
              <a:avLst/>
            </a:prstGeom>
            <a:noFill/>
          </p:spPr>
          <p:txBody>
            <a:bodyPr vert="horz" wrap="square" lIns="91440" tIns="45720" rIns="91440" bIns="45720" rtlCol="0" anchor="t" anchorCtr="0">
              <a:spAutoFit/>
            </a:bodyPr>
            <a:lstStyle>
              <a:lvl1pPr marL="179388" indent="-179388" algn="l" defTabSz="914400" rtl="0" eaLnBrk="1" latinLnBrk="0" hangingPunct="1">
                <a:spcBef>
                  <a:spcPct val="20000"/>
                </a:spcBef>
                <a:buClr>
                  <a:srgbClr val="0000CC"/>
                </a:buClr>
                <a:buFont typeface="Wingdings" pitchFamily="2" charset="2"/>
                <a:buChar char="n"/>
                <a:defRPr kumimoji="1" sz="1200" kern="1200">
                  <a:solidFill>
                    <a:schemeClr val="tx1"/>
                  </a:solidFill>
                  <a:latin typeface="HGSｺﾞｼｯｸM" pitchFamily="50" charset="-128"/>
                  <a:ea typeface="HGSｺﾞｼｯｸM" pitchFamily="50" charset="-128"/>
                  <a:cs typeface="Meiryo UI" pitchFamily="50" charset="-128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1200" kern="1200">
                  <a:solidFill>
                    <a:schemeClr val="tx1"/>
                  </a:solidFill>
                  <a:latin typeface="HGSｺﾞｼｯｸM" pitchFamily="50" charset="-128"/>
                  <a:ea typeface="HGSｺﾞｼｯｸM" pitchFamily="50" charset="-128"/>
                  <a:cs typeface="Meiryo UI" pitchFamily="50" charset="-128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1200" kern="1200">
                  <a:solidFill>
                    <a:schemeClr val="tx1"/>
                  </a:solidFill>
                  <a:latin typeface="HGSｺﾞｼｯｸM" pitchFamily="50" charset="-128"/>
                  <a:ea typeface="HGSｺﾞｼｯｸM" pitchFamily="50" charset="-128"/>
                  <a:cs typeface="Meiryo UI" pitchFamily="50" charset="-128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1200" kern="1200">
                  <a:solidFill>
                    <a:schemeClr val="tx1"/>
                  </a:solidFill>
                  <a:latin typeface="HGSｺﾞｼｯｸM" pitchFamily="50" charset="-128"/>
                  <a:ea typeface="HGSｺﾞｼｯｸM" pitchFamily="50" charset="-128"/>
                  <a:cs typeface="Meiryo UI" pitchFamily="50" charset="-128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kumimoji="1" sz="1200" kern="1200">
                  <a:solidFill>
                    <a:schemeClr val="tx1"/>
                  </a:solidFill>
                  <a:latin typeface="HGSｺﾞｼｯｸM" pitchFamily="50" charset="-128"/>
                  <a:ea typeface="HGSｺﾞｼｯｸM" pitchFamily="50" charset="-128"/>
                  <a:cs typeface="Meiryo UI" pitchFamily="50" charset="-128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600"/>
                </a:spcBef>
                <a:buFont typeface="Wingdings" pitchFamily="2" charset="2"/>
                <a:buNone/>
              </a:pPr>
              <a:r>
                <a:rPr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調査目的：</a:t>
              </a:r>
              <a:endPara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" name="コンテンツ プレースホルダ 6"/>
            <p:cNvSpPr txBox="1">
              <a:spLocks/>
            </p:cNvSpPr>
            <p:nvPr/>
          </p:nvSpPr>
          <p:spPr>
            <a:xfrm>
              <a:off x="1465576" y="663112"/>
              <a:ext cx="7972436" cy="1169551"/>
            </a:xfrm>
            <a:prstGeom prst="rect">
              <a:avLst/>
            </a:prstGeom>
            <a:noFill/>
          </p:spPr>
          <p:txBody>
            <a:bodyPr vert="horz" wrap="square" lIns="91440" tIns="45720" rIns="91440" bIns="45720" rtlCol="0" anchor="t" anchorCtr="0">
              <a:spAutoFit/>
            </a:bodyPr>
            <a:lstStyle>
              <a:lvl1pPr marL="179388" indent="-179388" algn="l" defTabSz="914400" rtl="0" eaLnBrk="1" latinLnBrk="0" hangingPunct="1">
                <a:spcBef>
                  <a:spcPct val="20000"/>
                </a:spcBef>
                <a:buClr>
                  <a:srgbClr val="0000CC"/>
                </a:buClr>
                <a:buFont typeface="Wingdings" pitchFamily="2" charset="2"/>
                <a:buChar char="n"/>
                <a:defRPr kumimoji="1" sz="1200" kern="1200">
                  <a:solidFill>
                    <a:schemeClr val="tx1"/>
                  </a:solidFill>
                  <a:latin typeface="HGSｺﾞｼｯｸM" pitchFamily="50" charset="-128"/>
                  <a:ea typeface="HGSｺﾞｼｯｸM" pitchFamily="50" charset="-128"/>
                  <a:cs typeface="Meiryo UI" pitchFamily="50" charset="-128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1200" kern="1200">
                  <a:solidFill>
                    <a:schemeClr val="tx1"/>
                  </a:solidFill>
                  <a:latin typeface="HGSｺﾞｼｯｸM" pitchFamily="50" charset="-128"/>
                  <a:ea typeface="HGSｺﾞｼｯｸM" pitchFamily="50" charset="-128"/>
                  <a:cs typeface="Meiryo UI" pitchFamily="50" charset="-128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1200" kern="1200">
                  <a:solidFill>
                    <a:schemeClr val="tx1"/>
                  </a:solidFill>
                  <a:latin typeface="HGSｺﾞｼｯｸM" pitchFamily="50" charset="-128"/>
                  <a:ea typeface="HGSｺﾞｼｯｸM" pitchFamily="50" charset="-128"/>
                  <a:cs typeface="Meiryo UI" pitchFamily="50" charset="-128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1200" kern="1200">
                  <a:solidFill>
                    <a:schemeClr val="tx1"/>
                  </a:solidFill>
                  <a:latin typeface="HGSｺﾞｼｯｸM" pitchFamily="50" charset="-128"/>
                  <a:ea typeface="HGSｺﾞｼｯｸM" pitchFamily="50" charset="-128"/>
                  <a:cs typeface="Meiryo UI" pitchFamily="50" charset="-128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kumimoji="1" sz="1200" kern="1200">
                  <a:solidFill>
                    <a:schemeClr val="tx1"/>
                  </a:solidFill>
                  <a:latin typeface="HGSｺﾞｼｯｸM" pitchFamily="50" charset="-128"/>
                  <a:ea typeface="HGSｺﾞｼｯｸM" pitchFamily="50" charset="-128"/>
                  <a:cs typeface="Meiryo UI" pitchFamily="50" charset="-128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300"/>
                </a:spcBef>
                <a:buClrTx/>
                <a:buFont typeface="Arial" panose="020B0604020202020204" pitchFamily="34" charset="0"/>
                <a:buChar char="•"/>
              </a:pPr>
              <a:r>
                <a:rPr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万博</a:t>
              </a:r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近郊エリア居住者のスポーツ人口（＝市場構造の把握）</a:t>
              </a:r>
            </a:p>
            <a:p>
              <a:pPr>
                <a:spcBef>
                  <a:spcPts val="300"/>
                </a:spcBef>
                <a:buClrTx/>
                <a:buFont typeface="Arial" panose="020B0604020202020204" pitchFamily="34" charset="0"/>
                <a:buChar char="•"/>
              </a:pPr>
              <a:r>
                <a:rPr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万博</a:t>
              </a:r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記念公園で利用したい（あれば</a:t>
              </a:r>
              <a:r>
                <a:rPr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良いと思う</a:t>
              </a:r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）スポーツ施設（＝ニーズ・ポテンシャルの把握）</a:t>
              </a:r>
            </a:p>
            <a:p>
              <a:pPr>
                <a:spcBef>
                  <a:spcPts val="300"/>
                </a:spcBef>
                <a:buClrTx/>
                <a:buFont typeface="Arial" panose="020B0604020202020204" pitchFamily="34" charset="0"/>
                <a:buChar char="•"/>
              </a:pPr>
              <a:r>
                <a:rPr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万博</a:t>
              </a:r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記念公園のスポーツ施設の利用理由（＝優位性の把握）</a:t>
              </a:r>
            </a:p>
            <a:p>
              <a:pPr>
                <a:spcBef>
                  <a:spcPts val="300"/>
                </a:spcBef>
                <a:buClrTx/>
                <a:buFont typeface="Arial" panose="020B0604020202020204" pitchFamily="34" charset="0"/>
                <a:buChar char="•"/>
              </a:pPr>
              <a:r>
                <a:rPr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万博</a:t>
              </a:r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記念公園のスポーツ施設の非利用理由（＝ボトルネックの把握）</a:t>
              </a:r>
            </a:p>
            <a:p>
              <a:pPr marL="0" indent="0">
                <a:spcBef>
                  <a:spcPts val="300"/>
                </a:spcBef>
                <a:buNone/>
              </a:pPr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を確認することで、今後の万博記念公園のスポーツ施設の整備、運営管理</a:t>
              </a:r>
              <a:r>
                <a:rPr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の向上</a:t>
              </a:r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に資するものとする</a:t>
              </a:r>
              <a:r>
                <a:rPr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。</a:t>
              </a:r>
              <a:endPara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7" name="コンテンツ プレースホルダ 6"/>
          <p:cNvSpPr txBox="1">
            <a:spLocks/>
          </p:cNvSpPr>
          <p:nvPr/>
        </p:nvSpPr>
        <p:spPr>
          <a:xfrm>
            <a:off x="323144" y="1813796"/>
            <a:ext cx="2705760" cy="29238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 anchorCtr="0">
            <a:spAutoFit/>
          </a:bodyPr>
          <a:lstStyle>
            <a:lvl1pPr marL="179388" indent="-179388" algn="l" defTabSz="914400" rtl="0" eaLnBrk="1" latinLnBrk="0" hangingPunct="1">
              <a:spcBef>
                <a:spcPct val="20000"/>
              </a:spcBef>
              <a:buClr>
                <a:srgbClr val="0000CC"/>
              </a:buClr>
              <a:buFont typeface="Wingdings" pitchFamily="2" charset="2"/>
              <a:buChar char="n"/>
              <a:defRPr kumimoji="1" sz="1200" kern="12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  <a:cs typeface="Meiryo UI" pitchFamily="50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200" kern="12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  <a:cs typeface="Meiryo UI" pitchFamily="50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200" kern="12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  <a:cs typeface="Meiryo UI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200" kern="12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  <a:cs typeface="Meiryo UI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200" kern="12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  <a:cs typeface="Meiryo UI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ja-JP" altLang="en-US" sz="13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調査Ａ：定量調査（</a:t>
            </a:r>
            <a:r>
              <a:rPr lang="en-US" altLang="ja-JP" sz="13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13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調査）</a:t>
            </a:r>
            <a:endParaRPr lang="en-US" altLang="ja-JP" sz="13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3" name="グループ化 62"/>
          <p:cNvGrpSpPr/>
          <p:nvPr/>
        </p:nvGrpSpPr>
        <p:grpSpPr>
          <a:xfrm>
            <a:off x="563656" y="2106184"/>
            <a:ext cx="8959072" cy="4413093"/>
            <a:chOff x="563656" y="2106184"/>
            <a:chExt cx="8959072" cy="4413093"/>
          </a:xfrm>
        </p:grpSpPr>
        <p:sp>
          <p:nvSpPr>
            <p:cNvPr id="30" name="テキスト ボックス 29"/>
            <p:cNvSpPr txBox="1"/>
            <p:nvPr/>
          </p:nvSpPr>
          <p:spPr bwMode="auto">
            <a:xfrm>
              <a:off x="2066856" y="2106184"/>
              <a:ext cx="3727936" cy="270000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SC</a:t>
              </a:r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調査</a:t>
              </a:r>
            </a:p>
          </p:txBody>
        </p:sp>
        <p:sp>
          <p:nvSpPr>
            <p:cNvPr id="39" name="テキスト ボックス 38"/>
            <p:cNvSpPr txBox="1"/>
            <p:nvPr/>
          </p:nvSpPr>
          <p:spPr bwMode="auto">
            <a:xfrm>
              <a:off x="5794792" y="2106184"/>
              <a:ext cx="3727936" cy="270000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本調査</a:t>
              </a:r>
            </a:p>
          </p:txBody>
        </p:sp>
        <p:sp>
          <p:nvSpPr>
            <p:cNvPr id="40" name="テキスト ボックス 39"/>
            <p:cNvSpPr txBox="1"/>
            <p:nvPr/>
          </p:nvSpPr>
          <p:spPr bwMode="auto">
            <a:xfrm>
              <a:off x="2066856" y="2377336"/>
              <a:ext cx="7455872" cy="270000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万博近郊</a:t>
              </a:r>
              <a: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7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市</a:t>
              </a:r>
              <a:endPara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 bwMode="auto">
            <a:xfrm>
              <a:off x="563656" y="2377336"/>
              <a:ext cx="1503200" cy="270000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実施エリア</a:t>
              </a:r>
            </a:p>
          </p:txBody>
        </p:sp>
        <p:sp>
          <p:nvSpPr>
            <p:cNvPr id="43" name="テキスト ボックス 42"/>
            <p:cNvSpPr txBox="1"/>
            <p:nvPr/>
          </p:nvSpPr>
          <p:spPr bwMode="auto">
            <a:xfrm>
              <a:off x="563656" y="2647336"/>
              <a:ext cx="1503200" cy="540000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調査対象者</a:t>
              </a:r>
            </a:p>
          </p:txBody>
        </p:sp>
        <p:sp>
          <p:nvSpPr>
            <p:cNvPr id="44" name="テキスト ボックス 43"/>
            <p:cNvSpPr txBox="1"/>
            <p:nvPr/>
          </p:nvSpPr>
          <p:spPr bwMode="auto">
            <a:xfrm>
              <a:off x="2066856" y="2647336"/>
              <a:ext cx="3727936" cy="540000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10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代後半～</a:t>
              </a:r>
              <a:r>
                <a:rPr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60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代の男女一般生活者</a:t>
              </a:r>
              <a:endPara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 bwMode="auto">
            <a:xfrm>
              <a:off x="5794792" y="2647336"/>
              <a:ext cx="3727936" cy="540000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普段スポーツをする方のうち、</a:t>
              </a:r>
              <a:endPara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万博公園のスポーツ施設の「利用者」と「非利用者」</a:t>
              </a:r>
            </a:p>
          </p:txBody>
        </p:sp>
        <p:sp>
          <p:nvSpPr>
            <p:cNvPr id="46" name="テキスト ボックス 45"/>
            <p:cNvSpPr txBox="1"/>
            <p:nvPr/>
          </p:nvSpPr>
          <p:spPr bwMode="auto">
            <a:xfrm>
              <a:off x="563656" y="3189640"/>
              <a:ext cx="1503200" cy="540000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サンプル数</a:t>
              </a:r>
            </a:p>
          </p:txBody>
        </p:sp>
        <p:sp>
          <p:nvSpPr>
            <p:cNvPr id="47" name="テキスト ボックス 46"/>
            <p:cNvSpPr txBox="1"/>
            <p:nvPr/>
          </p:nvSpPr>
          <p:spPr bwMode="auto">
            <a:xfrm>
              <a:off x="2066856" y="3189640"/>
              <a:ext cx="3727936" cy="540000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～</a:t>
              </a:r>
              <a:r>
                <a:rPr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10,000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サンプル回収想定</a:t>
              </a:r>
              <a:endPara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 bwMode="auto">
            <a:xfrm>
              <a:off x="5794792" y="3189640"/>
              <a:ext cx="3727936" cy="540000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計</a:t>
              </a:r>
              <a: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500</a:t>
              </a:r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サンプル想定</a:t>
              </a:r>
              <a:endPara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（「利用者」と「非利用者」各</a:t>
              </a:r>
              <a: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250</a:t>
              </a:r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サンプルずつ）</a:t>
              </a:r>
            </a:p>
          </p:txBody>
        </p:sp>
        <p:sp>
          <p:nvSpPr>
            <p:cNvPr id="49" name="テキスト ボックス 48"/>
            <p:cNvSpPr txBox="1"/>
            <p:nvPr/>
          </p:nvSpPr>
          <p:spPr bwMode="auto">
            <a:xfrm>
              <a:off x="563656" y="3729640"/>
              <a:ext cx="1503200" cy="2164608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聴取項目（案）</a:t>
              </a:r>
              <a:endPara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 bwMode="auto">
            <a:xfrm>
              <a:off x="2066856" y="3729640"/>
              <a:ext cx="3727936" cy="2164608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square" rtlCol="0" anchor="t" anchorCtr="0">
              <a:noAutofit/>
            </a:bodyPr>
            <a:lstStyle/>
            <a:p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＜～</a:t>
              </a:r>
              <a:r>
                <a:rPr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10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問程度聴取の想定＞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普段のスポーツ頻度</a:t>
              </a:r>
            </a:p>
            <a:p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（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野球／サッカー／フットサル／テニス／バトミントン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／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バレーボール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／卓球／ランニング・ウォーキング・・・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・スポーツ利用施設（公共の施設／民間の施設・・・）</a:t>
              </a:r>
            </a:p>
            <a:p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・スポーツ利用（所属）の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団体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学生サークル／社会人サークル／個人・・・）</a:t>
              </a:r>
            </a:p>
            <a:p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・万博記念公園のスポーツ施設の認知状況</a:t>
              </a:r>
            </a:p>
            <a:p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・万博記念公園のスポーツ施設の利用状況</a:t>
              </a:r>
            </a:p>
            <a:p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・万博記念公園にあれば良いと思うスポーツ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施設</a:t>
              </a:r>
              <a:endPara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 bwMode="auto">
            <a:xfrm>
              <a:off x="5794792" y="3729640"/>
              <a:ext cx="3727936" cy="2164608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square" rtlCol="0" anchor="t" anchorCtr="0">
              <a:noAutofit/>
            </a:bodyPr>
            <a:lstStyle/>
            <a:p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＜～</a:t>
              </a:r>
              <a:r>
                <a:rPr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10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問程度聴取の想定＞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スポーツ施設の申し込み・決定への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関与度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幹事かどうか）</a:t>
              </a:r>
            </a:p>
            <a:p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・スポーツ施設利用時の重視点</a:t>
              </a:r>
            </a:p>
            <a:p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・万博記念公園スポーツ施設の満足度</a:t>
              </a:r>
            </a:p>
            <a:p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・万博記念公園スポーツ施設の満足点・不満点</a:t>
              </a:r>
            </a:p>
            <a:p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・万博記念公園スポーツ施設の非利用理由</a:t>
              </a:r>
              <a:endPara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8" name="下矢印 57"/>
            <p:cNvSpPr/>
            <p:nvPr/>
          </p:nvSpPr>
          <p:spPr>
            <a:xfrm>
              <a:off x="3209288" y="5832968"/>
              <a:ext cx="1443072" cy="361920"/>
            </a:xfrm>
            <a:prstGeom prst="downArrow">
              <a:avLst/>
            </a:prstGeom>
            <a:solidFill>
              <a:srgbClr val="66CCFF"/>
            </a:solidFill>
          </p:spPr>
          <p:txBody>
            <a:bodyPr wrap="square" rtlCol="0" anchor="ctr" anchorCtr="0">
              <a:noAutofit/>
            </a:bodyPr>
            <a:lstStyle/>
            <a:p>
              <a:pPr algn="ctr"/>
              <a:endParaRPr kumimoji="1" lang="ja-JP" altLang="en-US" dirty="0" smtClean="0"/>
            </a:p>
          </p:txBody>
        </p:sp>
        <p:sp>
          <p:nvSpPr>
            <p:cNvPr id="59" name="テキスト ボックス 58"/>
            <p:cNvSpPr txBox="1"/>
            <p:nvPr/>
          </p:nvSpPr>
          <p:spPr bwMode="auto">
            <a:xfrm>
              <a:off x="2148163" y="6134760"/>
              <a:ext cx="3565322" cy="384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rtlCol="0" anchor="t" anchorCtr="0">
              <a:noAutofit/>
            </a:bodyPr>
            <a:lstStyle/>
            <a:p>
              <a:pPr algn="ctr"/>
              <a:r>
                <a: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SC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調査では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、近郊</a:t>
              </a:r>
              <a:r>
                <a: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7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市の人口構成に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あわせて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ウエイトバック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集計を行い、市場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構造や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ニーズ・ポテンシャルを把握します</a:t>
              </a:r>
              <a:endPara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1" name="下矢印 60"/>
            <p:cNvSpPr/>
            <p:nvPr/>
          </p:nvSpPr>
          <p:spPr>
            <a:xfrm>
              <a:off x="6937224" y="5832968"/>
              <a:ext cx="1443072" cy="361920"/>
            </a:xfrm>
            <a:prstGeom prst="downArrow">
              <a:avLst/>
            </a:prstGeom>
            <a:solidFill>
              <a:srgbClr val="66CCFF"/>
            </a:solidFill>
          </p:spPr>
          <p:txBody>
            <a:bodyPr wrap="square" rtlCol="0" anchor="ctr" anchorCtr="0">
              <a:noAutofit/>
            </a:bodyPr>
            <a:lstStyle/>
            <a:p>
              <a:pPr algn="ctr"/>
              <a:endParaRPr kumimoji="1" lang="ja-JP" altLang="en-US" dirty="0" smtClean="0"/>
            </a:p>
          </p:txBody>
        </p:sp>
        <p:sp>
          <p:nvSpPr>
            <p:cNvPr id="62" name="テキスト ボックス 61"/>
            <p:cNvSpPr txBox="1"/>
            <p:nvPr/>
          </p:nvSpPr>
          <p:spPr bwMode="auto">
            <a:xfrm>
              <a:off x="5876099" y="6134760"/>
              <a:ext cx="3565322" cy="384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rtlCol="0" anchor="t" anchorCtr="0">
              <a:noAutofit/>
            </a:bodyPr>
            <a:lstStyle/>
            <a:p>
              <a:pPr algn="ctr"/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本調査では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、万博記念公園スポーツ施設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利用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理由・非利用理由を確認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します</a:t>
              </a:r>
              <a:endPara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3" name="正方形/長方形 1"/>
          <p:cNvSpPr>
            <a:spLocks noChangeArrowheads="1"/>
          </p:cNvSpPr>
          <p:nvPr/>
        </p:nvSpPr>
        <p:spPr bwMode="auto">
          <a:xfrm>
            <a:off x="8524928" y="87181"/>
            <a:ext cx="777875" cy="320675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資料６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66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Hformat">
  <a:themeElements>
    <a:clrScheme name="Hテンプレート 2016">
      <a:dk1>
        <a:srgbClr val="1C1C1C"/>
      </a:dk1>
      <a:lt1>
        <a:srgbClr val="FFFFFF"/>
      </a:lt1>
      <a:dk2>
        <a:srgbClr val="971436"/>
      </a:dk2>
      <a:lt2>
        <a:srgbClr val="C0C0C0"/>
      </a:lt2>
      <a:accent1>
        <a:srgbClr val="EF87A2"/>
      </a:accent1>
      <a:accent2>
        <a:srgbClr val="53565A"/>
      </a:accent2>
      <a:accent3>
        <a:srgbClr val="1C1665"/>
      </a:accent3>
      <a:accent4>
        <a:srgbClr val="877FE3"/>
      </a:accent4>
      <a:accent5>
        <a:srgbClr val="A5DA46"/>
      </a:accent5>
      <a:accent6>
        <a:srgbClr val="DEEDA5"/>
      </a:accent6>
      <a:hlink>
        <a:srgbClr val="1C1665"/>
      </a:hlink>
      <a:folHlink>
        <a:srgbClr val="877FE3"/>
      </a:folHlink>
    </a:clrScheme>
    <a:fontScheme name="Hテンプレート2016">
      <a:majorFont>
        <a:latin typeface="Century Gothic"/>
        <a:ea typeface="HGPｺﾞｼｯｸM"/>
        <a:cs typeface=""/>
      </a:majorFont>
      <a:minorFont>
        <a:latin typeface="Century Gothic"/>
        <a:ea typeface="HGPｺﾞｼｯ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</a:spPr>
      <a:bodyPr wrap="square" rtlCol="0" anchor="ctr" anchorCtr="0">
        <a:noAutofit/>
      </a:bodyPr>
      <a:lstStyle>
        <a:defPPr algn="ctr">
          <a:defRPr kumimoji="1" dirty="0" smtClean="0"/>
        </a:defPPr>
      </a:lstStyle>
    </a:spDef>
    <a:txDef>
      <a:spPr bwMode="auto">
        <a:noFill/>
        <a:ln w="9525">
          <a:noFill/>
          <a:miter lim="800000"/>
          <a:headEnd/>
          <a:tailEnd/>
        </a:ln>
      </a:spPr>
      <a:bodyPr wrap="square" rtlCol="0" anchor="ctr" anchorCtr="0">
        <a:noAutofit/>
      </a:bodyPr>
      <a:lstStyle>
        <a:defPPr algn="ctr">
          <a:defRPr sz="2800" dirty="0" smtClean="0">
            <a:latin typeface="+mn-e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★Hformat</Template>
  <TotalTime>10327</TotalTime>
  <Words>258</Words>
  <Application>Microsoft Office PowerPoint</Application>
  <PresentationFormat>A4 210 x 297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Arial Unicode MS</vt:lpstr>
      <vt:lpstr>HGPｺﾞｼｯｸM</vt:lpstr>
      <vt:lpstr>HGｺﾞｼｯｸE</vt:lpstr>
      <vt:lpstr>Meiryo UI</vt:lpstr>
      <vt:lpstr>ＭＳ Ｐゴシック</vt:lpstr>
      <vt:lpstr>游明朝</vt:lpstr>
      <vt:lpstr>Arial</vt:lpstr>
      <vt:lpstr>Calibri</vt:lpstr>
      <vt:lpstr>Century Gothic</vt:lpstr>
      <vt:lpstr>Wingdings</vt:lpstr>
      <vt:lpstr>1_Hformat</vt:lpstr>
      <vt:lpstr>スポーツニーズ把握調査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8</cp:revision>
  <cp:lastPrinted>2018-12-20T06:03:09Z</cp:lastPrinted>
  <dcterms:created xsi:type="dcterms:W3CDTF">2018-06-18T11:14:43Z</dcterms:created>
  <dcterms:modified xsi:type="dcterms:W3CDTF">2019-07-24T04:30:01Z</dcterms:modified>
</cp:coreProperties>
</file>