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5" r:id="rId2"/>
    <p:sldId id="311" r:id="rId3"/>
    <p:sldId id="312" r:id="rId4"/>
    <p:sldId id="313" r:id="rId5"/>
    <p:sldId id="314" r:id="rId6"/>
    <p:sldId id="322" r:id="rId7"/>
    <p:sldId id="318" r:id="rId8"/>
    <p:sldId id="317" r:id="rId9"/>
    <p:sldId id="320" r:id="rId10"/>
    <p:sldId id="316" r:id="rId11"/>
    <p:sldId id="309" r:id="rId12"/>
    <p:sldId id="324" r:id="rId13"/>
    <p:sldId id="323" r:id="rId14"/>
    <p:sldId id="327" r:id="rId15"/>
  </p:sldIdLst>
  <p:sldSz cx="9144000" cy="6858000" type="screen4x3"/>
  <p:notesSz cx="6646863" cy="9777413"/>
  <p:defaultTextStyle>
    <a:defPPr>
      <a:defRPr lang="ja-JP"/>
    </a:defPPr>
    <a:lvl1pPr marL="0" algn="l" defTabSz="91439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95" algn="l" defTabSz="91439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391" algn="l" defTabSz="91439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586" algn="l" defTabSz="91439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782" algn="l" defTabSz="91439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977" algn="l" defTabSz="91439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173" algn="l" defTabSz="91439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368" algn="l" defTabSz="91439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563" algn="l" defTabSz="914391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E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4" autoAdjust="0"/>
    <p:restoredTop sz="93116" autoAdjust="0"/>
  </p:normalViewPr>
  <p:slideViewPr>
    <p:cSldViewPr>
      <p:cViewPr varScale="1">
        <p:scale>
          <a:sx n="69" d="100"/>
          <a:sy n="69" d="100"/>
        </p:scale>
        <p:origin x="11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79726" cy="490538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765552" y="0"/>
            <a:ext cx="2879726" cy="490538"/>
          </a:xfrm>
          <a:prstGeom prst="rect">
            <a:avLst/>
          </a:prstGeom>
        </p:spPr>
        <p:txBody>
          <a:bodyPr vert="horz" lIns="91426" tIns="45712" rIns="91426" bIns="45712" rtlCol="0"/>
          <a:lstStyle>
            <a:lvl1pPr algn="r">
              <a:defRPr sz="1200"/>
            </a:lvl1pPr>
          </a:lstStyle>
          <a:p>
            <a:fld id="{4E048737-F274-42FE-95CE-D0C1B439CF00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286875"/>
            <a:ext cx="2879726" cy="490538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765552" y="9286875"/>
            <a:ext cx="2879726" cy="490538"/>
          </a:xfrm>
          <a:prstGeom prst="rect">
            <a:avLst/>
          </a:prstGeom>
        </p:spPr>
        <p:txBody>
          <a:bodyPr vert="horz" lIns="91426" tIns="45712" rIns="91426" bIns="45712" rtlCol="0" anchor="b"/>
          <a:lstStyle>
            <a:lvl1pPr algn="r">
              <a:defRPr sz="1200"/>
            </a:lvl1pPr>
          </a:lstStyle>
          <a:p>
            <a:fld id="{B09AC1D6-D663-4D6D-B5DA-47931EAD18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0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0102" cy="488793"/>
          </a:xfrm>
          <a:prstGeom prst="rect">
            <a:avLst/>
          </a:prstGeom>
        </p:spPr>
        <p:txBody>
          <a:bodyPr vert="horz" lIns="89654" tIns="44826" rIns="89654" bIns="4482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214" y="1"/>
            <a:ext cx="2880102" cy="488793"/>
          </a:xfrm>
          <a:prstGeom prst="rect">
            <a:avLst/>
          </a:prstGeom>
        </p:spPr>
        <p:txBody>
          <a:bodyPr vert="horz" lIns="89654" tIns="44826" rIns="89654" bIns="44826" rtlCol="0"/>
          <a:lstStyle>
            <a:lvl1pPr algn="r">
              <a:defRPr sz="1200"/>
            </a:lvl1pPr>
          </a:lstStyle>
          <a:p>
            <a:fld id="{BAF76DD6-D47B-412C-9B6F-56578A6CCE61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1838"/>
            <a:ext cx="4887913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54" tIns="44826" rIns="89654" bIns="4482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997" y="4644310"/>
            <a:ext cx="5316870" cy="4399133"/>
          </a:xfrm>
          <a:prstGeom prst="rect">
            <a:avLst/>
          </a:prstGeom>
        </p:spPr>
        <p:txBody>
          <a:bodyPr vert="horz" lIns="89654" tIns="44826" rIns="89654" bIns="4482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287062"/>
            <a:ext cx="2880102" cy="488792"/>
          </a:xfrm>
          <a:prstGeom prst="rect">
            <a:avLst/>
          </a:prstGeom>
        </p:spPr>
        <p:txBody>
          <a:bodyPr vert="horz" lIns="89654" tIns="44826" rIns="89654" bIns="4482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214" y="9287062"/>
            <a:ext cx="2880102" cy="488792"/>
          </a:xfrm>
          <a:prstGeom prst="rect">
            <a:avLst/>
          </a:prstGeom>
        </p:spPr>
        <p:txBody>
          <a:bodyPr vert="horz" lIns="89654" tIns="44826" rIns="89654" bIns="44826" rtlCol="0" anchor="b"/>
          <a:lstStyle>
            <a:lvl1pPr algn="r">
              <a:defRPr sz="1200"/>
            </a:lvl1pPr>
          </a:lstStyle>
          <a:p>
            <a:fld id="{5022321F-F4AA-469A-A258-80983FF178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2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95" algn="l" defTabSz="91439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91" algn="l" defTabSz="91439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86" algn="l" defTabSz="91439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782" algn="l" defTabSz="91439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977" algn="l" defTabSz="91439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173" algn="l" defTabSz="91439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368" algn="l" defTabSz="91439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563" algn="l" defTabSz="914391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F55B-6DBD-47D1-B88F-931D0AC6EC07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30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F55B-6DBD-47D1-B88F-931D0AC6EC07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7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F55B-6DBD-47D1-B88F-931D0AC6EC07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75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F55B-6DBD-47D1-B88F-931D0AC6EC07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7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F55B-6DBD-47D1-B88F-931D0AC6EC07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54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F55B-6DBD-47D1-B88F-931D0AC6EC07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16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F55B-6DBD-47D1-B88F-931D0AC6EC07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3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F55B-6DBD-47D1-B88F-931D0AC6EC07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14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F55B-6DBD-47D1-B88F-931D0AC6EC07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28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F55B-6DBD-47D1-B88F-931D0AC6EC07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8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CF55B-6DBD-47D1-B88F-931D0AC6EC07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02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9" tIns="45720" rIns="91439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CF55B-6DBD-47D1-B88F-931D0AC6EC07}" type="datetimeFigureOut">
              <a:rPr kumimoji="1" lang="ja-JP" altLang="en-US" smtClean="0"/>
              <a:t>2020/3/27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0"/>
            <a:ext cx="2895600" cy="365125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1" y="6356350"/>
            <a:ext cx="2133600" cy="365125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54B97-5768-4123-A9C5-D26CAFB7C2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06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91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7" indent="-342897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914391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914391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8" algn="l" defTabSz="914391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8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8" algn="l" defTabSz="914391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9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91439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91439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表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696113"/>
              </p:ext>
            </p:extLst>
          </p:nvPr>
        </p:nvGraphicFramePr>
        <p:xfrm>
          <a:off x="4631280" y="1229627"/>
          <a:ext cx="4405216" cy="217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716254152"/>
                    </a:ext>
                  </a:extLst>
                </a:gridCol>
                <a:gridCol w="1232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7716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日本庭園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太陽の塔</a:t>
                      </a:r>
                      <a:endParaRPr kumimoji="1" lang="ja-JP" altLang="en-US" sz="10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EXPO’70</a:t>
                      </a:r>
                    </a:p>
                    <a:p>
                      <a:pPr algn="ctr"/>
                      <a:r>
                        <a:rPr kumimoji="1" lang="ja-JP" altLang="en-US" sz="1200" dirty="0" smtClean="0"/>
                        <a:t>ﾊﾟﾋﾞﾘｵﾝ</a:t>
                      </a:r>
                      <a:r>
                        <a:rPr kumimoji="1" lang="ja-JP" altLang="en-US" sz="900" dirty="0" smtClean="0"/>
                        <a:t>（</a:t>
                      </a:r>
                      <a:r>
                        <a:rPr kumimoji="1" lang="en-US" altLang="ja-JP" sz="900" dirty="0" smtClean="0"/>
                        <a:t>※2</a:t>
                      </a:r>
                      <a:r>
                        <a:rPr kumimoji="1" lang="ja-JP" altLang="en-US" sz="900" dirty="0" smtClean="0"/>
                        <a:t>）</a:t>
                      </a:r>
                      <a:endParaRPr kumimoji="1" lang="ja-JP" altLang="en-US" sz="9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91436" marR="91436" marT="45742" marB="4574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54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R1</a:t>
                      </a:r>
                    </a:p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</a:rPr>
                        <a:t>月末時点）</a:t>
                      </a:r>
                      <a:endParaRPr kumimoji="1" lang="en-US" altLang="ja-JP" sz="9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</a:rPr>
                        <a:t>速報値</a:t>
                      </a:r>
                      <a:endParaRPr kumimoji="1" lang="en-US" altLang="ja-JP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　　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　　（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230,340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</a:p>
                    <a:p>
                      <a:pPr algn="r"/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282,122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/>
                        <a:t>              </a:t>
                      </a:r>
                    </a:p>
                    <a:p>
                      <a:pPr algn="r"/>
                      <a:r>
                        <a:rPr kumimoji="1" lang="ja-JP" altLang="en-US" sz="1200" dirty="0" smtClean="0"/>
                        <a:t>（</a:t>
                      </a:r>
                      <a:r>
                        <a:rPr kumimoji="1" lang="en-US" altLang="ja-JP" sz="1200" dirty="0" smtClean="0"/>
                        <a:t>105,620</a:t>
                      </a:r>
                      <a:r>
                        <a:rPr kumimoji="1" lang="ja-JP" altLang="en-US" sz="1200" dirty="0" smtClean="0"/>
                        <a:t>）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extLst>
                  <a:ext uri="{0D108BD9-81ED-4DB2-BD59-A6C34878D82A}">
                    <a16:rowId xmlns:a16="http://schemas.microsoft.com/office/drawing/2014/main" val="47582937"/>
                  </a:ext>
                </a:extLst>
              </a:tr>
              <a:tr h="5537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H30</a:t>
                      </a: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/>
                        <a:t>   </a:t>
                      </a:r>
                      <a:r>
                        <a:rPr kumimoji="1" lang="ja-JP" altLang="en-US" sz="1200" dirty="0" smtClean="0"/>
                        <a:t>　  </a:t>
                      </a:r>
                      <a:r>
                        <a:rPr kumimoji="1" lang="en-US" altLang="ja-JP" sz="1200" dirty="0" smtClean="0"/>
                        <a:t> 223,606</a:t>
                      </a:r>
                    </a:p>
                    <a:p>
                      <a:pPr algn="r"/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201,974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/>
                        <a:t>           330,053</a:t>
                      </a:r>
                    </a:p>
                    <a:p>
                      <a:pPr algn="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297,003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/>
                        <a:t>　　　</a:t>
                      </a:r>
                      <a:r>
                        <a:rPr kumimoji="1" lang="ja-JP" altLang="en-US" sz="1200" baseline="0" dirty="0" smtClean="0"/>
                        <a:t>     </a:t>
                      </a:r>
                      <a:r>
                        <a:rPr kumimoji="1" lang="en-US" altLang="ja-JP" sz="1200" dirty="0" smtClean="0"/>
                        <a:t>104,447</a:t>
                      </a:r>
                    </a:p>
                    <a:p>
                      <a:pPr algn="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</a:rPr>
                        <a:t>      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93,696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</a:p>
                  </a:txBody>
                  <a:tcPr marL="91436" marR="91436" marT="45742" marB="4574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9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H29</a:t>
                      </a: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/>
                        <a:t>         247,299</a:t>
                      </a:r>
                    </a:p>
                    <a:p>
                      <a:pPr algn="r"/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218,211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 smtClean="0"/>
                        <a:t>    </a:t>
                      </a:r>
                      <a:r>
                        <a:rPr kumimoji="1" lang="en-US" altLang="ja-JP" sz="900" baseline="0" dirty="0" smtClean="0"/>
                        <a:t> </a:t>
                      </a:r>
                      <a:r>
                        <a:rPr kumimoji="1" lang="ja-JP" altLang="en-US" sz="900" baseline="0" dirty="0" smtClean="0"/>
                        <a:t>（</a:t>
                      </a:r>
                      <a:r>
                        <a:rPr kumimoji="1" lang="en-US" altLang="ja-JP" sz="900" dirty="0" smtClean="0"/>
                        <a:t>※1</a:t>
                      </a:r>
                      <a:r>
                        <a:rPr kumimoji="1" lang="ja-JP" altLang="en-US" sz="900" dirty="0" smtClean="0"/>
                        <a:t>）</a:t>
                      </a:r>
                      <a:r>
                        <a:rPr kumimoji="1" lang="en-US" altLang="ja-JP" sz="900" dirty="0" smtClean="0"/>
                        <a:t>  </a:t>
                      </a:r>
                      <a:r>
                        <a:rPr kumimoji="1" lang="en-US" altLang="ja-JP" sz="1200" dirty="0" smtClean="0"/>
                        <a:t>11,461</a:t>
                      </a:r>
                      <a:r>
                        <a:rPr kumimoji="1" lang="en-US" altLang="ja-JP" sz="1200" baseline="0" dirty="0" smtClean="0"/>
                        <a:t>   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</a:p>
                    <a:p>
                      <a:pPr algn="r"/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</a:rPr>
                        <a:t>             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/>
                        <a:t>                58,029</a:t>
                      </a:r>
                    </a:p>
                    <a:p>
                      <a:pPr algn="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</a:rPr>
                        <a:t>47,720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extLst>
                  <a:ext uri="{0D108BD9-81ED-4DB2-BD59-A6C34878D82A}">
                    <a16:rowId xmlns:a16="http://schemas.microsoft.com/office/drawing/2014/main" val="1318573296"/>
                  </a:ext>
                </a:extLst>
              </a:tr>
            </a:tbl>
          </a:graphicData>
        </a:graphic>
      </p:graphicFrame>
      <p:sp>
        <p:nvSpPr>
          <p:cNvPr id="8303" name="テキスト ボックス 17"/>
          <p:cNvSpPr txBox="1">
            <a:spLocks noChangeArrowheads="1"/>
          </p:cNvSpPr>
          <p:nvPr/>
        </p:nvSpPr>
        <p:spPr bwMode="auto">
          <a:xfrm>
            <a:off x="8102878" y="911386"/>
            <a:ext cx="1168690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None/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（単位：人）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61132" y="1220711"/>
            <a:ext cx="4274542" cy="2492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63984" tIns="31992" rIns="63984" bIns="31992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■自然文化</a:t>
            </a:r>
            <a:r>
              <a:rPr lang="ja-JP" altLang="en-US" sz="1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園来園者の推移</a:t>
            </a:r>
            <a:endParaRPr lang="ja-JP" altLang="en-US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27000" y="1539365"/>
            <a:ext cx="4378325" cy="2450901"/>
            <a:chOff x="417695" y="731661"/>
            <a:chExt cx="4776751" cy="2283775"/>
          </a:xfrm>
        </p:grpSpPr>
        <p:grpSp>
          <p:nvGrpSpPr>
            <p:cNvPr id="21" name="グループ化 7"/>
            <p:cNvGrpSpPr>
              <a:grpSpLocks/>
            </p:cNvGrpSpPr>
            <p:nvPr/>
          </p:nvGrpSpPr>
          <p:grpSpPr bwMode="auto">
            <a:xfrm>
              <a:off x="417695" y="731661"/>
              <a:ext cx="4776751" cy="2283775"/>
              <a:chOff x="567862" y="1852645"/>
              <a:chExt cx="5040892" cy="2816861"/>
            </a:xfrm>
          </p:grpSpPr>
          <p:graphicFrame>
            <p:nvGraphicFramePr>
              <p:cNvPr id="25" name="グラフ 8"/>
              <p:cNvGraphicFramePr>
                <a:graphicFrameLocks/>
              </p:cNvGraphicFramePr>
              <p:nvPr>
                <p:extLst/>
              </p:nvPr>
            </p:nvGraphicFramePr>
            <p:xfrm>
              <a:off x="567862" y="1852645"/>
              <a:ext cx="5040892" cy="28168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89" name="ワークシート" r:id="rId3" imgW="4791053" imgH="2390638" progId="Excel.Sheet.8">
                      <p:embed/>
                    </p:oleObj>
                  </mc:Choice>
                  <mc:Fallback>
                    <p:oleObj name="ワークシート" r:id="rId3" imgW="4791053" imgH="2390638" progId="Excel.Sheet.8">
                      <p:embed/>
                      <p:pic>
                        <p:nvPicPr>
                          <p:cNvPr id="25" name="グラフ 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7862" y="1852645"/>
                            <a:ext cx="5040892" cy="28168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8" name="グループ化 9"/>
              <p:cNvGrpSpPr>
                <a:grpSpLocks/>
              </p:cNvGrpSpPr>
              <p:nvPr/>
            </p:nvGrpSpPr>
            <p:grpSpPr bwMode="auto">
              <a:xfrm>
                <a:off x="1037438" y="2310265"/>
                <a:ext cx="3689572" cy="1827565"/>
                <a:chOff x="1037438" y="2310265"/>
                <a:chExt cx="3689572" cy="1827565"/>
              </a:xfrm>
            </p:grpSpPr>
            <p:sp>
              <p:nvSpPr>
                <p:cNvPr id="29" name="テキスト ボックス 10"/>
                <p:cNvSpPr txBox="1">
                  <a:spLocks noChangeArrowheads="1"/>
                </p:cNvSpPr>
                <p:nvPr/>
              </p:nvSpPr>
              <p:spPr bwMode="auto">
                <a:xfrm>
                  <a:off x="2142869" y="3105263"/>
                  <a:ext cx="771339" cy="3337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929" dirty="0"/>
                    <a:t>213</a:t>
                  </a:r>
                  <a:r>
                    <a:rPr lang="ja-JP" altLang="en-US" sz="929" dirty="0"/>
                    <a:t>万人</a:t>
                  </a:r>
                </a:p>
              </p:txBody>
            </p:sp>
            <p:sp>
              <p:nvSpPr>
                <p:cNvPr id="31" name="テキスト ボックス 12"/>
                <p:cNvSpPr txBox="1">
                  <a:spLocks noChangeArrowheads="1"/>
                </p:cNvSpPr>
                <p:nvPr/>
              </p:nvSpPr>
              <p:spPr bwMode="auto">
                <a:xfrm>
                  <a:off x="3966778" y="2310265"/>
                  <a:ext cx="760232" cy="3337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929" dirty="0" smtClean="0"/>
                    <a:t>239</a:t>
                  </a:r>
                  <a:r>
                    <a:rPr lang="ja-JP" altLang="en-US" sz="929" dirty="0" smtClean="0"/>
                    <a:t>万人</a:t>
                  </a:r>
                  <a:endParaRPr lang="ja-JP" altLang="en-US" sz="929" dirty="0"/>
                </a:p>
              </p:txBody>
            </p:sp>
            <p:sp>
              <p:nvSpPr>
                <p:cNvPr id="32" name="テキスト ボックス 13"/>
                <p:cNvSpPr txBox="1">
                  <a:spLocks noChangeArrowheads="1"/>
                </p:cNvSpPr>
                <p:nvPr/>
              </p:nvSpPr>
              <p:spPr bwMode="auto">
                <a:xfrm>
                  <a:off x="1037438" y="3847580"/>
                  <a:ext cx="856717" cy="290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929" dirty="0"/>
                    <a:t>183</a:t>
                  </a:r>
                  <a:r>
                    <a:rPr lang="ja-JP" altLang="en-US" sz="929" dirty="0"/>
                    <a:t>万人</a:t>
                  </a:r>
                </a:p>
              </p:txBody>
            </p:sp>
            <p:sp>
              <p:nvSpPr>
                <p:cNvPr id="33" name="テキスト ボックス 14"/>
                <p:cNvSpPr txBox="1">
                  <a:spLocks noChangeArrowheads="1"/>
                </p:cNvSpPr>
                <p:nvPr/>
              </p:nvSpPr>
              <p:spPr bwMode="auto">
                <a:xfrm>
                  <a:off x="1562535" y="3557330"/>
                  <a:ext cx="922744" cy="290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929" dirty="0"/>
                    <a:t>194</a:t>
                  </a:r>
                  <a:r>
                    <a:rPr lang="ja-JP" altLang="en-US" sz="929" dirty="0"/>
                    <a:t>万人</a:t>
                  </a:r>
                </a:p>
              </p:txBody>
            </p:sp>
          </p:grpSp>
        </p:grpSp>
        <p:grpSp>
          <p:nvGrpSpPr>
            <p:cNvPr id="2" name="グループ化 1"/>
            <p:cNvGrpSpPr/>
            <p:nvPr/>
          </p:nvGrpSpPr>
          <p:grpSpPr>
            <a:xfrm>
              <a:off x="2540924" y="1355383"/>
              <a:ext cx="1439953" cy="400933"/>
              <a:chOff x="2540924" y="1355383"/>
              <a:chExt cx="1439953" cy="400933"/>
            </a:xfrm>
          </p:grpSpPr>
          <p:sp>
            <p:nvSpPr>
              <p:cNvPr id="34" name="テキスト ボックス 10"/>
              <p:cNvSpPr txBox="1">
                <a:spLocks noChangeArrowheads="1"/>
              </p:cNvSpPr>
              <p:nvPr/>
            </p:nvSpPr>
            <p:spPr bwMode="auto">
              <a:xfrm>
                <a:off x="2540924" y="1520995"/>
                <a:ext cx="791880" cy="235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9" tIns="45720" rIns="91439" bIns="4572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929" dirty="0"/>
                  <a:t>220</a:t>
                </a:r>
                <a:r>
                  <a:rPr lang="ja-JP" altLang="en-US" sz="929" dirty="0"/>
                  <a:t>万人</a:t>
                </a:r>
              </a:p>
            </p:txBody>
          </p:sp>
          <p:sp>
            <p:nvSpPr>
              <p:cNvPr id="37" name="テキスト ボックス 10"/>
              <p:cNvSpPr txBox="1">
                <a:spLocks noChangeArrowheads="1"/>
              </p:cNvSpPr>
              <p:nvPr/>
            </p:nvSpPr>
            <p:spPr bwMode="auto">
              <a:xfrm>
                <a:off x="3188997" y="1355383"/>
                <a:ext cx="791880" cy="235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9" tIns="45720" rIns="91439" bIns="4572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929" dirty="0" smtClean="0"/>
                  <a:t>225</a:t>
                </a:r>
                <a:r>
                  <a:rPr lang="ja-JP" altLang="en-US" sz="929" dirty="0" smtClean="0"/>
                  <a:t>万人</a:t>
                </a:r>
                <a:endParaRPr lang="ja-JP" altLang="en-US" sz="929" dirty="0"/>
              </a:p>
            </p:txBody>
          </p:sp>
        </p:grpSp>
      </p:grpSp>
      <p:sp>
        <p:nvSpPr>
          <p:cNvPr id="38" name="正方形/長方形 37"/>
          <p:cNvSpPr/>
          <p:nvPr/>
        </p:nvSpPr>
        <p:spPr>
          <a:xfrm>
            <a:off x="-180528" y="749552"/>
            <a:ext cx="2795775" cy="3960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61859" tIns="30929" rIns="61859" bIns="309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b="1" kern="100" dirty="0" smtClean="0">
                <a:solidFill>
                  <a:schemeClr val="tx1"/>
                </a:solidFill>
                <a:ea typeface="ＭＳ Ｐゴシック"/>
                <a:cs typeface="Times New Roman"/>
              </a:rPr>
              <a:t>○万博記念公園の概況</a:t>
            </a:r>
            <a:endParaRPr lang="ja-JP" altLang="en-US" sz="1600" kern="100" dirty="0">
              <a:solidFill>
                <a:schemeClr val="tx1"/>
              </a:solidFill>
              <a:ea typeface="ＭＳ 明朝"/>
              <a:cs typeface="Times New Roman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5622" y="1758018"/>
            <a:ext cx="4539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/>
              <a:t>（万人）</a:t>
            </a:r>
            <a:endParaRPr kumimoji="1" lang="ja-JP" altLang="en-US" sz="700" dirty="0"/>
          </a:p>
        </p:txBody>
      </p:sp>
      <p:sp>
        <p:nvSpPr>
          <p:cNvPr id="30" name="テキスト ボックス 20"/>
          <p:cNvSpPr txBox="1">
            <a:spLocks noChangeArrowheads="1"/>
          </p:cNvSpPr>
          <p:nvPr/>
        </p:nvSpPr>
        <p:spPr bwMode="auto">
          <a:xfrm>
            <a:off x="107504" y="3918258"/>
            <a:ext cx="2366876" cy="23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スポーツ施設等の利用者は含まない</a:t>
            </a:r>
            <a:endParaRPr lang="ja-JP" altLang="en-US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40" name="表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604165"/>
              </p:ext>
            </p:extLst>
          </p:nvPr>
        </p:nvGraphicFramePr>
        <p:xfrm>
          <a:off x="35496" y="4422314"/>
          <a:ext cx="9036500" cy="1969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593">
                  <a:extLst>
                    <a:ext uri="{9D8B030D-6E8A-4147-A177-3AD203B41FA5}">
                      <a16:colId xmlns:a16="http://schemas.microsoft.com/office/drawing/2014/main" val="1983360110"/>
                    </a:ext>
                  </a:extLst>
                </a:gridCol>
                <a:gridCol w="628593">
                  <a:extLst>
                    <a:ext uri="{9D8B030D-6E8A-4147-A177-3AD203B41FA5}">
                      <a16:colId xmlns:a16="http://schemas.microsoft.com/office/drawing/2014/main" val="4237736962"/>
                    </a:ext>
                  </a:extLst>
                </a:gridCol>
                <a:gridCol w="628593">
                  <a:extLst>
                    <a:ext uri="{9D8B030D-6E8A-4147-A177-3AD203B41FA5}">
                      <a16:colId xmlns:a16="http://schemas.microsoft.com/office/drawing/2014/main" val="3297991818"/>
                    </a:ext>
                  </a:extLst>
                </a:gridCol>
                <a:gridCol w="628593">
                  <a:extLst>
                    <a:ext uri="{9D8B030D-6E8A-4147-A177-3AD203B41FA5}">
                      <a16:colId xmlns:a16="http://schemas.microsoft.com/office/drawing/2014/main" val="1328707622"/>
                    </a:ext>
                  </a:extLst>
                </a:gridCol>
                <a:gridCol w="628593">
                  <a:extLst>
                    <a:ext uri="{9D8B030D-6E8A-4147-A177-3AD203B41FA5}">
                      <a16:colId xmlns:a16="http://schemas.microsoft.com/office/drawing/2014/main" val="922089750"/>
                    </a:ext>
                  </a:extLst>
                </a:gridCol>
                <a:gridCol w="628593">
                  <a:extLst>
                    <a:ext uri="{9D8B030D-6E8A-4147-A177-3AD203B41FA5}">
                      <a16:colId xmlns:a16="http://schemas.microsoft.com/office/drawing/2014/main" val="1159661525"/>
                    </a:ext>
                  </a:extLst>
                </a:gridCol>
                <a:gridCol w="628593">
                  <a:extLst>
                    <a:ext uri="{9D8B030D-6E8A-4147-A177-3AD203B41FA5}">
                      <a16:colId xmlns:a16="http://schemas.microsoft.com/office/drawing/2014/main" val="2078020242"/>
                    </a:ext>
                  </a:extLst>
                </a:gridCol>
                <a:gridCol w="628593">
                  <a:extLst>
                    <a:ext uri="{9D8B030D-6E8A-4147-A177-3AD203B41FA5}">
                      <a16:colId xmlns:a16="http://schemas.microsoft.com/office/drawing/2014/main" val="1445739117"/>
                    </a:ext>
                  </a:extLst>
                </a:gridCol>
                <a:gridCol w="628593">
                  <a:extLst>
                    <a:ext uri="{9D8B030D-6E8A-4147-A177-3AD203B41FA5}">
                      <a16:colId xmlns:a16="http://schemas.microsoft.com/office/drawing/2014/main" val="1411750161"/>
                    </a:ext>
                  </a:extLst>
                </a:gridCol>
                <a:gridCol w="628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593">
                  <a:extLst>
                    <a:ext uri="{9D8B030D-6E8A-4147-A177-3AD203B41FA5}">
                      <a16:colId xmlns:a16="http://schemas.microsoft.com/office/drawing/2014/main" val="1716254152"/>
                    </a:ext>
                  </a:extLst>
                </a:gridCol>
                <a:gridCol w="628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013">
                  <a:extLst>
                    <a:ext uri="{9D8B030D-6E8A-4147-A177-3AD203B41FA5}">
                      <a16:colId xmlns:a16="http://schemas.microsoft.com/office/drawing/2014/main" val="1259229754"/>
                    </a:ext>
                  </a:extLst>
                </a:gridCol>
              </a:tblGrid>
              <a:tr h="336826">
                <a:tc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kumimoji="1" lang="ja-JP" altLang="en-US" sz="1050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endParaRPr kumimoji="1" lang="ja-JP" alt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kumimoji="1" lang="ja-JP" altLang="en-US" sz="1050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endParaRPr kumimoji="1" lang="en-US" altLang="ja-JP" sz="105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kumimoji="1" lang="ja-JP" altLang="en-US" sz="1050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endParaRPr kumimoji="1" lang="ja-JP" alt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kumimoji="1" lang="ja-JP" altLang="en-US" sz="1050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endParaRPr kumimoji="1" lang="ja-JP" alt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kumimoji="1" lang="ja-JP" altLang="en-US" sz="1050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endParaRPr kumimoji="1" lang="ja-JP" alt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r>
                        <a:rPr kumimoji="1" lang="ja-JP" altLang="en-US" sz="1050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endParaRPr kumimoji="1" lang="ja-JP" alt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kumimoji="1" lang="ja-JP" altLang="en-US" sz="1050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endParaRPr kumimoji="1" lang="ja-JP" alt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r>
                        <a:rPr kumimoji="1" lang="ja-JP" altLang="en-US" sz="1050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endParaRPr kumimoji="1" lang="ja-JP" alt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r>
                        <a:rPr kumimoji="1" lang="ja-JP" altLang="en-US" sz="1050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endParaRPr kumimoji="1" lang="ja-JP" alt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kumimoji="1" lang="ja-JP" altLang="en-US" sz="1050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endParaRPr kumimoji="1" lang="ja-JP" alt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05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月</a:t>
                      </a: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05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月</a:t>
                      </a: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計</a:t>
                      </a:r>
                    </a:p>
                  </a:txBody>
                  <a:tcPr marL="91436" marR="91436" marT="45742" marB="4574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14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R1</a:t>
                      </a:r>
                    </a:p>
                    <a:p>
                      <a:pPr algn="ctr"/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</a:rPr>
                        <a:t>月末時点）</a:t>
                      </a:r>
                      <a:endParaRPr kumimoji="1" lang="en-US" altLang="ja-JP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449,477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346,937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138,070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109,543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134,034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146,272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181,121</a:t>
                      </a: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365,651</a:t>
                      </a: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179,898</a:t>
                      </a: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82,074</a:t>
                      </a: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91,656</a:t>
                      </a:r>
                    </a:p>
                    <a:p>
                      <a:pPr algn="r"/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dirty="0" smtClean="0">
                          <a:solidFill>
                            <a:schemeClr val="tx1"/>
                          </a:solidFill>
                        </a:rPr>
                        <a:t>速報値</a:t>
                      </a:r>
                      <a:r>
                        <a:rPr kumimoji="1" lang="en-US" altLang="ja-JP" sz="9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2,225,227</a:t>
                      </a: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  <a:endParaRPr kumimoji="1" lang="en-US" altLang="ja-JP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extLst>
                  <a:ext uri="{0D108BD9-81ED-4DB2-BD59-A6C34878D82A}">
                    <a16:rowId xmlns:a16="http://schemas.microsoft.com/office/drawing/2014/main" val="47582937"/>
                  </a:ext>
                </a:extLst>
              </a:tr>
              <a:tr h="523602">
                <a:tc>
                  <a:txBody>
                    <a:bodyPr/>
                    <a:lstStyle/>
                    <a:p>
                      <a:pPr marL="0" marR="0" lvl="0" indent="0" algn="ctr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dirty="0" smtClean="0"/>
                        <a:t>H30</a:t>
                      </a: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385,643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287,660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129,039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87,937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124,413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111,186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345,138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295,507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208,026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75,972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100,247</a:t>
                      </a: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236,255</a:t>
                      </a: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   2,387,023</a:t>
                      </a:r>
                    </a:p>
                    <a:p>
                      <a:pPr algn="r"/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2,150,768</a:t>
                      </a: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  <a:endParaRPr kumimoji="1" lang="en-US" altLang="ja-JP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extLst>
                  <a:ext uri="{0D108BD9-81ED-4DB2-BD59-A6C34878D82A}">
                    <a16:rowId xmlns:a16="http://schemas.microsoft.com/office/drawing/2014/main" val="4014312139"/>
                  </a:ext>
                </a:extLst>
              </a:tr>
              <a:tr h="5236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/>
                        <a:t>H29</a:t>
                      </a: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marL="0" marR="0" lvl="0" indent="0" algn="r" defTabSz="914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smtClean="0">
                          <a:solidFill>
                            <a:schemeClr val="tx1"/>
                          </a:solidFill>
                        </a:rPr>
                        <a:t>377,542</a:t>
                      </a:r>
                      <a:endParaRPr kumimoji="1" lang="ja-JP" altLang="en-US" sz="105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341,008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130,201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82,386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93,687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133,564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198,683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259,174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147,549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48,933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70,267</a:t>
                      </a: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362,371</a:t>
                      </a:r>
                    </a:p>
                  </a:txBody>
                  <a:tcPr marL="91436" marR="91436" marT="45742" marB="4574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   2,245,365</a:t>
                      </a:r>
                    </a:p>
                    <a:p>
                      <a:pPr algn="r"/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1050" dirty="0" smtClean="0">
                          <a:solidFill>
                            <a:schemeClr val="tx1"/>
                          </a:solidFill>
                        </a:rPr>
                        <a:t>1,882,994</a:t>
                      </a:r>
                      <a:r>
                        <a:rPr kumimoji="1" lang="ja-JP" altLang="en-US" sz="1050" dirty="0" smtClean="0">
                          <a:solidFill>
                            <a:schemeClr val="tx1"/>
                          </a:solidFill>
                        </a:rPr>
                        <a:t>）</a:t>
                      </a:r>
                      <a:endParaRPr kumimoji="1" lang="en-US" altLang="ja-JP" sz="105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2" marB="4574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テキスト ボックス 20"/>
          <p:cNvSpPr txBox="1">
            <a:spLocks noChangeArrowheads="1"/>
          </p:cNvSpPr>
          <p:nvPr/>
        </p:nvSpPr>
        <p:spPr bwMode="auto">
          <a:xfrm>
            <a:off x="6498985" y="3759443"/>
            <a:ext cx="2472182" cy="23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※2  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ホワイエ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の無料入館者数を除く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8193292" y="175992"/>
            <a:ext cx="777875" cy="320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050" kern="100" dirty="0" smtClean="0">
                <a:solidFill>
                  <a:srgbClr val="000000"/>
                </a:solidFill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資料</a:t>
            </a:r>
            <a:r>
              <a:rPr lang="ja-JP" altLang="en-US" sz="1050" kern="100" dirty="0" smtClean="0">
                <a:solidFill>
                  <a:srgbClr val="000000"/>
                </a:solidFill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６</a:t>
            </a:r>
            <a:endParaRPr lang="ja-JP" sz="105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2001032" y="231612"/>
            <a:ext cx="5141936" cy="3960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61859" tIns="30929" rIns="61859" bIns="3092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b="1" kern="100" dirty="0" smtClean="0">
                <a:solidFill>
                  <a:schemeClr val="tx1"/>
                </a:solidFill>
                <a:ea typeface="ＭＳ Ｐゴシック"/>
                <a:cs typeface="Times New Roman"/>
              </a:rPr>
              <a:t>令和元年度　指定管理者の取り組み</a:t>
            </a:r>
            <a:endParaRPr lang="ja-JP" altLang="en-US" sz="1600" kern="100" dirty="0">
              <a:solidFill>
                <a:schemeClr val="tx1"/>
              </a:solidFill>
              <a:ea typeface="ＭＳ 明朝"/>
              <a:cs typeface="Times New Roman"/>
            </a:endParaRPr>
          </a:p>
        </p:txBody>
      </p:sp>
      <p:sp>
        <p:nvSpPr>
          <p:cNvPr id="44" name="テキスト ボックス 20"/>
          <p:cNvSpPr txBox="1">
            <a:spLocks noChangeArrowheads="1"/>
          </p:cNvSpPr>
          <p:nvPr/>
        </p:nvSpPr>
        <p:spPr bwMode="auto">
          <a:xfrm>
            <a:off x="7812360" y="6366530"/>
            <a:ext cx="1475352" cy="23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 ）内は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月末時点</a:t>
            </a:r>
            <a:endParaRPr lang="ja-JP" altLang="en-US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テキスト ボックス 20"/>
          <p:cNvSpPr txBox="1">
            <a:spLocks noChangeArrowheads="1"/>
          </p:cNvSpPr>
          <p:nvPr/>
        </p:nvSpPr>
        <p:spPr bwMode="auto">
          <a:xfrm>
            <a:off x="7623921" y="3390296"/>
            <a:ext cx="1552946" cy="23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 ）内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は２月末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時点</a:t>
            </a:r>
            <a:endParaRPr lang="ja-JP" altLang="en-US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テキスト ボックス 20"/>
          <p:cNvSpPr txBox="1">
            <a:spLocks noChangeArrowheads="1"/>
          </p:cNvSpPr>
          <p:nvPr/>
        </p:nvSpPr>
        <p:spPr bwMode="auto">
          <a:xfrm>
            <a:off x="6498985" y="3571545"/>
            <a:ext cx="2472182" cy="23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※1  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年３月</a:t>
            </a:r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日から</a:t>
            </a:r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</a:t>
            </a: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日まで</a:t>
            </a:r>
          </a:p>
        </p:txBody>
      </p:sp>
      <p:sp>
        <p:nvSpPr>
          <p:cNvPr id="46" name="テキスト ボックス 17"/>
          <p:cNvSpPr txBox="1">
            <a:spLocks noChangeArrowheads="1"/>
          </p:cNvSpPr>
          <p:nvPr/>
        </p:nvSpPr>
        <p:spPr bwMode="auto">
          <a:xfrm>
            <a:off x="8193292" y="4121942"/>
            <a:ext cx="1168690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None/>
            </a:pPr>
            <a:r>
              <a:rPr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（単位：人）</a:t>
            </a:r>
            <a:endParaRPr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itchFamily="50" charset="-128"/>
            </a:endParaRPr>
          </a:p>
        </p:txBody>
      </p:sp>
      <p:sp>
        <p:nvSpPr>
          <p:cNvPr id="47" name="テキスト ボックス 20"/>
          <p:cNvSpPr txBox="1">
            <a:spLocks noChangeArrowheads="1"/>
          </p:cNvSpPr>
          <p:nvPr/>
        </p:nvSpPr>
        <p:spPr bwMode="auto">
          <a:xfrm>
            <a:off x="4396208" y="999809"/>
            <a:ext cx="2169443" cy="25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各施設の利用者数</a:t>
            </a:r>
            <a:r>
              <a:rPr lang="en-US" altLang="ja-JP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ja-JP" altLang="en-US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テキスト ボックス 20"/>
          <p:cNvSpPr txBox="1">
            <a:spLocks noChangeArrowheads="1"/>
          </p:cNvSpPr>
          <p:nvPr/>
        </p:nvSpPr>
        <p:spPr bwMode="auto">
          <a:xfrm>
            <a:off x="-96311" y="4198913"/>
            <a:ext cx="2169443" cy="25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月別入園者数</a:t>
            </a:r>
            <a:r>
              <a:rPr lang="en-US" altLang="ja-JP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endParaRPr lang="ja-JP" altLang="en-US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4435674" y="4221088"/>
            <a:ext cx="280342" cy="0"/>
          </a:xfrm>
          <a:prstGeom prst="straightConnector1">
            <a:avLst/>
          </a:prstGeom>
          <a:ln w="19050"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4716016" y="4119000"/>
            <a:ext cx="2520280" cy="23083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指定管理者の管理運営へ移行（</a:t>
            </a:r>
            <a:r>
              <a:rPr kumimoji="1"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H30</a:t>
            </a:r>
            <a:r>
              <a:rPr lang="en-US" altLang="ja-JP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.10</a:t>
            </a:r>
            <a:r>
              <a:rPr lang="ja-JP" altLang="en-US" sz="9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～）</a:t>
            </a:r>
            <a:endParaRPr kumimoji="1" lang="ja-JP" altLang="en-US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 flipV="1">
            <a:off x="4435674" y="4221088"/>
            <a:ext cx="0" cy="1368152"/>
          </a:xfrm>
          <a:prstGeom prst="line">
            <a:avLst/>
          </a:prstGeom>
          <a:ln w="19050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5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10"/>
          <p:cNvSpPr txBox="1">
            <a:spLocks noChangeArrowheads="1"/>
          </p:cNvSpPr>
          <p:nvPr/>
        </p:nvSpPr>
        <p:spPr bwMode="auto">
          <a:xfrm>
            <a:off x="5148064" y="867375"/>
            <a:ext cx="385192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977726" y="116632"/>
            <a:ext cx="3797063" cy="3500491"/>
            <a:chOff x="4363492" y="165"/>
            <a:chExt cx="3797063" cy="3500491"/>
          </a:xfrm>
        </p:grpSpPr>
        <p:sp>
          <p:nvSpPr>
            <p:cNvPr id="10" name="テキスト ボックス 10"/>
            <p:cNvSpPr txBox="1">
              <a:spLocks noChangeArrowheads="1"/>
            </p:cNvSpPr>
            <p:nvPr/>
          </p:nvSpPr>
          <p:spPr bwMode="auto">
            <a:xfrm>
              <a:off x="4363492" y="165"/>
              <a:ext cx="3797063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 smtClean="0">
                  <a:latin typeface="HGS創英角ｺﾞｼｯｸUB" pitchFamily="50" charset="-128"/>
                  <a:ea typeface="HGS創英角ｺﾞｼｯｸUB" pitchFamily="50" charset="-128"/>
                </a:rPr>
                <a:t>ツーリズムジャパン</a:t>
              </a:r>
              <a:r>
                <a:rPr lang="en-US" altLang="ja-JP" sz="1200" dirty="0" smtClean="0">
                  <a:latin typeface="HGS創英角ｺﾞｼｯｸUB" pitchFamily="50" charset="-128"/>
                  <a:ea typeface="HGS創英角ｺﾞｼｯｸUB" pitchFamily="50" charset="-128"/>
                </a:rPr>
                <a:t>EXPO</a:t>
              </a:r>
              <a:r>
                <a:rPr lang="ja-JP" altLang="en-US" sz="1200" dirty="0" err="1" smtClean="0">
                  <a:latin typeface="HGS創英角ｺﾞｼｯｸUB" pitchFamily="50" charset="-128"/>
                  <a:ea typeface="HGS創英角ｺﾞｼｯｸUB" pitchFamily="50" charset="-128"/>
                </a:rPr>
                <a:t>への</a:t>
              </a:r>
              <a:r>
                <a:rPr lang="ja-JP" altLang="en-US" sz="1200" dirty="0" smtClean="0">
                  <a:latin typeface="HGS創英角ｺﾞｼｯｸUB" pitchFamily="50" charset="-128"/>
                  <a:ea typeface="HGS創英角ｺﾞｼｯｸUB" pitchFamily="50" charset="-128"/>
                </a:rPr>
                <a:t>出展（</a:t>
              </a:r>
              <a:r>
                <a:rPr lang="en-US" altLang="ja-JP" sz="1200" dirty="0" smtClean="0">
                  <a:latin typeface="HGS創英角ｺﾞｼｯｸUB" pitchFamily="50" charset="-128"/>
                  <a:ea typeface="HGS創英角ｺﾞｼｯｸUB" pitchFamily="50" charset="-128"/>
                </a:rPr>
                <a:t>R1</a:t>
              </a:r>
              <a:r>
                <a:rPr lang="ja-JP" altLang="en-US" sz="1200" dirty="0" smtClean="0">
                  <a:latin typeface="HGS創英角ｺﾞｼｯｸUB" pitchFamily="50" charset="-128"/>
                  <a:ea typeface="HGS創英角ｺﾞｼｯｸUB" pitchFamily="50" charset="-128"/>
                </a:rPr>
                <a:t>年</a:t>
              </a:r>
              <a:r>
                <a:rPr lang="en-US" altLang="ja-JP" sz="1200" dirty="0" smtClean="0">
                  <a:latin typeface="HGS創英角ｺﾞｼｯｸUB" pitchFamily="50" charset="-128"/>
                  <a:ea typeface="HGS創英角ｺﾞｼｯｸUB" pitchFamily="50" charset="-128"/>
                </a:rPr>
                <a:t>10</a:t>
              </a:r>
              <a:r>
                <a:rPr lang="ja-JP" altLang="en-US" sz="1200" dirty="0" smtClean="0">
                  <a:latin typeface="HGS創英角ｺﾞｼｯｸUB" pitchFamily="50" charset="-128"/>
                  <a:ea typeface="HGS創英角ｺﾞｼｯｸUB" pitchFamily="50" charset="-128"/>
                </a:rPr>
                <a:t>月）</a:t>
              </a:r>
              <a:endParaRPr lang="ja-JP" altLang="en-US" sz="1200" dirty="0">
                <a:latin typeface="HGS創英角ｺﾞｼｯｸUB" pitchFamily="50" charset="-128"/>
                <a:ea typeface="HGS創英角ｺﾞｼｯｸUB" pitchFamily="50" charset="-128"/>
              </a:endParaRPr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08485" y="332656"/>
              <a:ext cx="3625745" cy="3168000"/>
            </a:xfrm>
            <a:prstGeom prst="rect">
              <a:avLst/>
            </a:prstGeom>
            <a:effectLst/>
          </p:spPr>
        </p:pic>
      </p:grpSp>
      <p:sp>
        <p:nvSpPr>
          <p:cNvPr id="15" name="テキスト ボックス 10"/>
          <p:cNvSpPr txBox="1">
            <a:spLocks noChangeArrowheads="1"/>
          </p:cNvSpPr>
          <p:nvPr/>
        </p:nvSpPr>
        <p:spPr bwMode="auto">
          <a:xfrm>
            <a:off x="660179" y="116632"/>
            <a:ext cx="3554455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スマートフォン用園内ガイドの作成（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R1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7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月）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788024" y="3721068"/>
            <a:ext cx="4320480" cy="3092308"/>
            <a:chOff x="4173790" y="3316569"/>
            <a:chExt cx="4320480" cy="3092308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6" y="3634042"/>
              <a:ext cx="3921905" cy="2774835"/>
            </a:xfrm>
            <a:prstGeom prst="rect">
              <a:avLst/>
            </a:prstGeom>
          </p:spPr>
        </p:pic>
        <p:sp>
          <p:nvSpPr>
            <p:cNvPr id="19" name="テキスト ボックス 10"/>
            <p:cNvSpPr txBox="1">
              <a:spLocks noChangeArrowheads="1"/>
            </p:cNvSpPr>
            <p:nvPr/>
          </p:nvSpPr>
          <p:spPr bwMode="auto">
            <a:xfrm>
              <a:off x="4173790" y="3316569"/>
              <a:ext cx="4320480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ja-JP" altLang="en-US" sz="1200" dirty="0" smtClean="0">
                  <a:latin typeface="HGS創英角ｺﾞｼｯｸUB" pitchFamily="50" charset="-128"/>
                  <a:ea typeface="HGS創英角ｺﾞｼｯｸUB" pitchFamily="50" charset="-128"/>
                </a:rPr>
                <a:t>関西大学との連携によるエリア情報誌の発行（</a:t>
              </a:r>
              <a:r>
                <a:rPr lang="en-US" altLang="ja-JP" sz="1200" dirty="0" smtClean="0">
                  <a:latin typeface="HGS創英角ｺﾞｼｯｸUB" pitchFamily="50" charset="-128"/>
                  <a:ea typeface="HGS創英角ｺﾞｼｯｸUB" pitchFamily="50" charset="-128"/>
                </a:rPr>
                <a:t>R2</a:t>
              </a:r>
              <a:r>
                <a:rPr lang="ja-JP" altLang="en-US" sz="1200" dirty="0" smtClean="0">
                  <a:latin typeface="HGS創英角ｺﾞｼｯｸUB" pitchFamily="50" charset="-128"/>
                  <a:ea typeface="HGS創英角ｺﾞｼｯｸUB" pitchFamily="50" charset="-128"/>
                </a:rPr>
                <a:t>年</a:t>
              </a:r>
              <a:r>
                <a:rPr lang="en-US" altLang="ja-JP" sz="1200" dirty="0" smtClean="0">
                  <a:latin typeface="HGS創英角ｺﾞｼｯｸUB" pitchFamily="50" charset="-128"/>
                  <a:ea typeface="HGS創英角ｺﾞｼｯｸUB" pitchFamily="50" charset="-128"/>
                </a:rPr>
                <a:t>2</a:t>
              </a:r>
              <a:r>
                <a:rPr lang="ja-JP" altLang="en-US" sz="1200" dirty="0">
                  <a:latin typeface="HGS創英角ｺﾞｼｯｸUB" pitchFamily="50" charset="-128"/>
                  <a:ea typeface="HGS創英角ｺﾞｼｯｸUB" pitchFamily="50" charset="-128"/>
                </a:rPr>
                <a:t>月</a:t>
              </a:r>
              <a:r>
                <a:rPr lang="ja-JP" altLang="en-US" sz="1200" dirty="0" smtClean="0">
                  <a:latin typeface="HGS創英角ｺﾞｼｯｸUB" pitchFamily="50" charset="-128"/>
                  <a:ea typeface="HGS創英角ｺﾞｼｯｸUB" pitchFamily="50" charset="-128"/>
                </a:rPr>
                <a:t>）</a:t>
              </a:r>
              <a:endParaRPr lang="ja-JP" altLang="en-US" sz="1200" dirty="0">
                <a:latin typeface="HGS創英角ｺﾞｼｯｸUB" pitchFamily="50" charset="-128"/>
                <a:ea typeface="HGS創英角ｺﾞｼｯｸUB" pitchFamily="50" charset="-128"/>
              </a:endParaRPr>
            </a:p>
          </p:txBody>
        </p:sp>
      </p:grpSp>
      <p:sp>
        <p:nvSpPr>
          <p:cNvPr id="24" name="テキスト ボックス 10"/>
          <p:cNvSpPr txBox="1">
            <a:spLocks noChangeArrowheads="1"/>
          </p:cNvSpPr>
          <p:nvPr/>
        </p:nvSpPr>
        <p:spPr bwMode="auto">
          <a:xfrm>
            <a:off x="323528" y="3717032"/>
            <a:ext cx="4324245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HGS創英角ｺﾞｼｯｸUB" pitchFamily="50" charset="-128"/>
                <a:ea typeface="HGS創英角ｺﾞｼｯｸUB" pitchFamily="50" charset="-128"/>
              </a:rPr>
              <a:t>大阪観光局・関西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ツーリストインフォメーションセンター</a:t>
            </a:r>
            <a:r>
              <a:rPr lang="ja-JP" altLang="en-US" sz="1200" dirty="0">
                <a:latin typeface="HGS創英角ｺﾞｼｯｸUB" pitchFamily="50" charset="-128"/>
                <a:ea typeface="HGS創英角ｺﾞｼｯｸUB" pitchFamily="50" charset="-128"/>
              </a:rPr>
              <a:t>等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と</a:t>
            </a:r>
            <a:r>
              <a:rPr lang="ja-JP" altLang="en-US" sz="1200" dirty="0">
                <a:latin typeface="HGS創英角ｺﾞｼｯｸUB" pitchFamily="50" charset="-128"/>
                <a:ea typeface="HGS創英角ｺﾞｼｯｸUB" pitchFamily="50" charset="-128"/>
              </a:rPr>
              <a:t>の連携による情報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発信（通年）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82" y="4293096"/>
            <a:ext cx="4173536" cy="2304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t="10101" r="19187" b="9050"/>
          <a:stretch/>
        </p:blipFill>
        <p:spPr>
          <a:xfrm>
            <a:off x="395537" y="449123"/>
            <a:ext cx="2080519" cy="3204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5900" r="7982"/>
          <a:stretch/>
        </p:blipFill>
        <p:spPr>
          <a:xfrm>
            <a:off x="2391697" y="449123"/>
            <a:ext cx="2252311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0"/>
          <p:cNvSpPr txBox="1">
            <a:spLocks noChangeArrowheads="1"/>
          </p:cNvSpPr>
          <p:nvPr/>
        </p:nvSpPr>
        <p:spPr bwMode="auto">
          <a:xfrm>
            <a:off x="3031231" y="3284984"/>
            <a:ext cx="3196953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ja-JP" altLang="en-US" sz="1200" dirty="0">
                <a:latin typeface="HGS創英角ｺﾞｼｯｸUB" pitchFamily="50" charset="-128"/>
                <a:ea typeface="HGS創英角ｺﾞｼｯｸUB" pitchFamily="50" charset="-128"/>
              </a:rPr>
              <a:t>イルミナイト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万博（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R1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12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月）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90025"/>
            <a:ext cx="7756985" cy="2590344"/>
          </a:xfrm>
          <a:prstGeom prst="rect">
            <a:avLst/>
          </a:prstGeom>
        </p:spPr>
      </p:pic>
      <p:sp>
        <p:nvSpPr>
          <p:cNvPr id="14" name="テキスト ボックス 10"/>
          <p:cNvSpPr txBox="1">
            <a:spLocks noChangeArrowheads="1"/>
          </p:cNvSpPr>
          <p:nvPr/>
        </p:nvSpPr>
        <p:spPr bwMode="auto">
          <a:xfrm>
            <a:off x="2051720" y="332656"/>
            <a:ext cx="576064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万博夏あそび（イルミナイト万博・プール・お化け屋敷）（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R1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7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～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8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月）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1826"/>
          <a:stretch/>
        </p:blipFill>
        <p:spPr>
          <a:xfrm>
            <a:off x="5760368" y="5019660"/>
            <a:ext cx="2124000" cy="1749675"/>
          </a:xfrm>
          <a:prstGeom prst="rect">
            <a:avLst/>
          </a:prstGeom>
        </p:spPr>
      </p:pic>
      <p:pic>
        <p:nvPicPr>
          <p:cNvPr id="27" name="図 26" descr="IMG_0556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9" y="3578009"/>
            <a:ext cx="2160239" cy="1620179"/>
          </a:xfrm>
          <a:prstGeom prst="rect">
            <a:avLst/>
          </a:prstGeom>
          <a:effectLst/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036" y="3578009"/>
            <a:ext cx="4255100" cy="319132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516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10"/>
          <p:cNvSpPr txBox="1">
            <a:spLocks noChangeArrowheads="1"/>
          </p:cNvSpPr>
          <p:nvPr/>
        </p:nvSpPr>
        <p:spPr bwMode="auto">
          <a:xfrm>
            <a:off x="-475743" y="220816"/>
            <a:ext cx="5603056" cy="62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野外コンサート</a:t>
            </a:r>
            <a:r>
              <a:rPr lang="ja-JP" altLang="en-US" sz="1200" smtClean="0">
                <a:latin typeface="HGS創英角ｺﾞｼｯｸUB" pitchFamily="50" charset="-128"/>
                <a:ea typeface="HGS創英角ｺﾞｼｯｸUB" pitchFamily="50" charset="-128"/>
              </a:rPr>
              <a:t>実施期間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の拡大（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R2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1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月公募開始）</a:t>
            </a:r>
            <a:endParaRPr lang="en-US" altLang="ja-JP" sz="1200" dirty="0">
              <a:latin typeface="HGS創英角ｺﾞｼｯｸUB" pitchFamily="50" charset="-128"/>
              <a:ea typeface="HGS創英角ｺﾞｼｯｸUB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　　　　　　⇒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7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月～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9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月のみであった実施期間を令和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2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年度は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7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月～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11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月、</a:t>
            </a:r>
            <a:endParaRPr lang="en-US" altLang="ja-JP" sz="12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200" dirty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　　　　　　令和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3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年度以降は更なる拡大を予定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73DDC31-B447-43F2-BD3D-23BBEB5A0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" y="946076"/>
            <a:ext cx="3695699" cy="2771774"/>
          </a:xfrm>
          <a:prstGeom prst="rect">
            <a:avLst/>
          </a:prstGeom>
        </p:spPr>
      </p:pic>
      <p:sp>
        <p:nvSpPr>
          <p:cNvPr id="6" name="テキスト ボックス 10"/>
          <p:cNvSpPr txBox="1">
            <a:spLocks noChangeArrowheads="1"/>
          </p:cNvSpPr>
          <p:nvPr/>
        </p:nvSpPr>
        <p:spPr bwMode="auto">
          <a:xfrm>
            <a:off x="4833811" y="459937"/>
            <a:ext cx="3788196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パークタクシーの</a:t>
            </a:r>
            <a:r>
              <a:rPr lang="ja-JP" altLang="en-US" sz="1200" dirty="0">
                <a:latin typeface="HGS創英角ｺﾞｼｯｸUB" pitchFamily="50" charset="-128"/>
                <a:ea typeface="HGS創英角ｺﾞｼｯｸUB" pitchFamily="50" charset="-128"/>
              </a:rPr>
              <a:t>検証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R1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11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月）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2" name="テキスト ボックス 10"/>
          <p:cNvSpPr txBox="1">
            <a:spLocks noChangeArrowheads="1"/>
          </p:cNvSpPr>
          <p:nvPr/>
        </p:nvSpPr>
        <p:spPr bwMode="auto">
          <a:xfrm>
            <a:off x="653542" y="3929641"/>
            <a:ext cx="4464496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元プロサッカー選手によるスクール（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R1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4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月～）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93096"/>
            <a:ext cx="6776064" cy="2340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3" t="1509" r="18182" b="9354"/>
          <a:stretch>
            <a:fillRect/>
          </a:stretch>
        </p:blipFill>
        <p:spPr bwMode="auto">
          <a:xfrm>
            <a:off x="4657206" y="965001"/>
            <a:ext cx="4141405" cy="2700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8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10"/>
          <p:cNvSpPr txBox="1">
            <a:spLocks noChangeArrowheads="1"/>
          </p:cNvSpPr>
          <p:nvPr/>
        </p:nvSpPr>
        <p:spPr bwMode="auto">
          <a:xfrm>
            <a:off x="3250945" y="270909"/>
            <a:ext cx="269824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50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周年事業への協力（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R2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2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月～）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4"/>
          <a:stretch/>
        </p:blipFill>
        <p:spPr>
          <a:xfrm>
            <a:off x="0" y="620688"/>
            <a:ext cx="9144000" cy="60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>
            <a:grpSpLocks noChangeAspect="1"/>
          </p:cNvGrpSpPr>
          <p:nvPr/>
        </p:nvGrpSpPr>
        <p:grpSpPr>
          <a:xfrm>
            <a:off x="2996074" y="1861680"/>
            <a:ext cx="2994455" cy="1687204"/>
            <a:chOff x="3384307" y="2154826"/>
            <a:chExt cx="2228571" cy="1255672"/>
          </a:xfrm>
        </p:grpSpPr>
        <p:pic>
          <p:nvPicPr>
            <p:cNvPr id="51" name="Picture 4" descr="C:\Users\azu\Desktop\部品\ドローン２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307" y="2154826"/>
              <a:ext cx="2138633" cy="914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二等辺三角形 8"/>
            <p:cNvSpPr/>
            <p:nvPr/>
          </p:nvSpPr>
          <p:spPr>
            <a:xfrm>
              <a:off x="3971295" y="2912436"/>
              <a:ext cx="1013195" cy="498062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二等辺三角形 43"/>
            <p:cNvSpPr/>
            <p:nvPr/>
          </p:nvSpPr>
          <p:spPr>
            <a:xfrm rot="18227975">
              <a:off x="4823529" y="2505835"/>
              <a:ext cx="452679" cy="1126018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二等辺三角形 41"/>
            <p:cNvSpPr/>
            <p:nvPr/>
          </p:nvSpPr>
          <p:spPr>
            <a:xfrm rot="2807680">
              <a:off x="3729351" y="2542321"/>
              <a:ext cx="452679" cy="1126018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直線矢印コネクタ 14"/>
          <p:cNvCxnSpPr>
            <a:stCxn id="53" idx="0"/>
            <a:endCxn id="54" idx="2"/>
          </p:cNvCxnSpPr>
          <p:nvPr/>
        </p:nvCxnSpPr>
        <p:spPr>
          <a:xfrm flipV="1">
            <a:off x="2854826" y="1911092"/>
            <a:ext cx="642374" cy="3574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>
            <a:off x="5659478" y="1894825"/>
            <a:ext cx="6326" cy="3359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640262" y="5262612"/>
            <a:ext cx="7699555" cy="96132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 flipH="1">
            <a:off x="4429360" y="2762247"/>
            <a:ext cx="24265" cy="30442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正方形/長方形 2049"/>
          <p:cNvSpPr/>
          <p:nvPr/>
        </p:nvSpPr>
        <p:spPr>
          <a:xfrm>
            <a:off x="6210212" y="5520840"/>
            <a:ext cx="1427017" cy="392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prstClr val="black"/>
                </a:solidFill>
              </a:rPr>
              <a:t>東の広場</a:t>
            </a:r>
          </a:p>
        </p:txBody>
      </p:sp>
      <p:sp>
        <p:nvSpPr>
          <p:cNvPr id="2051" name="円/楕円 2050"/>
          <p:cNvSpPr/>
          <p:nvPr/>
        </p:nvSpPr>
        <p:spPr>
          <a:xfrm>
            <a:off x="4040324" y="5806526"/>
            <a:ext cx="875135" cy="1798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prstClr val="white"/>
                </a:solidFill>
              </a:rPr>
              <a:t>H</a:t>
            </a: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052" name="テキスト ボックス 2051"/>
          <p:cNvSpPr txBox="1"/>
          <p:nvPr/>
        </p:nvSpPr>
        <p:spPr>
          <a:xfrm>
            <a:off x="4328643" y="3811195"/>
            <a:ext cx="1162754" cy="555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prstClr val="black"/>
                </a:solidFill>
              </a:rPr>
              <a:t>高度</a:t>
            </a:r>
            <a:endParaRPr lang="en-US" altLang="ja-JP" sz="1400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sz="1400" dirty="0" smtClean="0">
                <a:solidFill>
                  <a:prstClr val="black"/>
                </a:solidFill>
              </a:rPr>
              <a:t>約１００ｍ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pic>
        <p:nvPicPr>
          <p:cNvPr id="53" name="Picture 5" descr="C:\Users\azu\Desktop\部品\Zao-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010" y="5486036"/>
            <a:ext cx="359631" cy="44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7" descr="é¢é£ç»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076" y="1075858"/>
            <a:ext cx="1086247" cy="83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円/楕円 19"/>
          <p:cNvSpPr/>
          <p:nvPr/>
        </p:nvSpPr>
        <p:spPr>
          <a:xfrm>
            <a:off x="2016871" y="1112893"/>
            <a:ext cx="5363441" cy="78879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solidFill>
                  <a:prstClr val="black"/>
                </a:solidFill>
              </a:rPr>
              <a:t>　　インターネット</a:t>
            </a:r>
            <a:endParaRPr lang="ja-JP" altLang="en-US" sz="1400" b="1" dirty="0">
              <a:solidFill>
                <a:prstClr val="black"/>
              </a:solidFill>
            </a:endParaRPr>
          </a:p>
        </p:txBody>
      </p:sp>
      <p:sp>
        <p:nvSpPr>
          <p:cNvPr id="2065" name="テキスト ボックス 2064"/>
          <p:cNvSpPr txBox="1"/>
          <p:nvPr/>
        </p:nvSpPr>
        <p:spPr>
          <a:xfrm>
            <a:off x="2204381" y="5476635"/>
            <a:ext cx="749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prstClr val="black"/>
                </a:solidFill>
              </a:rPr>
              <a:t>中継</a:t>
            </a:r>
            <a:endParaRPr lang="en-US" altLang="ja-JP" sz="1200" dirty="0" smtClean="0">
              <a:solidFill>
                <a:prstClr val="black"/>
              </a:solidFill>
            </a:endParaRPr>
          </a:p>
          <a:p>
            <a:r>
              <a:rPr lang="ja-JP" altLang="en-US" sz="1200" dirty="0" smtClean="0">
                <a:solidFill>
                  <a:prstClr val="black"/>
                </a:solidFill>
              </a:rPr>
              <a:t>装置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530375" y="1229386"/>
            <a:ext cx="923266" cy="555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prstClr val="black"/>
                </a:solidFill>
              </a:rPr>
              <a:t>中継</a:t>
            </a:r>
            <a:endParaRPr lang="en-US" altLang="ja-JP" sz="1400" dirty="0" smtClean="0">
              <a:solidFill>
                <a:prstClr val="black"/>
              </a:solidFill>
            </a:endParaRPr>
          </a:p>
          <a:p>
            <a:pPr algn="ctr"/>
            <a:r>
              <a:rPr lang="ja-JP" altLang="en-US" sz="1400" dirty="0">
                <a:solidFill>
                  <a:prstClr val="black"/>
                </a:solidFill>
              </a:rPr>
              <a:t>サーバ</a:t>
            </a: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6201116" y="1784919"/>
            <a:ext cx="406046" cy="20822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6" name="テキスト ボックス 2075"/>
          <p:cNvSpPr txBox="1"/>
          <p:nvPr/>
        </p:nvSpPr>
        <p:spPr>
          <a:xfrm>
            <a:off x="6437111" y="4155437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prstClr val="black"/>
                </a:solidFill>
              </a:rPr>
              <a:t>指定管理事務所</a:t>
            </a:r>
            <a:endParaRPr lang="en-US" altLang="ja-JP" sz="1400" dirty="0" smtClean="0">
              <a:solidFill>
                <a:prstClr val="black"/>
              </a:solidFill>
            </a:endParaRPr>
          </a:p>
        </p:txBody>
      </p:sp>
      <p:pic>
        <p:nvPicPr>
          <p:cNvPr id="77" name="Picture 2" descr="現場監督 スマートフォン イラスト素材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39" y="5314448"/>
            <a:ext cx="703139" cy="68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テキスト ボックス 80"/>
          <p:cNvSpPr txBox="1"/>
          <p:nvPr/>
        </p:nvSpPr>
        <p:spPr>
          <a:xfrm>
            <a:off x="5233302" y="5742648"/>
            <a:ext cx="780813" cy="294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prstClr val="black"/>
                </a:solidFill>
              </a:rPr>
              <a:t>スマホ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2982480" y="4942786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prstClr val="black"/>
                </a:solidFill>
              </a:rPr>
              <a:t>パイロット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682245" y="4920542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prstClr val="black"/>
                </a:solidFill>
              </a:rPr>
              <a:t>公園管理現地スタッフ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61" y="3410497"/>
            <a:ext cx="889856" cy="66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2" descr="「警備員 イラスト フリー」の画像検索結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107170"/>
            <a:ext cx="895369" cy="80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「警備員 イラスト フリー」の画像検索結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31" y="5057241"/>
            <a:ext cx="895369" cy="80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「警備員 イラスト フリー」の画像検索結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25" y="5955904"/>
            <a:ext cx="895369" cy="80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「警備員 イラスト フリー」の画像検索結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17" y="4445296"/>
            <a:ext cx="895369" cy="80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1" descr="ããã½ã³ã³ ä¼è­°ãã¤ã©ã¹ããã®ç»åæ¤ç´¢çµæ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50" y="2350994"/>
            <a:ext cx="1683121" cy="82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78" name="直線矢印コネクタ 2077"/>
          <p:cNvCxnSpPr>
            <a:stCxn id="20" idx="5"/>
            <a:endCxn id="55" idx="0"/>
          </p:cNvCxnSpPr>
          <p:nvPr/>
        </p:nvCxnSpPr>
        <p:spPr>
          <a:xfrm>
            <a:off x="6594854" y="1786171"/>
            <a:ext cx="1385457" cy="5648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7497792" y="1922900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prstClr val="black"/>
                </a:solidFill>
              </a:rPr>
              <a:t>万博公園事務所</a:t>
            </a:r>
            <a:endParaRPr lang="en-US" altLang="ja-JP" sz="1400" dirty="0" smtClean="0">
              <a:solidFill>
                <a:prstClr val="black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6012" y="5393711"/>
            <a:ext cx="593053" cy="81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テキスト ボックス 10"/>
          <p:cNvSpPr txBox="1">
            <a:spLocks noChangeArrowheads="1"/>
          </p:cNvSpPr>
          <p:nvPr/>
        </p:nvSpPr>
        <p:spPr bwMode="auto">
          <a:xfrm>
            <a:off x="2854827" y="306594"/>
            <a:ext cx="3582284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ドローンを活用した防災訓練での取り組み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09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39038" y="100707"/>
            <a:ext cx="4806074" cy="3416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63984" tIns="31992" rIns="63984" bIns="31992" rtlCol="0" anchor="ctr" anchorCtr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■令和元年度　指定管理者の取組み（ハード）</a:t>
            </a:r>
            <a:endParaRPr lang="ja-JP" altLang="en-US" b="1" dirty="0">
              <a:solidFill>
                <a:schemeClr val="bg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4362180" y="3645024"/>
            <a:ext cx="4457497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太陽の広場の芝生の改良＜オーバーシード＞（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10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月～）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5839" y="3933056"/>
            <a:ext cx="3942047" cy="2736000"/>
          </a:xfrm>
          <a:prstGeom prst="rect">
            <a:avLst/>
          </a:prstGeom>
          <a:effectLst/>
        </p:spPr>
      </p:pic>
      <p:sp>
        <p:nvSpPr>
          <p:cNvPr id="13" name="テキスト ボックス 10"/>
          <p:cNvSpPr txBox="1">
            <a:spLocks noChangeArrowheads="1"/>
          </p:cNvSpPr>
          <p:nvPr/>
        </p:nvSpPr>
        <p:spPr bwMode="auto">
          <a:xfrm>
            <a:off x="3113303" y="548680"/>
            <a:ext cx="3065071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バラ園のリニューアル（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H31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4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月）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1351941" y="3603679"/>
            <a:ext cx="2388274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藤棚の設置（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H31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4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月）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92" y="870226"/>
            <a:ext cx="3646537" cy="2664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7"/>
          <a:stretch/>
        </p:blipFill>
        <p:spPr>
          <a:xfrm>
            <a:off x="715183" y="857828"/>
            <a:ext cx="3924000" cy="271518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8" y="3912809"/>
            <a:ext cx="3696000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5088685" y="3603679"/>
            <a:ext cx="388843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売店のリニューアル＜ジェラフル</a:t>
            </a:r>
            <a:r>
              <a:rPr lang="ja-JP" altLang="en-US" sz="1200" dirty="0">
                <a:latin typeface="HGS創英角ｺﾞｼｯｸUB" pitchFamily="50" charset="-128"/>
                <a:ea typeface="HGS創英角ｺﾞｼｯｸUB" pitchFamily="50" charset="-128"/>
              </a:rPr>
              <a:t>＞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H31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4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月）</a:t>
            </a:r>
            <a:endParaRPr lang="en-US" altLang="ja-JP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673850" y="3603679"/>
            <a:ext cx="3905143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売店のリニューアル＜ノイカフェ</a:t>
            </a:r>
            <a:r>
              <a:rPr lang="ja-JP" altLang="en-US" sz="1200" dirty="0">
                <a:latin typeface="HGS創英角ｺﾞｼｯｸUB" pitchFamily="50" charset="-128"/>
                <a:ea typeface="HGS創英角ｺﾞｼｯｸUB" pitchFamily="50" charset="-128"/>
              </a:rPr>
              <a:t>＞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H31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4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月）</a:t>
            </a:r>
            <a:endParaRPr lang="en-US" altLang="ja-JP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34" y="548680"/>
            <a:ext cx="3957058" cy="2880000"/>
          </a:xfrm>
          <a:prstGeom prst="rect">
            <a:avLst/>
          </a:prstGeom>
          <a:effectLst/>
        </p:spPr>
      </p:pic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683568" y="188640"/>
            <a:ext cx="3459336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パークカフェのリニューアル　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H31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4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月）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4437762" y="116632"/>
            <a:ext cx="4879153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HGS創英角ｺﾞｼｯｸUB" pitchFamily="50" charset="-128"/>
                <a:ea typeface="HGS創英角ｺﾞｼｯｸUB" pitchFamily="50" charset="-128"/>
              </a:rPr>
              <a:t> 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売店のリニューアル＜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SEATTLE’S </a:t>
            </a:r>
            <a:r>
              <a:rPr lang="en-US" altLang="ja-JP" sz="1200" dirty="0">
                <a:latin typeface="HGS創英角ｺﾞｼｯｸUB" pitchFamily="50" charset="-128"/>
                <a:ea typeface="HGS創英角ｺﾞｼｯｸUB" pitchFamily="50" charset="-128"/>
              </a:rPr>
              <a:t>BEST 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COFFEE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＞</a:t>
            </a:r>
            <a:endParaRPr lang="en-US" altLang="ja-JP" sz="12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H31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4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月）</a:t>
            </a:r>
            <a:endParaRPr lang="en-US" altLang="ja-JP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7" b="17029"/>
          <a:stretch/>
        </p:blipFill>
        <p:spPr>
          <a:xfrm>
            <a:off x="5001592" y="572090"/>
            <a:ext cx="3736545" cy="2928918"/>
          </a:xfrm>
          <a:prstGeom prst="rect">
            <a:avLst/>
          </a:prstGeom>
          <a:effectLst/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8"/>
          <a:stretch/>
        </p:blipFill>
        <p:spPr>
          <a:xfrm>
            <a:off x="5001592" y="3861048"/>
            <a:ext cx="3849026" cy="2664296"/>
          </a:xfrm>
          <a:prstGeom prst="rect">
            <a:avLst/>
          </a:prstGeom>
          <a:effectLst/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11573"/>
          <a:stretch/>
        </p:blipFill>
        <p:spPr>
          <a:xfrm>
            <a:off x="5004048" y="5578671"/>
            <a:ext cx="1296144" cy="10186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8"/>
          <a:stretch/>
        </p:blipFill>
        <p:spPr>
          <a:xfrm>
            <a:off x="5004048" y="2169008"/>
            <a:ext cx="1263420" cy="1332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717" r="11571" b="-1"/>
          <a:stretch/>
        </p:blipFill>
        <p:spPr>
          <a:xfrm>
            <a:off x="542935" y="2492896"/>
            <a:ext cx="1292762" cy="93578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9"/>
          <a:stretch/>
        </p:blipFill>
        <p:spPr>
          <a:xfrm>
            <a:off x="467888" y="3881121"/>
            <a:ext cx="4248000" cy="2707548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3754"/>
          <a:stretch/>
        </p:blipFill>
        <p:spPr>
          <a:xfrm>
            <a:off x="467888" y="5625352"/>
            <a:ext cx="797624" cy="9720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3" t="7445" r="35425" b="13143"/>
          <a:stretch/>
        </p:blipFill>
        <p:spPr>
          <a:xfrm>
            <a:off x="1254148" y="5625352"/>
            <a:ext cx="857718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2267744" y="147295"/>
            <a:ext cx="4824536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HGS創英角ｺﾞｼｯｸUB" pitchFamily="50" charset="-128"/>
                <a:ea typeface="HGS創英角ｺﾞｼｯｸUB" pitchFamily="50" charset="-128"/>
              </a:rPr>
              <a:t>案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内所機能</a:t>
            </a:r>
            <a:r>
              <a:rPr lang="ja-JP" altLang="en-US" sz="1200" dirty="0">
                <a:latin typeface="HGS創英角ｺﾞｼｯｸUB" pitchFamily="50" charset="-128"/>
                <a:ea typeface="HGS創英角ｺﾞｼｯｸUB" pitchFamily="50" charset="-128"/>
              </a:rPr>
              <a:t>の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移設＆</a:t>
            </a:r>
            <a:r>
              <a:rPr lang="ja-JP" altLang="en-US" sz="1200" dirty="0">
                <a:latin typeface="HGS創英角ｺﾞｼｯｸUB" pitchFamily="50" charset="-128"/>
                <a:ea typeface="HGS創英角ｺﾞｼｯｸUB" pitchFamily="50" charset="-128"/>
              </a:rPr>
              <a:t>グッズ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販売所のリニューアル（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R1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6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月）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16" y="4001161"/>
            <a:ext cx="7920000" cy="281221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テキスト ボックス 10"/>
          <p:cNvSpPr txBox="1">
            <a:spLocks noChangeArrowheads="1"/>
          </p:cNvSpPr>
          <p:nvPr/>
        </p:nvSpPr>
        <p:spPr bwMode="auto">
          <a:xfrm>
            <a:off x="1669736" y="3743792"/>
            <a:ext cx="576064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売店のリニューアル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&lt;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コインロッカー・この世界観・室内喫煙所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&gt;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R1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8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月）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0" b="4442"/>
          <a:stretch/>
        </p:blipFill>
        <p:spPr>
          <a:xfrm>
            <a:off x="1393522" y="411108"/>
            <a:ext cx="6338188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1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024" y="877362"/>
            <a:ext cx="4212000" cy="2620354"/>
          </a:xfrm>
          <a:prstGeom prst="rect">
            <a:avLst/>
          </a:prstGeom>
          <a:effectLst/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83"/>
          <a:stretch/>
        </p:blipFill>
        <p:spPr>
          <a:xfrm>
            <a:off x="4765393" y="880686"/>
            <a:ext cx="3996000" cy="2565513"/>
          </a:xfrm>
          <a:prstGeom prst="rect">
            <a:avLst/>
          </a:prstGeom>
          <a:effectLst/>
        </p:spPr>
      </p:pic>
      <p:sp>
        <p:nvSpPr>
          <p:cNvPr id="8" name="テキスト ボックス 10"/>
          <p:cNvSpPr txBox="1">
            <a:spLocks noChangeArrowheads="1"/>
          </p:cNvSpPr>
          <p:nvPr/>
        </p:nvSpPr>
        <p:spPr bwMode="auto">
          <a:xfrm>
            <a:off x="394507" y="352098"/>
            <a:ext cx="4028897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コンビニエンスストア＆</a:t>
            </a:r>
            <a:r>
              <a:rPr lang="ja-JP" altLang="en-US" sz="1200" dirty="0">
                <a:latin typeface="HGS創英角ｺﾞｼｯｸUB" pitchFamily="50" charset="-128"/>
                <a:ea typeface="HGS創英角ｺﾞｼｯｸUB" pitchFamily="50" charset="-128"/>
              </a:rPr>
              <a:t>休憩スペース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の設置</a:t>
            </a:r>
            <a:endParaRPr lang="en-US" altLang="ja-JP" sz="12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（総合案内所の改築）（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R1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8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月）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0" name="テキスト ボックス 10"/>
          <p:cNvSpPr txBox="1">
            <a:spLocks noChangeArrowheads="1"/>
          </p:cNvSpPr>
          <p:nvPr/>
        </p:nvSpPr>
        <p:spPr bwMode="auto">
          <a:xfrm>
            <a:off x="4509693" y="449694"/>
            <a:ext cx="4526803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HGS創英角ｺﾞｼｯｸUB" pitchFamily="50" charset="-128"/>
                <a:ea typeface="HGS創英角ｺﾞｼｯｸUB" pitchFamily="50" charset="-128"/>
              </a:rPr>
              <a:t>レストラン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のリニューアル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&lt;NORTH GARDEN&gt;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R1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11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月）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251520" y="3522379"/>
            <a:ext cx="4248472" cy="3163727"/>
            <a:chOff x="2352912" y="451577"/>
            <a:chExt cx="4248472" cy="3163727"/>
          </a:xfrm>
        </p:grpSpPr>
        <p:sp>
          <p:nvSpPr>
            <p:cNvPr id="12" name="テキスト ボックス 10"/>
            <p:cNvSpPr txBox="1">
              <a:spLocks noChangeArrowheads="1"/>
            </p:cNvSpPr>
            <p:nvPr/>
          </p:nvSpPr>
          <p:spPr bwMode="auto">
            <a:xfrm>
              <a:off x="2928976" y="451577"/>
              <a:ext cx="3196953" cy="626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ja-JP" altLang="en-US" sz="1200" dirty="0" smtClean="0">
                  <a:latin typeface="HGS創英角ｺﾞｼｯｸUB" pitchFamily="50" charset="-128"/>
                  <a:ea typeface="HGS創英角ｺﾞｼｯｸUB" pitchFamily="50" charset="-128"/>
                </a:rPr>
                <a:t>西地区スポーツハウス</a:t>
              </a:r>
              <a:endPara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endParaRP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ja-JP" altLang="en-US" sz="1200" dirty="0" smtClean="0">
                  <a:latin typeface="HGS創英角ｺﾞｼｯｸUB" pitchFamily="50" charset="-128"/>
                  <a:ea typeface="HGS創英角ｺﾞｼｯｸUB" pitchFamily="50" charset="-128"/>
                </a:rPr>
                <a:t>エクササイズ機能の導入（</a:t>
              </a:r>
              <a:r>
                <a:rPr lang="en-US" altLang="ja-JP" sz="1200" dirty="0" smtClean="0">
                  <a:latin typeface="HGS創英角ｺﾞｼｯｸUB" pitchFamily="50" charset="-128"/>
                  <a:ea typeface="HGS創英角ｺﾞｼｯｸUB" pitchFamily="50" charset="-128"/>
                </a:rPr>
                <a:t>R1</a:t>
              </a:r>
              <a:r>
                <a:rPr lang="ja-JP" altLang="en-US" sz="1200" dirty="0" smtClean="0">
                  <a:latin typeface="HGS創英角ｺﾞｼｯｸUB" pitchFamily="50" charset="-128"/>
                  <a:ea typeface="HGS創英角ｺﾞｼｯｸUB" pitchFamily="50" charset="-128"/>
                </a:rPr>
                <a:t>年</a:t>
              </a:r>
              <a:r>
                <a:rPr lang="en-US" altLang="ja-JP" sz="1200" dirty="0" smtClean="0">
                  <a:latin typeface="HGS創英角ｺﾞｼｯｸUB" pitchFamily="50" charset="-128"/>
                  <a:ea typeface="HGS創英角ｺﾞｼｯｸUB" pitchFamily="50" charset="-128"/>
                </a:rPr>
                <a:t>11</a:t>
              </a:r>
              <a:r>
                <a:rPr lang="ja-JP" altLang="en-US" sz="1200" dirty="0" smtClean="0">
                  <a:latin typeface="HGS創英角ｺﾞｼｯｸUB" pitchFamily="50" charset="-128"/>
                  <a:ea typeface="HGS創英角ｺﾞｼｯｸUB" pitchFamily="50" charset="-128"/>
                </a:rPr>
                <a:t>月）</a:t>
              </a:r>
              <a:endParaRPr lang="ja-JP" altLang="en-US" sz="1200" dirty="0">
                <a:latin typeface="HGS創英角ｺﾞｼｯｸUB" pitchFamily="50" charset="-128"/>
                <a:ea typeface="HGS創英角ｺﾞｼｯｸUB" pitchFamily="50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200" dirty="0">
                <a:latin typeface="HGS創英角ｺﾞｼｯｸUB" pitchFamily="50" charset="-128"/>
                <a:ea typeface="HGS創英角ｺﾞｼｯｸUB" pitchFamily="50" charset="-128"/>
              </a:endParaRPr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93" r="4529"/>
            <a:stretch/>
          </p:blipFill>
          <p:spPr>
            <a:xfrm>
              <a:off x="2352912" y="849052"/>
              <a:ext cx="4248472" cy="2766252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9" name="テキスト ボックス 10"/>
          <p:cNvSpPr txBox="1">
            <a:spLocks noChangeArrowheads="1"/>
          </p:cNvSpPr>
          <p:nvPr/>
        </p:nvSpPr>
        <p:spPr bwMode="auto">
          <a:xfrm>
            <a:off x="4499992" y="3630004"/>
            <a:ext cx="4526803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アイスチューリップの新規</a:t>
            </a:r>
            <a:r>
              <a:rPr lang="ja-JP" altLang="en-US" sz="1200" dirty="0">
                <a:latin typeface="HGS創英角ｺﾞｼｯｸUB" pitchFamily="50" charset="-128"/>
                <a:ea typeface="HGS創英角ｺﾞｼｯｸUB" pitchFamily="50" charset="-128"/>
              </a:rPr>
              <a:t>植栽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R2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1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月～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2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月）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84" y="3933056"/>
            <a:ext cx="360215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10"/>
          <p:cNvSpPr txBox="1">
            <a:spLocks noChangeArrowheads="1"/>
          </p:cNvSpPr>
          <p:nvPr/>
        </p:nvSpPr>
        <p:spPr bwMode="auto">
          <a:xfrm>
            <a:off x="2258749" y="44624"/>
            <a:ext cx="4526803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トイレ改修（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R2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3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月）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&lt;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日本庭園中央休憩所、お祭り広場西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&gt;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2" name="テキスト ボックス 10"/>
          <p:cNvSpPr txBox="1">
            <a:spLocks noChangeArrowheads="1"/>
          </p:cNvSpPr>
          <p:nvPr/>
        </p:nvSpPr>
        <p:spPr bwMode="auto">
          <a:xfrm>
            <a:off x="2923671" y="3356992"/>
            <a:ext cx="3196953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園内サインの</a:t>
            </a:r>
            <a:r>
              <a:rPr lang="ja-JP" altLang="en-US" sz="1200" dirty="0">
                <a:latin typeface="HGS創英角ｺﾞｼｯｸUB" pitchFamily="50" charset="-128"/>
                <a:ea typeface="HGS創英角ｺﾞｼｯｸUB" pitchFamily="50" charset="-128"/>
              </a:rPr>
              <a:t>改修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R2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lang="en-US" altLang="ja-JP" sz="1200" dirty="0">
                <a:latin typeface="HGS創英角ｺﾞｼｯｸUB" pitchFamily="50" charset="-128"/>
                <a:ea typeface="HGS創英角ｺﾞｼｯｸUB" pitchFamily="50" charset="-128"/>
              </a:rPr>
              <a:t>3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月）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4211960" y="4869160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91" b="15491"/>
          <a:stretch/>
        </p:blipFill>
        <p:spPr>
          <a:xfrm>
            <a:off x="803829" y="3717032"/>
            <a:ext cx="3264115" cy="306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5" y="404664"/>
            <a:ext cx="3840000" cy="2880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147" y="404664"/>
            <a:ext cx="3840000" cy="28800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/>
          <a:stretch/>
        </p:blipFill>
        <p:spPr>
          <a:xfrm>
            <a:off x="5076056" y="3717032"/>
            <a:ext cx="332518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0"/>
          <p:cNvSpPr txBox="1">
            <a:spLocks noChangeArrowheads="1"/>
          </p:cNvSpPr>
          <p:nvPr/>
        </p:nvSpPr>
        <p:spPr bwMode="auto">
          <a:xfrm>
            <a:off x="2378360" y="44624"/>
            <a:ext cx="438728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巨大アスレチックタワー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&lt;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万博</a:t>
            </a:r>
            <a:r>
              <a:rPr lang="en-US" altLang="ja-JP" sz="1200" dirty="0">
                <a:latin typeface="HGS創英角ｺﾞｼｯｸUB" pitchFamily="50" charset="-128"/>
                <a:ea typeface="HGS創英角ｺﾞｼｯｸUB" pitchFamily="50" charset="-128"/>
              </a:rPr>
              <a:t>B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EAST&gt;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R2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3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15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日）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pic>
        <p:nvPicPr>
          <p:cNvPr id="8" name="図 7" descr="Macintosh HD:Users:hdymacuser:Desktop:万博:アルプスgym データ:パース画:パース画1213:万博パース画1213-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05" r="-907"/>
          <a:stretch/>
        </p:blipFill>
        <p:spPr bwMode="auto">
          <a:xfrm>
            <a:off x="2915816" y="3615089"/>
            <a:ext cx="5837061" cy="32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 descr="Macintosh HD:Users:hdymacuser:Desktop:万博:アルプスgym データ:パース画:パース画1213:万博パース画1213-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8" r="-1"/>
          <a:stretch/>
        </p:blipFill>
        <p:spPr bwMode="auto">
          <a:xfrm>
            <a:off x="899592" y="405024"/>
            <a:ext cx="5714377" cy="32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7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2891" y="1353207"/>
            <a:ext cx="6156000" cy="2381059"/>
          </a:xfrm>
          <a:prstGeom prst="rect">
            <a:avLst/>
          </a:prstGeom>
        </p:spPr>
      </p:pic>
      <p:sp>
        <p:nvSpPr>
          <p:cNvPr id="16" name="テキスト ボックス 10"/>
          <p:cNvSpPr txBox="1">
            <a:spLocks noChangeArrowheads="1"/>
          </p:cNvSpPr>
          <p:nvPr/>
        </p:nvSpPr>
        <p:spPr bwMode="auto">
          <a:xfrm>
            <a:off x="1480229" y="852981"/>
            <a:ext cx="6001325" cy="44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太陽の塔クレジットカード決済の導入、</a:t>
            </a:r>
            <a:endParaRPr lang="en-US" altLang="ja-JP" sz="12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太陽の塔ホームページの多言語化</a:t>
            </a:r>
            <a:r>
              <a:rPr lang="ja-JP" altLang="en-US" sz="1200" dirty="0">
                <a:latin typeface="HGS創英角ｺﾞｼｯｸUB" pitchFamily="50" charset="-128"/>
                <a:ea typeface="HGS創英角ｺﾞｼｯｸUB" pitchFamily="50" charset="-128"/>
              </a:rPr>
              <a:t>、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当日券の販売開始（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R1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lang="en-US" altLang="ja-JP" sz="1200" dirty="0">
                <a:latin typeface="HGS創英角ｺﾞｼｯｸUB" pitchFamily="50" charset="-128"/>
                <a:ea typeface="HGS創英角ｺﾞｼｯｸUB" pitchFamily="50" charset="-128"/>
              </a:rPr>
              <a:t>7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月）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5543" y="190935"/>
            <a:ext cx="4806074" cy="3416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63984" tIns="31992" rIns="63984" bIns="31992" rtlCol="0" anchor="ctr" anchorCtr="0">
            <a:spAutoFit/>
          </a:bodyPr>
          <a:lstStyle/>
          <a:p>
            <a:r>
              <a:rPr lang="ja-JP" altLang="en-US" b="1" dirty="0" smtClean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■令和元年度　指定</a:t>
            </a:r>
            <a:r>
              <a:rPr lang="ja-JP" altLang="en-US" b="1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管理者</a:t>
            </a:r>
            <a:r>
              <a:rPr lang="ja-JP" altLang="en-US" b="1" dirty="0" smtClean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の取組み（ソフト）</a:t>
            </a:r>
            <a:endParaRPr lang="ja-JP" altLang="en-US" b="1" dirty="0">
              <a:solidFill>
                <a:schemeClr val="bg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0"/>
          <p:cNvSpPr txBox="1">
            <a:spLocks noChangeArrowheads="1"/>
          </p:cNvSpPr>
          <p:nvPr/>
        </p:nvSpPr>
        <p:spPr bwMode="auto">
          <a:xfrm>
            <a:off x="1402891" y="3884533"/>
            <a:ext cx="6001325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太陽の塔フォト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―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サービスの検証（</a:t>
            </a:r>
            <a:r>
              <a:rPr lang="en-US" altLang="ja-JP" sz="1200" dirty="0" smtClean="0">
                <a:latin typeface="HGS創英角ｺﾞｼｯｸUB" pitchFamily="50" charset="-128"/>
                <a:ea typeface="HGS創英角ｺﾞｼｯｸUB" pitchFamily="50" charset="-128"/>
              </a:rPr>
              <a:t>R2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年</a:t>
            </a:r>
            <a:r>
              <a:rPr lang="en-US" altLang="ja-JP" sz="1200" dirty="0">
                <a:latin typeface="HGS創英角ｺﾞｼｯｸUB" pitchFamily="50" charset="-128"/>
                <a:ea typeface="HGS創英角ｺﾞｼｯｸUB" pitchFamily="50" charset="-128"/>
              </a:rPr>
              <a:t>2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月）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6085" r="11180" b="5532"/>
          <a:stretch/>
        </p:blipFill>
        <p:spPr>
          <a:xfrm>
            <a:off x="6080208" y="4267386"/>
            <a:ext cx="2780966" cy="2304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7" r="21286" b="24353"/>
          <a:stretch/>
        </p:blipFill>
        <p:spPr>
          <a:xfrm>
            <a:off x="467545" y="4252777"/>
            <a:ext cx="2559826" cy="23040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792" y="4267386"/>
            <a:ext cx="3073376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4715872" y="579343"/>
            <a:ext cx="3883462" cy="5443754"/>
            <a:chOff x="416804" y="720989"/>
            <a:chExt cx="3883462" cy="5443754"/>
          </a:xfrm>
        </p:grpSpPr>
        <p:sp>
          <p:nvSpPr>
            <p:cNvPr id="13" name="テキスト ボックス 12"/>
            <p:cNvSpPr txBox="1">
              <a:spLocks noChangeArrowheads="1"/>
            </p:cNvSpPr>
            <p:nvPr/>
          </p:nvSpPr>
          <p:spPr bwMode="auto">
            <a:xfrm>
              <a:off x="416804" y="720989"/>
              <a:ext cx="3883462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 smtClean="0">
                  <a:latin typeface="HGS創英角ｺﾞｼｯｸUB" pitchFamily="50" charset="-128"/>
                  <a:ea typeface="HGS創英角ｺﾞｼｯｸUB" pitchFamily="50" charset="-128"/>
                </a:rPr>
                <a:t>インバウンド向け媒体での発信</a:t>
              </a:r>
              <a:endParaRPr lang="ja-JP" altLang="en-US" sz="1200" dirty="0">
                <a:latin typeface="HGS創英角ｺﾞｼｯｸUB" pitchFamily="50" charset="-128"/>
                <a:ea typeface="HGS創英角ｺﾞｼｯｸUB" pitchFamily="50" charset="-128"/>
              </a:endParaRPr>
            </a:p>
          </p:txBody>
        </p:sp>
        <p:grpSp>
          <p:nvGrpSpPr>
            <p:cNvPr id="17" name="グループ化 16"/>
            <p:cNvGrpSpPr/>
            <p:nvPr/>
          </p:nvGrpSpPr>
          <p:grpSpPr>
            <a:xfrm>
              <a:off x="539551" y="1124743"/>
              <a:ext cx="3742281" cy="5040000"/>
              <a:chOff x="539551" y="1124743"/>
              <a:chExt cx="3742281" cy="5040000"/>
            </a:xfrm>
          </p:grpSpPr>
          <p:pic>
            <p:nvPicPr>
              <p:cNvPr id="24" name="図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51" y="1124743"/>
                <a:ext cx="3742281" cy="5040000"/>
              </a:xfrm>
              <a:prstGeom prst="rect">
                <a:avLst/>
              </a:prstGeom>
            </p:spPr>
          </p:pic>
          <p:sp>
            <p:nvSpPr>
              <p:cNvPr id="25" name="正方形/長方形 24"/>
              <p:cNvSpPr/>
              <p:nvPr/>
            </p:nvSpPr>
            <p:spPr>
              <a:xfrm>
                <a:off x="2915816" y="1340769"/>
                <a:ext cx="720080" cy="21602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7" name="テキスト ボックス 10"/>
          <p:cNvSpPr txBox="1">
            <a:spLocks noChangeArrowheads="1"/>
          </p:cNvSpPr>
          <p:nvPr/>
        </p:nvSpPr>
        <p:spPr bwMode="auto">
          <a:xfrm>
            <a:off x="1525518" y="579343"/>
            <a:ext cx="2376264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ja-JP" altLang="en-US" sz="1200" dirty="0">
                <a:latin typeface="HGS創英角ｺﾞｼｯｸUB" pitchFamily="50" charset="-128"/>
                <a:ea typeface="HGS創英角ｺﾞｼｯｸUB" pitchFamily="50" charset="-128"/>
              </a:rPr>
              <a:t>観光</a:t>
            </a:r>
            <a:r>
              <a:rPr lang="ja-JP" altLang="en-US" sz="1200" dirty="0" smtClean="0">
                <a:latin typeface="HGS創英角ｺﾞｼｯｸUB" pitchFamily="50" charset="-128"/>
                <a:ea typeface="HGS創英角ｺﾞｼｯｸUB" pitchFamily="50" charset="-128"/>
              </a:rPr>
              <a:t>ツアーの誘致（通年）</a:t>
            </a:r>
            <a:endParaRPr lang="ja-JP" altLang="en-US" sz="12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00" y="970054"/>
            <a:ext cx="3601501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7680</TotalTime>
  <Words>681</Words>
  <Application>Microsoft Office PowerPoint</Application>
  <PresentationFormat>画面に合わせる (4:3)</PresentationFormat>
  <Paragraphs>160</Paragraphs>
  <Slides>14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6" baseType="lpstr">
      <vt:lpstr>HGS創英角ｺﾞｼｯｸUB</vt:lpstr>
      <vt:lpstr>HG丸ｺﾞｼｯｸM-PRO</vt:lpstr>
      <vt:lpstr>Meiryo UI</vt:lpstr>
      <vt:lpstr>ＭＳ Ｐゴシック</vt:lpstr>
      <vt:lpstr>ＭＳ 明朝</vt:lpstr>
      <vt:lpstr>游ゴシック</vt:lpstr>
      <vt:lpstr>游明朝</vt:lpstr>
      <vt:lpstr>Arial</vt:lpstr>
      <vt:lpstr>Calibri</vt:lpstr>
      <vt:lpstr>Times New Roman</vt:lpstr>
      <vt:lpstr>Office ​​テーマ</vt:lpstr>
      <vt:lpstr>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大阪府</cp:lastModifiedBy>
  <cp:revision>579</cp:revision>
  <cp:lastPrinted>2020-03-27T02:32:44Z</cp:lastPrinted>
  <dcterms:created xsi:type="dcterms:W3CDTF">2015-12-07T04:38:42Z</dcterms:created>
  <dcterms:modified xsi:type="dcterms:W3CDTF">2020-03-27T02:33:48Z</dcterms:modified>
</cp:coreProperties>
</file>