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1" r:id="rId3"/>
    <p:sldId id="262" r:id="rId4"/>
    <p:sldId id="263" r:id="rId5"/>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D8280D14-DECE-484F-9235-132B01E5FF5D}" type="datetimeFigureOut">
              <a:rPr kumimoji="1" lang="ja-JP" altLang="en-US" smtClean="0"/>
              <a:t>2020/3/12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54D5DF-9B09-4FA7-AE00-C28A3A79D7B8}" type="slidenum">
              <a:rPr kumimoji="1" lang="ja-JP" altLang="en-US" smtClean="0"/>
              <a:t>‹#›</a:t>
            </a:fld>
            <a:endParaRPr kumimoji="1" lang="ja-JP" altLang="en-US"/>
          </a:p>
        </p:txBody>
      </p:sp>
    </p:spTree>
    <p:extLst>
      <p:ext uri="{BB962C8B-B14F-4D97-AF65-F5344CB8AC3E}">
        <p14:creationId xmlns:p14="http://schemas.microsoft.com/office/powerpoint/2010/main" val="1793018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8280D14-DECE-484F-9235-132B01E5FF5D}" type="datetimeFigureOut">
              <a:rPr kumimoji="1" lang="ja-JP" altLang="en-US" smtClean="0"/>
              <a:t>2020/3/12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54D5DF-9B09-4FA7-AE00-C28A3A79D7B8}" type="slidenum">
              <a:rPr kumimoji="1" lang="ja-JP" altLang="en-US" smtClean="0"/>
              <a:t>‹#›</a:t>
            </a:fld>
            <a:endParaRPr kumimoji="1" lang="ja-JP" altLang="en-US"/>
          </a:p>
        </p:txBody>
      </p:sp>
    </p:spTree>
    <p:extLst>
      <p:ext uri="{BB962C8B-B14F-4D97-AF65-F5344CB8AC3E}">
        <p14:creationId xmlns:p14="http://schemas.microsoft.com/office/powerpoint/2010/main" val="1927848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8280D14-DECE-484F-9235-132B01E5FF5D}" type="datetimeFigureOut">
              <a:rPr kumimoji="1" lang="ja-JP" altLang="en-US" smtClean="0"/>
              <a:t>2020/3/12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54D5DF-9B09-4FA7-AE00-C28A3A79D7B8}" type="slidenum">
              <a:rPr kumimoji="1" lang="ja-JP" altLang="en-US" smtClean="0"/>
              <a:t>‹#›</a:t>
            </a:fld>
            <a:endParaRPr kumimoji="1" lang="ja-JP" altLang="en-US"/>
          </a:p>
        </p:txBody>
      </p:sp>
    </p:spTree>
    <p:extLst>
      <p:ext uri="{BB962C8B-B14F-4D97-AF65-F5344CB8AC3E}">
        <p14:creationId xmlns:p14="http://schemas.microsoft.com/office/powerpoint/2010/main" val="435105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8280D14-DECE-484F-9235-132B01E5FF5D}" type="datetimeFigureOut">
              <a:rPr kumimoji="1" lang="ja-JP" altLang="en-US" smtClean="0"/>
              <a:t>2020/3/12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54D5DF-9B09-4FA7-AE00-C28A3A79D7B8}" type="slidenum">
              <a:rPr kumimoji="1" lang="ja-JP" altLang="en-US" smtClean="0"/>
              <a:t>‹#›</a:t>
            </a:fld>
            <a:endParaRPr kumimoji="1" lang="ja-JP" altLang="en-US"/>
          </a:p>
        </p:txBody>
      </p:sp>
    </p:spTree>
    <p:extLst>
      <p:ext uri="{BB962C8B-B14F-4D97-AF65-F5344CB8AC3E}">
        <p14:creationId xmlns:p14="http://schemas.microsoft.com/office/powerpoint/2010/main" val="4237469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D8280D14-DECE-484F-9235-132B01E5FF5D}" type="datetimeFigureOut">
              <a:rPr kumimoji="1" lang="ja-JP" altLang="en-US" smtClean="0"/>
              <a:t>2020/3/12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54D5DF-9B09-4FA7-AE00-C28A3A79D7B8}" type="slidenum">
              <a:rPr kumimoji="1" lang="ja-JP" altLang="en-US" smtClean="0"/>
              <a:t>‹#›</a:t>
            </a:fld>
            <a:endParaRPr kumimoji="1" lang="ja-JP" altLang="en-US"/>
          </a:p>
        </p:txBody>
      </p:sp>
    </p:spTree>
    <p:extLst>
      <p:ext uri="{BB962C8B-B14F-4D97-AF65-F5344CB8AC3E}">
        <p14:creationId xmlns:p14="http://schemas.microsoft.com/office/powerpoint/2010/main" val="3762299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D8280D14-DECE-484F-9235-132B01E5FF5D}" type="datetimeFigureOut">
              <a:rPr kumimoji="1" lang="ja-JP" altLang="en-US" smtClean="0"/>
              <a:t>2020/3/12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354D5DF-9B09-4FA7-AE00-C28A3A79D7B8}" type="slidenum">
              <a:rPr kumimoji="1" lang="ja-JP" altLang="en-US" smtClean="0"/>
              <a:t>‹#›</a:t>
            </a:fld>
            <a:endParaRPr kumimoji="1" lang="ja-JP" altLang="en-US"/>
          </a:p>
        </p:txBody>
      </p:sp>
    </p:spTree>
    <p:extLst>
      <p:ext uri="{BB962C8B-B14F-4D97-AF65-F5344CB8AC3E}">
        <p14:creationId xmlns:p14="http://schemas.microsoft.com/office/powerpoint/2010/main" val="4122413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D8280D14-DECE-484F-9235-132B01E5FF5D}" type="datetimeFigureOut">
              <a:rPr kumimoji="1" lang="ja-JP" altLang="en-US" smtClean="0"/>
              <a:t>2020/3/12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354D5DF-9B09-4FA7-AE00-C28A3A79D7B8}" type="slidenum">
              <a:rPr kumimoji="1" lang="ja-JP" altLang="en-US" smtClean="0"/>
              <a:t>‹#›</a:t>
            </a:fld>
            <a:endParaRPr kumimoji="1" lang="ja-JP" altLang="en-US"/>
          </a:p>
        </p:txBody>
      </p:sp>
    </p:spTree>
    <p:extLst>
      <p:ext uri="{BB962C8B-B14F-4D97-AF65-F5344CB8AC3E}">
        <p14:creationId xmlns:p14="http://schemas.microsoft.com/office/powerpoint/2010/main" val="295851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D8280D14-DECE-484F-9235-132B01E5FF5D}" type="datetimeFigureOut">
              <a:rPr kumimoji="1" lang="ja-JP" altLang="en-US" smtClean="0"/>
              <a:t>2020/3/12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354D5DF-9B09-4FA7-AE00-C28A3A79D7B8}" type="slidenum">
              <a:rPr kumimoji="1" lang="ja-JP" altLang="en-US" smtClean="0"/>
              <a:t>‹#›</a:t>
            </a:fld>
            <a:endParaRPr kumimoji="1" lang="ja-JP" altLang="en-US"/>
          </a:p>
        </p:txBody>
      </p:sp>
    </p:spTree>
    <p:extLst>
      <p:ext uri="{BB962C8B-B14F-4D97-AF65-F5344CB8AC3E}">
        <p14:creationId xmlns:p14="http://schemas.microsoft.com/office/powerpoint/2010/main" val="209362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8280D14-DECE-484F-9235-132B01E5FF5D}" type="datetimeFigureOut">
              <a:rPr kumimoji="1" lang="ja-JP" altLang="en-US" smtClean="0"/>
              <a:t>2020/3/12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354D5DF-9B09-4FA7-AE00-C28A3A79D7B8}" type="slidenum">
              <a:rPr kumimoji="1" lang="ja-JP" altLang="en-US" smtClean="0"/>
              <a:t>‹#›</a:t>
            </a:fld>
            <a:endParaRPr kumimoji="1" lang="ja-JP" altLang="en-US"/>
          </a:p>
        </p:txBody>
      </p:sp>
    </p:spTree>
    <p:extLst>
      <p:ext uri="{BB962C8B-B14F-4D97-AF65-F5344CB8AC3E}">
        <p14:creationId xmlns:p14="http://schemas.microsoft.com/office/powerpoint/2010/main" val="3508662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8280D14-DECE-484F-9235-132B01E5FF5D}" type="datetimeFigureOut">
              <a:rPr kumimoji="1" lang="ja-JP" altLang="en-US" smtClean="0"/>
              <a:t>2020/3/12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354D5DF-9B09-4FA7-AE00-C28A3A79D7B8}" type="slidenum">
              <a:rPr kumimoji="1" lang="ja-JP" altLang="en-US" smtClean="0"/>
              <a:t>‹#›</a:t>
            </a:fld>
            <a:endParaRPr kumimoji="1" lang="ja-JP" altLang="en-US"/>
          </a:p>
        </p:txBody>
      </p:sp>
    </p:spTree>
    <p:extLst>
      <p:ext uri="{BB962C8B-B14F-4D97-AF65-F5344CB8AC3E}">
        <p14:creationId xmlns:p14="http://schemas.microsoft.com/office/powerpoint/2010/main" val="155422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8280D14-DECE-484F-9235-132B01E5FF5D}" type="datetimeFigureOut">
              <a:rPr kumimoji="1" lang="ja-JP" altLang="en-US" smtClean="0"/>
              <a:t>2020/3/12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354D5DF-9B09-4FA7-AE00-C28A3A79D7B8}" type="slidenum">
              <a:rPr kumimoji="1" lang="ja-JP" altLang="en-US" smtClean="0"/>
              <a:t>‹#›</a:t>
            </a:fld>
            <a:endParaRPr kumimoji="1" lang="ja-JP" altLang="en-US"/>
          </a:p>
        </p:txBody>
      </p:sp>
    </p:spTree>
    <p:extLst>
      <p:ext uri="{BB962C8B-B14F-4D97-AF65-F5344CB8AC3E}">
        <p14:creationId xmlns:p14="http://schemas.microsoft.com/office/powerpoint/2010/main" val="3399457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280D14-DECE-484F-9235-132B01E5FF5D}" type="datetimeFigureOut">
              <a:rPr kumimoji="1" lang="ja-JP" altLang="en-US" smtClean="0"/>
              <a:t>2020/3/12</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54D5DF-9B09-4FA7-AE00-C28A3A79D7B8}" type="slidenum">
              <a:rPr kumimoji="1" lang="ja-JP" altLang="en-US" smtClean="0"/>
              <a:t>‹#›</a:t>
            </a:fld>
            <a:endParaRPr kumimoji="1" lang="ja-JP" altLang="en-US"/>
          </a:p>
        </p:txBody>
      </p:sp>
    </p:spTree>
    <p:extLst>
      <p:ext uri="{BB962C8B-B14F-4D97-AF65-F5344CB8AC3E}">
        <p14:creationId xmlns:p14="http://schemas.microsoft.com/office/powerpoint/2010/main" val="37002553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378039" y="876083"/>
            <a:ext cx="10019764" cy="2069797"/>
          </a:xfrm>
          <a:prstGeom prst="rect">
            <a:avLst/>
          </a:prstGeom>
          <a:noFill/>
          <a:ln>
            <a:solidFill>
              <a:srgbClr val="7878DE"/>
            </a:solidFill>
          </a:ln>
        </p:spPr>
        <p:txBody>
          <a:bodyPr wrap="square" rtlCol="0">
            <a:spAutoFit/>
          </a:bodyPr>
          <a:lstStyle/>
          <a:p>
            <a:pPr marL="171450" indent="-171450">
              <a:lnSpc>
                <a:spcPct val="150000"/>
              </a:lnSpc>
              <a:buFont typeface="Arial" panose="020B0604020202020204" pitchFamily="34" charset="0"/>
              <a:buChar char="•"/>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回答者の居住地は、「香港」が</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25.7</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％で最も高く、「台湾」「中国」「アメリカ</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」と続く</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。アジアが</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64.2</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％を占め</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、欧米</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は全体の</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31.8</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ct val="150000"/>
              </a:lnSpc>
              <a:buFont typeface="Arial" panose="020B0604020202020204" pitchFamily="34" charset="0"/>
              <a:buChar char="•"/>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来園回数は「１回目」が</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85.9</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％を占めるが、訪日回数は「５回目以上」が</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39.2</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％で最も</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高い。</a:t>
            </a:r>
            <a:endPar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ct val="150000"/>
              </a:lnSpc>
              <a:buFont typeface="Arial" panose="020B0604020202020204" pitchFamily="34" charset="0"/>
              <a:buChar char="•"/>
            </a:pP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リピート率</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は</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72.0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％。訪阪回数は「１回目」が</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39.5</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％で最も高く、リピート率は</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60.4</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ct val="150000"/>
              </a:lnSpc>
              <a:buFont typeface="Arial" panose="020B0604020202020204" pitchFamily="34" charset="0"/>
              <a:buChar char="•"/>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平均日本滞在期間</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16.3</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日、平均大阪滞在期間は</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7.9</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日。</a:t>
            </a:r>
            <a:endPar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ct val="150000"/>
              </a:lnSpc>
              <a:buFont typeface="Arial" panose="020B0604020202020204" pitchFamily="34" charset="0"/>
              <a:buChar char="•"/>
            </a:pP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旅行</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形態は個人旅行が</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88.7</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％を占める。</a:t>
            </a:r>
            <a:endParaRPr lang="en-US" altLang="ja-JP" sz="1400" b="1" dirty="0">
              <a:solidFill>
                <a:srgbClr val="2D2DB9"/>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ct val="150000"/>
              </a:lnSpc>
              <a:spcBef>
                <a:spcPts val="300"/>
              </a:spcBef>
              <a:buClr>
                <a:srgbClr val="2D2DB9"/>
              </a:buClr>
            </a:pPr>
            <a:r>
              <a:rPr lang="ja-JP" altLang="en-US" sz="1400" b="1" dirty="0">
                <a:solidFill>
                  <a:srgbClr val="2D2DB9"/>
                </a:solidFill>
                <a:latin typeface="Meiryo UI" panose="020B0604030504040204" pitchFamily="50" charset="-128"/>
                <a:ea typeface="Meiryo UI" panose="020B0604030504040204" pitchFamily="50" charset="-128"/>
                <a:cs typeface="Meiryo UI" panose="020B0604030504040204" pitchFamily="50" charset="-128"/>
              </a:rPr>
              <a:t>万博公園は利用者が広範な国に渡る。大阪旅行のリピーターが足を延ばすところで、香港が突出して多い</a:t>
            </a:r>
          </a:p>
        </p:txBody>
      </p:sp>
      <p:sp>
        <p:nvSpPr>
          <p:cNvPr id="5" name="テキスト ボックス 4"/>
          <p:cNvSpPr txBox="1"/>
          <p:nvPr/>
        </p:nvSpPr>
        <p:spPr>
          <a:xfrm>
            <a:off x="1378039" y="631069"/>
            <a:ext cx="10019764" cy="261610"/>
          </a:xfrm>
          <a:prstGeom prst="rect">
            <a:avLst/>
          </a:prstGeom>
          <a:solidFill>
            <a:srgbClr val="2D2DB9"/>
          </a:solidFill>
          <a:ln>
            <a:solidFill>
              <a:srgbClr val="7878DE"/>
            </a:solidFill>
          </a:ln>
        </p:spPr>
        <p:txBody>
          <a:bodyPr wrap="square" rtlCol="0">
            <a:spAutoFit/>
          </a:bodyPr>
          <a:lstStyle/>
          <a:p>
            <a:pPr algn="ctr">
              <a:spcBef>
                <a:spcPts val="300"/>
              </a:spcBef>
              <a:buClr>
                <a:srgbClr val="2D2DB9"/>
              </a:buClr>
            </a:pPr>
            <a:r>
              <a:rPr lang="ja-JP" altLang="en-US" sz="11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利用者</a:t>
            </a:r>
          </a:p>
        </p:txBody>
      </p:sp>
      <p:pic>
        <p:nvPicPr>
          <p:cNvPr id="6" name="図 5"/>
          <p:cNvPicPr>
            <a:picLocks noChangeAspect="1"/>
          </p:cNvPicPr>
          <p:nvPr/>
        </p:nvPicPr>
        <p:blipFill rotWithShape="1">
          <a:blip r:embed="rId2"/>
          <a:srcRect r="18273"/>
          <a:stretch/>
        </p:blipFill>
        <p:spPr>
          <a:xfrm>
            <a:off x="90152" y="3005156"/>
            <a:ext cx="12005171" cy="3820650"/>
          </a:xfrm>
          <a:prstGeom prst="rect">
            <a:avLst/>
          </a:prstGeom>
        </p:spPr>
      </p:pic>
      <p:sp>
        <p:nvSpPr>
          <p:cNvPr id="7" name="正方形/長方形 6"/>
          <p:cNvSpPr/>
          <p:nvPr/>
        </p:nvSpPr>
        <p:spPr>
          <a:xfrm>
            <a:off x="11114468" y="57933"/>
            <a:ext cx="980855" cy="320675"/>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altLang="en-US" sz="1050" kern="100" dirty="0" smtClean="0">
                <a:solidFill>
                  <a:srgbClr val="000000"/>
                </a:solidFill>
                <a:effectLst/>
                <a:ea typeface="游明朝" panose="02020400000000000000" pitchFamily="18" charset="-128"/>
                <a:cs typeface="Times New Roman" panose="02020603050405020304" pitchFamily="18" charset="0"/>
              </a:rPr>
              <a:t>参考資料</a:t>
            </a:r>
            <a:r>
              <a:rPr lang="en-US" altLang="ja-JP" sz="1050" kern="100" dirty="0" smtClean="0">
                <a:solidFill>
                  <a:srgbClr val="000000"/>
                </a:solidFill>
                <a:effectLst/>
                <a:ea typeface="游明朝" panose="02020400000000000000" pitchFamily="18" charset="-128"/>
                <a:cs typeface="Times New Roman" panose="02020603050405020304" pitchFamily="18" charset="0"/>
              </a:rPr>
              <a:t>2</a:t>
            </a:r>
            <a:endParaRPr lang="ja-JP" sz="1050" kern="100" dirty="0">
              <a:effectLst/>
              <a:ea typeface="游明朝" panose="02020400000000000000" pitchFamily="18" charset="-128"/>
              <a:cs typeface="Times New Roman" panose="02020603050405020304" pitchFamily="18" charset="0"/>
            </a:endParaRPr>
          </a:p>
        </p:txBody>
      </p:sp>
      <p:sp>
        <p:nvSpPr>
          <p:cNvPr id="8" name="テキスト ボックス 7"/>
          <p:cNvSpPr txBox="1"/>
          <p:nvPr/>
        </p:nvSpPr>
        <p:spPr>
          <a:xfrm>
            <a:off x="49363" y="76462"/>
            <a:ext cx="10202220" cy="346249"/>
          </a:xfrm>
          <a:prstGeom prst="rect">
            <a:avLst/>
          </a:prstGeom>
          <a:noFill/>
          <a:ln>
            <a:solidFill>
              <a:srgbClr val="7878DE"/>
            </a:solidFill>
          </a:ln>
        </p:spPr>
        <p:txBody>
          <a:bodyPr wrap="square" rtlCol="0">
            <a:spAutoFit/>
          </a:bodyPr>
          <a:lstStyle/>
          <a:p>
            <a:pPr>
              <a:lnSpc>
                <a:spcPct val="150000"/>
              </a:lnSpc>
            </a:pP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外国人来園者意識</a:t>
            </a: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調査結果概要</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サンプル数</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311</a:t>
            </a: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実施時期：夏（</a:t>
            </a:r>
            <a:r>
              <a:rPr lang="en-US" altLang="ja-JP"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9/9</a:t>
            </a: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9/29</a:t>
            </a: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のうち</a:t>
            </a:r>
            <a:r>
              <a:rPr lang="en-US" altLang="ja-JP"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8</a:t>
            </a: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日間）、秋（</a:t>
            </a:r>
            <a:r>
              <a:rPr lang="en-US" altLang="ja-JP"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11/12</a:t>
            </a: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11/26</a:t>
            </a: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のうち</a:t>
            </a:r>
            <a:r>
              <a:rPr lang="en-US" altLang="ja-JP"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8</a:t>
            </a: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日間）　対象：訪日外国人来園者</a:t>
            </a:r>
            <a:endPar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5608208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321817" y="407049"/>
            <a:ext cx="11572065" cy="3039294"/>
          </a:xfrm>
          <a:prstGeom prst="rect">
            <a:avLst/>
          </a:prstGeom>
          <a:noFill/>
          <a:ln>
            <a:solidFill>
              <a:srgbClr val="7878DE"/>
            </a:solidFill>
          </a:ln>
        </p:spPr>
        <p:txBody>
          <a:bodyPr wrap="square" rtlCol="0">
            <a:spAutoFit/>
          </a:bodyPr>
          <a:lstStyle/>
          <a:p>
            <a:pPr marL="171450" indent="-171450">
              <a:lnSpc>
                <a:spcPct val="150000"/>
              </a:lnSpc>
              <a:buFont typeface="Arial" panose="020B0604020202020204" pitchFamily="34" charset="0"/>
              <a:buChar char="•"/>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同伴者は、「家族」「友人」がそれぞれ２割半～３割弱を占め上位</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地域</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別でみると、アジアは「家族」が</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36.5</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％で特に</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高く、</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欧米は「友人」（</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30.0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が</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最も</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高く、「一人で」（</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24.0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％）が続く。</a:t>
            </a:r>
          </a:p>
          <a:p>
            <a:pPr marL="171450" indent="-171450">
              <a:lnSpc>
                <a:spcPct val="150000"/>
              </a:lnSpc>
              <a:buFont typeface="Arial" panose="020B0604020202020204" pitchFamily="34" charset="0"/>
              <a:buChar char="•"/>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来園目的は、「太陽の塔」（</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83.6</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％）、「花や樹木の鑑賞」</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57.9</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欧米</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では「国立民族学博物館</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(21.0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リピーターでは「エキスポシティ</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(23.3</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ＥＸＰＯ’７０パビリオン</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(20.9</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」が</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２割超え。</a:t>
            </a:r>
            <a:endPar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ct val="150000"/>
              </a:lnSpc>
              <a:buFont typeface="Arial" panose="020B0604020202020204" pitchFamily="34" charset="0"/>
              <a:buChar char="•"/>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滞在時間は、「２時間から３時間未満」が</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36.0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％で最も高く、「３時間未満」が</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68.8</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％を占める</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ct val="150000"/>
              </a:lnSpc>
              <a:buFont typeface="Arial" panose="020B0604020202020204" pitchFamily="34" charset="0"/>
              <a:buChar char="•"/>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万博公園以外の訪問地は、府内では「大阪城公園</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(61.4</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」が最も高く、「大阪観光」は心斎橋・難波・道頓堀・梅田などのエリアが上位</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他</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府県で</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は「</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京都観光</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(70.1</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」「奈良観光</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(50.5</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」が半数を超える</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400" b="1" dirty="0" smtClean="0">
                <a:solidFill>
                  <a:srgbClr val="2D2DB9"/>
                </a:solidFill>
                <a:latin typeface="Meiryo UI" panose="020B0604030504040204" pitchFamily="50" charset="-128"/>
                <a:ea typeface="Meiryo UI" panose="020B0604030504040204" pitchFamily="50" charset="-128"/>
                <a:cs typeface="Meiryo UI" panose="020B0604030504040204" pitchFamily="50" charset="-128"/>
              </a:rPr>
              <a:t>　　　　　　太陽</a:t>
            </a:r>
            <a:r>
              <a:rPr lang="ja-JP" altLang="en-US" sz="1400" b="1" dirty="0">
                <a:solidFill>
                  <a:srgbClr val="2D2DB9"/>
                </a:solidFill>
                <a:latin typeface="Meiryo UI" panose="020B0604030504040204" pitchFamily="50" charset="-128"/>
                <a:ea typeface="Meiryo UI" panose="020B0604030504040204" pitchFamily="50" charset="-128"/>
                <a:cs typeface="Meiryo UI" panose="020B0604030504040204" pitchFamily="50" charset="-128"/>
              </a:rPr>
              <a:t>の塔の見学や花や樹木を愛でるのが主な目的。欧米は国立民族学博物館の利用率が高めなのが特長。</a:t>
            </a:r>
          </a:p>
          <a:p>
            <a:pPr algn="ctr">
              <a:lnSpc>
                <a:spcPct val="150000"/>
              </a:lnSpc>
              <a:spcBef>
                <a:spcPts val="300"/>
              </a:spcBef>
              <a:buClr>
                <a:srgbClr val="2D2DB9"/>
              </a:buClr>
            </a:pPr>
            <a:r>
              <a:rPr lang="ja-JP" altLang="en-US" sz="1400" b="1" dirty="0">
                <a:solidFill>
                  <a:srgbClr val="2D2DB9"/>
                </a:solidFill>
                <a:latin typeface="Meiryo UI" panose="020B0604030504040204" pitchFamily="50" charset="-128"/>
                <a:ea typeface="Meiryo UI" panose="020B0604030504040204" pitchFamily="50" charset="-128"/>
                <a:cs typeface="Meiryo UI" panose="020B0604030504040204" pitchFamily="50" charset="-128"/>
              </a:rPr>
              <a:t>リピーターはエキスポシティや</a:t>
            </a:r>
            <a:r>
              <a:rPr lang="en-US" altLang="ja-JP" sz="1400" b="1" dirty="0">
                <a:solidFill>
                  <a:srgbClr val="2D2DB9"/>
                </a:solidFill>
                <a:latin typeface="Meiryo UI" panose="020B0604030504040204" pitchFamily="50" charset="-128"/>
                <a:ea typeface="Meiryo UI" panose="020B0604030504040204" pitchFamily="50" charset="-128"/>
                <a:cs typeface="Meiryo UI" panose="020B0604030504040204" pitchFamily="50" charset="-128"/>
              </a:rPr>
              <a:t>EXPO70</a:t>
            </a:r>
            <a:r>
              <a:rPr lang="ja-JP" altLang="en-US" sz="1400" b="1" dirty="0">
                <a:solidFill>
                  <a:srgbClr val="2D2DB9"/>
                </a:solidFill>
                <a:latin typeface="Meiryo UI" panose="020B0604030504040204" pitchFamily="50" charset="-128"/>
                <a:ea typeface="Meiryo UI" panose="020B0604030504040204" pitchFamily="50" charset="-128"/>
                <a:cs typeface="Meiryo UI" panose="020B0604030504040204" pitchFamily="50" charset="-128"/>
              </a:rPr>
              <a:t>パビリオンの利用率が高く、体験を拡げ滞在時間を延ばすことが満足度の向上につながることがわかる</a:t>
            </a:r>
          </a:p>
        </p:txBody>
      </p:sp>
      <p:sp>
        <p:nvSpPr>
          <p:cNvPr id="7" name="テキスト ボックス 6"/>
          <p:cNvSpPr txBox="1"/>
          <p:nvPr/>
        </p:nvSpPr>
        <p:spPr>
          <a:xfrm>
            <a:off x="321817" y="109340"/>
            <a:ext cx="11572065" cy="261610"/>
          </a:xfrm>
          <a:prstGeom prst="rect">
            <a:avLst/>
          </a:prstGeom>
          <a:solidFill>
            <a:srgbClr val="2D2DB9"/>
          </a:solidFill>
          <a:ln>
            <a:solidFill>
              <a:srgbClr val="7878DE"/>
            </a:solidFill>
          </a:ln>
        </p:spPr>
        <p:txBody>
          <a:bodyPr wrap="square" rtlCol="0">
            <a:spAutoFit/>
          </a:bodyPr>
          <a:lstStyle/>
          <a:p>
            <a:pPr algn="ctr">
              <a:spcBef>
                <a:spcPts val="300"/>
              </a:spcBef>
              <a:buClr>
                <a:srgbClr val="2D2DB9"/>
              </a:buClr>
            </a:pPr>
            <a:r>
              <a:rPr lang="ja-JP" altLang="en-US" sz="11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利用行動</a:t>
            </a:r>
          </a:p>
        </p:txBody>
      </p:sp>
      <p:pic>
        <p:nvPicPr>
          <p:cNvPr id="5" name="図 4"/>
          <p:cNvPicPr>
            <a:picLocks noChangeAspect="1"/>
          </p:cNvPicPr>
          <p:nvPr/>
        </p:nvPicPr>
        <p:blipFill>
          <a:blip r:embed="rId2"/>
          <a:stretch>
            <a:fillRect/>
          </a:stretch>
        </p:blipFill>
        <p:spPr>
          <a:xfrm>
            <a:off x="120827" y="4336088"/>
            <a:ext cx="5816333" cy="2373804"/>
          </a:xfrm>
          <a:prstGeom prst="rect">
            <a:avLst/>
          </a:prstGeom>
        </p:spPr>
      </p:pic>
      <p:pic>
        <p:nvPicPr>
          <p:cNvPr id="8" name="図 7"/>
          <p:cNvPicPr>
            <a:picLocks noChangeAspect="1"/>
          </p:cNvPicPr>
          <p:nvPr/>
        </p:nvPicPr>
        <p:blipFill>
          <a:blip r:embed="rId3"/>
          <a:stretch>
            <a:fillRect/>
          </a:stretch>
        </p:blipFill>
        <p:spPr>
          <a:xfrm>
            <a:off x="6143163" y="4291405"/>
            <a:ext cx="5750720" cy="2409153"/>
          </a:xfrm>
          <a:prstGeom prst="rect">
            <a:avLst/>
          </a:prstGeom>
        </p:spPr>
      </p:pic>
      <p:sp>
        <p:nvSpPr>
          <p:cNvPr id="12" name="テキスト ボックス 11"/>
          <p:cNvSpPr txBox="1"/>
          <p:nvPr/>
        </p:nvSpPr>
        <p:spPr>
          <a:xfrm>
            <a:off x="434634" y="4251449"/>
            <a:ext cx="709663" cy="169277"/>
          </a:xfrm>
          <a:prstGeom prst="rect">
            <a:avLst/>
          </a:prstGeom>
          <a:noFill/>
        </p:spPr>
        <p:txBody>
          <a:bodyPr wrap="none" lIns="72000" tIns="0" rIns="72000" bIns="0" rtlCol="0">
            <a:spAutoFit/>
          </a:bodyPr>
          <a:lstStyle/>
          <a:p>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来園目的</a:t>
            </a:r>
            <a:endPar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テキスト ボックス 12"/>
          <p:cNvSpPr txBox="1"/>
          <p:nvPr/>
        </p:nvSpPr>
        <p:spPr>
          <a:xfrm>
            <a:off x="6107849" y="4082172"/>
            <a:ext cx="1812529" cy="169277"/>
          </a:xfrm>
          <a:prstGeom prst="rect">
            <a:avLst/>
          </a:prstGeom>
          <a:noFill/>
        </p:spPr>
        <p:txBody>
          <a:bodyPr wrap="none" lIns="72000" tIns="0" rIns="72000" bIns="0" rtlCol="0">
            <a:spAutoFit/>
          </a:bodyPr>
          <a:lstStyle/>
          <a:p>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万博記念公園以外の訪問地</a:t>
            </a:r>
            <a:endPar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922888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56943" y="388522"/>
            <a:ext cx="11478742" cy="2431435"/>
          </a:xfrm>
          <a:prstGeom prst="rect">
            <a:avLst/>
          </a:prstGeom>
          <a:noFill/>
          <a:ln>
            <a:solidFill>
              <a:srgbClr val="7878DE"/>
            </a:solidFill>
          </a:ln>
        </p:spPr>
        <p:txBody>
          <a:bodyPr wrap="square" rtlCol="0">
            <a:spAutoFit/>
          </a:bodyPr>
          <a:lstStyle/>
          <a:p>
            <a:pPr marL="171450" indent="-171450">
              <a:lnSpc>
                <a:spcPct val="150000"/>
              </a:lnSpc>
              <a:buFont typeface="Arial" panose="020B0604020202020204" pitchFamily="34" charset="0"/>
              <a:buChar char="•"/>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万博記念公園に関する情報源は、「万博記念公園のＨＰ、その他発行ＨＰ</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(25.4</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」「ツイッター・インスタグラム等のＳＮＳ</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(23.2</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家族・友人からの話</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(21.9</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」が上位</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アジア圏</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からの来訪が多い秋は「ツイッター・インスタグラム等のＳＮＳ</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(30.0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」が高く</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欧米</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やリピーターは「家族・友人からの話」も高い。</a:t>
            </a:r>
          </a:p>
          <a:p>
            <a:pPr marL="171450" indent="-171450">
              <a:lnSpc>
                <a:spcPct val="150000"/>
              </a:lnSpc>
              <a:buFont typeface="Arial" panose="020B0604020202020204" pitchFamily="34" charset="0"/>
              <a:buChar char="•"/>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旅行、観光情報の入手先はインターネットが主で、検索エンジンは「</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Google</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」が多い。「友人や家族からの情報」、「ＳＮＳ」、「旅行情報サイト」も多くみられる</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b="1" dirty="0" smtClean="0">
                <a:solidFill>
                  <a:srgbClr val="2D2DB9"/>
                </a:solidFill>
                <a:latin typeface="Meiryo UI" panose="020B0604030504040204" pitchFamily="50" charset="-128"/>
                <a:ea typeface="Meiryo UI" panose="020B0604030504040204" pitchFamily="50" charset="-128"/>
                <a:cs typeface="Meiryo UI" panose="020B0604030504040204" pitchFamily="50" charset="-128"/>
              </a:rPr>
              <a:t>インターネット</a:t>
            </a:r>
            <a:r>
              <a:rPr lang="ja-JP" altLang="en-US" sz="1400" b="1" dirty="0">
                <a:solidFill>
                  <a:srgbClr val="2D2DB9"/>
                </a:solidFill>
                <a:latin typeface="Meiryo UI" panose="020B0604030504040204" pitchFamily="50" charset="-128"/>
                <a:ea typeface="Meiryo UI" panose="020B0604030504040204" pitchFamily="50" charset="-128"/>
                <a:cs typeface="Meiryo UI" panose="020B0604030504040204" pitchFamily="50" charset="-128"/>
              </a:rPr>
              <a:t>による情報収集が主。オフィシャルサイトや</a:t>
            </a:r>
            <a:r>
              <a:rPr lang="en-US" altLang="ja-JP" sz="1400" b="1" dirty="0">
                <a:solidFill>
                  <a:srgbClr val="2D2DB9"/>
                </a:solidFill>
                <a:latin typeface="Meiryo UI" panose="020B0604030504040204" pitchFamily="50" charset="-128"/>
                <a:ea typeface="Meiryo UI" panose="020B0604030504040204" pitchFamily="50" charset="-128"/>
                <a:cs typeface="Meiryo UI" panose="020B0604030504040204" pitchFamily="50" charset="-128"/>
              </a:rPr>
              <a:t>SNS</a:t>
            </a:r>
            <a:r>
              <a:rPr lang="ja-JP" altLang="en-US" sz="1400" b="1" dirty="0">
                <a:solidFill>
                  <a:srgbClr val="2D2DB9"/>
                </a:solidFill>
                <a:latin typeface="Meiryo UI" panose="020B0604030504040204" pitchFamily="50" charset="-128"/>
                <a:ea typeface="Meiryo UI" panose="020B0604030504040204" pitchFamily="50" charset="-128"/>
                <a:cs typeface="Meiryo UI" panose="020B0604030504040204" pitchFamily="50" charset="-128"/>
              </a:rPr>
              <a:t>に拠る。</a:t>
            </a:r>
            <a:endParaRPr lang="en-US" altLang="ja-JP" sz="1400" b="1" dirty="0">
              <a:solidFill>
                <a:srgbClr val="2D2DB9"/>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ct val="150000"/>
              </a:lnSpc>
              <a:spcBef>
                <a:spcPts val="300"/>
              </a:spcBef>
              <a:buClr>
                <a:srgbClr val="2D2DB9"/>
              </a:buClr>
            </a:pPr>
            <a:r>
              <a:rPr lang="ja-JP" altLang="en-US" sz="1400" b="1" dirty="0" smtClean="0">
                <a:solidFill>
                  <a:srgbClr val="2D2DB9"/>
                </a:solidFill>
                <a:latin typeface="Meiryo UI" panose="020B0604030504040204" pitchFamily="50" charset="-128"/>
                <a:ea typeface="Meiryo UI" panose="020B0604030504040204" pitchFamily="50" charset="-128"/>
                <a:cs typeface="Meiryo UI" panose="020B0604030504040204" pitchFamily="50" charset="-128"/>
              </a:rPr>
              <a:t>　　　　　　　検索</a:t>
            </a:r>
            <a:r>
              <a:rPr lang="ja-JP" altLang="en-US" sz="1400" b="1" dirty="0">
                <a:solidFill>
                  <a:srgbClr val="2D2DB9"/>
                </a:solidFill>
                <a:latin typeface="Meiryo UI" panose="020B0604030504040204" pitchFamily="50" charset="-128"/>
                <a:ea typeface="Meiryo UI" panose="020B0604030504040204" pitchFamily="50" charset="-128"/>
                <a:cs typeface="Meiryo UI" panose="020B0604030504040204" pitchFamily="50" charset="-128"/>
              </a:rPr>
              <a:t>エンジンでは「グーグル」、</a:t>
            </a:r>
            <a:r>
              <a:rPr lang="en-US" altLang="ja-JP" sz="1400" b="1" dirty="0">
                <a:solidFill>
                  <a:srgbClr val="2D2DB9"/>
                </a:solidFill>
                <a:latin typeface="Meiryo UI" panose="020B0604030504040204" pitchFamily="50" charset="-128"/>
                <a:ea typeface="Meiryo UI" panose="020B0604030504040204" pitchFamily="50" charset="-128"/>
                <a:cs typeface="Meiryo UI" panose="020B0604030504040204" pitchFamily="50" charset="-128"/>
              </a:rPr>
              <a:t>SNS</a:t>
            </a:r>
            <a:r>
              <a:rPr lang="ja-JP" altLang="en-US" sz="1400" b="1" dirty="0">
                <a:solidFill>
                  <a:srgbClr val="2D2DB9"/>
                </a:solidFill>
                <a:latin typeface="Meiryo UI" panose="020B0604030504040204" pitchFamily="50" charset="-128"/>
                <a:ea typeface="Meiryo UI" panose="020B0604030504040204" pitchFamily="50" charset="-128"/>
                <a:cs typeface="Meiryo UI" panose="020B0604030504040204" pitchFamily="50" charset="-128"/>
              </a:rPr>
              <a:t>では「フェイスブック」「インスタグラム」、ポータルサイトでは「トリップアドバイザー」の利用が高め。</a:t>
            </a:r>
            <a:endParaRPr lang="en-US" altLang="ja-JP" sz="1400" b="1" dirty="0">
              <a:solidFill>
                <a:srgbClr val="2D2DB9"/>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ct val="150000"/>
              </a:lnSpc>
              <a:spcBef>
                <a:spcPts val="300"/>
              </a:spcBef>
              <a:buClr>
                <a:srgbClr val="2D2DB9"/>
              </a:buClr>
            </a:pPr>
            <a:r>
              <a:rPr lang="ja-JP" altLang="en-US" sz="1400" b="1" dirty="0">
                <a:solidFill>
                  <a:srgbClr val="2D2DB9"/>
                </a:solidFill>
                <a:latin typeface="Meiryo UI" panose="020B0604030504040204" pitchFamily="50" charset="-128"/>
                <a:ea typeface="Meiryo UI" panose="020B0604030504040204" pitchFamily="50" charset="-128"/>
                <a:cs typeface="Meiryo UI" panose="020B0604030504040204" pitchFamily="50" charset="-128"/>
              </a:rPr>
              <a:t>地域別にみるとアジアは</a:t>
            </a:r>
            <a:r>
              <a:rPr lang="en-US" altLang="ja-JP" sz="1400" b="1" dirty="0">
                <a:solidFill>
                  <a:srgbClr val="2D2DB9"/>
                </a:solidFill>
                <a:latin typeface="Meiryo UI" panose="020B0604030504040204" pitchFamily="50" charset="-128"/>
                <a:ea typeface="Meiryo UI" panose="020B0604030504040204" pitchFamily="50" charset="-128"/>
                <a:cs typeface="Meiryo UI" panose="020B0604030504040204" pitchFamily="50" charset="-128"/>
              </a:rPr>
              <a:t>SNS</a:t>
            </a:r>
            <a:r>
              <a:rPr lang="ja-JP" altLang="en-US" sz="1400" b="1" dirty="0" err="1">
                <a:solidFill>
                  <a:srgbClr val="2D2DB9"/>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solidFill>
                  <a:srgbClr val="2D2DB9"/>
                </a:solidFill>
                <a:latin typeface="Meiryo UI" panose="020B0604030504040204" pitchFamily="50" charset="-128"/>
                <a:ea typeface="Meiryo UI" panose="020B0604030504040204" pitchFamily="50" charset="-128"/>
                <a:cs typeface="Meiryo UI" panose="020B0604030504040204" pitchFamily="50" charset="-128"/>
              </a:rPr>
              <a:t>欧米はクチコミが情報ソースの主導。リピーターには万博公式</a:t>
            </a:r>
            <a:r>
              <a:rPr lang="en-US" altLang="ja-JP" sz="1400" b="1" dirty="0">
                <a:solidFill>
                  <a:srgbClr val="2D2DB9"/>
                </a:solidFill>
                <a:latin typeface="Meiryo UI" panose="020B0604030504040204" pitchFamily="50" charset="-128"/>
                <a:ea typeface="Meiryo UI" panose="020B0604030504040204" pitchFamily="50" charset="-128"/>
                <a:cs typeface="Meiryo UI" panose="020B0604030504040204" pitchFamily="50" charset="-128"/>
              </a:rPr>
              <a:t>HP</a:t>
            </a:r>
            <a:r>
              <a:rPr lang="ja-JP" altLang="en-US" sz="1400" b="1" dirty="0">
                <a:solidFill>
                  <a:srgbClr val="2D2DB9"/>
                </a:solidFill>
                <a:latin typeface="Meiryo UI" panose="020B0604030504040204" pitchFamily="50" charset="-128"/>
                <a:ea typeface="Meiryo UI" panose="020B0604030504040204" pitchFamily="50" charset="-128"/>
                <a:cs typeface="Meiryo UI" panose="020B0604030504040204" pitchFamily="50" charset="-128"/>
              </a:rPr>
              <a:t>やクチコミが有効である</a:t>
            </a:r>
          </a:p>
        </p:txBody>
      </p:sp>
      <p:sp>
        <p:nvSpPr>
          <p:cNvPr id="5" name="テキスト ボックス 4"/>
          <p:cNvSpPr txBox="1"/>
          <p:nvPr/>
        </p:nvSpPr>
        <p:spPr>
          <a:xfrm>
            <a:off x="356943" y="146512"/>
            <a:ext cx="11478742" cy="261610"/>
          </a:xfrm>
          <a:prstGeom prst="rect">
            <a:avLst/>
          </a:prstGeom>
          <a:solidFill>
            <a:srgbClr val="2D2DB9"/>
          </a:solidFill>
          <a:ln>
            <a:solidFill>
              <a:srgbClr val="7878DE"/>
            </a:solidFill>
          </a:ln>
        </p:spPr>
        <p:txBody>
          <a:bodyPr wrap="square" rtlCol="0">
            <a:spAutoFit/>
          </a:bodyPr>
          <a:lstStyle/>
          <a:p>
            <a:pPr algn="ctr">
              <a:spcBef>
                <a:spcPts val="300"/>
              </a:spcBef>
              <a:buClr>
                <a:srgbClr val="2D2DB9"/>
              </a:buClr>
            </a:pPr>
            <a:r>
              <a:rPr lang="ja-JP" altLang="en-US" sz="11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情報源</a:t>
            </a:r>
          </a:p>
        </p:txBody>
      </p:sp>
      <p:pic>
        <p:nvPicPr>
          <p:cNvPr id="3" name="図 2"/>
          <p:cNvPicPr>
            <a:picLocks noChangeAspect="1"/>
          </p:cNvPicPr>
          <p:nvPr/>
        </p:nvPicPr>
        <p:blipFill>
          <a:blip r:embed="rId2"/>
          <a:stretch>
            <a:fillRect/>
          </a:stretch>
        </p:blipFill>
        <p:spPr>
          <a:xfrm>
            <a:off x="929379" y="3292994"/>
            <a:ext cx="8291896" cy="3525247"/>
          </a:xfrm>
          <a:prstGeom prst="rect">
            <a:avLst/>
          </a:prstGeom>
        </p:spPr>
      </p:pic>
      <p:sp>
        <p:nvSpPr>
          <p:cNvPr id="7" name="テキスト ボックス 6"/>
          <p:cNvSpPr txBox="1"/>
          <p:nvPr/>
        </p:nvSpPr>
        <p:spPr>
          <a:xfrm>
            <a:off x="929379" y="3292994"/>
            <a:ext cx="1530401" cy="169277"/>
          </a:xfrm>
          <a:prstGeom prst="rect">
            <a:avLst/>
          </a:prstGeom>
          <a:noFill/>
        </p:spPr>
        <p:txBody>
          <a:bodyPr wrap="none" lIns="72000" tIns="0" rIns="72000" bIns="0" rtlCol="0">
            <a:spAutoFit/>
          </a:bodyPr>
          <a:lstStyle/>
          <a:p>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万博記念公園の情報源</a:t>
            </a:r>
            <a:endPar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478132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60723" y="1437814"/>
            <a:ext cx="5709012" cy="3400931"/>
          </a:xfrm>
          <a:prstGeom prst="rect">
            <a:avLst/>
          </a:prstGeom>
          <a:noFill/>
          <a:ln>
            <a:solidFill>
              <a:srgbClr val="7878DE"/>
            </a:solidFill>
          </a:ln>
        </p:spPr>
        <p:txBody>
          <a:bodyPr wrap="square" rtlCol="0">
            <a:spAutoFit/>
          </a:bodyPr>
          <a:lstStyle/>
          <a:p>
            <a:pPr marL="171450" indent="-171450">
              <a:lnSpc>
                <a:spcPct val="150000"/>
              </a:lnSpc>
              <a:buFont typeface="Arial" panose="020B0604020202020204" pitchFamily="34" charset="0"/>
              <a:buChar char="•"/>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万博記念公園の満足度は、「満足した」が</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82.0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％で、「満足計」は</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92.6</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％。特に欧米層で評価が高い</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。夏より秋の満足度が高い。</a:t>
            </a:r>
            <a:endPar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ct val="150000"/>
              </a:lnSpc>
              <a:buFont typeface="Arial" panose="020B0604020202020204" pitchFamily="34" charset="0"/>
              <a:buChar char="•"/>
            </a:pP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再来訪</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意向は、「思う」</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75.2</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％。リピート層では</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90.7</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高い。</a:t>
            </a:r>
            <a:endPar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ct val="150000"/>
              </a:lnSpc>
              <a:buFont typeface="Arial" panose="020B0604020202020204" pitchFamily="34" charset="0"/>
              <a:buChar char="•"/>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推奨度は、「思う」</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92.6</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％。香港は「思う」が</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85.0%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と低い水準にある</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ct val="150000"/>
              </a:lnSpc>
              <a:buFont typeface="Arial" panose="020B0604020202020204" pitchFamily="34" charset="0"/>
              <a:buChar char="•"/>
            </a:pP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良かった</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ところは、太陽の塔、日本庭園、国立民族学博物館がベスト</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３。</a:t>
            </a:r>
            <a:endPar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ct val="150000"/>
              </a:lnSpc>
              <a:buFont typeface="Arial" panose="020B0604020202020204" pitchFamily="34" charset="0"/>
              <a:buChar char="•"/>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改善すべき点として意見が目立つのは、「案内表示の充実」と「園内アクセス（自転車利用等）の向上」。</a:t>
            </a:r>
          </a:p>
          <a:p>
            <a:pPr>
              <a:lnSpc>
                <a:spcPct val="150000"/>
              </a:lnSpc>
              <a:spcBef>
                <a:spcPts val="300"/>
              </a:spcBef>
              <a:buClr>
                <a:srgbClr val="2D2DB9"/>
              </a:buClr>
            </a:pPr>
            <a:r>
              <a:rPr lang="ja-JP" altLang="en-US" sz="1400" b="1" dirty="0">
                <a:solidFill>
                  <a:srgbClr val="2D2DB9"/>
                </a:solidFill>
                <a:latin typeface="Meiryo UI" panose="020B0604030504040204" pitchFamily="50" charset="-128"/>
                <a:ea typeface="Meiryo UI" panose="020B0604030504040204" pitchFamily="50" charset="-128"/>
                <a:cs typeface="Meiryo UI" panose="020B0604030504040204" pitchFamily="50" charset="-128"/>
              </a:rPr>
              <a:t>万博公園の評価</a:t>
            </a:r>
            <a:r>
              <a:rPr lang="ja-JP" altLang="en-US" sz="1400" b="1" dirty="0" smtClean="0">
                <a:solidFill>
                  <a:srgbClr val="2D2DB9"/>
                </a:solidFill>
                <a:latin typeface="Meiryo UI" panose="020B0604030504040204" pitchFamily="50" charset="-128"/>
                <a:ea typeface="Meiryo UI" panose="020B0604030504040204" pitchFamily="50" charset="-128"/>
                <a:cs typeface="Meiryo UI" panose="020B0604030504040204" pitchFamily="50" charset="-128"/>
              </a:rPr>
              <a:t>は、満足度、最来意向、推奨度ともに、非常</a:t>
            </a:r>
            <a:r>
              <a:rPr lang="ja-JP" altLang="en-US" sz="1400" b="1" dirty="0">
                <a:solidFill>
                  <a:srgbClr val="2D2DB9"/>
                </a:solidFill>
                <a:latin typeface="Meiryo UI" panose="020B0604030504040204" pitchFamily="50" charset="-128"/>
                <a:ea typeface="Meiryo UI" panose="020B0604030504040204" pitchFamily="50" charset="-128"/>
                <a:cs typeface="Meiryo UI" panose="020B0604030504040204" pitchFamily="50" charset="-128"/>
              </a:rPr>
              <a:t>に高い</a:t>
            </a:r>
            <a:r>
              <a:rPr lang="ja-JP" altLang="en-US" sz="1400" b="1" dirty="0" smtClean="0">
                <a:solidFill>
                  <a:srgbClr val="2D2DB9"/>
                </a:solidFill>
                <a:latin typeface="Meiryo UI" panose="020B0604030504040204" pitchFamily="50" charset="-128"/>
                <a:ea typeface="Meiryo UI" panose="020B0604030504040204" pitchFamily="50" charset="-128"/>
                <a:cs typeface="Meiryo UI" panose="020B0604030504040204" pitchFamily="50" charset="-128"/>
              </a:rPr>
              <a:t>レベル。</a:t>
            </a:r>
            <a:endParaRPr lang="en-US" altLang="ja-JP" sz="1400" b="1" dirty="0">
              <a:solidFill>
                <a:srgbClr val="2D2DB9"/>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spcBef>
                <a:spcPts val="300"/>
              </a:spcBef>
              <a:buClr>
                <a:srgbClr val="2D2DB9"/>
              </a:buClr>
            </a:pPr>
            <a:r>
              <a:rPr lang="ja-JP" altLang="en-US" sz="1400" b="1" dirty="0" smtClean="0">
                <a:solidFill>
                  <a:srgbClr val="2D2DB9"/>
                </a:solidFill>
                <a:latin typeface="Meiryo UI" panose="020B0604030504040204" pitchFamily="50" charset="-128"/>
                <a:ea typeface="Meiryo UI" panose="020B0604030504040204" pitchFamily="50" charset="-128"/>
                <a:cs typeface="Meiryo UI" panose="020B0604030504040204" pitchFamily="50" charset="-128"/>
              </a:rPr>
              <a:t>利用</a:t>
            </a:r>
            <a:r>
              <a:rPr lang="ja-JP" altLang="en-US" sz="1400" b="1" dirty="0">
                <a:solidFill>
                  <a:srgbClr val="2D2DB9"/>
                </a:solidFill>
                <a:latin typeface="Meiryo UI" panose="020B0604030504040204" pitchFamily="50" charset="-128"/>
                <a:ea typeface="Meiryo UI" panose="020B0604030504040204" pitchFamily="50" charset="-128"/>
                <a:cs typeface="Meiryo UI" panose="020B0604030504040204" pitchFamily="50" charset="-128"/>
              </a:rPr>
              <a:t>満足向上の課題は、「夏の観光対策／案内表示の充実／園内アクセスの向上」である</a:t>
            </a:r>
          </a:p>
        </p:txBody>
      </p:sp>
      <p:sp>
        <p:nvSpPr>
          <p:cNvPr id="3" name="テキスト ボックス 2"/>
          <p:cNvSpPr txBox="1"/>
          <p:nvPr/>
        </p:nvSpPr>
        <p:spPr>
          <a:xfrm>
            <a:off x="60723" y="1168466"/>
            <a:ext cx="5709012" cy="269348"/>
          </a:xfrm>
          <a:prstGeom prst="rect">
            <a:avLst/>
          </a:prstGeom>
          <a:solidFill>
            <a:srgbClr val="2D2DB9"/>
          </a:solidFill>
          <a:ln>
            <a:solidFill>
              <a:srgbClr val="7878DE"/>
            </a:solidFill>
          </a:ln>
        </p:spPr>
        <p:txBody>
          <a:bodyPr wrap="square" rtlCol="0">
            <a:spAutoFit/>
          </a:bodyPr>
          <a:lstStyle/>
          <a:p>
            <a:pPr algn="ctr">
              <a:spcBef>
                <a:spcPts val="300"/>
              </a:spcBef>
              <a:buClr>
                <a:srgbClr val="2D2DB9"/>
              </a:buClr>
            </a:pPr>
            <a:r>
              <a:rPr lang="ja-JP" altLang="en-US" sz="11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評価</a:t>
            </a:r>
          </a:p>
        </p:txBody>
      </p:sp>
      <p:pic>
        <p:nvPicPr>
          <p:cNvPr id="4" name="図 3"/>
          <p:cNvPicPr>
            <a:picLocks noChangeAspect="1"/>
          </p:cNvPicPr>
          <p:nvPr/>
        </p:nvPicPr>
        <p:blipFill>
          <a:blip r:embed="rId2"/>
          <a:stretch>
            <a:fillRect/>
          </a:stretch>
        </p:blipFill>
        <p:spPr>
          <a:xfrm>
            <a:off x="6101937" y="1437814"/>
            <a:ext cx="5942880" cy="4868216"/>
          </a:xfrm>
          <a:prstGeom prst="rect">
            <a:avLst/>
          </a:prstGeom>
        </p:spPr>
      </p:pic>
      <p:sp>
        <p:nvSpPr>
          <p:cNvPr id="5" name="テキスト ボックス 4"/>
          <p:cNvSpPr txBox="1"/>
          <p:nvPr/>
        </p:nvSpPr>
        <p:spPr>
          <a:xfrm>
            <a:off x="6101937" y="1168466"/>
            <a:ext cx="871567" cy="169277"/>
          </a:xfrm>
          <a:prstGeom prst="rect">
            <a:avLst/>
          </a:prstGeom>
          <a:noFill/>
        </p:spPr>
        <p:txBody>
          <a:bodyPr wrap="none" lIns="72000" tIns="0" rIns="72000" bIns="0" rtlCol="0">
            <a:spAutoFit/>
          </a:bodyPr>
          <a:lstStyle/>
          <a:p>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再来園意向</a:t>
            </a:r>
            <a:endPar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4627682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TotalTime>
  <Words>406</Words>
  <Application>Microsoft Office PowerPoint</Application>
  <PresentationFormat>ワイド画面</PresentationFormat>
  <Paragraphs>39</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Meiryo UI</vt:lpstr>
      <vt:lpstr>游ゴシック</vt:lpstr>
      <vt:lpstr>游ゴシック Light</vt:lpstr>
      <vt:lpstr>游明朝</vt:lpstr>
      <vt:lpstr>Arial</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大阪府</cp:lastModifiedBy>
  <cp:revision>18</cp:revision>
  <cp:lastPrinted>2020-03-11T12:54:13Z</cp:lastPrinted>
  <dcterms:created xsi:type="dcterms:W3CDTF">2020-03-04T09:32:52Z</dcterms:created>
  <dcterms:modified xsi:type="dcterms:W3CDTF">2020-03-12T01:03:08Z</dcterms:modified>
</cp:coreProperties>
</file>