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1" r:id="rId2"/>
    <p:sldId id="264" r:id="rId3"/>
  </p:sldIdLst>
  <p:sldSz cx="15122525" cy="10693400"/>
  <p:notesSz cx="6738938" cy="9872663"/>
  <p:defaultTextStyle>
    <a:defPPr>
      <a:defRPr lang="ja-JP"/>
    </a:defPPr>
    <a:lvl1pPr marL="0" algn="l" defTabSz="1475110" rtl="0" eaLnBrk="1" latinLnBrk="0" hangingPunct="1">
      <a:defRPr kumimoji="1" sz="2900" kern="1200">
        <a:solidFill>
          <a:schemeClr val="tx1"/>
        </a:solidFill>
        <a:latin typeface="+mn-lt"/>
        <a:ea typeface="+mn-ea"/>
        <a:cs typeface="+mn-cs"/>
      </a:defRPr>
    </a:lvl1pPr>
    <a:lvl2pPr marL="737555" algn="l" defTabSz="1475110" rtl="0" eaLnBrk="1" latinLnBrk="0" hangingPunct="1">
      <a:defRPr kumimoji="1" sz="2900" kern="1200">
        <a:solidFill>
          <a:schemeClr val="tx1"/>
        </a:solidFill>
        <a:latin typeface="+mn-lt"/>
        <a:ea typeface="+mn-ea"/>
        <a:cs typeface="+mn-cs"/>
      </a:defRPr>
    </a:lvl2pPr>
    <a:lvl3pPr marL="1475110" algn="l" defTabSz="1475110" rtl="0" eaLnBrk="1" latinLnBrk="0" hangingPunct="1">
      <a:defRPr kumimoji="1" sz="2900" kern="1200">
        <a:solidFill>
          <a:schemeClr val="tx1"/>
        </a:solidFill>
        <a:latin typeface="+mn-lt"/>
        <a:ea typeface="+mn-ea"/>
        <a:cs typeface="+mn-cs"/>
      </a:defRPr>
    </a:lvl3pPr>
    <a:lvl4pPr marL="2212665" algn="l" defTabSz="1475110" rtl="0" eaLnBrk="1" latinLnBrk="0" hangingPunct="1">
      <a:defRPr kumimoji="1" sz="2900" kern="1200">
        <a:solidFill>
          <a:schemeClr val="tx1"/>
        </a:solidFill>
        <a:latin typeface="+mn-lt"/>
        <a:ea typeface="+mn-ea"/>
        <a:cs typeface="+mn-cs"/>
      </a:defRPr>
    </a:lvl4pPr>
    <a:lvl5pPr marL="2950220" algn="l" defTabSz="1475110" rtl="0" eaLnBrk="1" latinLnBrk="0" hangingPunct="1">
      <a:defRPr kumimoji="1" sz="2900" kern="1200">
        <a:solidFill>
          <a:schemeClr val="tx1"/>
        </a:solidFill>
        <a:latin typeface="+mn-lt"/>
        <a:ea typeface="+mn-ea"/>
        <a:cs typeface="+mn-cs"/>
      </a:defRPr>
    </a:lvl5pPr>
    <a:lvl6pPr marL="3687775" algn="l" defTabSz="1475110" rtl="0" eaLnBrk="1" latinLnBrk="0" hangingPunct="1">
      <a:defRPr kumimoji="1" sz="2900" kern="1200">
        <a:solidFill>
          <a:schemeClr val="tx1"/>
        </a:solidFill>
        <a:latin typeface="+mn-lt"/>
        <a:ea typeface="+mn-ea"/>
        <a:cs typeface="+mn-cs"/>
      </a:defRPr>
    </a:lvl6pPr>
    <a:lvl7pPr marL="4425330" algn="l" defTabSz="1475110" rtl="0" eaLnBrk="1" latinLnBrk="0" hangingPunct="1">
      <a:defRPr kumimoji="1" sz="2900" kern="1200">
        <a:solidFill>
          <a:schemeClr val="tx1"/>
        </a:solidFill>
        <a:latin typeface="+mn-lt"/>
        <a:ea typeface="+mn-ea"/>
        <a:cs typeface="+mn-cs"/>
      </a:defRPr>
    </a:lvl7pPr>
    <a:lvl8pPr marL="5162885" algn="l" defTabSz="1475110" rtl="0" eaLnBrk="1" latinLnBrk="0" hangingPunct="1">
      <a:defRPr kumimoji="1" sz="2900" kern="1200">
        <a:solidFill>
          <a:schemeClr val="tx1"/>
        </a:solidFill>
        <a:latin typeface="+mn-lt"/>
        <a:ea typeface="+mn-ea"/>
        <a:cs typeface="+mn-cs"/>
      </a:defRPr>
    </a:lvl8pPr>
    <a:lvl9pPr marL="5900440" algn="l" defTabSz="1475110" rtl="0" eaLnBrk="1" latinLnBrk="0" hangingPunct="1">
      <a:defRPr kumimoji="1" sz="2900" kern="1200">
        <a:solidFill>
          <a:schemeClr val="tx1"/>
        </a:solidFill>
        <a:latin typeface="+mn-lt"/>
        <a:ea typeface="+mn-ea"/>
        <a:cs typeface="+mn-cs"/>
      </a:defRPr>
    </a:lvl9pPr>
  </p:defaultTextStyle>
  <p:modifyVerifier cryptProviderType="rsaAES" cryptAlgorithmClass="hash" cryptAlgorithmType="typeAny" cryptAlgorithmSid="14" spinCount="100000" saltData="am3PP2iFnZ13oQwSxAh9Rg==" hashData="1SUOOY8b0IU85IrHa4xGccQMjodkNM0Wfjv1phvcZFz/U9Crod2vlV6FEZBh/P1k3BT4kuTlM7neB+6++cr3qA=="/>
  <p:extLst>
    <p:ext uri="{EFAFB233-063F-42B5-8137-9DF3F51BA10A}">
      <p15:sldGuideLst xmlns:p15="http://schemas.microsoft.com/office/powerpoint/2012/main">
        <p15:guide id="1" orient="horz" pos="3368">
          <p15:clr>
            <a:srgbClr val="A4A3A4"/>
          </p15:clr>
        </p15:guide>
        <p15:guide id="2" pos="47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000CC"/>
    <a:srgbClr val="FF0000"/>
    <a:srgbClr val="87CE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6371" autoAdjust="0"/>
  </p:normalViewPr>
  <p:slideViewPr>
    <p:cSldViewPr snapToGrid="0" snapToObjects="1">
      <p:cViewPr varScale="1">
        <p:scale>
          <a:sx n="73" d="100"/>
          <a:sy n="73" d="100"/>
        </p:scale>
        <p:origin x="432" y="72"/>
      </p:cViewPr>
      <p:guideLst>
        <p:guide orient="horz" pos="3368"/>
        <p:guide pos="4763"/>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7"/>
            <a:ext cx="2920206" cy="493633"/>
          </a:xfrm>
          <a:prstGeom prst="rect">
            <a:avLst/>
          </a:prstGeom>
        </p:spPr>
        <p:txBody>
          <a:bodyPr vert="horz" lIns="91380" tIns="45690" rIns="91380" bIns="45690"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7173" y="7"/>
            <a:ext cx="2920206" cy="493633"/>
          </a:xfrm>
          <a:prstGeom prst="rect">
            <a:avLst/>
          </a:prstGeom>
        </p:spPr>
        <p:txBody>
          <a:bodyPr vert="horz" lIns="91380" tIns="45690" rIns="91380" bIns="45690" rtlCol="0"/>
          <a:lstStyle>
            <a:lvl1pPr algn="r">
              <a:defRPr sz="1100"/>
            </a:lvl1pPr>
          </a:lstStyle>
          <a:p>
            <a:fld id="{4B381E00-192A-473D-A24F-24530C6B0867}" type="datetimeFigureOut">
              <a:rPr kumimoji="1" lang="ja-JP" altLang="en-US" smtClean="0"/>
              <a:t>2024/7/11</a:t>
            </a:fld>
            <a:endParaRPr kumimoji="1" lang="ja-JP" altLang="en-US"/>
          </a:p>
        </p:txBody>
      </p:sp>
      <p:sp>
        <p:nvSpPr>
          <p:cNvPr id="4" name="スライド イメージ プレースホルダー 3"/>
          <p:cNvSpPr>
            <a:spLocks noGrp="1" noRot="1" noChangeAspect="1"/>
          </p:cNvSpPr>
          <p:nvPr>
            <p:ph type="sldImg" idx="2"/>
          </p:nvPr>
        </p:nvSpPr>
        <p:spPr>
          <a:xfrm>
            <a:off x="750888" y="739775"/>
            <a:ext cx="5237162" cy="3703638"/>
          </a:xfrm>
          <a:prstGeom prst="rect">
            <a:avLst/>
          </a:prstGeom>
          <a:noFill/>
          <a:ln w="12700">
            <a:solidFill>
              <a:prstClr val="black"/>
            </a:solidFill>
          </a:ln>
        </p:spPr>
        <p:txBody>
          <a:bodyPr vert="horz" lIns="91380" tIns="45690" rIns="91380" bIns="45690" rtlCol="0" anchor="ctr"/>
          <a:lstStyle/>
          <a:p>
            <a:endParaRPr lang="ja-JP" altLang="en-US"/>
          </a:p>
        </p:txBody>
      </p:sp>
      <p:sp>
        <p:nvSpPr>
          <p:cNvPr id="5" name="ノート プレースホルダー 4"/>
          <p:cNvSpPr>
            <a:spLocks noGrp="1"/>
          </p:cNvSpPr>
          <p:nvPr>
            <p:ph type="body" sz="quarter" idx="3"/>
          </p:nvPr>
        </p:nvSpPr>
        <p:spPr>
          <a:xfrm>
            <a:off x="673894" y="4689514"/>
            <a:ext cx="5391150" cy="4442698"/>
          </a:xfrm>
          <a:prstGeom prst="rect">
            <a:avLst/>
          </a:prstGeom>
        </p:spPr>
        <p:txBody>
          <a:bodyPr vert="horz" lIns="91380" tIns="45690" rIns="91380" bIns="4569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7323"/>
            <a:ext cx="2920206" cy="493633"/>
          </a:xfrm>
          <a:prstGeom prst="rect">
            <a:avLst/>
          </a:prstGeom>
        </p:spPr>
        <p:txBody>
          <a:bodyPr vert="horz" lIns="91380" tIns="45690" rIns="91380" bIns="45690"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7173" y="9377323"/>
            <a:ext cx="2920206" cy="493633"/>
          </a:xfrm>
          <a:prstGeom prst="rect">
            <a:avLst/>
          </a:prstGeom>
        </p:spPr>
        <p:txBody>
          <a:bodyPr vert="horz" lIns="91380" tIns="45690" rIns="91380" bIns="45690" rtlCol="0" anchor="b"/>
          <a:lstStyle>
            <a:lvl1pPr algn="r">
              <a:defRPr sz="1100"/>
            </a:lvl1pPr>
          </a:lstStyle>
          <a:p>
            <a:fld id="{C1F62774-C159-4CFD-921F-715665ADBF94}" type="slidenum">
              <a:rPr kumimoji="1" lang="ja-JP" altLang="en-US" smtClean="0"/>
              <a:t>‹#›</a:t>
            </a:fld>
            <a:endParaRPr kumimoji="1" lang="ja-JP" altLang="en-US"/>
          </a:p>
        </p:txBody>
      </p:sp>
    </p:spTree>
    <p:extLst>
      <p:ext uri="{BB962C8B-B14F-4D97-AF65-F5344CB8AC3E}">
        <p14:creationId xmlns:p14="http://schemas.microsoft.com/office/powerpoint/2010/main" val="28374868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1F62774-C159-4CFD-921F-715665ADBF94}" type="slidenum">
              <a:rPr kumimoji="1" lang="ja-JP" altLang="en-US" smtClean="0"/>
              <a:t>1</a:t>
            </a:fld>
            <a:endParaRPr kumimoji="1" lang="ja-JP" altLang="en-US"/>
          </a:p>
        </p:txBody>
      </p:sp>
    </p:spTree>
    <p:extLst>
      <p:ext uri="{BB962C8B-B14F-4D97-AF65-F5344CB8AC3E}">
        <p14:creationId xmlns:p14="http://schemas.microsoft.com/office/powerpoint/2010/main" val="3326349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4190" y="3321886"/>
            <a:ext cx="12854146" cy="229215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2268379" y="6059593"/>
            <a:ext cx="10585768" cy="2732758"/>
          </a:xfrm>
        </p:spPr>
        <p:txBody>
          <a:bodyPr/>
          <a:lstStyle>
            <a:lvl1pPr marL="0" indent="0" algn="ctr">
              <a:buNone/>
              <a:defRPr>
                <a:solidFill>
                  <a:schemeClr val="tx1">
                    <a:tint val="75000"/>
                  </a:schemeClr>
                </a:solidFill>
              </a:defRPr>
            </a:lvl1pPr>
            <a:lvl2pPr marL="737555" indent="0" algn="ctr">
              <a:buNone/>
              <a:defRPr>
                <a:solidFill>
                  <a:schemeClr val="tx1">
                    <a:tint val="75000"/>
                  </a:schemeClr>
                </a:solidFill>
              </a:defRPr>
            </a:lvl2pPr>
            <a:lvl3pPr marL="1475110" indent="0" algn="ctr">
              <a:buNone/>
              <a:defRPr>
                <a:solidFill>
                  <a:schemeClr val="tx1">
                    <a:tint val="75000"/>
                  </a:schemeClr>
                </a:solidFill>
              </a:defRPr>
            </a:lvl3pPr>
            <a:lvl4pPr marL="2212665" indent="0" algn="ctr">
              <a:buNone/>
              <a:defRPr>
                <a:solidFill>
                  <a:schemeClr val="tx1">
                    <a:tint val="75000"/>
                  </a:schemeClr>
                </a:solidFill>
              </a:defRPr>
            </a:lvl4pPr>
            <a:lvl5pPr marL="2950220" indent="0" algn="ctr">
              <a:buNone/>
              <a:defRPr>
                <a:solidFill>
                  <a:schemeClr val="tx1">
                    <a:tint val="75000"/>
                  </a:schemeClr>
                </a:solidFill>
              </a:defRPr>
            </a:lvl5pPr>
            <a:lvl6pPr marL="3687775" indent="0" algn="ctr">
              <a:buNone/>
              <a:defRPr>
                <a:solidFill>
                  <a:schemeClr val="tx1">
                    <a:tint val="75000"/>
                  </a:schemeClr>
                </a:solidFill>
              </a:defRPr>
            </a:lvl6pPr>
            <a:lvl7pPr marL="4425330" indent="0" algn="ctr">
              <a:buNone/>
              <a:defRPr>
                <a:solidFill>
                  <a:schemeClr val="tx1">
                    <a:tint val="75000"/>
                  </a:schemeClr>
                </a:solidFill>
              </a:defRPr>
            </a:lvl7pPr>
            <a:lvl8pPr marL="5162885" indent="0" algn="ctr">
              <a:buNone/>
              <a:defRPr>
                <a:solidFill>
                  <a:schemeClr val="tx1">
                    <a:tint val="75000"/>
                  </a:schemeClr>
                </a:solidFill>
              </a:defRPr>
            </a:lvl8pPr>
            <a:lvl9pPr marL="59004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96EA393-2A4F-4312-9C7D-C4D38B0A2EE1}" type="datetimeFigureOut">
              <a:rPr kumimoji="1" lang="ja-JP" altLang="en-US" smtClean="0"/>
              <a:t>2024/7/11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4AA50B-896E-4906-B2B3-7A8529878023}" type="slidenum">
              <a:rPr kumimoji="1" lang="ja-JP" altLang="en-US" smtClean="0"/>
              <a:t>‹#›</a:t>
            </a:fld>
            <a:endParaRPr kumimoji="1" lang="ja-JP" altLang="en-US"/>
          </a:p>
        </p:txBody>
      </p:sp>
    </p:spTree>
    <p:extLst>
      <p:ext uri="{BB962C8B-B14F-4D97-AF65-F5344CB8AC3E}">
        <p14:creationId xmlns:p14="http://schemas.microsoft.com/office/powerpoint/2010/main" val="93387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96EA393-2A4F-4312-9C7D-C4D38B0A2EE1}" type="datetimeFigureOut">
              <a:rPr kumimoji="1" lang="ja-JP" altLang="en-US" smtClean="0"/>
              <a:t>2024/7/11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4AA50B-896E-4906-B2B3-7A8529878023}" type="slidenum">
              <a:rPr kumimoji="1" lang="ja-JP" altLang="en-US" smtClean="0"/>
              <a:t>‹#›</a:t>
            </a:fld>
            <a:endParaRPr kumimoji="1" lang="ja-JP" altLang="en-US"/>
          </a:p>
        </p:txBody>
      </p:sp>
    </p:spTree>
    <p:extLst>
      <p:ext uri="{BB962C8B-B14F-4D97-AF65-F5344CB8AC3E}">
        <p14:creationId xmlns:p14="http://schemas.microsoft.com/office/powerpoint/2010/main" val="3713004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963831" y="428232"/>
            <a:ext cx="3402568" cy="912404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756126" y="428232"/>
            <a:ext cx="9955662" cy="912404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96EA393-2A4F-4312-9C7D-C4D38B0A2EE1}" type="datetimeFigureOut">
              <a:rPr kumimoji="1" lang="ja-JP" altLang="en-US" smtClean="0"/>
              <a:t>2024/7/11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4AA50B-896E-4906-B2B3-7A8529878023}" type="slidenum">
              <a:rPr kumimoji="1" lang="ja-JP" altLang="en-US" smtClean="0"/>
              <a:t>‹#›</a:t>
            </a:fld>
            <a:endParaRPr kumimoji="1" lang="ja-JP" altLang="en-US"/>
          </a:p>
        </p:txBody>
      </p:sp>
    </p:spTree>
    <p:extLst>
      <p:ext uri="{BB962C8B-B14F-4D97-AF65-F5344CB8AC3E}">
        <p14:creationId xmlns:p14="http://schemas.microsoft.com/office/powerpoint/2010/main" val="136525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96EA393-2A4F-4312-9C7D-C4D38B0A2EE1}" type="datetimeFigureOut">
              <a:rPr kumimoji="1" lang="ja-JP" altLang="en-US" smtClean="0"/>
              <a:t>2024/7/11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4AA50B-896E-4906-B2B3-7A8529878023}" type="slidenum">
              <a:rPr kumimoji="1" lang="ja-JP" altLang="en-US" smtClean="0"/>
              <a:t>‹#›</a:t>
            </a:fld>
            <a:endParaRPr kumimoji="1" lang="ja-JP" altLang="en-US"/>
          </a:p>
        </p:txBody>
      </p:sp>
    </p:spTree>
    <p:extLst>
      <p:ext uri="{BB962C8B-B14F-4D97-AF65-F5344CB8AC3E}">
        <p14:creationId xmlns:p14="http://schemas.microsoft.com/office/powerpoint/2010/main" val="37180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94575" y="6871500"/>
            <a:ext cx="12854146" cy="2123828"/>
          </a:xfrm>
        </p:spPr>
        <p:txBody>
          <a:bodyPr anchor="t"/>
          <a:lstStyle>
            <a:lvl1pPr algn="l">
              <a:defRPr sz="65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194575" y="4532320"/>
            <a:ext cx="12854146" cy="2339180"/>
          </a:xfrm>
        </p:spPr>
        <p:txBody>
          <a:bodyPr anchor="b"/>
          <a:lstStyle>
            <a:lvl1pPr marL="0" indent="0">
              <a:buNone/>
              <a:defRPr sz="3200">
                <a:solidFill>
                  <a:schemeClr val="tx1">
                    <a:tint val="75000"/>
                  </a:schemeClr>
                </a:solidFill>
              </a:defRPr>
            </a:lvl1pPr>
            <a:lvl2pPr marL="737555" indent="0">
              <a:buNone/>
              <a:defRPr sz="2900">
                <a:solidFill>
                  <a:schemeClr val="tx1">
                    <a:tint val="75000"/>
                  </a:schemeClr>
                </a:solidFill>
              </a:defRPr>
            </a:lvl2pPr>
            <a:lvl3pPr marL="1475110" indent="0">
              <a:buNone/>
              <a:defRPr sz="2600">
                <a:solidFill>
                  <a:schemeClr val="tx1">
                    <a:tint val="75000"/>
                  </a:schemeClr>
                </a:solidFill>
              </a:defRPr>
            </a:lvl3pPr>
            <a:lvl4pPr marL="2212665" indent="0">
              <a:buNone/>
              <a:defRPr sz="2300">
                <a:solidFill>
                  <a:schemeClr val="tx1">
                    <a:tint val="75000"/>
                  </a:schemeClr>
                </a:solidFill>
              </a:defRPr>
            </a:lvl4pPr>
            <a:lvl5pPr marL="2950220" indent="0">
              <a:buNone/>
              <a:defRPr sz="2300">
                <a:solidFill>
                  <a:schemeClr val="tx1">
                    <a:tint val="75000"/>
                  </a:schemeClr>
                </a:solidFill>
              </a:defRPr>
            </a:lvl5pPr>
            <a:lvl6pPr marL="3687775" indent="0">
              <a:buNone/>
              <a:defRPr sz="2300">
                <a:solidFill>
                  <a:schemeClr val="tx1">
                    <a:tint val="75000"/>
                  </a:schemeClr>
                </a:solidFill>
              </a:defRPr>
            </a:lvl6pPr>
            <a:lvl7pPr marL="4425330" indent="0">
              <a:buNone/>
              <a:defRPr sz="2300">
                <a:solidFill>
                  <a:schemeClr val="tx1">
                    <a:tint val="75000"/>
                  </a:schemeClr>
                </a:solidFill>
              </a:defRPr>
            </a:lvl7pPr>
            <a:lvl8pPr marL="5162885" indent="0">
              <a:buNone/>
              <a:defRPr sz="2300">
                <a:solidFill>
                  <a:schemeClr val="tx1">
                    <a:tint val="75000"/>
                  </a:schemeClr>
                </a:solidFill>
              </a:defRPr>
            </a:lvl8pPr>
            <a:lvl9pPr marL="5900440" indent="0">
              <a:buNone/>
              <a:defRPr sz="2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96EA393-2A4F-4312-9C7D-C4D38B0A2EE1}" type="datetimeFigureOut">
              <a:rPr kumimoji="1" lang="ja-JP" altLang="en-US" smtClean="0"/>
              <a:t>2024/7/11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4AA50B-896E-4906-B2B3-7A8529878023}" type="slidenum">
              <a:rPr kumimoji="1" lang="ja-JP" altLang="en-US" smtClean="0"/>
              <a:t>‹#›</a:t>
            </a:fld>
            <a:endParaRPr kumimoji="1" lang="ja-JP" altLang="en-US"/>
          </a:p>
        </p:txBody>
      </p:sp>
    </p:spTree>
    <p:extLst>
      <p:ext uri="{BB962C8B-B14F-4D97-AF65-F5344CB8AC3E}">
        <p14:creationId xmlns:p14="http://schemas.microsoft.com/office/powerpoint/2010/main" val="1246336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756126" y="2495127"/>
            <a:ext cx="6679115" cy="7057150"/>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7687284" y="2495127"/>
            <a:ext cx="6679115" cy="7057150"/>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96EA393-2A4F-4312-9C7D-C4D38B0A2EE1}" type="datetimeFigureOut">
              <a:rPr kumimoji="1" lang="ja-JP" altLang="en-US" smtClean="0"/>
              <a:t>2024/7/11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44AA50B-896E-4906-B2B3-7A8529878023}" type="slidenum">
              <a:rPr kumimoji="1" lang="ja-JP" altLang="en-US" smtClean="0"/>
              <a:t>‹#›</a:t>
            </a:fld>
            <a:endParaRPr kumimoji="1" lang="ja-JP" altLang="en-US"/>
          </a:p>
        </p:txBody>
      </p:sp>
    </p:spTree>
    <p:extLst>
      <p:ext uri="{BB962C8B-B14F-4D97-AF65-F5344CB8AC3E}">
        <p14:creationId xmlns:p14="http://schemas.microsoft.com/office/powerpoint/2010/main" val="29599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56126" y="2393639"/>
            <a:ext cx="6681741" cy="997555"/>
          </a:xfrm>
        </p:spPr>
        <p:txBody>
          <a:bodyPr anchor="b"/>
          <a:lstStyle>
            <a:lvl1pPr marL="0" indent="0">
              <a:buNone/>
              <a:defRPr sz="3900" b="1"/>
            </a:lvl1pPr>
            <a:lvl2pPr marL="737555" indent="0">
              <a:buNone/>
              <a:defRPr sz="3200" b="1"/>
            </a:lvl2pPr>
            <a:lvl3pPr marL="1475110" indent="0">
              <a:buNone/>
              <a:defRPr sz="2900" b="1"/>
            </a:lvl3pPr>
            <a:lvl4pPr marL="2212665" indent="0">
              <a:buNone/>
              <a:defRPr sz="2600" b="1"/>
            </a:lvl4pPr>
            <a:lvl5pPr marL="2950220" indent="0">
              <a:buNone/>
              <a:defRPr sz="2600" b="1"/>
            </a:lvl5pPr>
            <a:lvl6pPr marL="3687775" indent="0">
              <a:buNone/>
              <a:defRPr sz="2600" b="1"/>
            </a:lvl6pPr>
            <a:lvl7pPr marL="4425330" indent="0">
              <a:buNone/>
              <a:defRPr sz="2600" b="1"/>
            </a:lvl7pPr>
            <a:lvl8pPr marL="5162885" indent="0">
              <a:buNone/>
              <a:defRPr sz="2600" b="1"/>
            </a:lvl8pPr>
            <a:lvl9pPr marL="5900440" indent="0">
              <a:buNone/>
              <a:defRPr sz="2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56126" y="3391194"/>
            <a:ext cx="6681741" cy="6161082"/>
          </a:xfr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7682034" y="2393639"/>
            <a:ext cx="6684366" cy="997555"/>
          </a:xfrm>
        </p:spPr>
        <p:txBody>
          <a:bodyPr anchor="b"/>
          <a:lstStyle>
            <a:lvl1pPr marL="0" indent="0">
              <a:buNone/>
              <a:defRPr sz="3900" b="1"/>
            </a:lvl1pPr>
            <a:lvl2pPr marL="737555" indent="0">
              <a:buNone/>
              <a:defRPr sz="3200" b="1"/>
            </a:lvl2pPr>
            <a:lvl3pPr marL="1475110" indent="0">
              <a:buNone/>
              <a:defRPr sz="2900" b="1"/>
            </a:lvl3pPr>
            <a:lvl4pPr marL="2212665" indent="0">
              <a:buNone/>
              <a:defRPr sz="2600" b="1"/>
            </a:lvl4pPr>
            <a:lvl5pPr marL="2950220" indent="0">
              <a:buNone/>
              <a:defRPr sz="2600" b="1"/>
            </a:lvl5pPr>
            <a:lvl6pPr marL="3687775" indent="0">
              <a:buNone/>
              <a:defRPr sz="2600" b="1"/>
            </a:lvl6pPr>
            <a:lvl7pPr marL="4425330" indent="0">
              <a:buNone/>
              <a:defRPr sz="2600" b="1"/>
            </a:lvl7pPr>
            <a:lvl8pPr marL="5162885" indent="0">
              <a:buNone/>
              <a:defRPr sz="2600" b="1"/>
            </a:lvl8pPr>
            <a:lvl9pPr marL="5900440" indent="0">
              <a:buNone/>
              <a:defRPr sz="2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7682034" y="3391194"/>
            <a:ext cx="6684366" cy="6161082"/>
          </a:xfr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96EA393-2A4F-4312-9C7D-C4D38B0A2EE1}" type="datetimeFigureOut">
              <a:rPr kumimoji="1" lang="ja-JP" altLang="en-US" smtClean="0"/>
              <a:t>2024/7/11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44AA50B-896E-4906-B2B3-7A8529878023}" type="slidenum">
              <a:rPr kumimoji="1" lang="ja-JP" altLang="en-US" smtClean="0"/>
              <a:t>‹#›</a:t>
            </a:fld>
            <a:endParaRPr kumimoji="1" lang="ja-JP" altLang="en-US"/>
          </a:p>
        </p:txBody>
      </p:sp>
    </p:spTree>
    <p:extLst>
      <p:ext uri="{BB962C8B-B14F-4D97-AF65-F5344CB8AC3E}">
        <p14:creationId xmlns:p14="http://schemas.microsoft.com/office/powerpoint/2010/main" val="2897799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96EA393-2A4F-4312-9C7D-C4D38B0A2EE1}" type="datetimeFigureOut">
              <a:rPr kumimoji="1" lang="ja-JP" altLang="en-US" smtClean="0"/>
              <a:t>2024/7/11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44AA50B-896E-4906-B2B3-7A8529878023}" type="slidenum">
              <a:rPr kumimoji="1" lang="ja-JP" altLang="en-US" smtClean="0"/>
              <a:t>‹#›</a:t>
            </a:fld>
            <a:endParaRPr kumimoji="1" lang="ja-JP" altLang="en-US"/>
          </a:p>
        </p:txBody>
      </p:sp>
    </p:spTree>
    <p:extLst>
      <p:ext uri="{BB962C8B-B14F-4D97-AF65-F5344CB8AC3E}">
        <p14:creationId xmlns:p14="http://schemas.microsoft.com/office/powerpoint/2010/main" val="3150200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96EA393-2A4F-4312-9C7D-C4D38B0A2EE1}" type="datetimeFigureOut">
              <a:rPr kumimoji="1" lang="ja-JP" altLang="en-US" smtClean="0"/>
              <a:t>2024/7/11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44AA50B-896E-4906-B2B3-7A8529878023}" type="slidenum">
              <a:rPr kumimoji="1" lang="ja-JP" altLang="en-US" smtClean="0"/>
              <a:t>‹#›</a:t>
            </a:fld>
            <a:endParaRPr kumimoji="1" lang="ja-JP" altLang="en-US"/>
          </a:p>
        </p:txBody>
      </p:sp>
    </p:spTree>
    <p:extLst>
      <p:ext uri="{BB962C8B-B14F-4D97-AF65-F5344CB8AC3E}">
        <p14:creationId xmlns:p14="http://schemas.microsoft.com/office/powerpoint/2010/main" val="881008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6127" y="425756"/>
            <a:ext cx="4975207" cy="1811937"/>
          </a:xfrm>
        </p:spPr>
        <p:txBody>
          <a:bodyPr anchor="b"/>
          <a:lstStyle>
            <a:lvl1pPr algn="l">
              <a:defRPr sz="32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912487" y="425756"/>
            <a:ext cx="8453912" cy="9126521"/>
          </a:xfrm>
        </p:spPr>
        <p:txBody>
          <a:bodyPr/>
          <a:lstStyle>
            <a:lvl1pPr>
              <a:defRPr sz="5200"/>
            </a:lvl1pPr>
            <a:lvl2pPr>
              <a:defRPr sz="4500"/>
            </a:lvl2pPr>
            <a:lvl3pPr>
              <a:defRPr sz="3900"/>
            </a:lvl3pPr>
            <a:lvl4pPr>
              <a:defRPr sz="3200"/>
            </a:lvl4pPr>
            <a:lvl5pPr>
              <a:defRPr sz="3200"/>
            </a:lvl5pPr>
            <a:lvl6pPr>
              <a:defRPr sz="3200"/>
            </a:lvl6pPr>
            <a:lvl7pPr>
              <a:defRPr sz="3200"/>
            </a:lvl7pPr>
            <a:lvl8pPr>
              <a:defRPr sz="3200"/>
            </a:lvl8pPr>
            <a:lvl9pPr>
              <a:defRPr sz="3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56127" y="2237694"/>
            <a:ext cx="4975207" cy="7314583"/>
          </a:xfrm>
        </p:spPr>
        <p:txBody>
          <a:bodyPr/>
          <a:lstStyle>
            <a:lvl1pPr marL="0" indent="0">
              <a:buNone/>
              <a:defRPr sz="2300"/>
            </a:lvl1pPr>
            <a:lvl2pPr marL="737555" indent="0">
              <a:buNone/>
              <a:defRPr sz="1900"/>
            </a:lvl2pPr>
            <a:lvl3pPr marL="1475110" indent="0">
              <a:buNone/>
              <a:defRPr sz="1600"/>
            </a:lvl3pPr>
            <a:lvl4pPr marL="2212665" indent="0">
              <a:buNone/>
              <a:defRPr sz="1500"/>
            </a:lvl4pPr>
            <a:lvl5pPr marL="2950220" indent="0">
              <a:buNone/>
              <a:defRPr sz="1500"/>
            </a:lvl5pPr>
            <a:lvl6pPr marL="3687775" indent="0">
              <a:buNone/>
              <a:defRPr sz="1500"/>
            </a:lvl6pPr>
            <a:lvl7pPr marL="4425330" indent="0">
              <a:buNone/>
              <a:defRPr sz="1500"/>
            </a:lvl7pPr>
            <a:lvl8pPr marL="5162885" indent="0">
              <a:buNone/>
              <a:defRPr sz="1500"/>
            </a:lvl8pPr>
            <a:lvl9pPr marL="5900440" indent="0">
              <a:buNone/>
              <a:defRPr sz="15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96EA393-2A4F-4312-9C7D-C4D38B0A2EE1}" type="datetimeFigureOut">
              <a:rPr kumimoji="1" lang="ja-JP" altLang="en-US" smtClean="0"/>
              <a:t>2024/7/11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44AA50B-896E-4906-B2B3-7A8529878023}" type="slidenum">
              <a:rPr kumimoji="1" lang="ja-JP" altLang="en-US" smtClean="0"/>
              <a:t>‹#›</a:t>
            </a:fld>
            <a:endParaRPr kumimoji="1" lang="ja-JP" altLang="en-US"/>
          </a:p>
        </p:txBody>
      </p:sp>
    </p:spTree>
    <p:extLst>
      <p:ext uri="{BB962C8B-B14F-4D97-AF65-F5344CB8AC3E}">
        <p14:creationId xmlns:p14="http://schemas.microsoft.com/office/powerpoint/2010/main" val="119269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964121" y="7485380"/>
            <a:ext cx="9073515" cy="883691"/>
          </a:xfrm>
        </p:spPr>
        <p:txBody>
          <a:bodyPr anchor="b"/>
          <a:lstStyle>
            <a:lvl1pPr algn="l">
              <a:defRPr sz="3200" b="1"/>
            </a:lvl1pPr>
          </a:lstStyle>
          <a:p>
            <a:r>
              <a:rPr kumimoji="1" lang="ja-JP" altLang="en-US"/>
              <a:t>マスター タイトルの書式設定</a:t>
            </a:r>
          </a:p>
        </p:txBody>
      </p:sp>
      <p:sp>
        <p:nvSpPr>
          <p:cNvPr id="3" name="図プレースホルダー 2"/>
          <p:cNvSpPr>
            <a:spLocks noGrp="1"/>
          </p:cNvSpPr>
          <p:nvPr>
            <p:ph type="pic" idx="1"/>
          </p:nvPr>
        </p:nvSpPr>
        <p:spPr>
          <a:xfrm>
            <a:off x="2964121" y="955475"/>
            <a:ext cx="9073515" cy="6416040"/>
          </a:xfrm>
        </p:spPr>
        <p:txBody>
          <a:bodyPr/>
          <a:lstStyle>
            <a:lvl1pPr marL="0" indent="0">
              <a:buNone/>
              <a:defRPr sz="5200"/>
            </a:lvl1pPr>
            <a:lvl2pPr marL="737555" indent="0">
              <a:buNone/>
              <a:defRPr sz="4500"/>
            </a:lvl2pPr>
            <a:lvl3pPr marL="1475110" indent="0">
              <a:buNone/>
              <a:defRPr sz="3900"/>
            </a:lvl3pPr>
            <a:lvl4pPr marL="2212665" indent="0">
              <a:buNone/>
              <a:defRPr sz="3200"/>
            </a:lvl4pPr>
            <a:lvl5pPr marL="2950220" indent="0">
              <a:buNone/>
              <a:defRPr sz="3200"/>
            </a:lvl5pPr>
            <a:lvl6pPr marL="3687775" indent="0">
              <a:buNone/>
              <a:defRPr sz="3200"/>
            </a:lvl6pPr>
            <a:lvl7pPr marL="4425330" indent="0">
              <a:buNone/>
              <a:defRPr sz="3200"/>
            </a:lvl7pPr>
            <a:lvl8pPr marL="5162885" indent="0">
              <a:buNone/>
              <a:defRPr sz="3200"/>
            </a:lvl8pPr>
            <a:lvl9pPr marL="5900440" indent="0">
              <a:buNone/>
              <a:defRPr sz="3200"/>
            </a:lvl9pPr>
          </a:lstStyle>
          <a:p>
            <a:endParaRPr kumimoji="1" lang="ja-JP" altLang="en-US"/>
          </a:p>
        </p:txBody>
      </p:sp>
      <p:sp>
        <p:nvSpPr>
          <p:cNvPr id="4" name="テキスト プレースホルダー 3"/>
          <p:cNvSpPr>
            <a:spLocks noGrp="1"/>
          </p:cNvSpPr>
          <p:nvPr>
            <p:ph type="body" sz="half" idx="2"/>
          </p:nvPr>
        </p:nvSpPr>
        <p:spPr>
          <a:xfrm>
            <a:off x="2964121" y="8369071"/>
            <a:ext cx="9073515" cy="1254989"/>
          </a:xfrm>
        </p:spPr>
        <p:txBody>
          <a:bodyPr/>
          <a:lstStyle>
            <a:lvl1pPr marL="0" indent="0">
              <a:buNone/>
              <a:defRPr sz="2300"/>
            </a:lvl1pPr>
            <a:lvl2pPr marL="737555" indent="0">
              <a:buNone/>
              <a:defRPr sz="1900"/>
            </a:lvl2pPr>
            <a:lvl3pPr marL="1475110" indent="0">
              <a:buNone/>
              <a:defRPr sz="1600"/>
            </a:lvl3pPr>
            <a:lvl4pPr marL="2212665" indent="0">
              <a:buNone/>
              <a:defRPr sz="1500"/>
            </a:lvl4pPr>
            <a:lvl5pPr marL="2950220" indent="0">
              <a:buNone/>
              <a:defRPr sz="1500"/>
            </a:lvl5pPr>
            <a:lvl6pPr marL="3687775" indent="0">
              <a:buNone/>
              <a:defRPr sz="1500"/>
            </a:lvl6pPr>
            <a:lvl7pPr marL="4425330" indent="0">
              <a:buNone/>
              <a:defRPr sz="1500"/>
            </a:lvl7pPr>
            <a:lvl8pPr marL="5162885" indent="0">
              <a:buNone/>
              <a:defRPr sz="1500"/>
            </a:lvl8pPr>
            <a:lvl9pPr marL="5900440" indent="0">
              <a:buNone/>
              <a:defRPr sz="15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96EA393-2A4F-4312-9C7D-C4D38B0A2EE1}" type="datetimeFigureOut">
              <a:rPr kumimoji="1" lang="ja-JP" altLang="en-US" smtClean="0"/>
              <a:t>2024/7/11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44AA50B-896E-4906-B2B3-7A8529878023}" type="slidenum">
              <a:rPr kumimoji="1" lang="ja-JP" altLang="en-US" smtClean="0"/>
              <a:t>‹#›</a:t>
            </a:fld>
            <a:endParaRPr kumimoji="1" lang="ja-JP" altLang="en-US"/>
          </a:p>
        </p:txBody>
      </p:sp>
    </p:spTree>
    <p:extLst>
      <p:ext uri="{BB962C8B-B14F-4D97-AF65-F5344CB8AC3E}">
        <p14:creationId xmlns:p14="http://schemas.microsoft.com/office/powerpoint/2010/main" val="13914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56126" y="428232"/>
            <a:ext cx="13610273" cy="1782233"/>
          </a:xfrm>
          <a:prstGeom prst="rect">
            <a:avLst/>
          </a:prstGeom>
        </p:spPr>
        <p:txBody>
          <a:bodyPr vert="horz" lIns="147511" tIns="73756" rIns="147511" bIns="73756"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56126" y="2495127"/>
            <a:ext cx="13610273" cy="7057150"/>
          </a:xfrm>
          <a:prstGeom prst="rect">
            <a:avLst/>
          </a:prstGeom>
        </p:spPr>
        <p:txBody>
          <a:bodyPr vert="horz" lIns="147511" tIns="73756" rIns="147511" bIns="73756"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756126" y="9911198"/>
            <a:ext cx="3528589" cy="569325"/>
          </a:xfrm>
          <a:prstGeom prst="rect">
            <a:avLst/>
          </a:prstGeom>
        </p:spPr>
        <p:txBody>
          <a:bodyPr vert="horz" lIns="147511" tIns="73756" rIns="147511" bIns="73756" rtlCol="0" anchor="ctr"/>
          <a:lstStyle>
            <a:lvl1pPr algn="l">
              <a:defRPr sz="1900">
                <a:solidFill>
                  <a:schemeClr val="tx1">
                    <a:tint val="75000"/>
                  </a:schemeClr>
                </a:solidFill>
              </a:defRPr>
            </a:lvl1pPr>
          </a:lstStyle>
          <a:p>
            <a:fld id="{C96EA393-2A4F-4312-9C7D-C4D38B0A2EE1}" type="datetimeFigureOut">
              <a:rPr kumimoji="1" lang="ja-JP" altLang="en-US" smtClean="0"/>
              <a:t>2024/7/11</a:t>
            </a:fld>
            <a:endParaRPr kumimoji="1" lang="ja-JP" altLang="en-US"/>
          </a:p>
        </p:txBody>
      </p:sp>
      <p:sp>
        <p:nvSpPr>
          <p:cNvPr id="5" name="フッター プレースホルダー 4"/>
          <p:cNvSpPr>
            <a:spLocks noGrp="1"/>
          </p:cNvSpPr>
          <p:nvPr>
            <p:ph type="ftr" sz="quarter" idx="3"/>
          </p:nvPr>
        </p:nvSpPr>
        <p:spPr>
          <a:xfrm>
            <a:off x="5166863" y="9911198"/>
            <a:ext cx="4788800" cy="569325"/>
          </a:xfrm>
          <a:prstGeom prst="rect">
            <a:avLst/>
          </a:prstGeom>
        </p:spPr>
        <p:txBody>
          <a:bodyPr vert="horz" lIns="147511" tIns="73756" rIns="147511" bIns="73756" rtlCol="0" anchor="ctr"/>
          <a:lstStyle>
            <a:lvl1pPr algn="ctr">
              <a:defRPr sz="1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0837810" y="9911198"/>
            <a:ext cx="3528589" cy="569325"/>
          </a:xfrm>
          <a:prstGeom prst="rect">
            <a:avLst/>
          </a:prstGeom>
        </p:spPr>
        <p:txBody>
          <a:bodyPr vert="horz" lIns="147511" tIns="73756" rIns="147511" bIns="73756" rtlCol="0" anchor="ctr"/>
          <a:lstStyle>
            <a:lvl1pPr algn="r">
              <a:defRPr sz="1900">
                <a:solidFill>
                  <a:schemeClr val="tx1">
                    <a:tint val="75000"/>
                  </a:schemeClr>
                </a:solidFill>
              </a:defRPr>
            </a:lvl1pPr>
          </a:lstStyle>
          <a:p>
            <a:fld id="{744AA50B-896E-4906-B2B3-7A8529878023}" type="slidenum">
              <a:rPr kumimoji="1" lang="ja-JP" altLang="en-US" smtClean="0"/>
              <a:t>‹#›</a:t>
            </a:fld>
            <a:endParaRPr kumimoji="1" lang="ja-JP" altLang="en-US"/>
          </a:p>
        </p:txBody>
      </p:sp>
    </p:spTree>
    <p:extLst>
      <p:ext uri="{BB962C8B-B14F-4D97-AF65-F5344CB8AC3E}">
        <p14:creationId xmlns:p14="http://schemas.microsoft.com/office/powerpoint/2010/main" val="2915425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75110" rtl="0" eaLnBrk="1" latinLnBrk="0" hangingPunct="1">
        <a:spcBef>
          <a:spcPct val="0"/>
        </a:spcBef>
        <a:buNone/>
        <a:defRPr kumimoji="1" sz="7100" kern="1200">
          <a:solidFill>
            <a:schemeClr val="tx1"/>
          </a:solidFill>
          <a:latin typeface="+mj-lt"/>
          <a:ea typeface="+mj-ea"/>
          <a:cs typeface="+mj-cs"/>
        </a:defRPr>
      </a:lvl1pPr>
    </p:titleStyle>
    <p:bodyStyle>
      <a:lvl1pPr marL="553166" indent="-553166" algn="l" defTabSz="1475110" rtl="0" eaLnBrk="1" latinLnBrk="0" hangingPunct="1">
        <a:spcBef>
          <a:spcPct val="20000"/>
        </a:spcBef>
        <a:buFont typeface="Arial" panose="020B0604020202020204" pitchFamily="34" charset="0"/>
        <a:buChar char="•"/>
        <a:defRPr kumimoji="1" sz="5200" kern="1200">
          <a:solidFill>
            <a:schemeClr val="tx1"/>
          </a:solidFill>
          <a:latin typeface="+mn-lt"/>
          <a:ea typeface="+mn-ea"/>
          <a:cs typeface="+mn-cs"/>
        </a:defRPr>
      </a:lvl1pPr>
      <a:lvl2pPr marL="1198527" indent="-460972" algn="l" defTabSz="147511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2pPr>
      <a:lvl3pPr marL="1843888" indent="-368778" algn="l" defTabSz="147511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3pPr>
      <a:lvl4pPr marL="2581443" indent="-368778" algn="l" defTabSz="147511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4pPr>
      <a:lvl5pPr marL="3318998" indent="-368778" algn="l" defTabSz="147511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5pPr>
      <a:lvl6pPr marL="4056553" indent="-368778" algn="l" defTabSz="147511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6pPr>
      <a:lvl7pPr marL="4794108" indent="-368778" algn="l" defTabSz="147511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7pPr>
      <a:lvl8pPr marL="5531663" indent="-368778" algn="l" defTabSz="147511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8pPr>
      <a:lvl9pPr marL="6269218" indent="-368778" algn="l" defTabSz="147511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9pPr>
    </p:bodyStyle>
    <p:otherStyle>
      <a:defPPr>
        <a:defRPr lang="ja-JP"/>
      </a:defPPr>
      <a:lvl1pPr marL="0" algn="l" defTabSz="1475110" rtl="0" eaLnBrk="1" latinLnBrk="0" hangingPunct="1">
        <a:defRPr kumimoji="1" sz="2900" kern="1200">
          <a:solidFill>
            <a:schemeClr val="tx1"/>
          </a:solidFill>
          <a:latin typeface="+mn-lt"/>
          <a:ea typeface="+mn-ea"/>
          <a:cs typeface="+mn-cs"/>
        </a:defRPr>
      </a:lvl1pPr>
      <a:lvl2pPr marL="737555" algn="l" defTabSz="1475110" rtl="0" eaLnBrk="1" latinLnBrk="0" hangingPunct="1">
        <a:defRPr kumimoji="1" sz="2900" kern="1200">
          <a:solidFill>
            <a:schemeClr val="tx1"/>
          </a:solidFill>
          <a:latin typeface="+mn-lt"/>
          <a:ea typeface="+mn-ea"/>
          <a:cs typeface="+mn-cs"/>
        </a:defRPr>
      </a:lvl2pPr>
      <a:lvl3pPr marL="1475110" algn="l" defTabSz="1475110" rtl="0" eaLnBrk="1" latinLnBrk="0" hangingPunct="1">
        <a:defRPr kumimoji="1" sz="2900" kern="1200">
          <a:solidFill>
            <a:schemeClr val="tx1"/>
          </a:solidFill>
          <a:latin typeface="+mn-lt"/>
          <a:ea typeface="+mn-ea"/>
          <a:cs typeface="+mn-cs"/>
        </a:defRPr>
      </a:lvl3pPr>
      <a:lvl4pPr marL="2212665" algn="l" defTabSz="1475110" rtl="0" eaLnBrk="1" latinLnBrk="0" hangingPunct="1">
        <a:defRPr kumimoji="1" sz="2900" kern="1200">
          <a:solidFill>
            <a:schemeClr val="tx1"/>
          </a:solidFill>
          <a:latin typeface="+mn-lt"/>
          <a:ea typeface="+mn-ea"/>
          <a:cs typeface="+mn-cs"/>
        </a:defRPr>
      </a:lvl4pPr>
      <a:lvl5pPr marL="2950220" algn="l" defTabSz="1475110" rtl="0" eaLnBrk="1" latinLnBrk="0" hangingPunct="1">
        <a:defRPr kumimoji="1" sz="2900" kern="1200">
          <a:solidFill>
            <a:schemeClr val="tx1"/>
          </a:solidFill>
          <a:latin typeface="+mn-lt"/>
          <a:ea typeface="+mn-ea"/>
          <a:cs typeface="+mn-cs"/>
        </a:defRPr>
      </a:lvl5pPr>
      <a:lvl6pPr marL="3687775" algn="l" defTabSz="1475110" rtl="0" eaLnBrk="1" latinLnBrk="0" hangingPunct="1">
        <a:defRPr kumimoji="1" sz="2900" kern="1200">
          <a:solidFill>
            <a:schemeClr val="tx1"/>
          </a:solidFill>
          <a:latin typeface="+mn-lt"/>
          <a:ea typeface="+mn-ea"/>
          <a:cs typeface="+mn-cs"/>
        </a:defRPr>
      </a:lvl6pPr>
      <a:lvl7pPr marL="4425330" algn="l" defTabSz="1475110" rtl="0" eaLnBrk="1" latinLnBrk="0" hangingPunct="1">
        <a:defRPr kumimoji="1" sz="2900" kern="1200">
          <a:solidFill>
            <a:schemeClr val="tx1"/>
          </a:solidFill>
          <a:latin typeface="+mn-lt"/>
          <a:ea typeface="+mn-ea"/>
          <a:cs typeface="+mn-cs"/>
        </a:defRPr>
      </a:lvl7pPr>
      <a:lvl8pPr marL="5162885" algn="l" defTabSz="1475110" rtl="0" eaLnBrk="1" latinLnBrk="0" hangingPunct="1">
        <a:defRPr kumimoji="1" sz="2900" kern="1200">
          <a:solidFill>
            <a:schemeClr val="tx1"/>
          </a:solidFill>
          <a:latin typeface="+mn-lt"/>
          <a:ea typeface="+mn-ea"/>
          <a:cs typeface="+mn-cs"/>
        </a:defRPr>
      </a:lvl8pPr>
      <a:lvl9pPr marL="5900440" algn="l" defTabSz="1475110" rtl="0" eaLnBrk="1" latinLnBrk="0" hangingPunct="1">
        <a:defRPr kumimoji="1"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emf"/></Relationships>
</file>

<file path=ppt/slides/_rels/slide2.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18" Type="http://schemas.openxmlformats.org/officeDocument/2006/relationships/image" Target="../media/image34.png"/><Relationship Id="rId26" Type="http://schemas.openxmlformats.org/officeDocument/2006/relationships/image" Target="../media/image42.png"/><Relationship Id="rId3" Type="http://schemas.openxmlformats.org/officeDocument/2006/relationships/image" Target="../media/image19.jpeg"/><Relationship Id="rId21" Type="http://schemas.openxmlformats.org/officeDocument/2006/relationships/image" Target="../media/image37.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png"/><Relationship Id="rId25" Type="http://schemas.openxmlformats.org/officeDocument/2006/relationships/image" Target="../media/image41.png"/><Relationship Id="rId2" Type="http://schemas.openxmlformats.org/officeDocument/2006/relationships/image" Target="../media/image18.jpeg"/><Relationship Id="rId16" Type="http://schemas.openxmlformats.org/officeDocument/2006/relationships/image" Target="../media/image32.jpeg"/><Relationship Id="rId20" Type="http://schemas.openxmlformats.org/officeDocument/2006/relationships/image" Target="../media/image36.jpeg"/><Relationship Id="rId29"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jpeg"/><Relationship Id="rId24" Type="http://schemas.openxmlformats.org/officeDocument/2006/relationships/image" Target="../media/image40.png"/><Relationship Id="rId32" Type="http://schemas.openxmlformats.org/officeDocument/2006/relationships/image" Target="../media/image48.png"/><Relationship Id="rId5" Type="http://schemas.openxmlformats.org/officeDocument/2006/relationships/image" Target="../media/image21.jpeg"/><Relationship Id="rId15" Type="http://schemas.openxmlformats.org/officeDocument/2006/relationships/image" Target="../media/image31.jpeg"/><Relationship Id="rId23" Type="http://schemas.openxmlformats.org/officeDocument/2006/relationships/image" Target="../media/image39.png"/><Relationship Id="rId28" Type="http://schemas.openxmlformats.org/officeDocument/2006/relationships/image" Target="../media/image44.png"/><Relationship Id="rId10" Type="http://schemas.openxmlformats.org/officeDocument/2006/relationships/image" Target="../media/image26.png"/><Relationship Id="rId19" Type="http://schemas.openxmlformats.org/officeDocument/2006/relationships/image" Target="../media/image35.jpeg"/><Relationship Id="rId31" Type="http://schemas.openxmlformats.org/officeDocument/2006/relationships/image" Target="../media/image47.pn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jpeg"/><Relationship Id="rId22" Type="http://schemas.openxmlformats.org/officeDocument/2006/relationships/image" Target="../media/image38.jpeg"/><Relationship Id="rId27" Type="http://schemas.openxmlformats.org/officeDocument/2006/relationships/image" Target="../media/image43.png"/><Relationship Id="rId30"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 name="表 111"/>
          <p:cNvGraphicFramePr>
            <a:graphicFrameLocks noGrp="1"/>
          </p:cNvGraphicFramePr>
          <p:nvPr>
            <p:extLst>
              <p:ext uri="{D42A27DB-BD31-4B8C-83A1-F6EECF244321}">
                <p14:modId xmlns:p14="http://schemas.microsoft.com/office/powerpoint/2010/main" val="2260050874"/>
              </p:ext>
            </p:extLst>
          </p:nvPr>
        </p:nvGraphicFramePr>
        <p:xfrm>
          <a:off x="253878" y="595324"/>
          <a:ext cx="14584616" cy="3221359"/>
        </p:xfrm>
        <a:graphic>
          <a:graphicData uri="http://schemas.openxmlformats.org/drawingml/2006/table">
            <a:tbl>
              <a:tblPr firstRow="1" bandRow="1">
                <a:tableStyleId>{5940675A-B579-460E-94D1-54222C63F5DA}</a:tableStyleId>
              </a:tblPr>
              <a:tblGrid>
                <a:gridCol w="14584616">
                  <a:extLst>
                    <a:ext uri="{9D8B030D-6E8A-4147-A177-3AD203B41FA5}">
                      <a16:colId xmlns:a16="http://schemas.microsoft.com/office/drawing/2014/main" val="1952570427"/>
                    </a:ext>
                  </a:extLst>
                </a:gridCol>
              </a:tblGrid>
              <a:tr h="270000">
                <a:tc>
                  <a:txBody>
                    <a:bodyPr/>
                    <a:lstStyle/>
                    <a:p>
                      <a:pPr algn="l"/>
                      <a:r>
                        <a:rPr kumimoji="1" lang="ja-JP" altLang="en-US" sz="1300" b="1" spc="300" dirty="0">
                          <a:solidFill>
                            <a:schemeClr val="bg1"/>
                          </a:solidFill>
                          <a:latin typeface="HG丸ｺﾞｼｯｸM-PRO" panose="020F0600000000000000" pitchFamily="50" charset="-128"/>
                          <a:ea typeface="HG丸ｺﾞｼｯｸM-PRO" panose="020F0600000000000000" pitchFamily="50" charset="-128"/>
                        </a:rPr>
                        <a:t> 所管区域の概要</a:t>
                      </a:r>
                    </a:p>
                  </a:txBody>
                  <a:tcPr marL="39904" marR="39904" marT="0" marB="0">
                    <a:solidFill>
                      <a:schemeClr val="tx1"/>
                    </a:solidFill>
                  </a:tcPr>
                </a:tc>
                <a:extLst>
                  <a:ext uri="{0D108BD9-81ED-4DB2-BD59-A6C34878D82A}">
                    <a16:rowId xmlns:a16="http://schemas.microsoft.com/office/drawing/2014/main" val="3346205344"/>
                  </a:ext>
                </a:extLst>
              </a:tr>
              <a:tr h="2951359">
                <a:tc>
                  <a:txBody>
                    <a:bodyPr/>
                    <a:lstStyle/>
                    <a:p>
                      <a:pPr algn="l">
                        <a:lnSpc>
                          <a:spcPct val="120000"/>
                        </a:lnSpc>
                      </a:pPr>
                      <a:r>
                        <a:rPr kumimoji="1" lang="ja-JP" altLang="en-US" sz="1300" baseline="0" dirty="0">
                          <a:solidFill>
                            <a:schemeClr val="tx1"/>
                          </a:solidFill>
                          <a:latin typeface="Meiryo UI" panose="020B0604030504040204" pitchFamily="50" charset="-128"/>
                          <a:ea typeface="Meiryo UI" panose="020B0604030504040204" pitchFamily="50" charset="-128"/>
                        </a:rPr>
                        <a:t> </a:t>
                      </a:r>
                      <a:endParaRPr kumimoji="1" lang="en-US" altLang="ja-JP" sz="1300" dirty="0">
                        <a:solidFill>
                          <a:schemeClr val="tx1"/>
                        </a:solidFill>
                        <a:latin typeface="Meiryo UI" panose="020B0604030504040204" pitchFamily="50" charset="-128"/>
                        <a:ea typeface="Meiryo UI" panose="020B0604030504040204" pitchFamily="50" charset="-128"/>
                      </a:endParaRPr>
                    </a:p>
                  </a:txBody>
                  <a:tcPr marL="39904" marR="39904" marT="0" marB="0">
                    <a:solidFill>
                      <a:schemeClr val="bg1"/>
                    </a:solidFill>
                  </a:tcPr>
                </a:tc>
                <a:extLst>
                  <a:ext uri="{0D108BD9-81ED-4DB2-BD59-A6C34878D82A}">
                    <a16:rowId xmlns:a16="http://schemas.microsoft.com/office/drawing/2014/main" val="2009002959"/>
                  </a:ext>
                </a:extLst>
              </a:tr>
            </a:tbl>
          </a:graphicData>
        </a:graphic>
      </p:graphicFrame>
      <p:sp>
        <p:nvSpPr>
          <p:cNvPr id="6" name="正方形/長方形 5"/>
          <p:cNvSpPr/>
          <p:nvPr/>
        </p:nvSpPr>
        <p:spPr>
          <a:xfrm>
            <a:off x="144438" y="397506"/>
            <a:ext cx="14799460" cy="10152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srgbClr val="FF0000"/>
              </a:solidFill>
              <a:latin typeface="Meiryo UI" panose="020B0604030504040204" pitchFamily="50" charset="-128"/>
              <a:ea typeface="Meiryo UI" panose="020B0604030504040204" pitchFamily="50" charset="-128"/>
            </a:endParaRPr>
          </a:p>
        </p:txBody>
      </p:sp>
      <p:sp>
        <p:nvSpPr>
          <p:cNvPr id="3" name="Rectangle 134"/>
          <p:cNvSpPr>
            <a:spLocks noChangeArrowheads="1"/>
          </p:cNvSpPr>
          <p:nvPr/>
        </p:nvSpPr>
        <p:spPr bwMode="auto">
          <a:xfrm>
            <a:off x="0" y="0"/>
            <a:ext cx="15122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2" name="サブタイトル 2"/>
          <p:cNvSpPr>
            <a:spLocks noGrp="1"/>
          </p:cNvSpPr>
          <p:nvPr/>
        </p:nvSpPr>
        <p:spPr>
          <a:xfrm>
            <a:off x="144438" y="0"/>
            <a:ext cx="14799460" cy="421015"/>
          </a:xfrm>
          <a:prstGeom prst="rect">
            <a:avLst/>
          </a:prstGeom>
          <a:solidFill>
            <a:schemeClr val="tx1"/>
          </a:solidFill>
        </p:spPr>
        <p:txBody>
          <a:bodyPr vert="horz" wrap="square" lIns="40096" tIns="40096" rIns="40096" bIns="40096"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995" b="1" dirty="0">
                <a:solidFill>
                  <a:schemeClr val="bg1"/>
                </a:solidFill>
                <a:latin typeface="BIZ UDゴシック" panose="020B0400000000000000" pitchFamily="49" charset="-128"/>
                <a:ea typeface="BIZ UDゴシック" panose="020B0400000000000000" pitchFamily="49" charset="-128"/>
                <a:cs typeface="Meiryo UI" pitchFamily="50" charset="-128"/>
              </a:rPr>
              <a:t>　令和６年度　大阪府 岸和田土木事務所「施策のポイント」　</a:t>
            </a:r>
            <a:r>
              <a:rPr lang="ja-JP" altLang="en-US" sz="1995" b="1" dirty="0">
                <a:solidFill>
                  <a:schemeClr val="bg1"/>
                </a:solidFill>
                <a:latin typeface="HG丸ｺﾞｼｯｸM-PRO" panose="020F0600000000000000" pitchFamily="50" charset="-128"/>
                <a:ea typeface="HG丸ｺﾞｼｯｸM-PRO" panose="020F0600000000000000" pitchFamily="50" charset="-128"/>
                <a:cs typeface="Meiryo UI" pitchFamily="50" charset="-128"/>
              </a:rPr>
              <a:t>～ 事務所の概要 ～</a:t>
            </a:r>
            <a:r>
              <a:rPr lang="ja-JP" altLang="en-US" sz="1995" b="1" dirty="0">
                <a:solidFill>
                  <a:schemeClr val="bg1"/>
                </a:solidFill>
                <a:latin typeface="BIZ UDゴシック" panose="020B0400000000000000" pitchFamily="49" charset="-128"/>
                <a:ea typeface="BIZ UDゴシック" panose="020B0400000000000000" pitchFamily="49" charset="-128"/>
                <a:cs typeface="Meiryo UI" pitchFamily="50" charset="-128"/>
              </a:rPr>
              <a:t>　</a:t>
            </a:r>
            <a:endParaRPr lang="en-US" altLang="ja-JP" sz="1995" b="1" dirty="0">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graphicFrame>
        <p:nvGraphicFramePr>
          <p:cNvPr id="115" name="表 114"/>
          <p:cNvGraphicFramePr>
            <a:graphicFrameLocks noGrp="1"/>
          </p:cNvGraphicFramePr>
          <p:nvPr>
            <p:extLst>
              <p:ext uri="{D42A27DB-BD31-4B8C-83A1-F6EECF244321}">
                <p14:modId xmlns:p14="http://schemas.microsoft.com/office/powerpoint/2010/main" val="1354511436"/>
              </p:ext>
            </p:extLst>
          </p:nvPr>
        </p:nvGraphicFramePr>
        <p:xfrm>
          <a:off x="227967" y="3913418"/>
          <a:ext cx="7020000" cy="6570000"/>
        </p:xfrm>
        <a:graphic>
          <a:graphicData uri="http://schemas.openxmlformats.org/drawingml/2006/table">
            <a:tbl>
              <a:tblPr firstRow="1" bandRow="1">
                <a:tableStyleId>{5940675A-B579-460E-94D1-54222C63F5DA}</a:tableStyleId>
              </a:tblPr>
              <a:tblGrid>
                <a:gridCol w="7020000">
                  <a:extLst>
                    <a:ext uri="{9D8B030D-6E8A-4147-A177-3AD203B41FA5}">
                      <a16:colId xmlns:a16="http://schemas.microsoft.com/office/drawing/2014/main" val="1952570427"/>
                    </a:ext>
                  </a:extLst>
                </a:gridCol>
              </a:tblGrid>
              <a:tr h="270000">
                <a:tc>
                  <a:txBody>
                    <a:bodyPr/>
                    <a:lstStyle/>
                    <a:p>
                      <a:pPr algn="l"/>
                      <a:r>
                        <a:rPr kumimoji="1" lang="ja-JP" altLang="en-US" sz="1300" b="1" spc="300" dirty="0">
                          <a:solidFill>
                            <a:schemeClr val="bg1"/>
                          </a:solidFill>
                          <a:latin typeface="HG丸ｺﾞｼｯｸM-PRO" panose="020F0600000000000000" pitchFamily="50" charset="-128"/>
                          <a:ea typeface="HG丸ｺﾞｼｯｸM-PRO" panose="020F0600000000000000" pitchFamily="50" charset="-128"/>
                        </a:rPr>
                        <a:t> 組 織 の 概 要</a:t>
                      </a:r>
                    </a:p>
                  </a:txBody>
                  <a:tcPr marL="39904" marR="39904" marT="0" marB="0">
                    <a:solidFill>
                      <a:schemeClr val="tx1"/>
                    </a:solidFill>
                  </a:tcPr>
                </a:tc>
                <a:extLst>
                  <a:ext uri="{0D108BD9-81ED-4DB2-BD59-A6C34878D82A}">
                    <a16:rowId xmlns:a16="http://schemas.microsoft.com/office/drawing/2014/main" val="3346205344"/>
                  </a:ext>
                </a:extLst>
              </a:tr>
              <a:tr h="6300000">
                <a:tc>
                  <a:txBody>
                    <a:bodyPr/>
                    <a:lstStyle/>
                    <a:p>
                      <a:pPr algn="l">
                        <a:lnSpc>
                          <a:spcPct val="120000"/>
                        </a:lnSpc>
                      </a:pPr>
                      <a:r>
                        <a:rPr kumimoji="1" lang="ja-JP" altLang="en-US" sz="1300" baseline="0" dirty="0">
                          <a:solidFill>
                            <a:schemeClr val="tx1"/>
                          </a:solidFill>
                          <a:latin typeface="Meiryo UI" panose="020B0604030504040204" pitchFamily="50" charset="-128"/>
                          <a:ea typeface="Meiryo UI" panose="020B0604030504040204" pitchFamily="50" charset="-128"/>
                        </a:rPr>
                        <a:t> </a:t>
                      </a:r>
                      <a:endParaRPr kumimoji="1" lang="en-US" altLang="ja-JP" sz="1300" dirty="0">
                        <a:solidFill>
                          <a:schemeClr val="tx1"/>
                        </a:solidFill>
                        <a:latin typeface="Meiryo UI" panose="020B0604030504040204" pitchFamily="50" charset="-128"/>
                        <a:ea typeface="Meiryo UI" panose="020B0604030504040204" pitchFamily="50" charset="-128"/>
                      </a:endParaRPr>
                    </a:p>
                  </a:txBody>
                  <a:tcPr marL="39904" marR="39904" marT="0" marB="0">
                    <a:solidFill>
                      <a:schemeClr val="bg1"/>
                    </a:solidFill>
                  </a:tcPr>
                </a:tc>
                <a:extLst>
                  <a:ext uri="{0D108BD9-81ED-4DB2-BD59-A6C34878D82A}">
                    <a16:rowId xmlns:a16="http://schemas.microsoft.com/office/drawing/2014/main" val="2009002959"/>
                  </a:ext>
                </a:extLst>
              </a:tr>
            </a:tbl>
          </a:graphicData>
        </a:graphic>
      </p:graphicFrame>
      <p:graphicFrame>
        <p:nvGraphicFramePr>
          <p:cNvPr id="138" name="表 137"/>
          <p:cNvGraphicFramePr>
            <a:graphicFrameLocks noGrp="1"/>
          </p:cNvGraphicFramePr>
          <p:nvPr>
            <p:extLst>
              <p:ext uri="{D42A27DB-BD31-4B8C-83A1-F6EECF244321}">
                <p14:modId xmlns:p14="http://schemas.microsoft.com/office/powerpoint/2010/main" val="435079173"/>
              </p:ext>
            </p:extLst>
          </p:nvPr>
        </p:nvGraphicFramePr>
        <p:xfrm>
          <a:off x="9377199" y="1050624"/>
          <a:ext cx="5265901" cy="2520000"/>
        </p:xfrm>
        <a:graphic>
          <a:graphicData uri="http://schemas.openxmlformats.org/drawingml/2006/table">
            <a:tbl>
              <a:tblPr firstRow="1" firstCol="1" bandRow="1"/>
              <a:tblGrid>
                <a:gridCol w="762651">
                  <a:extLst>
                    <a:ext uri="{9D8B030D-6E8A-4147-A177-3AD203B41FA5}">
                      <a16:colId xmlns:a16="http://schemas.microsoft.com/office/drawing/2014/main" val="630853965"/>
                    </a:ext>
                  </a:extLst>
                </a:gridCol>
                <a:gridCol w="4503250">
                  <a:extLst>
                    <a:ext uri="{9D8B030D-6E8A-4147-A177-3AD203B41FA5}">
                      <a16:colId xmlns:a16="http://schemas.microsoft.com/office/drawing/2014/main" val="3278446410"/>
                    </a:ext>
                  </a:extLst>
                </a:gridCol>
              </a:tblGrid>
              <a:tr h="504000">
                <a:tc>
                  <a:txBody>
                    <a:bodyPr/>
                    <a:lstStyle/>
                    <a:p>
                      <a:pPr algn="ctr">
                        <a:lnSpc>
                          <a:spcPts val="1200"/>
                        </a:lnSpc>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所管区域</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a:lnSpc>
                          <a:spcPts val="1200"/>
                        </a:lnSpc>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５市３町</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（岸和田市・貝塚市・泉佐野市・泉南市・阪南市・熊取町・田尻町・岬町）</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806820"/>
                  </a:ext>
                </a:extLst>
              </a:tr>
              <a:tr h="504000">
                <a:tc>
                  <a:txBody>
                    <a:bodyPr/>
                    <a:lstStyle/>
                    <a:p>
                      <a:pPr algn="dist">
                        <a:lnSpc>
                          <a:spcPts val="1200"/>
                        </a:lnSpc>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人口・面積</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a:lnSpc>
                          <a:spcPts val="1200"/>
                        </a:lnSpc>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人口：約</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５４</a:t>
                      </a:r>
                      <a:r>
                        <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万人（大阪府全体の約　</a:t>
                      </a:r>
                      <a:r>
                        <a:rPr lang="ja-JP" altLang="en-US"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６</a:t>
                      </a:r>
                      <a:r>
                        <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algn="just">
                        <a:lnSpc>
                          <a:spcPts val="1200"/>
                        </a:lnSpc>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面積：約</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３３０ </a:t>
                      </a:r>
                      <a:r>
                        <a:rPr lang="en-US" sz="1000" kern="100" dirty="0">
                          <a:effectLst/>
                          <a:latin typeface="Meiryo UI" panose="020B0604030504040204" pitchFamily="50" charset="-128"/>
                          <a:ea typeface="Meiryo UI" panose="020B0604030504040204" pitchFamily="50" charset="-128"/>
                          <a:cs typeface="Times New Roman" panose="02020603050405020304" pitchFamily="18" charset="0"/>
                        </a:rPr>
                        <a:t>k</a:t>
                      </a: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（大阪府全体の約１７％）</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0156366"/>
                  </a:ext>
                </a:extLst>
              </a:tr>
              <a:tr h="504000">
                <a:tc>
                  <a:txBody>
                    <a:bodyPr/>
                    <a:lstStyle/>
                    <a:p>
                      <a:pPr algn="ctr">
                        <a:lnSpc>
                          <a:spcPts val="1200"/>
                        </a:lnSpc>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所管道路</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a:lnSpc>
                          <a:spcPts val="1200"/>
                        </a:lnSpc>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３５</a:t>
                      </a:r>
                      <a:r>
                        <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路線（約</a:t>
                      </a:r>
                      <a:r>
                        <a:rPr lang="ja-JP" altLang="en-US"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２７３</a:t>
                      </a:r>
                      <a:r>
                        <a:rPr lang="en-US"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km</a:t>
                      </a:r>
                      <a:r>
                        <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p>
                    <a:p>
                      <a:pPr algn="just">
                        <a:lnSpc>
                          <a:spcPts val="1200"/>
                        </a:lnSpc>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一般国道【２路線】、主要地方道【９路線】、一般府道【</a:t>
                      </a:r>
                      <a:r>
                        <a:rPr lang="ja-JP" altLang="en-US"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２４</a:t>
                      </a:r>
                      <a:r>
                        <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路線】</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8627913"/>
                  </a:ext>
                </a:extLst>
              </a:tr>
              <a:tr h="504000">
                <a:tc>
                  <a:txBody>
                    <a:bodyPr/>
                    <a:lstStyle/>
                    <a:p>
                      <a:pPr algn="ctr">
                        <a:lnSpc>
                          <a:spcPts val="1200"/>
                        </a:lnSpc>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所管河川</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２２河川（約１１５</a:t>
                      </a:r>
                      <a:r>
                        <a:rPr lang="en-US"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km</a:t>
                      </a:r>
                      <a:r>
                        <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2323057"/>
                  </a:ext>
                </a:extLst>
              </a:tr>
              <a:tr h="504000">
                <a:tc>
                  <a:txBody>
                    <a:bodyPr/>
                    <a:lstStyle/>
                    <a:p>
                      <a:pPr algn="ctr">
                        <a:lnSpc>
                          <a:spcPts val="1200"/>
                        </a:lnSpc>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所管公園</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a:lnSpc>
                          <a:spcPts val="1200"/>
                        </a:lnSpc>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５公園</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（蜻蛉池公園、二色の浜公園、りんくう公園、せんなん里海公園、泉佐野丘陵緑地）</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3389528"/>
                  </a:ext>
                </a:extLst>
              </a:tr>
            </a:tbl>
          </a:graphicData>
        </a:graphic>
      </p:graphicFrame>
      <p:sp>
        <p:nvSpPr>
          <p:cNvPr id="135" name="テキスト ボックス 20"/>
          <p:cNvSpPr txBox="1"/>
          <p:nvPr/>
        </p:nvSpPr>
        <p:spPr>
          <a:xfrm>
            <a:off x="265853" y="981940"/>
            <a:ext cx="3440638" cy="273474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14300" algn="just">
              <a:lnSpc>
                <a:spcPts val="1400"/>
              </a:lnSpc>
            </a:pPr>
            <a:r>
              <a:rPr lang="ja-JP" altLang="en-US" sz="1300" kern="100" dirty="0">
                <a:latin typeface="Meiryo UI" panose="020B0604030504040204" pitchFamily="50" charset="-128"/>
                <a:ea typeface="Meiryo UI" panose="020B0604030504040204" pitchFamily="50" charset="-128"/>
                <a:cs typeface="Times New Roman"/>
              </a:rPr>
              <a:t>泉南地域は大阪湾と和泉葛城山系に囲まれた地域で、地域内に関西国際空港を擁し、空港との近接性や良好な交通アクセスなどを背景に、りんくうタウンなどには大規模な商業施設や物流関連施設などが集積しています。</a:t>
            </a:r>
            <a:endParaRPr lang="en-US" altLang="ja-JP" sz="1300" kern="100" dirty="0">
              <a:latin typeface="Meiryo UI" panose="020B0604030504040204" pitchFamily="50" charset="-128"/>
              <a:ea typeface="Meiryo UI" panose="020B0604030504040204" pitchFamily="50" charset="-128"/>
              <a:cs typeface="Times New Roman"/>
            </a:endParaRPr>
          </a:p>
          <a:p>
            <a:pPr indent="114300" algn="just">
              <a:lnSpc>
                <a:spcPts val="1400"/>
              </a:lnSpc>
            </a:pPr>
            <a:endParaRPr lang="ja-JP" altLang="en-US" sz="1300" kern="100" dirty="0">
              <a:latin typeface="Meiryo UI" panose="020B0604030504040204" pitchFamily="50" charset="-128"/>
              <a:ea typeface="Meiryo UI" panose="020B0604030504040204" pitchFamily="50" charset="-128"/>
              <a:cs typeface="Times New Roman"/>
            </a:endParaRPr>
          </a:p>
          <a:p>
            <a:pPr indent="114300" algn="just">
              <a:lnSpc>
                <a:spcPts val="1400"/>
              </a:lnSpc>
            </a:pPr>
            <a:r>
              <a:rPr lang="ja-JP" altLang="en-US" sz="1300" kern="100" dirty="0">
                <a:latin typeface="Meiryo UI" panose="020B0604030504040204" pitchFamily="50" charset="-128"/>
                <a:ea typeface="Meiryo UI" panose="020B0604030504040204" pitchFamily="50" charset="-128"/>
                <a:cs typeface="Times New Roman"/>
              </a:rPr>
              <a:t>また、ブナの原生林などの豊かな自然が残されており、熊野街道や紀州街道などの旧街道に沿って歴史的な街並みが保全されているほか、各地でだんじりなどの祭りが開催され、多くの観光客が訪れます。</a:t>
            </a:r>
            <a:endParaRPr lang="en-US" altLang="ja-JP" sz="1300" kern="100" dirty="0">
              <a:latin typeface="Meiryo UI" panose="020B0604030504040204" pitchFamily="50" charset="-128"/>
              <a:ea typeface="Meiryo UI" panose="020B0604030504040204" pitchFamily="50" charset="-128"/>
              <a:cs typeface="Times New Roman"/>
            </a:endParaRPr>
          </a:p>
          <a:p>
            <a:pPr indent="114300" algn="just">
              <a:lnSpc>
                <a:spcPts val="1400"/>
              </a:lnSpc>
            </a:pPr>
            <a:endParaRPr lang="ja-JP" altLang="en-US" sz="1300" kern="100" dirty="0">
              <a:latin typeface="Meiryo UI" panose="020B0604030504040204" pitchFamily="50" charset="-128"/>
              <a:ea typeface="Meiryo UI" panose="020B0604030504040204" pitchFamily="50" charset="-128"/>
              <a:cs typeface="Times New Roman"/>
            </a:endParaRPr>
          </a:p>
          <a:p>
            <a:pPr indent="114300" algn="just">
              <a:lnSpc>
                <a:spcPts val="1400"/>
              </a:lnSpc>
            </a:pPr>
            <a:r>
              <a:rPr lang="ja-JP" altLang="en-US" sz="1300" kern="100" dirty="0">
                <a:latin typeface="Meiryo UI" panose="020B0604030504040204" pitchFamily="50" charset="-128"/>
                <a:ea typeface="Meiryo UI" panose="020B0604030504040204" pitchFamily="50" charset="-128"/>
                <a:cs typeface="Times New Roman"/>
              </a:rPr>
              <a:t>一方で、長い海岸線を有しており、近い将来に高い確率で発生するとされる南海トラフ地震の影響を受けやすい地域となっています。</a:t>
            </a:r>
          </a:p>
        </p:txBody>
      </p:sp>
      <p:sp>
        <p:nvSpPr>
          <p:cNvPr id="143" name="テキスト ボックス 17"/>
          <p:cNvSpPr txBox="1"/>
          <p:nvPr/>
        </p:nvSpPr>
        <p:spPr>
          <a:xfrm>
            <a:off x="319252" y="7047904"/>
            <a:ext cx="2493645" cy="2703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en-US" sz="1200" kern="100" dirty="0">
                <a:latin typeface="Meiryo UI" panose="020B0604030504040204" pitchFamily="50" charset="-128"/>
                <a:ea typeface="Meiryo UI" panose="020B0604030504040204" pitchFamily="50" charset="-128"/>
                <a:cs typeface="Times New Roman"/>
              </a:rPr>
              <a:t>事務所職員数の推移（単位：人）</a:t>
            </a:r>
          </a:p>
        </p:txBody>
      </p:sp>
      <p:graphicFrame>
        <p:nvGraphicFramePr>
          <p:cNvPr id="148" name="表 147"/>
          <p:cNvGraphicFramePr>
            <a:graphicFrameLocks noGrp="1"/>
          </p:cNvGraphicFramePr>
          <p:nvPr>
            <p:extLst>
              <p:ext uri="{D42A27DB-BD31-4B8C-83A1-F6EECF244321}">
                <p14:modId xmlns:p14="http://schemas.microsoft.com/office/powerpoint/2010/main" val="1744609946"/>
              </p:ext>
            </p:extLst>
          </p:nvPr>
        </p:nvGraphicFramePr>
        <p:xfrm>
          <a:off x="441934" y="7289256"/>
          <a:ext cx="3485653" cy="1353932"/>
        </p:xfrm>
        <a:graphic>
          <a:graphicData uri="http://schemas.openxmlformats.org/drawingml/2006/table">
            <a:tbl>
              <a:tblPr firstRow="1" firstCol="1" bandRow="1">
                <a:tableStyleId>{2D5ABB26-0587-4C30-8999-92F81FD0307C}</a:tableStyleId>
              </a:tblPr>
              <a:tblGrid>
                <a:gridCol w="711358">
                  <a:extLst>
                    <a:ext uri="{9D8B030D-6E8A-4147-A177-3AD203B41FA5}">
                      <a16:colId xmlns:a16="http://schemas.microsoft.com/office/drawing/2014/main" val="176943749"/>
                    </a:ext>
                  </a:extLst>
                </a:gridCol>
                <a:gridCol w="924765">
                  <a:extLst>
                    <a:ext uri="{9D8B030D-6E8A-4147-A177-3AD203B41FA5}">
                      <a16:colId xmlns:a16="http://schemas.microsoft.com/office/drawing/2014/main" val="3687978884"/>
                    </a:ext>
                  </a:extLst>
                </a:gridCol>
                <a:gridCol w="924765">
                  <a:extLst>
                    <a:ext uri="{9D8B030D-6E8A-4147-A177-3AD203B41FA5}">
                      <a16:colId xmlns:a16="http://schemas.microsoft.com/office/drawing/2014/main" val="3290861717"/>
                    </a:ext>
                  </a:extLst>
                </a:gridCol>
                <a:gridCol w="924765">
                  <a:extLst>
                    <a:ext uri="{9D8B030D-6E8A-4147-A177-3AD203B41FA5}">
                      <a16:colId xmlns:a16="http://schemas.microsoft.com/office/drawing/2014/main" val="227566808"/>
                    </a:ext>
                  </a:extLst>
                </a:gridCol>
              </a:tblGrid>
              <a:tr h="338483">
                <a:tc>
                  <a:txBody>
                    <a:bodyPr/>
                    <a:lstStyle/>
                    <a:p>
                      <a:pPr algn="ctr">
                        <a:spcAft>
                          <a:spcPts val="0"/>
                        </a:spcAft>
                      </a:pPr>
                      <a:endParaRPr lang="ja-JP" sz="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altLang="ja-JP" sz="900" kern="100" dirty="0">
                          <a:effectLst/>
                          <a:latin typeface="Meiryo UI" panose="020B0604030504040204" pitchFamily="50" charset="-128"/>
                          <a:ea typeface="Meiryo UI" panose="020B0604030504040204" pitchFamily="50" charset="-128"/>
                        </a:rPr>
                        <a:t>R</a:t>
                      </a:r>
                      <a:r>
                        <a:rPr lang="ja-JP" altLang="en-US" sz="900" kern="100" dirty="0">
                          <a:effectLst/>
                          <a:latin typeface="Meiryo UI" panose="020B0604030504040204" pitchFamily="50" charset="-128"/>
                          <a:ea typeface="Meiryo UI" panose="020B0604030504040204" pitchFamily="50" charset="-128"/>
                        </a:rPr>
                        <a:t>４年度</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altLang="ja-JP" sz="900" kern="100" dirty="0">
                          <a:effectLst/>
                          <a:latin typeface="Meiryo UI" panose="020B0604030504040204" pitchFamily="50" charset="-128"/>
                          <a:ea typeface="Meiryo UI" panose="020B0604030504040204" pitchFamily="50" charset="-128"/>
                        </a:rPr>
                        <a:t>R</a:t>
                      </a:r>
                      <a:r>
                        <a:rPr lang="ja-JP" altLang="en-US" sz="900" kern="100" dirty="0">
                          <a:effectLst/>
                          <a:latin typeface="Meiryo UI" panose="020B0604030504040204" pitchFamily="50" charset="-128"/>
                          <a:ea typeface="Meiryo UI" panose="020B0604030504040204" pitchFamily="50" charset="-128"/>
                        </a:rPr>
                        <a:t>５年度</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altLang="ja-JP" sz="900" kern="100" dirty="0">
                          <a:effectLst/>
                          <a:latin typeface="Meiryo UI" panose="020B0604030504040204" pitchFamily="50" charset="-128"/>
                          <a:ea typeface="Meiryo UI" panose="020B0604030504040204" pitchFamily="50" charset="-128"/>
                        </a:rPr>
                        <a:t>R</a:t>
                      </a:r>
                      <a:r>
                        <a:rPr lang="ja-JP" altLang="en-US" sz="900" kern="100" dirty="0">
                          <a:effectLst/>
                          <a:latin typeface="Meiryo UI" panose="020B0604030504040204" pitchFamily="50" charset="-128"/>
                          <a:ea typeface="Meiryo UI" panose="020B0604030504040204" pitchFamily="50" charset="-128"/>
                        </a:rPr>
                        <a:t>６年度</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35144045"/>
                  </a:ext>
                </a:extLst>
              </a:tr>
              <a:tr h="338483">
                <a:tc>
                  <a:txBody>
                    <a:bodyPr/>
                    <a:lstStyle/>
                    <a:p>
                      <a:pPr algn="ctr">
                        <a:spcAft>
                          <a:spcPts val="0"/>
                        </a:spcAft>
                      </a:pPr>
                      <a:r>
                        <a:rPr lang="ja-JP" sz="1000" kern="100" dirty="0">
                          <a:effectLst/>
                          <a:latin typeface="Meiryo UI" panose="020B0604030504040204" pitchFamily="50" charset="-128"/>
                          <a:ea typeface="Meiryo UI" panose="020B0604030504040204" pitchFamily="50" charset="-128"/>
                        </a:rPr>
                        <a:t>事</a:t>
                      </a:r>
                      <a:r>
                        <a:rPr lang="ja-JP" altLang="en-US" sz="1000" kern="100" dirty="0">
                          <a:effectLst/>
                          <a:latin typeface="Meiryo UI" panose="020B0604030504040204" pitchFamily="50" charset="-128"/>
                          <a:ea typeface="Meiryo UI" panose="020B0604030504040204" pitchFamily="50" charset="-128"/>
                        </a:rPr>
                        <a:t>　</a:t>
                      </a:r>
                      <a:r>
                        <a:rPr lang="ja-JP" sz="1000" kern="100" dirty="0">
                          <a:effectLst/>
                          <a:latin typeface="Meiryo UI" panose="020B0604030504040204" pitchFamily="50" charset="-128"/>
                          <a:ea typeface="Meiryo UI" panose="020B0604030504040204" pitchFamily="50" charset="-128"/>
                        </a:rPr>
                        <a:t>務</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altLang="ja-JP" sz="1000" kern="100" dirty="0">
                          <a:solidFill>
                            <a:schemeClr val="tx1"/>
                          </a:solidFill>
                          <a:effectLst/>
                          <a:latin typeface="Meiryo UI" panose="020B0604030504040204" pitchFamily="50" charset="-128"/>
                          <a:ea typeface="Meiryo UI" panose="020B0604030504040204" pitchFamily="50" charset="-128"/>
                        </a:rPr>
                        <a:t>34</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altLang="ja-JP" sz="1000"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35</a:t>
                      </a:r>
                      <a:endParaRPr lang="ja-JP" sz="1000"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altLang="ja-JP" sz="1000"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36</a:t>
                      </a:r>
                      <a:endParaRPr lang="ja-JP" sz="1000"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888412"/>
                  </a:ext>
                </a:extLst>
              </a:tr>
              <a:tr h="338483">
                <a:tc>
                  <a:txBody>
                    <a:bodyPr/>
                    <a:lstStyle/>
                    <a:p>
                      <a:pPr algn="ctr">
                        <a:spcAft>
                          <a:spcPts val="0"/>
                        </a:spcAft>
                      </a:pPr>
                      <a:r>
                        <a:rPr lang="ja-JP" sz="1000" kern="100" dirty="0">
                          <a:effectLst/>
                          <a:latin typeface="Meiryo UI" panose="020B0604030504040204" pitchFamily="50" charset="-128"/>
                          <a:ea typeface="Meiryo UI" panose="020B0604030504040204" pitchFamily="50" charset="-128"/>
                        </a:rPr>
                        <a:t>技</a:t>
                      </a:r>
                      <a:r>
                        <a:rPr lang="ja-JP" altLang="en-US" sz="1000" kern="100" dirty="0">
                          <a:effectLst/>
                          <a:latin typeface="Meiryo UI" panose="020B0604030504040204" pitchFamily="50" charset="-128"/>
                          <a:ea typeface="Meiryo UI" panose="020B0604030504040204" pitchFamily="50" charset="-128"/>
                        </a:rPr>
                        <a:t>　</a:t>
                      </a:r>
                      <a:r>
                        <a:rPr lang="ja-JP" sz="1000" kern="100" dirty="0">
                          <a:effectLst/>
                          <a:latin typeface="Meiryo UI" panose="020B0604030504040204" pitchFamily="50" charset="-128"/>
                          <a:ea typeface="Meiryo UI" panose="020B0604030504040204" pitchFamily="50" charset="-128"/>
                        </a:rPr>
                        <a:t>術</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000" kern="100" dirty="0">
                          <a:solidFill>
                            <a:schemeClr val="tx1"/>
                          </a:solidFill>
                          <a:effectLst/>
                          <a:latin typeface="Meiryo UI" panose="020B0604030504040204" pitchFamily="50" charset="-128"/>
                          <a:ea typeface="Meiryo UI" panose="020B0604030504040204" pitchFamily="50" charset="-128"/>
                        </a:rPr>
                        <a:t>82</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000"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80</a:t>
                      </a:r>
                      <a:endParaRPr lang="ja-JP" sz="1000"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000"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81</a:t>
                      </a:r>
                      <a:endParaRPr lang="ja-JP" altLang="ja-JP" sz="1000"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0758105"/>
                  </a:ext>
                </a:extLst>
              </a:tr>
              <a:tr h="338483">
                <a:tc>
                  <a:txBody>
                    <a:bodyPr/>
                    <a:lstStyle/>
                    <a:p>
                      <a:pPr algn="ctr">
                        <a:spcAft>
                          <a:spcPts val="0"/>
                        </a:spcAft>
                      </a:pPr>
                      <a:r>
                        <a:rPr lang="ja-JP" sz="1000" b="0" kern="100" dirty="0">
                          <a:effectLst/>
                          <a:latin typeface="Meiryo UI" panose="020B0604030504040204" pitchFamily="50" charset="-128"/>
                          <a:ea typeface="Meiryo UI" panose="020B0604030504040204" pitchFamily="50" charset="-128"/>
                        </a:rPr>
                        <a:t>合</a:t>
                      </a:r>
                      <a:r>
                        <a:rPr lang="ja-JP" altLang="en-US" sz="1000" b="0" kern="100" dirty="0">
                          <a:effectLst/>
                          <a:latin typeface="Meiryo UI" panose="020B0604030504040204" pitchFamily="50" charset="-128"/>
                          <a:ea typeface="Meiryo UI" panose="020B0604030504040204" pitchFamily="50" charset="-128"/>
                        </a:rPr>
                        <a:t>　</a:t>
                      </a:r>
                      <a:r>
                        <a:rPr lang="ja-JP" sz="1000" b="0" kern="100" dirty="0">
                          <a:effectLst/>
                          <a:latin typeface="Meiryo UI" panose="020B0604030504040204" pitchFamily="50" charset="-128"/>
                          <a:ea typeface="Meiryo UI" panose="020B0604030504040204" pitchFamily="50" charset="-128"/>
                        </a:rPr>
                        <a:t>計</a:t>
                      </a:r>
                      <a:endParaRPr lang="ja-JP" sz="1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altLang="ja-JP" sz="1000" b="0" kern="100" dirty="0">
                          <a:solidFill>
                            <a:schemeClr val="tx1"/>
                          </a:solidFill>
                          <a:effectLst/>
                          <a:latin typeface="Meiryo UI" panose="020B0604030504040204" pitchFamily="50" charset="-128"/>
                          <a:ea typeface="Meiryo UI" panose="020B0604030504040204" pitchFamily="50" charset="-128"/>
                        </a:rPr>
                        <a:t>116</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altLang="ja-JP" sz="1000" b="0"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115</a:t>
                      </a:r>
                      <a:endParaRPr lang="ja-JP" sz="1000" b="0"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altLang="ja-JP" sz="1000" b="1"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117</a:t>
                      </a:r>
                      <a:endParaRPr lang="ja-JP" altLang="ja-JP" sz="1000" b="1"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9483285"/>
                  </a:ext>
                </a:extLst>
              </a:tr>
            </a:tbl>
          </a:graphicData>
        </a:graphic>
      </p:graphicFrame>
      <p:sp>
        <p:nvSpPr>
          <p:cNvPr id="166" name="テキスト ボックス 17"/>
          <p:cNvSpPr txBox="1"/>
          <p:nvPr/>
        </p:nvSpPr>
        <p:spPr>
          <a:xfrm>
            <a:off x="310972" y="8696285"/>
            <a:ext cx="2493645" cy="2703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1200" kern="100" dirty="0">
                <a:effectLst/>
                <a:latin typeface="Meiryo UI" panose="020B0604030504040204" pitchFamily="50" charset="-128"/>
                <a:ea typeface="Meiryo UI" panose="020B0604030504040204" pitchFamily="50" charset="-128"/>
                <a:cs typeface="Times New Roman"/>
              </a:rPr>
              <a:t>事務所</a:t>
            </a:r>
            <a:r>
              <a:rPr lang="ja-JP" altLang="en-US" sz="1200" kern="100" dirty="0">
                <a:latin typeface="Meiryo UI" panose="020B0604030504040204" pitchFamily="50" charset="-128"/>
                <a:ea typeface="Meiryo UI" panose="020B0604030504040204" pitchFamily="50" charset="-128"/>
                <a:cs typeface="Times New Roman"/>
              </a:rPr>
              <a:t>予算</a:t>
            </a:r>
            <a:r>
              <a:rPr lang="ja-JP" sz="1200" kern="100" dirty="0">
                <a:effectLst/>
                <a:latin typeface="Meiryo UI" panose="020B0604030504040204" pitchFamily="50" charset="-128"/>
                <a:ea typeface="Meiryo UI" panose="020B0604030504040204" pitchFamily="50" charset="-128"/>
                <a:cs typeface="Times New Roman"/>
              </a:rPr>
              <a:t>の推移（単位：</a:t>
            </a:r>
            <a:r>
              <a:rPr lang="ja-JP" altLang="en-US" sz="1200" kern="100" dirty="0">
                <a:effectLst/>
                <a:latin typeface="Meiryo UI" panose="020B0604030504040204" pitchFamily="50" charset="-128"/>
                <a:ea typeface="Meiryo UI" panose="020B0604030504040204" pitchFamily="50" charset="-128"/>
                <a:cs typeface="Times New Roman"/>
              </a:rPr>
              <a:t>億円</a:t>
            </a:r>
            <a:r>
              <a:rPr lang="ja-JP" sz="1200" kern="100" dirty="0">
                <a:effectLst/>
                <a:latin typeface="Meiryo UI" panose="020B0604030504040204" pitchFamily="50" charset="-128"/>
                <a:ea typeface="Meiryo UI" panose="020B0604030504040204" pitchFamily="50" charset="-128"/>
                <a:cs typeface="Times New Roman"/>
              </a:rPr>
              <a:t>）</a:t>
            </a:r>
          </a:p>
        </p:txBody>
      </p:sp>
      <p:graphicFrame>
        <p:nvGraphicFramePr>
          <p:cNvPr id="167" name="表 166"/>
          <p:cNvGraphicFramePr>
            <a:graphicFrameLocks noGrp="1"/>
          </p:cNvGraphicFramePr>
          <p:nvPr>
            <p:extLst>
              <p:ext uri="{D42A27DB-BD31-4B8C-83A1-F6EECF244321}">
                <p14:modId xmlns:p14="http://schemas.microsoft.com/office/powerpoint/2010/main" val="2460985484"/>
              </p:ext>
            </p:extLst>
          </p:nvPr>
        </p:nvGraphicFramePr>
        <p:xfrm>
          <a:off x="394878" y="8966666"/>
          <a:ext cx="3528000" cy="513670"/>
        </p:xfrm>
        <a:graphic>
          <a:graphicData uri="http://schemas.openxmlformats.org/drawingml/2006/table">
            <a:tbl>
              <a:tblPr firstRow="1" firstCol="1" bandRow="1">
                <a:tableStyleId>{2D5ABB26-0587-4C30-8999-92F81FD0307C}</a:tableStyleId>
              </a:tblPr>
              <a:tblGrid>
                <a:gridCol w="720000">
                  <a:extLst>
                    <a:ext uri="{9D8B030D-6E8A-4147-A177-3AD203B41FA5}">
                      <a16:colId xmlns:a16="http://schemas.microsoft.com/office/drawing/2014/main" val="176943749"/>
                    </a:ext>
                  </a:extLst>
                </a:gridCol>
                <a:gridCol w="936000">
                  <a:extLst>
                    <a:ext uri="{9D8B030D-6E8A-4147-A177-3AD203B41FA5}">
                      <a16:colId xmlns:a16="http://schemas.microsoft.com/office/drawing/2014/main" val="3687978884"/>
                    </a:ext>
                  </a:extLst>
                </a:gridCol>
                <a:gridCol w="936000">
                  <a:extLst>
                    <a:ext uri="{9D8B030D-6E8A-4147-A177-3AD203B41FA5}">
                      <a16:colId xmlns:a16="http://schemas.microsoft.com/office/drawing/2014/main" val="3290861717"/>
                    </a:ext>
                  </a:extLst>
                </a:gridCol>
                <a:gridCol w="936000">
                  <a:extLst>
                    <a:ext uri="{9D8B030D-6E8A-4147-A177-3AD203B41FA5}">
                      <a16:colId xmlns:a16="http://schemas.microsoft.com/office/drawing/2014/main" val="227566808"/>
                    </a:ext>
                  </a:extLst>
                </a:gridCol>
              </a:tblGrid>
              <a:tr h="264966">
                <a:tc>
                  <a:txBody>
                    <a:bodyPr/>
                    <a:lstStyle/>
                    <a:p>
                      <a:pPr algn="ctr">
                        <a:spcAft>
                          <a:spcPts val="0"/>
                        </a:spcAft>
                      </a:pPr>
                      <a:endParaRPr lang="ja-JP" sz="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altLang="ja-JP" sz="900" kern="100" dirty="0">
                          <a:effectLst/>
                          <a:latin typeface="Meiryo UI" panose="020B0604030504040204" pitchFamily="50" charset="-128"/>
                          <a:ea typeface="Meiryo UI" panose="020B0604030504040204" pitchFamily="50" charset="-128"/>
                        </a:rPr>
                        <a:t>R4</a:t>
                      </a:r>
                      <a:r>
                        <a:rPr lang="ja-JP" altLang="en-US" sz="900" kern="100" dirty="0">
                          <a:effectLst/>
                          <a:latin typeface="Meiryo UI" panose="020B0604030504040204" pitchFamily="50" charset="-128"/>
                          <a:ea typeface="Meiryo UI" panose="020B0604030504040204" pitchFamily="50" charset="-128"/>
                        </a:rPr>
                        <a:t>年度</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altLang="ja-JP" sz="900" kern="100" dirty="0">
                          <a:effectLst/>
                          <a:latin typeface="Meiryo UI" panose="020B0604030504040204" pitchFamily="50" charset="-128"/>
                          <a:ea typeface="Meiryo UI" panose="020B0604030504040204" pitchFamily="50" charset="-128"/>
                        </a:rPr>
                        <a:t>R5</a:t>
                      </a:r>
                      <a:r>
                        <a:rPr lang="ja-JP" altLang="en-US" sz="900" kern="100" dirty="0">
                          <a:effectLst/>
                          <a:latin typeface="Meiryo UI" panose="020B0604030504040204" pitchFamily="50" charset="-128"/>
                          <a:ea typeface="Meiryo UI" panose="020B0604030504040204" pitchFamily="50" charset="-128"/>
                        </a:rPr>
                        <a:t>年度</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altLang="ja-JP" sz="900" kern="100" dirty="0">
                          <a:effectLst/>
                          <a:latin typeface="Meiryo UI" panose="020B0604030504040204" pitchFamily="50" charset="-128"/>
                          <a:ea typeface="Meiryo UI" panose="020B0604030504040204" pitchFamily="50" charset="-128"/>
                        </a:rPr>
                        <a:t>R</a:t>
                      </a:r>
                      <a:r>
                        <a:rPr lang="ja-JP" altLang="en-US" sz="900" kern="100" dirty="0">
                          <a:effectLst/>
                          <a:latin typeface="Meiryo UI" panose="020B0604030504040204" pitchFamily="50" charset="-128"/>
                          <a:ea typeface="Meiryo UI" panose="020B0604030504040204" pitchFamily="50" charset="-128"/>
                        </a:rPr>
                        <a:t>６年度</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35144045"/>
                  </a:ext>
                </a:extLst>
              </a:tr>
              <a:tr h="248704">
                <a:tc>
                  <a:txBody>
                    <a:bodyPr/>
                    <a:lstStyle/>
                    <a:p>
                      <a:pPr algn="ctr">
                        <a:spcAft>
                          <a:spcPts val="0"/>
                        </a:spcAft>
                      </a:pPr>
                      <a:r>
                        <a:rPr lang="zh-CN" altLang="en-US" sz="800" b="0" kern="100" dirty="0">
                          <a:effectLst/>
                          <a:latin typeface="Meiryo UI" panose="020B0604030504040204" pitchFamily="50" charset="-128"/>
                          <a:ea typeface="Meiryo UI" panose="020B0604030504040204" pitchFamily="50" charset="-128"/>
                          <a:cs typeface="Times New Roman" panose="02020603050405020304" pitchFamily="18" charset="0"/>
                        </a:rPr>
                        <a:t>当初予算</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altLang="ja-JP" sz="900" b="0" kern="100" dirty="0">
                          <a:effectLst/>
                          <a:latin typeface="Meiryo UI" panose="020B0604030504040204" pitchFamily="50" charset="-128"/>
                          <a:ea typeface="Meiryo UI" panose="020B0604030504040204" pitchFamily="50" charset="-128"/>
                          <a:cs typeface="Times New Roman" panose="02020603050405020304" pitchFamily="18" charset="0"/>
                        </a:rPr>
                        <a:t>81</a:t>
                      </a:r>
                      <a:endParaRPr lang="ja-JP" sz="9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84</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altLang="ja-JP"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82</a:t>
                      </a:r>
                      <a:endParaRPr lang="ja-JP"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888412"/>
                  </a:ext>
                </a:extLst>
              </a:tr>
            </a:tbl>
          </a:graphicData>
        </a:graphic>
      </p:graphicFrame>
      <p:pic>
        <p:nvPicPr>
          <p:cNvPr id="131" name="図 13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0312" y="4316873"/>
            <a:ext cx="4600583" cy="2648906"/>
          </a:xfrm>
          <a:prstGeom prst="rect">
            <a:avLst/>
          </a:prstGeom>
        </p:spPr>
      </p:pic>
      <p:pic>
        <p:nvPicPr>
          <p:cNvPr id="144" name="図 14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32297" y="4334858"/>
            <a:ext cx="1921262" cy="1269406"/>
          </a:xfrm>
          <a:prstGeom prst="rect">
            <a:avLst/>
          </a:prstGeom>
          <a:ln w="3175">
            <a:solidFill>
              <a:schemeClr val="bg1">
                <a:lumMod val="75000"/>
              </a:schemeClr>
            </a:solidFill>
          </a:ln>
        </p:spPr>
      </p:pic>
      <p:pic>
        <p:nvPicPr>
          <p:cNvPr id="145" name="図 144"/>
          <p:cNvPicPr>
            <a:picLocks noChangeAspect="1"/>
          </p:cNvPicPr>
          <p:nvPr/>
        </p:nvPicPr>
        <p:blipFill rotWithShape="1">
          <a:blip r:embed="rId5" cstate="print">
            <a:extLst>
              <a:ext uri="{28A0092B-C50C-407E-A947-70E740481C1C}">
                <a14:useLocalDpi xmlns:a14="http://schemas.microsoft.com/office/drawing/2010/main" val="0"/>
              </a:ext>
            </a:extLst>
          </a:blip>
          <a:srcRect l="-1" b="-1"/>
          <a:stretch/>
        </p:blipFill>
        <p:spPr>
          <a:xfrm>
            <a:off x="5132297" y="5691502"/>
            <a:ext cx="1921262" cy="1271313"/>
          </a:xfrm>
          <a:prstGeom prst="rect">
            <a:avLst/>
          </a:prstGeom>
          <a:ln w="3175">
            <a:solidFill>
              <a:schemeClr val="bg1">
                <a:lumMod val="75000"/>
              </a:schemeClr>
            </a:solidFill>
          </a:ln>
        </p:spPr>
      </p:pic>
      <p:sp>
        <p:nvSpPr>
          <p:cNvPr id="146" name="テキスト ボックス 17"/>
          <p:cNvSpPr txBox="1"/>
          <p:nvPr/>
        </p:nvSpPr>
        <p:spPr>
          <a:xfrm>
            <a:off x="5348435" y="5425657"/>
            <a:ext cx="1815498" cy="2703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ja-JP" altLang="en-US" sz="800" b="1" kern="100" dirty="0">
                <a:solidFill>
                  <a:schemeClr val="bg1"/>
                </a:solidFill>
                <a:latin typeface="Meiryo UI" panose="020B0604030504040204" pitchFamily="50" charset="-128"/>
                <a:ea typeface="Meiryo UI" panose="020B0604030504040204" pitchFamily="50" charset="-128"/>
                <a:cs typeface="Times New Roman"/>
              </a:rPr>
              <a:t>尾崎出張所（阪南市）</a:t>
            </a:r>
          </a:p>
        </p:txBody>
      </p:sp>
      <p:sp>
        <p:nvSpPr>
          <p:cNvPr id="294" name="テキスト ボックス 17"/>
          <p:cNvSpPr txBox="1"/>
          <p:nvPr/>
        </p:nvSpPr>
        <p:spPr>
          <a:xfrm>
            <a:off x="3173944" y="6781928"/>
            <a:ext cx="1833974" cy="174399"/>
          </a:xfrm>
          <a:prstGeom prst="rect">
            <a:avLst/>
          </a:prstGeom>
          <a:solidFill>
            <a:srgbClr val="4D4D4D">
              <a:alpha val="50000"/>
            </a:srgb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45720" rIns="0" bIns="0" numCol="1" spcCol="0" rtlCol="0" fromWordArt="0" anchor="ctr" anchorCtr="0" forceAA="0" compatLnSpc="1">
            <a:prstTxWarp prst="textNoShape">
              <a:avLst/>
            </a:prstTxWarp>
            <a:noAutofit/>
          </a:bodyPr>
          <a:lstStyle/>
          <a:p>
            <a:pPr algn="r"/>
            <a:r>
              <a:rPr lang="ja-JP" altLang="en-US" sz="800" b="1" kern="100" dirty="0">
                <a:solidFill>
                  <a:schemeClr val="bg1"/>
                </a:solidFill>
                <a:latin typeface="Meiryo UI" panose="020B0604030504040204" pitchFamily="50" charset="-128"/>
                <a:ea typeface="Meiryo UI" panose="020B0604030504040204" pitchFamily="50" charset="-128"/>
                <a:cs typeface="Times New Roman"/>
              </a:rPr>
              <a:t>岸和田土木事務所 本部（岸和田市）</a:t>
            </a:r>
          </a:p>
        </p:txBody>
      </p:sp>
      <p:sp>
        <p:nvSpPr>
          <p:cNvPr id="147" name="テキスト ボックス 17"/>
          <p:cNvSpPr txBox="1"/>
          <p:nvPr/>
        </p:nvSpPr>
        <p:spPr>
          <a:xfrm>
            <a:off x="5204339" y="6782066"/>
            <a:ext cx="1987677" cy="2703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ja-JP" altLang="en-US" sz="800" b="1" kern="100" dirty="0">
                <a:solidFill>
                  <a:schemeClr val="bg1"/>
                </a:solidFill>
                <a:latin typeface="游ゴシック" panose="020B0400000000000000" pitchFamily="50" charset="-128"/>
                <a:ea typeface="游ゴシック" panose="020B0400000000000000" pitchFamily="50" charset="-128"/>
                <a:cs typeface="Times New Roman"/>
              </a:rPr>
              <a:t>泉佐野丘陵緑地</a:t>
            </a:r>
            <a:r>
              <a:rPr lang="ja-JP" altLang="en-US" sz="800" b="1" kern="100" dirty="0">
                <a:solidFill>
                  <a:schemeClr val="bg1"/>
                </a:solidFill>
                <a:latin typeface="Meiryo UI" panose="020B0604030504040204" pitchFamily="50" charset="-128"/>
                <a:ea typeface="Meiryo UI" panose="020B0604030504040204" pitchFamily="50" charset="-128"/>
                <a:cs typeface="Times New Roman"/>
              </a:rPr>
              <a:t>工区</a:t>
            </a:r>
            <a:r>
              <a:rPr lang="ja-JP" altLang="en-US" sz="800" b="1" kern="100" dirty="0">
                <a:solidFill>
                  <a:schemeClr val="bg1"/>
                </a:solidFill>
                <a:latin typeface="游ゴシック" panose="020B0400000000000000" pitchFamily="50" charset="-128"/>
                <a:ea typeface="游ゴシック" panose="020B0400000000000000" pitchFamily="50" charset="-128"/>
                <a:cs typeface="Times New Roman"/>
              </a:rPr>
              <a:t>（泉佐野市）</a:t>
            </a:r>
          </a:p>
        </p:txBody>
      </p:sp>
      <p:grpSp>
        <p:nvGrpSpPr>
          <p:cNvPr id="7" name="グループ化 6"/>
          <p:cNvGrpSpPr/>
          <p:nvPr/>
        </p:nvGrpSpPr>
        <p:grpSpPr>
          <a:xfrm>
            <a:off x="5146899" y="958583"/>
            <a:ext cx="4065994" cy="2766727"/>
            <a:chOff x="7966299" y="996683"/>
            <a:chExt cx="4065994" cy="2766727"/>
          </a:xfrm>
        </p:grpSpPr>
        <p:grpSp>
          <p:nvGrpSpPr>
            <p:cNvPr id="5" name="グループ化 4"/>
            <p:cNvGrpSpPr/>
            <p:nvPr/>
          </p:nvGrpSpPr>
          <p:grpSpPr>
            <a:xfrm>
              <a:off x="7966299" y="996683"/>
              <a:ext cx="3525034" cy="2679794"/>
              <a:chOff x="7684259" y="1063735"/>
              <a:chExt cx="3525034" cy="2679794"/>
            </a:xfrm>
          </p:grpSpPr>
          <p:sp>
            <p:nvSpPr>
              <p:cNvPr id="261" name="Freeform 916">
                <a:extLst>
                  <a:ext uri="{FF2B5EF4-FFF2-40B4-BE49-F238E27FC236}">
                    <a16:creationId xmlns:a16="http://schemas.microsoft.com/office/drawing/2014/main" id="{EA01225B-2D28-4611-8BE8-E6B1078A5DBA}"/>
                  </a:ext>
                </a:extLst>
              </p:cNvPr>
              <p:cNvSpPr>
                <a:spLocks/>
              </p:cNvSpPr>
              <p:nvPr/>
            </p:nvSpPr>
            <p:spPr bwMode="auto">
              <a:xfrm>
                <a:off x="10005475" y="2046798"/>
                <a:ext cx="429069" cy="715242"/>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pattFill prst="pct5">
                <a:fgClr>
                  <a:srgbClr val="9BBB59"/>
                </a:fgClr>
                <a:bgClr>
                  <a:schemeClr val="bg1"/>
                </a:bgClr>
              </a:pattFill>
              <a:ln w="25400" cap="flat" cmpd="sng" algn="ctr">
                <a:solidFill>
                  <a:srgbClr val="9BBB59">
                    <a:shade val="50000"/>
                  </a:srgb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262" name="Freeform 920">
                <a:extLst>
                  <a:ext uri="{FF2B5EF4-FFF2-40B4-BE49-F238E27FC236}">
                    <a16:creationId xmlns:a16="http://schemas.microsoft.com/office/drawing/2014/main" id="{032C265D-97FE-44C7-A927-09C2BCD96DC8}"/>
                  </a:ext>
                </a:extLst>
              </p:cNvPr>
              <p:cNvSpPr>
                <a:spLocks/>
              </p:cNvSpPr>
              <p:nvPr/>
            </p:nvSpPr>
            <p:spPr bwMode="auto">
              <a:xfrm>
                <a:off x="7684259" y="2940063"/>
                <a:ext cx="1117398" cy="803466"/>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pattFill prst="pct5">
                <a:fgClr>
                  <a:srgbClr val="9BBB59"/>
                </a:fgClr>
                <a:bgClr>
                  <a:schemeClr val="bg1"/>
                </a:bgClr>
              </a:pattFill>
              <a:ln w="2540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263" name="Freeform 921">
                <a:extLst>
                  <a:ext uri="{FF2B5EF4-FFF2-40B4-BE49-F238E27FC236}">
                    <a16:creationId xmlns:a16="http://schemas.microsoft.com/office/drawing/2014/main" id="{CCCADE14-DCBC-4DB7-B75F-0404F4F3804D}"/>
                  </a:ext>
                </a:extLst>
              </p:cNvPr>
              <p:cNvSpPr>
                <a:spLocks/>
              </p:cNvSpPr>
              <p:nvPr/>
            </p:nvSpPr>
            <p:spPr bwMode="auto">
              <a:xfrm>
                <a:off x="8628816" y="2495794"/>
                <a:ext cx="859653" cy="893265"/>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pattFill prst="pct5">
                <a:fgClr>
                  <a:srgbClr val="9BBB59"/>
                </a:fgClr>
                <a:bgClr>
                  <a:schemeClr val="bg1"/>
                </a:bgClr>
              </a:pattFill>
              <a:ln w="2540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264" name="Freeform 959">
                <a:extLst>
                  <a:ext uri="{FF2B5EF4-FFF2-40B4-BE49-F238E27FC236}">
                    <a16:creationId xmlns:a16="http://schemas.microsoft.com/office/drawing/2014/main" id="{F0F83CA4-5B3D-4C55-9986-F3E837FBDABE}"/>
                  </a:ext>
                </a:extLst>
              </p:cNvPr>
              <p:cNvSpPr>
                <a:spLocks/>
              </p:cNvSpPr>
              <p:nvPr/>
            </p:nvSpPr>
            <p:spPr bwMode="auto">
              <a:xfrm>
                <a:off x="8715237" y="1600954"/>
                <a:ext cx="601909" cy="445845"/>
              </a:xfrm>
              <a:custGeom>
                <a:avLst/>
                <a:gdLst>
                  <a:gd name="T0" fmla="*/ 284 w 397"/>
                  <a:gd name="T1" fmla="*/ 0 h 283"/>
                  <a:gd name="T2" fmla="*/ 0 w 397"/>
                  <a:gd name="T3" fmla="*/ 170 h 283"/>
                  <a:gd name="T4" fmla="*/ 0 w 397"/>
                  <a:gd name="T5" fmla="*/ 226 h 283"/>
                  <a:gd name="T6" fmla="*/ 114 w 397"/>
                  <a:gd name="T7" fmla="*/ 170 h 283"/>
                  <a:gd name="T8" fmla="*/ 171 w 397"/>
                  <a:gd name="T9" fmla="*/ 170 h 283"/>
                  <a:gd name="T10" fmla="*/ 114 w 397"/>
                  <a:gd name="T11" fmla="*/ 226 h 283"/>
                  <a:gd name="T12" fmla="*/ 171 w 397"/>
                  <a:gd name="T13" fmla="*/ 283 h 283"/>
                  <a:gd name="T14" fmla="*/ 397 w 397"/>
                  <a:gd name="T15" fmla="*/ 113 h 283"/>
                  <a:gd name="T16" fmla="*/ 284 w 397"/>
                  <a:gd name="T1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283">
                    <a:moveTo>
                      <a:pt x="284" y="0"/>
                    </a:moveTo>
                    <a:lnTo>
                      <a:pt x="0" y="170"/>
                    </a:lnTo>
                    <a:lnTo>
                      <a:pt x="0" y="226"/>
                    </a:lnTo>
                    <a:lnTo>
                      <a:pt x="114" y="170"/>
                    </a:lnTo>
                    <a:lnTo>
                      <a:pt x="171" y="170"/>
                    </a:lnTo>
                    <a:lnTo>
                      <a:pt x="114" y="226"/>
                    </a:lnTo>
                    <a:lnTo>
                      <a:pt x="171" y="283"/>
                    </a:lnTo>
                    <a:lnTo>
                      <a:pt x="397" y="113"/>
                    </a:lnTo>
                    <a:lnTo>
                      <a:pt x="284" y="0"/>
                    </a:lnTo>
                    <a:close/>
                  </a:path>
                </a:pathLst>
              </a:custGeom>
              <a:pattFill prst="pct5">
                <a:fgClr>
                  <a:srgbClr val="9BBB59"/>
                </a:fgClr>
                <a:bgClr>
                  <a:schemeClr val="bg1"/>
                </a:bgClr>
              </a:pattFill>
              <a:ln w="2540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265" name="Freeform 961">
                <a:extLst>
                  <a:ext uri="{FF2B5EF4-FFF2-40B4-BE49-F238E27FC236}">
                    <a16:creationId xmlns:a16="http://schemas.microsoft.com/office/drawing/2014/main" id="{97A6A8C0-925A-432B-A658-47396E91A4AF}"/>
                  </a:ext>
                </a:extLst>
              </p:cNvPr>
              <p:cNvSpPr>
                <a:spLocks/>
              </p:cNvSpPr>
              <p:nvPr/>
            </p:nvSpPr>
            <p:spPr bwMode="auto">
              <a:xfrm>
                <a:off x="9489986" y="1778977"/>
                <a:ext cx="1203818" cy="125088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pattFill prst="pct5">
                <a:fgClr>
                  <a:srgbClr val="9BBB59"/>
                </a:fgClr>
                <a:bgClr>
                  <a:schemeClr val="bg1"/>
                </a:bgClr>
              </a:pattFill>
              <a:ln w="2540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266" name="Freeform 962">
                <a:extLst>
                  <a:ext uri="{FF2B5EF4-FFF2-40B4-BE49-F238E27FC236}">
                    <a16:creationId xmlns:a16="http://schemas.microsoft.com/office/drawing/2014/main" id="{6F7E1D7E-AA3E-49A2-85C8-DE315791A678}"/>
                  </a:ext>
                </a:extLst>
              </p:cNvPr>
              <p:cNvSpPr>
                <a:spLocks/>
              </p:cNvSpPr>
              <p:nvPr/>
            </p:nvSpPr>
            <p:spPr bwMode="auto">
              <a:xfrm>
                <a:off x="9919055" y="1421356"/>
                <a:ext cx="1032494" cy="1518708"/>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pattFill prst="pct5">
                <a:fgClr>
                  <a:srgbClr val="9BBB59"/>
                </a:fgClr>
                <a:bgClr>
                  <a:schemeClr val="bg1"/>
                </a:bgClr>
              </a:pattFill>
              <a:ln w="2540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267" name="Freeform 963">
                <a:extLst>
                  <a:ext uri="{FF2B5EF4-FFF2-40B4-BE49-F238E27FC236}">
                    <a16:creationId xmlns:a16="http://schemas.microsoft.com/office/drawing/2014/main" id="{2BF248A1-5055-49D1-B90D-040A80E86D24}"/>
                  </a:ext>
                </a:extLst>
              </p:cNvPr>
              <p:cNvSpPr>
                <a:spLocks/>
              </p:cNvSpPr>
              <p:nvPr/>
            </p:nvSpPr>
            <p:spPr bwMode="auto">
              <a:xfrm>
                <a:off x="10091895" y="1063735"/>
                <a:ext cx="1117398" cy="1786530"/>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pattFill prst="pct5">
                <a:fgClr>
                  <a:srgbClr val="9BBB59"/>
                </a:fgClr>
                <a:bgClr>
                  <a:schemeClr val="bg1"/>
                </a:bgClr>
              </a:pattFill>
              <a:ln w="2540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268" name="Freeform 1049">
                <a:extLst>
                  <a:ext uri="{FF2B5EF4-FFF2-40B4-BE49-F238E27FC236}">
                    <a16:creationId xmlns:a16="http://schemas.microsoft.com/office/drawing/2014/main" id="{2EFAF0B0-4DA7-4853-92F1-0B821D011692}"/>
                  </a:ext>
                </a:extLst>
              </p:cNvPr>
              <p:cNvSpPr>
                <a:spLocks/>
              </p:cNvSpPr>
              <p:nvPr/>
            </p:nvSpPr>
            <p:spPr bwMode="auto">
              <a:xfrm>
                <a:off x="9403566" y="2226397"/>
                <a:ext cx="257744" cy="267822"/>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pattFill prst="pct5">
                <a:fgClr>
                  <a:srgbClr val="9BBB59"/>
                </a:fgClr>
                <a:bgClr>
                  <a:schemeClr val="bg1"/>
                </a:bgClr>
              </a:pattFill>
              <a:ln w="2540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269" name="Freeform 1050">
                <a:extLst>
                  <a:ext uri="{FF2B5EF4-FFF2-40B4-BE49-F238E27FC236}">
                    <a16:creationId xmlns:a16="http://schemas.microsoft.com/office/drawing/2014/main" id="{48691EF6-E725-450C-8A3E-406A6FA03906}"/>
                  </a:ext>
                </a:extLst>
              </p:cNvPr>
              <p:cNvSpPr>
                <a:spLocks/>
              </p:cNvSpPr>
              <p:nvPr/>
            </p:nvSpPr>
            <p:spPr bwMode="auto">
              <a:xfrm>
                <a:off x="9145821" y="2314620"/>
                <a:ext cx="859653" cy="1072863"/>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pattFill prst="pct5">
                <a:fgClr>
                  <a:srgbClr val="9BBB59"/>
                </a:fgClr>
                <a:bgClr>
                  <a:schemeClr val="bg1"/>
                </a:bgClr>
              </a:pattFill>
              <a:ln w="2540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291" name="Freeform 959">
                <a:extLst>
                  <a:ext uri="{FF2B5EF4-FFF2-40B4-BE49-F238E27FC236}">
                    <a16:creationId xmlns:a16="http://schemas.microsoft.com/office/drawing/2014/main" id="{F0F83CA4-5B3D-4C55-9986-F3E837FBDABE}"/>
                  </a:ext>
                </a:extLst>
              </p:cNvPr>
              <p:cNvSpPr>
                <a:spLocks/>
              </p:cNvSpPr>
              <p:nvPr/>
            </p:nvSpPr>
            <p:spPr bwMode="auto">
              <a:xfrm>
                <a:off x="8944278" y="1672255"/>
                <a:ext cx="278072" cy="248987"/>
              </a:xfrm>
              <a:custGeom>
                <a:avLst/>
                <a:gdLst>
                  <a:gd name="T0" fmla="*/ 284 w 397"/>
                  <a:gd name="T1" fmla="*/ 0 h 283"/>
                  <a:gd name="T2" fmla="*/ 0 w 397"/>
                  <a:gd name="T3" fmla="*/ 170 h 283"/>
                  <a:gd name="T4" fmla="*/ 0 w 397"/>
                  <a:gd name="T5" fmla="*/ 226 h 283"/>
                  <a:gd name="T6" fmla="*/ 114 w 397"/>
                  <a:gd name="T7" fmla="*/ 170 h 283"/>
                  <a:gd name="T8" fmla="*/ 171 w 397"/>
                  <a:gd name="T9" fmla="*/ 170 h 283"/>
                  <a:gd name="T10" fmla="*/ 114 w 397"/>
                  <a:gd name="T11" fmla="*/ 226 h 283"/>
                  <a:gd name="T12" fmla="*/ 171 w 397"/>
                  <a:gd name="T13" fmla="*/ 283 h 283"/>
                  <a:gd name="T14" fmla="*/ 397 w 397"/>
                  <a:gd name="T15" fmla="*/ 113 h 283"/>
                  <a:gd name="T16" fmla="*/ 284 w 397"/>
                  <a:gd name="T17" fmla="*/ 0 h 283"/>
                  <a:gd name="connsiteX0" fmla="*/ 7154 w 10000"/>
                  <a:gd name="connsiteY0" fmla="*/ 0 h 7986"/>
                  <a:gd name="connsiteX1" fmla="*/ 0 w 10000"/>
                  <a:gd name="connsiteY1" fmla="*/ 6007 h 7986"/>
                  <a:gd name="connsiteX2" fmla="*/ 0 w 10000"/>
                  <a:gd name="connsiteY2" fmla="*/ 7986 h 7986"/>
                  <a:gd name="connsiteX3" fmla="*/ 2872 w 10000"/>
                  <a:gd name="connsiteY3" fmla="*/ 6007 h 7986"/>
                  <a:gd name="connsiteX4" fmla="*/ 4307 w 10000"/>
                  <a:gd name="connsiteY4" fmla="*/ 6007 h 7986"/>
                  <a:gd name="connsiteX5" fmla="*/ 2872 w 10000"/>
                  <a:gd name="connsiteY5" fmla="*/ 7986 h 7986"/>
                  <a:gd name="connsiteX6" fmla="*/ 7894 w 10000"/>
                  <a:gd name="connsiteY6" fmla="*/ 6368 h 7986"/>
                  <a:gd name="connsiteX7" fmla="*/ 10000 w 10000"/>
                  <a:gd name="connsiteY7" fmla="*/ 3993 h 7986"/>
                  <a:gd name="connsiteX8" fmla="*/ 7154 w 10000"/>
                  <a:gd name="connsiteY8" fmla="*/ 0 h 7986"/>
                  <a:gd name="connsiteX0" fmla="*/ 7154 w 10000"/>
                  <a:gd name="connsiteY0" fmla="*/ 0 h 10000"/>
                  <a:gd name="connsiteX1" fmla="*/ 0 w 10000"/>
                  <a:gd name="connsiteY1" fmla="*/ 7522 h 10000"/>
                  <a:gd name="connsiteX2" fmla="*/ 0 w 10000"/>
                  <a:gd name="connsiteY2" fmla="*/ 10000 h 10000"/>
                  <a:gd name="connsiteX3" fmla="*/ 2872 w 10000"/>
                  <a:gd name="connsiteY3" fmla="*/ 7522 h 10000"/>
                  <a:gd name="connsiteX4" fmla="*/ 4307 w 10000"/>
                  <a:gd name="connsiteY4" fmla="*/ 7522 h 10000"/>
                  <a:gd name="connsiteX5" fmla="*/ 7894 w 10000"/>
                  <a:gd name="connsiteY5" fmla="*/ 7974 h 10000"/>
                  <a:gd name="connsiteX6" fmla="*/ 10000 w 10000"/>
                  <a:gd name="connsiteY6" fmla="*/ 5000 h 10000"/>
                  <a:gd name="connsiteX7" fmla="*/ 7154 w 10000"/>
                  <a:gd name="connsiteY7" fmla="*/ 0 h 10000"/>
                  <a:gd name="connsiteX0" fmla="*/ 7154 w 10000"/>
                  <a:gd name="connsiteY0" fmla="*/ 0 h 10000"/>
                  <a:gd name="connsiteX1" fmla="*/ 0 w 10000"/>
                  <a:gd name="connsiteY1" fmla="*/ 7522 h 10000"/>
                  <a:gd name="connsiteX2" fmla="*/ 0 w 10000"/>
                  <a:gd name="connsiteY2" fmla="*/ 10000 h 10000"/>
                  <a:gd name="connsiteX3" fmla="*/ 2872 w 10000"/>
                  <a:gd name="connsiteY3" fmla="*/ 7522 h 10000"/>
                  <a:gd name="connsiteX4" fmla="*/ 7894 w 10000"/>
                  <a:gd name="connsiteY4" fmla="*/ 7974 h 10000"/>
                  <a:gd name="connsiteX5" fmla="*/ 10000 w 10000"/>
                  <a:gd name="connsiteY5" fmla="*/ 5000 h 10000"/>
                  <a:gd name="connsiteX6" fmla="*/ 7154 w 10000"/>
                  <a:gd name="connsiteY6" fmla="*/ 0 h 10000"/>
                  <a:gd name="connsiteX0" fmla="*/ 7154 w 10000"/>
                  <a:gd name="connsiteY0" fmla="*/ 0 h 10000"/>
                  <a:gd name="connsiteX1" fmla="*/ 0 w 10000"/>
                  <a:gd name="connsiteY1" fmla="*/ 7522 h 10000"/>
                  <a:gd name="connsiteX2" fmla="*/ 0 w 10000"/>
                  <a:gd name="connsiteY2" fmla="*/ 10000 h 10000"/>
                  <a:gd name="connsiteX3" fmla="*/ 7894 w 10000"/>
                  <a:gd name="connsiteY3" fmla="*/ 7974 h 10000"/>
                  <a:gd name="connsiteX4" fmla="*/ 10000 w 10000"/>
                  <a:gd name="connsiteY4" fmla="*/ 5000 h 10000"/>
                  <a:gd name="connsiteX5" fmla="*/ 7154 w 10000"/>
                  <a:gd name="connsiteY5" fmla="*/ 0 h 10000"/>
                  <a:gd name="connsiteX0" fmla="*/ 7154 w 10000"/>
                  <a:gd name="connsiteY0" fmla="*/ 0 h 7974"/>
                  <a:gd name="connsiteX1" fmla="*/ 0 w 10000"/>
                  <a:gd name="connsiteY1" fmla="*/ 7522 h 7974"/>
                  <a:gd name="connsiteX2" fmla="*/ 7894 w 10000"/>
                  <a:gd name="connsiteY2" fmla="*/ 7974 h 7974"/>
                  <a:gd name="connsiteX3" fmla="*/ 10000 w 10000"/>
                  <a:gd name="connsiteY3" fmla="*/ 5000 h 7974"/>
                  <a:gd name="connsiteX4" fmla="*/ 7154 w 10000"/>
                  <a:gd name="connsiteY4" fmla="*/ 0 h 7974"/>
                  <a:gd name="connsiteX0" fmla="*/ 2565 w 5411"/>
                  <a:gd name="connsiteY0" fmla="*/ 0 h 10000"/>
                  <a:gd name="connsiteX1" fmla="*/ 0 w 5411"/>
                  <a:gd name="connsiteY1" fmla="*/ 3730 h 10000"/>
                  <a:gd name="connsiteX2" fmla="*/ 3305 w 5411"/>
                  <a:gd name="connsiteY2" fmla="*/ 10000 h 10000"/>
                  <a:gd name="connsiteX3" fmla="*/ 5411 w 5411"/>
                  <a:gd name="connsiteY3" fmla="*/ 6270 h 10000"/>
                  <a:gd name="connsiteX4" fmla="*/ 2565 w 5411"/>
                  <a:gd name="connsiteY4" fmla="*/ 0 h 10000"/>
                  <a:gd name="connsiteX0" fmla="*/ 3668 w 10000"/>
                  <a:gd name="connsiteY0" fmla="*/ 0 h 9329"/>
                  <a:gd name="connsiteX1" fmla="*/ 0 w 10000"/>
                  <a:gd name="connsiteY1" fmla="*/ 3059 h 9329"/>
                  <a:gd name="connsiteX2" fmla="*/ 6108 w 10000"/>
                  <a:gd name="connsiteY2" fmla="*/ 9329 h 9329"/>
                  <a:gd name="connsiteX3" fmla="*/ 10000 w 10000"/>
                  <a:gd name="connsiteY3" fmla="*/ 5599 h 9329"/>
                  <a:gd name="connsiteX4" fmla="*/ 3668 w 10000"/>
                  <a:gd name="connsiteY4" fmla="*/ 0 h 9329"/>
                  <a:gd name="connsiteX0" fmla="*/ 3668 w 8928"/>
                  <a:gd name="connsiteY0" fmla="*/ 0 h 10000"/>
                  <a:gd name="connsiteX1" fmla="*/ 0 w 8928"/>
                  <a:gd name="connsiteY1" fmla="*/ 3279 h 10000"/>
                  <a:gd name="connsiteX2" fmla="*/ 6108 w 8928"/>
                  <a:gd name="connsiteY2" fmla="*/ 10000 h 10000"/>
                  <a:gd name="connsiteX3" fmla="*/ 8928 w 8928"/>
                  <a:gd name="connsiteY3" fmla="*/ 7081 h 10000"/>
                  <a:gd name="connsiteX4" fmla="*/ 3668 w 8928"/>
                  <a:gd name="connsiteY4" fmla="*/ 0 h 10000"/>
                  <a:gd name="connsiteX0" fmla="*/ 3890 w 10000"/>
                  <a:gd name="connsiteY0" fmla="*/ 0 h 9640"/>
                  <a:gd name="connsiteX1" fmla="*/ 0 w 10000"/>
                  <a:gd name="connsiteY1" fmla="*/ 2919 h 9640"/>
                  <a:gd name="connsiteX2" fmla="*/ 6841 w 10000"/>
                  <a:gd name="connsiteY2" fmla="*/ 9640 h 9640"/>
                  <a:gd name="connsiteX3" fmla="*/ 10000 w 10000"/>
                  <a:gd name="connsiteY3" fmla="*/ 6721 h 9640"/>
                  <a:gd name="connsiteX4" fmla="*/ 3890 w 10000"/>
                  <a:gd name="connsiteY4" fmla="*/ 0 h 9640"/>
                  <a:gd name="connsiteX0" fmla="*/ 3453 w 9563"/>
                  <a:gd name="connsiteY0" fmla="*/ 0 h 10000"/>
                  <a:gd name="connsiteX1" fmla="*/ 0 w 9563"/>
                  <a:gd name="connsiteY1" fmla="*/ 2282 h 10000"/>
                  <a:gd name="connsiteX2" fmla="*/ 6404 w 9563"/>
                  <a:gd name="connsiteY2" fmla="*/ 10000 h 10000"/>
                  <a:gd name="connsiteX3" fmla="*/ 9563 w 9563"/>
                  <a:gd name="connsiteY3" fmla="*/ 6972 h 10000"/>
                  <a:gd name="connsiteX4" fmla="*/ 3453 w 9563"/>
                  <a:gd name="connsiteY4" fmla="*/ 0 h 10000"/>
                  <a:gd name="connsiteX0" fmla="*/ 3611 w 10000"/>
                  <a:gd name="connsiteY0" fmla="*/ 0 h 9876"/>
                  <a:gd name="connsiteX1" fmla="*/ 0 w 10000"/>
                  <a:gd name="connsiteY1" fmla="*/ 2282 h 9876"/>
                  <a:gd name="connsiteX2" fmla="*/ 7040 w 10000"/>
                  <a:gd name="connsiteY2" fmla="*/ 9876 h 9876"/>
                  <a:gd name="connsiteX3" fmla="*/ 10000 w 10000"/>
                  <a:gd name="connsiteY3" fmla="*/ 6972 h 9876"/>
                  <a:gd name="connsiteX4" fmla="*/ 3611 w 10000"/>
                  <a:gd name="connsiteY4" fmla="*/ 0 h 9876"/>
                  <a:gd name="connsiteX0" fmla="*/ 3611 w 10000"/>
                  <a:gd name="connsiteY0" fmla="*/ 0 h 9874"/>
                  <a:gd name="connsiteX1" fmla="*/ 0 w 10000"/>
                  <a:gd name="connsiteY1" fmla="*/ 2311 h 9874"/>
                  <a:gd name="connsiteX2" fmla="*/ 6812 w 10000"/>
                  <a:gd name="connsiteY2" fmla="*/ 9874 h 9874"/>
                  <a:gd name="connsiteX3" fmla="*/ 10000 w 10000"/>
                  <a:gd name="connsiteY3" fmla="*/ 7060 h 9874"/>
                  <a:gd name="connsiteX4" fmla="*/ 3611 w 10000"/>
                  <a:gd name="connsiteY4" fmla="*/ 0 h 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74">
                    <a:moveTo>
                      <a:pt x="3611" y="0"/>
                    </a:moveTo>
                    <a:lnTo>
                      <a:pt x="0" y="2311"/>
                    </a:lnTo>
                    <a:lnTo>
                      <a:pt x="6812" y="9874"/>
                    </a:lnTo>
                    <a:lnTo>
                      <a:pt x="10000" y="7060"/>
                    </a:lnTo>
                    <a:lnTo>
                      <a:pt x="3611" y="0"/>
                    </a:lnTo>
                    <a:close/>
                  </a:path>
                </a:pathLst>
              </a:custGeom>
              <a:pattFill prst="pct5">
                <a:fgClr>
                  <a:srgbClr val="9BBB59"/>
                </a:fgClr>
                <a:bgClr>
                  <a:schemeClr val="bg1"/>
                </a:bgClr>
              </a:pattFill>
              <a:ln w="2540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grpSp>
        <p:sp>
          <p:nvSpPr>
            <p:cNvPr id="270" name="正方形/長方形 269">
              <a:extLst>
                <a:ext uri="{FF2B5EF4-FFF2-40B4-BE49-F238E27FC236}">
                  <a16:creationId xmlns:a16="http://schemas.microsoft.com/office/drawing/2014/main" id="{5633BC99-3F3E-4BB2-B0A2-B4F25CD7C4A5}"/>
                </a:ext>
              </a:extLst>
            </p:cNvPr>
            <p:cNvSpPr/>
            <p:nvPr/>
          </p:nvSpPr>
          <p:spPr>
            <a:xfrm>
              <a:off x="11302731" y="2141253"/>
              <a:ext cx="662858" cy="226307"/>
            </a:xfrm>
            <a:prstGeom prst="rect">
              <a:avLst/>
            </a:prstGeom>
            <a:noFill/>
          </p:spPr>
          <p:txBody>
            <a:bodyPr wrap="square">
              <a:noAutofit/>
              <a:sp3d contourW="25400" prstMaterial="matte">
                <a:contourClr>
                  <a:srgbClr val="C0504D">
                    <a:tint val="20000"/>
                  </a:srgb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900" spc="36" dirty="0">
                  <a:ln w="11430">
                    <a:noFill/>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岸和田市</a:t>
              </a:r>
            </a:p>
          </p:txBody>
        </p:sp>
        <p:sp>
          <p:nvSpPr>
            <p:cNvPr id="271" name="正方形/長方形 270">
              <a:extLst>
                <a:ext uri="{FF2B5EF4-FFF2-40B4-BE49-F238E27FC236}">
                  <a16:creationId xmlns:a16="http://schemas.microsoft.com/office/drawing/2014/main" id="{67B69C98-DAEA-4467-B00F-B7776D1C0BC9}"/>
                </a:ext>
              </a:extLst>
            </p:cNvPr>
            <p:cNvSpPr/>
            <p:nvPr/>
          </p:nvSpPr>
          <p:spPr>
            <a:xfrm>
              <a:off x="11077109" y="2826342"/>
              <a:ext cx="543176" cy="226307"/>
            </a:xfrm>
            <a:prstGeom prst="rect">
              <a:avLst/>
            </a:prstGeom>
            <a:noFill/>
          </p:spPr>
          <p:txBody>
            <a:bodyPr wrap="square">
              <a:noAutofit/>
              <a:sp3d contourW="25400" prstMaterial="matte">
                <a:contourClr>
                  <a:srgbClr val="C0504D">
                    <a:tint val="20000"/>
                  </a:srgb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900" spc="36" dirty="0">
                  <a:ln w="11430">
                    <a:noFill/>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貝塚市</a:t>
              </a:r>
            </a:p>
          </p:txBody>
        </p:sp>
        <p:sp>
          <p:nvSpPr>
            <p:cNvPr id="272" name="正方形/長方形 271">
              <a:extLst>
                <a:ext uri="{FF2B5EF4-FFF2-40B4-BE49-F238E27FC236}">
                  <a16:creationId xmlns:a16="http://schemas.microsoft.com/office/drawing/2014/main" id="{2D05F5BB-0F0E-4D8A-8CEA-CA693D5AEBA7}"/>
                </a:ext>
              </a:extLst>
            </p:cNvPr>
            <p:cNvSpPr/>
            <p:nvPr/>
          </p:nvSpPr>
          <p:spPr>
            <a:xfrm>
              <a:off x="8819953" y="3537103"/>
              <a:ext cx="423493" cy="226307"/>
            </a:xfrm>
            <a:prstGeom prst="rect">
              <a:avLst/>
            </a:prstGeom>
            <a:noFill/>
          </p:spPr>
          <p:txBody>
            <a:bodyPr wrap="square">
              <a:noAutofit/>
              <a:sp3d contourW="25400" prstMaterial="matte">
                <a:contourClr>
                  <a:srgbClr val="C0504D">
                    <a:tint val="20000"/>
                  </a:srgb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900" spc="36" dirty="0">
                  <a:ln w="11430">
                    <a:noFill/>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岬町</a:t>
              </a:r>
            </a:p>
          </p:txBody>
        </p:sp>
        <p:sp>
          <p:nvSpPr>
            <p:cNvPr id="273" name="正方形/長方形 272">
              <a:extLst>
                <a:ext uri="{FF2B5EF4-FFF2-40B4-BE49-F238E27FC236}">
                  <a16:creationId xmlns:a16="http://schemas.microsoft.com/office/drawing/2014/main" id="{B56312D9-000F-445B-B43C-914520976453}"/>
                </a:ext>
              </a:extLst>
            </p:cNvPr>
            <p:cNvSpPr/>
            <p:nvPr/>
          </p:nvSpPr>
          <p:spPr>
            <a:xfrm>
              <a:off x="9230848" y="2044615"/>
              <a:ext cx="543176" cy="226307"/>
            </a:xfrm>
            <a:prstGeom prst="rect">
              <a:avLst/>
            </a:prstGeom>
            <a:noFill/>
          </p:spPr>
          <p:txBody>
            <a:bodyPr wrap="square">
              <a:noAutofit/>
              <a:sp3d contourW="25400" prstMaterial="matte">
                <a:contourClr>
                  <a:srgbClr val="C0504D">
                    <a:tint val="20000"/>
                  </a:srgb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900" spc="36" dirty="0">
                  <a:ln w="11430">
                    <a:noFill/>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田尻町</a:t>
              </a:r>
            </a:p>
          </p:txBody>
        </p:sp>
        <p:sp>
          <p:nvSpPr>
            <p:cNvPr id="274" name="正方形/長方形 273">
              <a:extLst>
                <a:ext uri="{FF2B5EF4-FFF2-40B4-BE49-F238E27FC236}">
                  <a16:creationId xmlns:a16="http://schemas.microsoft.com/office/drawing/2014/main" id="{4A23C649-3BCA-457B-8F6B-7AE6924F51A1}"/>
                </a:ext>
              </a:extLst>
            </p:cNvPr>
            <p:cNvSpPr/>
            <p:nvPr/>
          </p:nvSpPr>
          <p:spPr>
            <a:xfrm>
              <a:off x="10354189" y="2163086"/>
              <a:ext cx="543176" cy="226307"/>
            </a:xfrm>
            <a:prstGeom prst="rect">
              <a:avLst/>
            </a:prstGeom>
            <a:noFill/>
          </p:spPr>
          <p:txBody>
            <a:bodyPr wrap="square">
              <a:noAutofit/>
              <a:sp3d contourW="25400" prstMaterial="matte">
                <a:contourClr>
                  <a:srgbClr val="C0504D">
                    <a:tint val="20000"/>
                  </a:srgb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900" spc="36" dirty="0">
                  <a:ln w="11430">
                    <a:noFill/>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熊取町</a:t>
              </a:r>
            </a:p>
          </p:txBody>
        </p:sp>
        <p:sp>
          <p:nvSpPr>
            <p:cNvPr id="275" name="正方形/長方形 274">
              <a:extLst>
                <a:ext uri="{FF2B5EF4-FFF2-40B4-BE49-F238E27FC236}">
                  <a16:creationId xmlns:a16="http://schemas.microsoft.com/office/drawing/2014/main" id="{4B9F0DF3-F2DE-4BF2-B30F-FB115ED7DD1C}"/>
                </a:ext>
              </a:extLst>
            </p:cNvPr>
            <p:cNvSpPr/>
            <p:nvPr/>
          </p:nvSpPr>
          <p:spPr>
            <a:xfrm>
              <a:off x="9229217" y="3305303"/>
              <a:ext cx="543176" cy="226307"/>
            </a:xfrm>
            <a:prstGeom prst="rect">
              <a:avLst/>
            </a:prstGeom>
            <a:noFill/>
          </p:spPr>
          <p:txBody>
            <a:bodyPr wrap="square">
              <a:noAutofit/>
              <a:sp3d contourW="25400" prstMaterial="matte">
                <a:contourClr>
                  <a:srgbClr val="C0504D">
                    <a:tint val="20000"/>
                  </a:srgb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900" spc="36" dirty="0">
                  <a:ln w="11430">
                    <a:noFill/>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阪南市</a:t>
              </a:r>
            </a:p>
          </p:txBody>
        </p:sp>
        <p:sp>
          <p:nvSpPr>
            <p:cNvPr id="276" name="正方形/長方形 275">
              <a:extLst>
                <a:ext uri="{FF2B5EF4-FFF2-40B4-BE49-F238E27FC236}">
                  <a16:creationId xmlns:a16="http://schemas.microsoft.com/office/drawing/2014/main" id="{E7774D4E-E722-4545-8FF9-D7617136F7D9}"/>
                </a:ext>
              </a:extLst>
            </p:cNvPr>
            <p:cNvSpPr/>
            <p:nvPr/>
          </p:nvSpPr>
          <p:spPr>
            <a:xfrm>
              <a:off x="9918562" y="3204956"/>
              <a:ext cx="543176" cy="226307"/>
            </a:xfrm>
            <a:prstGeom prst="rect">
              <a:avLst/>
            </a:prstGeom>
            <a:noFill/>
          </p:spPr>
          <p:txBody>
            <a:bodyPr wrap="square">
              <a:noAutofit/>
              <a:sp3d contourW="25400" prstMaterial="matte">
                <a:contourClr>
                  <a:srgbClr val="C0504D">
                    <a:tint val="20000"/>
                  </a:srgb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900" spc="36" dirty="0">
                  <a:ln w="11430">
                    <a:noFill/>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泉南市</a:t>
              </a:r>
            </a:p>
          </p:txBody>
        </p:sp>
        <p:sp>
          <p:nvSpPr>
            <p:cNvPr id="277" name="正方形/長方形 276">
              <a:extLst>
                <a:ext uri="{FF2B5EF4-FFF2-40B4-BE49-F238E27FC236}">
                  <a16:creationId xmlns:a16="http://schemas.microsoft.com/office/drawing/2014/main" id="{E84A0674-0E79-4FE3-B1BF-574158E0D4A1}"/>
                </a:ext>
              </a:extLst>
            </p:cNvPr>
            <p:cNvSpPr/>
            <p:nvPr/>
          </p:nvSpPr>
          <p:spPr>
            <a:xfrm>
              <a:off x="10555415" y="2944004"/>
              <a:ext cx="662858" cy="226307"/>
            </a:xfrm>
            <a:prstGeom prst="rect">
              <a:avLst/>
            </a:prstGeom>
            <a:noFill/>
          </p:spPr>
          <p:txBody>
            <a:bodyPr wrap="square">
              <a:noAutofit/>
              <a:sp3d contourW="25400" prstMaterial="matte">
                <a:contourClr>
                  <a:srgbClr val="C0504D">
                    <a:tint val="20000"/>
                  </a:srgb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900" spc="36" dirty="0">
                  <a:ln w="11430">
                    <a:noFill/>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泉佐野市</a:t>
              </a:r>
            </a:p>
          </p:txBody>
        </p:sp>
        <p:sp>
          <p:nvSpPr>
            <p:cNvPr id="278" name="ドーナツ 277"/>
            <p:cNvSpPr>
              <a:spLocks noChangeAspect="1"/>
            </p:cNvSpPr>
            <p:nvPr/>
          </p:nvSpPr>
          <p:spPr>
            <a:xfrm>
              <a:off x="10711180" y="1428731"/>
              <a:ext cx="144000" cy="144000"/>
            </a:xfrm>
            <a:prstGeom prst="donut">
              <a:avLst>
                <a:gd name="adj" fmla="val 15404"/>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9" name="ドーナツ 278"/>
            <p:cNvSpPr>
              <a:spLocks noChangeAspect="1"/>
            </p:cNvSpPr>
            <p:nvPr/>
          </p:nvSpPr>
          <p:spPr>
            <a:xfrm>
              <a:off x="9297324" y="2632310"/>
              <a:ext cx="144000" cy="144000"/>
            </a:xfrm>
            <a:prstGeom prst="donut">
              <a:avLst>
                <a:gd name="adj" fmla="val 15404"/>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0" name="正方形/長方形 279">
              <a:extLst>
                <a:ext uri="{FF2B5EF4-FFF2-40B4-BE49-F238E27FC236}">
                  <a16:creationId xmlns:a16="http://schemas.microsoft.com/office/drawing/2014/main" id="{B56312D9-000F-445B-B43C-914520976453}"/>
                </a:ext>
              </a:extLst>
            </p:cNvPr>
            <p:cNvSpPr/>
            <p:nvPr/>
          </p:nvSpPr>
          <p:spPr>
            <a:xfrm>
              <a:off x="10765203" y="1285427"/>
              <a:ext cx="1267090" cy="226307"/>
            </a:xfrm>
            <a:prstGeom prst="rect">
              <a:avLst/>
            </a:prstGeom>
            <a:noFill/>
          </p:spPr>
          <p:txBody>
            <a:bodyPr wrap="square">
              <a:noAutofit/>
              <a:sp3d contourW="25400" prstMaterial="matte">
                <a:contourClr>
                  <a:srgbClr val="C0504D">
                    <a:tint val="20000"/>
                  </a:srgb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b="1" i="1" spc="36" dirty="0">
                  <a:ln w="11430">
                    <a:noFill/>
                  </a:ln>
                  <a:solidFill>
                    <a:srgbClr val="FF0000"/>
                  </a:solidFill>
                  <a:latin typeface="游ゴシック" panose="020B0400000000000000" pitchFamily="50" charset="-128"/>
                  <a:ea typeface="游ゴシック" panose="020B0400000000000000" pitchFamily="50" charset="-128"/>
                  <a:cs typeface="メイリオ" panose="020B0604030504040204" pitchFamily="50" charset="-128"/>
                </a:rPr>
                <a:t>岸和田土木事務所</a:t>
              </a:r>
              <a:endParaRPr lang="zh-CN" altLang="en-US" sz="800" b="1" i="1" spc="36" dirty="0">
                <a:ln w="11430">
                  <a:noFill/>
                </a:ln>
                <a:solidFill>
                  <a:srgbClr val="FF0000"/>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81" name="正方形/長方形 280">
              <a:extLst>
                <a:ext uri="{FF2B5EF4-FFF2-40B4-BE49-F238E27FC236}">
                  <a16:creationId xmlns:a16="http://schemas.microsoft.com/office/drawing/2014/main" id="{B56312D9-000F-445B-B43C-914520976453}"/>
                </a:ext>
              </a:extLst>
            </p:cNvPr>
            <p:cNvSpPr/>
            <p:nvPr/>
          </p:nvSpPr>
          <p:spPr>
            <a:xfrm>
              <a:off x="8652735" y="2528360"/>
              <a:ext cx="773652" cy="226307"/>
            </a:xfrm>
            <a:prstGeom prst="rect">
              <a:avLst/>
            </a:prstGeom>
            <a:noFill/>
          </p:spPr>
          <p:txBody>
            <a:bodyPr wrap="square">
              <a:noAutofit/>
              <a:sp3d contourW="25400" prstMaterial="matte">
                <a:contourClr>
                  <a:srgbClr val="C0504D">
                    <a:tint val="20000"/>
                  </a:srgb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b="1" i="1" spc="36" dirty="0">
                  <a:ln w="11430">
                    <a:noFill/>
                  </a:ln>
                  <a:solidFill>
                    <a:srgbClr val="FF0000"/>
                  </a:solidFill>
                  <a:latin typeface="游ゴシック" panose="020B0400000000000000" pitchFamily="50" charset="-128"/>
                  <a:ea typeface="游ゴシック" panose="020B0400000000000000" pitchFamily="50" charset="-128"/>
                  <a:cs typeface="メイリオ" panose="020B0604030504040204" pitchFamily="50" charset="-128"/>
                </a:rPr>
                <a:t>尾崎出張所</a:t>
              </a:r>
              <a:endParaRPr lang="zh-CN" altLang="en-US" sz="800" b="1" i="1" spc="36" dirty="0">
                <a:ln w="11430">
                  <a:noFill/>
                </a:ln>
                <a:solidFill>
                  <a:srgbClr val="FF0000"/>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82" name="正方形/長方形 281">
              <a:extLst>
                <a:ext uri="{FF2B5EF4-FFF2-40B4-BE49-F238E27FC236}">
                  <a16:creationId xmlns:a16="http://schemas.microsoft.com/office/drawing/2014/main" id="{B56312D9-000F-445B-B43C-914520976453}"/>
                </a:ext>
              </a:extLst>
            </p:cNvPr>
            <p:cNvSpPr/>
            <p:nvPr/>
          </p:nvSpPr>
          <p:spPr>
            <a:xfrm>
              <a:off x="10252539" y="2594588"/>
              <a:ext cx="1332682" cy="226307"/>
            </a:xfrm>
            <a:prstGeom prst="rect">
              <a:avLst/>
            </a:prstGeom>
            <a:noFill/>
          </p:spPr>
          <p:txBody>
            <a:bodyPr wrap="square">
              <a:noAutofit/>
              <a:sp3d contourW="25400" prstMaterial="matte">
                <a:contourClr>
                  <a:srgbClr val="C0504D">
                    <a:tint val="20000"/>
                  </a:srgb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b="1" i="1" spc="36" dirty="0">
                  <a:ln w="11430">
                    <a:noFill/>
                  </a:ln>
                  <a:solidFill>
                    <a:srgbClr val="FF0000"/>
                  </a:solidFill>
                  <a:latin typeface="游ゴシック" panose="020B0400000000000000" pitchFamily="50" charset="-128"/>
                  <a:ea typeface="游ゴシック" panose="020B0400000000000000" pitchFamily="50" charset="-128"/>
                  <a:cs typeface="メイリオ" panose="020B0604030504040204" pitchFamily="50" charset="-128"/>
                </a:rPr>
                <a:t>泉佐野丘陵緑地工区</a:t>
              </a:r>
              <a:endParaRPr lang="zh-CN" altLang="en-US" sz="800" b="1" i="1" spc="36" dirty="0">
                <a:ln w="11430">
                  <a:noFill/>
                </a:ln>
                <a:solidFill>
                  <a:srgbClr val="FF0000"/>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89" name="ドーナツ 288"/>
            <p:cNvSpPr>
              <a:spLocks noChangeAspect="1"/>
            </p:cNvSpPr>
            <p:nvPr/>
          </p:nvSpPr>
          <p:spPr>
            <a:xfrm>
              <a:off x="10147654" y="2584996"/>
              <a:ext cx="144000" cy="144000"/>
            </a:xfrm>
            <a:prstGeom prst="donut">
              <a:avLst>
                <a:gd name="adj" fmla="val 15404"/>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aphicFrame>
        <p:nvGraphicFramePr>
          <p:cNvPr id="116" name="表 115"/>
          <p:cNvGraphicFramePr>
            <a:graphicFrameLocks noGrp="1"/>
          </p:cNvGraphicFramePr>
          <p:nvPr>
            <p:extLst>
              <p:ext uri="{D42A27DB-BD31-4B8C-83A1-F6EECF244321}">
                <p14:modId xmlns:p14="http://schemas.microsoft.com/office/powerpoint/2010/main" val="2229430820"/>
              </p:ext>
            </p:extLst>
          </p:nvPr>
        </p:nvGraphicFramePr>
        <p:xfrm>
          <a:off x="7458494" y="3924350"/>
          <a:ext cx="7380000" cy="6570000"/>
        </p:xfrm>
        <a:graphic>
          <a:graphicData uri="http://schemas.openxmlformats.org/drawingml/2006/table">
            <a:tbl>
              <a:tblPr firstRow="1" bandRow="1">
                <a:tableStyleId>{5940675A-B579-460E-94D1-54222C63F5DA}</a:tableStyleId>
              </a:tblPr>
              <a:tblGrid>
                <a:gridCol w="7380000">
                  <a:extLst>
                    <a:ext uri="{9D8B030D-6E8A-4147-A177-3AD203B41FA5}">
                      <a16:colId xmlns:a16="http://schemas.microsoft.com/office/drawing/2014/main" val="1952570427"/>
                    </a:ext>
                  </a:extLst>
                </a:gridCol>
              </a:tblGrid>
              <a:tr h="270000">
                <a:tc>
                  <a:txBody>
                    <a:bodyPr/>
                    <a:lstStyle/>
                    <a:p>
                      <a:pPr algn="l"/>
                      <a:r>
                        <a:rPr kumimoji="1" lang="ja-JP" altLang="en-US" sz="1300" b="1" spc="300" dirty="0">
                          <a:solidFill>
                            <a:schemeClr val="bg1"/>
                          </a:solidFill>
                          <a:latin typeface="HG丸ｺﾞｼｯｸM-PRO" panose="020F0600000000000000" pitchFamily="50" charset="-128"/>
                          <a:ea typeface="HG丸ｺﾞｼｯｸM-PRO" panose="020F0600000000000000" pitchFamily="50" charset="-128"/>
                        </a:rPr>
                        <a:t> 主な取組み</a:t>
                      </a:r>
                    </a:p>
                  </a:txBody>
                  <a:tcPr marL="39904" marR="39904" marT="0" marB="0">
                    <a:solidFill>
                      <a:schemeClr val="tx1"/>
                    </a:solidFill>
                  </a:tcPr>
                </a:tc>
                <a:extLst>
                  <a:ext uri="{0D108BD9-81ED-4DB2-BD59-A6C34878D82A}">
                    <a16:rowId xmlns:a16="http://schemas.microsoft.com/office/drawing/2014/main" val="3346205344"/>
                  </a:ext>
                </a:extLst>
              </a:tr>
              <a:tr h="6300000">
                <a:tc>
                  <a:txBody>
                    <a:bodyPr/>
                    <a:lstStyle/>
                    <a:p>
                      <a:pPr algn="l">
                        <a:lnSpc>
                          <a:spcPct val="120000"/>
                        </a:lnSpc>
                      </a:pPr>
                      <a:r>
                        <a:rPr kumimoji="1" lang="ja-JP" altLang="en-US" sz="1300" baseline="0" dirty="0">
                          <a:solidFill>
                            <a:schemeClr val="tx1"/>
                          </a:solidFill>
                          <a:latin typeface="Meiryo UI" panose="020B0604030504040204" pitchFamily="50" charset="-128"/>
                          <a:ea typeface="Meiryo UI" panose="020B0604030504040204" pitchFamily="50" charset="-128"/>
                        </a:rPr>
                        <a:t> </a:t>
                      </a:r>
                      <a:endParaRPr kumimoji="1" lang="en-US" altLang="ja-JP" sz="1300" dirty="0">
                        <a:solidFill>
                          <a:schemeClr val="tx1"/>
                        </a:solidFill>
                        <a:latin typeface="Meiryo UI" panose="020B0604030504040204" pitchFamily="50" charset="-128"/>
                        <a:ea typeface="Meiryo UI" panose="020B0604030504040204" pitchFamily="50" charset="-128"/>
                      </a:endParaRPr>
                    </a:p>
                  </a:txBody>
                  <a:tcPr marL="39904" marR="39904" marT="0" marB="0">
                    <a:solidFill>
                      <a:schemeClr val="bg1"/>
                    </a:solidFill>
                  </a:tcPr>
                </a:tc>
                <a:extLst>
                  <a:ext uri="{0D108BD9-81ED-4DB2-BD59-A6C34878D82A}">
                    <a16:rowId xmlns:a16="http://schemas.microsoft.com/office/drawing/2014/main" val="2009002959"/>
                  </a:ext>
                </a:extLst>
              </a:tr>
            </a:tbl>
          </a:graphicData>
        </a:graphic>
      </p:graphicFrame>
      <p:grpSp>
        <p:nvGrpSpPr>
          <p:cNvPr id="4" name="グループ化 3"/>
          <p:cNvGrpSpPr/>
          <p:nvPr/>
        </p:nvGrpSpPr>
        <p:grpSpPr>
          <a:xfrm>
            <a:off x="3705600" y="1091945"/>
            <a:ext cx="1450570" cy="1928514"/>
            <a:chOff x="3415319" y="1338689"/>
            <a:chExt cx="1450570" cy="1928514"/>
          </a:xfrm>
        </p:grpSpPr>
        <p:grpSp>
          <p:nvGrpSpPr>
            <p:cNvPr id="139" name="グループ化 138"/>
            <p:cNvGrpSpPr/>
            <p:nvPr/>
          </p:nvGrpSpPr>
          <p:grpSpPr>
            <a:xfrm>
              <a:off x="3507317" y="1338689"/>
              <a:ext cx="1358572" cy="1864262"/>
              <a:chOff x="7954139" y="5189170"/>
              <a:chExt cx="1358572" cy="1864262"/>
            </a:xfrm>
          </p:grpSpPr>
          <p:pic>
            <p:nvPicPr>
              <p:cNvPr id="140" name="図 1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54139" y="5189170"/>
                <a:ext cx="1358572" cy="18642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41" name="フリーフォーム 140"/>
              <p:cNvSpPr/>
              <p:nvPr/>
            </p:nvSpPr>
            <p:spPr>
              <a:xfrm>
                <a:off x="7988300" y="6492875"/>
                <a:ext cx="720725" cy="520700"/>
              </a:xfrm>
              <a:custGeom>
                <a:avLst/>
                <a:gdLst>
                  <a:gd name="connsiteX0" fmla="*/ 28575 w 720725"/>
                  <a:gd name="connsiteY0" fmla="*/ 520700 h 520700"/>
                  <a:gd name="connsiteX1" fmla="*/ 184150 w 720725"/>
                  <a:gd name="connsiteY1" fmla="*/ 495300 h 520700"/>
                  <a:gd name="connsiteX2" fmla="*/ 234950 w 720725"/>
                  <a:gd name="connsiteY2" fmla="*/ 444500 h 520700"/>
                  <a:gd name="connsiteX3" fmla="*/ 320675 w 720725"/>
                  <a:gd name="connsiteY3" fmla="*/ 425450 h 520700"/>
                  <a:gd name="connsiteX4" fmla="*/ 377825 w 720725"/>
                  <a:gd name="connsiteY4" fmla="*/ 412750 h 520700"/>
                  <a:gd name="connsiteX5" fmla="*/ 387350 w 720725"/>
                  <a:gd name="connsiteY5" fmla="*/ 457200 h 520700"/>
                  <a:gd name="connsiteX6" fmla="*/ 415925 w 720725"/>
                  <a:gd name="connsiteY6" fmla="*/ 412750 h 520700"/>
                  <a:gd name="connsiteX7" fmla="*/ 457200 w 720725"/>
                  <a:gd name="connsiteY7" fmla="*/ 415925 h 520700"/>
                  <a:gd name="connsiteX8" fmla="*/ 495300 w 720725"/>
                  <a:gd name="connsiteY8" fmla="*/ 374650 h 520700"/>
                  <a:gd name="connsiteX9" fmla="*/ 596900 w 720725"/>
                  <a:gd name="connsiteY9" fmla="*/ 381000 h 520700"/>
                  <a:gd name="connsiteX10" fmla="*/ 625475 w 720725"/>
                  <a:gd name="connsiteY10" fmla="*/ 358775 h 520700"/>
                  <a:gd name="connsiteX11" fmla="*/ 669925 w 720725"/>
                  <a:gd name="connsiteY11" fmla="*/ 355600 h 520700"/>
                  <a:gd name="connsiteX12" fmla="*/ 695325 w 720725"/>
                  <a:gd name="connsiteY12" fmla="*/ 342900 h 520700"/>
                  <a:gd name="connsiteX13" fmla="*/ 720725 w 720725"/>
                  <a:gd name="connsiteY13" fmla="*/ 276225 h 520700"/>
                  <a:gd name="connsiteX14" fmla="*/ 704850 w 720725"/>
                  <a:gd name="connsiteY14" fmla="*/ 254000 h 520700"/>
                  <a:gd name="connsiteX15" fmla="*/ 704850 w 720725"/>
                  <a:gd name="connsiteY15" fmla="*/ 225425 h 520700"/>
                  <a:gd name="connsiteX16" fmla="*/ 704850 w 720725"/>
                  <a:gd name="connsiteY16" fmla="*/ 206375 h 520700"/>
                  <a:gd name="connsiteX17" fmla="*/ 673100 w 720725"/>
                  <a:gd name="connsiteY17" fmla="*/ 82550 h 520700"/>
                  <a:gd name="connsiteX18" fmla="*/ 628650 w 720725"/>
                  <a:gd name="connsiteY18" fmla="*/ 60325 h 520700"/>
                  <a:gd name="connsiteX19" fmla="*/ 568325 w 720725"/>
                  <a:gd name="connsiteY19" fmla="*/ 12700 h 520700"/>
                  <a:gd name="connsiteX20" fmla="*/ 539750 w 720725"/>
                  <a:gd name="connsiteY20" fmla="*/ 0 h 520700"/>
                  <a:gd name="connsiteX21" fmla="*/ 520700 w 720725"/>
                  <a:gd name="connsiteY21" fmla="*/ 82550 h 520700"/>
                  <a:gd name="connsiteX22" fmla="*/ 444500 w 720725"/>
                  <a:gd name="connsiteY22" fmla="*/ 158750 h 520700"/>
                  <a:gd name="connsiteX23" fmla="*/ 400050 w 720725"/>
                  <a:gd name="connsiteY23" fmla="*/ 203200 h 520700"/>
                  <a:gd name="connsiteX24" fmla="*/ 371475 w 720725"/>
                  <a:gd name="connsiteY24" fmla="*/ 244475 h 520700"/>
                  <a:gd name="connsiteX25" fmla="*/ 317500 w 720725"/>
                  <a:gd name="connsiteY25" fmla="*/ 269875 h 520700"/>
                  <a:gd name="connsiteX26" fmla="*/ 298450 w 720725"/>
                  <a:gd name="connsiteY26" fmla="*/ 282575 h 520700"/>
                  <a:gd name="connsiteX27" fmla="*/ 263525 w 720725"/>
                  <a:gd name="connsiteY27" fmla="*/ 323850 h 520700"/>
                  <a:gd name="connsiteX28" fmla="*/ 247650 w 720725"/>
                  <a:gd name="connsiteY28" fmla="*/ 349250 h 520700"/>
                  <a:gd name="connsiteX29" fmla="*/ 165100 w 720725"/>
                  <a:gd name="connsiteY29" fmla="*/ 371475 h 520700"/>
                  <a:gd name="connsiteX30" fmla="*/ 152400 w 720725"/>
                  <a:gd name="connsiteY30" fmla="*/ 361950 h 520700"/>
                  <a:gd name="connsiteX31" fmla="*/ 101600 w 720725"/>
                  <a:gd name="connsiteY31" fmla="*/ 412750 h 520700"/>
                  <a:gd name="connsiteX32" fmla="*/ 60325 w 720725"/>
                  <a:gd name="connsiteY32" fmla="*/ 387350 h 520700"/>
                  <a:gd name="connsiteX33" fmla="*/ 15875 w 720725"/>
                  <a:gd name="connsiteY33" fmla="*/ 396875 h 520700"/>
                  <a:gd name="connsiteX34" fmla="*/ 0 w 720725"/>
                  <a:gd name="connsiteY34" fmla="*/ 428625 h 520700"/>
                  <a:gd name="connsiteX35" fmla="*/ 28575 w 720725"/>
                  <a:gd name="connsiteY35" fmla="*/ 438150 h 520700"/>
                  <a:gd name="connsiteX36" fmla="*/ 15875 w 720725"/>
                  <a:gd name="connsiteY36" fmla="*/ 469900 h 520700"/>
                  <a:gd name="connsiteX37" fmla="*/ 28575 w 720725"/>
                  <a:gd name="connsiteY37" fmla="*/ 520700 h 520700"/>
                  <a:gd name="connsiteX0" fmla="*/ 28575 w 720725"/>
                  <a:gd name="connsiteY0" fmla="*/ 520700 h 520700"/>
                  <a:gd name="connsiteX1" fmla="*/ 184150 w 720725"/>
                  <a:gd name="connsiteY1" fmla="*/ 495300 h 520700"/>
                  <a:gd name="connsiteX2" fmla="*/ 234950 w 720725"/>
                  <a:gd name="connsiteY2" fmla="*/ 444500 h 520700"/>
                  <a:gd name="connsiteX3" fmla="*/ 320675 w 720725"/>
                  <a:gd name="connsiteY3" fmla="*/ 425450 h 520700"/>
                  <a:gd name="connsiteX4" fmla="*/ 377825 w 720725"/>
                  <a:gd name="connsiteY4" fmla="*/ 412750 h 520700"/>
                  <a:gd name="connsiteX5" fmla="*/ 387350 w 720725"/>
                  <a:gd name="connsiteY5" fmla="*/ 457200 h 520700"/>
                  <a:gd name="connsiteX6" fmla="*/ 415925 w 720725"/>
                  <a:gd name="connsiteY6" fmla="*/ 412750 h 520700"/>
                  <a:gd name="connsiteX7" fmla="*/ 457200 w 720725"/>
                  <a:gd name="connsiteY7" fmla="*/ 415925 h 520700"/>
                  <a:gd name="connsiteX8" fmla="*/ 495300 w 720725"/>
                  <a:gd name="connsiteY8" fmla="*/ 374650 h 520700"/>
                  <a:gd name="connsiteX9" fmla="*/ 596900 w 720725"/>
                  <a:gd name="connsiteY9" fmla="*/ 381000 h 520700"/>
                  <a:gd name="connsiteX10" fmla="*/ 625475 w 720725"/>
                  <a:gd name="connsiteY10" fmla="*/ 358775 h 520700"/>
                  <a:gd name="connsiteX11" fmla="*/ 669925 w 720725"/>
                  <a:gd name="connsiteY11" fmla="*/ 355600 h 520700"/>
                  <a:gd name="connsiteX12" fmla="*/ 695325 w 720725"/>
                  <a:gd name="connsiteY12" fmla="*/ 342900 h 520700"/>
                  <a:gd name="connsiteX13" fmla="*/ 720725 w 720725"/>
                  <a:gd name="connsiteY13" fmla="*/ 276225 h 520700"/>
                  <a:gd name="connsiteX14" fmla="*/ 704850 w 720725"/>
                  <a:gd name="connsiteY14" fmla="*/ 254000 h 520700"/>
                  <a:gd name="connsiteX15" fmla="*/ 704850 w 720725"/>
                  <a:gd name="connsiteY15" fmla="*/ 225425 h 520700"/>
                  <a:gd name="connsiteX16" fmla="*/ 704850 w 720725"/>
                  <a:gd name="connsiteY16" fmla="*/ 206375 h 520700"/>
                  <a:gd name="connsiteX17" fmla="*/ 673100 w 720725"/>
                  <a:gd name="connsiteY17" fmla="*/ 82550 h 520700"/>
                  <a:gd name="connsiteX18" fmla="*/ 628650 w 720725"/>
                  <a:gd name="connsiteY18" fmla="*/ 60325 h 520700"/>
                  <a:gd name="connsiteX19" fmla="*/ 568325 w 720725"/>
                  <a:gd name="connsiteY19" fmla="*/ 12700 h 520700"/>
                  <a:gd name="connsiteX20" fmla="*/ 539750 w 720725"/>
                  <a:gd name="connsiteY20" fmla="*/ 0 h 520700"/>
                  <a:gd name="connsiteX21" fmla="*/ 520700 w 720725"/>
                  <a:gd name="connsiteY21" fmla="*/ 82550 h 520700"/>
                  <a:gd name="connsiteX22" fmla="*/ 492125 w 720725"/>
                  <a:gd name="connsiteY22" fmla="*/ 98425 h 520700"/>
                  <a:gd name="connsiteX23" fmla="*/ 444500 w 720725"/>
                  <a:gd name="connsiteY23" fmla="*/ 158750 h 520700"/>
                  <a:gd name="connsiteX24" fmla="*/ 400050 w 720725"/>
                  <a:gd name="connsiteY24" fmla="*/ 203200 h 520700"/>
                  <a:gd name="connsiteX25" fmla="*/ 371475 w 720725"/>
                  <a:gd name="connsiteY25" fmla="*/ 244475 h 520700"/>
                  <a:gd name="connsiteX26" fmla="*/ 317500 w 720725"/>
                  <a:gd name="connsiteY26" fmla="*/ 269875 h 520700"/>
                  <a:gd name="connsiteX27" fmla="*/ 298450 w 720725"/>
                  <a:gd name="connsiteY27" fmla="*/ 282575 h 520700"/>
                  <a:gd name="connsiteX28" fmla="*/ 263525 w 720725"/>
                  <a:gd name="connsiteY28" fmla="*/ 323850 h 520700"/>
                  <a:gd name="connsiteX29" fmla="*/ 247650 w 720725"/>
                  <a:gd name="connsiteY29" fmla="*/ 349250 h 520700"/>
                  <a:gd name="connsiteX30" fmla="*/ 165100 w 720725"/>
                  <a:gd name="connsiteY30" fmla="*/ 371475 h 520700"/>
                  <a:gd name="connsiteX31" fmla="*/ 152400 w 720725"/>
                  <a:gd name="connsiteY31" fmla="*/ 361950 h 520700"/>
                  <a:gd name="connsiteX32" fmla="*/ 101600 w 720725"/>
                  <a:gd name="connsiteY32" fmla="*/ 412750 h 520700"/>
                  <a:gd name="connsiteX33" fmla="*/ 60325 w 720725"/>
                  <a:gd name="connsiteY33" fmla="*/ 387350 h 520700"/>
                  <a:gd name="connsiteX34" fmla="*/ 15875 w 720725"/>
                  <a:gd name="connsiteY34" fmla="*/ 396875 h 520700"/>
                  <a:gd name="connsiteX35" fmla="*/ 0 w 720725"/>
                  <a:gd name="connsiteY35" fmla="*/ 428625 h 520700"/>
                  <a:gd name="connsiteX36" fmla="*/ 28575 w 720725"/>
                  <a:gd name="connsiteY36" fmla="*/ 438150 h 520700"/>
                  <a:gd name="connsiteX37" fmla="*/ 15875 w 720725"/>
                  <a:gd name="connsiteY37" fmla="*/ 469900 h 520700"/>
                  <a:gd name="connsiteX38" fmla="*/ 28575 w 720725"/>
                  <a:gd name="connsiteY38" fmla="*/ 520700 h 520700"/>
                  <a:gd name="connsiteX0" fmla="*/ 28575 w 720725"/>
                  <a:gd name="connsiteY0" fmla="*/ 520700 h 520700"/>
                  <a:gd name="connsiteX1" fmla="*/ 184150 w 720725"/>
                  <a:gd name="connsiteY1" fmla="*/ 495300 h 520700"/>
                  <a:gd name="connsiteX2" fmla="*/ 234950 w 720725"/>
                  <a:gd name="connsiteY2" fmla="*/ 444500 h 520700"/>
                  <a:gd name="connsiteX3" fmla="*/ 320675 w 720725"/>
                  <a:gd name="connsiteY3" fmla="*/ 425450 h 520700"/>
                  <a:gd name="connsiteX4" fmla="*/ 377825 w 720725"/>
                  <a:gd name="connsiteY4" fmla="*/ 412750 h 520700"/>
                  <a:gd name="connsiteX5" fmla="*/ 387350 w 720725"/>
                  <a:gd name="connsiteY5" fmla="*/ 457200 h 520700"/>
                  <a:gd name="connsiteX6" fmla="*/ 415925 w 720725"/>
                  <a:gd name="connsiteY6" fmla="*/ 412750 h 520700"/>
                  <a:gd name="connsiteX7" fmla="*/ 457200 w 720725"/>
                  <a:gd name="connsiteY7" fmla="*/ 415925 h 520700"/>
                  <a:gd name="connsiteX8" fmla="*/ 495300 w 720725"/>
                  <a:gd name="connsiteY8" fmla="*/ 374650 h 520700"/>
                  <a:gd name="connsiteX9" fmla="*/ 596900 w 720725"/>
                  <a:gd name="connsiteY9" fmla="*/ 381000 h 520700"/>
                  <a:gd name="connsiteX10" fmla="*/ 625475 w 720725"/>
                  <a:gd name="connsiteY10" fmla="*/ 358775 h 520700"/>
                  <a:gd name="connsiteX11" fmla="*/ 669925 w 720725"/>
                  <a:gd name="connsiteY11" fmla="*/ 355600 h 520700"/>
                  <a:gd name="connsiteX12" fmla="*/ 695325 w 720725"/>
                  <a:gd name="connsiteY12" fmla="*/ 342900 h 520700"/>
                  <a:gd name="connsiteX13" fmla="*/ 720725 w 720725"/>
                  <a:gd name="connsiteY13" fmla="*/ 276225 h 520700"/>
                  <a:gd name="connsiteX14" fmla="*/ 704850 w 720725"/>
                  <a:gd name="connsiteY14" fmla="*/ 254000 h 520700"/>
                  <a:gd name="connsiteX15" fmla="*/ 704850 w 720725"/>
                  <a:gd name="connsiteY15" fmla="*/ 225425 h 520700"/>
                  <a:gd name="connsiteX16" fmla="*/ 704850 w 720725"/>
                  <a:gd name="connsiteY16" fmla="*/ 206375 h 520700"/>
                  <a:gd name="connsiteX17" fmla="*/ 673100 w 720725"/>
                  <a:gd name="connsiteY17" fmla="*/ 82550 h 520700"/>
                  <a:gd name="connsiteX18" fmla="*/ 628650 w 720725"/>
                  <a:gd name="connsiteY18" fmla="*/ 60325 h 520700"/>
                  <a:gd name="connsiteX19" fmla="*/ 568325 w 720725"/>
                  <a:gd name="connsiteY19" fmla="*/ 12700 h 520700"/>
                  <a:gd name="connsiteX20" fmla="*/ 539750 w 720725"/>
                  <a:gd name="connsiteY20" fmla="*/ 0 h 520700"/>
                  <a:gd name="connsiteX21" fmla="*/ 520700 w 720725"/>
                  <a:gd name="connsiteY21" fmla="*/ 82550 h 520700"/>
                  <a:gd name="connsiteX22" fmla="*/ 492125 w 720725"/>
                  <a:gd name="connsiteY22" fmla="*/ 95250 h 520700"/>
                  <a:gd name="connsiteX23" fmla="*/ 444500 w 720725"/>
                  <a:gd name="connsiteY23" fmla="*/ 158750 h 520700"/>
                  <a:gd name="connsiteX24" fmla="*/ 400050 w 720725"/>
                  <a:gd name="connsiteY24" fmla="*/ 203200 h 520700"/>
                  <a:gd name="connsiteX25" fmla="*/ 371475 w 720725"/>
                  <a:gd name="connsiteY25" fmla="*/ 244475 h 520700"/>
                  <a:gd name="connsiteX26" fmla="*/ 317500 w 720725"/>
                  <a:gd name="connsiteY26" fmla="*/ 269875 h 520700"/>
                  <a:gd name="connsiteX27" fmla="*/ 298450 w 720725"/>
                  <a:gd name="connsiteY27" fmla="*/ 282575 h 520700"/>
                  <a:gd name="connsiteX28" fmla="*/ 263525 w 720725"/>
                  <a:gd name="connsiteY28" fmla="*/ 323850 h 520700"/>
                  <a:gd name="connsiteX29" fmla="*/ 247650 w 720725"/>
                  <a:gd name="connsiteY29" fmla="*/ 349250 h 520700"/>
                  <a:gd name="connsiteX30" fmla="*/ 165100 w 720725"/>
                  <a:gd name="connsiteY30" fmla="*/ 371475 h 520700"/>
                  <a:gd name="connsiteX31" fmla="*/ 152400 w 720725"/>
                  <a:gd name="connsiteY31" fmla="*/ 361950 h 520700"/>
                  <a:gd name="connsiteX32" fmla="*/ 101600 w 720725"/>
                  <a:gd name="connsiteY32" fmla="*/ 412750 h 520700"/>
                  <a:gd name="connsiteX33" fmla="*/ 60325 w 720725"/>
                  <a:gd name="connsiteY33" fmla="*/ 387350 h 520700"/>
                  <a:gd name="connsiteX34" fmla="*/ 15875 w 720725"/>
                  <a:gd name="connsiteY34" fmla="*/ 396875 h 520700"/>
                  <a:gd name="connsiteX35" fmla="*/ 0 w 720725"/>
                  <a:gd name="connsiteY35" fmla="*/ 428625 h 520700"/>
                  <a:gd name="connsiteX36" fmla="*/ 28575 w 720725"/>
                  <a:gd name="connsiteY36" fmla="*/ 438150 h 520700"/>
                  <a:gd name="connsiteX37" fmla="*/ 15875 w 720725"/>
                  <a:gd name="connsiteY37" fmla="*/ 469900 h 520700"/>
                  <a:gd name="connsiteX38" fmla="*/ 28575 w 720725"/>
                  <a:gd name="connsiteY38" fmla="*/ 52070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20725" h="520700">
                    <a:moveTo>
                      <a:pt x="28575" y="520700"/>
                    </a:moveTo>
                    <a:lnTo>
                      <a:pt x="184150" y="495300"/>
                    </a:lnTo>
                    <a:lnTo>
                      <a:pt x="234950" y="444500"/>
                    </a:lnTo>
                    <a:lnTo>
                      <a:pt x="320675" y="425450"/>
                    </a:lnTo>
                    <a:lnTo>
                      <a:pt x="377825" y="412750"/>
                    </a:lnTo>
                    <a:lnTo>
                      <a:pt x="387350" y="457200"/>
                    </a:lnTo>
                    <a:lnTo>
                      <a:pt x="415925" y="412750"/>
                    </a:lnTo>
                    <a:lnTo>
                      <a:pt x="457200" y="415925"/>
                    </a:lnTo>
                    <a:lnTo>
                      <a:pt x="495300" y="374650"/>
                    </a:lnTo>
                    <a:lnTo>
                      <a:pt x="596900" y="381000"/>
                    </a:lnTo>
                    <a:lnTo>
                      <a:pt x="625475" y="358775"/>
                    </a:lnTo>
                    <a:lnTo>
                      <a:pt x="669925" y="355600"/>
                    </a:lnTo>
                    <a:lnTo>
                      <a:pt x="695325" y="342900"/>
                    </a:lnTo>
                    <a:lnTo>
                      <a:pt x="720725" y="276225"/>
                    </a:lnTo>
                    <a:lnTo>
                      <a:pt x="704850" y="254000"/>
                    </a:lnTo>
                    <a:lnTo>
                      <a:pt x="704850" y="225425"/>
                    </a:lnTo>
                    <a:lnTo>
                      <a:pt x="704850" y="206375"/>
                    </a:lnTo>
                    <a:lnTo>
                      <a:pt x="673100" y="82550"/>
                    </a:lnTo>
                    <a:lnTo>
                      <a:pt x="628650" y="60325"/>
                    </a:lnTo>
                    <a:lnTo>
                      <a:pt x="568325" y="12700"/>
                    </a:lnTo>
                    <a:lnTo>
                      <a:pt x="539750" y="0"/>
                    </a:lnTo>
                    <a:lnTo>
                      <a:pt x="520700" y="82550"/>
                    </a:lnTo>
                    <a:lnTo>
                      <a:pt x="492125" y="95250"/>
                    </a:lnTo>
                    <a:cubicBezTo>
                      <a:pt x="476250" y="115358"/>
                      <a:pt x="459846" y="140758"/>
                      <a:pt x="444500" y="158750"/>
                    </a:cubicBezTo>
                    <a:cubicBezTo>
                      <a:pt x="429154" y="176742"/>
                      <a:pt x="414867" y="188383"/>
                      <a:pt x="400050" y="203200"/>
                    </a:cubicBezTo>
                    <a:lnTo>
                      <a:pt x="371475" y="244475"/>
                    </a:lnTo>
                    <a:lnTo>
                      <a:pt x="317500" y="269875"/>
                    </a:lnTo>
                    <a:lnTo>
                      <a:pt x="298450" y="282575"/>
                    </a:lnTo>
                    <a:lnTo>
                      <a:pt x="263525" y="323850"/>
                    </a:lnTo>
                    <a:lnTo>
                      <a:pt x="247650" y="349250"/>
                    </a:lnTo>
                    <a:lnTo>
                      <a:pt x="165100" y="371475"/>
                    </a:lnTo>
                    <a:lnTo>
                      <a:pt x="152400" y="361950"/>
                    </a:lnTo>
                    <a:lnTo>
                      <a:pt x="101600" y="412750"/>
                    </a:lnTo>
                    <a:lnTo>
                      <a:pt x="60325" y="387350"/>
                    </a:lnTo>
                    <a:lnTo>
                      <a:pt x="15875" y="396875"/>
                    </a:lnTo>
                    <a:lnTo>
                      <a:pt x="0" y="428625"/>
                    </a:lnTo>
                    <a:lnTo>
                      <a:pt x="28575" y="438150"/>
                    </a:lnTo>
                    <a:lnTo>
                      <a:pt x="15875" y="469900"/>
                    </a:lnTo>
                    <a:lnTo>
                      <a:pt x="28575" y="520700"/>
                    </a:lnTo>
                    <a:close/>
                  </a:path>
                </a:pathLst>
              </a:custGeom>
              <a:solidFill>
                <a:srgbClr val="FF0000">
                  <a:alpha val="50000"/>
                </a:srgbClr>
              </a:solidFill>
              <a:ln w="3175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2" name="フリーフォーム 141"/>
              <p:cNvSpPr/>
              <p:nvPr/>
            </p:nvSpPr>
            <p:spPr>
              <a:xfrm>
                <a:off x="8222455" y="6607969"/>
                <a:ext cx="88107" cy="71438"/>
              </a:xfrm>
              <a:custGeom>
                <a:avLst/>
                <a:gdLst>
                  <a:gd name="connsiteX0" fmla="*/ 38100 w 100012"/>
                  <a:gd name="connsiteY0" fmla="*/ 92869 h 92869"/>
                  <a:gd name="connsiteX1" fmla="*/ 100012 w 100012"/>
                  <a:gd name="connsiteY1" fmla="*/ 30956 h 92869"/>
                  <a:gd name="connsiteX2" fmla="*/ 66675 w 100012"/>
                  <a:gd name="connsiteY2" fmla="*/ 0 h 92869"/>
                  <a:gd name="connsiteX3" fmla="*/ 0 w 100012"/>
                  <a:gd name="connsiteY3" fmla="*/ 59531 h 92869"/>
                  <a:gd name="connsiteX4" fmla="*/ 38100 w 100012"/>
                  <a:gd name="connsiteY4" fmla="*/ 92869 h 92869"/>
                  <a:gd name="connsiteX0" fmla="*/ 28575 w 100012"/>
                  <a:gd name="connsiteY0" fmla="*/ 85726 h 85726"/>
                  <a:gd name="connsiteX1" fmla="*/ 100012 w 100012"/>
                  <a:gd name="connsiteY1" fmla="*/ 30956 h 85726"/>
                  <a:gd name="connsiteX2" fmla="*/ 66675 w 100012"/>
                  <a:gd name="connsiteY2" fmla="*/ 0 h 85726"/>
                  <a:gd name="connsiteX3" fmla="*/ 0 w 100012"/>
                  <a:gd name="connsiteY3" fmla="*/ 59531 h 85726"/>
                  <a:gd name="connsiteX4" fmla="*/ 28575 w 100012"/>
                  <a:gd name="connsiteY4" fmla="*/ 85726 h 85726"/>
                  <a:gd name="connsiteX0" fmla="*/ 28575 w 92869"/>
                  <a:gd name="connsiteY0" fmla="*/ 85726 h 85726"/>
                  <a:gd name="connsiteX1" fmla="*/ 92869 w 92869"/>
                  <a:gd name="connsiteY1" fmla="*/ 33337 h 85726"/>
                  <a:gd name="connsiteX2" fmla="*/ 66675 w 92869"/>
                  <a:gd name="connsiteY2" fmla="*/ 0 h 85726"/>
                  <a:gd name="connsiteX3" fmla="*/ 0 w 92869"/>
                  <a:gd name="connsiteY3" fmla="*/ 59531 h 85726"/>
                  <a:gd name="connsiteX4" fmla="*/ 28575 w 92869"/>
                  <a:gd name="connsiteY4" fmla="*/ 85726 h 85726"/>
                  <a:gd name="connsiteX0" fmla="*/ 26194 w 92869"/>
                  <a:gd name="connsiteY0" fmla="*/ 80963 h 80963"/>
                  <a:gd name="connsiteX1" fmla="*/ 92869 w 92869"/>
                  <a:gd name="connsiteY1" fmla="*/ 33337 h 80963"/>
                  <a:gd name="connsiteX2" fmla="*/ 66675 w 92869"/>
                  <a:gd name="connsiteY2" fmla="*/ 0 h 80963"/>
                  <a:gd name="connsiteX3" fmla="*/ 0 w 92869"/>
                  <a:gd name="connsiteY3" fmla="*/ 59531 h 80963"/>
                  <a:gd name="connsiteX4" fmla="*/ 26194 w 92869"/>
                  <a:gd name="connsiteY4" fmla="*/ 80963 h 80963"/>
                  <a:gd name="connsiteX0" fmla="*/ 26194 w 92869"/>
                  <a:gd name="connsiteY0" fmla="*/ 71438 h 71438"/>
                  <a:gd name="connsiteX1" fmla="*/ 92869 w 92869"/>
                  <a:gd name="connsiteY1" fmla="*/ 23812 h 71438"/>
                  <a:gd name="connsiteX2" fmla="*/ 61913 w 92869"/>
                  <a:gd name="connsiteY2" fmla="*/ 0 h 71438"/>
                  <a:gd name="connsiteX3" fmla="*/ 0 w 92869"/>
                  <a:gd name="connsiteY3" fmla="*/ 50006 h 71438"/>
                  <a:gd name="connsiteX4" fmla="*/ 26194 w 92869"/>
                  <a:gd name="connsiteY4" fmla="*/ 71438 h 71438"/>
                  <a:gd name="connsiteX0" fmla="*/ 21432 w 88107"/>
                  <a:gd name="connsiteY0" fmla="*/ 71438 h 71438"/>
                  <a:gd name="connsiteX1" fmla="*/ 88107 w 88107"/>
                  <a:gd name="connsiteY1" fmla="*/ 23812 h 71438"/>
                  <a:gd name="connsiteX2" fmla="*/ 57151 w 88107"/>
                  <a:gd name="connsiteY2" fmla="*/ 0 h 71438"/>
                  <a:gd name="connsiteX3" fmla="*/ 0 w 88107"/>
                  <a:gd name="connsiteY3" fmla="*/ 47625 h 71438"/>
                  <a:gd name="connsiteX4" fmla="*/ 21432 w 88107"/>
                  <a:gd name="connsiteY4" fmla="*/ 71438 h 71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7" h="71438">
                    <a:moveTo>
                      <a:pt x="21432" y="71438"/>
                    </a:moveTo>
                    <a:lnTo>
                      <a:pt x="88107" y="23812"/>
                    </a:lnTo>
                    <a:lnTo>
                      <a:pt x="57151" y="0"/>
                    </a:lnTo>
                    <a:lnTo>
                      <a:pt x="0" y="47625"/>
                    </a:lnTo>
                    <a:lnTo>
                      <a:pt x="21432" y="71438"/>
                    </a:lnTo>
                    <a:close/>
                  </a:path>
                </a:pathLst>
              </a:custGeom>
              <a:noFill/>
              <a:ln w="3175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sp>
          <p:nvSpPr>
            <p:cNvPr id="8" name="正方形/長方形 7"/>
            <p:cNvSpPr/>
            <p:nvPr/>
          </p:nvSpPr>
          <p:spPr>
            <a:xfrm>
              <a:off x="3415319" y="2546896"/>
              <a:ext cx="985231" cy="720307"/>
            </a:xfrm>
            <a:prstGeom prst="rect">
              <a:avLst/>
            </a:prstGeom>
            <a:noFill/>
            <a:ln w="9525">
              <a:solidFill>
                <a:srgbClr val="FF0000">
                  <a:alpha val="7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8" name="二等辺三角形 77"/>
          <p:cNvSpPr/>
          <p:nvPr/>
        </p:nvSpPr>
        <p:spPr>
          <a:xfrm rot="5400000">
            <a:off x="4976914" y="1951782"/>
            <a:ext cx="1130556" cy="221263"/>
          </a:xfrm>
          <a:prstGeom prst="triangle">
            <a:avLst/>
          </a:prstGeom>
          <a:solidFill>
            <a:schemeClr val="bg1">
              <a:lumMod val="75000"/>
            </a:schemeClr>
          </a:solidFill>
          <a:ln w="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10" name="図 9"/>
          <p:cNvPicPr>
            <a:picLocks noChangeAspect="1"/>
          </p:cNvPicPr>
          <p:nvPr/>
        </p:nvPicPr>
        <p:blipFill rotWithShape="1">
          <a:blip r:embed="rId7" cstate="print">
            <a:extLst>
              <a:ext uri="{28A0092B-C50C-407E-A947-70E740481C1C}">
                <a14:useLocalDpi xmlns:a14="http://schemas.microsoft.com/office/drawing/2010/main" val="0"/>
              </a:ext>
            </a:extLst>
          </a:blip>
          <a:srcRect b="-1"/>
          <a:stretch/>
        </p:blipFill>
        <p:spPr>
          <a:xfrm>
            <a:off x="3960114" y="9579828"/>
            <a:ext cx="1066071" cy="826642"/>
          </a:xfrm>
          <a:prstGeom prst="rect">
            <a:avLst/>
          </a:prstGeom>
        </p:spPr>
      </p:pic>
      <p:pic>
        <p:nvPicPr>
          <p:cNvPr id="5154" name="Picture 34" descr="IMG_3240"/>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420312" y="9579230"/>
            <a:ext cx="1057968" cy="8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図 75"/>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773739" y="9569594"/>
            <a:ext cx="1068552" cy="826642"/>
          </a:xfrm>
          <a:prstGeom prst="rect">
            <a:avLst/>
          </a:prstGeom>
        </p:spPr>
      </p:pic>
      <p:pic>
        <p:nvPicPr>
          <p:cNvPr id="11" name="図 10"/>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1589629" y="9567518"/>
            <a:ext cx="1062504" cy="824655"/>
          </a:xfrm>
          <a:prstGeom prst="rect">
            <a:avLst/>
          </a:prstGeom>
        </p:spPr>
      </p:pic>
      <p:sp>
        <p:nvSpPr>
          <p:cNvPr id="77" name="テキスト ボックス 20"/>
          <p:cNvSpPr txBox="1"/>
          <p:nvPr/>
        </p:nvSpPr>
        <p:spPr>
          <a:xfrm>
            <a:off x="7433139" y="4939028"/>
            <a:ext cx="4690655" cy="561882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400"/>
              </a:lnSpc>
              <a:spcAft>
                <a:spcPts val="600"/>
              </a:spcAft>
            </a:pPr>
            <a:r>
              <a:rPr lang="ja-JP" altLang="en-US" sz="1300" b="1" u="sng" kern="100" dirty="0">
                <a:latin typeface="Meiryo UI" panose="020B0604030504040204" pitchFamily="50" charset="-128"/>
                <a:ea typeface="Meiryo UI" panose="020B0604030504040204" pitchFamily="50" charset="-128"/>
                <a:cs typeface="Times New Roman"/>
              </a:rPr>
              <a:t>１．大阪・関西のさらなる成長に必要なインフラの強化</a:t>
            </a:r>
            <a:endParaRPr lang="en-US" altLang="ja-JP" sz="1300" b="1" u="sng" kern="100" dirty="0">
              <a:latin typeface="Meiryo UI" panose="020B0604030504040204" pitchFamily="50" charset="-128"/>
              <a:ea typeface="Meiryo UI" panose="020B0604030504040204" pitchFamily="50" charset="-128"/>
              <a:cs typeface="Times New Roman"/>
            </a:endParaRPr>
          </a:p>
          <a:p>
            <a:pPr indent="114300" algn="just">
              <a:lnSpc>
                <a:spcPts val="1400"/>
              </a:lnSpc>
            </a:pPr>
            <a:r>
              <a:rPr lang="ja-JP" altLang="en-US" sz="1300" kern="100" dirty="0">
                <a:latin typeface="Meiryo UI" panose="020B0604030504040204" pitchFamily="50" charset="-128"/>
                <a:ea typeface="Meiryo UI" panose="020B0604030504040204" pitchFamily="50" charset="-128"/>
                <a:cs typeface="Times New Roman"/>
              </a:rPr>
              <a:t>交通インフラの充実・強化や都市拠点の形成など様々なネットワークを重視した都市づくりをさらに進めるなど、必要な都市基盤整備を　　推進し、世界で存在感を発揮する東西二極の一極として、日本の未来を支え、けん引する成長エンジンとなる副首都・大阪として発展をめざします。</a:t>
            </a:r>
            <a:endParaRPr lang="en-US" altLang="ja-JP" sz="1300" kern="100" dirty="0">
              <a:latin typeface="Meiryo UI" panose="020B0604030504040204" pitchFamily="50" charset="-128"/>
              <a:ea typeface="Meiryo UI" panose="020B0604030504040204" pitchFamily="50" charset="-128"/>
              <a:cs typeface="Times New Roman"/>
            </a:endParaRPr>
          </a:p>
          <a:p>
            <a:pPr algn="just">
              <a:lnSpc>
                <a:spcPts val="1400"/>
              </a:lnSpc>
              <a:spcBef>
                <a:spcPts val="1800"/>
              </a:spcBef>
              <a:spcAft>
                <a:spcPts val="600"/>
              </a:spcAft>
            </a:pPr>
            <a:r>
              <a:rPr lang="ja-JP" altLang="en-US" sz="1300" b="1" u="sng" kern="100" dirty="0">
                <a:latin typeface="Meiryo UI" panose="020B0604030504040204" pitchFamily="50" charset="-128"/>
                <a:ea typeface="Meiryo UI" panose="020B0604030504040204" pitchFamily="50" charset="-128"/>
                <a:cs typeface="Times New Roman"/>
              </a:rPr>
              <a:t>２．防災・減災、安全・安心の強化</a:t>
            </a:r>
            <a:endParaRPr lang="en-US" altLang="ja-JP" sz="1300" b="1" u="sng" kern="100" dirty="0">
              <a:latin typeface="Meiryo UI" panose="020B0604030504040204" pitchFamily="50" charset="-128"/>
              <a:ea typeface="Meiryo UI" panose="020B0604030504040204" pitchFamily="50" charset="-128"/>
              <a:cs typeface="Times New Roman"/>
            </a:endParaRPr>
          </a:p>
          <a:p>
            <a:pPr indent="114300" algn="just">
              <a:lnSpc>
                <a:spcPts val="1400"/>
              </a:lnSpc>
            </a:pPr>
            <a:r>
              <a:rPr lang="ja-JP" altLang="en-US" sz="1300" kern="100" dirty="0">
                <a:latin typeface="Meiryo UI" panose="020B0604030504040204" pitchFamily="50" charset="-128"/>
                <a:ea typeface="Meiryo UI" panose="020B0604030504040204" pitchFamily="50" charset="-128"/>
                <a:cs typeface="Times New Roman"/>
              </a:rPr>
              <a:t> 近年の気候変動による自然災害等を踏まえ、「人命を守る」ことを最優先に、「逃げる」「凌ぐ」「防ぐ」施策を組み合わせた治水・土砂災害対策等ハード・ソフト両面での取組を強化し、被害を最小化することをめざします。</a:t>
            </a:r>
          </a:p>
          <a:p>
            <a:pPr indent="114300" algn="just">
              <a:lnSpc>
                <a:spcPts val="1400"/>
              </a:lnSpc>
            </a:pPr>
            <a:r>
              <a:rPr lang="ja-JP" altLang="en-US" sz="1300" kern="100" dirty="0">
                <a:latin typeface="Meiryo UI" panose="020B0604030504040204" pitchFamily="50" charset="-128"/>
                <a:ea typeface="Meiryo UI" panose="020B0604030504040204" pitchFamily="50" charset="-128"/>
                <a:cs typeface="Times New Roman"/>
              </a:rPr>
              <a:t>　交通安全対策やユニバーサルデザイン化の推進など、誰もが安全・安心に移動できる都市の実現をめざします。</a:t>
            </a:r>
            <a:endParaRPr lang="en-US" altLang="ja-JP" sz="1300" kern="100" dirty="0">
              <a:latin typeface="Meiryo UI" panose="020B0604030504040204" pitchFamily="50" charset="-128"/>
              <a:ea typeface="Meiryo UI" panose="020B0604030504040204" pitchFamily="50" charset="-128"/>
              <a:cs typeface="Times New Roman"/>
            </a:endParaRPr>
          </a:p>
          <a:p>
            <a:pPr algn="just">
              <a:lnSpc>
                <a:spcPts val="1400"/>
              </a:lnSpc>
              <a:spcBef>
                <a:spcPts val="1800"/>
              </a:spcBef>
              <a:spcAft>
                <a:spcPts val="600"/>
              </a:spcAft>
            </a:pPr>
            <a:r>
              <a:rPr lang="ja-JP" altLang="en-US" sz="1300" b="1" u="sng" kern="100" dirty="0">
                <a:latin typeface="Meiryo UI" panose="020B0604030504040204" pitchFamily="50" charset="-128"/>
                <a:ea typeface="Meiryo UI" panose="020B0604030504040204" pitchFamily="50" charset="-128"/>
                <a:cs typeface="Times New Roman"/>
              </a:rPr>
              <a:t>３．都市魅力の向上と住みよい環境づくり</a:t>
            </a:r>
            <a:endParaRPr lang="en-US" altLang="ja-JP" sz="1300" b="1" u="sng" kern="100" dirty="0">
              <a:latin typeface="Meiryo UI" panose="020B0604030504040204" pitchFamily="50" charset="-128"/>
              <a:ea typeface="Meiryo UI" panose="020B0604030504040204" pitchFamily="50" charset="-128"/>
              <a:cs typeface="Times New Roman"/>
            </a:endParaRPr>
          </a:p>
          <a:p>
            <a:pPr indent="114300" algn="just">
              <a:lnSpc>
                <a:spcPts val="1400"/>
              </a:lnSpc>
            </a:pPr>
            <a:r>
              <a:rPr lang="ja-JP" altLang="en-US" sz="1300" kern="100" dirty="0">
                <a:latin typeface="Meiryo UI" panose="020B0604030504040204" pitchFamily="50" charset="-128"/>
                <a:ea typeface="Meiryo UI" panose="020B0604030504040204" pitchFamily="50" charset="-128"/>
                <a:cs typeface="Times New Roman"/>
              </a:rPr>
              <a:t>多様なニーズに応えるため、制度・しくみの見直し等によりインフラを有効活用することや関係者との連携により、都市魅力の向上に取り組み、またみどりの創出や都市環境の向上などに取り組むことで、地域資源を活かした質の高い、住みよい都市の実現をめざします。</a:t>
            </a:r>
            <a:endParaRPr lang="en-US" altLang="ja-JP" sz="130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1400"/>
              </a:lnSpc>
              <a:spcBef>
                <a:spcPts val="1800"/>
              </a:spcBef>
              <a:spcAft>
                <a:spcPts val="600"/>
              </a:spcAft>
            </a:pPr>
            <a:r>
              <a:rPr lang="ja-JP" altLang="en-US" sz="1300" b="1" u="sng" kern="100" dirty="0">
                <a:solidFill>
                  <a:schemeClr val="tx1"/>
                </a:solidFill>
                <a:latin typeface="Meiryo UI" panose="020B0604030504040204" pitchFamily="50" charset="-128"/>
                <a:ea typeface="Meiryo UI" panose="020B0604030504040204" pitchFamily="50" charset="-128"/>
                <a:cs typeface="Times New Roman"/>
              </a:rPr>
              <a:t>４．戦略的な維持管理</a:t>
            </a:r>
            <a:endParaRPr lang="en-US" altLang="ja-JP" sz="1300" b="1" u="sng" kern="100" dirty="0">
              <a:solidFill>
                <a:schemeClr val="tx1"/>
              </a:solidFill>
              <a:latin typeface="Meiryo UI" panose="020B0604030504040204" pitchFamily="50" charset="-128"/>
              <a:ea typeface="Meiryo UI" panose="020B0604030504040204" pitchFamily="50" charset="-128"/>
              <a:cs typeface="Times New Roman"/>
            </a:endParaRPr>
          </a:p>
          <a:p>
            <a:pPr indent="114300" algn="just">
              <a:lnSpc>
                <a:spcPts val="1400"/>
              </a:lnSpc>
            </a:pPr>
            <a:r>
              <a:rPr lang="ja-JP" altLang="en-US" sz="1300" kern="100" dirty="0">
                <a:solidFill>
                  <a:schemeClr val="tx1"/>
                </a:solidFill>
                <a:latin typeface="Meiryo UI" panose="020B0604030504040204" pitchFamily="50" charset="-128"/>
                <a:ea typeface="Meiryo UI" panose="020B0604030504040204" pitchFamily="50" charset="-128"/>
                <a:cs typeface="Times New Roman"/>
              </a:rPr>
              <a:t>不可視部分を含めた点検の充実や施設に現れる変状の兆候等を基にした的確な診断を行うなど、最適なタイミングで補修する予防保全型の維持管理を実施するとともに、日常的維持管理</a:t>
            </a:r>
            <a:r>
              <a:rPr lang="ja-JP" altLang="en-US" sz="1300" kern="100" dirty="0">
                <a:solidFill>
                  <a:srgbClr val="4D4D4D"/>
                </a:solidFill>
                <a:latin typeface="Meiryo UI" panose="020B0604030504040204" pitchFamily="50" charset="-128"/>
                <a:ea typeface="Meiryo UI" panose="020B0604030504040204" pitchFamily="50" charset="-128"/>
                <a:cs typeface="Times New Roman"/>
              </a:rPr>
              <a:t>を</a:t>
            </a:r>
            <a:r>
              <a:rPr lang="ja-JP" altLang="en-US" sz="1300" kern="100" dirty="0">
                <a:solidFill>
                  <a:schemeClr val="tx1"/>
                </a:solidFill>
                <a:latin typeface="Meiryo UI" panose="020B0604030504040204" pitchFamily="50" charset="-128"/>
                <a:ea typeface="Meiryo UI" panose="020B0604030504040204" pitchFamily="50" charset="-128"/>
                <a:cs typeface="Times New Roman"/>
              </a:rPr>
              <a:t>着実に実践し、インフラ施設を良好な状態に保ちます。</a:t>
            </a:r>
            <a:endParaRPr lang="en-US" altLang="ja-JP" sz="1300" kern="100" dirty="0">
              <a:solidFill>
                <a:schemeClr val="tx1"/>
              </a:solidFill>
              <a:latin typeface="Meiryo UI" panose="020B0604030504040204" pitchFamily="50" charset="-128"/>
              <a:ea typeface="Meiryo UI" panose="020B0604030504040204" pitchFamily="50" charset="-128"/>
              <a:cs typeface="Times New Roman"/>
            </a:endParaRPr>
          </a:p>
          <a:p>
            <a:pPr indent="114300" algn="just">
              <a:lnSpc>
                <a:spcPts val="1400"/>
              </a:lnSpc>
            </a:pPr>
            <a:r>
              <a:rPr lang="ja-JP" altLang="en-US" sz="1300" kern="100" dirty="0">
                <a:solidFill>
                  <a:schemeClr val="tx1"/>
                </a:solidFill>
                <a:latin typeface="Meiryo UI" panose="020B0604030504040204" pitchFamily="50" charset="-128"/>
                <a:ea typeface="Meiryo UI" panose="020B0604030504040204" pitchFamily="50" charset="-128"/>
                <a:cs typeface="Times New Roman"/>
              </a:rPr>
              <a:t>市町村のニーズに応じた公共施設の維持管理、再編整備等の技術支援体制の充実を図ります。</a:t>
            </a:r>
          </a:p>
          <a:p>
            <a:pPr indent="114300" algn="just">
              <a:lnSpc>
                <a:spcPts val="1400"/>
              </a:lnSpc>
            </a:pPr>
            <a:endParaRPr lang="en-US" altLang="ja-JP" sz="1300" kern="100" dirty="0">
              <a:latin typeface="Meiryo UI" panose="020B0604030504040204" pitchFamily="50" charset="-128"/>
              <a:ea typeface="Meiryo UI" panose="020B0604030504040204" pitchFamily="50" charset="-128"/>
              <a:cs typeface="Times New Roman"/>
            </a:endParaRPr>
          </a:p>
          <a:p>
            <a:pPr indent="114300" algn="just">
              <a:lnSpc>
                <a:spcPts val="1400"/>
              </a:lnSpc>
            </a:pPr>
            <a:endParaRPr lang="en-US" altLang="ja-JP" sz="1300" kern="100" dirty="0">
              <a:latin typeface="Meiryo UI" panose="020B0604030504040204" pitchFamily="50" charset="-128"/>
              <a:ea typeface="Meiryo UI" panose="020B0604030504040204" pitchFamily="50" charset="-128"/>
              <a:cs typeface="Times New Roman"/>
            </a:endParaRPr>
          </a:p>
          <a:p>
            <a:pPr indent="114300" algn="just">
              <a:lnSpc>
                <a:spcPts val="1400"/>
              </a:lnSpc>
            </a:pPr>
            <a:endParaRPr lang="en-US" altLang="ja-JP" sz="1300" kern="100" dirty="0">
              <a:latin typeface="Meiryo UI" panose="020B0604030504040204" pitchFamily="50" charset="-128"/>
              <a:ea typeface="Meiryo UI" panose="020B0604030504040204" pitchFamily="50" charset="-128"/>
              <a:cs typeface="Times New Roman"/>
            </a:endParaRPr>
          </a:p>
          <a:p>
            <a:pPr indent="114300" algn="just">
              <a:lnSpc>
                <a:spcPts val="1400"/>
              </a:lnSpc>
            </a:pPr>
            <a:endParaRPr lang="en-US" altLang="ja-JP" sz="1300" kern="100" dirty="0">
              <a:latin typeface="Meiryo UI" panose="020B0604030504040204" pitchFamily="50" charset="-128"/>
              <a:ea typeface="Meiryo UI" panose="020B0604030504040204" pitchFamily="50" charset="-128"/>
              <a:cs typeface="Times New Roman"/>
            </a:endParaRPr>
          </a:p>
          <a:p>
            <a:pPr indent="114300" algn="just">
              <a:lnSpc>
                <a:spcPts val="1400"/>
              </a:lnSpc>
            </a:pPr>
            <a:endParaRPr lang="en-US" altLang="ja-JP" sz="1300" kern="100" dirty="0">
              <a:latin typeface="Meiryo UI" panose="020B0604030504040204" pitchFamily="50" charset="-128"/>
              <a:ea typeface="Meiryo UI" panose="020B0604030504040204" pitchFamily="50" charset="-128"/>
              <a:cs typeface="Times New Roman"/>
            </a:endParaRPr>
          </a:p>
          <a:p>
            <a:pPr indent="114300" algn="just">
              <a:lnSpc>
                <a:spcPts val="1400"/>
              </a:lnSpc>
            </a:pPr>
            <a:endParaRPr lang="en-US" altLang="ja-JP" sz="1300" kern="100" dirty="0">
              <a:latin typeface="Meiryo UI" panose="020B0604030504040204" pitchFamily="50" charset="-128"/>
              <a:ea typeface="Meiryo UI" panose="020B0604030504040204" pitchFamily="50" charset="-128"/>
              <a:cs typeface="Times New Roman"/>
            </a:endParaRPr>
          </a:p>
          <a:p>
            <a:pPr indent="114300" algn="just">
              <a:lnSpc>
                <a:spcPts val="1400"/>
              </a:lnSpc>
            </a:pPr>
            <a:endParaRPr lang="en-US" altLang="ja-JP" sz="1300" kern="100" dirty="0">
              <a:latin typeface="Meiryo UI" panose="020B0604030504040204" pitchFamily="50" charset="-128"/>
              <a:ea typeface="Meiryo UI" panose="020B0604030504040204" pitchFamily="50" charset="-128"/>
              <a:cs typeface="Times New Roman"/>
            </a:endParaRPr>
          </a:p>
        </p:txBody>
      </p:sp>
      <p:sp>
        <p:nvSpPr>
          <p:cNvPr id="80" name="テキスト ボックス 20"/>
          <p:cNvSpPr txBox="1"/>
          <p:nvPr/>
        </p:nvSpPr>
        <p:spPr>
          <a:xfrm>
            <a:off x="7472254" y="4193029"/>
            <a:ext cx="7366240" cy="77879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14300" algn="just">
              <a:lnSpc>
                <a:spcPts val="1400"/>
              </a:lnSpc>
            </a:pPr>
            <a:r>
              <a:rPr lang="ja-JP" altLang="en-US" sz="1300" kern="100" dirty="0">
                <a:latin typeface="Meiryo UI" panose="020B0604030504040204" pitchFamily="50" charset="-128"/>
                <a:ea typeface="Meiryo UI" panose="020B0604030504040204" pitchFamily="50" charset="-128"/>
                <a:cs typeface="Times New Roman"/>
              </a:rPr>
              <a:t>令和３年度から</a:t>
            </a:r>
            <a:r>
              <a:rPr lang="en-US" altLang="ja-JP" sz="1300" kern="100" dirty="0">
                <a:latin typeface="Meiryo UI" panose="020B0604030504040204" pitchFamily="50" charset="-128"/>
                <a:ea typeface="Meiryo UI" panose="020B0604030504040204" pitchFamily="50" charset="-128"/>
                <a:cs typeface="Times New Roman"/>
              </a:rPr>
              <a:t>10</a:t>
            </a:r>
            <a:r>
              <a:rPr lang="ja-JP" altLang="en-US" sz="1300" kern="100" dirty="0">
                <a:latin typeface="Meiryo UI" panose="020B0604030504040204" pitchFamily="50" charset="-128"/>
                <a:ea typeface="Meiryo UI" panose="020B0604030504040204" pitchFamily="50" charset="-128"/>
                <a:cs typeface="Times New Roman"/>
              </a:rPr>
              <a:t>年間を対象にした本府の都市インフラ政策の総合指針として策定した、「大阪府都市整備中期計画」に基づき、「大阪・関西のさらなる成長・活力の実現」、「防災・減災、安全・安心の強化」、「都市魅力の向上と住みよい環境づくり」に向けて取組みを進めます。</a:t>
            </a:r>
            <a:endParaRPr lang="en-US" altLang="ja-JP" sz="1300" kern="100" dirty="0">
              <a:latin typeface="Meiryo UI" panose="020B0604030504040204" pitchFamily="50" charset="-128"/>
              <a:ea typeface="Meiryo UI" panose="020B0604030504040204" pitchFamily="50" charset="-128"/>
              <a:cs typeface="Times New Roman"/>
            </a:endParaRPr>
          </a:p>
        </p:txBody>
      </p:sp>
      <p:pic>
        <p:nvPicPr>
          <p:cNvPr id="87" name="Picture 227" descr="P1160709"/>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12161858" y="8137687"/>
            <a:ext cx="1246216"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図 74"/>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12140607" y="5219441"/>
            <a:ext cx="1257712" cy="936000"/>
          </a:xfrm>
          <a:prstGeom prst="rect">
            <a:avLst/>
          </a:prstGeom>
        </p:spPr>
      </p:pic>
      <p:pic>
        <p:nvPicPr>
          <p:cNvPr id="89" name="図 8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rot="5400000">
            <a:off x="13647787" y="6467474"/>
            <a:ext cx="936000" cy="1245130"/>
          </a:xfrm>
          <a:prstGeom prst="rect">
            <a:avLst/>
          </a:prstGeom>
        </p:spPr>
      </p:pic>
      <p:pic>
        <p:nvPicPr>
          <p:cNvPr id="91" name="図 9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7990" y="7086656"/>
            <a:ext cx="3485652" cy="3201728"/>
          </a:xfrm>
          <a:prstGeom prst="rect">
            <a:avLst/>
          </a:prstGeom>
          <a:noFill/>
          <a:extLst>
            <a:ext uri="{909E8E84-426E-40DD-AFC4-6F175D3DCCD1}">
              <a14:hiddenFill xmlns:a14="http://schemas.microsoft.com/office/drawing/2010/main">
                <a:solidFill>
                  <a:srgbClr val="FFFFFF"/>
                </a:solidFill>
              </a14:hiddenFill>
            </a:ext>
          </a:extLst>
        </p:spPr>
      </p:pic>
      <p:sp>
        <p:nvSpPr>
          <p:cNvPr id="92" name="テキスト ボックス 17"/>
          <p:cNvSpPr txBox="1"/>
          <p:nvPr/>
        </p:nvSpPr>
        <p:spPr>
          <a:xfrm>
            <a:off x="12123795" y="6123721"/>
            <a:ext cx="2903632" cy="20880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en-US" sz="800" kern="100" dirty="0">
                <a:solidFill>
                  <a:schemeClr val="tx1"/>
                </a:solidFill>
                <a:latin typeface="Meiryo UI" panose="020B0604030504040204" pitchFamily="50" charset="-128"/>
                <a:ea typeface="Meiryo UI" panose="020B0604030504040204" pitchFamily="50" charset="-128"/>
                <a:cs typeface="Times New Roman"/>
              </a:rPr>
              <a:t>　　大阪岸和田南海線　　　　　　泉佐野岩出線（渋滞対策）</a:t>
            </a:r>
          </a:p>
        </p:txBody>
      </p:sp>
      <p:sp>
        <p:nvSpPr>
          <p:cNvPr id="93" name="テキスト ボックス 17"/>
          <p:cNvSpPr txBox="1"/>
          <p:nvPr/>
        </p:nvSpPr>
        <p:spPr>
          <a:xfrm>
            <a:off x="12121640" y="7536408"/>
            <a:ext cx="2651814" cy="24350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en-US" sz="800" kern="100" dirty="0">
                <a:solidFill>
                  <a:schemeClr val="tx1"/>
                </a:solidFill>
                <a:latin typeface="Meiryo UI" panose="020B0604030504040204" pitchFamily="50" charset="-128"/>
                <a:ea typeface="Meiryo UI" panose="020B0604030504040204" pitchFamily="50" charset="-128"/>
                <a:cs typeface="Times New Roman"/>
              </a:rPr>
              <a:t>　　　河川改修事業　　　　　　　　　　交通安全対策事業</a:t>
            </a:r>
          </a:p>
        </p:txBody>
      </p:sp>
      <p:sp>
        <p:nvSpPr>
          <p:cNvPr id="83" name="テキスト ボックス 17"/>
          <p:cNvSpPr txBox="1"/>
          <p:nvPr/>
        </p:nvSpPr>
        <p:spPr>
          <a:xfrm>
            <a:off x="12223493" y="9033648"/>
            <a:ext cx="2651814" cy="20880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en-US" sz="800" kern="100" dirty="0">
                <a:solidFill>
                  <a:schemeClr val="tx1"/>
                </a:solidFill>
                <a:latin typeface="Meiryo UI" panose="020B0604030504040204" pitchFamily="50" charset="-128"/>
                <a:ea typeface="Meiryo UI" panose="020B0604030504040204" pitchFamily="50" charset="-128"/>
                <a:cs typeface="Times New Roman"/>
              </a:rPr>
              <a:t>　　河川の親水空間　　　　　公園を活用した地域の活性化</a:t>
            </a:r>
          </a:p>
        </p:txBody>
      </p:sp>
      <p:sp>
        <p:nvSpPr>
          <p:cNvPr id="84" name="テキスト ボックス 17"/>
          <p:cNvSpPr txBox="1"/>
          <p:nvPr/>
        </p:nvSpPr>
        <p:spPr>
          <a:xfrm>
            <a:off x="12161858" y="10265902"/>
            <a:ext cx="2651814" cy="20880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en-US" sz="800" kern="100" dirty="0">
                <a:solidFill>
                  <a:srgbClr val="4D4D4D"/>
                </a:solidFill>
                <a:latin typeface="Meiryo UI" panose="020B0604030504040204" pitchFamily="50" charset="-128"/>
                <a:ea typeface="Meiryo UI" panose="020B0604030504040204" pitchFamily="50" charset="-128"/>
                <a:cs typeface="Times New Roman"/>
              </a:rPr>
              <a:t>日常維持管理</a:t>
            </a:r>
            <a:r>
              <a:rPr lang="en-US" altLang="ja-JP" sz="800" kern="100" dirty="0">
                <a:solidFill>
                  <a:srgbClr val="4D4D4D"/>
                </a:solidFill>
                <a:latin typeface="Meiryo UI" panose="020B0604030504040204" pitchFamily="50" charset="-128"/>
                <a:ea typeface="Meiryo UI" panose="020B0604030504040204" pitchFamily="50" charset="-128"/>
                <a:cs typeface="Times New Roman"/>
              </a:rPr>
              <a:t>(</a:t>
            </a:r>
            <a:r>
              <a:rPr lang="ja-JP" altLang="en-US" sz="800" kern="100" dirty="0">
                <a:solidFill>
                  <a:srgbClr val="4D4D4D"/>
                </a:solidFill>
                <a:latin typeface="Meiryo UI" panose="020B0604030504040204" pitchFamily="50" charset="-128"/>
                <a:ea typeface="Meiryo UI" panose="020B0604030504040204" pitchFamily="50" charset="-128"/>
                <a:cs typeface="Times New Roman"/>
              </a:rPr>
              <a:t>段差補修</a:t>
            </a:r>
            <a:r>
              <a:rPr lang="en-US" altLang="ja-JP" sz="800" kern="100" dirty="0">
                <a:solidFill>
                  <a:srgbClr val="4D4D4D"/>
                </a:solidFill>
                <a:latin typeface="Meiryo UI" panose="020B0604030504040204" pitchFamily="50" charset="-128"/>
                <a:ea typeface="Meiryo UI" panose="020B0604030504040204" pitchFamily="50" charset="-128"/>
                <a:cs typeface="Times New Roman"/>
              </a:rPr>
              <a:t>) </a:t>
            </a:r>
            <a:r>
              <a:rPr lang="ja-JP" altLang="en-US" sz="800" kern="100" dirty="0">
                <a:solidFill>
                  <a:srgbClr val="4D4D4D"/>
                </a:solidFill>
                <a:latin typeface="Meiryo UI" panose="020B0604030504040204" pitchFamily="50" charset="-128"/>
                <a:ea typeface="Meiryo UI" panose="020B0604030504040204" pitchFamily="50" charset="-128"/>
                <a:cs typeface="Times New Roman"/>
              </a:rPr>
              <a:t>　</a:t>
            </a:r>
            <a:r>
              <a:rPr lang="ja-JP" altLang="en-US" sz="800" kern="100" dirty="0">
                <a:solidFill>
                  <a:schemeClr val="tx1"/>
                </a:solidFill>
                <a:latin typeface="Meiryo UI" panose="020B0604030504040204" pitchFamily="50" charset="-128"/>
                <a:ea typeface="Meiryo UI" panose="020B0604030504040204" pitchFamily="50" charset="-128"/>
                <a:cs typeface="Times New Roman"/>
              </a:rPr>
              <a:t>　　　　　道路防災事業</a:t>
            </a:r>
          </a:p>
        </p:txBody>
      </p:sp>
      <p:pic>
        <p:nvPicPr>
          <p:cNvPr id="82" name="図 8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161858" y="9345450"/>
            <a:ext cx="1258881" cy="946800"/>
          </a:xfrm>
          <a:prstGeom prst="rect">
            <a:avLst/>
          </a:prstGeom>
        </p:spPr>
      </p:pic>
      <p:pic>
        <p:nvPicPr>
          <p:cNvPr id="73" name="図 7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3491980" y="8142043"/>
            <a:ext cx="1243169" cy="932377"/>
          </a:xfrm>
          <a:prstGeom prst="rect">
            <a:avLst/>
          </a:prstGeom>
        </p:spPr>
      </p:pic>
      <p:pic>
        <p:nvPicPr>
          <p:cNvPr id="94" name="図 93"/>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13496760" y="5228128"/>
            <a:ext cx="1259603" cy="937703"/>
          </a:xfrm>
          <a:prstGeom prst="rect">
            <a:avLst/>
          </a:prstGeom>
        </p:spPr>
      </p:pic>
      <p:pic>
        <p:nvPicPr>
          <p:cNvPr id="74" name="図 7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2140608" y="6624625"/>
            <a:ext cx="1249583" cy="936000"/>
          </a:xfrm>
          <a:prstGeom prst="rect">
            <a:avLst/>
          </a:prstGeom>
        </p:spPr>
      </p:pic>
      <p:sp>
        <p:nvSpPr>
          <p:cNvPr id="9" name="テキスト ボックス 8"/>
          <p:cNvSpPr txBox="1"/>
          <p:nvPr/>
        </p:nvSpPr>
        <p:spPr>
          <a:xfrm>
            <a:off x="11860031" y="86034"/>
            <a:ext cx="3076575" cy="338554"/>
          </a:xfrm>
          <a:prstGeom prst="rect">
            <a:avLst/>
          </a:prstGeom>
          <a:solidFill>
            <a:schemeClr val="tx1"/>
          </a:solidFill>
        </p:spPr>
        <p:txBody>
          <a:bodyPr wrap="square" rtlCol="0">
            <a:spAutoFit/>
          </a:bodyPr>
          <a:lstStyle/>
          <a:p>
            <a:pPr algn="r"/>
            <a:r>
              <a:rPr lang="ja-JP" altLang="en-US" sz="1600" b="1" dirty="0">
                <a:solidFill>
                  <a:schemeClr val="bg1"/>
                </a:solidFill>
                <a:latin typeface="HG丸ｺﾞｼｯｸM-PRO" panose="020F0600000000000000" pitchFamily="50" charset="-128"/>
                <a:ea typeface="HG丸ｺﾞｼｯｸM-PRO" panose="020F0600000000000000" pitchFamily="50" charset="-128"/>
              </a:rPr>
              <a:t>令和６年４月時点</a:t>
            </a:r>
            <a:endParaRPr kumimoji="1" lang="ja-JP" altLang="en-US" sz="16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2" name="図 1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3503001" y="9345450"/>
            <a:ext cx="1285841" cy="946800"/>
          </a:xfrm>
          <a:prstGeom prst="rect">
            <a:avLst/>
          </a:prstGeom>
        </p:spPr>
      </p:pic>
    </p:spTree>
    <p:extLst>
      <p:ext uri="{BB962C8B-B14F-4D97-AF65-F5344CB8AC3E}">
        <p14:creationId xmlns:p14="http://schemas.microsoft.com/office/powerpoint/2010/main" val="277888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nvSpPr>
        <p:spPr>
          <a:xfrm>
            <a:off x="144438" y="0"/>
            <a:ext cx="14799460" cy="421015"/>
          </a:xfrm>
          <a:prstGeom prst="rect">
            <a:avLst/>
          </a:prstGeom>
          <a:solidFill>
            <a:schemeClr val="tx1"/>
          </a:solidFill>
        </p:spPr>
        <p:txBody>
          <a:bodyPr vert="horz" wrap="square" lIns="40096" tIns="40096" rIns="40096" bIns="40096"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995" b="1" dirty="0">
                <a:solidFill>
                  <a:schemeClr val="bg1"/>
                </a:solidFill>
                <a:latin typeface="BIZ UDゴシック" panose="020B0400000000000000" pitchFamily="49" charset="-128"/>
                <a:ea typeface="BIZ UDゴシック" panose="020B0400000000000000" pitchFamily="49" charset="-128"/>
                <a:cs typeface="Meiryo UI" pitchFamily="50" charset="-128"/>
              </a:rPr>
              <a:t>　令和６年度　大阪府 岸和田土木事務所「施策のポイント」　</a:t>
            </a:r>
            <a:r>
              <a:rPr lang="ja-JP" altLang="en-US" sz="1995" b="1" dirty="0">
                <a:solidFill>
                  <a:schemeClr val="bg1"/>
                </a:solidFill>
                <a:latin typeface="HG丸ｺﾞｼｯｸM-PRO" panose="020F0600000000000000" pitchFamily="50" charset="-128"/>
                <a:ea typeface="HG丸ｺﾞｼｯｸM-PRO" panose="020F0600000000000000" pitchFamily="50" charset="-128"/>
                <a:cs typeface="Meiryo UI" pitchFamily="50" charset="-128"/>
              </a:rPr>
              <a:t>～ 主な取組み ～</a:t>
            </a:r>
            <a:r>
              <a:rPr lang="ja-JP" altLang="en-US" sz="1995" b="1" dirty="0">
                <a:solidFill>
                  <a:schemeClr val="bg1"/>
                </a:solidFill>
                <a:latin typeface="BIZ UDゴシック" panose="020B0400000000000000" pitchFamily="49" charset="-128"/>
                <a:ea typeface="BIZ UDゴシック" panose="020B0400000000000000" pitchFamily="49" charset="-128"/>
                <a:cs typeface="Meiryo UI" pitchFamily="50" charset="-128"/>
              </a:rPr>
              <a:t>　</a:t>
            </a:r>
            <a:endParaRPr lang="en-US" altLang="ja-JP" sz="1995" b="1" dirty="0">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5" name="正方形/長方形 4"/>
          <p:cNvSpPr/>
          <p:nvPr/>
        </p:nvSpPr>
        <p:spPr>
          <a:xfrm>
            <a:off x="144438" y="2997847"/>
            <a:ext cx="14792168" cy="505687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144438" y="2997848"/>
            <a:ext cx="14799460" cy="252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300" b="1" kern="100" dirty="0">
                <a:solidFill>
                  <a:schemeClr val="bg1"/>
                </a:solidFill>
                <a:latin typeface="HG丸ｺﾞｼｯｸM-PRO" panose="020F0600000000000000" pitchFamily="50" charset="-128"/>
                <a:ea typeface="HG丸ｺﾞｼｯｸM-PRO" panose="020F0600000000000000" pitchFamily="50" charset="-128"/>
                <a:cs typeface="Times New Roman"/>
              </a:rPr>
              <a:t>２．防災・減災、安全・安心の強化</a:t>
            </a:r>
          </a:p>
        </p:txBody>
      </p:sp>
      <p:sp>
        <p:nvSpPr>
          <p:cNvPr id="7" name="テキスト ボックス 29"/>
          <p:cNvSpPr txBox="1"/>
          <p:nvPr/>
        </p:nvSpPr>
        <p:spPr>
          <a:xfrm>
            <a:off x="345444" y="3251240"/>
            <a:ext cx="3819486" cy="209545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防災・減災、国土強靭化のための災害対策</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・治水・土砂災害対策や道路防災等の施設整備を引き続き</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進めてまいります。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00" b="1" kern="100" dirty="0">
                <a:solidFill>
                  <a:srgbClr val="FF0000"/>
                </a:solidFill>
                <a:latin typeface="Meiryo UI" panose="020B0604030504040204" pitchFamily="50" charset="-128"/>
                <a:ea typeface="Meiryo UI" panose="020B0604030504040204" pitchFamily="50" charset="-128"/>
                <a:cs typeface="Times New Roman"/>
              </a:rPr>
              <a:t>　</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[R</a:t>
            </a: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６年度実施予定</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a:t>
            </a: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・河川改修事業：</a:t>
            </a:r>
            <a:r>
              <a:rPr lang="ja-JP" altLang="en-US" sz="800" kern="100" dirty="0">
                <a:solidFill>
                  <a:schemeClr val="tx1"/>
                </a:solidFill>
                <a:latin typeface="Meiryo UI" panose="020B0604030504040204" pitchFamily="50" charset="-128"/>
                <a:ea typeface="Meiryo UI" panose="020B0604030504040204" pitchFamily="50" charset="-128"/>
                <a:cs typeface="Times New Roman"/>
              </a:rPr>
              <a:t>牛</a:t>
            </a:r>
            <a:r>
              <a:rPr lang="ja-JP" altLang="en-US" sz="800" kern="100">
                <a:solidFill>
                  <a:schemeClr val="tx1"/>
                </a:solidFill>
                <a:latin typeface="Meiryo UI" panose="020B0604030504040204" pitchFamily="50" charset="-128"/>
                <a:ea typeface="Meiryo UI" panose="020B0604030504040204" pitchFamily="50" charset="-128"/>
                <a:cs typeface="Times New Roman"/>
              </a:rPr>
              <a:t>滝川、住吉川、大川</a:t>
            </a:r>
            <a:r>
              <a:rPr lang="ja-JP" altLang="en-US" sz="800" kern="100" dirty="0">
                <a:solidFill>
                  <a:schemeClr val="tx1"/>
                </a:solidFill>
                <a:latin typeface="Meiryo UI" panose="020B0604030504040204" pitchFamily="50" charset="-128"/>
                <a:ea typeface="Meiryo UI" panose="020B0604030504040204" pitchFamily="50" charset="-128"/>
                <a:cs typeface="Times New Roman"/>
              </a:rPr>
              <a:t>、新家川など</a:t>
            </a:r>
            <a:endParaRPr lang="en-US" altLang="ja-JP" sz="8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・土砂災害対策事業：近木川</a:t>
            </a:r>
            <a:r>
              <a:rPr lang="zh-TW" altLang="en-US" sz="900" kern="100" dirty="0">
                <a:solidFill>
                  <a:schemeClr val="tx1"/>
                </a:solidFill>
                <a:latin typeface="Meiryo UI" panose="020B0604030504040204" pitchFamily="50" charset="-128"/>
                <a:ea typeface="Meiryo UI" panose="020B0604030504040204" pitchFamily="50" charset="-128"/>
                <a:cs typeface="Times New Roman"/>
              </a:rPr>
              <a:t>水系</a:t>
            </a:r>
            <a:r>
              <a:rPr lang="ja-JP" altLang="en-US" sz="900" kern="100" dirty="0">
                <a:solidFill>
                  <a:schemeClr val="tx1"/>
                </a:solidFill>
                <a:latin typeface="Meiryo UI" panose="020B0604030504040204" pitchFamily="50" charset="-128"/>
                <a:ea typeface="Meiryo UI" panose="020B0604030504040204" pitchFamily="50" charset="-128"/>
                <a:cs typeface="Times New Roman"/>
              </a:rPr>
              <a:t>近木川第</a:t>
            </a:r>
            <a:r>
              <a:rPr lang="en-US" altLang="ja-JP" sz="900" kern="100" dirty="0">
                <a:solidFill>
                  <a:schemeClr val="tx1"/>
                </a:solidFill>
                <a:latin typeface="Meiryo UI" panose="020B0604030504040204" pitchFamily="50" charset="-128"/>
                <a:ea typeface="Meiryo UI" panose="020B0604030504040204" pitchFamily="50" charset="-128"/>
                <a:cs typeface="Times New Roman"/>
              </a:rPr>
              <a:t>1</a:t>
            </a:r>
            <a:r>
              <a:rPr lang="ja-JP" altLang="en-US" sz="900" kern="100" dirty="0">
                <a:solidFill>
                  <a:schemeClr val="tx1"/>
                </a:solidFill>
                <a:latin typeface="Meiryo UI" panose="020B0604030504040204" pitchFamily="50" charset="-128"/>
                <a:ea typeface="Meiryo UI" panose="020B0604030504040204" pitchFamily="50" charset="-128"/>
                <a:cs typeface="Times New Roman"/>
              </a:rPr>
              <a:t>支</a:t>
            </a:r>
            <a:r>
              <a:rPr lang="zh-TW" altLang="en-US" sz="900" kern="100" dirty="0">
                <a:solidFill>
                  <a:schemeClr val="tx1"/>
                </a:solidFill>
                <a:latin typeface="Meiryo UI" panose="020B0604030504040204" pitchFamily="50" charset="-128"/>
                <a:ea typeface="Meiryo UI" panose="020B0604030504040204" pitchFamily="50" charset="-128"/>
                <a:cs typeface="Times New Roman"/>
              </a:rPr>
              <a:t>渓</a:t>
            </a:r>
            <a:r>
              <a:rPr lang="ja-JP" altLang="en-US" sz="900" kern="100" dirty="0">
                <a:solidFill>
                  <a:schemeClr val="tx1"/>
                </a:solidFill>
                <a:latin typeface="Meiryo UI" panose="020B0604030504040204" pitchFamily="50" charset="-128"/>
                <a:ea typeface="Meiryo UI" panose="020B0604030504040204" pitchFamily="50" charset="-128"/>
                <a:cs typeface="Times New Roman"/>
              </a:rPr>
              <a:t>、</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男里川水系楠畑川第１支渓　など</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・道路防災事業：泉佐野打田線</a:t>
            </a:r>
            <a:r>
              <a:rPr lang="zh-TW" altLang="en-US" sz="90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900" kern="100" dirty="0">
                <a:solidFill>
                  <a:schemeClr val="tx1"/>
                </a:solidFill>
                <a:latin typeface="Meiryo UI" panose="020B0604030504040204" pitchFamily="50" charset="-128"/>
                <a:ea typeface="Meiryo UI" panose="020B0604030504040204" pitchFamily="50" charset="-128"/>
                <a:cs typeface="Times New Roman"/>
              </a:rPr>
              <a:t>泉佐野市大木地内</a:t>
            </a:r>
            <a:r>
              <a:rPr lang="zh-TW" altLang="en-US" sz="90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900" kern="100" dirty="0">
                <a:solidFill>
                  <a:schemeClr val="tx1"/>
                </a:solidFill>
                <a:latin typeface="Meiryo UI" panose="020B0604030504040204" pitchFamily="50" charset="-128"/>
                <a:ea typeface="Meiryo UI" panose="020B0604030504040204" pitchFamily="50" charset="-128"/>
                <a:cs typeface="Times New Roman"/>
              </a:rPr>
              <a:t>、</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泉佐野岩出線（泉南市信達金熊寺）など</a:t>
            </a: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p:txBody>
      </p:sp>
      <p:sp>
        <p:nvSpPr>
          <p:cNvPr id="8" name="テキスト ボックス 29"/>
          <p:cNvSpPr txBox="1"/>
          <p:nvPr/>
        </p:nvSpPr>
        <p:spPr>
          <a:xfrm>
            <a:off x="4023968" y="3256992"/>
            <a:ext cx="3804768" cy="14436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交通安全・ユニバーサルデザイン等の推進</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・通学路等の交通安全対策について、各市町の教育委員会、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警察、道路管理者等による合同点検で抽出された課題を基に</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対策メニューの検討を行い、順次対策を実施しています。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b="1" kern="100" dirty="0">
                <a:solidFill>
                  <a:srgbClr val="FF0000"/>
                </a:solidFill>
                <a:latin typeface="Meiryo UI" panose="020B0604030504040204" pitchFamily="50" charset="-128"/>
                <a:ea typeface="Meiryo UI" panose="020B0604030504040204" pitchFamily="50" charset="-128"/>
                <a:cs typeface="Times New Roman"/>
              </a:rPr>
              <a:t>　</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[R6</a:t>
            </a: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年度実施予定</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a:t>
            </a:r>
          </a:p>
          <a:p>
            <a:pPr algn="just">
              <a:lnSpc>
                <a:spcPts val="1200"/>
              </a:lnSpc>
            </a:pPr>
            <a:r>
              <a:rPr lang="ja-JP" altLang="en-US" sz="100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800" kern="100" dirty="0">
                <a:solidFill>
                  <a:schemeClr val="tx1"/>
                </a:solidFill>
                <a:latin typeface="Meiryo UI" panose="020B0604030504040204" pitchFamily="50" charset="-128"/>
                <a:ea typeface="Meiryo UI" panose="020B0604030504040204" pitchFamily="50" charset="-128"/>
                <a:cs typeface="Times New Roman"/>
              </a:rPr>
              <a:t>・大阪和泉泉南線虎橋側道橋、大阪和泉泉南線（半田）歩道整備工 等</a:t>
            </a:r>
            <a:endParaRPr lang="en-US" altLang="ja-JP" sz="80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1200"/>
              </a:lnSpc>
            </a:pPr>
            <a:r>
              <a:rPr lang="ja-JP" altLang="en-US" sz="100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800" kern="100" dirty="0">
                <a:solidFill>
                  <a:schemeClr val="tx1"/>
                </a:solidFill>
                <a:latin typeface="Meiryo UI" panose="020B0604030504040204" pitchFamily="50" charset="-128"/>
                <a:ea typeface="Meiryo UI" panose="020B0604030504040204" pitchFamily="50" charset="-128"/>
                <a:cs typeface="Times New Roman"/>
              </a:rPr>
              <a:t>・和歌山貝塚線（二色の浜駅周辺）歩道整備工事、用地買収　等</a:t>
            </a:r>
            <a:endParaRPr lang="en-US" altLang="ja-JP" sz="80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1200"/>
              </a:lnSpc>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800" kern="100" dirty="0">
                <a:solidFill>
                  <a:schemeClr val="tx1"/>
                </a:solidFill>
                <a:latin typeface="Meiryo UI" panose="020B0604030504040204" pitchFamily="50" charset="-128"/>
                <a:ea typeface="Meiryo UI" panose="020B0604030504040204" pitchFamily="50" charset="-128"/>
                <a:cs typeface="Times New Roman"/>
              </a:rPr>
              <a:t>・鳥取吉見泉佐野線（莵砥橋）阪南市等と共に交通安全対策を検討</a:t>
            </a:r>
            <a:endParaRPr lang="en-US" altLang="ja-JP" sz="8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a:rPr>
              <a:t>　　</a:t>
            </a: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p:txBody>
      </p:sp>
      <p:sp>
        <p:nvSpPr>
          <p:cNvPr id="9" name="テキスト ボックス 29"/>
          <p:cNvSpPr txBox="1"/>
          <p:nvPr/>
        </p:nvSpPr>
        <p:spPr>
          <a:xfrm>
            <a:off x="11393855" y="3270639"/>
            <a:ext cx="3420000" cy="11969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防災公園の整備</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1400"/>
              </a:lnSpc>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・災害発生時に広域避難場所・後方支援活動拠点となる</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1400"/>
              </a:lnSpc>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蜻蛉池公園において、防災公園機能の拡充を進めます。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1000"/>
              </a:lnSpc>
              <a:spcBef>
                <a:spcPts val="600"/>
              </a:spcBef>
            </a:pPr>
            <a:r>
              <a:rPr lang="en-US" altLang="ja-JP" sz="1000" b="1" kern="100" dirty="0">
                <a:solidFill>
                  <a:srgbClr val="FF0000"/>
                </a:solidFill>
                <a:latin typeface="Meiryo UI" panose="020B0604030504040204" pitchFamily="50" charset="-128"/>
                <a:ea typeface="Meiryo UI" panose="020B0604030504040204" pitchFamily="50" charset="-128"/>
                <a:cs typeface="Times New Roman"/>
              </a:rPr>
              <a:t> </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[R</a:t>
            </a: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６年度実施予定</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a:t>
            </a:r>
          </a:p>
          <a:p>
            <a:pPr lvl="0" algn="just">
              <a:lnSpc>
                <a:spcPts val="12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00" kern="100" dirty="0">
                <a:solidFill>
                  <a:schemeClr val="tx1"/>
                </a:solidFill>
                <a:latin typeface="Meiryo UI" panose="020B0604030504040204" pitchFamily="50" charset="-128"/>
                <a:ea typeface="Meiryo UI" panose="020B0604030504040204" pitchFamily="50" charset="-128"/>
                <a:cs typeface="Times New Roman"/>
              </a:rPr>
              <a:t>・広場出入整備工事等</a:t>
            </a:r>
            <a:endParaRPr lang="en-US" altLang="ja-JP" sz="10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endParaRPr lang="ja-JP" altLang="en-US" sz="9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10" name="テキスト ボックス 29"/>
          <p:cNvSpPr txBox="1"/>
          <p:nvPr/>
        </p:nvSpPr>
        <p:spPr>
          <a:xfrm>
            <a:off x="11354802" y="5602270"/>
            <a:ext cx="3546552" cy="14436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地域防災</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a:t>
            </a:r>
            <a:endParaRPr lang="en-US" altLang="ja-JP" sz="1050" b="1"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・府民の皆さまの防災意識を高めるように、自治会の防災訓練</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や地域の防災イベントなどに市町と連携して支援を行います。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p:txBody>
      </p:sp>
      <p:pic>
        <p:nvPicPr>
          <p:cNvPr id="11" name="Picture 231" descr="21613-IMG_451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7"/>
          <a:stretch/>
        </p:blipFill>
        <p:spPr bwMode="auto">
          <a:xfrm>
            <a:off x="11589033" y="6563701"/>
            <a:ext cx="1493301" cy="140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32" descr="22413-IMG_45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3169091" y="6563701"/>
            <a:ext cx="1676400" cy="140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p:cNvSpPr/>
          <p:nvPr/>
        </p:nvSpPr>
        <p:spPr>
          <a:xfrm>
            <a:off x="144438" y="5526217"/>
            <a:ext cx="11093349" cy="252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55308" y="5502828"/>
            <a:ext cx="11105707" cy="278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300" b="1" spc="300" dirty="0">
                <a:solidFill>
                  <a:schemeClr val="bg1"/>
                </a:solidFill>
                <a:latin typeface="HG丸ｺﾞｼｯｸM-PRO" panose="020F0600000000000000" pitchFamily="50" charset="-128"/>
                <a:ea typeface="HG丸ｺﾞｼｯｸM-PRO" panose="020F0600000000000000" pitchFamily="50" charset="-128"/>
              </a:rPr>
              <a:t>３．</a:t>
            </a:r>
            <a:r>
              <a:rPr lang="ja-JP" altLang="en-US" sz="1300" b="1" dirty="0">
                <a:solidFill>
                  <a:schemeClr val="bg1"/>
                </a:solidFill>
                <a:latin typeface="HG丸ｺﾞｼｯｸM-PRO" panose="020F0600000000000000" pitchFamily="50" charset="-128"/>
                <a:ea typeface="HG丸ｺﾞｼｯｸM-PRO" panose="020F0600000000000000" pitchFamily="50" charset="-128"/>
              </a:rPr>
              <a:t>都市魅力の向上と住みよい環境づくり</a:t>
            </a:r>
          </a:p>
        </p:txBody>
      </p:sp>
      <p:sp>
        <p:nvSpPr>
          <p:cNvPr id="16" name="テキスト ボックス 29"/>
          <p:cNvSpPr txBox="1"/>
          <p:nvPr/>
        </p:nvSpPr>
        <p:spPr>
          <a:xfrm>
            <a:off x="4023968" y="5780415"/>
            <a:ext cx="3678594" cy="21852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公園の魅力向上を通じた地域の活性化</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a:t>
            </a:r>
            <a:endParaRPr lang="en-US" altLang="ja-JP" sz="1050" b="1"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00" kern="100" dirty="0">
                <a:solidFill>
                  <a:schemeClr val="tx1"/>
                </a:solidFill>
                <a:latin typeface="Meiryo UI" panose="020B0604030504040204" pitchFamily="50" charset="-128"/>
                <a:ea typeface="Meiryo UI" panose="020B0604030504040204" pitchFamily="50" charset="-128"/>
                <a:cs typeface="Times New Roman"/>
              </a:rPr>
              <a:t>・４公園</a:t>
            </a:r>
            <a:r>
              <a:rPr lang="en-US" altLang="ja-JP" sz="100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00" kern="100" dirty="0">
                <a:solidFill>
                  <a:schemeClr val="tx1"/>
                </a:solidFill>
                <a:latin typeface="Meiryo UI" panose="020B0604030504040204" pitchFamily="50" charset="-128"/>
                <a:ea typeface="Meiryo UI" panose="020B0604030504040204" pitchFamily="50" charset="-128"/>
                <a:cs typeface="Times New Roman"/>
              </a:rPr>
              <a:t>二色の浜、蜻蛉池、りんくう、せんなん里海</a:t>
            </a:r>
            <a:r>
              <a:rPr lang="en-US" altLang="ja-JP" sz="100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00" kern="100" dirty="0">
                <a:solidFill>
                  <a:schemeClr val="tx1"/>
                </a:solidFill>
                <a:latin typeface="Meiryo UI" panose="020B0604030504040204" pitchFamily="50" charset="-128"/>
                <a:ea typeface="Meiryo UI" panose="020B0604030504040204" pitchFamily="50" charset="-128"/>
                <a:cs typeface="Times New Roman"/>
              </a:rPr>
              <a:t>においては、引</a:t>
            </a:r>
            <a:endParaRPr lang="en-US" altLang="ja-JP" sz="10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00" kern="100" dirty="0">
                <a:solidFill>
                  <a:schemeClr val="tx1"/>
                </a:solidFill>
                <a:latin typeface="Meiryo UI" panose="020B0604030504040204" pitchFamily="50" charset="-128"/>
                <a:ea typeface="Meiryo UI" panose="020B0604030504040204" pitchFamily="50" charset="-128"/>
                <a:cs typeface="Times New Roman"/>
              </a:rPr>
              <a:t>　き続き指定管理者と連携し、公園の賑わいづくりと府民サービス向上</a:t>
            </a:r>
            <a:endParaRPr lang="en-US" altLang="ja-JP" sz="10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00" kern="100" dirty="0">
                <a:solidFill>
                  <a:schemeClr val="tx1"/>
                </a:solidFill>
                <a:latin typeface="Meiryo UI" panose="020B0604030504040204" pitchFamily="50" charset="-128"/>
                <a:ea typeface="Meiryo UI" panose="020B0604030504040204" pitchFamily="50" charset="-128"/>
                <a:cs typeface="Times New Roman"/>
              </a:rPr>
              <a:t>　に努めます。</a:t>
            </a:r>
            <a:endParaRPr lang="en-US" altLang="ja-JP" sz="10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00" kern="100" dirty="0">
                <a:solidFill>
                  <a:schemeClr val="tx1"/>
                </a:solidFill>
                <a:latin typeface="Meiryo UI" panose="020B0604030504040204" pitchFamily="50" charset="-128"/>
                <a:ea typeface="Meiryo UI" panose="020B0604030504040204" pitchFamily="50" charset="-128"/>
                <a:cs typeface="Times New Roman"/>
              </a:rPr>
              <a:t>・管内４公園のトイレについて、洋式化等の改修を完了します。</a:t>
            </a:r>
            <a:endParaRPr lang="en-US" altLang="ja-JP" sz="10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Bef>
                <a:spcPts val="400"/>
              </a:spcBef>
              <a:spcAft>
                <a:spcPts val="0"/>
              </a:spcAft>
            </a:pPr>
            <a:r>
              <a:rPr lang="ja-JP" altLang="en-US" sz="1000" kern="100" dirty="0">
                <a:solidFill>
                  <a:schemeClr val="tx1"/>
                </a:solidFill>
                <a:latin typeface="Meiryo UI" panose="020B0604030504040204" pitchFamily="50" charset="-128"/>
                <a:ea typeface="Meiryo UI" panose="020B0604030504040204" pitchFamily="50" charset="-128"/>
                <a:cs typeface="Times New Roman"/>
              </a:rPr>
              <a:t>・泉佐野丘陵緑地の府民・企業との</a:t>
            </a:r>
            <a:endParaRPr lang="en-US" altLang="ja-JP" sz="10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0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00" kern="100" dirty="0">
                <a:solidFill>
                  <a:schemeClr val="tx1"/>
                </a:solidFill>
                <a:latin typeface="Meiryo UI" panose="020B0604030504040204" pitchFamily="50" charset="-128"/>
                <a:ea typeface="Meiryo UI" panose="020B0604030504040204" pitchFamily="50" charset="-128"/>
                <a:cs typeface="Times New Roman"/>
              </a:rPr>
              <a:t>連携を継続し、みんなで話し合い</a:t>
            </a:r>
            <a:endParaRPr lang="en-US" altLang="ja-JP" sz="10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0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00" kern="100" dirty="0">
                <a:solidFill>
                  <a:schemeClr val="tx1"/>
                </a:solidFill>
                <a:latin typeface="Meiryo UI" panose="020B0604030504040204" pitchFamily="50" charset="-128"/>
                <a:ea typeface="Meiryo UI" panose="020B0604030504040204" pitchFamily="50" charset="-128"/>
                <a:cs typeface="Times New Roman"/>
              </a:rPr>
              <a:t>ながら手作りでつくりつづける「新しい</a:t>
            </a:r>
            <a:endParaRPr lang="en-US" altLang="ja-JP" sz="10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0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00" kern="100" dirty="0">
                <a:solidFill>
                  <a:schemeClr val="tx1"/>
                </a:solidFill>
                <a:latin typeface="Meiryo UI" panose="020B0604030504040204" pitchFamily="50" charset="-128"/>
                <a:ea typeface="Meiryo UI" panose="020B0604030504040204" pitchFamily="50" charset="-128"/>
                <a:cs typeface="Times New Roman"/>
              </a:rPr>
              <a:t>公園づくり」の継承に取り組みます。</a:t>
            </a:r>
          </a:p>
        </p:txBody>
      </p:sp>
      <p:sp>
        <p:nvSpPr>
          <p:cNvPr id="17" name="テキスト ボックス 29"/>
          <p:cNvSpPr txBox="1"/>
          <p:nvPr/>
        </p:nvSpPr>
        <p:spPr>
          <a:xfrm>
            <a:off x="7766884" y="3280971"/>
            <a:ext cx="3528000" cy="14436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自転車通行空間の整備</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・歩行者、自転車及び自動車が適切に分離された自転車</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通行空間の整備を進めます。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[R</a:t>
            </a: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６年度実施予定</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a:t>
            </a: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・和歌山阪南線（泉南郡岬町淡輪地内）矢羽根等設置工事</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・岬加太港線（泉南郡岬町多奈川小島地内 外）矢羽根等設置工事</a:t>
            </a:r>
            <a:endParaRPr lang="ja-JP" altLang="ja-JP" sz="900" kern="100" dirty="0">
              <a:solidFill>
                <a:schemeClr val="tx1"/>
              </a:solidFill>
              <a:effectLst/>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a:t>
            </a:r>
          </a:p>
          <a:p>
            <a:pPr lvl="0" algn="just">
              <a:lnSpc>
                <a:spcPts val="14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p:txBody>
      </p:sp>
      <p:sp>
        <p:nvSpPr>
          <p:cNvPr id="18" name="テキスト ボックス 29"/>
          <p:cNvSpPr txBox="1"/>
          <p:nvPr/>
        </p:nvSpPr>
        <p:spPr>
          <a:xfrm>
            <a:off x="7725791" y="5768005"/>
            <a:ext cx="3569093" cy="14436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アドプトプログラム</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・府民の皆さんに公共スペースの清掃などの美化活動を通じて、</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地域に愛着を持っていただき、良好な施設の維持管理に</a:t>
            </a:r>
            <a:r>
              <a:rPr lang="ja-JP" altLang="en-US" sz="1050" kern="100" dirty="0" err="1">
                <a:solidFill>
                  <a:schemeClr val="tx1"/>
                </a:solidFill>
                <a:latin typeface="Meiryo UI" panose="020B0604030504040204" pitchFamily="50" charset="-128"/>
                <a:ea typeface="Meiryo UI" panose="020B0604030504040204" pitchFamily="50" charset="-128"/>
                <a:cs typeface="Times New Roman"/>
              </a:rPr>
              <a:t>つな</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err="1">
                <a:solidFill>
                  <a:schemeClr val="tx1"/>
                </a:solidFill>
                <a:latin typeface="Meiryo UI" panose="020B0604030504040204" pitchFamily="50" charset="-128"/>
                <a:ea typeface="Meiryo UI" panose="020B0604030504040204" pitchFamily="50" charset="-128"/>
                <a:cs typeface="Times New Roman"/>
              </a:rPr>
              <a:t>げて</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います。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Bef>
                <a:spcPts val="400"/>
              </a:spcBef>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・道路照明灯の維持管理に地元企業等の協賛をいただくことに</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より、 維持管理費用の軽減につながっています。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pic>
        <p:nvPicPr>
          <p:cNvPr id="19" name="Picture 225" descr="DSCN055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968778" y="7072193"/>
            <a:ext cx="1663473"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26" descr="PB15026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0180642" y="7060810"/>
            <a:ext cx="730833"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正方形/長方形 20"/>
          <p:cNvSpPr/>
          <p:nvPr/>
        </p:nvSpPr>
        <p:spPr>
          <a:xfrm>
            <a:off x="144438" y="477848"/>
            <a:ext cx="14799460" cy="252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144438" y="456006"/>
            <a:ext cx="14799460" cy="252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300" b="1" kern="100" dirty="0">
                <a:solidFill>
                  <a:schemeClr val="bg1"/>
                </a:solidFill>
                <a:latin typeface="HG丸ｺﾞｼｯｸM-PRO" panose="020F0600000000000000" pitchFamily="50" charset="-128"/>
                <a:ea typeface="HG丸ｺﾞｼｯｸM-PRO" panose="020F0600000000000000" pitchFamily="50" charset="-128"/>
                <a:cs typeface="Times New Roman"/>
              </a:rPr>
              <a:t>１．大阪・関西のさらなる成長に必要なインフラの強化</a:t>
            </a:r>
          </a:p>
        </p:txBody>
      </p:sp>
      <p:sp>
        <p:nvSpPr>
          <p:cNvPr id="23" name="テキスト ボックス 29"/>
          <p:cNvSpPr txBox="1"/>
          <p:nvPr/>
        </p:nvSpPr>
        <p:spPr>
          <a:xfrm>
            <a:off x="345372" y="713356"/>
            <a:ext cx="3749594" cy="14436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zh-TW" altLang="en-US" sz="1050" b="1" kern="100" dirty="0">
                <a:solidFill>
                  <a:schemeClr val="tx1"/>
                </a:solidFill>
                <a:latin typeface="Meiryo UI" panose="020B0604030504040204" pitchFamily="50" charset="-128"/>
                <a:ea typeface="Meiryo UI" panose="020B0604030504040204" pitchFamily="50" charset="-128"/>
                <a:cs typeface="Times New Roman"/>
              </a:rPr>
              <a:t>大阪岸和田南海線</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・国道</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170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号と国道</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481</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号を結ぶ広域的な交通ネットワーク</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機能の強化により、周辺道路の慢性的な交通渋滞を緩和</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するため、熊取町域において道路整備事業を進めています。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00" b="1" kern="100" dirty="0">
                <a:solidFill>
                  <a:srgbClr val="FF0000"/>
                </a:solidFill>
                <a:latin typeface="Meiryo UI" panose="020B0604030504040204" pitchFamily="50" charset="-128"/>
                <a:ea typeface="Meiryo UI" panose="020B0604030504040204" pitchFamily="50" charset="-128"/>
                <a:cs typeface="Times New Roman"/>
              </a:rPr>
              <a:t>　</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[R6</a:t>
            </a: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年度実施予定</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a:t>
            </a:r>
          </a:p>
          <a:p>
            <a:pPr lvl="0" algn="just">
              <a:lnSpc>
                <a:spcPts val="12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a:t>
            </a:r>
            <a:r>
              <a:rPr lang="en-US" altLang="ja-JP" sz="800" kern="100" dirty="0">
                <a:solidFill>
                  <a:schemeClr val="tx1"/>
                </a:solidFill>
                <a:latin typeface="Meiryo UI" panose="020B0604030504040204" pitchFamily="50" charset="-128"/>
                <a:ea typeface="Meiryo UI" panose="020B0604030504040204" pitchFamily="50" charset="-128"/>
                <a:cs typeface="Times New Roman"/>
              </a:rPr>
              <a:t>Ⅰ</a:t>
            </a:r>
            <a:r>
              <a:rPr lang="ja-JP" altLang="en-US" sz="800" kern="100" dirty="0">
                <a:solidFill>
                  <a:schemeClr val="tx1"/>
                </a:solidFill>
                <a:latin typeface="Meiryo UI" panose="020B0604030504040204" pitchFamily="50" charset="-128"/>
                <a:ea typeface="Meiryo UI" panose="020B0604030504040204" pitchFamily="50" charset="-128"/>
                <a:cs typeface="Times New Roman"/>
              </a:rPr>
              <a:t>期区間</a:t>
            </a:r>
            <a:r>
              <a:rPr lang="ja-JP" altLang="en-US" sz="700" kern="100" dirty="0">
                <a:solidFill>
                  <a:schemeClr val="tx1"/>
                </a:solidFill>
                <a:latin typeface="Meiryo UI" panose="020B0604030504040204" pitchFamily="50" charset="-128"/>
                <a:ea typeface="Meiryo UI" panose="020B0604030504040204" pitchFamily="50" charset="-128"/>
                <a:cs typeface="Times New Roman"/>
              </a:rPr>
              <a:t>（府道泉佐野打田線 ～ 泉佐野市界）</a:t>
            </a:r>
            <a:r>
              <a:rPr lang="ja-JP" altLang="en-US" sz="800" kern="100" dirty="0">
                <a:solidFill>
                  <a:schemeClr val="tx1"/>
                </a:solidFill>
                <a:latin typeface="Meiryo UI" panose="020B0604030504040204" pitchFamily="50" charset="-128"/>
                <a:ea typeface="Meiryo UI" panose="020B0604030504040204" pitchFamily="50" charset="-128"/>
                <a:cs typeface="Times New Roman"/>
              </a:rPr>
              <a:t>電線共同溝整備工事、用地買収等</a:t>
            </a:r>
            <a:endParaRPr lang="en-US" altLang="ja-JP" sz="8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ja-JP" altLang="en-US" sz="1000" kern="100" dirty="0">
                <a:solidFill>
                  <a:schemeClr val="tx1"/>
                </a:solidFill>
                <a:latin typeface="Meiryo UI" panose="020B0604030504040204" pitchFamily="50" charset="-128"/>
                <a:ea typeface="Meiryo UI" panose="020B0604030504040204" pitchFamily="50" charset="-128"/>
                <a:cs typeface="Times New Roman"/>
              </a:rPr>
              <a:t>　・</a:t>
            </a:r>
            <a:r>
              <a:rPr lang="en-US" altLang="ja-JP" sz="800" kern="100" dirty="0">
                <a:solidFill>
                  <a:schemeClr val="tx1"/>
                </a:solidFill>
                <a:latin typeface="Meiryo UI" panose="020B0604030504040204" pitchFamily="50" charset="-128"/>
                <a:ea typeface="Meiryo UI" panose="020B0604030504040204" pitchFamily="50" charset="-128"/>
                <a:cs typeface="Times New Roman"/>
              </a:rPr>
              <a:t>Ⅱ</a:t>
            </a:r>
            <a:r>
              <a:rPr lang="ja-JP" altLang="en-US" sz="800" kern="100" dirty="0">
                <a:solidFill>
                  <a:schemeClr val="tx1"/>
                </a:solidFill>
                <a:latin typeface="Meiryo UI" panose="020B0604030504040204" pitchFamily="50" charset="-128"/>
                <a:ea typeface="Meiryo UI" panose="020B0604030504040204" pitchFamily="50" charset="-128"/>
                <a:cs typeface="Times New Roman"/>
              </a:rPr>
              <a:t>期区間（</a:t>
            </a:r>
            <a:r>
              <a:rPr lang="en-US" altLang="ja-JP" sz="800" kern="100" dirty="0">
                <a:solidFill>
                  <a:schemeClr val="tx1"/>
                </a:solidFill>
                <a:latin typeface="Meiryo UI" panose="020B0604030504040204" pitchFamily="50" charset="-128"/>
                <a:ea typeface="Meiryo UI" panose="020B0604030504040204" pitchFamily="50" charset="-128"/>
                <a:cs typeface="Times New Roman"/>
              </a:rPr>
              <a:t>R170</a:t>
            </a:r>
            <a:r>
              <a:rPr lang="ja-JP" altLang="en-US" sz="800" kern="100" dirty="0">
                <a:solidFill>
                  <a:schemeClr val="tx1"/>
                </a:solidFill>
                <a:latin typeface="Meiryo UI" panose="020B0604030504040204" pitchFamily="50" charset="-128"/>
                <a:ea typeface="Meiryo UI" panose="020B0604030504040204" pitchFamily="50" charset="-128"/>
                <a:cs typeface="Times New Roman"/>
              </a:rPr>
              <a:t>～府道泉佐野打田線）用地買収</a:t>
            </a: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p:txBody>
      </p:sp>
      <p:sp>
        <p:nvSpPr>
          <p:cNvPr id="24" name="テキスト ボックス 29"/>
          <p:cNvSpPr txBox="1"/>
          <p:nvPr/>
        </p:nvSpPr>
        <p:spPr>
          <a:xfrm>
            <a:off x="4023967" y="713356"/>
            <a:ext cx="3768008" cy="14436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泉州山手線</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a:t>
            </a:r>
            <a:endParaRPr lang="en-US" altLang="ja-JP" sz="1050" b="1"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・国道</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26</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号と国道</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170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号の中間に位置する泉北・泉南地域</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を結ぶ幹線道路であり、地元市の沿線まちづくりの進捗等に</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あわせ、区間を定めて事業を進めています。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b="1" kern="100" dirty="0">
                <a:solidFill>
                  <a:srgbClr val="0000CC"/>
                </a:solidFill>
                <a:latin typeface="Meiryo UI" panose="020B0604030504040204" pitchFamily="50" charset="-128"/>
                <a:ea typeface="Meiryo UI" panose="020B0604030504040204" pitchFamily="50" charset="-128"/>
                <a:cs typeface="Times New Roman"/>
              </a:rPr>
              <a:t>　</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[R6</a:t>
            </a: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年度実施予定</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a:t>
            </a:r>
          </a:p>
          <a:p>
            <a:pPr lvl="0" algn="just">
              <a:lnSpc>
                <a:spcPts val="1200"/>
              </a:lnSpc>
              <a:spcAft>
                <a:spcPts val="0"/>
              </a:spcAft>
            </a:pPr>
            <a:r>
              <a:rPr lang="ja-JP" altLang="en-US" sz="100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800" kern="100" dirty="0">
                <a:solidFill>
                  <a:schemeClr val="tx1"/>
                </a:solidFill>
                <a:latin typeface="Meiryo UI" panose="020B0604030504040204" pitchFamily="50" charset="-128"/>
                <a:ea typeface="Meiryo UI" panose="020B0604030504040204" pitchFamily="50" charset="-128"/>
                <a:cs typeface="Times New Roman"/>
              </a:rPr>
              <a:t>名越工区</a:t>
            </a:r>
            <a:r>
              <a:rPr lang="ja-JP" altLang="en-US" sz="600" kern="100" dirty="0">
                <a:solidFill>
                  <a:schemeClr val="tx1"/>
                </a:solidFill>
                <a:latin typeface="Meiryo UI" panose="020B0604030504040204" pitchFamily="50" charset="-128"/>
                <a:ea typeface="Meiryo UI" panose="020B0604030504040204" pitchFamily="50" charset="-128"/>
                <a:cs typeface="Times New Roman"/>
              </a:rPr>
              <a:t>（</a:t>
            </a:r>
            <a:r>
              <a:rPr lang="en-US" altLang="ja-JP" sz="60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600" kern="100" dirty="0">
                <a:solidFill>
                  <a:schemeClr val="tx1"/>
                </a:solidFill>
                <a:latin typeface="Meiryo UI" panose="020B0604030504040204" pitchFamily="50" charset="-128"/>
                <a:ea typeface="Meiryo UI" panose="020B0604030504040204" pitchFamily="50" charset="-128"/>
                <a:cs typeface="Times New Roman"/>
              </a:rPr>
              <a:t>都</a:t>
            </a:r>
            <a:r>
              <a:rPr lang="en-US" altLang="ja-JP" sz="60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600" kern="100" dirty="0">
                <a:solidFill>
                  <a:schemeClr val="tx1"/>
                </a:solidFill>
                <a:latin typeface="Meiryo UI" panose="020B0604030504040204" pitchFamily="50" charset="-128"/>
                <a:ea typeface="Meiryo UI" panose="020B0604030504040204" pitchFamily="50" charset="-128"/>
                <a:cs typeface="Times New Roman"/>
              </a:rPr>
              <a:t>貝塚中央線付近～府道水間和泉橋本停車場線）</a:t>
            </a:r>
            <a:r>
              <a:rPr lang="ja-JP" altLang="en-US" sz="800" kern="100" dirty="0">
                <a:solidFill>
                  <a:schemeClr val="tx1"/>
                </a:solidFill>
                <a:latin typeface="Meiryo UI" panose="020B0604030504040204" pitchFamily="50" charset="-128"/>
                <a:ea typeface="Meiryo UI" panose="020B0604030504040204" pitchFamily="50" charset="-128"/>
                <a:cs typeface="Times New Roman"/>
              </a:rPr>
              <a:t>橋梁詳細設計、用地買収等</a:t>
            </a:r>
            <a:endParaRPr lang="en-US" altLang="ja-JP" sz="8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ja-JP" altLang="en-US" sz="100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800" kern="100" dirty="0">
                <a:solidFill>
                  <a:schemeClr val="tx1"/>
                </a:solidFill>
                <a:latin typeface="Meiryo UI" panose="020B0604030504040204" pitchFamily="50" charset="-128"/>
                <a:ea typeface="Meiryo UI" panose="020B0604030504040204" pitchFamily="50" charset="-128"/>
                <a:cs typeface="Times New Roman"/>
              </a:rPr>
              <a:t>山直工区</a:t>
            </a:r>
            <a:r>
              <a:rPr lang="ja-JP" altLang="en-US" sz="700" kern="100" dirty="0">
                <a:solidFill>
                  <a:schemeClr val="tx1"/>
                </a:solidFill>
                <a:latin typeface="Meiryo UI" panose="020B0604030504040204" pitchFamily="50" charset="-128"/>
                <a:ea typeface="Meiryo UI" panose="020B0604030504040204" pitchFamily="50" charset="-128"/>
                <a:cs typeface="Times New Roman"/>
              </a:rPr>
              <a:t>（</a:t>
            </a:r>
            <a:r>
              <a:rPr lang="en-US" altLang="ja-JP" sz="70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700" kern="100" dirty="0">
                <a:solidFill>
                  <a:schemeClr val="tx1"/>
                </a:solidFill>
                <a:latin typeface="Meiryo UI" panose="020B0604030504040204" pitchFamily="50" charset="-128"/>
                <a:ea typeface="Meiryo UI" panose="020B0604030504040204" pitchFamily="50" charset="-128"/>
                <a:cs typeface="Times New Roman"/>
              </a:rPr>
              <a:t>都</a:t>
            </a:r>
            <a:r>
              <a:rPr lang="en-US" altLang="ja-JP" sz="70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700" kern="100" dirty="0">
                <a:solidFill>
                  <a:schemeClr val="tx1"/>
                </a:solidFill>
                <a:latin typeface="Meiryo UI" panose="020B0604030504040204" pitchFamily="50" charset="-128"/>
                <a:ea typeface="Meiryo UI" panose="020B0604030504040204" pitchFamily="50" charset="-128"/>
                <a:cs typeface="Times New Roman"/>
              </a:rPr>
              <a:t>磯之上山直線～</a:t>
            </a:r>
            <a:r>
              <a:rPr lang="en-US" altLang="ja-JP" sz="70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700" kern="100" dirty="0">
                <a:solidFill>
                  <a:schemeClr val="tx1"/>
                </a:solidFill>
                <a:latin typeface="Meiryo UI" panose="020B0604030504040204" pitchFamily="50" charset="-128"/>
                <a:ea typeface="Meiryo UI" panose="020B0604030504040204" pitchFamily="50" charset="-128"/>
                <a:cs typeface="Times New Roman"/>
              </a:rPr>
              <a:t>都</a:t>
            </a:r>
            <a:r>
              <a:rPr lang="en-US" altLang="ja-JP" sz="70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700" kern="100" dirty="0">
                <a:solidFill>
                  <a:schemeClr val="tx1"/>
                </a:solidFill>
                <a:latin typeface="Meiryo UI" panose="020B0604030504040204" pitchFamily="50" charset="-128"/>
                <a:ea typeface="Meiryo UI" panose="020B0604030504040204" pitchFamily="50" charset="-128"/>
                <a:cs typeface="Times New Roman"/>
              </a:rPr>
              <a:t>岸和田中央線）</a:t>
            </a:r>
            <a:r>
              <a:rPr lang="ja-JP" altLang="en-US" sz="800" kern="100" dirty="0">
                <a:solidFill>
                  <a:schemeClr val="tx1"/>
                </a:solidFill>
                <a:latin typeface="Meiryo UI" panose="020B0604030504040204" pitchFamily="50" charset="-128"/>
                <a:ea typeface="Meiryo UI" panose="020B0604030504040204" pitchFamily="50" charset="-128"/>
                <a:cs typeface="Times New Roman"/>
              </a:rPr>
              <a:t>道路予備設計、測量等</a:t>
            </a:r>
          </a:p>
          <a:p>
            <a:pPr lvl="0" algn="just">
              <a:lnSpc>
                <a:spcPts val="14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p:txBody>
      </p:sp>
      <p:sp>
        <p:nvSpPr>
          <p:cNvPr id="25" name="テキスト ボックス 29"/>
          <p:cNvSpPr txBox="1"/>
          <p:nvPr/>
        </p:nvSpPr>
        <p:spPr>
          <a:xfrm>
            <a:off x="7702562" y="713356"/>
            <a:ext cx="3652240" cy="14436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zh-TW" altLang="en-US" sz="1050" b="1" kern="100" dirty="0">
                <a:solidFill>
                  <a:schemeClr val="tx1"/>
                </a:solidFill>
                <a:latin typeface="Meiryo UI" panose="020B0604030504040204" pitchFamily="50" charset="-128"/>
                <a:ea typeface="Meiryo UI" panose="020B0604030504040204" pitchFamily="50" charset="-128"/>
                <a:cs typeface="Times New Roman"/>
              </a:rPr>
              <a:t>泉佐野岩出線</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・暫定</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2</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車線区間における交通安全対策に取り組みます。</a:t>
            </a:r>
          </a:p>
          <a:p>
            <a:pPr lvl="0" algn="just">
              <a:lnSpc>
                <a:spcPts val="1400"/>
              </a:lnSpc>
              <a:spcAft>
                <a:spcPts val="0"/>
              </a:spcAft>
            </a:pPr>
            <a:r>
              <a:rPr lang="ja-JP" altLang="en-US" sz="1000" b="1" kern="100" dirty="0">
                <a:solidFill>
                  <a:srgbClr val="FF0000"/>
                </a:solidFill>
                <a:latin typeface="Meiryo UI" panose="020B0604030504040204" pitchFamily="50" charset="-128"/>
                <a:ea typeface="Meiryo UI" panose="020B0604030504040204" pitchFamily="50" charset="-128"/>
                <a:cs typeface="Times New Roman"/>
              </a:rPr>
              <a:t> </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[R</a:t>
            </a: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６年度実施予定</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a:t>
            </a:r>
          </a:p>
          <a:p>
            <a:pPr lvl="0" algn="just">
              <a:lnSpc>
                <a:spcPts val="1200"/>
              </a:lnSpc>
              <a:spcAft>
                <a:spcPts val="0"/>
              </a:spcAft>
            </a:pPr>
            <a:r>
              <a:rPr lang="ja-JP" altLang="en-US" sz="800" kern="100" dirty="0">
                <a:solidFill>
                  <a:schemeClr val="tx1"/>
                </a:solidFill>
                <a:latin typeface="Meiryo UI" panose="020B0604030504040204" pitchFamily="50" charset="-128"/>
                <a:ea typeface="Meiryo UI" panose="020B0604030504040204" pitchFamily="50" charset="-128"/>
                <a:cs typeface="Times New Roman"/>
              </a:rPr>
              <a:t> ・ガードレール等による上下線分離構造への線形改良や路面表示などの安全対策に</a:t>
            </a:r>
            <a:endParaRPr lang="en-US" altLang="ja-JP" sz="8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ja-JP" altLang="en-US" sz="800" kern="100" dirty="0">
                <a:solidFill>
                  <a:schemeClr val="tx1"/>
                </a:solidFill>
                <a:latin typeface="Meiryo UI" panose="020B0604030504040204" pitchFamily="50" charset="-128"/>
                <a:ea typeface="Meiryo UI" panose="020B0604030504040204" pitchFamily="50" charset="-128"/>
                <a:cs typeface="Times New Roman"/>
              </a:rPr>
              <a:t>  関する工事に着手（契約済み：道路改良工事（</a:t>
            </a:r>
            <a:r>
              <a:rPr lang="en-US" altLang="ja-JP" sz="800" kern="100" dirty="0">
                <a:solidFill>
                  <a:schemeClr val="tx1"/>
                </a:solidFill>
                <a:latin typeface="Meiryo UI" panose="020B0604030504040204" pitchFamily="50" charset="-128"/>
                <a:ea typeface="Meiryo UI" panose="020B0604030504040204" pitchFamily="50" charset="-128"/>
                <a:cs typeface="Times New Roman"/>
              </a:rPr>
              <a:t>R5</a:t>
            </a:r>
            <a:r>
              <a:rPr lang="ja-JP" altLang="en-US" sz="800" kern="100" dirty="0">
                <a:solidFill>
                  <a:schemeClr val="tx1"/>
                </a:solidFill>
                <a:latin typeface="Meiryo UI" panose="020B0604030504040204" pitchFamily="50" charset="-128"/>
                <a:ea typeface="Meiryo UI" panose="020B0604030504040204" pitchFamily="50" charset="-128"/>
                <a:cs typeface="Times New Roman"/>
              </a:rPr>
              <a:t>）、新規発注：道路改良</a:t>
            </a:r>
            <a:endParaRPr lang="en-US" altLang="ja-JP" sz="8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en-US" altLang="ja-JP" sz="80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800" kern="100" dirty="0">
                <a:solidFill>
                  <a:schemeClr val="tx1"/>
                </a:solidFill>
                <a:latin typeface="Meiryo UI" panose="020B0604030504040204" pitchFamily="50" charset="-128"/>
                <a:ea typeface="Meiryo UI" panose="020B0604030504040204" pitchFamily="50" charset="-128"/>
                <a:cs typeface="Times New Roman"/>
              </a:rPr>
              <a:t>工事</a:t>
            </a:r>
            <a:r>
              <a:rPr lang="en-US" altLang="ja-JP" sz="800" kern="100" dirty="0">
                <a:solidFill>
                  <a:schemeClr val="tx1"/>
                </a:solidFill>
                <a:latin typeface="Meiryo UI" panose="020B0604030504040204" pitchFamily="50" charset="-128"/>
                <a:ea typeface="Meiryo UI" panose="020B0604030504040204" pitchFamily="50" charset="-128"/>
                <a:cs typeface="Times New Roman"/>
              </a:rPr>
              <a:t>(R</a:t>
            </a:r>
            <a:r>
              <a:rPr lang="ja-JP" altLang="en-US" sz="800" kern="100" dirty="0">
                <a:solidFill>
                  <a:schemeClr val="tx1"/>
                </a:solidFill>
                <a:latin typeface="Meiryo UI" panose="020B0604030504040204" pitchFamily="50" charset="-128"/>
                <a:ea typeface="Meiryo UI" panose="020B0604030504040204" pitchFamily="50" charset="-128"/>
                <a:cs typeface="Times New Roman"/>
              </a:rPr>
              <a:t>６</a:t>
            </a:r>
            <a:r>
              <a:rPr lang="en-US" altLang="ja-JP" sz="80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800" kern="100" dirty="0">
                <a:solidFill>
                  <a:schemeClr val="tx1"/>
                </a:solidFill>
                <a:latin typeface="Meiryo UI" panose="020B0604030504040204" pitchFamily="50" charset="-128"/>
                <a:ea typeface="Meiryo UI" panose="020B0604030504040204" pitchFamily="50" charset="-128"/>
                <a:cs typeface="Times New Roman"/>
              </a:rPr>
              <a:t>、新前川橋橋梁上部工事）、令和７年度末完成を目途</a:t>
            </a:r>
          </a:p>
          <a:p>
            <a:pPr lvl="0" algn="just">
              <a:lnSpc>
                <a:spcPts val="14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p:txBody>
      </p:sp>
      <p:sp>
        <p:nvSpPr>
          <p:cNvPr id="26" name="テキスト ボックス 29"/>
          <p:cNvSpPr txBox="1"/>
          <p:nvPr/>
        </p:nvSpPr>
        <p:spPr>
          <a:xfrm>
            <a:off x="11381154" y="713356"/>
            <a:ext cx="3562743" cy="227687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effectLst/>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砂川樫井線</a:t>
            </a:r>
            <a:r>
              <a:rPr lang="en-US" altLang="ja-JP" sz="1050" b="1" kern="100" dirty="0">
                <a:solidFill>
                  <a:schemeClr val="tx1"/>
                </a:solidFill>
                <a:effectLst/>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effectLst/>
                <a:latin typeface="Meiryo UI" panose="020B0604030504040204" pitchFamily="50" charset="-128"/>
                <a:ea typeface="Meiryo UI" panose="020B0604030504040204" pitchFamily="50" charset="-128"/>
                <a:cs typeface="Times New Roman"/>
              </a:rPr>
              <a:t>　　　　　</a:t>
            </a:r>
            <a:endParaRPr lang="en-US" altLang="ja-JP" sz="1050" b="1" kern="100" dirty="0">
              <a:solidFill>
                <a:schemeClr val="tx1"/>
              </a:solidFill>
              <a:effectLst/>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・泉南市事業の都市計画道路砂川樫井線が整備されることに</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より、府道大阪和泉泉南線の新家踏切対策にも寄与すること</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から、府が整備費用の一部を負担し用地交渉・工事を受託。</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併せて新道を府道とし、旧道は市へ引き継ぐことで市と合意し</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現在事業を進めています。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00" b="1" kern="100" dirty="0">
                <a:solidFill>
                  <a:srgbClr val="FF0000"/>
                </a:solidFill>
                <a:latin typeface="Meiryo UI" panose="020B0604030504040204" pitchFamily="50" charset="-128"/>
                <a:ea typeface="Meiryo UI" panose="020B0604030504040204" pitchFamily="50" charset="-128"/>
                <a:cs typeface="Times New Roman"/>
              </a:rPr>
              <a:t> </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[R6</a:t>
            </a: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年度実施予定</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a:t>
            </a: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・新家川渡河橋下部工事（</a:t>
            </a:r>
            <a:r>
              <a:rPr lang="en-US" altLang="ja-JP" sz="900" kern="100" dirty="0">
                <a:solidFill>
                  <a:schemeClr val="tx1"/>
                </a:solidFill>
                <a:latin typeface="Meiryo UI" panose="020B0604030504040204" pitchFamily="50" charset="-128"/>
                <a:ea typeface="Meiryo UI" panose="020B0604030504040204" pitchFamily="50" charset="-128"/>
                <a:cs typeface="Times New Roman"/>
              </a:rPr>
              <a:t>R4</a:t>
            </a:r>
            <a:r>
              <a:rPr lang="ja-JP" altLang="en-US" sz="900" kern="100" dirty="0">
                <a:solidFill>
                  <a:schemeClr val="tx1"/>
                </a:solidFill>
                <a:latin typeface="Meiryo UI" panose="020B0604030504040204" pitchFamily="50" charset="-128"/>
                <a:ea typeface="Meiryo UI" panose="020B0604030504040204" pitchFamily="50" charset="-128"/>
                <a:cs typeface="Times New Roman"/>
              </a:rPr>
              <a:t>から継続）</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・柳谷川渡河橋上部工事</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a:t>
            </a:r>
            <a:r>
              <a:rPr lang="en-US" altLang="ja-JP" sz="900" kern="100" dirty="0">
                <a:solidFill>
                  <a:schemeClr val="tx1"/>
                </a:solidFill>
                <a:latin typeface="Meiryo UI" panose="020B0604030504040204" pitchFamily="50" charset="-128"/>
                <a:ea typeface="Meiryo UI" panose="020B0604030504040204" pitchFamily="50" charset="-128"/>
                <a:cs typeface="Times New Roman"/>
              </a:rPr>
              <a:t>R5</a:t>
            </a:r>
            <a:r>
              <a:rPr lang="ja-JP" altLang="en-US" sz="900" kern="100" dirty="0">
                <a:solidFill>
                  <a:schemeClr val="tx1"/>
                </a:solidFill>
                <a:latin typeface="Meiryo UI" panose="020B0604030504040204" pitchFamily="50" charset="-128"/>
                <a:ea typeface="Meiryo UI" panose="020B0604030504040204" pitchFamily="50" charset="-128"/>
                <a:cs typeface="Times New Roman"/>
              </a:rPr>
              <a:t>から継続）</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・道路改良工事（２件）、</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新家川渡河橋上部工事の発注</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・用地買収　　　等</a:t>
            </a:r>
          </a:p>
          <a:p>
            <a:pPr lvl="0" algn="just">
              <a:lnSpc>
                <a:spcPts val="14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p:txBody>
      </p:sp>
      <p:sp>
        <p:nvSpPr>
          <p:cNvPr id="27" name="正方形/長方形 26"/>
          <p:cNvSpPr/>
          <p:nvPr/>
        </p:nvSpPr>
        <p:spPr>
          <a:xfrm>
            <a:off x="144438" y="8052610"/>
            <a:ext cx="14799460" cy="252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schemeClr val="tx1"/>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144438" y="8054727"/>
            <a:ext cx="14799460" cy="252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300" b="1" spc="300" dirty="0">
                <a:solidFill>
                  <a:schemeClr val="bg1"/>
                </a:solidFill>
                <a:latin typeface="HG丸ｺﾞｼｯｸM-PRO" panose="020F0600000000000000" pitchFamily="50" charset="-128"/>
                <a:ea typeface="HG丸ｺﾞｼｯｸM-PRO" panose="020F0600000000000000" pitchFamily="50" charset="-128"/>
              </a:rPr>
              <a:t>４．</a:t>
            </a:r>
            <a:r>
              <a:rPr lang="ja-JP" altLang="en-US" sz="1300" b="1" dirty="0">
                <a:solidFill>
                  <a:schemeClr val="bg1"/>
                </a:solidFill>
                <a:latin typeface="HG丸ｺﾞｼｯｸM-PRO" panose="020F0600000000000000" pitchFamily="50" charset="-128"/>
                <a:ea typeface="HG丸ｺﾞｼｯｸM-PRO" panose="020F0600000000000000" pitchFamily="50" charset="-128"/>
              </a:rPr>
              <a:t>戦略的な維持管理</a:t>
            </a:r>
          </a:p>
        </p:txBody>
      </p:sp>
      <p:sp>
        <p:nvSpPr>
          <p:cNvPr id="29" name="テキスト ボックス 29"/>
          <p:cNvSpPr txBox="1"/>
          <p:nvPr/>
        </p:nvSpPr>
        <p:spPr>
          <a:xfrm>
            <a:off x="345373" y="8310619"/>
            <a:ext cx="3593067" cy="14436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安全と安心のための維持管理</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a:t>
            </a: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・管理する道路や河川、公園において、施設の不具合や損傷</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を早期に発見するため、パトロール・点検を着実に実施します。</a:t>
            </a:r>
          </a:p>
          <a:p>
            <a:pPr lvl="0" algn="just">
              <a:lnSpc>
                <a:spcPts val="1400"/>
              </a:lnSpc>
              <a:spcBef>
                <a:spcPts val="400"/>
              </a:spcBef>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・発見した不具合や損傷箇所は、「現場の知恵」から生まれた</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アイデアを積極的に活用し、迅速かつきめ細やかな対応に努</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めます。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1400"/>
              </a:lnSpc>
              <a:spcBef>
                <a:spcPts val="300"/>
              </a:spcBef>
            </a:pPr>
            <a:r>
              <a:rPr lang="ja-JP" altLang="en-US" sz="1000" kern="100" dirty="0">
                <a:solidFill>
                  <a:schemeClr val="tx1"/>
                </a:solidFill>
                <a:latin typeface="Meiryo UI" panose="020B0604030504040204" pitchFamily="50" charset="-128"/>
                <a:ea typeface="Meiryo UI" panose="020B0604030504040204" pitchFamily="50" charset="-128"/>
                <a:cs typeface="Times New Roman"/>
              </a:rPr>
              <a:t>・公園施設の長寿命化計画に沿って、施設の改修等を行います。</a:t>
            </a:r>
          </a:p>
          <a:p>
            <a:pPr lvl="0" algn="just">
              <a:lnSpc>
                <a:spcPts val="1400"/>
              </a:lnSpc>
              <a:spcBef>
                <a:spcPts val="300"/>
              </a:spcBef>
              <a:spcAft>
                <a:spcPts val="0"/>
              </a:spcAft>
            </a:pPr>
            <a:endParaRPr lang="ja-JP" altLang="ja-JP" sz="10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30" name="テキスト ボックス 29"/>
          <p:cNvSpPr txBox="1"/>
          <p:nvPr/>
        </p:nvSpPr>
        <p:spPr>
          <a:xfrm>
            <a:off x="4033741" y="8313794"/>
            <a:ext cx="3634077" cy="166624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点検の着実な実施と計画的な保全</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a:t>
            </a: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・点検により要対策と判定された箇所について、重要度を加味し</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a:solidFill>
                  <a:schemeClr val="tx1"/>
                </a:solidFill>
                <a:latin typeface="Meiryo UI" panose="020B0604030504040204" pitchFamily="50" charset="-128"/>
                <a:ea typeface="Meiryo UI" panose="020B0604030504040204" pitchFamily="50" charset="-128"/>
                <a:cs typeface="Times New Roman"/>
              </a:rPr>
              <a:t>補修等を実施</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します。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　</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[R</a:t>
            </a: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６年度実施予定</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a:t>
            </a: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80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800" kern="100" spc="170" dirty="0">
                <a:solidFill>
                  <a:schemeClr val="tx1"/>
                </a:solidFill>
                <a:latin typeface="Meiryo UI" panose="020B0604030504040204" pitchFamily="50" charset="-128"/>
                <a:ea typeface="Meiryo UI" panose="020B0604030504040204" pitchFamily="50" charset="-128"/>
                <a:cs typeface="Times New Roman"/>
              </a:rPr>
              <a:t>橋りょう補修</a:t>
            </a:r>
            <a:r>
              <a:rPr lang="ja-JP" altLang="en-US" sz="80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700" kern="100" dirty="0">
                <a:solidFill>
                  <a:schemeClr val="tx1"/>
                </a:solidFill>
                <a:latin typeface="Meiryo UI" panose="020B0604030504040204" pitchFamily="50" charset="-128"/>
                <a:ea typeface="Meiryo UI" panose="020B0604030504040204" pitchFamily="50" charset="-128"/>
                <a:cs typeface="Times New Roman"/>
              </a:rPr>
              <a:t>長滝跨線橋、泉南マリンブリッジ、鳥取中高架橋、自然田高架橋　など</a:t>
            </a:r>
            <a:endParaRPr lang="en-US" altLang="ja-JP" sz="7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ja-JP" altLang="en-US" sz="800" kern="100" dirty="0">
                <a:solidFill>
                  <a:schemeClr val="tx1"/>
                </a:solidFill>
                <a:latin typeface="Meiryo UI" panose="020B0604030504040204" pitchFamily="50" charset="-128"/>
                <a:ea typeface="Meiryo UI" panose="020B0604030504040204" pitchFamily="50" charset="-128"/>
                <a:cs typeface="Times New Roman"/>
              </a:rPr>
              <a:t>　・橋りょう耐震補強：自然田歩道橋</a:t>
            </a:r>
          </a:p>
          <a:p>
            <a:pPr lvl="0" algn="just">
              <a:lnSpc>
                <a:spcPts val="1200"/>
              </a:lnSpc>
              <a:spcAft>
                <a:spcPts val="0"/>
              </a:spcAft>
            </a:pPr>
            <a:r>
              <a:rPr lang="ja-JP" altLang="en-US" sz="800" kern="100" dirty="0">
                <a:solidFill>
                  <a:schemeClr val="tx1"/>
                </a:solidFill>
                <a:latin typeface="Meiryo UI" panose="020B0604030504040204" pitchFamily="50" charset="-128"/>
                <a:ea typeface="Meiryo UI" panose="020B0604030504040204" pitchFamily="50" charset="-128"/>
                <a:cs typeface="Times New Roman"/>
              </a:rPr>
              <a:t>　・河川護岸補修等：樫井川など</a:t>
            </a:r>
            <a:endParaRPr lang="en-US" altLang="ja-JP" sz="8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ja-JP" altLang="en-US" sz="800" kern="100" dirty="0">
                <a:solidFill>
                  <a:schemeClr val="tx1"/>
                </a:solidFill>
                <a:latin typeface="Meiryo UI" panose="020B0604030504040204" pitchFamily="50" charset="-128"/>
                <a:ea typeface="Meiryo UI" panose="020B0604030504040204" pitchFamily="50" charset="-128"/>
                <a:cs typeface="Times New Roman"/>
              </a:rPr>
              <a:t>　・堆積土砂撤去：樫井川、莵砥川、西川など</a:t>
            </a:r>
            <a:endParaRPr lang="en-US" altLang="ja-JP" sz="8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31" name="テキスト ボックス 29"/>
          <p:cNvSpPr txBox="1"/>
          <p:nvPr/>
        </p:nvSpPr>
        <p:spPr>
          <a:xfrm>
            <a:off x="7702562" y="8310618"/>
            <a:ext cx="3528000" cy="15763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資産活用による維持管理財源の確保</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a:t>
            </a: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・事業予定地や道路高架下など未利用の公共用地を公募に</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より売却又は貸し付け、得られる収入を維持管理費用に充て</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るなど、独自財源の確保も併せた資産の有効活用を行います。</a:t>
            </a:r>
          </a:p>
          <a:p>
            <a:pPr lvl="0" algn="just">
              <a:lnSpc>
                <a:spcPts val="1000"/>
              </a:lnSpc>
              <a:spcBef>
                <a:spcPts val="600"/>
              </a:spcBef>
              <a:spcAft>
                <a:spcPts val="0"/>
              </a:spcAft>
            </a:pP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　</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[R</a:t>
            </a: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６年度実施予定</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a:t>
            </a: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［貸付］大阪岸和田南海線、元都市計画道路　など</a:t>
            </a: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［未利用地処分］旧国道</a:t>
            </a:r>
            <a:r>
              <a:rPr lang="en-US" altLang="ja-JP" sz="900" kern="100" dirty="0">
                <a:solidFill>
                  <a:schemeClr val="tx1"/>
                </a:solidFill>
                <a:latin typeface="Meiryo UI" panose="020B0604030504040204" pitchFamily="50" charset="-128"/>
                <a:ea typeface="Meiryo UI" panose="020B0604030504040204" pitchFamily="50" charset="-128"/>
                <a:cs typeface="Times New Roman"/>
              </a:rPr>
              <a:t>170</a:t>
            </a:r>
            <a:r>
              <a:rPr lang="ja-JP" altLang="en-US" sz="900" kern="100" dirty="0">
                <a:solidFill>
                  <a:schemeClr val="tx1"/>
                </a:solidFill>
                <a:latin typeface="Meiryo UI" panose="020B0604030504040204" pitchFamily="50" charset="-128"/>
                <a:ea typeface="Meiryo UI" panose="020B0604030504040204" pitchFamily="50" charset="-128"/>
                <a:cs typeface="Times New Roman"/>
              </a:rPr>
              <a:t>号、新家田尻線　など</a:t>
            </a: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p:txBody>
      </p:sp>
      <p:sp>
        <p:nvSpPr>
          <p:cNvPr id="32" name="テキスト ボックス 29"/>
          <p:cNvSpPr txBox="1"/>
          <p:nvPr/>
        </p:nvSpPr>
        <p:spPr>
          <a:xfrm>
            <a:off x="11381155" y="8329669"/>
            <a:ext cx="3528000" cy="14436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維持管理連携プラットフォーム</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a:t>
            </a: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・管内市町の維持管理に関する技術力向上、人材育成の取り</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組みとして、講習会や現場研修を開催します。</a:t>
            </a:r>
          </a:p>
          <a:p>
            <a:pPr lvl="0" algn="just">
              <a:lnSpc>
                <a:spcPts val="1400"/>
              </a:lnSpc>
              <a:spcBef>
                <a:spcPts val="400"/>
              </a:spcBef>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・岸和田土木事務所のメンテナンスマネジメント委員会（</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MM</a:t>
            </a: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委員会）への市町担当者の参加や、市町の維持管理に関</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する取り組み事例を相互に紹介すること等により情報共有を</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図ります。</a:t>
            </a:r>
          </a:p>
        </p:txBody>
      </p:sp>
      <p:pic>
        <p:nvPicPr>
          <p:cNvPr id="33" name="Picture 239" descr="P105013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044957" y="9773357"/>
            <a:ext cx="1396158" cy="772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図 33" descr="RIMG180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bwMode="auto">
          <a:xfrm>
            <a:off x="11568905" y="9669360"/>
            <a:ext cx="1456424" cy="864000"/>
          </a:xfrm>
          <a:prstGeom prst="rect">
            <a:avLst/>
          </a:prstGeom>
          <a:noFill/>
          <a:ln>
            <a:noFill/>
          </a:ln>
        </p:spPr>
      </p:pic>
      <p:pic>
        <p:nvPicPr>
          <p:cNvPr id="35" name="Picture 243" descr="IMG_3656"/>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3324998" y="9676237"/>
            <a:ext cx="1488857"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図 35"/>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19629" y="9717826"/>
            <a:ext cx="1292992" cy="828000"/>
          </a:xfrm>
          <a:prstGeom prst="rect">
            <a:avLst/>
          </a:prstGeom>
        </p:spPr>
      </p:pic>
      <p:pic>
        <p:nvPicPr>
          <p:cNvPr id="37" name="図 36"/>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127017" y="9722734"/>
            <a:ext cx="1279472" cy="821640"/>
          </a:xfrm>
          <a:prstGeom prst="rect">
            <a:avLst/>
          </a:prstGeom>
        </p:spPr>
      </p:pic>
      <p:pic>
        <p:nvPicPr>
          <p:cNvPr id="43" name="図 42"/>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8099195" y="9680374"/>
            <a:ext cx="1259749" cy="864000"/>
          </a:xfrm>
          <a:prstGeom prst="rect">
            <a:avLst/>
          </a:prstGeom>
        </p:spPr>
      </p:pic>
      <p:pic>
        <p:nvPicPr>
          <p:cNvPr id="44" name="図 43"/>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9669696" y="9669652"/>
            <a:ext cx="1359923" cy="864000"/>
          </a:xfrm>
          <a:prstGeom prst="rect">
            <a:avLst/>
          </a:prstGeom>
          <a:ln w="6350">
            <a:noFill/>
          </a:ln>
        </p:spPr>
      </p:pic>
      <p:pic>
        <p:nvPicPr>
          <p:cNvPr id="48" name="図 4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92113" y="1876061"/>
            <a:ext cx="1440000" cy="1080000"/>
          </a:xfrm>
          <a:prstGeom prst="rect">
            <a:avLst/>
          </a:prstGeom>
          <a:ln w="6350">
            <a:noFill/>
          </a:ln>
        </p:spPr>
      </p:pic>
      <p:pic>
        <p:nvPicPr>
          <p:cNvPr id="49" name="図 4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632251" y="1876061"/>
            <a:ext cx="1440001" cy="1080000"/>
          </a:xfrm>
          <a:prstGeom prst="rect">
            <a:avLst/>
          </a:prstGeom>
          <a:ln w="6350">
            <a:noFill/>
          </a:ln>
        </p:spPr>
      </p:pic>
      <p:pic>
        <p:nvPicPr>
          <p:cNvPr id="51" name="図 50"/>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6044957" y="7084499"/>
            <a:ext cx="1582203" cy="921104"/>
          </a:xfrm>
          <a:prstGeom prst="rect">
            <a:avLst/>
          </a:prstGeom>
          <a:ln w="6350">
            <a:noFill/>
          </a:ln>
        </p:spPr>
      </p:pic>
      <p:pic>
        <p:nvPicPr>
          <p:cNvPr id="53" name="図 52"/>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7983277" y="4536641"/>
            <a:ext cx="1417206" cy="936000"/>
          </a:xfrm>
          <a:prstGeom prst="rect">
            <a:avLst/>
          </a:prstGeom>
          <a:ln w="6350">
            <a:noFill/>
          </a:ln>
        </p:spPr>
      </p:pic>
      <p:sp>
        <p:nvSpPr>
          <p:cNvPr id="56" name="テキスト ボックス 55"/>
          <p:cNvSpPr txBox="1"/>
          <p:nvPr/>
        </p:nvSpPr>
        <p:spPr>
          <a:xfrm>
            <a:off x="11860031" y="86034"/>
            <a:ext cx="3076575" cy="338554"/>
          </a:xfrm>
          <a:prstGeom prst="rect">
            <a:avLst/>
          </a:prstGeom>
          <a:solidFill>
            <a:schemeClr val="tx1"/>
          </a:solidFill>
        </p:spPr>
        <p:txBody>
          <a:bodyPr wrap="square" rtlCol="0">
            <a:spAutoFit/>
          </a:bodyPr>
          <a:lstStyle/>
          <a:p>
            <a:pPr algn="r"/>
            <a:r>
              <a:rPr lang="ja-JP" altLang="en-US" sz="1600" b="1" dirty="0">
                <a:solidFill>
                  <a:schemeClr val="bg1"/>
                </a:solidFill>
                <a:latin typeface="HG丸ｺﾞｼｯｸM-PRO" panose="020F0600000000000000" pitchFamily="50" charset="-128"/>
                <a:ea typeface="HG丸ｺﾞｼｯｸM-PRO" panose="020F0600000000000000" pitchFamily="50" charset="-128"/>
              </a:rPr>
              <a:t>令和６年４月時点</a:t>
            </a:r>
            <a:endParaRPr kumimoji="1" lang="ja-JP" altLang="en-US" sz="16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63" name="図 62">
            <a:extLst>
              <a:ext uri="{FF2B5EF4-FFF2-40B4-BE49-F238E27FC236}">
                <a16:creationId xmlns:a16="http://schemas.microsoft.com/office/drawing/2014/main" id="{59024317-933D-4069-9018-E84F309E59B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953173" y="4693638"/>
            <a:ext cx="1431165" cy="771606"/>
          </a:xfrm>
          <a:prstGeom prst="rect">
            <a:avLst/>
          </a:prstGeom>
        </p:spPr>
      </p:pic>
      <p:sp>
        <p:nvSpPr>
          <p:cNvPr id="71" name="テキスト ボックス 70">
            <a:extLst>
              <a:ext uri="{FF2B5EF4-FFF2-40B4-BE49-F238E27FC236}">
                <a16:creationId xmlns:a16="http://schemas.microsoft.com/office/drawing/2014/main" id="{491DE514-87B9-4AC8-9D8A-3B8E5F666170}"/>
              </a:ext>
            </a:extLst>
          </p:cNvPr>
          <p:cNvSpPr txBox="1"/>
          <p:nvPr/>
        </p:nvSpPr>
        <p:spPr>
          <a:xfrm>
            <a:off x="14143650" y="1664187"/>
            <a:ext cx="708310" cy="289451"/>
          </a:xfrm>
          <a:prstGeom prst="rect">
            <a:avLst/>
          </a:prstGeom>
          <a:noFill/>
        </p:spPr>
        <p:txBody>
          <a:bodyPr wrap="square" lIns="36000" tIns="36000" rIns="36000" bIns="36000" rtlCol="0" anchor="ctr" anchorCtr="1">
            <a:noAutofit/>
          </a:bodyPr>
          <a:lstStyle/>
          <a:p>
            <a:pPr algn="ctr"/>
            <a:r>
              <a:rPr lang="ja-JP" altLang="en-US" sz="800" dirty="0"/>
              <a:t>新家川</a:t>
            </a:r>
            <a:r>
              <a:rPr kumimoji="1" lang="ja-JP" altLang="en-US" sz="800" dirty="0"/>
              <a:t>渡河橋</a:t>
            </a:r>
            <a:endParaRPr kumimoji="1" lang="en-US" altLang="ja-JP" sz="800" dirty="0"/>
          </a:p>
          <a:p>
            <a:pPr algn="ctr"/>
            <a:r>
              <a:rPr kumimoji="1" lang="ja-JP" altLang="en-US" sz="800" dirty="0"/>
              <a:t>下部工事</a:t>
            </a:r>
          </a:p>
        </p:txBody>
      </p:sp>
      <p:sp>
        <p:nvSpPr>
          <p:cNvPr id="73" name="テキスト ボックス 72">
            <a:extLst>
              <a:ext uri="{FF2B5EF4-FFF2-40B4-BE49-F238E27FC236}">
                <a16:creationId xmlns:a16="http://schemas.microsoft.com/office/drawing/2014/main" id="{5E63A41F-B599-4CD5-83D2-B78C06ECF8ED}"/>
              </a:ext>
            </a:extLst>
          </p:cNvPr>
          <p:cNvSpPr txBox="1"/>
          <p:nvPr/>
        </p:nvSpPr>
        <p:spPr>
          <a:xfrm>
            <a:off x="13324998" y="1876061"/>
            <a:ext cx="741675" cy="338801"/>
          </a:xfrm>
          <a:prstGeom prst="rect">
            <a:avLst/>
          </a:prstGeom>
          <a:noFill/>
        </p:spPr>
        <p:txBody>
          <a:bodyPr wrap="square" lIns="36000" tIns="36000" rIns="36000" bIns="36000" rtlCol="0" anchor="ctr" anchorCtr="1">
            <a:noAutofit/>
          </a:bodyPr>
          <a:lstStyle/>
          <a:p>
            <a:pPr algn="ctr"/>
            <a:r>
              <a:rPr kumimoji="1" lang="ja-JP" altLang="en-US" sz="800" dirty="0"/>
              <a:t>柳谷川渡河橋</a:t>
            </a:r>
            <a:endParaRPr kumimoji="1" lang="en-US" altLang="ja-JP" sz="800" dirty="0"/>
          </a:p>
          <a:p>
            <a:pPr algn="ctr"/>
            <a:r>
              <a:rPr kumimoji="1" lang="ja-JP" altLang="en-US" sz="800" dirty="0"/>
              <a:t>下部工事</a:t>
            </a:r>
          </a:p>
        </p:txBody>
      </p:sp>
      <p:pic>
        <p:nvPicPr>
          <p:cNvPr id="74" name="図 73">
            <a:extLst>
              <a:ext uri="{FF2B5EF4-FFF2-40B4-BE49-F238E27FC236}">
                <a16:creationId xmlns:a16="http://schemas.microsoft.com/office/drawing/2014/main" id="{C4C18014-68C8-4FE6-82D8-10A87448B4D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666100" y="4535965"/>
            <a:ext cx="1401234" cy="929279"/>
          </a:xfrm>
          <a:prstGeom prst="rect">
            <a:avLst/>
          </a:prstGeom>
        </p:spPr>
      </p:pic>
      <p:sp>
        <p:nvSpPr>
          <p:cNvPr id="66" name="正方形/長方形 65">
            <a:extLst>
              <a:ext uri="{FF2B5EF4-FFF2-40B4-BE49-F238E27FC236}">
                <a16:creationId xmlns:a16="http://schemas.microsoft.com/office/drawing/2014/main" id="{ECA3115E-A655-4675-AFB7-6D33258BBE46}"/>
              </a:ext>
            </a:extLst>
          </p:cNvPr>
          <p:cNvSpPr/>
          <p:nvPr/>
        </p:nvSpPr>
        <p:spPr>
          <a:xfrm>
            <a:off x="2883537" y="4776023"/>
            <a:ext cx="1172613" cy="665742"/>
          </a:xfrm>
          <a:prstGeom prst="rect">
            <a:avLst/>
          </a:prstGeom>
          <a:blipFill>
            <a:blip r:embed="rId19" cstate="print">
              <a:extLst>
                <a:ext uri="{28A0092B-C50C-407E-A947-70E740481C1C}">
                  <a14:useLocalDpi xmlns:a14="http://schemas.microsoft.com/office/drawing/2010/main" val="0"/>
                </a:ext>
              </a:extLst>
            </a:blip>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pic>
        <p:nvPicPr>
          <p:cNvPr id="68" name="図 67">
            <a:extLst>
              <a:ext uri="{FF2B5EF4-FFF2-40B4-BE49-F238E27FC236}">
                <a16:creationId xmlns:a16="http://schemas.microsoft.com/office/drawing/2014/main" id="{84584781-4413-47C4-95DA-BA883E3C55D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3072388" y="2167335"/>
            <a:ext cx="1004593" cy="753445"/>
          </a:xfrm>
          <a:prstGeom prst="rect">
            <a:avLst/>
          </a:prstGeom>
        </p:spPr>
      </p:pic>
      <p:pic>
        <p:nvPicPr>
          <p:cNvPr id="69" name="図 68">
            <a:extLst>
              <a:ext uri="{FF2B5EF4-FFF2-40B4-BE49-F238E27FC236}">
                <a16:creationId xmlns:a16="http://schemas.microsoft.com/office/drawing/2014/main" id="{E7160810-B392-4E13-8CD5-E87DC5C028F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14002974" y="2052906"/>
            <a:ext cx="1004621" cy="753466"/>
          </a:xfrm>
          <a:prstGeom prst="rect">
            <a:avLst/>
          </a:prstGeom>
        </p:spPr>
      </p:pic>
      <p:pic>
        <p:nvPicPr>
          <p:cNvPr id="78" name="図 77">
            <a:extLst>
              <a:ext uri="{FF2B5EF4-FFF2-40B4-BE49-F238E27FC236}">
                <a16:creationId xmlns:a16="http://schemas.microsoft.com/office/drawing/2014/main" id="{E7328520-636E-48CA-AE7B-7E966C74615D}"/>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1938920" y="4211281"/>
            <a:ext cx="2378316" cy="1305080"/>
          </a:xfrm>
          <a:prstGeom prst="rect">
            <a:avLst/>
          </a:prstGeom>
        </p:spPr>
      </p:pic>
      <p:pic>
        <p:nvPicPr>
          <p:cNvPr id="67" name="図 66">
            <a:extLst>
              <a:ext uri="{FF2B5EF4-FFF2-40B4-BE49-F238E27FC236}">
                <a16:creationId xmlns:a16="http://schemas.microsoft.com/office/drawing/2014/main" id="{BFBC6388-0653-474E-AB3A-E5C6A048E3E3}"/>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a:stretch/>
        </p:blipFill>
        <p:spPr>
          <a:xfrm>
            <a:off x="516275" y="4776023"/>
            <a:ext cx="1145424" cy="676815"/>
          </a:xfrm>
          <a:prstGeom prst="rect">
            <a:avLst/>
          </a:prstGeom>
        </p:spPr>
      </p:pic>
      <p:pic>
        <p:nvPicPr>
          <p:cNvPr id="70" name="図 69">
            <a:extLst>
              <a:ext uri="{FF2B5EF4-FFF2-40B4-BE49-F238E27FC236}">
                <a16:creationId xmlns:a16="http://schemas.microsoft.com/office/drawing/2014/main" id="{F5A9A024-B6FC-45C3-9D34-744B26638A16}"/>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693674" y="4773900"/>
            <a:ext cx="1157284" cy="679780"/>
          </a:xfrm>
          <a:prstGeom prst="rect">
            <a:avLst/>
          </a:prstGeom>
        </p:spPr>
      </p:pic>
      <p:pic>
        <p:nvPicPr>
          <p:cNvPr id="72" name="図 71">
            <a:extLst>
              <a:ext uri="{FF2B5EF4-FFF2-40B4-BE49-F238E27FC236}">
                <a16:creationId xmlns:a16="http://schemas.microsoft.com/office/drawing/2014/main" id="{172888E6-52F9-41AE-993C-A056A5C7A54B}"/>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326656" y="4694795"/>
            <a:ext cx="1356834" cy="768224"/>
          </a:xfrm>
          <a:prstGeom prst="rect">
            <a:avLst/>
          </a:prstGeom>
        </p:spPr>
      </p:pic>
      <p:pic>
        <p:nvPicPr>
          <p:cNvPr id="64" name="図 63">
            <a:extLst>
              <a:ext uri="{FF2B5EF4-FFF2-40B4-BE49-F238E27FC236}">
                <a16:creationId xmlns:a16="http://schemas.microsoft.com/office/drawing/2014/main" id="{8F0B7224-18EF-47DF-8EA7-70508E7BB25E}"/>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82258" y="2017736"/>
            <a:ext cx="1354603" cy="933676"/>
          </a:xfrm>
          <a:prstGeom prst="rect">
            <a:avLst/>
          </a:prstGeom>
        </p:spPr>
      </p:pic>
      <p:pic>
        <p:nvPicPr>
          <p:cNvPr id="65" name="図 64">
            <a:extLst>
              <a:ext uri="{FF2B5EF4-FFF2-40B4-BE49-F238E27FC236}">
                <a16:creationId xmlns:a16="http://schemas.microsoft.com/office/drawing/2014/main" id="{39D2554A-7B3A-4AE5-9076-8EFE2D316D14}"/>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a:stretch/>
        </p:blipFill>
        <p:spPr>
          <a:xfrm>
            <a:off x="2211092" y="2017736"/>
            <a:ext cx="1432299" cy="925831"/>
          </a:xfrm>
          <a:prstGeom prst="rect">
            <a:avLst/>
          </a:prstGeom>
        </p:spPr>
      </p:pic>
      <p:pic>
        <p:nvPicPr>
          <p:cNvPr id="77" name="図 76">
            <a:extLst>
              <a:ext uri="{FF2B5EF4-FFF2-40B4-BE49-F238E27FC236}">
                <a16:creationId xmlns:a16="http://schemas.microsoft.com/office/drawing/2014/main" id="{5E44D161-CD60-4153-9E7E-661A1F4A7EFC}"/>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4261681" y="2017735"/>
            <a:ext cx="1421809" cy="925831"/>
          </a:xfrm>
          <a:prstGeom prst="rect">
            <a:avLst/>
          </a:prstGeom>
        </p:spPr>
      </p:pic>
      <p:pic>
        <p:nvPicPr>
          <p:cNvPr id="79" name="図 78">
            <a:extLst>
              <a:ext uri="{FF2B5EF4-FFF2-40B4-BE49-F238E27FC236}">
                <a16:creationId xmlns:a16="http://schemas.microsoft.com/office/drawing/2014/main" id="{2935519E-8B74-4255-905E-513D5572681B}"/>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5983994" y="2017736"/>
            <a:ext cx="1457121" cy="926626"/>
          </a:xfrm>
          <a:prstGeom prst="rect">
            <a:avLst/>
          </a:prstGeom>
        </p:spPr>
      </p:pic>
      <p:pic>
        <p:nvPicPr>
          <p:cNvPr id="80" name="図 79">
            <a:extLst>
              <a:ext uri="{FF2B5EF4-FFF2-40B4-BE49-F238E27FC236}">
                <a16:creationId xmlns:a16="http://schemas.microsoft.com/office/drawing/2014/main" id="{B1346286-5D92-46B5-8666-82429F943A0A}"/>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a:stretch/>
        </p:blipFill>
        <p:spPr>
          <a:xfrm>
            <a:off x="4355914" y="9771699"/>
            <a:ext cx="1366870" cy="757271"/>
          </a:xfrm>
          <a:prstGeom prst="rect">
            <a:avLst/>
          </a:prstGeom>
        </p:spPr>
      </p:pic>
      <p:sp>
        <p:nvSpPr>
          <p:cNvPr id="62" name="テキスト ボックス 29">
            <a:extLst>
              <a:ext uri="{FF2B5EF4-FFF2-40B4-BE49-F238E27FC236}">
                <a16:creationId xmlns:a16="http://schemas.microsoft.com/office/drawing/2014/main" id="{D1E16F2E-CD59-4249-9390-B7F650A685C1}"/>
              </a:ext>
            </a:extLst>
          </p:cNvPr>
          <p:cNvSpPr txBox="1"/>
          <p:nvPr/>
        </p:nvSpPr>
        <p:spPr>
          <a:xfrm>
            <a:off x="310633" y="5786679"/>
            <a:ext cx="3639224" cy="119592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近木川汽水ワンドの利活用の推進</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・干潟の形成が進み多くの希少種の生息が確認されるようになり、</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貝塚市や大学と連携し、環境調査研究や生物観察会の実施に取り組んできたました。</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・地元小中学校などの参画を呼び掛けるなど、環境学習の場として、より一層の利活用の推進に取り組みます。</a:t>
            </a: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p:txBody>
      </p:sp>
      <p:pic>
        <p:nvPicPr>
          <p:cNvPr id="4" name="図 3">
            <a:extLst>
              <a:ext uri="{FF2B5EF4-FFF2-40B4-BE49-F238E27FC236}">
                <a16:creationId xmlns:a16="http://schemas.microsoft.com/office/drawing/2014/main" id="{0B11C4AD-9631-460E-A474-EE83A1B37457}"/>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49097" y="6956840"/>
            <a:ext cx="1371719" cy="1042506"/>
          </a:xfrm>
          <a:prstGeom prst="rect">
            <a:avLst/>
          </a:prstGeom>
        </p:spPr>
      </p:pic>
      <p:pic>
        <p:nvPicPr>
          <p:cNvPr id="38" name="図 37">
            <a:extLst>
              <a:ext uri="{FF2B5EF4-FFF2-40B4-BE49-F238E27FC236}">
                <a16:creationId xmlns:a16="http://schemas.microsoft.com/office/drawing/2014/main" id="{4E50DC1F-8FF1-4287-A4C1-800C64770770}"/>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137185" y="6956840"/>
            <a:ext cx="1426588" cy="1042506"/>
          </a:xfrm>
          <a:prstGeom prst="rect">
            <a:avLst/>
          </a:prstGeom>
        </p:spPr>
      </p:pic>
      <p:cxnSp>
        <p:nvCxnSpPr>
          <p:cNvPr id="15" name="直線コネクタ 14">
            <a:extLst>
              <a:ext uri="{FF2B5EF4-FFF2-40B4-BE49-F238E27FC236}">
                <a16:creationId xmlns:a16="http://schemas.microsoft.com/office/drawing/2014/main" id="{11503057-115F-4D6E-BFC7-D0D088FE5A25}"/>
              </a:ext>
            </a:extLst>
          </p:cNvPr>
          <p:cNvCxnSpPr>
            <a:cxnSpLocks/>
          </p:cNvCxnSpPr>
          <p:nvPr/>
        </p:nvCxnSpPr>
        <p:spPr>
          <a:xfrm>
            <a:off x="11237787" y="5502828"/>
            <a:ext cx="0" cy="2634709"/>
          </a:xfrm>
          <a:prstGeom prst="line">
            <a:avLst/>
          </a:prstGeom>
          <a:ln w="984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59446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rgbClr val="FF0000">
              <a:alpha val="70000"/>
            </a:srgbClr>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4293</TotalTime>
  <Words>2390</Words>
  <Application>Microsoft Office PowerPoint</Application>
  <PresentationFormat>ユーザー設定</PresentationFormat>
  <Paragraphs>211</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BIZ UDゴシック</vt:lpstr>
      <vt:lpstr>HG丸ｺﾞｼｯｸM-PRO</vt:lpstr>
      <vt:lpstr>Meiryo UI</vt:lpstr>
      <vt:lpstr>メイリオ</vt:lpstr>
      <vt:lpstr>游ゴシック</vt:lpstr>
      <vt:lpstr>Arial</vt:lpstr>
      <vt:lpstr>Calibri</vt:lpstr>
      <vt:lpstr>Office ​​テーマ</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寺田　英司</cp:lastModifiedBy>
  <cp:revision>477</cp:revision>
  <cp:lastPrinted>2024-04-12T08:24:44Z</cp:lastPrinted>
  <dcterms:created xsi:type="dcterms:W3CDTF">2017-06-11T23:58:58Z</dcterms:created>
  <dcterms:modified xsi:type="dcterms:W3CDTF">2024-07-11T05:12:27Z</dcterms:modified>
  <cp:contentStatus/>
</cp:coreProperties>
</file>