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"/>
  </p:notesMasterIdLst>
  <p:sldIdLst>
    <p:sldId id="294" r:id="rId2"/>
    <p:sldId id="292" r:id="rId3"/>
  </p:sldIdLst>
  <p:sldSz cx="9906000" cy="6858000" type="A4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66FFFF"/>
    <a:srgbClr val="003399"/>
    <a:srgbClr val="03A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098" y="84"/>
      </p:cViewPr>
      <p:guideLst>
        <p:guide orient="horz" pos="213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0308" cy="490569"/>
          </a:xfrm>
          <a:prstGeom prst="rect">
            <a:avLst/>
          </a:prstGeom>
        </p:spPr>
        <p:txBody>
          <a:bodyPr vert="horz" lIns="89659" tIns="44831" rIns="89659" bIns="4483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021" y="2"/>
            <a:ext cx="2880308" cy="490569"/>
          </a:xfrm>
          <a:prstGeom prst="rect">
            <a:avLst/>
          </a:prstGeom>
        </p:spPr>
        <p:txBody>
          <a:bodyPr vert="horz" lIns="89659" tIns="44831" rIns="89659" bIns="44831" rtlCol="0"/>
          <a:lstStyle>
            <a:lvl1pPr algn="r">
              <a:defRPr sz="1200"/>
            </a:lvl1pPr>
          </a:lstStyle>
          <a:p>
            <a:fld id="{01A92354-44C0-428F-B483-7638F40C6EC3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1222375"/>
            <a:ext cx="4767263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59" tIns="44831" rIns="89659" bIns="4483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687" y="4705383"/>
            <a:ext cx="5317490" cy="3849856"/>
          </a:xfrm>
          <a:prstGeom prst="rect">
            <a:avLst/>
          </a:prstGeom>
        </p:spPr>
        <p:txBody>
          <a:bodyPr vert="horz" lIns="89659" tIns="44831" rIns="89659" bIns="4483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286847"/>
            <a:ext cx="2880308" cy="490568"/>
          </a:xfrm>
          <a:prstGeom prst="rect">
            <a:avLst/>
          </a:prstGeom>
        </p:spPr>
        <p:txBody>
          <a:bodyPr vert="horz" lIns="89659" tIns="44831" rIns="89659" bIns="4483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021" y="9286847"/>
            <a:ext cx="2880308" cy="490568"/>
          </a:xfrm>
          <a:prstGeom prst="rect">
            <a:avLst/>
          </a:prstGeom>
        </p:spPr>
        <p:txBody>
          <a:bodyPr vert="horz" lIns="89659" tIns="44831" rIns="89659" bIns="44831" rtlCol="0" anchor="b"/>
          <a:lstStyle>
            <a:lvl1pPr algn="r">
              <a:defRPr sz="1200"/>
            </a:lvl1pPr>
          </a:lstStyle>
          <a:p>
            <a:fld id="{0DF636A5-0ABD-4E78-B926-B931C7FBFD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06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5E65-CC71-4A45-B61A-5FB8ACEB7D6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08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2120-73EF-4EDE-A1A8-264021586EC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1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E0DB-066E-46DB-B83C-BB5698479333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91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3DEA-B309-4592-B2D8-880745A1D632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2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CD83-122C-4625-9FCA-A6A2E9CBA435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45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534F-557D-4498-B0F9-56F0CEB4E5E9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5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973E-D20A-4C02-9BDB-08DC60F1E4CD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84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F4A3-956A-4124-B874-96D0C724BF62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14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96D7-FAA1-4FE8-AD77-5DCB8071C4BF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07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2BB4-3921-4A05-BA85-23F84715AFD8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21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E774-ED7C-4F9F-913C-F61A8D271ABA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34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F11D-B45E-4B02-81FB-9687D02B703C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85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97AF-D467-41EA-A608-C817AA75C95E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83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5507-A59B-460C-B367-0D2E37EFCB39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08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623993" y="2400818"/>
            <a:ext cx="5868000" cy="216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DF3F9"/>
              </a:gs>
              <a:gs pos="80000">
                <a:srgbClr val="5E75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魅力あるレジャーコンテンツの充実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5076455" y="2701773"/>
            <a:ext cx="4530422" cy="1098353"/>
          </a:xfrm>
          <a:prstGeom prst="roundRect">
            <a:avLst>
              <a:gd name="adj" fmla="val 8864"/>
            </a:avLst>
          </a:prstGeom>
          <a:solidFill>
            <a:srgbClr val="ED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概要</a:t>
            </a:r>
            <a:r>
              <a:rPr lang="ja-JP" altLang="en-US" sz="10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利用者満足度調査でニーズの高い、物販やアクティビティ施設の充実</a:t>
            </a:r>
            <a:endParaRPr lang="en-US" altLang="ja-JP" sz="1000" b="1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  <a:endParaRPr lang="en-US" altLang="ja-JP" sz="1000" b="1" u="sng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グランピング施設やオートキャンプ場など、それぞれの地区特性を活かした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自然を満喫できるアウトドア・スポットを新設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二色の浜公園のシンボルともいえるレストハウスを全面改修し、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賑わい創出拠点となるカフェ・レストラン及び売店の新設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地域のエネルギッシュな若者たち向けにスケートパークを新設</a:t>
            </a: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8472" y="2720127"/>
            <a:ext cx="1440000" cy="1080000"/>
          </a:xfrm>
          <a:custGeom>
            <a:avLst/>
            <a:gdLst>
              <a:gd name="connsiteX0" fmla="*/ 0 w 1440000"/>
              <a:gd name="connsiteY0" fmla="*/ 0 h 1080000"/>
              <a:gd name="connsiteX1" fmla="*/ 1440000 w 1440000"/>
              <a:gd name="connsiteY1" fmla="*/ 0 h 1080000"/>
              <a:gd name="connsiteX2" fmla="*/ 1440000 w 1440000"/>
              <a:gd name="connsiteY2" fmla="*/ 1080000 h 1080000"/>
              <a:gd name="connsiteX3" fmla="*/ 0 w 144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080000">
                <a:moveTo>
                  <a:pt x="0" y="0"/>
                </a:moveTo>
                <a:lnTo>
                  <a:pt x="1440000" y="0"/>
                </a:lnTo>
                <a:lnTo>
                  <a:pt x="144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36" name="図 35" descr="2021年9月グランドオープン】北陸初のドーム型テントグラピング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8" y="2720127"/>
            <a:ext cx="1440000" cy="1080000"/>
          </a:xfrm>
          <a:custGeom>
            <a:avLst/>
            <a:gdLst>
              <a:gd name="connsiteX0" fmla="*/ 0 w 1440000"/>
              <a:gd name="connsiteY0" fmla="*/ 0 h 1080000"/>
              <a:gd name="connsiteX1" fmla="*/ 1440000 w 1440000"/>
              <a:gd name="connsiteY1" fmla="*/ 0 h 1080000"/>
              <a:gd name="connsiteX2" fmla="*/ 1440000 w 1440000"/>
              <a:gd name="connsiteY2" fmla="*/ 1080000 h 1080000"/>
              <a:gd name="connsiteX3" fmla="*/ 0 w 144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080000">
                <a:moveTo>
                  <a:pt x="0" y="0"/>
                </a:moveTo>
                <a:lnTo>
                  <a:pt x="1440000" y="0"/>
                </a:lnTo>
                <a:lnTo>
                  <a:pt x="1440000" y="1080000"/>
                </a:lnTo>
                <a:lnTo>
                  <a:pt x="0" y="1080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角丸四角形 29"/>
          <p:cNvSpPr/>
          <p:nvPr/>
        </p:nvSpPr>
        <p:spPr>
          <a:xfrm>
            <a:off x="604472" y="5426015"/>
            <a:ext cx="5868000" cy="20716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DF3F9"/>
              </a:gs>
              <a:gs pos="80000">
                <a:srgbClr val="5E75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二色の浜観光協会との連携による、公園周辺を含めた地域活性化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5098479" y="5678372"/>
            <a:ext cx="4508398" cy="1080000"/>
          </a:xfrm>
          <a:prstGeom prst="roundRect">
            <a:avLst>
              <a:gd name="adj" fmla="val 8864"/>
            </a:avLst>
          </a:prstGeom>
          <a:solidFill>
            <a:srgbClr val="ED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概要</a:t>
            </a:r>
            <a:r>
              <a:rPr lang="ja-JP" altLang="en-US" sz="10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二色の浜観光協会と連携し、公園周辺を含めた地域活性化</a:t>
            </a:r>
            <a:endParaRPr lang="en-US" altLang="ja-JP" sz="1000" b="1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  <a:endParaRPr lang="en-US" altLang="ja-JP" sz="1000" b="1" u="sng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SUP</a:t>
            </a: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や海上アスレチックなど、安全で魅力的な、海上アクティビティの運営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屋外ヨガなど新しい生活様式のニーズに応える健康イベントの実施</a:t>
            </a:r>
          </a:p>
        </p:txBody>
      </p:sp>
      <p:pic>
        <p:nvPicPr>
          <p:cNvPr id="63" name="図 6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594" y="5680896"/>
            <a:ext cx="1440000" cy="1077476"/>
          </a:xfrm>
          <a:custGeom>
            <a:avLst/>
            <a:gdLst>
              <a:gd name="connsiteX0" fmla="*/ 0 w 1440000"/>
              <a:gd name="connsiteY0" fmla="*/ 0 h 1077476"/>
              <a:gd name="connsiteX1" fmla="*/ 1440000 w 1440000"/>
              <a:gd name="connsiteY1" fmla="*/ 0 h 1077476"/>
              <a:gd name="connsiteX2" fmla="*/ 1440000 w 1440000"/>
              <a:gd name="connsiteY2" fmla="*/ 1077476 h 1077476"/>
              <a:gd name="connsiteX3" fmla="*/ 0 w 1440000"/>
              <a:gd name="connsiteY3" fmla="*/ 1077476 h 107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077476">
                <a:moveTo>
                  <a:pt x="0" y="0"/>
                </a:moveTo>
                <a:lnTo>
                  <a:pt x="1440000" y="0"/>
                </a:lnTo>
                <a:lnTo>
                  <a:pt x="1440000" y="1077476"/>
                </a:lnTo>
                <a:lnTo>
                  <a:pt x="0" y="1077476"/>
                </a:lnTo>
                <a:close/>
              </a:path>
            </a:pathLst>
          </a:custGeom>
        </p:spPr>
      </p:pic>
      <p:pic>
        <p:nvPicPr>
          <p:cNvPr id="57" name="図 56" descr="\\10.100.20.113\share\53M1055_大阪府　二色の浜公園（貝塚市）_提案支援\05_各種検討（作業）\イベント\延生建設\二色の浜　ビーチヨガ\ビーチヨガ４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50" y="5679634"/>
            <a:ext cx="1440000" cy="1080000"/>
          </a:xfrm>
          <a:custGeom>
            <a:avLst/>
            <a:gdLst>
              <a:gd name="connsiteX0" fmla="*/ 0 w 1440000"/>
              <a:gd name="connsiteY0" fmla="*/ 0 h 1080000"/>
              <a:gd name="connsiteX1" fmla="*/ 1440000 w 1440000"/>
              <a:gd name="connsiteY1" fmla="*/ 0 h 1080000"/>
              <a:gd name="connsiteX2" fmla="*/ 1440000 w 1440000"/>
              <a:gd name="connsiteY2" fmla="*/ 1080000 h 1080000"/>
              <a:gd name="connsiteX3" fmla="*/ 0 w 144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080000">
                <a:moveTo>
                  <a:pt x="0" y="0"/>
                </a:moveTo>
                <a:lnTo>
                  <a:pt x="1440000" y="0"/>
                </a:lnTo>
                <a:lnTo>
                  <a:pt x="1440000" y="1080000"/>
                </a:lnTo>
                <a:lnTo>
                  <a:pt x="0" y="1080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9" name="角丸四角形 28"/>
          <p:cNvSpPr/>
          <p:nvPr/>
        </p:nvSpPr>
        <p:spPr>
          <a:xfrm>
            <a:off x="623993" y="3932267"/>
            <a:ext cx="5868000" cy="19958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DF3F9"/>
              </a:gs>
              <a:gs pos="80000">
                <a:srgbClr val="5E75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地元企業や団体との協働によるイベント活動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5098478" y="4232488"/>
            <a:ext cx="4625069" cy="1120638"/>
          </a:xfrm>
          <a:prstGeom prst="roundRect">
            <a:avLst>
              <a:gd name="adj" fmla="val 8864"/>
            </a:avLst>
          </a:prstGeom>
          <a:solidFill>
            <a:srgbClr val="ED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概要</a:t>
            </a:r>
            <a:r>
              <a:rPr lang="ja-JP" altLang="en-US" sz="10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地域の企業や団体と共に、地元密着型のイベントから社会貢献活動まで、</a:t>
            </a:r>
            <a:endParaRPr lang="en-US" altLang="ja-JP" sz="1000" b="1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幅広い取り組み</a:t>
            </a:r>
            <a:endParaRPr lang="en-US" altLang="ja-JP" sz="1000" b="1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  <a:endParaRPr lang="en-US" altLang="ja-JP" sz="1000" b="1" u="sng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マルシェやフードイベントなど、地元企業・農家などと協働した各種イベントの実施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献血、子ども食堂など、</a:t>
            </a:r>
            <a:r>
              <a:rPr lang="en-US" altLang="ja-JP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・企業と協働した社会貢献活動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清掃活動・環境学習など、</a:t>
            </a:r>
            <a:r>
              <a:rPr lang="en-US" altLang="ja-JP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や企業と協働した二色の浜の美化・環境保護活動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72" y="4219279"/>
            <a:ext cx="1440000" cy="10800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3" y="4219279"/>
            <a:ext cx="1439625" cy="1080000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90350" y="4224685"/>
            <a:ext cx="1440000" cy="1080000"/>
          </a:xfrm>
          <a:custGeom>
            <a:avLst/>
            <a:gdLst>
              <a:gd name="connsiteX0" fmla="*/ 0 w 1440000"/>
              <a:gd name="connsiteY0" fmla="*/ 0 h 1080000"/>
              <a:gd name="connsiteX1" fmla="*/ 1440000 w 1440000"/>
              <a:gd name="connsiteY1" fmla="*/ 0 h 1080000"/>
              <a:gd name="connsiteX2" fmla="*/ 1440000 w 1440000"/>
              <a:gd name="connsiteY2" fmla="*/ 1080000 h 1080000"/>
              <a:gd name="connsiteX3" fmla="*/ 0 w 144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080000">
                <a:moveTo>
                  <a:pt x="0" y="0"/>
                </a:moveTo>
                <a:lnTo>
                  <a:pt x="1440000" y="0"/>
                </a:lnTo>
                <a:lnTo>
                  <a:pt x="1440000" y="1080000"/>
                </a:lnTo>
                <a:lnTo>
                  <a:pt x="0" y="1080000"/>
                </a:lnTo>
                <a:close/>
              </a:path>
            </a:pathLst>
          </a:cu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角丸四角形 31"/>
          <p:cNvSpPr/>
          <p:nvPr/>
        </p:nvSpPr>
        <p:spPr>
          <a:xfrm>
            <a:off x="601301" y="2110529"/>
            <a:ext cx="1800000" cy="216000"/>
          </a:xfrm>
          <a:prstGeom prst="roundRect">
            <a:avLst>
              <a:gd name="adj" fmla="val 5000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施策概要・内容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5515349" y="663171"/>
            <a:ext cx="3913780" cy="1508373"/>
            <a:chOff x="-4899567" y="997854"/>
            <a:chExt cx="3913780" cy="1508373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-4899567" y="997854"/>
              <a:ext cx="3913780" cy="1508373"/>
              <a:chOff x="2339752" y="2429811"/>
              <a:chExt cx="4284344" cy="1797867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43" name="円/楕円 99"/>
              <p:cNvSpPr/>
              <p:nvPr/>
            </p:nvSpPr>
            <p:spPr>
              <a:xfrm>
                <a:off x="3887923" y="2429811"/>
                <a:ext cx="1188000" cy="468000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chemeClr val="bg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指定管理者</a:t>
                </a:r>
                <a:endParaRPr lang="en-US" altLang="ja-JP" sz="10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  <p:sp>
            <p:nvSpPr>
              <p:cNvPr id="44" name="円/楕円 100"/>
              <p:cNvSpPr/>
              <p:nvPr/>
            </p:nvSpPr>
            <p:spPr>
              <a:xfrm>
                <a:off x="2339752" y="3094744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地元企業</a:t>
                </a:r>
                <a:br>
                  <a:rPr lang="en-US" altLang="ja-JP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団体</a:t>
                </a:r>
              </a:p>
            </p:txBody>
          </p:sp>
          <p:sp>
            <p:nvSpPr>
              <p:cNvPr id="45" name="円/楕円 101"/>
              <p:cNvSpPr/>
              <p:nvPr/>
            </p:nvSpPr>
            <p:spPr>
              <a:xfrm>
                <a:off x="2691271" y="3616335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地元農家</a:t>
                </a:r>
              </a:p>
            </p:txBody>
          </p:sp>
          <p:sp>
            <p:nvSpPr>
              <p:cNvPr id="46" name="円/楕円 102"/>
              <p:cNvSpPr/>
              <p:nvPr/>
            </p:nvSpPr>
            <p:spPr>
              <a:xfrm>
                <a:off x="3887923" y="3759678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脇浜大社</a:t>
                </a:r>
              </a:p>
            </p:txBody>
          </p:sp>
          <p:sp>
            <p:nvSpPr>
              <p:cNvPr id="47" name="円/楕円 103"/>
              <p:cNvSpPr/>
              <p:nvPr/>
            </p:nvSpPr>
            <p:spPr>
              <a:xfrm>
                <a:off x="5436096" y="3094745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貝塚市</a:t>
                </a:r>
              </a:p>
            </p:txBody>
          </p:sp>
          <p:sp>
            <p:nvSpPr>
              <p:cNvPr id="48" name="円/楕円 104"/>
              <p:cNvSpPr/>
              <p:nvPr/>
            </p:nvSpPr>
            <p:spPr>
              <a:xfrm>
                <a:off x="2691271" y="2573153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二色の浜</a:t>
                </a:r>
                <a:br>
                  <a:rPr lang="en-US" altLang="ja-JP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観光協会</a:t>
                </a:r>
              </a:p>
            </p:txBody>
          </p:sp>
          <p:sp>
            <p:nvSpPr>
              <p:cNvPr id="49" name="円/楕円 105"/>
              <p:cNvSpPr/>
              <p:nvPr/>
            </p:nvSpPr>
            <p:spPr>
              <a:xfrm>
                <a:off x="5123287" y="2573153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地元鉄道会社</a:t>
                </a:r>
              </a:p>
            </p:txBody>
          </p:sp>
          <p:sp>
            <p:nvSpPr>
              <p:cNvPr id="52" name="円/楕円 106"/>
              <p:cNvSpPr/>
              <p:nvPr/>
            </p:nvSpPr>
            <p:spPr>
              <a:xfrm>
                <a:off x="5123287" y="3616335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環境</a:t>
                </a:r>
                <a:br>
                  <a:rPr lang="en-US" altLang="ja-JP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ボランティア</a:t>
                </a:r>
              </a:p>
            </p:txBody>
          </p:sp>
        </p:grpSp>
        <p:sp>
          <p:nvSpPr>
            <p:cNvPr id="38" name="テキスト ボックス 37"/>
            <p:cNvSpPr txBox="1"/>
            <p:nvPr/>
          </p:nvSpPr>
          <p:spPr>
            <a:xfrm>
              <a:off x="-4182891" y="1427563"/>
              <a:ext cx="2607429" cy="738664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ja-JP" altLang="en-US" sz="1400" dirty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地域と繋がり、</a:t>
              </a:r>
              <a:br>
                <a:rPr lang="en-US" altLang="ja-JP" sz="1400" dirty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</a:br>
              <a:r>
                <a:rPr lang="ja-JP" altLang="en-US" sz="1400" dirty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地域と共に育てる</a:t>
              </a:r>
              <a:br>
                <a:rPr lang="en-US" altLang="ja-JP" sz="1400" dirty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</a:br>
              <a:r>
                <a:rPr lang="ja-JP" altLang="en-US" sz="1400" dirty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公園づくり</a:t>
              </a:r>
            </a:p>
          </p:txBody>
        </p:sp>
      </p:grpSp>
      <p:sp>
        <p:nvSpPr>
          <p:cNvPr id="42" name="角丸四角形 41"/>
          <p:cNvSpPr/>
          <p:nvPr/>
        </p:nvSpPr>
        <p:spPr>
          <a:xfrm>
            <a:off x="601916" y="1010715"/>
            <a:ext cx="1800000" cy="216000"/>
          </a:xfrm>
          <a:prstGeom prst="roundRect">
            <a:avLst>
              <a:gd name="adj" fmla="val 5000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666587" y="1121316"/>
            <a:ext cx="4795380" cy="93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u="sng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二色の浜公園の賑わいづくり・再生</a:t>
            </a:r>
            <a:endParaRPr lang="en-US" altLang="ja-JP" sz="1400" b="1" u="sng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二色の浜観光協会をはじめ、地元企業・団体・農家・社会福祉法人など、</a:t>
            </a:r>
            <a:endParaRPr lang="en-US" altLang="ja-JP" sz="11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地元で長年培ってきた多岐にわたるネットワークと、地元企業ならではの</a:t>
            </a:r>
            <a:endParaRPr lang="en-US" altLang="ja-JP" sz="11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機動力を発揮しながら、</a:t>
            </a:r>
            <a:r>
              <a:rPr lang="ja-JP" altLang="en-US" sz="11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地域と一体となった公園運営・賑わいづくり</a:t>
            </a:r>
            <a:r>
              <a:rPr lang="ja-JP" altLang="en-US" sz="11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を行います。</a:t>
            </a:r>
            <a:r>
              <a:rPr lang="ja-JP" altLang="en-US" sz="11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</p:txBody>
      </p:sp>
      <p:sp>
        <p:nvSpPr>
          <p:cNvPr id="4" name="楕円 3"/>
          <p:cNvSpPr/>
          <p:nvPr/>
        </p:nvSpPr>
        <p:spPr>
          <a:xfrm>
            <a:off x="2802731" y="5975195"/>
            <a:ext cx="540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90653" y="630140"/>
            <a:ext cx="4882414" cy="31685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b="1" spc="3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地域と繋がり、地域と共に育てる公園づくり</a:t>
            </a:r>
            <a:r>
              <a:rPr lang="ja-JP" altLang="en-US" sz="1600" b="1" kern="100" spc="3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kumimoji="1" lang="ja-JP" altLang="en-US" sz="1600" b="1" spc="3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0" y="2581"/>
            <a:ext cx="9906000" cy="533854"/>
          </a:xfrm>
          <a:prstGeom prst="rect">
            <a:avLst/>
          </a:prstGeom>
          <a:solidFill>
            <a:srgbClr val="003399"/>
          </a:solidFill>
          <a:ln w="28575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二色の浜公園　指定管理者の提案内容</a:t>
            </a:r>
            <a:endParaRPr lang="ja-JP" altLang="en-US" sz="2400" b="1" kern="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33" y="5678372"/>
            <a:ext cx="1427478" cy="108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950" y="2717539"/>
            <a:ext cx="14364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1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44"/>
          <p:cNvSpPr/>
          <p:nvPr/>
        </p:nvSpPr>
        <p:spPr>
          <a:xfrm>
            <a:off x="57704" y="782767"/>
            <a:ext cx="3802500" cy="3864860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noAutofit/>
          </a:bodyPr>
          <a:lstStyle/>
          <a:p>
            <a:endParaRPr lang="en-US" altLang="ja-JP" sz="1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利用促進・利便性向上</a:t>
            </a: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pPr marL="359867" indent="-208955"/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地元農家・飲食店・漁港などと連携したマルシェ、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59867" indent="-208955"/>
            <a:r>
              <a:rPr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フリーマーケットなどのイベントを開催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Bef>
                <a:spcPts val="1000"/>
              </a:spcBef>
            </a:pP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海岸管理者との連携</a:t>
            </a: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pPr marL="359867" indent="-208955"/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地域団体と連携したマリンレジャーイベントなどを実施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Bef>
                <a:spcPts val="1000"/>
              </a:spcBef>
            </a:pPr>
            <a:b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魅力向上事業（ソフト事業）</a:t>
            </a: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pPr marL="359867" indent="-208955"/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ライトアップイベント、ビーチスポーツ大会、フードイベントの開催など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indent="-208955">
              <a:spcBef>
                <a:spcPts val="1000"/>
              </a:spcBef>
            </a:pPr>
            <a:b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魅力向上事業（ハード事業）</a:t>
            </a: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0" y="-5764"/>
            <a:ext cx="9906000" cy="423193"/>
          </a:xfrm>
          <a:prstGeom prst="rect">
            <a:avLst/>
          </a:prstGeom>
          <a:solidFill>
            <a:srgbClr val="003399"/>
          </a:solidFill>
        </p:spPr>
        <p:txBody>
          <a:bodyPr wrap="square" tIns="0" bIns="0" rtlCol="0" anchor="ctr" anchorCtr="1">
            <a:spAutoFit/>
          </a:bodyPr>
          <a:lstStyle/>
          <a:p>
            <a:pPr algn="ctr">
              <a:lnSpc>
                <a:spcPts val="3250"/>
              </a:lnSpc>
            </a:pPr>
            <a:r>
              <a:rPr lang="ja-JP" altLang="en-US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二色の浜公園　公園管理業務（</a:t>
            </a:r>
            <a:r>
              <a:rPr lang="en-US" altLang="ja-JP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PMO</a:t>
            </a:r>
            <a:r>
              <a:rPr lang="ja-JP" altLang="en-US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型）の主な事業内容とスケジュール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089495" y="3440202"/>
            <a:ext cx="33054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38" dirty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</a:p>
        </p:txBody>
      </p:sp>
      <p:sp>
        <p:nvSpPr>
          <p:cNvPr id="29" name="テキスト ボックス 482"/>
          <p:cNvSpPr txBox="1"/>
          <p:nvPr/>
        </p:nvSpPr>
        <p:spPr>
          <a:xfrm>
            <a:off x="7117602" y="6706137"/>
            <a:ext cx="2701060" cy="126125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>
              <a:lnSpc>
                <a:spcPts val="975"/>
              </a:lnSpc>
              <a:tabLst>
                <a:tab pos="145753" algn="l"/>
              </a:tabLst>
            </a:pPr>
            <a:r>
              <a:rPr lang="en-US" altLang="ja-JP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※</a:t>
            </a: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　内容の詳細は、関係機関との協議等により決定いたします。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4139488" y="470094"/>
            <a:ext cx="5703750" cy="4574606"/>
            <a:chOff x="5148000" y="1071675"/>
            <a:chExt cx="7020000" cy="5630286"/>
          </a:xfrm>
        </p:grpSpPr>
        <p:pic>
          <p:nvPicPr>
            <p:cNvPr id="28" name="図 27" descr="C:\Users\masudams\AppData\Local\Microsoft\Windows\INetCache\Content.Word\02-2.ゾーン図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415651">
              <a:off x="9617320" y="2953247"/>
              <a:ext cx="794106" cy="1544923"/>
            </a:xfrm>
            <a:prstGeom prst="rect">
              <a:avLst/>
            </a:prstGeom>
            <a:ln>
              <a:noFill/>
            </a:ln>
            <a:effectLst>
              <a:softEdge rad="88900"/>
            </a:effectLst>
          </p:spPr>
        </p:pic>
        <p:grpSp>
          <p:nvGrpSpPr>
            <p:cNvPr id="3" name="グループ化 2"/>
            <p:cNvGrpSpPr/>
            <p:nvPr/>
          </p:nvGrpSpPr>
          <p:grpSpPr>
            <a:xfrm>
              <a:off x="5148000" y="1071675"/>
              <a:ext cx="7020000" cy="5630286"/>
              <a:chOff x="5328000" y="2147516"/>
              <a:chExt cx="7020000" cy="5630286"/>
            </a:xfrm>
          </p:grpSpPr>
          <p:pic>
            <p:nvPicPr>
              <p:cNvPr id="17" name="図 16" descr="C:\Users\masudams\AppData\Local\Microsoft\Windows\INetCache\Content.Word\02-2.ゾーン図.jp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328000" y="4681801"/>
                <a:ext cx="7020000" cy="3096001"/>
              </a:xfrm>
              <a:prstGeom prst="rect">
                <a:avLst/>
              </a:prstGeom>
              <a:ln>
                <a:noFill/>
              </a:ln>
              <a:effectLst>
                <a:softEdge rad="88900"/>
              </a:effectLst>
            </p:spPr>
          </p:pic>
          <p:pic>
            <p:nvPicPr>
              <p:cNvPr id="23" name="図 22" descr="C:\Users\masudams\AppData\Local\Microsoft\Windows\INetCache\Content.Word\02-2.ゾーン図.jp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181250" y="2147516"/>
                <a:ext cx="2160918" cy="3276000"/>
              </a:xfrm>
              <a:prstGeom prst="rect">
                <a:avLst/>
              </a:prstGeom>
              <a:ln>
                <a:noFill/>
              </a:ln>
              <a:effectLst>
                <a:softEdge rad="88900"/>
              </a:effectLst>
            </p:spPr>
          </p:pic>
        </p:grpSp>
      </p:grp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3778" y="1902678"/>
            <a:ext cx="2928061" cy="1411255"/>
          </a:xfrm>
          <a:prstGeom prst="rect">
            <a:avLst/>
          </a:prstGeom>
          <a:ln w="190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99490" y="594293"/>
            <a:ext cx="1910933" cy="1270024"/>
          </a:xfrm>
          <a:prstGeom prst="rect">
            <a:avLst/>
          </a:prstGeom>
          <a:ln w="190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0" name="表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72781"/>
              </p:ext>
            </p:extLst>
          </p:nvPr>
        </p:nvGraphicFramePr>
        <p:xfrm>
          <a:off x="283336" y="3144694"/>
          <a:ext cx="3471115" cy="1488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0203">
                  <a:extLst>
                    <a:ext uri="{9D8B030D-6E8A-4147-A177-3AD203B41FA5}">
                      <a16:colId xmlns:a16="http://schemas.microsoft.com/office/drawing/2014/main" val="815350357"/>
                    </a:ext>
                  </a:extLst>
                </a:gridCol>
                <a:gridCol w="2000912">
                  <a:extLst>
                    <a:ext uri="{9D8B030D-6E8A-4147-A177-3AD203B41FA5}">
                      <a16:colId xmlns:a16="http://schemas.microsoft.com/office/drawing/2014/main" val="244183498"/>
                    </a:ext>
                  </a:extLst>
                </a:gridCol>
              </a:tblGrid>
              <a:tr h="148807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○</a:t>
                      </a:r>
                      <a:r>
                        <a:rPr lang="ja-JP" altLang="en-US" sz="1100" b="0" baseline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</a:t>
                      </a: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新設</a:t>
                      </a:r>
                      <a:endParaRPr lang="en-US" altLang="ja-JP" sz="11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①グランピング施設</a:t>
                      </a:r>
                      <a:endParaRPr lang="en-US" altLang="ja-JP" sz="11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②</a:t>
                      </a:r>
                      <a:r>
                        <a:rPr lang="en-US" altLang="ja-JP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BBQ</a:t>
                      </a: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ガーデン </a:t>
                      </a:r>
                      <a:endParaRPr lang="en-US" altLang="ja-JP" sz="11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③</a:t>
                      </a:r>
                      <a:r>
                        <a:rPr lang="en-US" altLang="ja-JP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Day</a:t>
                      </a: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キャンプ場　　　　　　　　　　　　 </a:t>
                      </a:r>
                      <a:endParaRPr lang="en-US" altLang="ja-JP" sz="1100" b="0" dirty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④オートキャンプ場</a:t>
                      </a:r>
                      <a:endParaRPr lang="en-US" altLang="ja-JP" sz="11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⑤スケートパーク</a:t>
                      </a:r>
                      <a:endParaRPr lang="en-US" altLang="ja-JP" sz="1100" b="0" dirty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9250" marR="29250" marT="5850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〇</a:t>
                      </a:r>
                      <a:r>
                        <a:rPr lang="ja-JP" altLang="en-US" sz="1100" b="0" baseline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既存レストハウスの改修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　⑥ カフェ・レストラン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　⑦ 管理棟・売店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9250" marR="29250" marT="5850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9945941"/>
                  </a:ext>
                </a:extLst>
              </a:tr>
            </a:tbl>
          </a:graphicData>
        </a:graphic>
      </p:graphicFrame>
      <p:sp>
        <p:nvSpPr>
          <p:cNvPr id="60" name="テキスト ボックス 59"/>
          <p:cNvSpPr txBox="1"/>
          <p:nvPr/>
        </p:nvSpPr>
        <p:spPr>
          <a:xfrm>
            <a:off x="5873899" y="358095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⑦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079574" y="358059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618189" y="369208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8814745" y="180876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8019660" y="379892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9022795" y="127372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907394" y="145772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</a:p>
        </p:txBody>
      </p:sp>
      <p:sp>
        <p:nvSpPr>
          <p:cNvPr id="31" name="テキスト ボックス 482"/>
          <p:cNvSpPr txBox="1"/>
          <p:nvPr/>
        </p:nvSpPr>
        <p:spPr>
          <a:xfrm>
            <a:off x="3938603" y="624084"/>
            <a:ext cx="1168591" cy="256480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>
              <a:lnSpc>
                <a:spcPts val="975"/>
              </a:lnSpc>
              <a:tabLst>
                <a:tab pos="145753" algn="l"/>
              </a:tabLst>
            </a:pP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カフェ・レストラン イメージ</a:t>
            </a:r>
            <a:endParaRPr lang="en-US" altLang="ja-JP" sz="813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marL="145753" indent="-145753">
              <a:lnSpc>
                <a:spcPts val="975"/>
              </a:lnSpc>
              <a:tabLst>
                <a:tab pos="145753" algn="l"/>
              </a:tabLst>
            </a:pP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（既存レストハウスの改修）</a:t>
            </a:r>
          </a:p>
        </p:txBody>
      </p:sp>
      <p:sp>
        <p:nvSpPr>
          <p:cNvPr id="32" name="テキスト ボックス 482"/>
          <p:cNvSpPr txBox="1"/>
          <p:nvPr/>
        </p:nvSpPr>
        <p:spPr>
          <a:xfrm>
            <a:off x="3931678" y="1961364"/>
            <a:ext cx="990656" cy="128240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 algn="ctr">
              <a:lnSpc>
                <a:spcPts val="975"/>
              </a:lnSpc>
              <a:tabLst>
                <a:tab pos="145753" algn="l"/>
              </a:tabLst>
            </a:pPr>
            <a:r>
              <a:rPr lang="en-US" altLang="ja-JP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BBQ</a:t>
            </a: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ガーデン イメージ</a:t>
            </a: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134976"/>
              </p:ext>
            </p:extLst>
          </p:nvPr>
        </p:nvGraphicFramePr>
        <p:xfrm>
          <a:off x="68314" y="4903432"/>
          <a:ext cx="6732958" cy="1705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284">
                  <a:extLst>
                    <a:ext uri="{9D8B030D-6E8A-4147-A177-3AD203B41FA5}">
                      <a16:colId xmlns:a16="http://schemas.microsoft.com/office/drawing/2014/main" val="4265867169"/>
                    </a:ext>
                  </a:extLst>
                </a:gridCol>
                <a:gridCol w="405531">
                  <a:extLst>
                    <a:ext uri="{9D8B030D-6E8A-4147-A177-3AD203B41FA5}">
                      <a16:colId xmlns:a16="http://schemas.microsoft.com/office/drawing/2014/main" val="247582037"/>
                    </a:ext>
                  </a:extLst>
                </a:gridCol>
                <a:gridCol w="1208609">
                  <a:extLst>
                    <a:ext uri="{9D8B030D-6E8A-4147-A177-3AD203B41FA5}">
                      <a16:colId xmlns:a16="http://schemas.microsoft.com/office/drawing/2014/main" val="815350357"/>
                    </a:ext>
                  </a:extLst>
                </a:gridCol>
                <a:gridCol w="817589">
                  <a:extLst>
                    <a:ext uri="{9D8B030D-6E8A-4147-A177-3AD203B41FA5}">
                      <a16:colId xmlns:a16="http://schemas.microsoft.com/office/drawing/2014/main" val="3745312888"/>
                    </a:ext>
                  </a:extLst>
                </a:gridCol>
                <a:gridCol w="817589">
                  <a:extLst>
                    <a:ext uri="{9D8B030D-6E8A-4147-A177-3AD203B41FA5}">
                      <a16:colId xmlns:a16="http://schemas.microsoft.com/office/drawing/2014/main" val="2764399088"/>
                    </a:ext>
                  </a:extLst>
                </a:gridCol>
                <a:gridCol w="817589">
                  <a:extLst>
                    <a:ext uri="{9D8B030D-6E8A-4147-A177-3AD203B41FA5}">
                      <a16:colId xmlns:a16="http://schemas.microsoft.com/office/drawing/2014/main" val="3648704075"/>
                    </a:ext>
                  </a:extLst>
                </a:gridCol>
                <a:gridCol w="817589">
                  <a:extLst>
                    <a:ext uri="{9D8B030D-6E8A-4147-A177-3AD203B41FA5}">
                      <a16:colId xmlns:a16="http://schemas.microsoft.com/office/drawing/2014/main" val="2702532099"/>
                    </a:ext>
                  </a:extLst>
                </a:gridCol>
                <a:gridCol w="817589">
                  <a:extLst>
                    <a:ext uri="{9D8B030D-6E8A-4147-A177-3AD203B41FA5}">
                      <a16:colId xmlns:a16="http://schemas.microsoft.com/office/drawing/2014/main" val="3454058010"/>
                    </a:ext>
                  </a:extLst>
                </a:gridCol>
                <a:gridCol w="817589">
                  <a:extLst>
                    <a:ext uri="{9D8B030D-6E8A-4147-A177-3AD203B41FA5}">
                      <a16:colId xmlns:a16="http://schemas.microsoft.com/office/drawing/2014/main" val="3472786213"/>
                    </a:ext>
                  </a:extLst>
                </a:gridCol>
              </a:tblGrid>
              <a:tr h="189341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位置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施設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令和４年度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令和５年度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令和６年度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令和７～</a:t>
                      </a:r>
                      <a:endParaRPr kumimoji="1"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24</a:t>
                      </a: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年度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68071"/>
                  </a:ext>
                </a:extLst>
              </a:tr>
              <a:tr h="1893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下半期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上半期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下半期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上半期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下半期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extLst>
                  <a:ext uri="{0D108BD9-81ED-4DB2-BD59-A6C34878D82A}">
                    <a16:rowId xmlns:a16="http://schemas.microsoft.com/office/drawing/2014/main" val="2907620896"/>
                  </a:ext>
                </a:extLst>
              </a:tr>
              <a:tr h="189341">
                <a:tc row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新設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①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グランピング施設　</a:t>
                      </a:r>
                      <a:endParaRPr kumimoji="1"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開業</a:t>
                      </a:r>
                      <a:r>
                        <a:rPr kumimoji="1" lang="en-US" altLang="ja-JP" sz="600" b="0" dirty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※</a:t>
                      </a:r>
                      <a:endParaRPr kumimoji="1" lang="ja-JP" altLang="en-US" sz="1000" b="0" dirty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95758"/>
                  </a:ext>
                </a:extLst>
              </a:tr>
              <a:tr h="1893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②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BBQ</a:t>
                      </a: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ガーデン　</a:t>
                      </a:r>
                      <a:endParaRPr kumimoji="1"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 開業</a:t>
                      </a:r>
                      <a:r>
                        <a:rPr kumimoji="1" lang="en-US" altLang="ja-JP" sz="600" b="0" dirty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※</a:t>
                      </a:r>
                      <a:endParaRPr kumimoji="1" lang="ja-JP" altLang="en-US" sz="1000" b="0" dirty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436699"/>
                  </a:ext>
                </a:extLst>
              </a:tr>
              <a:tr h="1893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③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Day</a:t>
                      </a:r>
                      <a:r>
                        <a:rPr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キャンプ場</a:t>
                      </a:r>
                      <a:endParaRPr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818546"/>
                  </a:ext>
                </a:extLst>
              </a:tr>
              <a:tr h="1893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④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オートキャンプ場</a:t>
                      </a:r>
                      <a:endParaRPr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  <a:r>
                        <a:rPr kumimoji="1" lang="en-US" altLang="ja-JP" sz="600" b="0" dirty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※</a:t>
                      </a:r>
                      <a:endParaRPr kumimoji="1" lang="ja-JP" altLang="en-US" sz="800" b="0" dirty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092804"/>
                  </a:ext>
                </a:extLst>
              </a:tr>
              <a:tr h="1893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⑤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スケートパーク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45941"/>
                  </a:ext>
                </a:extLst>
              </a:tr>
              <a:tr h="189341"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改修</a:t>
                      </a:r>
                      <a:endParaRPr kumimoji="1"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⑥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カフェ・レストラン</a:t>
                      </a:r>
                      <a:endParaRPr kumimoji="1"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463531"/>
                  </a:ext>
                </a:extLst>
              </a:tr>
              <a:tr h="190800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⑦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管理棟・売店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172470"/>
                  </a:ext>
                </a:extLst>
              </a:tr>
            </a:tbl>
          </a:graphicData>
        </a:graphic>
      </p:graphicFrame>
      <p:cxnSp>
        <p:nvCxnSpPr>
          <p:cNvPr id="47" name="直線矢印コネクタ 46"/>
          <p:cNvCxnSpPr>
            <a:cxnSpLocks/>
          </p:cNvCxnSpPr>
          <p:nvPr/>
        </p:nvCxnSpPr>
        <p:spPr>
          <a:xfrm>
            <a:off x="3646029" y="5373509"/>
            <a:ext cx="1750724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cxnSpLocks/>
          </p:cNvCxnSpPr>
          <p:nvPr/>
        </p:nvCxnSpPr>
        <p:spPr>
          <a:xfrm>
            <a:off x="5982391" y="5364444"/>
            <a:ext cx="821028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cxnSpLocks/>
          </p:cNvCxnSpPr>
          <p:nvPr/>
        </p:nvCxnSpPr>
        <p:spPr>
          <a:xfrm>
            <a:off x="3643881" y="5561134"/>
            <a:ext cx="1752872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2008935" y="5750762"/>
            <a:ext cx="864000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3495744" y="5755645"/>
            <a:ext cx="3312000" cy="1292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V="1">
            <a:off x="5209896" y="5939547"/>
            <a:ext cx="1602106" cy="12794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2787081" y="6136237"/>
            <a:ext cx="360000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3607896" y="6140938"/>
            <a:ext cx="3204000" cy="1292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>
            <a:off x="4348163" y="6315515"/>
            <a:ext cx="2455285" cy="646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4348163" y="6512211"/>
            <a:ext cx="2466016" cy="646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>
            <a:off x="2008935" y="6315515"/>
            <a:ext cx="1494309" cy="5181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/>
        </p:nvSpPr>
        <p:spPr>
          <a:xfrm>
            <a:off x="72929" y="571587"/>
            <a:ext cx="1680029" cy="3599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主な事業内容</a:t>
            </a:r>
          </a:p>
        </p:txBody>
      </p:sp>
      <p:cxnSp>
        <p:nvCxnSpPr>
          <p:cNvPr id="55" name="直線矢印コネクタ 54"/>
          <p:cNvCxnSpPr/>
          <p:nvPr/>
        </p:nvCxnSpPr>
        <p:spPr>
          <a:xfrm>
            <a:off x="3002787" y="6746550"/>
            <a:ext cx="46800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4170635" y="6751433"/>
            <a:ext cx="468000" cy="129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角丸四角形 68"/>
          <p:cNvSpPr/>
          <p:nvPr/>
        </p:nvSpPr>
        <p:spPr>
          <a:xfrm>
            <a:off x="2214542" y="6622519"/>
            <a:ext cx="1000794" cy="2749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準備</a:t>
            </a:r>
            <a:r>
              <a:rPr kumimoji="1" lang="en-US" altLang="ja-JP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/</a:t>
            </a:r>
            <a:r>
              <a:rPr kumimoji="1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整備</a:t>
            </a:r>
          </a:p>
        </p:txBody>
      </p:sp>
      <p:sp>
        <p:nvSpPr>
          <p:cNvPr id="70" name="角丸四角形 69"/>
          <p:cNvSpPr/>
          <p:nvPr/>
        </p:nvSpPr>
        <p:spPr>
          <a:xfrm>
            <a:off x="3503244" y="6628974"/>
            <a:ext cx="1000794" cy="2749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運営</a:t>
            </a:r>
          </a:p>
        </p:txBody>
      </p:sp>
      <p:sp>
        <p:nvSpPr>
          <p:cNvPr id="73" name="角丸四角形 72"/>
          <p:cNvSpPr/>
          <p:nvPr/>
        </p:nvSpPr>
        <p:spPr>
          <a:xfrm>
            <a:off x="1727200" y="6602404"/>
            <a:ext cx="2959928" cy="3136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凡例</a:t>
            </a:r>
          </a:p>
        </p:txBody>
      </p:sp>
      <p:pic>
        <p:nvPicPr>
          <p:cNvPr id="76" name="図 75" descr="C:\Users\TSP-USERS\Desktop\0511_diversity01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5622" y="5061923"/>
            <a:ext cx="1999819" cy="1173777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7" name="テキスト ボックス 482"/>
          <p:cNvSpPr txBox="1"/>
          <p:nvPr/>
        </p:nvSpPr>
        <p:spPr>
          <a:xfrm>
            <a:off x="7252336" y="5050493"/>
            <a:ext cx="1203856" cy="128240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 algn="ctr">
              <a:lnSpc>
                <a:spcPts val="975"/>
              </a:lnSpc>
              <a:tabLst>
                <a:tab pos="145753" algn="l"/>
              </a:tabLst>
            </a:pP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イベント（マルシェ） イメージ</a:t>
            </a:r>
          </a:p>
        </p:txBody>
      </p:sp>
      <p:cxnSp>
        <p:nvCxnSpPr>
          <p:cNvPr id="78" name="直線矢印コネクタ 77"/>
          <p:cNvCxnSpPr/>
          <p:nvPr/>
        </p:nvCxnSpPr>
        <p:spPr>
          <a:xfrm>
            <a:off x="4372250" y="5945944"/>
            <a:ext cx="360000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96" y="2074671"/>
            <a:ext cx="1712976" cy="1109472"/>
          </a:xfrm>
          <a:prstGeom prst="rect">
            <a:avLst/>
          </a:prstGeom>
        </p:spPr>
      </p:pic>
      <p:sp>
        <p:nvSpPr>
          <p:cNvPr id="75" name="テキスト ボックス 482"/>
          <p:cNvSpPr txBox="1"/>
          <p:nvPr/>
        </p:nvSpPr>
        <p:spPr>
          <a:xfrm>
            <a:off x="6845706" y="2103749"/>
            <a:ext cx="1324080" cy="128240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 algn="ctr">
              <a:lnSpc>
                <a:spcPts val="975"/>
              </a:lnSpc>
              <a:tabLst>
                <a:tab pos="145753" algn="l"/>
              </a:tabLst>
            </a:pP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マリンレジャー（</a:t>
            </a:r>
            <a:r>
              <a:rPr lang="en-US" altLang="ja-JP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SUP</a:t>
            </a: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） イメージ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22" y="576705"/>
            <a:ext cx="1990604" cy="1306334"/>
          </a:xfrm>
          <a:prstGeom prst="rect">
            <a:avLst/>
          </a:prstGeom>
        </p:spPr>
      </p:pic>
      <p:sp>
        <p:nvSpPr>
          <p:cNvPr id="33" name="テキスト ボックス 482"/>
          <p:cNvSpPr txBox="1"/>
          <p:nvPr/>
        </p:nvSpPr>
        <p:spPr>
          <a:xfrm>
            <a:off x="5944277" y="619144"/>
            <a:ext cx="1003480" cy="128240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 algn="ctr">
              <a:lnSpc>
                <a:spcPts val="975"/>
              </a:lnSpc>
              <a:tabLst>
                <a:tab pos="145753" algn="l"/>
              </a:tabLst>
            </a:pP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スケートパーク イメージ</a:t>
            </a:r>
          </a:p>
        </p:txBody>
      </p:sp>
      <p:cxnSp>
        <p:nvCxnSpPr>
          <p:cNvPr id="54" name="直線矢印コネクタ 53"/>
          <p:cNvCxnSpPr/>
          <p:nvPr/>
        </p:nvCxnSpPr>
        <p:spPr>
          <a:xfrm>
            <a:off x="2008935" y="6512211"/>
            <a:ext cx="1494309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32FD36-6B69-83D3-982A-1C14466E309C}"/>
              </a:ext>
            </a:extLst>
          </p:cNvPr>
          <p:cNvSpPr txBox="1"/>
          <p:nvPr/>
        </p:nvSpPr>
        <p:spPr>
          <a:xfrm>
            <a:off x="5209896" y="6252431"/>
            <a:ext cx="1675626" cy="246221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10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：実施個所の変更</a:t>
            </a:r>
            <a:endParaRPr lang="ja-JP" altLang="en-US" sz="1000" dirty="0">
              <a:solidFill>
                <a:srgbClr val="FF0000"/>
              </a:solidFill>
              <a:effectLst>
                <a:glow rad="50800">
                  <a:schemeClr val="bg1"/>
                </a:glo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1848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622</Words>
  <Application>Microsoft Office PowerPoint</Application>
  <PresentationFormat>A4 210 x 297 mm</PresentationFormat>
  <Paragraphs>113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Meiryo UI</vt:lpstr>
      <vt:lpstr>UD デジタル 教科書体 N-B</vt:lpstr>
      <vt:lpstr>UD デジタル 教科書体 NK-B</vt:lpstr>
      <vt:lpstr>UD デジタル 教科書体 NK-R</vt:lpstr>
      <vt:lpstr>UD デジタル 教科書体 NP-B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2022-10-07T05:59:20Z</dcterms:created>
  <dcterms:modified xsi:type="dcterms:W3CDTF">2024-04-17T03:45:53Z</dcterms:modified>
</cp:coreProperties>
</file>