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4"/>
  </p:notesMasterIdLst>
  <p:sldIdLst>
    <p:sldId id="294" r:id="rId2"/>
    <p:sldId id="292" r:id="rId3"/>
  </p:sldIdLst>
  <p:sldSz cx="9906000" cy="6858000" type="A4"/>
  <p:notesSz cx="6738938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成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EBF7"/>
    <a:srgbClr val="66FFFF"/>
    <a:srgbClr val="003399"/>
    <a:srgbClr val="03AF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スタイル (淡色)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74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960" y="-542"/>
      </p:cViewPr>
      <p:guideLst>
        <p:guide orient="horz" pos="2137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20207" cy="495348"/>
          </a:xfrm>
          <a:prstGeom prst="rect">
            <a:avLst/>
          </a:prstGeom>
        </p:spPr>
        <p:txBody>
          <a:bodyPr vert="horz" lIns="90684" tIns="45343" rIns="90684" bIns="45343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7175" y="2"/>
            <a:ext cx="2920207" cy="495348"/>
          </a:xfrm>
          <a:prstGeom prst="rect">
            <a:avLst/>
          </a:prstGeom>
        </p:spPr>
        <p:txBody>
          <a:bodyPr vert="horz" lIns="90684" tIns="45343" rIns="90684" bIns="45343" rtlCol="0"/>
          <a:lstStyle>
            <a:lvl1pPr algn="r">
              <a:defRPr sz="1200"/>
            </a:lvl1pPr>
          </a:lstStyle>
          <a:p>
            <a:fld id="{01A92354-44C0-428F-B483-7638F40C6EC3}" type="datetimeFigureOut">
              <a:rPr kumimoji="1" lang="ja-JP" altLang="en-US" smtClean="0"/>
              <a:t>2024/1/31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63613" y="1235075"/>
            <a:ext cx="4811712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84" tIns="45343" rIns="90684" bIns="45343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895" y="4751221"/>
            <a:ext cx="5391150" cy="3887361"/>
          </a:xfrm>
          <a:prstGeom prst="rect">
            <a:avLst/>
          </a:prstGeom>
        </p:spPr>
        <p:txBody>
          <a:bodyPr vert="horz" lIns="90684" tIns="45343" rIns="90684" bIns="45343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377317"/>
            <a:ext cx="2920207" cy="495347"/>
          </a:xfrm>
          <a:prstGeom prst="rect">
            <a:avLst/>
          </a:prstGeom>
        </p:spPr>
        <p:txBody>
          <a:bodyPr vert="horz" lIns="90684" tIns="45343" rIns="90684" bIns="45343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7175" y="9377317"/>
            <a:ext cx="2920207" cy="495347"/>
          </a:xfrm>
          <a:prstGeom prst="rect">
            <a:avLst/>
          </a:prstGeom>
        </p:spPr>
        <p:txBody>
          <a:bodyPr vert="horz" lIns="90684" tIns="45343" rIns="90684" bIns="45343" rtlCol="0" anchor="b"/>
          <a:lstStyle>
            <a:lvl1pPr algn="r">
              <a:defRPr sz="1200"/>
            </a:lvl1pPr>
          </a:lstStyle>
          <a:p>
            <a:fld id="{0DF636A5-0ABD-4E78-B926-B931C7FBFD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4063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15E65-CC71-4A45-B61A-5FB8ACEB7D6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1087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452120-73EF-4EDE-A1A8-264021586ECC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811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6E0DB-066E-46DB-B83C-BB5698479333}" type="datetime1">
              <a:rPr kumimoji="1" lang="ja-JP" altLang="en-US" smtClean="0"/>
              <a:t>2024/1/31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89DB-A443-4D52-A88B-68B7BE347B5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4911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A3DEA-B309-4592-B2D8-880745A1D632}" type="datetime1">
              <a:rPr kumimoji="1" lang="ja-JP" altLang="en-US" smtClean="0"/>
              <a:t>2024/1/31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89DB-A443-4D52-A88B-68B7BE347B5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221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3CD83-122C-4625-9FCA-A6A2E9CBA435}" type="datetime1">
              <a:rPr kumimoji="1" lang="ja-JP" altLang="en-US" smtClean="0"/>
              <a:t>2024/1/31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89DB-A443-4D52-A88B-68B7BE347B5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6451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E534F-557D-4498-B0F9-56F0CEB4E5E9}" type="datetime1">
              <a:rPr kumimoji="1" lang="ja-JP" altLang="en-US" smtClean="0"/>
              <a:t>2024/1/31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89DB-A443-4D52-A88B-68B7BE347B5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356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973E-D20A-4C02-9BDB-08DC60F1E4CD}" type="datetime1">
              <a:rPr kumimoji="1" lang="ja-JP" altLang="en-US" smtClean="0"/>
              <a:t>2024/1/31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89DB-A443-4D52-A88B-68B7BE347B5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4846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EF4A3-956A-4124-B874-96D0C724BF62}" type="datetime1">
              <a:rPr kumimoji="1" lang="ja-JP" altLang="en-US" smtClean="0"/>
              <a:t>2024/1/31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89DB-A443-4D52-A88B-68B7BE347B5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0145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396D7-FAA1-4FE8-AD77-5DCB8071C4BF}" type="datetime1">
              <a:rPr kumimoji="1" lang="ja-JP" altLang="en-US" smtClean="0"/>
              <a:t>2024/1/31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89DB-A443-4D52-A88B-68B7BE347B5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6077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42BB4-3921-4A05-BA85-23F84715AFD8}" type="datetime1">
              <a:rPr kumimoji="1" lang="ja-JP" altLang="en-US" smtClean="0"/>
              <a:t>2024/1/31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89DB-A443-4D52-A88B-68B7BE347B5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7210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4E774-ED7C-4F9F-913C-F61A8D271ABA}" type="datetime1">
              <a:rPr kumimoji="1" lang="ja-JP" altLang="en-US" smtClean="0"/>
              <a:t>2024/1/31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89DB-A443-4D52-A88B-68B7BE347B5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1343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BF11D-B45E-4B02-81FB-9687D02B703C}" type="datetime1">
              <a:rPr kumimoji="1" lang="ja-JP" altLang="en-US" smtClean="0"/>
              <a:t>2024/1/31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89DB-A443-4D52-A88B-68B7BE347B5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2851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697AF-D467-41EA-A608-C817AA75C95E}" type="datetime1">
              <a:rPr kumimoji="1" lang="ja-JP" altLang="en-US" smtClean="0"/>
              <a:t>2024/1/31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89DB-A443-4D52-A88B-68B7BE347B5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6837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D25507-A59B-460C-B367-0D2E37EFCB39}" type="datetime1">
              <a:rPr kumimoji="1" lang="ja-JP" altLang="en-US" smtClean="0"/>
              <a:t>2024/1/31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A89DB-A443-4D52-A88B-68B7BE347B5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7081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0" Type="http://schemas.openxmlformats.org/officeDocument/2006/relationships/image" Target="../media/image8.jp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10" Type="http://schemas.openxmlformats.org/officeDocument/2006/relationships/image" Target="../media/image17.png"/><Relationship Id="rId4" Type="http://schemas.openxmlformats.org/officeDocument/2006/relationships/image" Target="../media/image11.jpeg"/><Relationship Id="rId9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/>
        </p:nvSpPr>
        <p:spPr>
          <a:xfrm>
            <a:off x="623993" y="2400818"/>
            <a:ext cx="5868000" cy="216000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rgbClr val="EDF3F9"/>
              </a:gs>
              <a:gs pos="80000">
                <a:srgbClr val="5E7594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ja-JP" altLang="en-US" sz="1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魅力あるレジャーコンテンツの充実</a:t>
            </a:r>
          </a:p>
        </p:txBody>
      </p:sp>
      <p:sp>
        <p:nvSpPr>
          <p:cNvPr id="31" name="角丸四角形 30"/>
          <p:cNvSpPr/>
          <p:nvPr/>
        </p:nvSpPr>
        <p:spPr>
          <a:xfrm>
            <a:off x="5076455" y="2701773"/>
            <a:ext cx="4530422" cy="1098353"/>
          </a:xfrm>
          <a:prstGeom prst="roundRect">
            <a:avLst>
              <a:gd name="adj" fmla="val 8864"/>
            </a:avLst>
          </a:prstGeom>
          <a:solidFill>
            <a:srgbClr val="EDF3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000" b="1" u="sng" dirty="0">
                <a:solidFill>
                  <a:srgbClr val="44546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概要</a:t>
            </a:r>
            <a:r>
              <a:rPr lang="ja-JP" altLang="en-US" sz="1000" b="1" dirty="0">
                <a:solidFill>
                  <a:srgbClr val="44546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利用者満足度調査でニーズの高い、物販やアクティビティ施設の充実</a:t>
            </a:r>
            <a:endParaRPr lang="en-US" altLang="ja-JP" sz="1000" b="1" dirty="0">
              <a:solidFill>
                <a:srgbClr val="44546A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000" b="1" u="sng" dirty="0">
                <a:solidFill>
                  <a:srgbClr val="44546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内容</a:t>
            </a:r>
            <a:endParaRPr lang="en-US" altLang="ja-JP" sz="1000" b="1" u="sng" dirty="0">
              <a:solidFill>
                <a:srgbClr val="44546A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71450" indent="-171450">
              <a:buFont typeface="Wingdings" panose="05000000000000000000" pitchFamily="2" charset="2"/>
              <a:buChar char="l"/>
            </a:pPr>
            <a:r>
              <a:rPr lang="ja-JP" altLang="en-US" sz="1000" dirty="0">
                <a:solidFill>
                  <a:srgbClr val="44546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グランピング施設やオートキャンプ場など、それぞれの地区特性を活かした</a:t>
            </a:r>
            <a:endParaRPr lang="en-US" altLang="ja-JP" sz="1000" dirty="0">
              <a:solidFill>
                <a:srgbClr val="44546A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000" dirty="0">
                <a:solidFill>
                  <a:srgbClr val="44546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自然を満喫できるアウトドア・スポットを新設</a:t>
            </a:r>
            <a:endParaRPr lang="en-US" altLang="ja-JP" sz="1000" dirty="0">
              <a:solidFill>
                <a:srgbClr val="44546A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71450" indent="-171450">
              <a:buFont typeface="Wingdings" panose="05000000000000000000" pitchFamily="2" charset="2"/>
              <a:buChar char="l"/>
            </a:pPr>
            <a:r>
              <a:rPr lang="ja-JP" altLang="en-US" sz="1000" dirty="0">
                <a:solidFill>
                  <a:srgbClr val="44546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二色の浜公園のシンボルともいえるレストハウスを全面改修し、</a:t>
            </a:r>
            <a:endParaRPr lang="en-US" altLang="ja-JP" sz="1000" dirty="0">
              <a:solidFill>
                <a:srgbClr val="44546A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000" dirty="0">
                <a:solidFill>
                  <a:srgbClr val="44546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賑わい創出拠点となるカフェ・レストラン及び売店の新設</a:t>
            </a:r>
            <a:endParaRPr lang="en-US" altLang="ja-JP" sz="1000" dirty="0">
              <a:solidFill>
                <a:srgbClr val="44546A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71450" indent="-171450">
              <a:buFont typeface="Wingdings" panose="05000000000000000000" pitchFamily="2" charset="2"/>
              <a:buChar char="l"/>
            </a:pPr>
            <a:r>
              <a:rPr lang="ja-JP" altLang="en-US" sz="1000" dirty="0">
                <a:solidFill>
                  <a:srgbClr val="44546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地域のエネルギッシュな若者たち向けにスケートパークを新設</a:t>
            </a:r>
          </a:p>
        </p:txBody>
      </p:sp>
      <p:pic>
        <p:nvPicPr>
          <p:cNvPr id="41" name="図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98472" y="2720127"/>
            <a:ext cx="1440000" cy="1080000"/>
          </a:xfrm>
          <a:custGeom>
            <a:avLst/>
            <a:gdLst>
              <a:gd name="connsiteX0" fmla="*/ 0 w 1440000"/>
              <a:gd name="connsiteY0" fmla="*/ 0 h 1080000"/>
              <a:gd name="connsiteX1" fmla="*/ 1440000 w 1440000"/>
              <a:gd name="connsiteY1" fmla="*/ 0 h 1080000"/>
              <a:gd name="connsiteX2" fmla="*/ 1440000 w 1440000"/>
              <a:gd name="connsiteY2" fmla="*/ 1080000 h 1080000"/>
              <a:gd name="connsiteX3" fmla="*/ 0 w 1440000"/>
              <a:gd name="connsiteY3" fmla="*/ 1080000 h 1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0000" h="1080000">
                <a:moveTo>
                  <a:pt x="0" y="0"/>
                </a:moveTo>
                <a:lnTo>
                  <a:pt x="1440000" y="0"/>
                </a:lnTo>
                <a:lnTo>
                  <a:pt x="1440000" y="1080000"/>
                </a:lnTo>
                <a:lnTo>
                  <a:pt x="0" y="1080000"/>
                </a:lnTo>
                <a:close/>
              </a:path>
            </a:pathLst>
          </a:custGeom>
        </p:spPr>
      </p:pic>
      <p:pic>
        <p:nvPicPr>
          <p:cNvPr id="36" name="図 35" descr="2021年9月グランドオープン】北陸初のドーム型テントグラピング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78" y="2720127"/>
            <a:ext cx="1440000" cy="1080000"/>
          </a:xfrm>
          <a:custGeom>
            <a:avLst/>
            <a:gdLst>
              <a:gd name="connsiteX0" fmla="*/ 0 w 1440000"/>
              <a:gd name="connsiteY0" fmla="*/ 0 h 1080000"/>
              <a:gd name="connsiteX1" fmla="*/ 1440000 w 1440000"/>
              <a:gd name="connsiteY1" fmla="*/ 0 h 1080000"/>
              <a:gd name="connsiteX2" fmla="*/ 1440000 w 1440000"/>
              <a:gd name="connsiteY2" fmla="*/ 1080000 h 1080000"/>
              <a:gd name="connsiteX3" fmla="*/ 0 w 1440000"/>
              <a:gd name="connsiteY3" fmla="*/ 1080000 h 1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0000" h="1080000">
                <a:moveTo>
                  <a:pt x="0" y="0"/>
                </a:moveTo>
                <a:lnTo>
                  <a:pt x="1440000" y="0"/>
                </a:lnTo>
                <a:lnTo>
                  <a:pt x="1440000" y="1080000"/>
                </a:lnTo>
                <a:lnTo>
                  <a:pt x="0" y="1080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角丸四角形 29"/>
          <p:cNvSpPr/>
          <p:nvPr/>
        </p:nvSpPr>
        <p:spPr>
          <a:xfrm>
            <a:off x="604472" y="5426015"/>
            <a:ext cx="5868000" cy="207163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rgbClr val="EDF3F9"/>
              </a:gs>
              <a:gs pos="80000">
                <a:srgbClr val="5E7594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 startAt="3"/>
            </a:pPr>
            <a:r>
              <a:rPr lang="ja-JP" altLang="en-US" sz="1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二色の浜観光協会との連携による、公園周辺を含めた地域活性化</a:t>
            </a:r>
          </a:p>
        </p:txBody>
      </p:sp>
      <p:sp>
        <p:nvSpPr>
          <p:cNvPr id="28" name="角丸四角形 27"/>
          <p:cNvSpPr/>
          <p:nvPr/>
        </p:nvSpPr>
        <p:spPr>
          <a:xfrm>
            <a:off x="5098479" y="5678372"/>
            <a:ext cx="4508398" cy="1080000"/>
          </a:xfrm>
          <a:prstGeom prst="roundRect">
            <a:avLst>
              <a:gd name="adj" fmla="val 8864"/>
            </a:avLst>
          </a:prstGeom>
          <a:solidFill>
            <a:srgbClr val="EDF3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000" b="1" u="sng" dirty="0">
                <a:solidFill>
                  <a:srgbClr val="44546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概要</a:t>
            </a:r>
            <a:r>
              <a:rPr lang="ja-JP" altLang="en-US" sz="1000" b="1" dirty="0">
                <a:solidFill>
                  <a:srgbClr val="44546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二色の浜観光協会と連携し、公園周辺を含めた地域活性化</a:t>
            </a:r>
            <a:endParaRPr lang="en-US" altLang="ja-JP" sz="1000" b="1" dirty="0">
              <a:solidFill>
                <a:srgbClr val="44546A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000" b="1" u="sng" dirty="0">
                <a:solidFill>
                  <a:srgbClr val="44546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内容</a:t>
            </a:r>
            <a:endParaRPr lang="en-US" altLang="ja-JP" sz="1000" b="1" u="sng" dirty="0">
              <a:solidFill>
                <a:srgbClr val="44546A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71450" indent="-171450">
              <a:buFont typeface="Wingdings" panose="05000000000000000000" pitchFamily="2" charset="2"/>
              <a:buChar char="l"/>
            </a:pPr>
            <a:r>
              <a:rPr lang="en-US" altLang="ja-JP" sz="1000" dirty="0">
                <a:solidFill>
                  <a:srgbClr val="44546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SUP</a:t>
            </a:r>
            <a:r>
              <a:rPr lang="ja-JP" altLang="en-US" sz="1000" dirty="0">
                <a:solidFill>
                  <a:srgbClr val="44546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や海上アスレチックなど、安全で魅力的な、海上アクティビティの運営</a:t>
            </a:r>
            <a:endParaRPr lang="en-US" altLang="ja-JP" sz="1000" dirty="0">
              <a:solidFill>
                <a:srgbClr val="44546A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71450" indent="-171450">
              <a:buFont typeface="Wingdings" panose="05000000000000000000" pitchFamily="2" charset="2"/>
              <a:buChar char="l"/>
            </a:pPr>
            <a:r>
              <a:rPr lang="ja-JP" altLang="en-US" sz="1000" dirty="0">
                <a:solidFill>
                  <a:srgbClr val="44546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屋外ヨガなど新しい生活様式のニーズに応える健康イベントの実施</a:t>
            </a:r>
          </a:p>
        </p:txBody>
      </p:sp>
      <p:pic>
        <p:nvPicPr>
          <p:cNvPr id="63" name="図 6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6594" y="5680896"/>
            <a:ext cx="1440000" cy="1077476"/>
          </a:xfrm>
          <a:custGeom>
            <a:avLst/>
            <a:gdLst>
              <a:gd name="connsiteX0" fmla="*/ 0 w 1440000"/>
              <a:gd name="connsiteY0" fmla="*/ 0 h 1077476"/>
              <a:gd name="connsiteX1" fmla="*/ 1440000 w 1440000"/>
              <a:gd name="connsiteY1" fmla="*/ 0 h 1077476"/>
              <a:gd name="connsiteX2" fmla="*/ 1440000 w 1440000"/>
              <a:gd name="connsiteY2" fmla="*/ 1077476 h 1077476"/>
              <a:gd name="connsiteX3" fmla="*/ 0 w 1440000"/>
              <a:gd name="connsiteY3" fmla="*/ 1077476 h 1077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0000" h="1077476">
                <a:moveTo>
                  <a:pt x="0" y="0"/>
                </a:moveTo>
                <a:lnTo>
                  <a:pt x="1440000" y="0"/>
                </a:lnTo>
                <a:lnTo>
                  <a:pt x="1440000" y="1077476"/>
                </a:lnTo>
                <a:lnTo>
                  <a:pt x="0" y="1077476"/>
                </a:lnTo>
                <a:close/>
              </a:path>
            </a:pathLst>
          </a:custGeom>
        </p:spPr>
      </p:pic>
      <p:pic>
        <p:nvPicPr>
          <p:cNvPr id="57" name="図 56" descr="\\10.100.20.113\share\53M1055_大阪府　二色の浜公園（貝塚市）_提案支援\05_各種検討（作業）\イベント\延生建設\二色の浜　ビーチヨガ\ビーチヨガ４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350" y="5679634"/>
            <a:ext cx="1440000" cy="1080000"/>
          </a:xfrm>
          <a:custGeom>
            <a:avLst/>
            <a:gdLst>
              <a:gd name="connsiteX0" fmla="*/ 0 w 1440000"/>
              <a:gd name="connsiteY0" fmla="*/ 0 h 1080000"/>
              <a:gd name="connsiteX1" fmla="*/ 1440000 w 1440000"/>
              <a:gd name="connsiteY1" fmla="*/ 0 h 1080000"/>
              <a:gd name="connsiteX2" fmla="*/ 1440000 w 1440000"/>
              <a:gd name="connsiteY2" fmla="*/ 1080000 h 1080000"/>
              <a:gd name="connsiteX3" fmla="*/ 0 w 1440000"/>
              <a:gd name="connsiteY3" fmla="*/ 1080000 h 1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0000" h="1080000">
                <a:moveTo>
                  <a:pt x="0" y="0"/>
                </a:moveTo>
                <a:lnTo>
                  <a:pt x="1440000" y="0"/>
                </a:lnTo>
                <a:lnTo>
                  <a:pt x="1440000" y="1080000"/>
                </a:lnTo>
                <a:lnTo>
                  <a:pt x="0" y="108000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29" name="角丸四角形 28"/>
          <p:cNvSpPr/>
          <p:nvPr/>
        </p:nvSpPr>
        <p:spPr>
          <a:xfrm>
            <a:off x="623993" y="3932267"/>
            <a:ext cx="5868000" cy="199588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rgbClr val="EDF3F9"/>
              </a:gs>
              <a:gs pos="80000">
                <a:srgbClr val="5E7594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 startAt="2"/>
            </a:pPr>
            <a:r>
              <a:rPr lang="ja-JP" altLang="en-US" sz="1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地元企業や団体との協働によるイベント活動</a:t>
            </a:r>
          </a:p>
        </p:txBody>
      </p:sp>
      <p:sp>
        <p:nvSpPr>
          <p:cNvPr id="26" name="角丸四角形 25"/>
          <p:cNvSpPr/>
          <p:nvPr/>
        </p:nvSpPr>
        <p:spPr>
          <a:xfrm>
            <a:off x="5098478" y="4232488"/>
            <a:ext cx="4625069" cy="1120638"/>
          </a:xfrm>
          <a:prstGeom prst="roundRect">
            <a:avLst>
              <a:gd name="adj" fmla="val 8864"/>
            </a:avLst>
          </a:prstGeom>
          <a:solidFill>
            <a:srgbClr val="EDF3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000" b="1" u="sng" dirty="0">
                <a:solidFill>
                  <a:srgbClr val="44546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概要</a:t>
            </a:r>
            <a:r>
              <a:rPr lang="ja-JP" altLang="en-US" sz="1000" b="1" dirty="0">
                <a:solidFill>
                  <a:srgbClr val="44546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地域の企業や団体と共に、地元密着型のイベントから社会貢献活動まで、</a:t>
            </a:r>
            <a:endParaRPr lang="en-US" altLang="ja-JP" sz="1000" b="1" dirty="0">
              <a:solidFill>
                <a:srgbClr val="44546A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000" b="1" dirty="0">
                <a:solidFill>
                  <a:srgbClr val="44546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幅広い取り組み</a:t>
            </a:r>
            <a:endParaRPr lang="en-US" altLang="ja-JP" sz="1000" b="1" dirty="0">
              <a:solidFill>
                <a:srgbClr val="44546A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000" b="1" u="sng" dirty="0">
                <a:solidFill>
                  <a:srgbClr val="44546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内容</a:t>
            </a:r>
            <a:endParaRPr lang="en-US" altLang="ja-JP" sz="1000" b="1" u="sng" dirty="0">
              <a:solidFill>
                <a:srgbClr val="44546A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71450" indent="-171450">
              <a:buFont typeface="Wingdings" panose="05000000000000000000" pitchFamily="2" charset="2"/>
              <a:buChar char="l"/>
            </a:pPr>
            <a:r>
              <a:rPr lang="ja-JP" altLang="en-US" sz="1000" dirty="0">
                <a:solidFill>
                  <a:srgbClr val="44546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マルシェやフードイベントなど、地元企業・農家などと協働した各種イベントの実施</a:t>
            </a:r>
            <a:endParaRPr lang="en-US" altLang="ja-JP" sz="1000" dirty="0">
              <a:solidFill>
                <a:srgbClr val="44546A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71450" indent="-171450">
              <a:buFont typeface="Wingdings" panose="05000000000000000000" pitchFamily="2" charset="2"/>
              <a:buChar char="l"/>
            </a:pPr>
            <a:r>
              <a:rPr lang="ja-JP" altLang="en-US" sz="1000" dirty="0">
                <a:solidFill>
                  <a:srgbClr val="44546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献血、子ども食堂など、</a:t>
            </a:r>
            <a:r>
              <a:rPr lang="en-US" altLang="ja-JP" sz="1000" dirty="0">
                <a:solidFill>
                  <a:srgbClr val="44546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NPO</a:t>
            </a:r>
            <a:r>
              <a:rPr lang="ja-JP" altLang="en-US" sz="1000" dirty="0">
                <a:solidFill>
                  <a:srgbClr val="44546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・企業と協働した社会貢献活動</a:t>
            </a:r>
            <a:endParaRPr lang="en-US" altLang="ja-JP" sz="1000" dirty="0">
              <a:solidFill>
                <a:srgbClr val="44546A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71450" indent="-171450">
              <a:buFont typeface="Wingdings" panose="05000000000000000000" pitchFamily="2" charset="2"/>
              <a:buChar char="l"/>
            </a:pPr>
            <a:r>
              <a:rPr lang="ja-JP" altLang="en-US" sz="1000" dirty="0">
                <a:solidFill>
                  <a:srgbClr val="44546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清掃活動・環境学習など、</a:t>
            </a:r>
            <a:r>
              <a:rPr lang="en-US" altLang="ja-JP" sz="1000" dirty="0">
                <a:solidFill>
                  <a:srgbClr val="44546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NPO</a:t>
            </a:r>
            <a:r>
              <a:rPr lang="ja-JP" altLang="en-US" sz="1000" dirty="0">
                <a:solidFill>
                  <a:srgbClr val="44546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や企業と協働した二色の浜の美化・環境保護活動</a:t>
            </a:r>
            <a:endParaRPr lang="en-US" altLang="ja-JP" sz="1000" dirty="0">
              <a:solidFill>
                <a:srgbClr val="44546A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76" name="図 7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472" y="4219279"/>
            <a:ext cx="1440000" cy="1080000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53" y="4219279"/>
            <a:ext cx="1439625" cy="1080000"/>
          </a:xfrm>
          <a:prstGeom prst="rect">
            <a:avLst/>
          </a:prstGeom>
        </p:spPr>
      </p:pic>
      <p:pic>
        <p:nvPicPr>
          <p:cNvPr id="70" name="図 6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90350" y="4224685"/>
            <a:ext cx="1440000" cy="1080000"/>
          </a:xfrm>
          <a:custGeom>
            <a:avLst/>
            <a:gdLst>
              <a:gd name="connsiteX0" fmla="*/ 0 w 1440000"/>
              <a:gd name="connsiteY0" fmla="*/ 0 h 1080000"/>
              <a:gd name="connsiteX1" fmla="*/ 1440000 w 1440000"/>
              <a:gd name="connsiteY1" fmla="*/ 0 h 1080000"/>
              <a:gd name="connsiteX2" fmla="*/ 1440000 w 1440000"/>
              <a:gd name="connsiteY2" fmla="*/ 1080000 h 1080000"/>
              <a:gd name="connsiteX3" fmla="*/ 0 w 1440000"/>
              <a:gd name="connsiteY3" fmla="*/ 1080000 h 1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0000" h="1080000">
                <a:moveTo>
                  <a:pt x="0" y="0"/>
                </a:moveTo>
                <a:lnTo>
                  <a:pt x="1440000" y="0"/>
                </a:lnTo>
                <a:lnTo>
                  <a:pt x="1440000" y="1080000"/>
                </a:lnTo>
                <a:lnTo>
                  <a:pt x="0" y="1080000"/>
                </a:lnTo>
                <a:close/>
              </a:path>
            </a:pathLst>
          </a:cu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2" name="角丸四角形 31"/>
          <p:cNvSpPr/>
          <p:nvPr/>
        </p:nvSpPr>
        <p:spPr>
          <a:xfrm>
            <a:off x="601301" y="2110529"/>
            <a:ext cx="1800000" cy="216000"/>
          </a:xfrm>
          <a:prstGeom prst="roundRect">
            <a:avLst>
              <a:gd name="adj" fmla="val 50000"/>
            </a:avLst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施策概要・内容</a:t>
            </a:r>
          </a:p>
        </p:txBody>
      </p:sp>
      <p:grpSp>
        <p:nvGrpSpPr>
          <p:cNvPr id="5" name="グループ化 4"/>
          <p:cNvGrpSpPr/>
          <p:nvPr/>
        </p:nvGrpSpPr>
        <p:grpSpPr>
          <a:xfrm>
            <a:off x="5515349" y="663171"/>
            <a:ext cx="3913780" cy="1508373"/>
            <a:chOff x="-4899567" y="997854"/>
            <a:chExt cx="3913780" cy="1508373"/>
          </a:xfrm>
        </p:grpSpPr>
        <p:grpSp>
          <p:nvGrpSpPr>
            <p:cNvPr id="34" name="グループ化 33"/>
            <p:cNvGrpSpPr/>
            <p:nvPr/>
          </p:nvGrpSpPr>
          <p:grpSpPr>
            <a:xfrm>
              <a:off x="-4899567" y="997854"/>
              <a:ext cx="3913780" cy="1508373"/>
              <a:chOff x="2339752" y="2429811"/>
              <a:chExt cx="4284344" cy="1797867"/>
            </a:xfrm>
            <a:solidFill>
              <a:schemeClr val="accent5">
                <a:lumMod val="20000"/>
                <a:lumOff val="80000"/>
              </a:schemeClr>
            </a:solidFill>
          </p:grpSpPr>
          <p:sp>
            <p:nvSpPr>
              <p:cNvPr id="43" name="円/楕円 99"/>
              <p:cNvSpPr/>
              <p:nvPr/>
            </p:nvSpPr>
            <p:spPr>
              <a:xfrm>
                <a:off x="3887923" y="2429811"/>
                <a:ext cx="1188000" cy="468000"/>
              </a:xfrm>
              <a:prstGeom prst="ellipse">
                <a:avLst/>
              </a:prstGeom>
              <a:solidFill>
                <a:schemeClr val="accent5"/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ja-JP" altLang="en-US" sz="1000" dirty="0">
                    <a:solidFill>
                      <a:schemeClr val="bg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指定管理者</a:t>
                </a:r>
                <a:endParaRPr lang="en-US" altLang="ja-JP" sz="1000" dirty="0">
                  <a:solidFill>
                    <a:schemeClr val="bg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  <p:sp>
            <p:nvSpPr>
              <p:cNvPr id="44" name="円/楕円 100"/>
              <p:cNvSpPr/>
              <p:nvPr/>
            </p:nvSpPr>
            <p:spPr>
              <a:xfrm>
                <a:off x="2339752" y="3094744"/>
                <a:ext cx="1188000" cy="468000"/>
              </a:xfrm>
              <a:prstGeom prst="ellipse">
                <a:avLst/>
              </a:prstGeom>
              <a:grpFill/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ja-JP" altLang="en-US" sz="1000" dirty="0">
                    <a:solidFill>
                      <a:srgbClr val="44546A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地元企業</a:t>
                </a:r>
                <a:br>
                  <a:rPr lang="en-US" altLang="ja-JP" sz="1000" dirty="0">
                    <a:solidFill>
                      <a:srgbClr val="44546A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</a:br>
                <a:r>
                  <a:rPr lang="ja-JP" altLang="en-US" sz="1000" dirty="0">
                    <a:solidFill>
                      <a:srgbClr val="44546A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団体</a:t>
                </a:r>
              </a:p>
            </p:txBody>
          </p:sp>
          <p:sp>
            <p:nvSpPr>
              <p:cNvPr id="45" name="円/楕円 101"/>
              <p:cNvSpPr/>
              <p:nvPr/>
            </p:nvSpPr>
            <p:spPr>
              <a:xfrm>
                <a:off x="2691271" y="3616335"/>
                <a:ext cx="1188000" cy="468000"/>
              </a:xfrm>
              <a:prstGeom prst="ellipse">
                <a:avLst/>
              </a:prstGeom>
              <a:grpFill/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ja-JP" altLang="en-US" sz="1000" dirty="0">
                    <a:solidFill>
                      <a:srgbClr val="44546A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地元農家</a:t>
                </a:r>
              </a:p>
            </p:txBody>
          </p:sp>
          <p:sp>
            <p:nvSpPr>
              <p:cNvPr id="46" name="円/楕円 102"/>
              <p:cNvSpPr/>
              <p:nvPr/>
            </p:nvSpPr>
            <p:spPr>
              <a:xfrm>
                <a:off x="3887923" y="3759678"/>
                <a:ext cx="1188000" cy="468000"/>
              </a:xfrm>
              <a:prstGeom prst="ellipse">
                <a:avLst/>
              </a:prstGeom>
              <a:grpFill/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ja-JP" altLang="en-US" sz="1000" dirty="0">
                    <a:solidFill>
                      <a:srgbClr val="44546A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脇浜大社</a:t>
                </a:r>
              </a:p>
            </p:txBody>
          </p:sp>
          <p:sp>
            <p:nvSpPr>
              <p:cNvPr id="47" name="円/楕円 103"/>
              <p:cNvSpPr/>
              <p:nvPr/>
            </p:nvSpPr>
            <p:spPr>
              <a:xfrm>
                <a:off x="5436096" y="3094745"/>
                <a:ext cx="1188000" cy="468000"/>
              </a:xfrm>
              <a:prstGeom prst="ellipse">
                <a:avLst/>
              </a:prstGeom>
              <a:grpFill/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ja-JP" altLang="en-US" sz="1000" dirty="0">
                    <a:solidFill>
                      <a:srgbClr val="44546A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貝塚市</a:t>
                </a:r>
              </a:p>
            </p:txBody>
          </p:sp>
          <p:sp>
            <p:nvSpPr>
              <p:cNvPr id="48" name="円/楕円 104"/>
              <p:cNvSpPr/>
              <p:nvPr/>
            </p:nvSpPr>
            <p:spPr>
              <a:xfrm>
                <a:off x="2691271" y="2573153"/>
                <a:ext cx="1188000" cy="468000"/>
              </a:xfrm>
              <a:prstGeom prst="ellipse">
                <a:avLst/>
              </a:prstGeom>
              <a:grpFill/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ja-JP" altLang="en-US" sz="1000" dirty="0">
                    <a:solidFill>
                      <a:srgbClr val="44546A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二色の浜</a:t>
                </a:r>
                <a:br>
                  <a:rPr lang="en-US" altLang="ja-JP" sz="1000" dirty="0">
                    <a:solidFill>
                      <a:srgbClr val="44546A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</a:br>
                <a:r>
                  <a:rPr lang="ja-JP" altLang="en-US" sz="1000" dirty="0">
                    <a:solidFill>
                      <a:srgbClr val="44546A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観光協会</a:t>
                </a:r>
              </a:p>
            </p:txBody>
          </p:sp>
          <p:sp>
            <p:nvSpPr>
              <p:cNvPr id="49" name="円/楕円 105"/>
              <p:cNvSpPr/>
              <p:nvPr/>
            </p:nvSpPr>
            <p:spPr>
              <a:xfrm>
                <a:off x="5123287" y="2573153"/>
                <a:ext cx="1188000" cy="468000"/>
              </a:xfrm>
              <a:prstGeom prst="ellipse">
                <a:avLst/>
              </a:prstGeom>
              <a:grpFill/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ja-JP" altLang="en-US" sz="1000" dirty="0">
                    <a:solidFill>
                      <a:srgbClr val="44546A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地元鉄道会社</a:t>
                </a:r>
              </a:p>
            </p:txBody>
          </p:sp>
          <p:sp>
            <p:nvSpPr>
              <p:cNvPr id="52" name="円/楕円 106"/>
              <p:cNvSpPr/>
              <p:nvPr/>
            </p:nvSpPr>
            <p:spPr>
              <a:xfrm>
                <a:off x="5123287" y="3616335"/>
                <a:ext cx="1188000" cy="468000"/>
              </a:xfrm>
              <a:prstGeom prst="ellipse">
                <a:avLst/>
              </a:prstGeom>
              <a:grpFill/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ja-JP" altLang="en-US" sz="1000" dirty="0">
                    <a:solidFill>
                      <a:srgbClr val="44546A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環境</a:t>
                </a:r>
                <a:br>
                  <a:rPr lang="en-US" altLang="ja-JP" sz="1000" dirty="0">
                    <a:solidFill>
                      <a:srgbClr val="44546A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</a:br>
                <a:r>
                  <a:rPr lang="ja-JP" altLang="en-US" sz="1000" dirty="0">
                    <a:solidFill>
                      <a:srgbClr val="44546A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ボランティア</a:t>
                </a:r>
              </a:p>
            </p:txBody>
          </p:sp>
        </p:grpSp>
        <p:sp>
          <p:nvSpPr>
            <p:cNvPr id="38" name="テキスト ボックス 37"/>
            <p:cNvSpPr txBox="1"/>
            <p:nvPr/>
          </p:nvSpPr>
          <p:spPr>
            <a:xfrm>
              <a:off x="-4182891" y="1427563"/>
              <a:ext cx="2607429" cy="738664"/>
            </a:xfrm>
            <a:prstGeom prst="rect">
              <a:avLst/>
            </a:prstGeom>
            <a:noFill/>
          </p:spPr>
          <p:txBody>
            <a:bodyPr wrap="square" lIns="36000" rIns="36000" rtlCol="0">
              <a:spAutoFit/>
            </a:bodyPr>
            <a:lstStyle/>
            <a:p>
              <a:pPr algn="ctr"/>
              <a:r>
                <a:rPr lang="ja-JP" altLang="en-US" sz="1400" dirty="0">
                  <a:ln w="0"/>
                  <a:solidFill>
                    <a:schemeClr val="accent6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地域と繋がり、</a:t>
              </a:r>
              <a:br>
                <a:rPr lang="en-US" altLang="ja-JP" sz="1400" dirty="0">
                  <a:ln w="0"/>
                  <a:solidFill>
                    <a:schemeClr val="accent6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</a:br>
              <a:r>
                <a:rPr lang="ja-JP" altLang="en-US" sz="1400" dirty="0">
                  <a:ln w="0"/>
                  <a:solidFill>
                    <a:schemeClr val="accent6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地域と共に育てる</a:t>
              </a:r>
              <a:br>
                <a:rPr lang="en-US" altLang="ja-JP" sz="1400" dirty="0">
                  <a:ln w="0"/>
                  <a:solidFill>
                    <a:schemeClr val="accent6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</a:br>
              <a:r>
                <a:rPr lang="ja-JP" altLang="en-US" sz="1400" dirty="0">
                  <a:ln w="0"/>
                  <a:solidFill>
                    <a:schemeClr val="accent6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公園づくり</a:t>
              </a:r>
            </a:p>
          </p:txBody>
        </p:sp>
      </p:grpSp>
      <p:sp>
        <p:nvSpPr>
          <p:cNvPr id="42" name="角丸四角形 41"/>
          <p:cNvSpPr/>
          <p:nvPr/>
        </p:nvSpPr>
        <p:spPr>
          <a:xfrm>
            <a:off x="601916" y="1010715"/>
            <a:ext cx="1800000" cy="216000"/>
          </a:xfrm>
          <a:prstGeom prst="roundRect">
            <a:avLst>
              <a:gd name="adj" fmla="val 50000"/>
            </a:avLst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コンセプト</a:t>
            </a:r>
          </a:p>
        </p:txBody>
      </p:sp>
      <p:sp>
        <p:nvSpPr>
          <p:cNvPr id="53" name="正方形/長方形 52"/>
          <p:cNvSpPr/>
          <p:nvPr/>
        </p:nvSpPr>
        <p:spPr>
          <a:xfrm>
            <a:off x="666587" y="1121316"/>
            <a:ext cx="4795380" cy="9393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400" b="1" u="sng" dirty="0">
                <a:solidFill>
                  <a:schemeClr val="accent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二色の浜公園の賑わいづくり・再生</a:t>
            </a:r>
            <a:endParaRPr lang="en-US" altLang="ja-JP" sz="1400" b="1" u="sng" dirty="0">
              <a:solidFill>
                <a:schemeClr val="accent2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100" dirty="0">
                <a:solidFill>
                  <a:srgbClr val="44546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二色の浜観光協会をはじめ、地元企業・団体・農家・社会福祉法人など、</a:t>
            </a:r>
            <a:endParaRPr lang="en-US" altLang="ja-JP" sz="1100" dirty="0">
              <a:solidFill>
                <a:srgbClr val="44546A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100" dirty="0">
                <a:solidFill>
                  <a:srgbClr val="44546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地元で長年培ってきた多岐にわたるネットワークと、地元企業ならではの</a:t>
            </a:r>
            <a:endParaRPr lang="en-US" altLang="ja-JP" sz="1100" dirty="0">
              <a:solidFill>
                <a:srgbClr val="44546A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100" dirty="0">
                <a:solidFill>
                  <a:srgbClr val="44546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機動力を発揮しながら、</a:t>
            </a:r>
            <a:r>
              <a:rPr lang="ja-JP" altLang="en-US" sz="1100" b="1" u="sng" dirty="0">
                <a:solidFill>
                  <a:srgbClr val="44546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地域と一体となった公園運営・賑わいづくり</a:t>
            </a:r>
            <a:r>
              <a:rPr lang="ja-JP" altLang="en-US" sz="1100" dirty="0">
                <a:solidFill>
                  <a:srgbClr val="44546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を行います。</a:t>
            </a:r>
            <a:r>
              <a:rPr lang="ja-JP" altLang="en-US" sz="1100" b="1" dirty="0">
                <a:solidFill>
                  <a:srgbClr val="44546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</a:p>
        </p:txBody>
      </p:sp>
      <p:sp>
        <p:nvSpPr>
          <p:cNvPr id="4" name="楕円 3"/>
          <p:cNvSpPr/>
          <p:nvPr/>
        </p:nvSpPr>
        <p:spPr>
          <a:xfrm>
            <a:off x="2802731" y="5975195"/>
            <a:ext cx="54000" cy="76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角丸四角形 5"/>
          <p:cNvSpPr/>
          <p:nvPr/>
        </p:nvSpPr>
        <p:spPr>
          <a:xfrm>
            <a:off x="490653" y="630140"/>
            <a:ext cx="4882414" cy="316856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1600" b="1" spc="3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地域と繋がり、地域と共に育てる公園づくり</a:t>
            </a:r>
            <a:r>
              <a:rPr lang="ja-JP" altLang="en-US" sz="1600" b="1" kern="100" spc="3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</a:t>
            </a:r>
            <a:endParaRPr kumimoji="1" lang="ja-JP" altLang="en-US" sz="1600" b="1" spc="3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4" name="正方形/長方形 53"/>
          <p:cNvSpPr/>
          <p:nvPr/>
        </p:nvSpPr>
        <p:spPr>
          <a:xfrm>
            <a:off x="0" y="2581"/>
            <a:ext cx="9906000" cy="533854"/>
          </a:xfrm>
          <a:prstGeom prst="rect">
            <a:avLst/>
          </a:prstGeom>
          <a:solidFill>
            <a:srgbClr val="003399"/>
          </a:solidFill>
          <a:ln w="28575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二色の浜公園　指定管理者の提案内容</a:t>
            </a:r>
            <a:endParaRPr lang="ja-JP" altLang="en-US" sz="2400" b="1" kern="1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733" y="5678372"/>
            <a:ext cx="1427478" cy="1080000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950" y="2717539"/>
            <a:ext cx="14364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715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正方形/長方形 44"/>
          <p:cNvSpPr/>
          <p:nvPr/>
        </p:nvSpPr>
        <p:spPr>
          <a:xfrm>
            <a:off x="57704" y="782767"/>
            <a:ext cx="3802500" cy="3864860"/>
          </a:xfrm>
          <a:prstGeom prst="rect">
            <a:avLst/>
          </a:prstGeom>
          <a:solidFill>
            <a:srgbClr val="DEEBF7"/>
          </a:solidFill>
        </p:spPr>
        <p:txBody>
          <a:bodyPr wrap="square">
            <a:noAutofit/>
          </a:bodyPr>
          <a:lstStyle/>
          <a:p>
            <a:endParaRPr lang="en-US" altLang="ja-JP" sz="11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en-US" altLang="ja-JP" sz="11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【</a:t>
            </a:r>
            <a:r>
              <a:rPr lang="ja-JP" altLang="en-US" sz="11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利用促進・利便性向上</a:t>
            </a:r>
            <a:r>
              <a:rPr lang="en-US" altLang="ja-JP" sz="11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】</a:t>
            </a:r>
          </a:p>
          <a:p>
            <a:pPr marL="359867" indent="-208955"/>
            <a:r>
              <a:rPr lang="ja-JP" altLang="en-US" sz="1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○ 地元農家・飲食店・漁港などと連携したマルシェ、</a:t>
            </a:r>
            <a:endParaRPr lang="en-US" altLang="ja-JP" sz="11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359867" indent="-208955"/>
            <a:r>
              <a:rPr lang="en-US" altLang="ja-JP" sz="1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    </a:t>
            </a:r>
            <a:r>
              <a:rPr lang="ja-JP" altLang="en-US" sz="1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フリーマーケットなどのイベントを開催</a:t>
            </a:r>
            <a:endParaRPr lang="en-US" altLang="ja-JP" sz="11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>
              <a:spcBef>
                <a:spcPts val="1000"/>
              </a:spcBef>
            </a:pPr>
            <a:r>
              <a:rPr lang="en-US" altLang="ja-JP" sz="11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【</a:t>
            </a:r>
            <a:r>
              <a:rPr lang="ja-JP" altLang="en-US" sz="11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海岸管理者との連携</a:t>
            </a:r>
            <a:r>
              <a:rPr lang="en-US" altLang="ja-JP" sz="11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】</a:t>
            </a:r>
          </a:p>
          <a:p>
            <a:pPr marL="359867" indent="-208955"/>
            <a:r>
              <a:rPr lang="ja-JP" altLang="en-US" sz="1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○ 地域団体と連携したマリンレジャーイベントなどを実施</a:t>
            </a:r>
            <a:endParaRPr lang="en-US" altLang="ja-JP" sz="11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>
              <a:spcBef>
                <a:spcPts val="1000"/>
              </a:spcBef>
            </a:pPr>
            <a:br>
              <a:rPr lang="en-US" altLang="ja-JP" sz="11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lang="en-US" altLang="ja-JP" sz="11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【</a:t>
            </a:r>
            <a:r>
              <a:rPr lang="ja-JP" altLang="en-US" sz="11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魅力向上事業（ソフト事業）</a:t>
            </a:r>
            <a:r>
              <a:rPr lang="en-US" altLang="ja-JP" sz="11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】</a:t>
            </a:r>
          </a:p>
          <a:p>
            <a:pPr marL="359867" indent="-208955"/>
            <a:r>
              <a:rPr lang="ja-JP" altLang="en-US" sz="1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○ ライトアップイベント、ビーチスポーツ大会、フードイベントの開催など</a:t>
            </a:r>
            <a:endParaRPr lang="en-US" altLang="ja-JP" sz="11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indent="-208955">
              <a:spcBef>
                <a:spcPts val="1000"/>
              </a:spcBef>
            </a:pPr>
            <a:br>
              <a:rPr lang="en-US" altLang="ja-JP" sz="11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lang="en-US" altLang="ja-JP" sz="11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【</a:t>
            </a:r>
            <a:r>
              <a:rPr lang="ja-JP" altLang="en-US" sz="11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魅力向上事業（ハード事業）</a:t>
            </a:r>
            <a:r>
              <a:rPr lang="en-US" altLang="ja-JP" sz="11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】</a:t>
            </a: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0" y="-5764"/>
            <a:ext cx="9906000" cy="423193"/>
          </a:xfrm>
          <a:prstGeom prst="rect">
            <a:avLst/>
          </a:prstGeom>
          <a:solidFill>
            <a:srgbClr val="003399"/>
          </a:solidFill>
        </p:spPr>
        <p:txBody>
          <a:bodyPr wrap="square" tIns="0" bIns="0" rtlCol="0" anchor="ctr" anchorCtr="1">
            <a:spAutoFit/>
          </a:bodyPr>
          <a:lstStyle/>
          <a:p>
            <a:pPr algn="ctr">
              <a:lnSpc>
                <a:spcPts val="3250"/>
              </a:lnSpc>
            </a:pPr>
            <a:r>
              <a:rPr lang="ja-JP" altLang="en-US" b="1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二色の浜公園　公園管理業務（</a:t>
            </a:r>
            <a:r>
              <a:rPr lang="en-US" altLang="ja-JP" b="1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PMO</a:t>
            </a:r>
            <a:r>
              <a:rPr lang="ja-JP" altLang="en-US" b="1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型）の主な事業内容とスケジュール</a:t>
            </a: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9089495" y="3440202"/>
            <a:ext cx="330540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38" dirty="0">
                <a:effectLst>
                  <a:glow rad="63500">
                    <a:schemeClr val="bg1"/>
                  </a:glo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①</a:t>
            </a:r>
          </a:p>
        </p:txBody>
      </p:sp>
      <p:sp>
        <p:nvSpPr>
          <p:cNvPr id="29" name="テキスト ボックス 482"/>
          <p:cNvSpPr txBox="1"/>
          <p:nvPr/>
        </p:nvSpPr>
        <p:spPr>
          <a:xfrm>
            <a:off x="7117602" y="6706137"/>
            <a:ext cx="2701060" cy="126125"/>
          </a:xfrm>
          <a:prstGeom prst="rect">
            <a:avLst/>
          </a:prstGeom>
          <a:solidFill>
            <a:srgbClr val="FFFFFF">
              <a:alpha val="80000"/>
            </a:srgbClr>
          </a:solidFill>
          <a:ln w="6350">
            <a:noFill/>
          </a:ln>
        </p:spPr>
        <p:txBody>
          <a:bodyPr rot="0" spcFirstLastPara="0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145753" indent="-145753">
              <a:lnSpc>
                <a:spcPts val="975"/>
              </a:lnSpc>
              <a:tabLst>
                <a:tab pos="145753" algn="l"/>
              </a:tabLst>
            </a:pPr>
            <a:r>
              <a:rPr lang="en-US" altLang="ja-JP" sz="813" kern="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※</a:t>
            </a:r>
            <a:r>
              <a:rPr lang="ja-JP" altLang="en-US" sz="813" kern="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　内容の詳細は、関係機関との協議等により決定いたします。</a:t>
            </a:r>
          </a:p>
        </p:txBody>
      </p:sp>
      <p:grpSp>
        <p:nvGrpSpPr>
          <p:cNvPr id="4" name="グループ化 3"/>
          <p:cNvGrpSpPr/>
          <p:nvPr/>
        </p:nvGrpSpPr>
        <p:grpSpPr>
          <a:xfrm>
            <a:off x="4139488" y="470094"/>
            <a:ext cx="5703750" cy="4574606"/>
            <a:chOff x="5148000" y="1071675"/>
            <a:chExt cx="7020000" cy="5630286"/>
          </a:xfrm>
        </p:grpSpPr>
        <p:pic>
          <p:nvPicPr>
            <p:cNvPr id="28" name="図 27" descr="C:\Users\masudams\AppData\Local\Microsoft\Windows\INetCache\Content.Word\02-2.ゾーン図.jp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2415651">
              <a:off x="9617320" y="2953247"/>
              <a:ext cx="794106" cy="1544923"/>
            </a:xfrm>
            <a:prstGeom prst="rect">
              <a:avLst/>
            </a:prstGeom>
            <a:ln>
              <a:noFill/>
            </a:ln>
            <a:effectLst>
              <a:softEdge rad="88900"/>
            </a:effectLst>
          </p:spPr>
        </p:pic>
        <p:grpSp>
          <p:nvGrpSpPr>
            <p:cNvPr id="3" name="グループ化 2"/>
            <p:cNvGrpSpPr/>
            <p:nvPr/>
          </p:nvGrpSpPr>
          <p:grpSpPr>
            <a:xfrm>
              <a:off x="5148000" y="1071675"/>
              <a:ext cx="7020000" cy="5630286"/>
              <a:chOff x="5328000" y="2147516"/>
              <a:chExt cx="7020000" cy="5630286"/>
            </a:xfrm>
          </p:grpSpPr>
          <p:pic>
            <p:nvPicPr>
              <p:cNvPr id="17" name="図 16" descr="C:\Users\masudams\AppData\Local\Microsoft\Windows\INetCache\Content.Word\02-2.ゾーン図.jpg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5328000" y="4681801"/>
                <a:ext cx="7020000" cy="3096001"/>
              </a:xfrm>
              <a:prstGeom prst="rect">
                <a:avLst/>
              </a:prstGeom>
              <a:ln>
                <a:noFill/>
              </a:ln>
              <a:effectLst>
                <a:softEdge rad="88900"/>
              </a:effectLst>
            </p:spPr>
          </p:pic>
          <p:pic>
            <p:nvPicPr>
              <p:cNvPr id="23" name="図 22" descr="C:\Users\masudams\AppData\Local\Microsoft\Windows\INetCache\Content.Word\02-2.ゾーン図.jpg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0181250" y="2147516"/>
                <a:ext cx="2160918" cy="3276000"/>
              </a:xfrm>
              <a:prstGeom prst="rect">
                <a:avLst/>
              </a:prstGeom>
              <a:ln>
                <a:noFill/>
              </a:ln>
              <a:effectLst>
                <a:softEdge rad="88900"/>
              </a:effectLst>
            </p:spPr>
          </p:pic>
        </p:grpSp>
      </p:grpSp>
      <p:pic>
        <p:nvPicPr>
          <p:cNvPr id="30" name="図 2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83778" y="1902678"/>
            <a:ext cx="2928061" cy="1411255"/>
          </a:xfrm>
          <a:prstGeom prst="rect">
            <a:avLst/>
          </a:prstGeom>
          <a:ln w="19050">
            <a:solidFill>
              <a:schemeClr val="bg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図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99490" y="594293"/>
            <a:ext cx="1910933" cy="1270024"/>
          </a:xfrm>
          <a:prstGeom prst="rect">
            <a:avLst/>
          </a:prstGeom>
          <a:ln w="19050">
            <a:solidFill>
              <a:schemeClr val="bg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40" name="表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2572781"/>
              </p:ext>
            </p:extLst>
          </p:nvPr>
        </p:nvGraphicFramePr>
        <p:xfrm>
          <a:off x="283336" y="3144694"/>
          <a:ext cx="3471115" cy="14880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70203">
                  <a:extLst>
                    <a:ext uri="{9D8B030D-6E8A-4147-A177-3AD203B41FA5}">
                      <a16:colId xmlns:a16="http://schemas.microsoft.com/office/drawing/2014/main" val="815350357"/>
                    </a:ext>
                  </a:extLst>
                </a:gridCol>
                <a:gridCol w="2000912">
                  <a:extLst>
                    <a:ext uri="{9D8B030D-6E8A-4147-A177-3AD203B41FA5}">
                      <a16:colId xmlns:a16="http://schemas.microsoft.com/office/drawing/2014/main" val="244183498"/>
                    </a:ext>
                  </a:extLst>
                </a:gridCol>
              </a:tblGrid>
              <a:tr h="1488076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ja-JP" altLang="en-US" sz="1100" b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○</a:t>
                      </a:r>
                      <a:r>
                        <a:rPr lang="ja-JP" altLang="en-US" sz="1100" b="0" baseline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 </a:t>
                      </a:r>
                      <a:r>
                        <a:rPr lang="ja-JP" altLang="en-US" sz="1100" b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新設</a:t>
                      </a:r>
                      <a:endParaRPr lang="en-US" altLang="ja-JP" sz="1100" b="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pPr>
                        <a:lnSpc>
                          <a:spcPts val="1800"/>
                        </a:lnSpc>
                      </a:pPr>
                      <a:r>
                        <a:rPr lang="ja-JP" altLang="en-US" sz="1100" b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　　①グランピング施設</a:t>
                      </a:r>
                      <a:endParaRPr lang="en-US" altLang="ja-JP" sz="1100" b="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pPr>
                        <a:lnSpc>
                          <a:spcPts val="1800"/>
                        </a:lnSpc>
                      </a:pPr>
                      <a:r>
                        <a:rPr lang="ja-JP" altLang="en-US" sz="1100" b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　　②</a:t>
                      </a:r>
                      <a:r>
                        <a:rPr lang="en-US" altLang="ja-JP" sz="1100" b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BBQ</a:t>
                      </a:r>
                      <a:r>
                        <a:rPr lang="ja-JP" altLang="en-US" sz="1100" b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ガーデン </a:t>
                      </a:r>
                      <a:endParaRPr lang="en-US" altLang="ja-JP" sz="1100" b="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pPr>
                        <a:lnSpc>
                          <a:spcPts val="1800"/>
                        </a:lnSpc>
                      </a:pPr>
                      <a:r>
                        <a:rPr lang="ja-JP" altLang="en-US" sz="1100" b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　　③</a:t>
                      </a:r>
                      <a:r>
                        <a:rPr lang="en-US" altLang="ja-JP" sz="1100" b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Day</a:t>
                      </a:r>
                      <a:r>
                        <a:rPr lang="ja-JP" altLang="en-US" sz="1100" b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キャンプ場　　　　　　　　　　　　 </a:t>
                      </a:r>
                      <a:endParaRPr lang="en-US" altLang="ja-JP" sz="1100" b="0" dirty="0">
                        <a:solidFill>
                          <a:srgbClr val="FF0000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pPr>
                        <a:lnSpc>
                          <a:spcPts val="1800"/>
                        </a:lnSpc>
                      </a:pPr>
                      <a:r>
                        <a:rPr lang="ja-JP" altLang="en-US" sz="1100" b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　　④オートキャンプ場</a:t>
                      </a:r>
                      <a:endParaRPr lang="en-US" altLang="ja-JP" sz="1100" b="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pPr>
                        <a:lnSpc>
                          <a:spcPts val="1800"/>
                        </a:lnSpc>
                      </a:pPr>
                      <a:r>
                        <a:rPr lang="ja-JP" altLang="en-US" sz="1100" b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　　⑤スケートパーク</a:t>
                      </a:r>
                      <a:endParaRPr lang="en-US" altLang="ja-JP" sz="1100" b="0" dirty="0">
                        <a:solidFill>
                          <a:srgbClr val="FF0000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29250" marR="29250" marT="58500" marB="0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　　　〇</a:t>
                      </a:r>
                      <a:r>
                        <a:rPr lang="ja-JP" altLang="en-US" sz="1100" b="0" baseline="0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 </a:t>
                      </a: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既存レストハウスの改修</a:t>
                      </a:r>
                      <a:endParaRPr lang="en-US" altLang="ja-JP" sz="1100" b="0" dirty="0">
                        <a:solidFill>
                          <a:schemeClr val="tx1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pPr>
                        <a:lnSpc>
                          <a:spcPts val="1800"/>
                        </a:lnSpc>
                      </a:pP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　　　　　⑥ カフェ・レストラン</a:t>
                      </a:r>
                      <a:endParaRPr lang="en-US" altLang="ja-JP" sz="1100" b="0" dirty="0">
                        <a:solidFill>
                          <a:schemeClr val="tx1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pPr>
                        <a:lnSpc>
                          <a:spcPts val="1800"/>
                        </a:lnSpc>
                      </a:pP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　　　　　⑦ 管理棟・売店</a:t>
                      </a:r>
                      <a:endParaRPr lang="en-US" altLang="ja-JP" sz="1100" b="0" dirty="0">
                        <a:solidFill>
                          <a:schemeClr val="tx1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29250" marR="29250" marT="58500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19945941"/>
                  </a:ext>
                </a:extLst>
              </a:tr>
            </a:tbl>
          </a:graphicData>
        </a:graphic>
      </p:graphicFrame>
      <p:sp>
        <p:nvSpPr>
          <p:cNvPr id="60" name="テキスト ボックス 59"/>
          <p:cNvSpPr txBox="1"/>
          <p:nvPr/>
        </p:nvSpPr>
        <p:spPr>
          <a:xfrm>
            <a:off x="5873899" y="3580955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effectLst>
                  <a:glow rad="63500">
                    <a:schemeClr val="bg1"/>
                  </a:glo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⑦</a:t>
            </a: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6079574" y="3580594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effectLst>
                  <a:glow rad="63500">
                    <a:schemeClr val="bg1"/>
                  </a:glo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⑥</a:t>
            </a:r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5618189" y="3692084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effectLst>
                  <a:glow rad="63500">
                    <a:schemeClr val="bg1"/>
                  </a:glo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③</a:t>
            </a:r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6691197" y="3767655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effectLst>
                  <a:glow rad="63500">
                    <a:schemeClr val="bg1"/>
                  </a:glo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④</a:t>
            </a:r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8019660" y="3798928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effectLst>
                  <a:glow rad="63500">
                    <a:schemeClr val="bg1"/>
                  </a:glo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⑤</a:t>
            </a:r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8848795" y="1459924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effectLst>
                  <a:glow rad="63500">
                    <a:schemeClr val="bg1"/>
                  </a:glo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①</a:t>
            </a:r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8765698" y="1781827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effectLst>
                  <a:glow rad="63500">
                    <a:schemeClr val="bg1"/>
                  </a:glo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②</a:t>
            </a:r>
          </a:p>
        </p:txBody>
      </p:sp>
      <p:sp>
        <p:nvSpPr>
          <p:cNvPr id="31" name="テキスト ボックス 482"/>
          <p:cNvSpPr txBox="1"/>
          <p:nvPr/>
        </p:nvSpPr>
        <p:spPr>
          <a:xfrm>
            <a:off x="3938603" y="624084"/>
            <a:ext cx="1168591" cy="256480"/>
          </a:xfrm>
          <a:prstGeom prst="rect">
            <a:avLst/>
          </a:prstGeom>
          <a:solidFill>
            <a:srgbClr val="FFFFFF">
              <a:alpha val="80000"/>
            </a:srgbClr>
          </a:solidFill>
          <a:ln w="6350">
            <a:noFill/>
          </a:ln>
        </p:spPr>
        <p:txBody>
          <a:bodyPr rot="0" spcFirstLastPara="0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145753" indent="-145753">
              <a:lnSpc>
                <a:spcPts val="975"/>
              </a:lnSpc>
              <a:tabLst>
                <a:tab pos="145753" algn="l"/>
              </a:tabLst>
            </a:pPr>
            <a:r>
              <a:rPr lang="ja-JP" altLang="en-US" sz="813" kern="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カフェ・レストラン イメージ</a:t>
            </a:r>
            <a:endParaRPr lang="en-US" altLang="ja-JP" sz="813" kern="1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pPr marL="145753" indent="-145753">
              <a:lnSpc>
                <a:spcPts val="975"/>
              </a:lnSpc>
              <a:tabLst>
                <a:tab pos="145753" algn="l"/>
              </a:tabLst>
            </a:pPr>
            <a:r>
              <a:rPr lang="ja-JP" altLang="en-US" sz="813" kern="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（既存レストハウスの改修）</a:t>
            </a:r>
          </a:p>
        </p:txBody>
      </p:sp>
      <p:sp>
        <p:nvSpPr>
          <p:cNvPr id="32" name="テキスト ボックス 482"/>
          <p:cNvSpPr txBox="1"/>
          <p:nvPr/>
        </p:nvSpPr>
        <p:spPr>
          <a:xfrm>
            <a:off x="3931678" y="1961364"/>
            <a:ext cx="990656" cy="128240"/>
          </a:xfrm>
          <a:prstGeom prst="rect">
            <a:avLst/>
          </a:prstGeom>
          <a:solidFill>
            <a:srgbClr val="FFFFFF">
              <a:alpha val="80000"/>
            </a:srgbClr>
          </a:solidFill>
          <a:ln w="6350">
            <a:noFill/>
          </a:ln>
        </p:spPr>
        <p:txBody>
          <a:bodyPr rot="0" spcFirstLastPara="0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145753" indent="-145753" algn="ctr">
              <a:lnSpc>
                <a:spcPts val="975"/>
              </a:lnSpc>
              <a:tabLst>
                <a:tab pos="145753" algn="l"/>
              </a:tabLst>
            </a:pPr>
            <a:r>
              <a:rPr lang="en-US" altLang="ja-JP" sz="813" kern="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BBQ</a:t>
            </a:r>
            <a:r>
              <a:rPr lang="ja-JP" altLang="en-US" sz="813" kern="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ガーデン イメージ</a:t>
            </a:r>
          </a:p>
        </p:txBody>
      </p:sp>
      <p:graphicFrame>
        <p:nvGraphicFramePr>
          <p:cNvPr id="35" name="表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2621271"/>
              </p:ext>
            </p:extLst>
          </p:nvPr>
        </p:nvGraphicFramePr>
        <p:xfrm>
          <a:off x="68314" y="4903432"/>
          <a:ext cx="6732958" cy="17055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3284">
                  <a:extLst>
                    <a:ext uri="{9D8B030D-6E8A-4147-A177-3AD203B41FA5}">
                      <a16:colId xmlns:a16="http://schemas.microsoft.com/office/drawing/2014/main" val="4265867169"/>
                    </a:ext>
                  </a:extLst>
                </a:gridCol>
                <a:gridCol w="405531">
                  <a:extLst>
                    <a:ext uri="{9D8B030D-6E8A-4147-A177-3AD203B41FA5}">
                      <a16:colId xmlns:a16="http://schemas.microsoft.com/office/drawing/2014/main" val="247582037"/>
                    </a:ext>
                  </a:extLst>
                </a:gridCol>
                <a:gridCol w="1208609">
                  <a:extLst>
                    <a:ext uri="{9D8B030D-6E8A-4147-A177-3AD203B41FA5}">
                      <a16:colId xmlns:a16="http://schemas.microsoft.com/office/drawing/2014/main" val="815350357"/>
                    </a:ext>
                  </a:extLst>
                </a:gridCol>
                <a:gridCol w="817589">
                  <a:extLst>
                    <a:ext uri="{9D8B030D-6E8A-4147-A177-3AD203B41FA5}">
                      <a16:colId xmlns:a16="http://schemas.microsoft.com/office/drawing/2014/main" val="3745312888"/>
                    </a:ext>
                  </a:extLst>
                </a:gridCol>
                <a:gridCol w="817589">
                  <a:extLst>
                    <a:ext uri="{9D8B030D-6E8A-4147-A177-3AD203B41FA5}">
                      <a16:colId xmlns:a16="http://schemas.microsoft.com/office/drawing/2014/main" val="2764399088"/>
                    </a:ext>
                  </a:extLst>
                </a:gridCol>
                <a:gridCol w="817589">
                  <a:extLst>
                    <a:ext uri="{9D8B030D-6E8A-4147-A177-3AD203B41FA5}">
                      <a16:colId xmlns:a16="http://schemas.microsoft.com/office/drawing/2014/main" val="3648704075"/>
                    </a:ext>
                  </a:extLst>
                </a:gridCol>
                <a:gridCol w="817589">
                  <a:extLst>
                    <a:ext uri="{9D8B030D-6E8A-4147-A177-3AD203B41FA5}">
                      <a16:colId xmlns:a16="http://schemas.microsoft.com/office/drawing/2014/main" val="2702532099"/>
                    </a:ext>
                  </a:extLst>
                </a:gridCol>
                <a:gridCol w="817589">
                  <a:extLst>
                    <a:ext uri="{9D8B030D-6E8A-4147-A177-3AD203B41FA5}">
                      <a16:colId xmlns:a16="http://schemas.microsoft.com/office/drawing/2014/main" val="3454058010"/>
                    </a:ext>
                  </a:extLst>
                </a:gridCol>
                <a:gridCol w="817589">
                  <a:extLst>
                    <a:ext uri="{9D8B030D-6E8A-4147-A177-3AD203B41FA5}">
                      <a16:colId xmlns:a16="http://schemas.microsoft.com/office/drawing/2014/main" val="3472786213"/>
                    </a:ext>
                  </a:extLst>
                </a:gridCol>
              </a:tblGrid>
              <a:tr h="189341">
                <a:tc row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endParaRPr kumimoji="1" lang="ja-JP" altLang="en-US" sz="1000" b="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000" b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位置</a:t>
                      </a: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000" b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施設</a:t>
                      </a: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000" b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令和４年度</a:t>
                      </a: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000" b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令和５年度</a:t>
                      </a: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kumimoji="1" lang="ja-JP" altLang="en-US" sz="1200" b="1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000" b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令和６年度</a:t>
                      </a: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kumimoji="1" lang="ja-JP" altLang="en-US" sz="1200" b="1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000" b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令和７～</a:t>
                      </a:r>
                      <a:endParaRPr kumimoji="1" lang="en-US" altLang="ja-JP" sz="1000" b="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1000" b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24</a:t>
                      </a:r>
                      <a:r>
                        <a:rPr kumimoji="1" lang="ja-JP" altLang="en-US" sz="1000" b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年度</a:t>
                      </a: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3468071"/>
                  </a:ext>
                </a:extLst>
              </a:tr>
              <a:tr h="189341">
                <a:tc vMerge="1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endParaRPr kumimoji="1" lang="ja-JP" altLang="en-US" sz="120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120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kumimoji="1" lang="ja-JP" altLang="en-US" sz="1200" b="1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000" b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下半期</a:t>
                      </a: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000" b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上半期</a:t>
                      </a: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000" b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下半期</a:t>
                      </a: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000" b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上半期</a:t>
                      </a: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000" b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下半期</a:t>
                      </a: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kumimoji="1" lang="ja-JP" altLang="en-US" sz="1200" b="1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/>
                </a:tc>
                <a:extLst>
                  <a:ext uri="{0D108BD9-81ED-4DB2-BD59-A6C34878D82A}">
                    <a16:rowId xmlns:a16="http://schemas.microsoft.com/office/drawing/2014/main" val="2907620896"/>
                  </a:ext>
                </a:extLst>
              </a:tr>
              <a:tr h="189341">
                <a:tc rowSpan="5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kumimoji="1" lang="ja-JP" altLang="en-US" sz="1000" b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新設</a:t>
                      </a: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000" b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①</a:t>
                      </a: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グランピング施設　</a:t>
                      </a:r>
                      <a:endParaRPr kumimoji="1" lang="en-US" altLang="ja-JP" sz="1000" b="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1000" b="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1000" b="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1000" b="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1000" b="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0">
                          <a:solidFill>
                            <a:srgbClr val="FF0000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  開業</a:t>
                      </a:r>
                      <a:r>
                        <a:rPr kumimoji="1" lang="en-US" altLang="ja-JP" sz="600" b="0" dirty="0">
                          <a:solidFill>
                            <a:srgbClr val="FF0000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※1</a:t>
                      </a:r>
                      <a:endParaRPr kumimoji="1" lang="ja-JP" altLang="en-US" sz="1000" b="0" dirty="0">
                        <a:solidFill>
                          <a:srgbClr val="FF0000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1000" b="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4495758"/>
                  </a:ext>
                </a:extLst>
              </a:tr>
              <a:tr h="189341">
                <a:tc vMerge="1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endParaRPr kumimoji="1" lang="ja-JP" altLang="en-US" sz="120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8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000" b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②</a:t>
                      </a: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b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BBQ</a:t>
                      </a:r>
                      <a:r>
                        <a:rPr kumimoji="1" lang="ja-JP" altLang="en-US" sz="1000" b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ガーデン　</a:t>
                      </a:r>
                      <a:endParaRPr kumimoji="1" lang="en-US" altLang="ja-JP" sz="1000" b="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1000" b="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1000" b="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1000" b="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1000" b="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0" dirty="0">
                          <a:solidFill>
                            <a:srgbClr val="FF0000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  開業</a:t>
                      </a:r>
                      <a:r>
                        <a:rPr kumimoji="1" lang="en-US" altLang="ja-JP" sz="600" b="0" dirty="0">
                          <a:solidFill>
                            <a:srgbClr val="FF0000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※1</a:t>
                      </a:r>
                      <a:endParaRPr kumimoji="1" lang="ja-JP" altLang="en-US" sz="1000" b="0" dirty="0">
                        <a:solidFill>
                          <a:srgbClr val="FF0000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1000" b="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5436699"/>
                  </a:ext>
                </a:extLst>
              </a:tr>
              <a:tr h="189341">
                <a:tc vMerge="1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endParaRPr kumimoji="1" lang="ja-JP" altLang="en-US" sz="120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8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000" b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③</a:t>
                      </a: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000" b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Day</a:t>
                      </a:r>
                      <a:r>
                        <a:rPr lang="ja-JP" altLang="en-US" sz="1000" b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キャンプ場</a:t>
                      </a:r>
                      <a:endParaRPr lang="en-US" altLang="ja-JP" sz="1000" b="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1000" b="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000" b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開業</a:t>
                      </a: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1000" b="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1000" b="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1000" b="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1000" b="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7818546"/>
                  </a:ext>
                </a:extLst>
              </a:tr>
              <a:tr h="189341">
                <a:tc vMerge="1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endParaRPr kumimoji="1" lang="ja-JP" altLang="en-US" sz="120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8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000" b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④</a:t>
                      </a: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000" b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オートキャンプ場</a:t>
                      </a:r>
                      <a:endParaRPr lang="en-US" altLang="ja-JP" sz="1000" b="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1000" b="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1000" b="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1000" b="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kumimoji="1" lang="ja-JP" altLang="en-US" sz="1000" b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開業</a:t>
                      </a: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1000" b="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1000" b="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1092804"/>
                  </a:ext>
                </a:extLst>
              </a:tr>
              <a:tr h="189341">
                <a:tc vMerge="1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endParaRPr kumimoji="1" lang="ja-JP" altLang="en-US" sz="120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8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000" b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⑤</a:t>
                      </a: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kumimoji="1" lang="ja-JP" altLang="en-US" sz="1000" b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スケートパーク</a:t>
                      </a: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1000" b="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kumimoji="1" lang="ja-JP" altLang="en-US" sz="1000" b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開業</a:t>
                      </a: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1000" b="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1000" b="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1000" b="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1000" b="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9945941"/>
                  </a:ext>
                </a:extLst>
              </a:tr>
              <a:tr h="189341">
                <a:tc rowSpan="2"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kumimoji="1" lang="ja-JP" altLang="en-US" sz="1000" b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改修</a:t>
                      </a:r>
                      <a:endParaRPr kumimoji="1" lang="en-US" altLang="ja-JP" sz="1000" b="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000" b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⑥</a:t>
                      </a: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kumimoji="1" lang="ja-JP" altLang="en-US" sz="1000" b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カフェ・レストラン</a:t>
                      </a:r>
                      <a:endParaRPr kumimoji="1" lang="en-US" altLang="ja-JP" sz="1000" b="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1000" b="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1000" b="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000" b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開業</a:t>
                      </a: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1000" b="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1000" b="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1000" b="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3463531"/>
                  </a:ext>
                </a:extLst>
              </a:tr>
              <a:tr h="190800">
                <a:tc vMerge="1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endParaRPr kumimoji="1" lang="ja-JP" altLang="en-US" sz="120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89288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000" b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⑦</a:t>
                      </a: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1000" b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管理棟・売店</a:t>
                      </a: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 sz="1000" b="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ja-JP" altLang="en-US" sz="1000" b="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000" b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開業</a:t>
                      </a: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 sz="1000" b="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 sz="1000" b="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 sz="1000" b="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3172470"/>
                  </a:ext>
                </a:extLst>
              </a:tr>
            </a:tbl>
          </a:graphicData>
        </a:graphic>
      </p:graphicFrame>
      <p:cxnSp>
        <p:nvCxnSpPr>
          <p:cNvPr id="47" name="直線矢印コネクタ 46"/>
          <p:cNvCxnSpPr>
            <a:cxnSpLocks/>
          </p:cNvCxnSpPr>
          <p:nvPr/>
        </p:nvCxnSpPr>
        <p:spPr>
          <a:xfrm>
            <a:off x="3646029" y="5373509"/>
            <a:ext cx="1750724" cy="0"/>
          </a:xfrm>
          <a:prstGeom prst="straightConnector1">
            <a:avLst/>
          </a:prstGeom>
          <a:ln w="5080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矢印コネクタ 48"/>
          <p:cNvCxnSpPr>
            <a:cxnSpLocks/>
          </p:cNvCxnSpPr>
          <p:nvPr/>
        </p:nvCxnSpPr>
        <p:spPr>
          <a:xfrm>
            <a:off x="5982391" y="5364444"/>
            <a:ext cx="821028" cy="0"/>
          </a:xfrm>
          <a:prstGeom prst="straightConnector1">
            <a:avLst/>
          </a:prstGeom>
          <a:ln w="50800">
            <a:solidFill>
              <a:schemeClr val="accent1">
                <a:lumMod val="75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矢印コネクタ 49"/>
          <p:cNvCxnSpPr>
            <a:cxnSpLocks/>
          </p:cNvCxnSpPr>
          <p:nvPr/>
        </p:nvCxnSpPr>
        <p:spPr>
          <a:xfrm>
            <a:off x="3643881" y="5561134"/>
            <a:ext cx="1752872" cy="0"/>
          </a:xfrm>
          <a:prstGeom prst="straightConnector1">
            <a:avLst/>
          </a:prstGeom>
          <a:ln w="5080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矢印コネクタ 51"/>
          <p:cNvCxnSpPr/>
          <p:nvPr/>
        </p:nvCxnSpPr>
        <p:spPr>
          <a:xfrm>
            <a:off x="2008935" y="5750762"/>
            <a:ext cx="864000" cy="0"/>
          </a:xfrm>
          <a:prstGeom prst="straightConnector1">
            <a:avLst/>
          </a:prstGeom>
          <a:ln w="5080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矢印コネクタ 52"/>
          <p:cNvCxnSpPr/>
          <p:nvPr/>
        </p:nvCxnSpPr>
        <p:spPr>
          <a:xfrm>
            <a:off x="3495744" y="5755645"/>
            <a:ext cx="3312000" cy="1292"/>
          </a:xfrm>
          <a:prstGeom prst="straightConnector1">
            <a:avLst/>
          </a:prstGeom>
          <a:ln w="50800">
            <a:solidFill>
              <a:schemeClr val="accent1">
                <a:lumMod val="75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矢印コネクタ 55"/>
          <p:cNvCxnSpPr/>
          <p:nvPr/>
        </p:nvCxnSpPr>
        <p:spPr>
          <a:xfrm flipV="1">
            <a:off x="5209896" y="5939547"/>
            <a:ext cx="1602106" cy="12794"/>
          </a:xfrm>
          <a:prstGeom prst="straightConnector1">
            <a:avLst/>
          </a:prstGeom>
          <a:ln w="50800">
            <a:solidFill>
              <a:schemeClr val="accent1">
                <a:lumMod val="75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矢印コネクタ 56"/>
          <p:cNvCxnSpPr/>
          <p:nvPr/>
        </p:nvCxnSpPr>
        <p:spPr>
          <a:xfrm>
            <a:off x="2787081" y="6136237"/>
            <a:ext cx="360000" cy="0"/>
          </a:xfrm>
          <a:prstGeom prst="straightConnector1">
            <a:avLst/>
          </a:prstGeom>
          <a:ln w="50800">
            <a:solidFill>
              <a:schemeClr val="accent1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矢印コネクタ 58"/>
          <p:cNvCxnSpPr/>
          <p:nvPr/>
        </p:nvCxnSpPr>
        <p:spPr>
          <a:xfrm>
            <a:off x="3607896" y="6140938"/>
            <a:ext cx="3204000" cy="1292"/>
          </a:xfrm>
          <a:prstGeom prst="straightConnector1">
            <a:avLst/>
          </a:prstGeom>
          <a:ln w="50800">
            <a:solidFill>
              <a:schemeClr val="accent1">
                <a:lumMod val="75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矢印コネクタ 66"/>
          <p:cNvCxnSpPr/>
          <p:nvPr/>
        </p:nvCxnSpPr>
        <p:spPr>
          <a:xfrm>
            <a:off x="4348163" y="6315515"/>
            <a:ext cx="2455285" cy="646"/>
          </a:xfrm>
          <a:prstGeom prst="straightConnector1">
            <a:avLst/>
          </a:prstGeom>
          <a:ln w="50800">
            <a:solidFill>
              <a:schemeClr val="accent1">
                <a:lumMod val="75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矢印コネクタ 67"/>
          <p:cNvCxnSpPr/>
          <p:nvPr/>
        </p:nvCxnSpPr>
        <p:spPr>
          <a:xfrm>
            <a:off x="4348163" y="6512211"/>
            <a:ext cx="2466016" cy="646"/>
          </a:xfrm>
          <a:prstGeom prst="straightConnector1">
            <a:avLst/>
          </a:prstGeom>
          <a:ln w="50800">
            <a:solidFill>
              <a:schemeClr val="accent1">
                <a:lumMod val="75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矢印コネクタ 70"/>
          <p:cNvCxnSpPr/>
          <p:nvPr/>
        </p:nvCxnSpPr>
        <p:spPr>
          <a:xfrm>
            <a:off x="2008935" y="6315515"/>
            <a:ext cx="1494309" cy="5181"/>
          </a:xfrm>
          <a:prstGeom prst="straightConnector1">
            <a:avLst/>
          </a:prstGeom>
          <a:ln w="5080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楕円 5"/>
          <p:cNvSpPr/>
          <p:nvPr/>
        </p:nvSpPr>
        <p:spPr>
          <a:xfrm>
            <a:off x="72929" y="571587"/>
            <a:ext cx="1680029" cy="35995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kumimoji="1" lang="ja-JP" altLang="en-US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主な事業内容</a:t>
            </a:r>
          </a:p>
        </p:txBody>
      </p:sp>
      <p:cxnSp>
        <p:nvCxnSpPr>
          <p:cNvPr id="55" name="直線矢印コネクタ 54"/>
          <p:cNvCxnSpPr/>
          <p:nvPr/>
        </p:nvCxnSpPr>
        <p:spPr>
          <a:xfrm>
            <a:off x="3002787" y="6746550"/>
            <a:ext cx="468000" cy="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矢印コネクタ 57"/>
          <p:cNvCxnSpPr/>
          <p:nvPr/>
        </p:nvCxnSpPr>
        <p:spPr>
          <a:xfrm>
            <a:off x="4170635" y="6751433"/>
            <a:ext cx="468000" cy="1292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角丸四角形 68"/>
          <p:cNvSpPr/>
          <p:nvPr/>
        </p:nvSpPr>
        <p:spPr>
          <a:xfrm>
            <a:off x="2214542" y="6622519"/>
            <a:ext cx="1000794" cy="2749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9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準備</a:t>
            </a:r>
            <a:r>
              <a:rPr kumimoji="1" lang="en-US" altLang="ja-JP" sz="9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/</a:t>
            </a:r>
            <a:r>
              <a:rPr kumimoji="1" lang="ja-JP" altLang="en-US" sz="9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整備</a:t>
            </a:r>
          </a:p>
        </p:txBody>
      </p:sp>
      <p:sp>
        <p:nvSpPr>
          <p:cNvPr id="70" name="角丸四角形 69"/>
          <p:cNvSpPr/>
          <p:nvPr/>
        </p:nvSpPr>
        <p:spPr>
          <a:xfrm>
            <a:off x="3503244" y="6628974"/>
            <a:ext cx="1000794" cy="2749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9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運営</a:t>
            </a:r>
          </a:p>
        </p:txBody>
      </p:sp>
      <p:sp>
        <p:nvSpPr>
          <p:cNvPr id="73" name="角丸四角形 72"/>
          <p:cNvSpPr/>
          <p:nvPr/>
        </p:nvSpPr>
        <p:spPr>
          <a:xfrm>
            <a:off x="1727200" y="6602404"/>
            <a:ext cx="2959928" cy="31361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9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凡例</a:t>
            </a:r>
          </a:p>
        </p:txBody>
      </p:sp>
      <p:pic>
        <p:nvPicPr>
          <p:cNvPr id="76" name="図 75" descr="C:\Users\TSP-USERS\Desktop\0511_diversity01.jpg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55622" y="5061923"/>
            <a:ext cx="1999819" cy="1173777"/>
          </a:xfrm>
          <a:prstGeom prst="rect">
            <a:avLst/>
          </a:prstGeom>
          <a:noFill/>
          <a:ln w="19050">
            <a:solidFill>
              <a:schemeClr val="bg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7" name="テキスト ボックス 482"/>
          <p:cNvSpPr txBox="1"/>
          <p:nvPr/>
        </p:nvSpPr>
        <p:spPr>
          <a:xfrm>
            <a:off x="7252336" y="5050493"/>
            <a:ext cx="1203856" cy="128240"/>
          </a:xfrm>
          <a:prstGeom prst="rect">
            <a:avLst/>
          </a:prstGeom>
          <a:solidFill>
            <a:srgbClr val="FFFFFF">
              <a:alpha val="80000"/>
            </a:srgbClr>
          </a:solidFill>
          <a:ln w="6350">
            <a:noFill/>
          </a:ln>
        </p:spPr>
        <p:txBody>
          <a:bodyPr rot="0" spcFirstLastPara="0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145753" indent="-145753" algn="ctr">
              <a:lnSpc>
                <a:spcPts val="975"/>
              </a:lnSpc>
              <a:tabLst>
                <a:tab pos="145753" algn="l"/>
              </a:tabLst>
            </a:pPr>
            <a:r>
              <a:rPr lang="ja-JP" altLang="en-US" sz="813" kern="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イベント（マルシェ） イメージ</a:t>
            </a:r>
          </a:p>
        </p:txBody>
      </p:sp>
      <p:cxnSp>
        <p:nvCxnSpPr>
          <p:cNvPr id="78" name="直線矢印コネクタ 77"/>
          <p:cNvCxnSpPr/>
          <p:nvPr/>
        </p:nvCxnSpPr>
        <p:spPr>
          <a:xfrm>
            <a:off x="4404635" y="5945944"/>
            <a:ext cx="360000" cy="0"/>
          </a:xfrm>
          <a:prstGeom prst="straightConnector1">
            <a:avLst/>
          </a:prstGeom>
          <a:ln w="50800">
            <a:solidFill>
              <a:schemeClr val="accent1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図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796" y="2074671"/>
            <a:ext cx="1712976" cy="1109472"/>
          </a:xfrm>
          <a:prstGeom prst="rect">
            <a:avLst/>
          </a:prstGeom>
        </p:spPr>
      </p:pic>
      <p:sp>
        <p:nvSpPr>
          <p:cNvPr id="75" name="テキスト ボックス 482"/>
          <p:cNvSpPr txBox="1"/>
          <p:nvPr/>
        </p:nvSpPr>
        <p:spPr>
          <a:xfrm>
            <a:off x="6845706" y="2103749"/>
            <a:ext cx="1324080" cy="128240"/>
          </a:xfrm>
          <a:prstGeom prst="rect">
            <a:avLst/>
          </a:prstGeom>
          <a:solidFill>
            <a:srgbClr val="FFFFFF">
              <a:alpha val="80000"/>
            </a:srgbClr>
          </a:solidFill>
          <a:ln w="6350">
            <a:noFill/>
          </a:ln>
        </p:spPr>
        <p:txBody>
          <a:bodyPr rot="0" spcFirstLastPara="0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145753" indent="-145753" algn="ctr">
              <a:lnSpc>
                <a:spcPts val="975"/>
              </a:lnSpc>
              <a:tabLst>
                <a:tab pos="145753" algn="l"/>
              </a:tabLst>
            </a:pPr>
            <a:r>
              <a:rPr lang="ja-JP" altLang="en-US" sz="813" kern="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マリンレジャー（</a:t>
            </a:r>
            <a:r>
              <a:rPr lang="en-US" altLang="ja-JP" sz="813" kern="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SUP</a:t>
            </a:r>
            <a:r>
              <a:rPr lang="ja-JP" altLang="en-US" sz="813" kern="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） イメージ</a:t>
            </a: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622" y="576705"/>
            <a:ext cx="1990604" cy="1306334"/>
          </a:xfrm>
          <a:prstGeom prst="rect">
            <a:avLst/>
          </a:prstGeom>
        </p:spPr>
      </p:pic>
      <p:sp>
        <p:nvSpPr>
          <p:cNvPr id="33" name="テキスト ボックス 482"/>
          <p:cNvSpPr txBox="1"/>
          <p:nvPr/>
        </p:nvSpPr>
        <p:spPr>
          <a:xfrm>
            <a:off x="5944277" y="619144"/>
            <a:ext cx="1003480" cy="128240"/>
          </a:xfrm>
          <a:prstGeom prst="rect">
            <a:avLst/>
          </a:prstGeom>
          <a:solidFill>
            <a:srgbClr val="FFFFFF">
              <a:alpha val="80000"/>
            </a:srgbClr>
          </a:solidFill>
          <a:ln w="6350">
            <a:noFill/>
          </a:ln>
        </p:spPr>
        <p:txBody>
          <a:bodyPr rot="0" spcFirstLastPara="0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145753" indent="-145753" algn="ctr">
              <a:lnSpc>
                <a:spcPts val="975"/>
              </a:lnSpc>
              <a:tabLst>
                <a:tab pos="145753" algn="l"/>
              </a:tabLst>
            </a:pPr>
            <a:r>
              <a:rPr lang="ja-JP" altLang="en-US" sz="813" kern="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スケートパーク イメージ</a:t>
            </a:r>
          </a:p>
        </p:txBody>
      </p:sp>
      <p:cxnSp>
        <p:nvCxnSpPr>
          <p:cNvPr id="54" name="直線矢印コネクタ 53"/>
          <p:cNvCxnSpPr/>
          <p:nvPr/>
        </p:nvCxnSpPr>
        <p:spPr>
          <a:xfrm>
            <a:off x="2008935" y="6512211"/>
            <a:ext cx="1494309" cy="0"/>
          </a:xfrm>
          <a:prstGeom prst="straightConnector1">
            <a:avLst/>
          </a:prstGeom>
          <a:ln w="5080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132FD36-6B69-83D3-982A-1C14466E309C}"/>
              </a:ext>
            </a:extLst>
          </p:cNvPr>
          <p:cNvSpPr txBox="1"/>
          <p:nvPr/>
        </p:nvSpPr>
        <p:spPr>
          <a:xfrm>
            <a:off x="5209896" y="6171000"/>
            <a:ext cx="1675626" cy="400110"/>
          </a:xfrm>
          <a:prstGeom prst="rect">
            <a:avLst/>
          </a:prstGeom>
          <a:solidFill>
            <a:schemeClr val="accent6">
              <a:lumMod val="20000"/>
              <a:lumOff val="80000"/>
              <a:alpha val="7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ja-JP" sz="1000" dirty="0"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※1</a:t>
            </a:r>
            <a:r>
              <a:rPr lang="ja-JP" altLang="en-US" sz="1000" dirty="0"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：</a:t>
            </a:r>
            <a:r>
              <a:rPr lang="en-US" altLang="ja-JP" sz="1000" dirty="0"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R6</a:t>
            </a:r>
            <a:r>
              <a:rPr lang="ja-JP" altLang="en-US" sz="1000" dirty="0"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年度上半期から</a:t>
            </a:r>
            <a:endParaRPr lang="en-US" altLang="ja-JP" sz="1000" dirty="0">
              <a:solidFill>
                <a:srgbClr val="FF0000"/>
              </a:solidFill>
              <a:effectLst>
                <a:glow rad="63500">
                  <a:schemeClr val="bg1"/>
                </a:glow>
              </a:effectLst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1000" dirty="0"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　</a:t>
            </a:r>
            <a:r>
              <a:rPr lang="en-US" altLang="ja-JP" sz="1000" dirty="0"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R6</a:t>
            </a:r>
            <a:r>
              <a:rPr lang="ja-JP" altLang="en-US" sz="1000" dirty="0"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年度下半期に変更</a:t>
            </a:r>
            <a:endParaRPr lang="ja-JP" altLang="en-US" sz="1000" dirty="0">
              <a:solidFill>
                <a:srgbClr val="FF0000"/>
              </a:solidFill>
              <a:effectLst>
                <a:glow rad="50800">
                  <a:schemeClr val="bg1"/>
                </a:glow>
              </a:effectLst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318485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610</Words>
  <Application>Microsoft Office PowerPoint</Application>
  <PresentationFormat>A4 210 x 297 mm</PresentationFormat>
  <Paragraphs>114</Paragraphs>
  <Slides>2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3" baseType="lpstr">
      <vt:lpstr>Meiryo UI</vt:lpstr>
      <vt:lpstr>UD デジタル 教科書体 N-B</vt:lpstr>
      <vt:lpstr>UD デジタル 教科書体 NK-B</vt:lpstr>
      <vt:lpstr>UD デジタル 教科書体 NK-R</vt:lpstr>
      <vt:lpstr>UD デジタル 教科書体 NP-B</vt:lpstr>
      <vt:lpstr>游ゴシック</vt:lpstr>
      <vt:lpstr>Arial</vt:lpstr>
      <vt:lpstr>Calibri</vt:lpstr>
      <vt:lpstr>Calibri Light</vt:lpstr>
      <vt:lpstr>Wingdings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2022-10-07T05:59:20Z</dcterms:created>
  <dcterms:modified xsi:type="dcterms:W3CDTF">2024-01-31T01:12:02Z</dcterms:modified>
</cp:coreProperties>
</file>