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58" r:id="rId3"/>
    <p:sldId id="261" r:id="rId4"/>
    <p:sldId id="262" r:id="rId5"/>
  </p:sldIdLst>
  <p:sldSz cx="14400213" cy="10799763"/>
  <p:notesSz cx="9939338" cy="14368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762AF"/>
    <a:srgbClr val="0033CC"/>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47" autoAdjust="0"/>
    <p:restoredTop sz="94434" autoAdjust="0"/>
  </p:normalViewPr>
  <p:slideViewPr>
    <p:cSldViewPr snapToGrid="0">
      <p:cViewPr>
        <p:scale>
          <a:sx n="98" d="100"/>
          <a:sy n="98" d="100"/>
        </p:scale>
        <p:origin x="-618"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048918771183138E-2"/>
          <c:y val="7.7545154649017969E-2"/>
          <c:w val="0.88166805188736064"/>
          <c:h val="0.73456021572762276"/>
        </c:manualLayout>
      </c:layout>
      <c:lineChart>
        <c:grouping val="standard"/>
        <c:varyColors val="0"/>
        <c:ser>
          <c:idx val="0"/>
          <c:order val="0"/>
          <c:tx>
            <c:strRef>
              <c:f>'数値データ（予測なし)'!$A$5</c:f>
              <c:strCache>
                <c:ptCount val="1"/>
                <c:pt idx="0">
                  <c:v>大阪</c:v>
                </c:pt>
              </c:strCache>
            </c:strRef>
          </c:tx>
          <c:dLbls>
            <c:spPr>
              <a:noFill/>
              <a:ln>
                <a:noFill/>
              </a:ln>
              <a:effectLst/>
            </c:spPr>
            <c:txPr>
              <a:bodyPr wrap="square" lIns="38100" tIns="19050" rIns="38100" bIns="19050" anchor="ctr">
                <a:spAutoFit/>
              </a:bodyPr>
              <a:lstStyle/>
              <a:p>
                <a:pPr>
                  <a:defRPr sz="5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'数値データ（予測なし)'!$B$3:$K$3</c:f>
              <c:strCache>
                <c:ptCount val="10"/>
                <c:pt idx="0">
                  <c:v>H20 </c:v>
                </c:pt>
                <c:pt idx="1">
                  <c:v>H21</c:v>
                </c:pt>
                <c:pt idx="2">
                  <c:v>H22</c:v>
                </c:pt>
                <c:pt idx="3">
                  <c:v>H24</c:v>
                </c:pt>
                <c:pt idx="4">
                  <c:v>H25</c:v>
                </c:pt>
                <c:pt idx="5">
                  <c:v>H26</c:v>
                </c:pt>
                <c:pt idx="6">
                  <c:v>H27</c:v>
                </c:pt>
                <c:pt idx="7">
                  <c:v>H28</c:v>
                </c:pt>
                <c:pt idx="8">
                  <c:v>H29</c:v>
                </c:pt>
                <c:pt idx="9">
                  <c:v>R1</c:v>
                </c:pt>
              </c:strCache>
            </c:strRef>
          </c:cat>
          <c:val>
            <c:numRef>
              <c:f>'数値データ（予測なし)'!$B$5:$K$5</c:f>
              <c:numCache>
                <c:formatCode>0.0%</c:formatCode>
                <c:ptCount val="10"/>
                <c:pt idx="0">
                  <c:v>0.41799999999999998</c:v>
                </c:pt>
                <c:pt idx="1">
                  <c:v>0.42899999999999999</c:v>
                </c:pt>
                <c:pt idx="2">
                  <c:v>0.45300000000000001</c:v>
                </c:pt>
                <c:pt idx="3">
                  <c:v>0.44800000000000001</c:v>
                </c:pt>
                <c:pt idx="4">
                  <c:v>0.45800000000000002</c:v>
                </c:pt>
                <c:pt idx="5">
                  <c:v>0.47099999999999997</c:v>
                </c:pt>
                <c:pt idx="6">
                  <c:v>0.47299999999999998</c:v>
                </c:pt>
                <c:pt idx="7">
                  <c:v>0.46799999999999997</c:v>
                </c:pt>
                <c:pt idx="8">
                  <c:v>0.47099999999999997</c:v>
                </c:pt>
                <c:pt idx="9">
                  <c:v>0.437</c:v>
                </c:pt>
              </c:numCache>
            </c:numRef>
          </c:val>
          <c:smooth val="0"/>
          <c:extLst>
            <c:ext xmlns:c16="http://schemas.microsoft.com/office/drawing/2014/chart" uri="{C3380CC4-5D6E-409C-BE32-E72D297353CC}">
              <c16:uniqueId val="{00000000-90FD-4B08-9A72-CA2E6C32B148}"/>
            </c:ext>
          </c:extLst>
        </c:ser>
        <c:ser>
          <c:idx val="1"/>
          <c:order val="1"/>
          <c:tx>
            <c:strRef>
              <c:f>'数値データ（予測なし)'!$A$6</c:f>
              <c:strCache>
                <c:ptCount val="1"/>
                <c:pt idx="0">
                  <c:v>全国</c:v>
                </c:pt>
              </c:strCache>
            </c:strRef>
          </c:tx>
          <c:spPr>
            <a:ln>
              <a:prstDash val="sysDash"/>
            </a:ln>
          </c:spPr>
          <c:dLbls>
            <c:spPr>
              <a:noFill/>
              <a:ln>
                <a:noFill/>
              </a:ln>
              <a:effectLst/>
              <a:scene3d>
                <a:camera prst="orthographicFront"/>
                <a:lightRig rig="threePt" dir="t"/>
              </a:scene3d>
              <a:sp3d>
                <a:bevelT/>
              </a:sp3d>
            </c:spPr>
            <c:txPr>
              <a:bodyPr wrap="square" lIns="38100" tIns="19050" rIns="38100" bIns="19050" anchor="ctr">
                <a:spAutoFit/>
              </a:bodyPr>
              <a:lstStyle/>
              <a:p>
                <a:pPr>
                  <a:defRPr sz="5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'数値データ（予測なし)'!$B$3:$K$3</c:f>
              <c:strCache>
                <c:ptCount val="10"/>
                <c:pt idx="0">
                  <c:v>H20 </c:v>
                </c:pt>
                <c:pt idx="1">
                  <c:v>H21</c:v>
                </c:pt>
                <c:pt idx="2">
                  <c:v>H22</c:v>
                </c:pt>
                <c:pt idx="3">
                  <c:v>H24</c:v>
                </c:pt>
                <c:pt idx="4">
                  <c:v>H25</c:v>
                </c:pt>
                <c:pt idx="5">
                  <c:v>H26</c:v>
                </c:pt>
                <c:pt idx="6">
                  <c:v>H27</c:v>
                </c:pt>
                <c:pt idx="7">
                  <c:v>H28</c:v>
                </c:pt>
                <c:pt idx="8">
                  <c:v>H29</c:v>
                </c:pt>
                <c:pt idx="9">
                  <c:v>R1</c:v>
                </c:pt>
              </c:strCache>
            </c:strRef>
          </c:cat>
          <c:val>
            <c:numRef>
              <c:f>'数値データ（予測なし)'!$B$6:$K$6</c:f>
              <c:numCache>
                <c:formatCode>0.0%</c:formatCode>
                <c:ptCount val="10"/>
                <c:pt idx="0">
                  <c:v>0.46100000000000002</c:v>
                </c:pt>
                <c:pt idx="1">
                  <c:v>0.46400000000000002</c:v>
                </c:pt>
                <c:pt idx="2">
                  <c:v>0.47699999999999998</c:v>
                </c:pt>
                <c:pt idx="3">
                  <c:v>0.47699999999999998</c:v>
                </c:pt>
                <c:pt idx="4">
                  <c:v>0.47799999999999998</c:v>
                </c:pt>
                <c:pt idx="5">
                  <c:v>0.48899999999999999</c:v>
                </c:pt>
                <c:pt idx="6">
                  <c:v>0.48899999999999999</c:v>
                </c:pt>
                <c:pt idx="7">
                  <c:v>0.49299999999999999</c:v>
                </c:pt>
                <c:pt idx="8">
                  <c:v>0.49</c:v>
                </c:pt>
                <c:pt idx="9">
                  <c:v>0.443</c:v>
                </c:pt>
              </c:numCache>
            </c:numRef>
          </c:val>
          <c:smooth val="0"/>
          <c:extLst>
            <c:ext xmlns:c16="http://schemas.microsoft.com/office/drawing/2014/chart" uri="{C3380CC4-5D6E-409C-BE32-E72D297353CC}">
              <c16:uniqueId val="{00000001-90FD-4B08-9A72-CA2E6C32B148}"/>
            </c:ext>
          </c:extLst>
        </c:ser>
        <c:dLbls>
          <c:showLegendKey val="0"/>
          <c:showVal val="0"/>
          <c:showCatName val="0"/>
          <c:showSerName val="0"/>
          <c:showPercent val="0"/>
          <c:showBubbleSize val="0"/>
        </c:dLbls>
        <c:marker val="1"/>
        <c:smooth val="0"/>
        <c:axId val="99520512"/>
        <c:axId val="99522048"/>
      </c:lineChart>
      <c:catAx>
        <c:axId val="99520512"/>
        <c:scaling>
          <c:orientation val="minMax"/>
        </c:scaling>
        <c:delete val="0"/>
        <c:axPos val="b"/>
        <c:numFmt formatCode="General" sourceLinked="0"/>
        <c:majorTickMark val="out"/>
        <c:minorTickMark val="none"/>
        <c:tickLblPos val="nextTo"/>
        <c:crossAx val="99522048"/>
        <c:crosses val="autoZero"/>
        <c:auto val="1"/>
        <c:lblAlgn val="ctr"/>
        <c:lblOffset val="100"/>
        <c:noMultiLvlLbl val="0"/>
      </c:catAx>
      <c:valAx>
        <c:axId val="99522048"/>
        <c:scaling>
          <c:orientation val="minMax"/>
          <c:max val="0.5"/>
          <c:min val="0.30000000000000004"/>
        </c:scaling>
        <c:delete val="0"/>
        <c:axPos val="l"/>
        <c:majorGridlines/>
        <c:numFmt formatCode="0%" sourceLinked="0"/>
        <c:majorTickMark val="out"/>
        <c:minorTickMark val="none"/>
        <c:tickLblPos val="nextTo"/>
        <c:crossAx val="99520512"/>
        <c:crosses val="autoZero"/>
        <c:crossBetween val="between"/>
      </c:valAx>
      <c:spPr>
        <a:solidFill>
          <a:schemeClr val="bg1"/>
        </a:solidFill>
      </c:spPr>
    </c:plotArea>
    <c:legend>
      <c:legendPos val="b"/>
      <c:layout>
        <c:manualLayout>
          <c:xMode val="edge"/>
          <c:yMode val="edge"/>
          <c:x val="0.2716716415561366"/>
          <c:y val="0.86693873155665935"/>
          <c:w val="0.45665671688772691"/>
          <c:h val="0.11896214941624651"/>
        </c:manualLayout>
      </c:layout>
      <c:overlay val="0"/>
      <c:txPr>
        <a:bodyPr/>
        <a:lstStyle/>
        <a:p>
          <a:pPr>
            <a:defRPr sz="900"/>
          </a:pPr>
          <a:endParaRPr lang="ja-JP"/>
        </a:p>
      </c:txPr>
    </c:legend>
    <c:plotVisOnly val="1"/>
    <c:dispBlanksAs val="gap"/>
    <c:showDLblsOverMax val="0"/>
  </c:chart>
  <c:spPr>
    <a:solidFill>
      <a:schemeClr val="bg1"/>
    </a:solidFill>
  </c:spPr>
  <c:txPr>
    <a:bodyPr/>
    <a:lstStyle/>
    <a:p>
      <a:pPr>
        <a:defRPr sz="5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305456395550811E-2"/>
          <c:y val="0.10282891681560394"/>
          <c:w val="0.86156028841126298"/>
          <c:h val="0.70283911501216234"/>
        </c:manualLayout>
      </c:layout>
      <c:lineChart>
        <c:grouping val="standard"/>
        <c:varyColors val="0"/>
        <c:ser>
          <c:idx val="0"/>
          <c:order val="0"/>
          <c:tx>
            <c:strRef>
              <c:f>'数値データ（予測なし)'!$A$13</c:f>
              <c:strCache>
                <c:ptCount val="1"/>
                <c:pt idx="0">
                  <c:v>大阪</c:v>
                </c:pt>
              </c:strCache>
            </c:strRef>
          </c:tx>
          <c:marker>
            <c:symbol val="diamond"/>
            <c:size val="7"/>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'数値データ（予測なし)'!$B$11:$K$11</c:f>
              <c:strCache>
                <c:ptCount val="10"/>
                <c:pt idx="0">
                  <c:v>H20 </c:v>
                </c:pt>
                <c:pt idx="1">
                  <c:v>H21</c:v>
                </c:pt>
                <c:pt idx="2">
                  <c:v>H22</c:v>
                </c:pt>
                <c:pt idx="3">
                  <c:v>H24</c:v>
                </c:pt>
                <c:pt idx="4">
                  <c:v>H25</c:v>
                </c:pt>
                <c:pt idx="5">
                  <c:v>H26</c:v>
                </c:pt>
                <c:pt idx="6">
                  <c:v>H27</c:v>
                </c:pt>
                <c:pt idx="7">
                  <c:v>H28</c:v>
                </c:pt>
                <c:pt idx="8">
                  <c:v>H29</c:v>
                </c:pt>
                <c:pt idx="9">
                  <c:v>R1</c:v>
                </c:pt>
              </c:strCache>
            </c:strRef>
          </c:cat>
          <c:val>
            <c:numRef>
              <c:f>'数値データ（予測なし)'!$B$13:$K$13</c:f>
              <c:numCache>
                <c:formatCode>0.0%</c:formatCode>
                <c:ptCount val="10"/>
                <c:pt idx="0">
                  <c:v>0.32900000000000001</c:v>
                </c:pt>
                <c:pt idx="1">
                  <c:v>0.317</c:v>
                </c:pt>
                <c:pt idx="2">
                  <c:v>0.33900000000000002</c:v>
                </c:pt>
                <c:pt idx="3">
                  <c:v>0.37</c:v>
                </c:pt>
                <c:pt idx="4">
                  <c:v>0.38</c:v>
                </c:pt>
                <c:pt idx="5">
                  <c:v>0.377</c:v>
                </c:pt>
                <c:pt idx="6">
                  <c:v>0.379</c:v>
                </c:pt>
                <c:pt idx="7">
                  <c:v>0.39200000000000002</c:v>
                </c:pt>
                <c:pt idx="8">
                  <c:v>0.39300000000000002</c:v>
                </c:pt>
                <c:pt idx="9">
                  <c:v>0.34</c:v>
                </c:pt>
              </c:numCache>
            </c:numRef>
          </c:val>
          <c:smooth val="0"/>
          <c:extLst>
            <c:ext xmlns:c16="http://schemas.microsoft.com/office/drawing/2014/chart" uri="{C3380CC4-5D6E-409C-BE32-E72D297353CC}">
              <c16:uniqueId val="{00000000-EC75-4897-B2A9-CDC3515CB796}"/>
            </c:ext>
          </c:extLst>
        </c:ser>
        <c:ser>
          <c:idx val="1"/>
          <c:order val="1"/>
          <c:tx>
            <c:strRef>
              <c:f>'数値データ（予測なし)'!$A$14</c:f>
              <c:strCache>
                <c:ptCount val="1"/>
                <c:pt idx="0">
                  <c:v>全国</c:v>
                </c:pt>
              </c:strCache>
            </c:strRef>
          </c:tx>
          <c:spPr>
            <a:ln>
              <a:prstDash val="sysDash"/>
            </a:ln>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'数値データ（予測なし)'!$B$11:$K$11</c:f>
              <c:strCache>
                <c:ptCount val="10"/>
                <c:pt idx="0">
                  <c:v>H20 </c:v>
                </c:pt>
                <c:pt idx="1">
                  <c:v>H21</c:v>
                </c:pt>
                <c:pt idx="2">
                  <c:v>H22</c:v>
                </c:pt>
                <c:pt idx="3">
                  <c:v>H24</c:v>
                </c:pt>
                <c:pt idx="4">
                  <c:v>H25</c:v>
                </c:pt>
                <c:pt idx="5">
                  <c:v>H26</c:v>
                </c:pt>
                <c:pt idx="6">
                  <c:v>H27</c:v>
                </c:pt>
                <c:pt idx="7">
                  <c:v>H28</c:v>
                </c:pt>
                <c:pt idx="8">
                  <c:v>H29</c:v>
                </c:pt>
                <c:pt idx="9">
                  <c:v>R1</c:v>
                </c:pt>
              </c:strCache>
            </c:strRef>
          </c:cat>
          <c:val>
            <c:numRef>
              <c:f>'数値データ（予測なし)'!$B$14:$K$14</c:f>
              <c:numCache>
                <c:formatCode>0.0%</c:formatCode>
                <c:ptCount val="10"/>
                <c:pt idx="0">
                  <c:v>0.438</c:v>
                </c:pt>
                <c:pt idx="1">
                  <c:v>0.42099999999999999</c:v>
                </c:pt>
                <c:pt idx="2">
                  <c:v>0.437</c:v>
                </c:pt>
                <c:pt idx="3">
                  <c:v>0.45</c:v>
                </c:pt>
                <c:pt idx="4">
                  <c:v>0.46200000000000002</c:v>
                </c:pt>
                <c:pt idx="5">
                  <c:v>0.45900000000000002</c:v>
                </c:pt>
                <c:pt idx="6">
                  <c:v>0.44900000000000001</c:v>
                </c:pt>
                <c:pt idx="7">
                  <c:v>0.46500000000000002</c:v>
                </c:pt>
                <c:pt idx="8">
                  <c:v>0.46100000000000002</c:v>
                </c:pt>
                <c:pt idx="9">
                  <c:v>0.38900000000000001</c:v>
                </c:pt>
              </c:numCache>
            </c:numRef>
          </c:val>
          <c:smooth val="0"/>
          <c:extLst>
            <c:ext xmlns:c16="http://schemas.microsoft.com/office/drawing/2014/chart" uri="{C3380CC4-5D6E-409C-BE32-E72D297353CC}">
              <c16:uniqueId val="{00000001-EC75-4897-B2A9-CDC3515CB796}"/>
            </c:ext>
          </c:extLst>
        </c:ser>
        <c:dLbls>
          <c:showLegendKey val="0"/>
          <c:showVal val="0"/>
          <c:showCatName val="0"/>
          <c:showSerName val="0"/>
          <c:showPercent val="0"/>
          <c:showBubbleSize val="0"/>
        </c:dLbls>
        <c:marker val="1"/>
        <c:smooth val="0"/>
        <c:axId val="102136832"/>
        <c:axId val="102138624"/>
      </c:lineChart>
      <c:catAx>
        <c:axId val="102136832"/>
        <c:scaling>
          <c:orientation val="minMax"/>
        </c:scaling>
        <c:delete val="0"/>
        <c:axPos val="b"/>
        <c:numFmt formatCode="General" sourceLinked="0"/>
        <c:majorTickMark val="out"/>
        <c:minorTickMark val="none"/>
        <c:tickLblPos val="nextTo"/>
        <c:crossAx val="102138624"/>
        <c:crosses val="autoZero"/>
        <c:auto val="1"/>
        <c:lblAlgn val="ctr"/>
        <c:lblOffset val="100"/>
        <c:noMultiLvlLbl val="0"/>
      </c:catAx>
      <c:valAx>
        <c:axId val="102138624"/>
        <c:scaling>
          <c:orientation val="minMax"/>
          <c:max val="0.5"/>
          <c:min val="0.30000000000000004"/>
        </c:scaling>
        <c:delete val="0"/>
        <c:axPos val="l"/>
        <c:majorGridlines/>
        <c:numFmt formatCode="0%" sourceLinked="0"/>
        <c:majorTickMark val="out"/>
        <c:minorTickMark val="none"/>
        <c:tickLblPos val="nextTo"/>
        <c:crossAx val="102136832"/>
        <c:crosses val="autoZero"/>
        <c:crossBetween val="between"/>
      </c:valAx>
    </c:plotArea>
    <c:legend>
      <c:legendPos val="b"/>
      <c:layout>
        <c:manualLayout>
          <c:xMode val="edge"/>
          <c:yMode val="edge"/>
          <c:x val="0.27223316102887291"/>
          <c:y val="0.86478528736129789"/>
          <c:w val="0.44069516481378762"/>
          <c:h val="0.12064003152310052"/>
        </c:manualLayout>
      </c:layout>
      <c:overlay val="0"/>
      <c:spPr>
        <a:solidFill>
          <a:schemeClr val="bg1"/>
        </a:solidFill>
        <a:ln w="0">
          <a:solidFill>
            <a:schemeClr val="bg1">
              <a:alpha val="0"/>
            </a:schemeClr>
          </a:solidFill>
        </a:ln>
      </c:spPr>
      <c:txPr>
        <a:bodyPr/>
        <a:lstStyle/>
        <a:p>
          <a:pPr>
            <a:defRPr sz="900"/>
          </a:pPr>
          <a:endParaRPr lang="ja-JP"/>
        </a:p>
      </c:txPr>
    </c:legend>
    <c:plotVisOnly val="1"/>
    <c:dispBlanksAs val="gap"/>
    <c:showDLblsOverMax val="0"/>
  </c:chart>
  <c:spPr>
    <a:solidFill>
      <a:schemeClr val="bg1"/>
    </a:solidFill>
  </c:spPr>
  <c:txPr>
    <a:bodyPr/>
    <a:lstStyle/>
    <a:p>
      <a:pPr>
        <a:defRPr sz="5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20500701286893E-2"/>
          <c:y val="6.3475184943320467E-2"/>
          <c:w val="0.88166805188736064"/>
          <c:h val="0.75337825946020365"/>
        </c:manualLayout>
      </c:layout>
      <c:lineChart>
        <c:grouping val="standard"/>
        <c:varyColors val="0"/>
        <c:ser>
          <c:idx val="0"/>
          <c:order val="0"/>
          <c:tx>
            <c:strRef>
              <c:f>'数値データ（予測なし)'!$A$21</c:f>
              <c:strCache>
                <c:ptCount val="1"/>
                <c:pt idx="0">
                  <c:v>大阪</c:v>
                </c:pt>
              </c:strCache>
            </c:strRef>
          </c:tx>
          <c:dLbls>
            <c:spPr>
              <a:noFill/>
              <a:ln>
                <a:noFill/>
              </a:ln>
              <a:effectLst/>
            </c:spPr>
            <c:txPr>
              <a:bodyPr/>
              <a:lstStyle/>
              <a:p>
                <a:pPr>
                  <a:defRPr sz="5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'数値データ（予測なし)'!$B$19:$L$19</c:f>
              <c:strCache>
                <c:ptCount val="11"/>
                <c:pt idx="0">
                  <c:v>H20 </c:v>
                </c:pt>
                <c:pt idx="1">
                  <c:v>H21</c:v>
                </c:pt>
                <c:pt idx="2">
                  <c:v>H22</c:v>
                </c:pt>
                <c:pt idx="3">
                  <c:v>H24</c:v>
                </c:pt>
                <c:pt idx="4">
                  <c:v>H25</c:v>
                </c:pt>
                <c:pt idx="5">
                  <c:v>H26</c:v>
                </c:pt>
                <c:pt idx="6">
                  <c:v>H27</c:v>
                </c:pt>
                <c:pt idx="7">
                  <c:v>H28</c:v>
                </c:pt>
                <c:pt idx="8">
                  <c:v>H29</c:v>
                </c:pt>
                <c:pt idx="9">
                  <c:v>H30</c:v>
                </c:pt>
                <c:pt idx="10">
                  <c:v>R1</c:v>
                </c:pt>
              </c:strCache>
            </c:strRef>
          </c:cat>
          <c:val>
            <c:numRef>
              <c:f>'数値データ（予測なし)'!$B$21:$L$21</c:f>
              <c:numCache>
                <c:formatCode>0.0%</c:formatCode>
                <c:ptCount val="11"/>
                <c:pt idx="0">
                  <c:v>0.27300000000000002</c:v>
                </c:pt>
                <c:pt idx="1">
                  <c:v>0.27700000000000002</c:v>
                </c:pt>
                <c:pt idx="2">
                  <c:v>0.27</c:v>
                </c:pt>
                <c:pt idx="3">
                  <c:v>0.28899999999999998</c:v>
                </c:pt>
                <c:pt idx="4">
                  <c:v>0.27400000000000002</c:v>
                </c:pt>
                <c:pt idx="5">
                  <c:v>0.24399999999999999</c:v>
                </c:pt>
                <c:pt idx="6">
                  <c:v>0.25</c:v>
                </c:pt>
                <c:pt idx="7">
                  <c:v>0.26899999999999996</c:v>
                </c:pt>
                <c:pt idx="8">
                  <c:v>0.26500000000000001</c:v>
                </c:pt>
                <c:pt idx="9">
                  <c:v>0.249</c:v>
                </c:pt>
                <c:pt idx="10">
                  <c:v>0.24399999999999999</c:v>
                </c:pt>
              </c:numCache>
            </c:numRef>
          </c:val>
          <c:smooth val="0"/>
          <c:extLst>
            <c:ext xmlns:c16="http://schemas.microsoft.com/office/drawing/2014/chart" uri="{C3380CC4-5D6E-409C-BE32-E72D297353CC}">
              <c16:uniqueId val="{00000000-FE39-49F0-87F0-4E9CC867C10C}"/>
            </c:ext>
          </c:extLst>
        </c:ser>
        <c:ser>
          <c:idx val="1"/>
          <c:order val="1"/>
          <c:tx>
            <c:strRef>
              <c:f>'数値データ（予測なし)'!$A$22</c:f>
              <c:strCache>
                <c:ptCount val="1"/>
                <c:pt idx="0">
                  <c:v>全国</c:v>
                </c:pt>
              </c:strCache>
            </c:strRef>
          </c:tx>
          <c:spPr>
            <a:ln>
              <a:prstDash val="sysDash"/>
            </a:ln>
          </c:spPr>
          <c:dLbls>
            <c:spPr>
              <a:noFill/>
              <a:ln>
                <a:noFill/>
              </a:ln>
              <a:effectLst/>
            </c:spPr>
            <c:txPr>
              <a:bodyPr/>
              <a:lstStyle/>
              <a:p>
                <a:pPr>
                  <a:defRPr sz="5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'数値データ（予測なし)'!$B$19:$L$19</c:f>
              <c:strCache>
                <c:ptCount val="11"/>
                <c:pt idx="0">
                  <c:v>H20 </c:v>
                </c:pt>
                <c:pt idx="1">
                  <c:v>H21</c:v>
                </c:pt>
                <c:pt idx="2">
                  <c:v>H22</c:v>
                </c:pt>
                <c:pt idx="3">
                  <c:v>H24</c:v>
                </c:pt>
                <c:pt idx="4">
                  <c:v>H25</c:v>
                </c:pt>
                <c:pt idx="5">
                  <c:v>H26</c:v>
                </c:pt>
                <c:pt idx="6">
                  <c:v>H27</c:v>
                </c:pt>
                <c:pt idx="7">
                  <c:v>H28</c:v>
                </c:pt>
                <c:pt idx="8">
                  <c:v>H29</c:v>
                </c:pt>
                <c:pt idx="9">
                  <c:v>H30</c:v>
                </c:pt>
                <c:pt idx="10">
                  <c:v>R1</c:v>
                </c:pt>
              </c:strCache>
            </c:strRef>
          </c:cat>
          <c:val>
            <c:numRef>
              <c:f>'数値データ（予測なし)'!$B$22:$L$22</c:f>
              <c:numCache>
                <c:formatCode>0.0%</c:formatCode>
                <c:ptCount val="11"/>
                <c:pt idx="0">
                  <c:v>0.20399999999999999</c:v>
                </c:pt>
                <c:pt idx="1">
                  <c:v>0.217</c:v>
                </c:pt>
                <c:pt idx="2">
                  <c:v>0.20699999999999999</c:v>
                </c:pt>
                <c:pt idx="3">
                  <c:v>0.22500000000000001</c:v>
                </c:pt>
                <c:pt idx="4">
                  <c:v>0.20799999999999999</c:v>
                </c:pt>
                <c:pt idx="5">
                  <c:v>0.193</c:v>
                </c:pt>
                <c:pt idx="6">
                  <c:v>0.19900000000000001</c:v>
                </c:pt>
                <c:pt idx="7">
                  <c:v>0.20600000000000002</c:v>
                </c:pt>
                <c:pt idx="8">
                  <c:v>0.20499999999999999</c:v>
                </c:pt>
                <c:pt idx="9">
                  <c:v>0.188</c:v>
                </c:pt>
                <c:pt idx="10">
                  <c:v>0.187</c:v>
                </c:pt>
              </c:numCache>
            </c:numRef>
          </c:val>
          <c:smooth val="0"/>
          <c:extLst>
            <c:ext xmlns:c16="http://schemas.microsoft.com/office/drawing/2014/chart" uri="{C3380CC4-5D6E-409C-BE32-E72D297353CC}">
              <c16:uniqueId val="{00000001-FE39-49F0-87F0-4E9CC867C10C}"/>
            </c:ext>
          </c:extLst>
        </c:ser>
        <c:dLbls>
          <c:showLegendKey val="0"/>
          <c:showVal val="0"/>
          <c:showCatName val="0"/>
          <c:showSerName val="0"/>
          <c:showPercent val="0"/>
          <c:showBubbleSize val="0"/>
        </c:dLbls>
        <c:marker val="1"/>
        <c:smooth val="0"/>
        <c:axId val="108271872"/>
        <c:axId val="108273664"/>
      </c:lineChart>
      <c:catAx>
        <c:axId val="108271872"/>
        <c:scaling>
          <c:orientation val="minMax"/>
        </c:scaling>
        <c:delete val="0"/>
        <c:axPos val="b"/>
        <c:numFmt formatCode="General" sourceLinked="0"/>
        <c:majorTickMark val="out"/>
        <c:minorTickMark val="none"/>
        <c:tickLblPos val="nextTo"/>
        <c:txPr>
          <a:bodyPr/>
          <a:lstStyle/>
          <a:p>
            <a:pPr>
              <a:defRPr sz="500"/>
            </a:pPr>
            <a:endParaRPr lang="ja-JP"/>
          </a:p>
        </c:txPr>
        <c:crossAx val="108273664"/>
        <c:crosses val="autoZero"/>
        <c:auto val="1"/>
        <c:lblAlgn val="ctr"/>
        <c:lblOffset val="100"/>
        <c:noMultiLvlLbl val="0"/>
      </c:catAx>
      <c:valAx>
        <c:axId val="108273664"/>
        <c:scaling>
          <c:orientation val="minMax"/>
          <c:max val="0.55000000000000004"/>
          <c:min val="0.15000000000000002"/>
        </c:scaling>
        <c:delete val="0"/>
        <c:axPos val="l"/>
        <c:majorGridlines/>
        <c:numFmt formatCode="0%" sourceLinked="0"/>
        <c:majorTickMark val="out"/>
        <c:minorTickMark val="none"/>
        <c:tickLblPos val="nextTo"/>
        <c:txPr>
          <a:bodyPr/>
          <a:lstStyle/>
          <a:p>
            <a:pPr>
              <a:defRPr sz="500"/>
            </a:pPr>
            <a:endParaRPr lang="ja-JP"/>
          </a:p>
        </c:txPr>
        <c:crossAx val="108271872"/>
        <c:crosses val="autoZero"/>
        <c:crossBetween val="between"/>
      </c:valAx>
      <c:spPr>
        <a:solidFill>
          <a:schemeClr val="bg1"/>
        </a:solidFill>
      </c:spPr>
    </c:plotArea>
    <c:legend>
      <c:legendPos val="b"/>
      <c:layout>
        <c:manualLayout>
          <c:xMode val="edge"/>
          <c:yMode val="edge"/>
          <c:x val="0.2716716415561366"/>
          <c:y val="0.87406149243914"/>
          <c:w val="0.45665671688772691"/>
          <c:h val="0.11259411344100964"/>
        </c:manualLayout>
      </c:layout>
      <c:overlay val="0"/>
    </c:legend>
    <c:plotVisOnly val="1"/>
    <c:dispBlanksAs val="gap"/>
    <c:showDLblsOverMax val="0"/>
  </c:chart>
  <c:spPr>
    <a:solidFill>
      <a:schemeClr val="bg1"/>
    </a:solidFill>
  </c:spPr>
  <c:txPr>
    <a:bodyPr/>
    <a:lstStyle/>
    <a:p>
      <a:pPr>
        <a:defRPr sz="900"/>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048918771183138E-2"/>
          <c:y val="8.6467454340758615E-2"/>
          <c:w val="0.88166805188736064"/>
          <c:h val="0.75509090511193844"/>
        </c:manualLayout>
      </c:layout>
      <c:lineChart>
        <c:grouping val="standard"/>
        <c:varyColors val="0"/>
        <c:ser>
          <c:idx val="0"/>
          <c:order val="0"/>
          <c:tx>
            <c:strRef>
              <c:f>'数値データ（予測なし)'!$A$28</c:f>
              <c:strCache>
                <c:ptCount val="1"/>
                <c:pt idx="0">
                  <c:v>大阪</c:v>
                </c:pt>
              </c:strCache>
            </c:strRef>
          </c:tx>
          <c:marker>
            <c:symbol val="diamond"/>
            <c:size val="7"/>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'数値データ（予測なし)'!$B$26:$L$26</c:f>
              <c:strCache>
                <c:ptCount val="11"/>
                <c:pt idx="0">
                  <c:v>H20 </c:v>
                </c:pt>
                <c:pt idx="1">
                  <c:v>H21</c:v>
                </c:pt>
                <c:pt idx="2">
                  <c:v>H22</c:v>
                </c:pt>
                <c:pt idx="3">
                  <c:v>H24</c:v>
                </c:pt>
                <c:pt idx="4">
                  <c:v>H25</c:v>
                </c:pt>
                <c:pt idx="5">
                  <c:v>H26</c:v>
                </c:pt>
                <c:pt idx="6">
                  <c:v>H27</c:v>
                </c:pt>
                <c:pt idx="7">
                  <c:v>H28</c:v>
                </c:pt>
                <c:pt idx="8">
                  <c:v>H29</c:v>
                </c:pt>
                <c:pt idx="9">
                  <c:v>H30</c:v>
                </c:pt>
                <c:pt idx="10">
                  <c:v>R1</c:v>
                </c:pt>
              </c:strCache>
            </c:strRef>
          </c:cat>
          <c:val>
            <c:numRef>
              <c:f>'数値データ（予測なし)'!$B$28:$L$28</c:f>
              <c:numCache>
                <c:formatCode>0.0%</c:formatCode>
                <c:ptCount val="11"/>
                <c:pt idx="0">
                  <c:v>0.51300000000000001</c:v>
                </c:pt>
                <c:pt idx="1">
                  <c:v>0.53300000000000003</c:v>
                </c:pt>
                <c:pt idx="2">
                  <c:v>0.51</c:v>
                </c:pt>
                <c:pt idx="3">
                  <c:v>0.49099999999999999</c:v>
                </c:pt>
                <c:pt idx="4">
                  <c:v>0.48499999999999999</c:v>
                </c:pt>
                <c:pt idx="5">
                  <c:v>0.45700000000000002</c:v>
                </c:pt>
                <c:pt idx="6">
                  <c:v>0.44800000000000001</c:v>
                </c:pt>
                <c:pt idx="7">
                  <c:v>0.46899999999999997</c:v>
                </c:pt>
                <c:pt idx="8">
                  <c:v>0.45300000000000001</c:v>
                </c:pt>
                <c:pt idx="9">
                  <c:v>0.43</c:v>
                </c:pt>
                <c:pt idx="10">
                  <c:v>0.44800000000000001</c:v>
                </c:pt>
              </c:numCache>
            </c:numRef>
          </c:val>
          <c:smooth val="0"/>
          <c:extLst>
            <c:ext xmlns:c16="http://schemas.microsoft.com/office/drawing/2014/chart" uri="{C3380CC4-5D6E-409C-BE32-E72D297353CC}">
              <c16:uniqueId val="{00000000-9FC0-43C2-B194-3F2F3106621F}"/>
            </c:ext>
          </c:extLst>
        </c:ser>
        <c:ser>
          <c:idx val="1"/>
          <c:order val="1"/>
          <c:tx>
            <c:strRef>
              <c:f>'数値データ（予測なし)'!$A$29</c:f>
              <c:strCache>
                <c:ptCount val="1"/>
                <c:pt idx="0">
                  <c:v>全国</c:v>
                </c:pt>
              </c:strCache>
            </c:strRef>
          </c:tx>
          <c:spPr>
            <a:ln>
              <a:prstDash val="sysDash"/>
            </a:ln>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'数値データ（予測なし)'!$B$26:$L$26</c:f>
              <c:strCache>
                <c:ptCount val="11"/>
                <c:pt idx="0">
                  <c:v>H20 </c:v>
                </c:pt>
                <c:pt idx="1">
                  <c:v>H21</c:v>
                </c:pt>
                <c:pt idx="2">
                  <c:v>H22</c:v>
                </c:pt>
                <c:pt idx="3">
                  <c:v>H24</c:v>
                </c:pt>
                <c:pt idx="4">
                  <c:v>H25</c:v>
                </c:pt>
                <c:pt idx="5">
                  <c:v>H26</c:v>
                </c:pt>
                <c:pt idx="6">
                  <c:v>H27</c:v>
                </c:pt>
                <c:pt idx="7">
                  <c:v>H28</c:v>
                </c:pt>
                <c:pt idx="8">
                  <c:v>H29</c:v>
                </c:pt>
                <c:pt idx="9">
                  <c:v>H30</c:v>
                </c:pt>
                <c:pt idx="10">
                  <c:v>R1</c:v>
                </c:pt>
              </c:strCache>
            </c:strRef>
          </c:cat>
          <c:val>
            <c:numRef>
              <c:f>'数値データ（予測なし)'!$B$29:$L$29</c:f>
              <c:numCache>
                <c:formatCode>0.0%</c:formatCode>
                <c:ptCount val="11"/>
                <c:pt idx="0">
                  <c:v>0.379</c:v>
                </c:pt>
                <c:pt idx="1">
                  <c:v>0.39400000000000002</c:v>
                </c:pt>
                <c:pt idx="2">
                  <c:v>0.38100000000000001</c:v>
                </c:pt>
                <c:pt idx="3">
                  <c:v>0.36799999999999999</c:v>
                </c:pt>
                <c:pt idx="4">
                  <c:v>0.36</c:v>
                </c:pt>
                <c:pt idx="5">
                  <c:v>0.34300000000000003</c:v>
                </c:pt>
                <c:pt idx="6">
                  <c:v>0.35</c:v>
                </c:pt>
                <c:pt idx="7">
                  <c:v>0.37200000000000005</c:v>
                </c:pt>
                <c:pt idx="8">
                  <c:v>0.35599999999999998</c:v>
                </c:pt>
                <c:pt idx="9">
                  <c:v>0.32900000000000001</c:v>
                </c:pt>
                <c:pt idx="10">
                  <c:v>0.34799999999999998</c:v>
                </c:pt>
              </c:numCache>
            </c:numRef>
          </c:val>
          <c:smooth val="0"/>
          <c:extLst>
            <c:ext xmlns:c16="http://schemas.microsoft.com/office/drawing/2014/chart" uri="{C3380CC4-5D6E-409C-BE32-E72D297353CC}">
              <c16:uniqueId val="{00000001-9FC0-43C2-B194-3F2F3106621F}"/>
            </c:ext>
          </c:extLst>
        </c:ser>
        <c:dLbls>
          <c:showLegendKey val="0"/>
          <c:showVal val="0"/>
          <c:showCatName val="0"/>
          <c:showSerName val="0"/>
          <c:showPercent val="0"/>
          <c:showBubbleSize val="0"/>
        </c:dLbls>
        <c:marker val="1"/>
        <c:smooth val="0"/>
        <c:axId val="108324352"/>
        <c:axId val="108325888"/>
      </c:lineChart>
      <c:catAx>
        <c:axId val="108324352"/>
        <c:scaling>
          <c:orientation val="minMax"/>
        </c:scaling>
        <c:delete val="0"/>
        <c:axPos val="b"/>
        <c:numFmt formatCode="General" sourceLinked="0"/>
        <c:majorTickMark val="out"/>
        <c:minorTickMark val="none"/>
        <c:tickLblPos val="nextTo"/>
        <c:crossAx val="108325888"/>
        <c:crosses val="autoZero"/>
        <c:auto val="1"/>
        <c:lblAlgn val="ctr"/>
        <c:lblOffset val="100"/>
        <c:noMultiLvlLbl val="0"/>
      </c:catAx>
      <c:valAx>
        <c:axId val="108325888"/>
        <c:scaling>
          <c:orientation val="minMax"/>
          <c:max val="0.55000000000000004"/>
          <c:min val="0.15000000000000002"/>
        </c:scaling>
        <c:delete val="0"/>
        <c:axPos val="l"/>
        <c:majorGridlines/>
        <c:numFmt formatCode="0%" sourceLinked="0"/>
        <c:majorTickMark val="out"/>
        <c:minorTickMark val="none"/>
        <c:tickLblPos val="nextTo"/>
        <c:crossAx val="108324352"/>
        <c:crosses val="autoZero"/>
        <c:crossBetween val="between"/>
      </c:valAx>
    </c:plotArea>
    <c:legend>
      <c:legendPos val="b"/>
      <c:layout>
        <c:manualLayout>
          <c:xMode val="edge"/>
          <c:yMode val="edge"/>
          <c:x val="0.27935946507276499"/>
          <c:y val="0.88959886006910571"/>
          <c:w val="0.45665671688772691"/>
          <c:h val="0.10422489319226851"/>
        </c:manualLayout>
      </c:layout>
      <c:overlay val="0"/>
      <c:txPr>
        <a:bodyPr/>
        <a:lstStyle/>
        <a:p>
          <a:pPr>
            <a:defRPr sz="900"/>
          </a:pPr>
          <a:endParaRPr lang="ja-JP"/>
        </a:p>
      </c:txPr>
    </c:legend>
    <c:plotVisOnly val="1"/>
    <c:dispBlanksAs val="gap"/>
    <c:showDLblsOverMax val="0"/>
  </c:chart>
  <c:spPr>
    <a:solidFill>
      <a:schemeClr val="bg1"/>
    </a:solidFill>
  </c:spPr>
  <c:txPr>
    <a:bodyPr/>
    <a:lstStyle/>
    <a:p>
      <a:pPr>
        <a:defRPr sz="5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'数値データ（予測なし)'!$A$114</c:f>
              <c:strCache>
                <c:ptCount val="1"/>
                <c:pt idx="0">
                  <c:v>大阪</c:v>
                </c:pt>
              </c:strCache>
            </c:strRef>
          </c:tx>
          <c:spPr>
            <a:ln w="12700">
              <a:prstDash val="solid"/>
            </a:ln>
          </c:spPr>
          <c:marker>
            <c:spPr>
              <a:ln w="12700">
                <a:prstDash val="solid"/>
              </a:ln>
            </c:spPr>
          </c:marker>
          <c:cat>
            <c:strRef>
              <c:f>'数値データ（予測なし)'!$G$26:$K$26</c:f>
              <c:strCache>
                <c:ptCount val="5"/>
                <c:pt idx="0">
                  <c:v>H26</c:v>
                </c:pt>
                <c:pt idx="1">
                  <c:v>H27</c:v>
                </c:pt>
                <c:pt idx="2">
                  <c:v>H28</c:v>
                </c:pt>
                <c:pt idx="3">
                  <c:v>H29</c:v>
                </c:pt>
                <c:pt idx="4">
                  <c:v>R1</c:v>
                </c:pt>
              </c:strCache>
            </c:strRef>
          </c:cat>
          <c:val>
            <c:numRef>
              <c:f>'数値データ（予測なし)'!$G$114:$K$114</c:f>
              <c:numCache>
                <c:formatCode>0.0%</c:formatCode>
                <c:ptCount val="5"/>
                <c:pt idx="0">
                  <c:v>0.70199999999999996</c:v>
                </c:pt>
                <c:pt idx="1">
                  <c:v>0.70099999999999996</c:v>
                </c:pt>
                <c:pt idx="2">
                  <c:v>0.71</c:v>
                </c:pt>
                <c:pt idx="3">
                  <c:v>0.71399999999999997</c:v>
                </c:pt>
                <c:pt idx="4">
                  <c:v>0.72799999999999998</c:v>
                </c:pt>
              </c:numCache>
            </c:numRef>
          </c:val>
          <c:smooth val="0"/>
          <c:extLst>
            <c:ext xmlns:c16="http://schemas.microsoft.com/office/drawing/2014/chart" uri="{C3380CC4-5D6E-409C-BE32-E72D297353CC}">
              <c16:uniqueId val="{00000001-71BD-49B7-A643-12C07673A2AE}"/>
            </c:ext>
          </c:extLst>
        </c:ser>
        <c:ser>
          <c:idx val="2"/>
          <c:order val="1"/>
          <c:tx>
            <c:strRef>
              <c:f>'数値データ（予測なし)'!$A$115</c:f>
              <c:strCache>
                <c:ptCount val="1"/>
                <c:pt idx="0">
                  <c:v>全国</c:v>
                </c:pt>
              </c:strCache>
            </c:strRef>
          </c:tx>
          <c:spPr>
            <a:ln w="12700">
              <a:solidFill>
                <a:schemeClr val="accent5">
                  <a:lumMod val="75000"/>
                </a:schemeClr>
              </a:solidFill>
              <a:prstDash val="sysDash"/>
            </a:ln>
          </c:spPr>
          <c:marker>
            <c:spPr>
              <a:solidFill>
                <a:srgbClr val="0070C0"/>
              </a:solidFill>
              <a:ln w="12700">
                <a:solidFill>
                  <a:schemeClr val="accent5">
                    <a:lumMod val="75000"/>
                  </a:schemeClr>
                </a:solidFill>
                <a:prstDash val="sysDash"/>
              </a:ln>
            </c:spPr>
          </c:marker>
          <c:cat>
            <c:strRef>
              <c:f>'数値データ（予測なし)'!$G$26:$K$26</c:f>
              <c:strCache>
                <c:ptCount val="5"/>
                <c:pt idx="0">
                  <c:v>H26</c:v>
                </c:pt>
                <c:pt idx="1">
                  <c:v>H27</c:v>
                </c:pt>
                <c:pt idx="2">
                  <c:v>H28</c:v>
                </c:pt>
                <c:pt idx="3">
                  <c:v>H29</c:v>
                </c:pt>
                <c:pt idx="4">
                  <c:v>R1</c:v>
                </c:pt>
              </c:strCache>
            </c:strRef>
          </c:cat>
          <c:val>
            <c:numRef>
              <c:f>'数値データ（予測なし)'!$G$115:$K$115</c:f>
              <c:numCache>
                <c:formatCode>0.0%</c:formatCode>
                <c:ptCount val="5"/>
                <c:pt idx="0">
                  <c:v>0.73</c:v>
                </c:pt>
                <c:pt idx="1">
                  <c:v>0.72799999999999998</c:v>
                </c:pt>
                <c:pt idx="2">
                  <c:v>0.746</c:v>
                </c:pt>
                <c:pt idx="3">
                  <c:v>0.74299999999999999</c:v>
                </c:pt>
                <c:pt idx="4">
                  <c:v>0.75</c:v>
                </c:pt>
              </c:numCache>
            </c:numRef>
          </c:val>
          <c:smooth val="0"/>
          <c:extLst>
            <c:ext xmlns:c16="http://schemas.microsoft.com/office/drawing/2014/chart" uri="{C3380CC4-5D6E-409C-BE32-E72D297353CC}">
              <c16:uniqueId val="{00000002-71BD-49B7-A643-12C07673A2AE}"/>
            </c:ext>
          </c:extLst>
        </c:ser>
        <c:dLbls>
          <c:showLegendKey val="0"/>
          <c:showVal val="0"/>
          <c:showCatName val="0"/>
          <c:showSerName val="0"/>
          <c:showPercent val="0"/>
          <c:showBubbleSize val="0"/>
        </c:dLbls>
        <c:marker val="1"/>
        <c:smooth val="0"/>
        <c:axId val="108324352"/>
        <c:axId val="108325888"/>
      </c:lineChart>
      <c:catAx>
        <c:axId val="108324352"/>
        <c:scaling>
          <c:orientation val="minMax"/>
        </c:scaling>
        <c:delete val="0"/>
        <c:axPos val="b"/>
        <c:numFmt formatCode="General" sourceLinked="0"/>
        <c:majorTickMark val="out"/>
        <c:minorTickMark val="none"/>
        <c:tickLblPos val="nextTo"/>
        <c:crossAx val="108325888"/>
        <c:crosses val="autoZero"/>
        <c:auto val="1"/>
        <c:lblAlgn val="ctr"/>
        <c:lblOffset val="100"/>
        <c:noMultiLvlLbl val="0"/>
      </c:catAx>
      <c:valAx>
        <c:axId val="108325888"/>
        <c:scaling>
          <c:orientation val="minMax"/>
          <c:min val="0.65000000000000013"/>
        </c:scaling>
        <c:delete val="0"/>
        <c:axPos val="l"/>
        <c:majorGridlines/>
        <c:numFmt formatCode="0%" sourceLinked="0"/>
        <c:majorTickMark val="out"/>
        <c:minorTickMark val="none"/>
        <c:tickLblPos val="nextTo"/>
        <c:crossAx val="108324352"/>
        <c:crosses val="autoZero"/>
        <c:crossBetween val="between"/>
      </c:valAx>
      <c:spPr>
        <a:noFill/>
        <a:ln>
          <a:noFill/>
        </a:ln>
      </c:spPr>
    </c:plotArea>
    <c:legend>
      <c:legendPos val="b"/>
      <c:layout/>
      <c:overlay val="0"/>
    </c:legend>
    <c:plotVisOnly val="1"/>
    <c:dispBlanksAs val="gap"/>
    <c:showDLblsOverMax val="0"/>
  </c:chart>
  <c:txPr>
    <a:bodyPr/>
    <a:lstStyle/>
    <a:p>
      <a:pPr>
        <a:defRPr sz="14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39883067063763"/>
          <c:y val="4.9622382270125692E-2"/>
          <c:w val="0.82463820809716337"/>
          <c:h val="0.72545297252265262"/>
        </c:manualLayout>
      </c:layout>
      <c:lineChart>
        <c:grouping val="standard"/>
        <c:varyColors val="0"/>
        <c:ser>
          <c:idx val="1"/>
          <c:order val="0"/>
          <c:tx>
            <c:strRef>
              <c:f>'数値データ（予測なし)'!$A$120</c:f>
              <c:strCache>
                <c:ptCount val="1"/>
                <c:pt idx="0">
                  <c:v>大阪</c:v>
                </c:pt>
              </c:strCache>
            </c:strRef>
          </c:tx>
          <c:spPr>
            <a:ln w="12700">
              <a:prstDash val="solid"/>
            </a:ln>
          </c:spPr>
          <c:marker>
            <c:spPr>
              <a:ln w="12700">
                <a:prstDash val="solid"/>
              </a:ln>
            </c:spPr>
          </c:marker>
          <c:cat>
            <c:strRef>
              <c:f>'数値データ（予測なし)'!$G$26:$K$26</c:f>
              <c:strCache>
                <c:ptCount val="5"/>
                <c:pt idx="0">
                  <c:v>H26</c:v>
                </c:pt>
                <c:pt idx="1">
                  <c:v>H27</c:v>
                </c:pt>
                <c:pt idx="2">
                  <c:v>H28</c:v>
                </c:pt>
                <c:pt idx="3">
                  <c:v>H29</c:v>
                </c:pt>
                <c:pt idx="4">
                  <c:v>R1</c:v>
                </c:pt>
              </c:strCache>
            </c:strRef>
          </c:cat>
          <c:val>
            <c:numRef>
              <c:f>'数値データ（予測なし)'!$G$120:$K$120</c:f>
              <c:numCache>
                <c:formatCode>0.0%</c:formatCode>
                <c:ptCount val="5"/>
                <c:pt idx="0">
                  <c:v>0.59499999999999997</c:v>
                </c:pt>
                <c:pt idx="1">
                  <c:v>0.6</c:v>
                </c:pt>
                <c:pt idx="2">
                  <c:v>0.61899999999999999</c:v>
                </c:pt>
                <c:pt idx="3">
                  <c:v>0.621</c:v>
                </c:pt>
                <c:pt idx="4" formatCode="0.00%">
                  <c:v>0.61099999999999999</c:v>
                </c:pt>
              </c:numCache>
            </c:numRef>
          </c:val>
          <c:smooth val="0"/>
          <c:extLst>
            <c:ext xmlns:c16="http://schemas.microsoft.com/office/drawing/2014/chart" uri="{C3380CC4-5D6E-409C-BE32-E72D297353CC}">
              <c16:uniqueId val="{00000001-1748-4496-96BB-06E22C5C198B}"/>
            </c:ext>
          </c:extLst>
        </c:ser>
        <c:ser>
          <c:idx val="2"/>
          <c:order val="1"/>
          <c:tx>
            <c:strRef>
              <c:f>'数値データ（予測なし)'!$A$121</c:f>
              <c:strCache>
                <c:ptCount val="1"/>
                <c:pt idx="0">
                  <c:v>全国</c:v>
                </c:pt>
              </c:strCache>
            </c:strRef>
          </c:tx>
          <c:spPr>
            <a:ln w="12700">
              <a:prstDash val="sysDash"/>
            </a:ln>
          </c:spPr>
          <c:marker>
            <c:spPr>
              <a:ln w="12700">
                <a:prstDash val="sysDash"/>
              </a:ln>
            </c:spPr>
          </c:marker>
          <c:cat>
            <c:strRef>
              <c:f>'数値データ（予測なし)'!$G$26:$K$26</c:f>
              <c:strCache>
                <c:ptCount val="5"/>
                <c:pt idx="0">
                  <c:v>H26</c:v>
                </c:pt>
                <c:pt idx="1">
                  <c:v>H27</c:v>
                </c:pt>
                <c:pt idx="2">
                  <c:v>H28</c:v>
                </c:pt>
                <c:pt idx="3">
                  <c:v>H29</c:v>
                </c:pt>
                <c:pt idx="4">
                  <c:v>R1</c:v>
                </c:pt>
              </c:strCache>
            </c:strRef>
          </c:cat>
          <c:val>
            <c:numRef>
              <c:f>'数値データ（予測なし)'!$G$121:$K$121</c:f>
              <c:numCache>
                <c:formatCode>0.0%</c:formatCode>
                <c:ptCount val="5"/>
                <c:pt idx="0">
                  <c:v>0.69399999999999995</c:v>
                </c:pt>
                <c:pt idx="1">
                  <c:v>0.67900000000000005</c:v>
                </c:pt>
                <c:pt idx="2">
                  <c:v>0.69899999999999995</c:v>
                </c:pt>
                <c:pt idx="3">
                  <c:v>0.69899999999999995</c:v>
                </c:pt>
                <c:pt idx="4" formatCode="0.00%">
                  <c:v>0.68</c:v>
                </c:pt>
              </c:numCache>
            </c:numRef>
          </c:val>
          <c:smooth val="0"/>
          <c:extLst>
            <c:ext xmlns:c16="http://schemas.microsoft.com/office/drawing/2014/chart" uri="{C3380CC4-5D6E-409C-BE32-E72D297353CC}">
              <c16:uniqueId val="{00000002-1748-4496-96BB-06E22C5C198B}"/>
            </c:ext>
          </c:extLst>
        </c:ser>
        <c:dLbls>
          <c:showLegendKey val="0"/>
          <c:showVal val="0"/>
          <c:showCatName val="0"/>
          <c:showSerName val="0"/>
          <c:showPercent val="0"/>
          <c:showBubbleSize val="0"/>
        </c:dLbls>
        <c:marker val="1"/>
        <c:smooth val="0"/>
        <c:axId val="108324352"/>
        <c:axId val="108325888"/>
      </c:lineChart>
      <c:catAx>
        <c:axId val="108324352"/>
        <c:scaling>
          <c:orientation val="minMax"/>
        </c:scaling>
        <c:delete val="0"/>
        <c:axPos val="b"/>
        <c:numFmt formatCode="General" sourceLinked="0"/>
        <c:majorTickMark val="out"/>
        <c:minorTickMark val="none"/>
        <c:tickLblPos val="nextTo"/>
        <c:crossAx val="108325888"/>
        <c:crosses val="autoZero"/>
        <c:auto val="1"/>
        <c:lblAlgn val="ctr"/>
        <c:lblOffset val="100"/>
        <c:noMultiLvlLbl val="0"/>
      </c:catAx>
      <c:valAx>
        <c:axId val="108325888"/>
        <c:scaling>
          <c:orientation val="minMax"/>
          <c:min val="0.5"/>
        </c:scaling>
        <c:delete val="0"/>
        <c:axPos val="l"/>
        <c:majorGridlines/>
        <c:numFmt formatCode="0%" sourceLinked="0"/>
        <c:majorTickMark val="out"/>
        <c:minorTickMark val="none"/>
        <c:tickLblPos val="nextTo"/>
        <c:crossAx val="108324352"/>
        <c:crosses val="autoZero"/>
        <c:crossBetween val="between"/>
      </c:valAx>
    </c:plotArea>
    <c:legend>
      <c:legendPos val="b"/>
      <c:layout>
        <c:manualLayout>
          <c:xMode val="edge"/>
          <c:yMode val="edge"/>
          <c:x val="0.31327126898716501"/>
          <c:y val="0.90138149732259354"/>
          <c:w val="0.34450727117096686"/>
          <c:h val="8.3964378940639545E-2"/>
        </c:manualLayout>
      </c:layout>
      <c:overlay val="0"/>
    </c:legend>
    <c:plotVisOnly val="1"/>
    <c:dispBlanksAs val="gap"/>
    <c:showDLblsOverMax val="0"/>
  </c:chart>
  <c:txPr>
    <a:bodyPr/>
    <a:lstStyle/>
    <a:p>
      <a:pPr>
        <a:defRPr sz="14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BF870-94D3-4CF3-8734-819D3CE61720}" type="doc">
      <dgm:prSet loTypeId="urn:microsoft.com/office/officeart/2005/8/layout/cycle6" loCatId="cycle" qsTypeId="urn:microsoft.com/office/officeart/2005/8/quickstyle/simple3" qsCatId="simple" csTypeId="urn:microsoft.com/office/officeart/2005/8/colors/accent0_2" csCatId="mainScheme" phldr="1"/>
      <dgm:spPr/>
      <dgm:t>
        <a:bodyPr/>
        <a:lstStyle/>
        <a:p>
          <a:endParaRPr kumimoji="1" lang="ja-JP" altLang="en-US"/>
        </a:p>
      </dgm:t>
    </dgm:pt>
    <dgm:pt modelId="{E954CA77-7D04-4724-8F8F-1EC4BF836D77}">
      <dgm:prSet phldrT="[テキスト]" custT="1"/>
      <dgm:spPr/>
      <dgm:t>
        <a:bodyPr/>
        <a:lstStyle/>
        <a:p>
          <a:r>
            <a:rPr kumimoji="1" lang="ja-JP" altLang="en-US" sz="600" b="1" dirty="0" smtClean="0"/>
            <a:t>家庭</a:t>
          </a:r>
          <a:endParaRPr kumimoji="1" lang="ja-JP" altLang="en-US" sz="600" b="1" dirty="0"/>
        </a:p>
      </dgm:t>
    </dgm:pt>
    <dgm:pt modelId="{60E13959-0051-4D31-9D7C-04DA3CEA3BB0}" type="parTrans" cxnId="{2A491908-554D-4C83-99CA-5D7CAECFE1FB}">
      <dgm:prSet/>
      <dgm:spPr/>
      <dgm:t>
        <a:bodyPr/>
        <a:lstStyle/>
        <a:p>
          <a:endParaRPr kumimoji="1" lang="ja-JP" altLang="en-US" b="1"/>
        </a:p>
      </dgm:t>
    </dgm:pt>
    <dgm:pt modelId="{FA798515-F0CE-4FAE-B0D6-F386EFAEC29C}" type="sibTrans" cxnId="{2A491908-554D-4C83-99CA-5D7CAECFE1FB}">
      <dgm:prSet/>
      <dgm:spPr>
        <a:solidFill>
          <a:schemeClr val="accent1">
            <a:lumMod val="40000"/>
            <a:lumOff val="60000"/>
          </a:schemeClr>
        </a:solidFill>
      </dgm:spPr>
      <dgm:t>
        <a:bodyPr/>
        <a:lstStyle/>
        <a:p>
          <a:endParaRPr kumimoji="1" lang="ja-JP" altLang="en-US" b="1"/>
        </a:p>
      </dgm:t>
    </dgm:pt>
    <dgm:pt modelId="{1C38D639-D4F2-4C09-80E5-4EDB29D1BFE6}">
      <dgm:prSet phldrT="[テキスト]" custT="1"/>
      <dgm:spPr/>
      <dgm:t>
        <a:bodyPr/>
        <a:lstStyle/>
        <a:p>
          <a:r>
            <a:rPr kumimoji="1" lang="ja-JP" altLang="en-US" sz="600" b="1" dirty="0" smtClean="0"/>
            <a:t>市町村</a:t>
          </a:r>
          <a:endParaRPr kumimoji="1" lang="ja-JP" altLang="en-US" sz="600" b="1" dirty="0"/>
        </a:p>
      </dgm:t>
    </dgm:pt>
    <dgm:pt modelId="{8625F1D2-A6A9-4EF4-84FA-68EBEA98DE1E}" type="parTrans" cxnId="{B7F3BFFB-7F9F-4351-BD03-28D8510C046D}">
      <dgm:prSet/>
      <dgm:spPr/>
      <dgm:t>
        <a:bodyPr/>
        <a:lstStyle/>
        <a:p>
          <a:endParaRPr kumimoji="1" lang="ja-JP" altLang="en-US" b="1"/>
        </a:p>
      </dgm:t>
    </dgm:pt>
    <dgm:pt modelId="{A0113CAB-E68C-4627-8F64-78C44C8B631B}" type="sibTrans" cxnId="{B7F3BFFB-7F9F-4351-BD03-28D8510C046D}">
      <dgm:prSet/>
      <dgm:spPr/>
      <dgm:t>
        <a:bodyPr/>
        <a:lstStyle/>
        <a:p>
          <a:endParaRPr kumimoji="1" lang="ja-JP" altLang="en-US" b="1"/>
        </a:p>
      </dgm:t>
    </dgm:pt>
    <dgm:pt modelId="{D4618F91-2777-4701-A430-7119EDB9A365}">
      <dgm:prSet phldrT="[テキスト]" custT="1"/>
      <dgm:spPr/>
      <dgm:t>
        <a:bodyPr/>
        <a:lstStyle/>
        <a:p>
          <a:r>
            <a:rPr kumimoji="1" lang="ja-JP" altLang="en-US" sz="600" b="1" dirty="0" smtClean="0"/>
            <a:t>図書館</a:t>
          </a:r>
          <a:endParaRPr kumimoji="1" lang="ja-JP" altLang="en-US" sz="600" b="1" dirty="0"/>
        </a:p>
      </dgm:t>
    </dgm:pt>
    <dgm:pt modelId="{C8D316F9-C5BA-43FA-B9AF-E5FD487E3336}" type="parTrans" cxnId="{FD6403E6-A2A3-427E-B756-93C2157B99B2}">
      <dgm:prSet/>
      <dgm:spPr/>
      <dgm:t>
        <a:bodyPr/>
        <a:lstStyle/>
        <a:p>
          <a:endParaRPr kumimoji="1" lang="ja-JP" altLang="en-US" b="1"/>
        </a:p>
      </dgm:t>
    </dgm:pt>
    <dgm:pt modelId="{6ECCD027-ABBB-46FE-896E-5C53A2AEE469}" type="sibTrans" cxnId="{FD6403E6-A2A3-427E-B756-93C2157B99B2}">
      <dgm:prSet/>
      <dgm:spPr/>
      <dgm:t>
        <a:bodyPr/>
        <a:lstStyle/>
        <a:p>
          <a:endParaRPr kumimoji="1" lang="ja-JP" altLang="en-US" b="1"/>
        </a:p>
      </dgm:t>
    </dgm:pt>
    <dgm:pt modelId="{2AF32C01-7FC8-4CBF-AC57-070215C2F11E}">
      <dgm:prSet phldrT="[テキスト]" custT="1"/>
      <dgm:spPr/>
      <dgm:t>
        <a:bodyPr/>
        <a:lstStyle/>
        <a:p>
          <a:r>
            <a:rPr kumimoji="1" lang="ja-JP" altLang="en-US" sz="600" b="1" dirty="0" smtClean="0"/>
            <a:t>学校</a:t>
          </a:r>
          <a:endParaRPr kumimoji="1" lang="ja-JP" altLang="en-US" sz="600" b="1" dirty="0"/>
        </a:p>
      </dgm:t>
    </dgm:pt>
    <dgm:pt modelId="{23F4AB2D-46C5-4024-BE2D-FEE793773143}" type="parTrans" cxnId="{A3DE26E5-1432-474C-A0BF-42271AC59555}">
      <dgm:prSet/>
      <dgm:spPr/>
      <dgm:t>
        <a:bodyPr/>
        <a:lstStyle/>
        <a:p>
          <a:endParaRPr kumimoji="1" lang="ja-JP" altLang="en-US" b="1"/>
        </a:p>
      </dgm:t>
    </dgm:pt>
    <dgm:pt modelId="{7CC69DBE-ED24-40C0-B078-61F88F1198D1}" type="sibTrans" cxnId="{A3DE26E5-1432-474C-A0BF-42271AC59555}">
      <dgm:prSet/>
      <dgm:spPr/>
      <dgm:t>
        <a:bodyPr/>
        <a:lstStyle/>
        <a:p>
          <a:endParaRPr kumimoji="1" lang="ja-JP" altLang="en-US" b="1"/>
        </a:p>
      </dgm:t>
    </dgm:pt>
    <dgm:pt modelId="{E217E66F-1C99-4F21-A004-F2BC43927DE3}">
      <dgm:prSet phldrT="[テキスト]" custT="1"/>
      <dgm:spPr/>
      <dgm:t>
        <a:bodyPr/>
        <a:lstStyle/>
        <a:p>
          <a:r>
            <a:rPr kumimoji="1" lang="ja-JP" altLang="en-US" sz="600" b="1" dirty="0" smtClean="0"/>
            <a:t>地域</a:t>
          </a:r>
          <a:endParaRPr kumimoji="1" lang="ja-JP" altLang="en-US" sz="600" b="1" dirty="0"/>
        </a:p>
      </dgm:t>
    </dgm:pt>
    <dgm:pt modelId="{C6F9BC37-2573-4BAC-B9F7-FE3A17FE4A3F}" type="parTrans" cxnId="{E2301AF6-8E7E-4772-B86F-E84ABBB887CA}">
      <dgm:prSet/>
      <dgm:spPr/>
      <dgm:t>
        <a:bodyPr/>
        <a:lstStyle/>
        <a:p>
          <a:endParaRPr kumimoji="1" lang="ja-JP" altLang="en-US" b="1"/>
        </a:p>
      </dgm:t>
    </dgm:pt>
    <dgm:pt modelId="{0F7A9E3A-7969-4A08-AA9F-E7C4B73534A9}" type="sibTrans" cxnId="{E2301AF6-8E7E-4772-B86F-E84ABBB887CA}">
      <dgm:prSet/>
      <dgm:spPr/>
      <dgm:t>
        <a:bodyPr/>
        <a:lstStyle/>
        <a:p>
          <a:endParaRPr kumimoji="1" lang="ja-JP" altLang="en-US" b="1"/>
        </a:p>
      </dgm:t>
    </dgm:pt>
    <dgm:pt modelId="{80772379-411A-48AD-B02A-888BA42E6476}" type="pres">
      <dgm:prSet presAssocID="{3A7BF870-94D3-4CF3-8734-819D3CE61720}" presName="cycle" presStyleCnt="0">
        <dgm:presLayoutVars>
          <dgm:dir/>
          <dgm:resizeHandles val="exact"/>
        </dgm:presLayoutVars>
      </dgm:prSet>
      <dgm:spPr/>
      <dgm:t>
        <a:bodyPr/>
        <a:lstStyle/>
        <a:p>
          <a:endParaRPr kumimoji="1" lang="ja-JP" altLang="en-US"/>
        </a:p>
      </dgm:t>
    </dgm:pt>
    <dgm:pt modelId="{19A35453-E232-4C48-B036-94C5E0F1611D}" type="pres">
      <dgm:prSet presAssocID="{E954CA77-7D04-4724-8F8F-1EC4BF836D77}" presName="node" presStyleLbl="node1" presStyleIdx="0" presStyleCnt="5" custScaleY="55507">
        <dgm:presLayoutVars>
          <dgm:bulletEnabled val="1"/>
        </dgm:presLayoutVars>
      </dgm:prSet>
      <dgm:spPr/>
      <dgm:t>
        <a:bodyPr/>
        <a:lstStyle/>
        <a:p>
          <a:endParaRPr kumimoji="1" lang="ja-JP" altLang="en-US"/>
        </a:p>
      </dgm:t>
    </dgm:pt>
    <dgm:pt modelId="{2C49D37E-A512-498D-8B22-3F68077B6BDD}" type="pres">
      <dgm:prSet presAssocID="{E954CA77-7D04-4724-8F8F-1EC4BF836D77}" presName="spNode" presStyleCnt="0"/>
      <dgm:spPr/>
    </dgm:pt>
    <dgm:pt modelId="{80EBE72D-1E43-4740-879D-1AA9C6CED0B1}" type="pres">
      <dgm:prSet presAssocID="{FA798515-F0CE-4FAE-B0D6-F386EFAEC29C}" presName="sibTrans" presStyleLbl="sibTrans1D1" presStyleIdx="0" presStyleCnt="5"/>
      <dgm:spPr/>
      <dgm:t>
        <a:bodyPr/>
        <a:lstStyle/>
        <a:p>
          <a:endParaRPr kumimoji="1" lang="ja-JP" altLang="en-US"/>
        </a:p>
      </dgm:t>
    </dgm:pt>
    <dgm:pt modelId="{8A73DE9E-47A1-488D-B88F-19FB2A53A0DD}" type="pres">
      <dgm:prSet presAssocID="{1C38D639-D4F2-4C09-80E5-4EDB29D1BFE6}" presName="node" presStyleLbl="node1" presStyleIdx="1" presStyleCnt="5" custScaleX="113884" custScaleY="54052">
        <dgm:presLayoutVars>
          <dgm:bulletEnabled val="1"/>
        </dgm:presLayoutVars>
      </dgm:prSet>
      <dgm:spPr/>
      <dgm:t>
        <a:bodyPr/>
        <a:lstStyle/>
        <a:p>
          <a:endParaRPr kumimoji="1" lang="ja-JP" altLang="en-US"/>
        </a:p>
      </dgm:t>
    </dgm:pt>
    <dgm:pt modelId="{E4CA039A-2D05-4474-9F42-6F489724986B}" type="pres">
      <dgm:prSet presAssocID="{1C38D639-D4F2-4C09-80E5-4EDB29D1BFE6}" presName="spNode" presStyleCnt="0"/>
      <dgm:spPr/>
    </dgm:pt>
    <dgm:pt modelId="{C27B8639-198A-4A60-A020-CF520E47EC71}" type="pres">
      <dgm:prSet presAssocID="{A0113CAB-E68C-4627-8F64-78C44C8B631B}" presName="sibTrans" presStyleLbl="sibTrans1D1" presStyleIdx="1" presStyleCnt="5"/>
      <dgm:spPr/>
      <dgm:t>
        <a:bodyPr/>
        <a:lstStyle/>
        <a:p>
          <a:endParaRPr kumimoji="1" lang="ja-JP" altLang="en-US"/>
        </a:p>
      </dgm:t>
    </dgm:pt>
    <dgm:pt modelId="{B04559AC-0219-44BA-B817-FD1079289AF5}" type="pres">
      <dgm:prSet presAssocID="{D4618F91-2777-4701-A430-7119EDB9A365}" presName="node" presStyleLbl="node1" presStyleIdx="2" presStyleCnt="5" custScaleX="140520" custScaleY="47037">
        <dgm:presLayoutVars>
          <dgm:bulletEnabled val="1"/>
        </dgm:presLayoutVars>
      </dgm:prSet>
      <dgm:spPr/>
      <dgm:t>
        <a:bodyPr/>
        <a:lstStyle/>
        <a:p>
          <a:endParaRPr kumimoji="1" lang="ja-JP" altLang="en-US"/>
        </a:p>
      </dgm:t>
    </dgm:pt>
    <dgm:pt modelId="{C1F89A8F-EF59-4616-B7E2-97A51C4DC2CA}" type="pres">
      <dgm:prSet presAssocID="{D4618F91-2777-4701-A430-7119EDB9A365}" presName="spNode" presStyleCnt="0"/>
      <dgm:spPr/>
    </dgm:pt>
    <dgm:pt modelId="{78223EEE-199A-41C3-86FD-E956F286D09D}" type="pres">
      <dgm:prSet presAssocID="{6ECCD027-ABBB-46FE-896E-5C53A2AEE469}" presName="sibTrans" presStyleLbl="sibTrans1D1" presStyleIdx="2" presStyleCnt="5"/>
      <dgm:spPr/>
      <dgm:t>
        <a:bodyPr/>
        <a:lstStyle/>
        <a:p>
          <a:endParaRPr kumimoji="1" lang="ja-JP" altLang="en-US"/>
        </a:p>
      </dgm:t>
    </dgm:pt>
    <dgm:pt modelId="{9E23C73F-4AB4-4E47-856E-1F6F20CA0E35}" type="pres">
      <dgm:prSet presAssocID="{2AF32C01-7FC8-4CBF-AC57-070215C2F11E}" presName="node" presStyleLbl="node1" presStyleIdx="3" presStyleCnt="5" custScaleY="53448">
        <dgm:presLayoutVars>
          <dgm:bulletEnabled val="1"/>
        </dgm:presLayoutVars>
      </dgm:prSet>
      <dgm:spPr/>
      <dgm:t>
        <a:bodyPr/>
        <a:lstStyle/>
        <a:p>
          <a:endParaRPr kumimoji="1" lang="ja-JP" altLang="en-US"/>
        </a:p>
      </dgm:t>
    </dgm:pt>
    <dgm:pt modelId="{B7D3CBBB-06F8-4885-A990-476F14CDE398}" type="pres">
      <dgm:prSet presAssocID="{2AF32C01-7FC8-4CBF-AC57-070215C2F11E}" presName="spNode" presStyleCnt="0"/>
      <dgm:spPr/>
    </dgm:pt>
    <dgm:pt modelId="{D890FC5A-119A-4074-9215-F0DD970DB5E0}" type="pres">
      <dgm:prSet presAssocID="{7CC69DBE-ED24-40C0-B078-61F88F1198D1}" presName="sibTrans" presStyleLbl="sibTrans1D1" presStyleIdx="3" presStyleCnt="5"/>
      <dgm:spPr/>
      <dgm:t>
        <a:bodyPr/>
        <a:lstStyle/>
        <a:p>
          <a:endParaRPr kumimoji="1" lang="ja-JP" altLang="en-US"/>
        </a:p>
      </dgm:t>
    </dgm:pt>
    <dgm:pt modelId="{1410AA46-7B1C-4FF2-BB71-ADAFA927E051}" type="pres">
      <dgm:prSet presAssocID="{E217E66F-1C99-4F21-A004-F2BC43927DE3}" presName="node" presStyleLbl="node1" presStyleIdx="4" presStyleCnt="5" custScaleY="52986">
        <dgm:presLayoutVars>
          <dgm:bulletEnabled val="1"/>
        </dgm:presLayoutVars>
      </dgm:prSet>
      <dgm:spPr/>
      <dgm:t>
        <a:bodyPr/>
        <a:lstStyle/>
        <a:p>
          <a:endParaRPr kumimoji="1" lang="ja-JP" altLang="en-US"/>
        </a:p>
      </dgm:t>
    </dgm:pt>
    <dgm:pt modelId="{A558D383-D4D0-4197-A71B-379213766638}" type="pres">
      <dgm:prSet presAssocID="{E217E66F-1C99-4F21-A004-F2BC43927DE3}" presName="spNode" presStyleCnt="0"/>
      <dgm:spPr/>
    </dgm:pt>
    <dgm:pt modelId="{157F01F1-53E4-49B3-B056-C6E32F4024C0}" type="pres">
      <dgm:prSet presAssocID="{0F7A9E3A-7969-4A08-AA9F-E7C4B73534A9}" presName="sibTrans" presStyleLbl="sibTrans1D1" presStyleIdx="4" presStyleCnt="5"/>
      <dgm:spPr/>
      <dgm:t>
        <a:bodyPr/>
        <a:lstStyle/>
        <a:p>
          <a:endParaRPr kumimoji="1" lang="ja-JP" altLang="en-US"/>
        </a:p>
      </dgm:t>
    </dgm:pt>
  </dgm:ptLst>
  <dgm:cxnLst>
    <dgm:cxn modelId="{2A491908-554D-4C83-99CA-5D7CAECFE1FB}" srcId="{3A7BF870-94D3-4CF3-8734-819D3CE61720}" destId="{E954CA77-7D04-4724-8F8F-1EC4BF836D77}" srcOrd="0" destOrd="0" parTransId="{60E13959-0051-4D31-9D7C-04DA3CEA3BB0}" sibTransId="{FA798515-F0CE-4FAE-B0D6-F386EFAEC29C}"/>
    <dgm:cxn modelId="{50D12386-50EA-4019-8AF7-58773A80BE13}" type="presOf" srcId="{E217E66F-1C99-4F21-A004-F2BC43927DE3}" destId="{1410AA46-7B1C-4FF2-BB71-ADAFA927E051}" srcOrd="0" destOrd="0" presId="urn:microsoft.com/office/officeart/2005/8/layout/cycle6"/>
    <dgm:cxn modelId="{3DA6DF10-B2AC-460E-9AB2-9D28E4C2E3D8}" type="presOf" srcId="{E954CA77-7D04-4724-8F8F-1EC4BF836D77}" destId="{19A35453-E232-4C48-B036-94C5E0F1611D}" srcOrd="0" destOrd="0" presId="urn:microsoft.com/office/officeart/2005/8/layout/cycle6"/>
    <dgm:cxn modelId="{F5C4F603-9947-489C-A42E-DCB7BECE7A6D}" type="presOf" srcId="{2AF32C01-7FC8-4CBF-AC57-070215C2F11E}" destId="{9E23C73F-4AB4-4E47-856E-1F6F20CA0E35}" srcOrd="0" destOrd="0" presId="urn:microsoft.com/office/officeart/2005/8/layout/cycle6"/>
    <dgm:cxn modelId="{DE055CEA-D76A-4EB0-A51B-558F11CC616C}" type="presOf" srcId="{FA798515-F0CE-4FAE-B0D6-F386EFAEC29C}" destId="{80EBE72D-1E43-4740-879D-1AA9C6CED0B1}" srcOrd="0" destOrd="0" presId="urn:microsoft.com/office/officeart/2005/8/layout/cycle6"/>
    <dgm:cxn modelId="{AED3CF78-C0EA-4867-9699-3A80F3B5FF3A}" type="presOf" srcId="{7CC69DBE-ED24-40C0-B078-61F88F1198D1}" destId="{D890FC5A-119A-4074-9215-F0DD970DB5E0}" srcOrd="0" destOrd="0" presId="urn:microsoft.com/office/officeart/2005/8/layout/cycle6"/>
    <dgm:cxn modelId="{FD6403E6-A2A3-427E-B756-93C2157B99B2}" srcId="{3A7BF870-94D3-4CF3-8734-819D3CE61720}" destId="{D4618F91-2777-4701-A430-7119EDB9A365}" srcOrd="2" destOrd="0" parTransId="{C8D316F9-C5BA-43FA-B9AF-E5FD487E3336}" sibTransId="{6ECCD027-ABBB-46FE-896E-5C53A2AEE469}"/>
    <dgm:cxn modelId="{B7F3BFFB-7F9F-4351-BD03-28D8510C046D}" srcId="{3A7BF870-94D3-4CF3-8734-819D3CE61720}" destId="{1C38D639-D4F2-4C09-80E5-4EDB29D1BFE6}" srcOrd="1" destOrd="0" parTransId="{8625F1D2-A6A9-4EF4-84FA-68EBEA98DE1E}" sibTransId="{A0113CAB-E68C-4627-8F64-78C44C8B631B}"/>
    <dgm:cxn modelId="{160D6FC9-6265-4AD7-B64B-80311C1DE185}" type="presOf" srcId="{3A7BF870-94D3-4CF3-8734-819D3CE61720}" destId="{80772379-411A-48AD-B02A-888BA42E6476}" srcOrd="0" destOrd="0" presId="urn:microsoft.com/office/officeart/2005/8/layout/cycle6"/>
    <dgm:cxn modelId="{FB32404B-D537-4496-BC7F-884AE89BEBB2}" type="presOf" srcId="{A0113CAB-E68C-4627-8F64-78C44C8B631B}" destId="{C27B8639-198A-4A60-A020-CF520E47EC71}" srcOrd="0" destOrd="0" presId="urn:microsoft.com/office/officeart/2005/8/layout/cycle6"/>
    <dgm:cxn modelId="{83461FD9-25D2-40AC-B93D-5E0E9FD52E4C}" type="presOf" srcId="{6ECCD027-ABBB-46FE-896E-5C53A2AEE469}" destId="{78223EEE-199A-41C3-86FD-E956F286D09D}" srcOrd="0" destOrd="0" presId="urn:microsoft.com/office/officeart/2005/8/layout/cycle6"/>
    <dgm:cxn modelId="{2B637B8D-7BCE-44FD-B7C9-5530A11C4AB6}" type="presOf" srcId="{0F7A9E3A-7969-4A08-AA9F-E7C4B73534A9}" destId="{157F01F1-53E4-49B3-B056-C6E32F4024C0}" srcOrd="0" destOrd="0" presId="urn:microsoft.com/office/officeart/2005/8/layout/cycle6"/>
    <dgm:cxn modelId="{A3DE26E5-1432-474C-A0BF-42271AC59555}" srcId="{3A7BF870-94D3-4CF3-8734-819D3CE61720}" destId="{2AF32C01-7FC8-4CBF-AC57-070215C2F11E}" srcOrd="3" destOrd="0" parTransId="{23F4AB2D-46C5-4024-BE2D-FEE793773143}" sibTransId="{7CC69DBE-ED24-40C0-B078-61F88F1198D1}"/>
    <dgm:cxn modelId="{B157414C-3A0A-4ED8-AE59-5C8D360924D0}" type="presOf" srcId="{D4618F91-2777-4701-A430-7119EDB9A365}" destId="{B04559AC-0219-44BA-B817-FD1079289AF5}" srcOrd="0" destOrd="0" presId="urn:microsoft.com/office/officeart/2005/8/layout/cycle6"/>
    <dgm:cxn modelId="{E2301AF6-8E7E-4772-B86F-E84ABBB887CA}" srcId="{3A7BF870-94D3-4CF3-8734-819D3CE61720}" destId="{E217E66F-1C99-4F21-A004-F2BC43927DE3}" srcOrd="4" destOrd="0" parTransId="{C6F9BC37-2573-4BAC-B9F7-FE3A17FE4A3F}" sibTransId="{0F7A9E3A-7969-4A08-AA9F-E7C4B73534A9}"/>
    <dgm:cxn modelId="{D3857AC2-2850-4745-A5ED-FDE295EFBDB6}" type="presOf" srcId="{1C38D639-D4F2-4C09-80E5-4EDB29D1BFE6}" destId="{8A73DE9E-47A1-488D-B88F-19FB2A53A0DD}" srcOrd="0" destOrd="0" presId="urn:microsoft.com/office/officeart/2005/8/layout/cycle6"/>
    <dgm:cxn modelId="{18C3FF02-268D-4DA1-8F5A-03A981249807}" type="presParOf" srcId="{80772379-411A-48AD-B02A-888BA42E6476}" destId="{19A35453-E232-4C48-B036-94C5E0F1611D}" srcOrd="0" destOrd="0" presId="urn:microsoft.com/office/officeart/2005/8/layout/cycle6"/>
    <dgm:cxn modelId="{FE5BAB51-1E98-4EE5-B2C4-34BE77FF6091}" type="presParOf" srcId="{80772379-411A-48AD-B02A-888BA42E6476}" destId="{2C49D37E-A512-498D-8B22-3F68077B6BDD}" srcOrd="1" destOrd="0" presId="urn:microsoft.com/office/officeart/2005/8/layout/cycle6"/>
    <dgm:cxn modelId="{300D05CC-5A06-4F25-AC48-204E56D09ECD}" type="presParOf" srcId="{80772379-411A-48AD-B02A-888BA42E6476}" destId="{80EBE72D-1E43-4740-879D-1AA9C6CED0B1}" srcOrd="2" destOrd="0" presId="urn:microsoft.com/office/officeart/2005/8/layout/cycle6"/>
    <dgm:cxn modelId="{1162A154-EBC0-437A-AD41-A8379FDD601D}" type="presParOf" srcId="{80772379-411A-48AD-B02A-888BA42E6476}" destId="{8A73DE9E-47A1-488D-B88F-19FB2A53A0DD}" srcOrd="3" destOrd="0" presId="urn:microsoft.com/office/officeart/2005/8/layout/cycle6"/>
    <dgm:cxn modelId="{E3E7F581-54D2-41A3-AAD9-F49E36B6CE1C}" type="presParOf" srcId="{80772379-411A-48AD-B02A-888BA42E6476}" destId="{E4CA039A-2D05-4474-9F42-6F489724986B}" srcOrd="4" destOrd="0" presId="urn:microsoft.com/office/officeart/2005/8/layout/cycle6"/>
    <dgm:cxn modelId="{BA734147-1513-415A-9EF3-97FA704BE060}" type="presParOf" srcId="{80772379-411A-48AD-B02A-888BA42E6476}" destId="{C27B8639-198A-4A60-A020-CF520E47EC71}" srcOrd="5" destOrd="0" presId="urn:microsoft.com/office/officeart/2005/8/layout/cycle6"/>
    <dgm:cxn modelId="{5BFF5715-D3EC-40CC-AD74-476B64AFCDEC}" type="presParOf" srcId="{80772379-411A-48AD-B02A-888BA42E6476}" destId="{B04559AC-0219-44BA-B817-FD1079289AF5}" srcOrd="6" destOrd="0" presId="urn:microsoft.com/office/officeart/2005/8/layout/cycle6"/>
    <dgm:cxn modelId="{DB5BA9E7-357C-4FD8-8658-A05009C3985D}" type="presParOf" srcId="{80772379-411A-48AD-B02A-888BA42E6476}" destId="{C1F89A8F-EF59-4616-B7E2-97A51C4DC2CA}" srcOrd="7" destOrd="0" presId="urn:microsoft.com/office/officeart/2005/8/layout/cycle6"/>
    <dgm:cxn modelId="{00CEC835-147C-4837-B0F4-325B4BFA69A0}" type="presParOf" srcId="{80772379-411A-48AD-B02A-888BA42E6476}" destId="{78223EEE-199A-41C3-86FD-E956F286D09D}" srcOrd="8" destOrd="0" presId="urn:microsoft.com/office/officeart/2005/8/layout/cycle6"/>
    <dgm:cxn modelId="{13CEBDBC-E552-41FC-BB58-A7909190FA1C}" type="presParOf" srcId="{80772379-411A-48AD-B02A-888BA42E6476}" destId="{9E23C73F-4AB4-4E47-856E-1F6F20CA0E35}" srcOrd="9" destOrd="0" presId="urn:microsoft.com/office/officeart/2005/8/layout/cycle6"/>
    <dgm:cxn modelId="{5E43FFDF-8B78-4A1D-B974-FF2719C1C99F}" type="presParOf" srcId="{80772379-411A-48AD-B02A-888BA42E6476}" destId="{B7D3CBBB-06F8-4885-A990-476F14CDE398}" srcOrd="10" destOrd="0" presId="urn:microsoft.com/office/officeart/2005/8/layout/cycle6"/>
    <dgm:cxn modelId="{454EBD87-383A-4944-BC91-CB8C68B112FA}" type="presParOf" srcId="{80772379-411A-48AD-B02A-888BA42E6476}" destId="{D890FC5A-119A-4074-9215-F0DD970DB5E0}" srcOrd="11" destOrd="0" presId="urn:microsoft.com/office/officeart/2005/8/layout/cycle6"/>
    <dgm:cxn modelId="{59F8733D-EA90-4785-8845-FE0AEA7D1844}" type="presParOf" srcId="{80772379-411A-48AD-B02A-888BA42E6476}" destId="{1410AA46-7B1C-4FF2-BB71-ADAFA927E051}" srcOrd="12" destOrd="0" presId="urn:microsoft.com/office/officeart/2005/8/layout/cycle6"/>
    <dgm:cxn modelId="{2E756E95-3BC5-4A3C-A297-CC5C30A70B9A}" type="presParOf" srcId="{80772379-411A-48AD-B02A-888BA42E6476}" destId="{A558D383-D4D0-4197-A71B-379213766638}" srcOrd="13" destOrd="0" presId="urn:microsoft.com/office/officeart/2005/8/layout/cycle6"/>
    <dgm:cxn modelId="{A150051C-9F1C-4FB1-AD91-D35C6CE967B0}" type="presParOf" srcId="{80772379-411A-48AD-B02A-888BA42E6476}" destId="{157F01F1-53E4-49B3-B056-C6E32F4024C0}"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35453-E232-4C48-B036-94C5E0F1611D}">
      <dsp:nvSpPr>
        <dsp:cNvPr id="0" name=""/>
        <dsp:cNvSpPr/>
      </dsp:nvSpPr>
      <dsp:spPr>
        <a:xfrm>
          <a:off x="636666" y="21046"/>
          <a:ext cx="283703" cy="102359"/>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kumimoji="1" lang="ja-JP" altLang="en-US" sz="600" b="1" kern="1200" dirty="0" smtClean="0"/>
            <a:t>家庭</a:t>
          </a:r>
          <a:endParaRPr kumimoji="1" lang="ja-JP" altLang="en-US" sz="600" b="1" kern="1200" dirty="0"/>
        </a:p>
      </dsp:txBody>
      <dsp:txXfrm>
        <a:off x="641663" y="26043"/>
        <a:ext cx="273709" cy="92365"/>
      </dsp:txXfrm>
    </dsp:sp>
    <dsp:sp modelId="{80EBE72D-1E43-4740-879D-1AA9C6CED0B1}">
      <dsp:nvSpPr>
        <dsp:cNvPr id="0" name=""/>
        <dsp:cNvSpPr/>
      </dsp:nvSpPr>
      <dsp:spPr>
        <a:xfrm>
          <a:off x="410150" y="72225"/>
          <a:ext cx="736734" cy="736734"/>
        </a:xfrm>
        <a:custGeom>
          <a:avLst/>
          <a:gdLst/>
          <a:ahLst/>
          <a:cxnLst/>
          <a:rect l="0" t="0" r="0" b="0"/>
          <a:pathLst>
            <a:path>
              <a:moveTo>
                <a:pt x="512595" y="29408"/>
              </a:moveTo>
              <a:arcTo wR="368367" hR="368367" stAng="17582996" swAng="2410185"/>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A73DE9E-47A1-488D-B88F-19FB2A53A0DD}">
      <dsp:nvSpPr>
        <dsp:cNvPr id="0" name=""/>
        <dsp:cNvSpPr/>
      </dsp:nvSpPr>
      <dsp:spPr>
        <a:xfrm>
          <a:off x="967309" y="276923"/>
          <a:ext cx="323093" cy="99675"/>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kumimoji="1" lang="ja-JP" altLang="en-US" sz="600" b="1" kern="1200" dirty="0" smtClean="0"/>
            <a:t>市町村</a:t>
          </a:r>
          <a:endParaRPr kumimoji="1" lang="ja-JP" altLang="en-US" sz="600" b="1" kern="1200" dirty="0"/>
        </a:p>
      </dsp:txBody>
      <dsp:txXfrm>
        <a:off x="972175" y="281789"/>
        <a:ext cx="313361" cy="89943"/>
      </dsp:txXfrm>
    </dsp:sp>
    <dsp:sp modelId="{C27B8639-198A-4A60-A020-CF520E47EC71}">
      <dsp:nvSpPr>
        <dsp:cNvPr id="0" name=""/>
        <dsp:cNvSpPr/>
      </dsp:nvSpPr>
      <dsp:spPr>
        <a:xfrm>
          <a:off x="410150" y="72225"/>
          <a:ext cx="736734" cy="736734"/>
        </a:xfrm>
        <a:custGeom>
          <a:avLst/>
          <a:gdLst/>
          <a:ahLst/>
          <a:cxnLst/>
          <a:rect l="0" t="0" r="0" b="0"/>
          <a:pathLst>
            <a:path>
              <a:moveTo>
                <a:pt x="731696" y="307654"/>
              </a:moveTo>
              <a:arcTo wR="368367" hR="368367" stAng="21030812" swAng="3162013"/>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04559AC-0219-44BA-B817-FD1079289AF5}">
      <dsp:nvSpPr>
        <dsp:cNvPr id="0" name=""/>
        <dsp:cNvSpPr/>
      </dsp:nvSpPr>
      <dsp:spPr>
        <a:xfrm>
          <a:off x="795708" y="695238"/>
          <a:ext cx="398660" cy="86739"/>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kumimoji="1" lang="ja-JP" altLang="en-US" sz="600" b="1" kern="1200" dirty="0" smtClean="0"/>
            <a:t>図書館</a:t>
          </a:r>
          <a:endParaRPr kumimoji="1" lang="ja-JP" altLang="en-US" sz="600" b="1" kern="1200" dirty="0"/>
        </a:p>
      </dsp:txBody>
      <dsp:txXfrm>
        <a:off x="799942" y="699472"/>
        <a:ext cx="390192" cy="78271"/>
      </dsp:txXfrm>
    </dsp:sp>
    <dsp:sp modelId="{78223EEE-199A-41C3-86FD-E956F286D09D}">
      <dsp:nvSpPr>
        <dsp:cNvPr id="0" name=""/>
        <dsp:cNvSpPr/>
      </dsp:nvSpPr>
      <dsp:spPr>
        <a:xfrm>
          <a:off x="410150" y="72225"/>
          <a:ext cx="736734" cy="736734"/>
        </a:xfrm>
        <a:custGeom>
          <a:avLst/>
          <a:gdLst/>
          <a:ahLst/>
          <a:cxnLst/>
          <a:rect l="0" t="0" r="0" b="0"/>
          <a:pathLst>
            <a:path>
              <a:moveTo>
                <a:pt x="504328" y="710725"/>
              </a:moveTo>
              <a:arcTo wR="368367" hR="368367" stAng="4100427" swAng="2443565"/>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23C73F-4AB4-4E47-856E-1F6F20CA0E35}">
      <dsp:nvSpPr>
        <dsp:cNvPr id="0" name=""/>
        <dsp:cNvSpPr/>
      </dsp:nvSpPr>
      <dsp:spPr>
        <a:xfrm>
          <a:off x="420145" y="689327"/>
          <a:ext cx="283703" cy="98562"/>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kumimoji="1" lang="ja-JP" altLang="en-US" sz="600" b="1" kern="1200" dirty="0" smtClean="0"/>
            <a:t>学校</a:t>
          </a:r>
          <a:endParaRPr kumimoji="1" lang="ja-JP" altLang="en-US" sz="600" b="1" kern="1200" dirty="0"/>
        </a:p>
      </dsp:txBody>
      <dsp:txXfrm>
        <a:off x="424956" y="694138"/>
        <a:ext cx="274081" cy="88940"/>
      </dsp:txXfrm>
    </dsp:sp>
    <dsp:sp modelId="{D890FC5A-119A-4074-9215-F0DD970DB5E0}">
      <dsp:nvSpPr>
        <dsp:cNvPr id="0" name=""/>
        <dsp:cNvSpPr/>
      </dsp:nvSpPr>
      <dsp:spPr>
        <a:xfrm>
          <a:off x="410150" y="72225"/>
          <a:ext cx="736734" cy="736734"/>
        </a:xfrm>
        <a:custGeom>
          <a:avLst/>
          <a:gdLst/>
          <a:ahLst/>
          <a:cxnLst/>
          <a:rect l="0" t="0" r="0" b="0"/>
          <a:pathLst>
            <a:path>
              <a:moveTo>
                <a:pt x="94463" y="614682"/>
              </a:moveTo>
              <a:arcTo wR="368367" hR="368367" stAng="8282138" swAng="3096958"/>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10AA46-7B1C-4FF2-BB71-ADAFA927E051}">
      <dsp:nvSpPr>
        <dsp:cNvPr id="0" name=""/>
        <dsp:cNvSpPr/>
      </dsp:nvSpPr>
      <dsp:spPr>
        <a:xfrm>
          <a:off x="286328" y="277906"/>
          <a:ext cx="283703" cy="9771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kumimoji="1" lang="ja-JP" altLang="en-US" sz="600" b="1" kern="1200" dirty="0" smtClean="0"/>
            <a:t>地域</a:t>
          </a:r>
          <a:endParaRPr kumimoji="1" lang="ja-JP" altLang="en-US" sz="600" b="1" kern="1200" dirty="0"/>
        </a:p>
      </dsp:txBody>
      <dsp:txXfrm>
        <a:off x="291098" y="282676"/>
        <a:ext cx="274163" cy="88170"/>
      </dsp:txXfrm>
    </dsp:sp>
    <dsp:sp modelId="{157F01F1-53E4-49B3-B056-C6E32F4024C0}">
      <dsp:nvSpPr>
        <dsp:cNvPr id="0" name=""/>
        <dsp:cNvSpPr/>
      </dsp:nvSpPr>
      <dsp:spPr>
        <a:xfrm>
          <a:off x="410150" y="72225"/>
          <a:ext cx="736734" cy="736734"/>
        </a:xfrm>
        <a:custGeom>
          <a:avLst/>
          <a:gdLst/>
          <a:ahLst/>
          <a:cxnLst/>
          <a:rect l="0" t="0" r="0" b="0"/>
          <a:pathLst>
            <a:path>
              <a:moveTo>
                <a:pt x="39022" y="203361"/>
              </a:moveTo>
              <a:arcTo wR="368367" hR="368367" stAng="12396684" swAng="2420225"/>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0.10744</cdr:x>
      <cdr:y>0.9227</cdr:y>
    </cdr:from>
    <cdr:to>
      <cdr:x>0.3298</cdr:x>
      <cdr:y>1</cdr:y>
    </cdr:to>
    <cdr:sp macro="" textlink="">
      <cdr:nvSpPr>
        <cdr:cNvPr id="2" name="テキスト ボックス 1"/>
        <cdr:cNvSpPr txBox="1"/>
      </cdr:nvSpPr>
      <cdr:spPr>
        <a:xfrm xmlns:a="http://schemas.openxmlformats.org/drawingml/2006/main">
          <a:off x="611699" y="2622375"/>
          <a:ext cx="1266093" cy="2196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080016" y="1767462"/>
            <a:ext cx="12240181" cy="3759917"/>
          </a:xfrm>
        </p:spPr>
        <p:txBody>
          <a:bodyPr anchor="b"/>
          <a:lstStyle>
            <a:lvl1pPr algn="ctr">
              <a:defRPr sz="944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00027" y="5672376"/>
            <a:ext cx="10800160" cy="2607442"/>
          </a:xfrm>
        </p:spPr>
        <p:txBody>
          <a:bodyPr/>
          <a:lstStyle>
            <a:lvl1pPr marL="0" indent="0" algn="ctr">
              <a:buNone/>
              <a:defRPr sz="3780"/>
            </a:lvl1pPr>
            <a:lvl2pPr marL="719999" indent="0" algn="ctr">
              <a:buNone/>
              <a:defRPr sz="3150"/>
            </a:lvl2pPr>
            <a:lvl3pPr marL="1439997" indent="0" algn="ctr">
              <a:buNone/>
              <a:defRPr sz="2835"/>
            </a:lvl3pPr>
            <a:lvl4pPr marL="2159996" indent="0" algn="ctr">
              <a:buNone/>
              <a:defRPr sz="2520"/>
            </a:lvl4pPr>
            <a:lvl5pPr marL="2879994" indent="0" algn="ctr">
              <a:buNone/>
              <a:defRPr sz="2520"/>
            </a:lvl5pPr>
            <a:lvl6pPr marL="3599993" indent="0" algn="ctr">
              <a:buNone/>
              <a:defRPr sz="2520"/>
            </a:lvl6pPr>
            <a:lvl7pPr marL="4319991" indent="0" algn="ctr">
              <a:buNone/>
              <a:defRPr sz="2520"/>
            </a:lvl7pPr>
            <a:lvl8pPr marL="5039990" indent="0" algn="ctr">
              <a:buNone/>
              <a:defRPr sz="2520"/>
            </a:lvl8pPr>
            <a:lvl9pPr marL="5759988" indent="0" algn="ctr">
              <a:buNone/>
              <a:defRPr sz="252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039957D-9323-48A8-AE9C-B5709B278C58}" type="datetimeFigureOut">
              <a:rPr kumimoji="1" lang="ja-JP" altLang="en-US" smtClean="0"/>
              <a:t>2019/11/5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04115-6B68-4AAA-9DDC-0596C9CB3541}" type="slidenum">
              <a:rPr kumimoji="1" lang="ja-JP" altLang="en-US" smtClean="0"/>
              <a:t>‹#›</a:t>
            </a:fld>
            <a:endParaRPr kumimoji="1" lang="ja-JP" altLang="en-US"/>
          </a:p>
        </p:txBody>
      </p:sp>
    </p:spTree>
    <p:extLst>
      <p:ext uri="{BB962C8B-B14F-4D97-AF65-F5344CB8AC3E}">
        <p14:creationId xmlns:p14="http://schemas.microsoft.com/office/powerpoint/2010/main" val="386072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039957D-9323-48A8-AE9C-B5709B278C58}" type="datetimeFigureOut">
              <a:rPr kumimoji="1" lang="ja-JP" altLang="en-US" smtClean="0"/>
              <a:t>2019/11/5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04115-6B68-4AAA-9DDC-0596C9CB3541}" type="slidenum">
              <a:rPr kumimoji="1" lang="ja-JP" altLang="en-US" smtClean="0"/>
              <a:t>‹#›</a:t>
            </a:fld>
            <a:endParaRPr kumimoji="1" lang="ja-JP" altLang="en-US"/>
          </a:p>
        </p:txBody>
      </p:sp>
    </p:spTree>
    <p:extLst>
      <p:ext uri="{BB962C8B-B14F-4D97-AF65-F5344CB8AC3E}">
        <p14:creationId xmlns:p14="http://schemas.microsoft.com/office/powerpoint/2010/main" val="259894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3" y="574987"/>
            <a:ext cx="3105046" cy="91523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90015" y="574987"/>
            <a:ext cx="9135135" cy="91523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039957D-9323-48A8-AE9C-B5709B278C58}" type="datetimeFigureOut">
              <a:rPr kumimoji="1" lang="ja-JP" altLang="en-US" smtClean="0"/>
              <a:t>2019/11/5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04115-6B68-4AAA-9DDC-0596C9CB3541}" type="slidenum">
              <a:rPr kumimoji="1" lang="ja-JP" altLang="en-US" smtClean="0"/>
              <a:t>‹#›</a:t>
            </a:fld>
            <a:endParaRPr kumimoji="1" lang="ja-JP" altLang="en-US"/>
          </a:p>
        </p:txBody>
      </p:sp>
    </p:spTree>
    <p:extLst>
      <p:ext uri="{BB962C8B-B14F-4D97-AF65-F5344CB8AC3E}">
        <p14:creationId xmlns:p14="http://schemas.microsoft.com/office/powerpoint/2010/main" val="56151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039957D-9323-48A8-AE9C-B5709B278C58}" type="datetimeFigureOut">
              <a:rPr kumimoji="1" lang="ja-JP" altLang="en-US" smtClean="0"/>
              <a:t>2019/11/5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04115-6B68-4AAA-9DDC-0596C9CB3541}" type="slidenum">
              <a:rPr kumimoji="1" lang="ja-JP" altLang="en-US" smtClean="0"/>
              <a:t>‹#›</a:t>
            </a:fld>
            <a:endParaRPr kumimoji="1" lang="ja-JP" altLang="en-US"/>
          </a:p>
        </p:txBody>
      </p:sp>
    </p:spTree>
    <p:extLst>
      <p:ext uri="{BB962C8B-B14F-4D97-AF65-F5344CB8AC3E}">
        <p14:creationId xmlns:p14="http://schemas.microsoft.com/office/powerpoint/2010/main" val="403393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82515" y="2692444"/>
            <a:ext cx="12420184" cy="4492401"/>
          </a:xfrm>
        </p:spPr>
        <p:txBody>
          <a:bodyPr anchor="b"/>
          <a:lstStyle>
            <a:lvl1pPr>
              <a:defRPr sz="9449"/>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82515" y="7227345"/>
            <a:ext cx="12420184" cy="2362447"/>
          </a:xfrm>
        </p:spPr>
        <p:txBody>
          <a:bodyPr/>
          <a:lstStyle>
            <a:lvl1pPr marL="0" indent="0">
              <a:buNone/>
              <a:defRPr sz="3780">
                <a:solidFill>
                  <a:schemeClr val="tx1"/>
                </a:solidFill>
              </a:defRPr>
            </a:lvl1pPr>
            <a:lvl2pPr marL="719999" indent="0">
              <a:buNone/>
              <a:defRPr sz="3150">
                <a:solidFill>
                  <a:schemeClr val="tx1">
                    <a:tint val="75000"/>
                  </a:schemeClr>
                </a:solidFill>
              </a:defRPr>
            </a:lvl2pPr>
            <a:lvl3pPr marL="1439997" indent="0">
              <a:buNone/>
              <a:defRPr sz="2835">
                <a:solidFill>
                  <a:schemeClr val="tx1">
                    <a:tint val="75000"/>
                  </a:schemeClr>
                </a:solidFill>
              </a:defRPr>
            </a:lvl3pPr>
            <a:lvl4pPr marL="2159996" indent="0">
              <a:buNone/>
              <a:defRPr sz="2520">
                <a:solidFill>
                  <a:schemeClr val="tx1">
                    <a:tint val="75000"/>
                  </a:schemeClr>
                </a:solidFill>
              </a:defRPr>
            </a:lvl4pPr>
            <a:lvl5pPr marL="2879994" indent="0">
              <a:buNone/>
              <a:defRPr sz="2520">
                <a:solidFill>
                  <a:schemeClr val="tx1">
                    <a:tint val="75000"/>
                  </a:schemeClr>
                </a:solidFill>
              </a:defRPr>
            </a:lvl5pPr>
            <a:lvl6pPr marL="3599993" indent="0">
              <a:buNone/>
              <a:defRPr sz="2520">
                <a:solidFill>
                  <a:schemeClr val="tx1">
                    <a:tint val="75000"/>
                  </a:schemeClr>
                </a:solidFill>
              </a:defRPr>
            </a:lvl6pPr>
            <a:lvl7pPr marL="4319991" indent="0">
              <a:buNone/>
              <a:defRPr sz="2520">
                <a:solidFill>
                  <a:schemeClr val="tx1">
                    <a:tint val="75000"/>
                  </a:schemeClr>
                </a:solidFill>
              </a:defRPr>
            </a:lvl7pPr>
            <a:lvl8pPr marL="5039990" indent="0">
              <a:buNone/>
              <a:defRPr sz="2520">
                <a:solidFill>
                  <a:schemeClr val="tx1">
                    <a:tint val="75000"/>
                  </a:schemeClr>
                </a:solidFill>
              </a:defRPr>
            </a:lvl8pPr>
            <a:lvl9pPr marL="5759988" indent="0">
              <a:buNone/>
              <a:defRPr sz="252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039957D-9323-48A8-AE9C-B5709B278C58}" type="datetimeFigureOut">
              <a:rPr kumimoji="1" lang="ja-JP" altLang="en-US" smtClean="0"/>
              <a:t>2019/11/5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04115-6B68-4AAA-9DDC-0596C9CB3541}" type="slidenum">
              <a:rPr kumimoji="1" lang="ja-JP" altLang="en-US" smtClean="0"/>
              <a:t>‹#›</a:t>
            </a:fld>
            <a:endParaRPr kumimoji="1" lang="ja-JP" altLang="en-US"/>
          </a:p>
        </p:txBody>
      </p:sp>
    </p:spTree>
    <p:extLst>
      <p:ext uri="{BB962C8B-B14F-4D97-AF65-F5344CB8AC3E}">
        <p14:creationId xmlns:p14="http://schemas.microsoft.com/office/powerpoint/2010/main" val="171474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990014" y="2874937"/>
            <a:ext cx="6120091" cy="68523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290108" y="2874937"/>
            <a:ext cx="6120091" cy="68523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039957D-9323-48A8-AE9C-B5709B278C58}" type="datetimeFigureOut">
              <a:rPr kumimoji="1" lang="ja-JP" altLang="en-US" smtClean="0"/>
              <a:t>2019/11/5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04115-6B68-4AAA-9DDC-0596C9CB3541}" type="slidenum">
              <a:rPr kumimoji="1" lang="ja-JP" altLang="en-US" smtClean="0"/>
              <a:t>‹#›</a:t>
            </a:fld>
            <a:endParaRPr kumimoji="1" lang="ja-JP" altLang="en-US"/>
          </a:p>
        </p:txBody>
      </p:sp>
    </p:spTree>
    <p:extLst>
      <p:ext uri="{BB962C8B-B14F-4D97-AF65-F5344CB8AC3E}">
        <p14:creationId xmlns:p14="http://schemas.microsoft.com/office/powerpoint/2010/main" val="187819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91890" y="574990"/>
            <a:ext cx="12420184" cy="208745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91892" y="2647443"/>
            <a:ext cx="6091964"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ja-JP" altLang="en-US" smtClean="0"/>
              <a:t>マスター テキストの書式設定</a:t>
            </a:r>
          </a:p>
        </p:txBody>
      </p:sp>
      <p:sp>
        <p:nvSpPr>
          <p:cNvPr id="4" name="Content Placeholder 3"/>
          <p:cNvSpPr>
            <a:spLocks noGrp="1"/>
          </p:cNvSpPr>
          <p:nvPr>
            <p:ph sz="half" idx="2"/>
          </p:nvPr>
        </p:nvSpPr>
        <p:spPr>
          <a:xfrm>
            <a:off x="991892" y="3944914"/>
            <a:ext cx="6091964" cy="58023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290109" y="2647443"/>
            <a:ext cx="6121966"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ja-JP" altLang="en-US" smtClean="0"/>
              <a:t>マスター テキストの書式設定</a:t>
            </a:r>
          </a:p>
        </p:txBody>
      </p:sp>
      <p:sp>
        <p:nvSpPr>
          <p:cNvPr id="6" name="Content Placeholder 5"/>
          <p:cNvSpPr>
            <a:spLocks noGrp="1"/>
          </p:cNvSpPr>
          <p:nvPr>
            <p:ph sz="quarter" idx="4"/>
          </p:nvPr>
        </p:nvSpPr>
        <p:spPr>
          <a:xfrm>
            <a:off x="7290109" y="3944914"/>
            <a:ext cx="6121966" cy="58023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039957D-9323-48A8-AE9C-B5709B278C58}" type="datetimeFigureOut">
              <a:rPr kumimoji="1" lang="ja-JP" altLang="en-US" smtClean="0"/>
              <a:t>2019/11/5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204115-6B68-4AAA-9DDC-0596C9CB3541}" type="slidenum">
              <a:rPr kumimoji="1" lang="ja-JP" altLang="en-US" smtClean="0"/>
              <a:t>‹#›</a:t>
            </a:fld>
            <a:endParaRPr kumimoji="1" lang="ja-JP" altLang="en-US"/>
          </a:p>
        </p:txBody>
      </p:sp>
    </p:spTree>
    <p:extLst>
      <p:ext uri="{BB962C8B-B14F-4D97-AF65-F5344CB8AC3E}">
        <p14:creationId xmlns:p14="http://schemas.microsoft.com/office/powerpoint/2010/main" val="290918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039957D-9323-48A8-AE9C-B5709B278C58}" type="datetimeFigureOut">
              <a:rPr kumimoji="1" lang="ja-JP" altLang="en-US" smtClean="0"/>
              <a:t>2019/11/5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204115-6B68-4AAA-9DDC-0596C9CB3541}" type="slidenum">
              <a:rPr kumimoji="1" lang="ja-JP" altLang="en-US" smtClean="0"/>
              <a:t>‹#›</a:t>
            </a:fld>
            <a:endParaRPr kumimoji="1" lang="ja-JP" altLang="en-US"/>
          </a:p>
        </p:txBody>
      </p:sp>
    </p:spTree>
    <p:extLst>
      <p:ext uri="{BB962C8B-B14F-4D97-AF65-F5344CB8AC3E}">
        <p14:creationId xmlns:p14="http://schemas.microsoft.com/office/powerpoint/2010/main" val="253851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9957D-9323-48A8-AE9C-B5709B278C58}" type="datetimeFigureOut">
              <a:rPr kumimoji="1" lang="ja-JP" altLang="en-US" smtClean="0"/>
              <a:t>2019/11/5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204115-6B68-4AAA-9DDC-0596C9CB3541}" type="slidenum">
              <a:rPr kumimoji="1" lang="ja-JP" altLang="en-US" smtClean="0"/>
              <a:t>‹#›</a:t>
            </a:fld>
            <a:endParaRPr kumimoji="1" lang="ja-JP" altLang="en-US"/>
          </a:p>
        </p:txBody>
      </p:sp>
    </p:spTree>
    <p:extLst>
      <p:ext uri="{BB962C8B-B14F-4D97-AF65-F5344CB8AC3E}">
        <p14:creationId xmlns:p14="http://schemas.microsoft.com/office/powerpoint/2010/main" val="123526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1890" y="719984"/>
            <a:ext cx="4644444" cy="2519945"/>
          </a:xfrm>
        </p:spPr>
        <p:txBody>
          <a:bodyPr anchor="b"/>
          <a:lstStyle>
            <a:lvl1pPr>
              <a:defRPr sz="503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121966" y="1554968"/>
            <a:ext cx="7290108" cy="7674832"/>
          </a:xfrm>
        </p:spPr>
        <p:txBody>
          <a:bodyPr/>
          <a:lstStyle>
            <a:lvl1pPr>
              <a:defRPr sz="5039"/>
            </a:lvl1pPr>
            <a:lvl2pPr>
              <a:defRPr sz="4409"/>
            </a:lvl2pPr>
            <a:lvl3pPr>
              <a:defRPr sz="3780"/>
            </a:lvl3pPr>
            <a:lvl4pPr>
              <a:defRPr sz="3150"/>
            </a:lvl4pPr>
            <a:lvl5pPr>
              <a:defRPr sz="3150"/>
            </a:lvl5pPr>
            <a:lvl6pPr>
              <a:defRPr sz="3150"/>
            </a:lvl6pPr>
            <a:lvl7pPr>
              <a:defRPr sz="3150"/>
            </a:lvl7pPr>
            <a:lvl8pPr>
              <a:defRPr sz="3150"/>
            </a:lvl8pPr>
            <a:lvl9pPr>
              <a:defRPr sz="31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991890" y="3239929"/>
            <a:ext cx="4644444"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039957D-9323-48A8-AE9C-B5709B278C58}" type="datetimeFigureOut">
              <a:rPr kumimoji="1" lang="ja-JP" altLang="en-US" smtClean="0"/>
              <a:t>2019/11/5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04115-6B68-4AAA-9DDC-0596C9CB3541}" type="slidenum">
              <a:rPr kumimoji="1" lang="ja-JP" altLang="en-US" smtClean="0"/>
              <a:t>‹#›</a:t>
            </a:fld>
            <a:endParaRPr kumimoji="1" lang="ja-JP" altLang="en-US"/>
          </a:p>
        </p:txBody>
      </p:sp>
    </p:spTree>
    <p:extLst>
      <p:ext uri="{BB962C8B-B14F-4D97-AF65-F5344CB8AC3E}">
        <p14:creationId xmlns:p14="http://schemas.microsoft.com/office/powerpoint/2010/main" val="38055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91890" y="719984"/>
            <a:ext cx="4644444" cy="2519945"/>
          </a:xfrm>
        </p:spPr>
        <p:txBody>
          <a:bodyPr anchor="b"/>
          <a:lstStyle>
            <a:lvl1pPr>
              <a:defRPr sz="503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121966" y="1554968"/>
            <a:ext cx="7290108" cy="7674832"/>
          </a:xfrm>
        </p:spPr>
        <p:txBody>
          <a:bodyPr anchor="t"/>
          <a:lstStyle>
            <a:lvl1pPr marL="0" indent="0">
              <a:buNone/>
              <a:defRPr sz="5039"/>
            </a:lvl1pPr>
            <a:lvl2pPr marL="719999" indent="0">
              <a:buNone/>
              <a:defRPr sz="4409"/>
            </a:lvl2pPr>
            <a:lvl3pPr marL="1439997" indent="0">
              <a:buNone/>
              <a:defRPr sz="3780"/>
            </a:lvl3pPr>
            <a:lvl4pPr marL="2159996" indent="0">
              <a:buNone/>
              <a:defRPr sz="3150"/>
            </a:lvl4pPr>
            <a:lvl5pPr marL="2879994" indent="0">
              <a:buNone/>
              <a:defRPr sz="3150"/>
            </a:lvl5pPr>
            <a:lvl6pPr marL="3599993" indent="0">
              <a:buNone/>
              <a:defRPr sz="3150"/>
            </a:lvl6pPr>
            <a:lvl7pPr marL="4319991" indent="0">
              <a:buNone/>
              <a:defRPr sz="3150"/>
            </a:lvl7pPr>
            <a:lvl8pPr marL="5039990" indent="0">
              <a:buNone/>
              <a:defRPr sz="3150"/>
            </a:lvl8pPr>
            <a:lvl9pPr marL="5759988" indent="0">
              <a:buNone/>
              <a:defRPr sz="3150"/>
            </a:lvl9pPr>
          </a:lstStyle>
          <a:p>
            <a:r>
              <a:rPr lang="ja-JP" altLang="en-US" smtClean="0"/>
              <a:t>図を追加</a:t>
            </a:r>
            <a:endParaRPr lang="en-US" dirty="0"/>
          </a:p>
        </p:txBody>
      </p:sp>
      <p:sp>
        <p:nvSpPr>
          <p:cNvPr id="4" name="Text Placeholder 3"/>
          <p:cNvSpPr>
            <a:spLocks noGrp="1"/>
          </p:cNvSpPr>
          <p:nvPr>
            <p:ph type="body" sz="half" idx="2"/>
          </p:nvPr>
        </p:nvSpPr>
        <p:spPr>
          <a:xfrm>
            <a:off x="991890" y="3239929"/>
            <a:ext cx="4644444"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039957D-9323-48A8-AE9C-B5709B278C58}" type="datetimeFigureOut">
              <a:rPr kumimoji="1" lang="ja-JP" altLang="en-US" smtClean="0"/>
              <a:t>2019/11/5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04115-6B68-4AAA-9DDC-0596C9CB3541}" type="slidenum">
              <a:rPr kumimoji="1" lang="ja-JP" altLang="en-US" smtClean="0"/>
              <a:t>‹#›</a:t>
            </a:fld>
            <a:endParaRPr kumimoji="1" lang="ja-JP" altLang="en-US"/>
          </a:p>
        </p:txBody>
      </p:sp>
    </p:spTree>
    <p:extLst>
      <p:ext uri="{BB962C8B-B14F-4D97-AF65-F5344CB8AC3E}">
        <p14:creationId xmlns:p14="http://schemas.microsoft.com/office/powerpoint/2010/main" val="280593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574990"/>
            <a:ext cx="12420184" cy="208745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90015" y="2874937"/>
            <a:ext cx="12420184" cy="685235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990015" y="10009783"/>
            <a:ext cx="3240048" cy="574987"/>
          </a:xfrm>
          <a:prstGeom prst="rect">
            <a:avLst/>
          </a:prstGeom>
        </p:spPr>
        <p:txBody>
          <a:bodyPr vert="horz" lIns="91440" tIns="45720" rIns="91440" bIns="45720" rtlCol="0" anchor="ctr"/>
          <a:lstStyle>
            <a:lvl1pPr algn="l">
              <a:defRPr sz="1890">
                <a:solidFill>
                  <a:schemeClr val="tx1">
                    <a:tint val="75000"/>
                  </a:schemeClr>
                </a:solidFill>
              </a:defRPr>
            </a:lvl1pPr>
          </a:lstStyle>
          <a:p>
            <a:fld id="{2039957D-9323-48A8-AE9C-B5709B278C58}" type="datetimeFigureOut">
              <a:rPr kumimoji="1" lang="ja-JP" altLang="en-US" smtClean="0"/>
              <a:t>2019/11/5</a:t>
            </a:fld>
            <a:endParaRPr kumimoji="1" lang="ja-JP" altLang="en-US"/>
          </a:p>
        </p:txBody>
      </p:sp>
      <p:sp>
        <p:nvSpPr>
          <p:cNvPr id="5" name="Footer Placeholder 4"/>
          <p:cNvSpPr>
            <a:spLocks noGrp="1"/>
          </p:cNvSpPr>
          <p:nvPr>
            <p:ph type="ftr" sz="quarter" idx="3"/>
          </p:nvPr>
        </p:nvSpPr>
        <p:spPr>
          <a:xfrm>
            <a:off x="4770071" y="10009783"/>
            <a:ext cx="4860072" cy="574987"/>
          </a:xfrm>
          <a:prstGeom prst="rect">
            <a:avLst/>
          </a:prstGeom>
        </p:spPr>
        <p:txBody>
          <a:bodyPr vert="horz" lIns="91440" tIns="45720" rIns="91440" bIns="45720" rtlCol="0" anchor="ctr"/>
          <a:lstStyle>
            <a:lvl1pPr algn="ctr">
              <a:defRPr sz="189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170150" y="10009783"/>
            <a:ext cx="3240048" cy="574987"/>
          </a:xfrm>
          <a:prstGeom prst="rect">
            <a:avLst/>
          </a:prstGeom>
        </p:spPr>
        <p:txBody>
          <a:bodyPr vert="horz" lIns="91440" tIns="45720" rIns="91440" bIns="45720" rtlCol="0" anchor="ctr"/>
          <a:lstStyle>
            <a:lvl1pPr algn="r">
              <a:defRPr sz="1890">
                <a:solidFill>
                  <a:schemeClr val="tx1">
                    <a:tint val="75000"/>
                  </a:schemeClr>
                </a:solidFill>
              </a:defRPr>
            </a:lvl1pPr>
          </a:lstStyle>
          <a:p>
            <a:fld id="{11204115-6B68-4AAA-9DDC-0596C9CB3541}" type="slidenum">
              <a:rPr kumimoji="1" lang="ja-JP" altLang="en-US" smtClean="0"/>
              <a:t>‹#›</a:t>
            </a:fld>
            <a:endParaRPr kumimoji="1" lang="ja-JP" altLang="en-US"/>
          </a:p>
        </p:txBody>
      </p:sp>
    </p:spTree>
    <p:extLst>
      <p:ext uri="{BB962C8B-B14F-4D97-AF65-F5344CB8AC3E}">
        <p14:creationId xmlns:p14="http://schemas.microsoft.com/office/powerpoint/2010/main" val="309287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39997" rtl="0" eaLnBrk="1" latinLnBrk="0" hangingPunct="1">
        <a:lnSpc>
          <a:spcPct val="90000"/>
        </a:lnSpc>
        <a:spcBef>
          <a:spcPct val="0"/>
        </a:spcBef>
        <a:buNone/>
        <a:defRPr kumimoji="1" sz="6929" kern="1200">
          <a:solidFill>
            <a:schemeClr val="tx1"/>
          </a:solidFill>
          <a:latin typeface="+mj-lt"/>
          <a:ea typeface="+mj-ea"/>
          <a:cs typeface="+mj-cs"/>
        </a:defRPr>
      </a:lvl1pPr>
    </p:titleStyle>
    <p:bodyStyle>
      <a:lvl1pPr marL="359999" indent="-359999" algn="l" defTabSz="1439997" rtl="0" eaLnBrk="1" latinLnBrk="0" hangingPunct="1">
        <a:lnSpc>
          <a:spcPct val="90000"/>
        </a:lnSpc>
        <a:spcBef>
          <a:spcPts val="1575"/>
        </a:spcBef>
        <a:buFont typeface="Arial" panose="020B0604020202020204" pitchFamily="34" charset="0"/>
        <a:buChar char="•"/>
        <a:defRPr kumimoji="1" sz="4409" kern="1200">
          <a:solidFill>
            <a:schemeClr val="tx1"/>
          </a:solidFill>
          <a:latin typeface="+mn-lt"/>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kumimoji="1"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kumimoji="1"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kumimoji="1"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kumimoji="1"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kumimoji="1"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kumimoji="1"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kumimoji="1"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kumimoji="1" sz="2835" kern="1200">
          <a:solidFill>
            <a:schemeClr val="tx1"/>
          </a:solidFill>
          <a:latin typeface="+mn-lt"/>
          <a:ea typeface="+mn-ea"/>
          <a:cs typeface="+mn-cs"/>
        </a:defRPr>
      </a:lvl9pPr>
    </p:bodyStyle>
    <p:otherStyle>
      <a:defPPr>
        <a:defRPr lang="en-US"/>
      </a:defPPr>
      <a:lvl1pPr marL="0" algn="l" defTabSz="1439997" rtl="0" eaLnBrk="1" latinLnBrk="0" hangingPunct="1">
        <a:defRPr kumimoji="1" sz="2835" kern="1200">
          <a:solidFill>
            <a:schemeClr val="tx1"/>
          </a:solidFill>
          <a:latin typeface="+mn-lt"/>
          <a:ea typeface="+mn-ea"/>
          <a:cs typeface="+mn-cs"/>
        </a:defRPr>
      </a:lvl1pPr>
      <a:lvl2pPr marL="719999" algn="l" defTabSz="1439997" rtl="0" eaLnBrk="1" latinLnBrk="0" hangingPunct="1">
        <a:defRPr kumimoji="1" sz="2835" kern="1200">
          <a:solidFill>
            <a:schemeClr val="tx1"/>
          </a:solidFill>
          <a:latin typeface="+mn-lt"/>
          <a:ea typeface="+mn-ea"/>
          <a:cs typeface="+mn-cs"/>
        </a:defRPr>
      </a:lvl2pPr>
      <a:lvl3pPr marL="1439997" algn="l" defTabSz="1439997" rtl="0" eaLnBrk="1" latinLnBrk="0" hangingPunct="1">
        <a:defRPr kumimoji="1" sz="2835" kern="1200">
          <a:solidFill>
            <a:schemeClr val="tx1"/>
          </a:solidFill>
          <a:latin typeface="+mn-lt"/>
          <a:ea typeface="+mn-ea"/>
          <a:cs typeface="+mn-cs"/>
        </a:defRPr>
      </a:lvl3pPr>
      <a:lvl4pPr marL="2159996" algn="l" defTabSz="1439997" rtl="0" eaLnBrk="1" latinLnBrk="0" hangingPunct="1">
        <a:defRPr kumimoji="1" sz="2835" kern="1200">
          <a:solidFill>
            <a:schemeClr val="tx1"/>
          </a:solidFill>
          <a:latin typeface="+mn-lt"/>
          <a:ea typeface="+mn-ea"/>
          <a:cs typeface="+mn-cs"/>
        </a:defRPr>
      </a:lvl4pPr>
      <a:lvl5pPr marL="2879994" algn="l" defTabSz="1439997" rtl="0" eaLnBrk="1" latinLnBrk="0" hangingPunct="1">
        <a:defRPr kumimoji="1" sz="2835" kern="1200">
          <a:solidFill>
            <a:schemeClr val="tx1"/>
          </a:solidFill>
          <a:latin typeface="+mn-lt"/>
          <a:ea typeface="+mn-ea"/>
          <a:cs typeface="+mn-cs"/>
        </a:defRPr>
      </a:lvl5pPr>
      <a:lvl6pPr marL="3599993" algn="l" defTabSz="1439997" rtl="0" eaLnBrk="1" latinLnBrk="0" hangingPunct="1">
        <a:defRPr kumimoji="1" sz="2835" kern="1200">
          <a:solidFill>
            <a:schemeClr val="tx1"/>
          </a:solidFill>
          <a:latin typeface="+mn-lt"/>
          <a:ea typeface="+mn-ea"/>
          <a:cs typeface="+mn-cs"/>
        </a:defRPr>
      </a:lvl6pPr>
      <a:lvl7pPr marL="4319991" algn="l" defTabSz="1439997" rtl="0" eaLnBrk="1" latinLnBrk="0" hangingPunct="1">
        <a:defRPr kumimoji="1" sz="2835" kern="1200">
          <a:solidFill>
            <a:schemeClr val="tx1"/>
          </a:solidFill>
          <a:latin typeface="+mn-lt"/>
          <a:ea typeface="+mn-ea"/>
          <a:cs typeface="+mn-cs"/>
        </a:defRPr>
      </a:lvl7pPr>
      <a:lvl8pPr marL="5039990" algn="l" defTabSz="1439997" rtl="0" eaLnBrk="1" latinLnBrk="0" hangingPunct="1">
        <a:defRPr kumimoji="1" sz="2835" kern="1200">
          <a:solidFill>
            <a:schemeClr val="tx1"/>
          </a:solidFill>
          <a:latin typeface="+mn-lt"/>
          <a:ea typeface="+mn-ea"/>
          <a:cs typeface="+mn-cs"/>
        </a:defRPr>
      </a:lvl8pPr>
      <a:lvl9pPr marL="5759988" algn="l" defTabSz="1439997" rtl="0" eaLnBrk="1" latinLnBrk="0" hangingPunct="1">
        <a:defRPr kumimoji="1"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chart" Target="../charts/chart2.xml"/><Relationship Id="rId7" Type="http://schemas.openxmlformats.org/officeDocument/2006/relationships/diagramData" Target="../diagrams/data1.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1.png"/><Relationship Id="rId11" Type="http://schemas.microsoft.com/office/2007/relationships/diagramDrawing" Target="../diagrams/drawing1.xml"/><Relationship Id="rId5" Type="http://schemas.openxmlformats.org/officeDocument/2006/relationships/chart" Target="../charts/chart4.xml"/><Relationship Id="rId10" Type="http://schemas.openxmlformats.org/officeDocument/2006/relationships/diagramColors" Target="../diagrams/colors1.xml"/><Relationship Id="rId4" Type="http://schemas.openxmlformats.org/officeDocument/2006/relationships/chart" Target="../charts/chart3.xml"/><Relationship Id="rId9"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6217605" y="5978213"/>
            <a:ext cx="7975243" cy="1786654"/>
          </a:xfrm>
          <a:prstGeom prst="rect">
            <a:avLst/>
          </a:prstGeom>
          <a:solidFill>
            <a:schemeClr val="accent4">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t"/>
          <a:lstStyle/>
          <a:p>
            <a:endParaRPr lang="en-US" altLang="ja-JP" sz="1000" dirty="0">
              <a:latin typeface="+mn-ea"/>
            </a:endParaRPr>
          </a:p>
        </p:txBody>
      </p:sp>
      <p:sp>
        <p:nvSpPr>
          <p:cNvPr id="7" name="正方形/長方形 6"/>
          <p:cNvSpPr/>
          <p:nvPr/>
        </p:nvSpPr>
        <p:spPr>
          <a:xfrm>
            <a:off x="72573" y="2376726"/>
            <a:ext cx="6000467" cy="5384783"/>
          </a:xfrm>
          <a:prstGeom prst="rect">
            <a:avLst/>
          </a:prstGeom>
          <a:solidFill>
            <a:schemeClr val="accent4">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t"/>
          <a:lstStyle/>
          <a:p>
            <a:endParaRPr lang="en-US" altLang="ja-JP" sz="1200" dirty="0"/>
          </a:p>
          <a:p>
            <a:r>
              <a:rPr lang="ja-JP" altLang="en-US" sz="1050" dirty="0"/>
              <a:t>「子どもの読書活動の推進に関する法律」</a:t>
            </a:r>
            <a:r>
              <a:rPr lang="ja-JP" altLang="en-US" sz="1050" dirty="0">
                <a:latin typeface="+mn-ea"/>
              </a:rPr>
              <a:t>（平成</a:t>
            </a:r>
            <a:r>
              <a:rPr lang="en-US" altLang="ja-JP" sz="1050" dirty="0">
                <a:latin typeface="+mn-ea"/>
              </a:rPr>
              <a:t>13</a:t>
            </a:r>
            <a:r>
              <a:rPr lang="ja-JP" altLang="en-US" sz="1050" dirty="0">
                <a:latin typeface="+mn-ea"/>
              </a:rPr>
              <a:t>年法律第</a:t>
            </a:r>
            <a:r>
              <a:rPr lang="en-US" altLang="ja-JP" sz="1050" dirty="0">
                <a:latin typeface="+mn-ea"/>
              </a:rPr>
              <a:t>154</a:t>
            </a:r>
            <a:r>
              <a:rPr lang="ja-JP" altLang="en-US" sz="1050" dirty="0">
                <a:latin typeface="+mn-ea"/>
              </a:rPr>
              <a:t>号。）に基づき、大阪府では「大阪府子ども読書活動推進計画」を平成</a:t>
            </a:r>
            <a:r>
              <a:rPr lang="en-US" altLang="ja-JP" sz="1050" dirty="0">
                <a:latin typeface="+mn-ea"/>
              </a:rPr>
              <a:t>15</a:t>
            </a:r>
            <a:r>
              <a:rPr lang="ja-JP" altLang="en-US" sz="1050" dirty="0">
                <a:latin typeface="+mn-ea"/>
              </a:rPr>
              <a:t>年</a:t>
            </a:r>
            <a:r>
              <a:rPr lang="en-US" altLang="ja-JP" sz="1050" dirty="0">
                <a:latin typeface="+mn-ea"/>
              </a:rPr>
              <a:t>1</a:t>
            </a:r>
            <a:r>
              <a:rPr lang="ja-JP" altLang="en-US" sz="1050" dirty="0">
                <a:latin typeface="+mn-ea"/>
              </a:rPr>
              <a:t>月に、「第２次大阪府子ども読書活動推進計画」を平成</a:t>
            </a:r>
            <a:r>
              <a:rPr lang="en-US" altLang="ja-JP" sz="1050" dirty="0">
                <a:latin typeface="+mn-ea"/>
              </a:rPr>
              <a:t>23</a:t>
            </a:r>
            <a:r>
              <a:rPr lang="ja-JP" altLang="en-US" sz="1050" dirty="0">
                <a:latin typeface="+mn-ea"/>
              </a:rPr>
              <a:t>年３月に、「第３次大阪府子ども読書活動推進計画」を平成</a:t>
            </a:r>
            <a:r>
              <a:rPr lang="en-US" altLang="ja-JP" sz="1050" dirty="0">
                <a:latin typeface="+mn-ea"/>
              </a:rPr>
              <a:t>28</a:t>
            </a:r>
            <a:r>
              <a:rPr lang="ja-JP" altLang="en-US" sz="1050" dirty="0">
                <a:latin typeface="+mn-ea"/>
              </a:rPr>
              <a:t>年３月に策定</a:t>
            </a:r>
          </a:p>
        </p:txBody>
      </p:sp>
      <p:sp>
        <p:nvSpPr>
          <p:cNvPr id="2" name="タイトル 1"/>
          <p:cNvSpPr>
            <a:spLocks noGrp="1"/>
          </p:cNvSpPr>
          <p:nvPr>
            <p:ph type="ctrTitle"/>
          </p:nvPr>
        </p:nvSpPr>
        <p:spPr>
          <a:xfrm>
            <a:off x="83540" y="131665"/>
            <a:ext cx="14246772" cy="452489"/>
          </a:xfrm>
          <a:solidFill>
            <a:schemeClr val="accent4">
              <a:lumMod val="40000"/>
              <a:lumOff val="6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ja-JP" altLang="en-US" sz="2000" b="1" dirty="0" smtClean="0">
                <a:solidFill>
                  <a:schemeClr val="tx1"/>
                </a:solidFill>
              </a:rPr>
              <a:t>第４次大阪府</a:t>
            </a:r>
            <a:r>
              <a:rPr lang="ja-JP" altLang="en-US" sz="2000" b="1" dirty="0">
                <a:solidFill>
                  <a:schemeClr val="tx1"/>
                </a:solidFill>
              </a:rPr>
              <a:t>子ども読書活動推進</a:t>
            </a:r>
            <a:r>
              <a:rPr lang="ja-JP" altLang="en-US" sz="2000" b="1" dirty="0" smtClean="0">
                <a:solidFill>
                  <a:schemeClr val="tx1"/>
                </a:solidFill>
              </a:rPr>
              <a:t>計画（仮称）の策定について</a:t>
            </a:r>
            <a:endParaRPr lang="ja-JP" altLang="en-US" sz="2000" b="1" dirty="0">
              <a:solidFill>
                <a:schemeClr val="tx1"/>
              </a:solidFill>
            </a:endParaRPr>
          </a:p>
        </p:txBody>
      </p:sp>
      <p:sp>
        <p:nvSpPr>
          <p:cNvPr id="3" name="サブタイトル 2"/>
          <p:cNvSpPr>
            <a:spLocks noGrp="1"/>
          </p:cNvSpPr>
          <p:nvPr>
            <p:ph type="subTitle" idx="1"/>
          </p:nvPr>
        </p:nvSpPr>
        <p:spPr>
          <a:xfrm>
            <a:off x="72573" y="2322389"/>
            <a:ext cx="2185554" cy="226504"/>
          </a:xfrm>
          <a:solidFill>
            <a:schemeClr val="accent4">
              <a:lumMod val="40000"/>
              <a:lumOff val="60000"/>
            </a:schemeClr>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oAutofit/>
          </a:bodyPr>
          <a:lstStyle/>
          <a:p>
            <a:pPr algn="l"/>
            <a:r>
              <a:rPr lang="ja-JP" altLang="en-US" sz="1200" b="1" dirty="0"/>
              <a:t>２　大阪府のこれまでの取組</a:t>
            </a:r>
          </a:p>
        </p:txBody>
      </p:sp>
      <p:sp>
        <p:nvSpPr>
          <p:cNvPr id="4" name="正方形/長方形 3"/>
          <p:cNvSpPr/>
          <p:nvPr/>
        </p:nvSpPr>
        <p:spPr>
          <a:xfrm>
            <a:off x="83539" y="764233"/>
            <a:ext cx="5989501" cy="1444575"/>
          </a:xfrm>
          <a:prstGeom prst="rect">
            <a:avLst/>
          </a:prstGeom>
          <a:solidFill>
            <a:schemeClr val="accent4">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t"/>
          <a:lstStyle/>
          <a:p>
            <a:endParaRPr lang="en-US" altLang="ja-JP" sz="1050" dirty="0" smtClean="0"/>
          </a:p>
          <a:p>
            <a:r>
              <a:rPr lang="ja-JP" altLang="en-US" sz="1050" dirty="0"/>
              <a:t>　子どもの読書活動は、言葉を学び、感性を磨き、表現力を高め、創造力を豊かなものにし、人生をより深く生きる力を身に付けていく上で、欠くことのできないものであり、社会全体で積極的にそのための環境の整備を推進していくことは極めて重要</a:t>
            </a:r>
            <a:endParaRPr lang="en-US" altLang="ja-JP" sz="1050" dirty="0"/>
          </a:p>
          <a:p>
            <a:r>
              <a:rPr lang="ja-JP" altLang="en-US" sz="1050" dirty="0"/>
              <a:t>　大阪府では、子どもの読書活動を推進するため、教育委員会のみならず子どもの育成に関係する知事部局の関係課等と連携することに加え、学校、図書館、民間団体、民間企業といった関係者の連携、協力によって、横断的な取組みが行われるよう体制整備を進めるとともに、このような施策を総合的かつ計画的に実施するために、「大阪府子ども読書活動推進計画」を策定</a:t>
            </a:r>
            <a:endParaRPr lang="en-US" altLang="ja-JP" sz="1050" dirty="0"/>
          </a:p>
        </p:txBody>
      </p:sp>
      <p:sp>
        <p:nvSpPr>
          <p:cNvPr id="9" name="角丸四角形 8"/>
          <p:cNvSpPr/>
          <p:nvPr/>
        </p:nvSpPr>
        <p:spPr>
          <a:xfrm>
            <a:off x="134472" y="4611111"/>
            <a:ext cx="5793268" cy="1151721"/>
          </a:xfrm>
          <a:prstGeom prst="roundRect">
            <a:avLst>
              <a:gd name="adj" fmla="val 5914"/>
            </a:avLst>
          </a:prstGeom>
          <a:solidFill>
            <a:schemeClr val="accent4">
              <a:lumMod val="40000"/>
              <a:lumOff val="60000"/>
            </a:schemeClr>
          </a:solidFill>
          <a:ln>
            <a:solidFill>
              <a:schemeClr val="accent2"/>
            </a:solidFill>
          </a:ln>
          <a:scene3d>
            <a:camera prst="orthographicFront"/>
            <a:lightRig rig="threePt" dir="t"/>
          </a:scene3d>
          <a:sp3d>
            <a:bevelT w="139700" prst="cross"/>
          </a:sp3d>
        </p:spPr>
        <p:style>
          <a:lnRef idx="2">
            <a:schemeClr val="accent6"/>
          </a:lnRef>
          <a:fillRef idx="1">
            <a:schemeClr val="lt1"/>
          </a:fillRef>
          <a:effectRef idx="0">
            <a:schemeClr val="accent6"/>
          </a:effectRef>
          <a:fontRef idx="minor">
            <a:schemeClr val="dk1"/>
          </a:fontRef>
        </p:style>
        <p:txBody>
          <a:bodyPr rtlCol="0" anchor="t"/>
          <a:lstStyle/>
          <a:p>
            <a:endParaRPr lang="en-US" altLang="ja-JP" sz="700" dirty="0"/>
          </a:p>
          <a:p>
            <a:r>
              <a:rPr lang="en-US" altLang="ja-JP" sz="1000" dirty="0"/>
              <a:t>【</a:t>
            </a:r>
            <a:r>
              <a:rPr lang="ja-JP" altLang="en-US" sz="1000" dirty="0"/>
              <a:t>基本方針</a:t>
            </a:r>
            <a:r>
              <a:rPr lang="en-US" altLang="ja-JP" sz="1000" dirty="0"/>
              <a:t>】</a:t>
            </a:r>
            <a:r>
              <a:rPr lang="ja-JP" altLang="en-US" sz="1000" dirty="0"/>
              <a:t>「読んでみたいと思う本が、子どもの周りにある」「本を紹介する人が子どもの</a:t>
            </a:r>
            <a:r>
              <a:rPr lang="ja-JP" altLang="en-US" sz="1000" dirty="0" smtClean="0"/>
              <a:t>周</a:t>
            </a:r>
            <a:endParaRPr lang="en-US" altLang="ja-JP" sz="1000" dirty="0" smtClean="0"/>
          </a:p>
          <a:p>
            <a:r>
              <a:rPr lang="ja-JP" altLang="en-US" sz="1000" dirty="0"/>
              <a:t>　</a:t>
            </a:r>
            <a:r>
              <a:rPr lang="ja-JP" altLang="en-US" sz="1000" dirty="0" smtClean="0"/>
              <a:t>　　　　　りに</a:t>
            </a:r>
            <a:r>
              <a:rPr lang="ja-JP" altLang="en-US" sz="1000" dirty="0"/>
              <a:t>いる」ことを</a:t>
            </a:r>
            <a:r>
              <a:rPr lang="ja-JP" altLang="en-US" sz="1000" dirty="0" smtClean="0"/>
              <a:t>柱とした</a:t>
            </a:r>
            <a:r>
              <a:rPr lang="ja-JP" altLang="en-US" sz="1000" dirty="0"/>
              <a:t>読書環境づくりを</a:t>
            </a:r>
            <a:r>
              <a:rPr lang="ja-JP" altLang="en-US" sz="1000" dirty="0" smtClean="0"/>
              <a:t>社会全体で</a:t>
            </a:r>
            <a:r>
              <a:rPr lang="ja-JP" altLang="en-US" sz="1000" dirty="0"/>
              <a:t>進め、子どもの自主的な</a:t>
            </a:r>
            <a:r>
              <a:rPr lang="ja-JP" altLang="en-US" sz="1000" dirty="0" smtClean="0"/>
              <a:t>読</a:t>
            </a:r>
            <a:endParaRPr lang="en-US" altLang="ja-JP" sz="1000" dirty="0" smtClean="0"/>
          </a:p>
          <a:p>
            <a:r>
              <a:rPr lang="ja-JP" altLang="en-US" sz="1000" dirty="0"/>
              <a:t>　</a:t>
            </a:r>
            <a:r>
              <a:rPr lang="ja-JP" altLang="en-US" sz="1000" dirty="0" smtClean="0"/>
              <a:t>　　　　　書</a:t>
            </a:r>
            <a:r>
              <a:rPr lang="ja-JP" altLang="en-US" sz="1000" dirty="0"/>
              <a:t>活動の推進を図ります。</a:t>
            </a:r>
            <a:endParaRPr lang="en-US" altLang="ja-JP" sz="1000" dirty="0"/>
          </a:p>
          <a:p>
            <a:r>
              <a:rPr lang="en-US" altLang="ja-JP" sz="1000" dirty="0" smtClean="0"/>
              <a:t>【</a:t>
            </a:r>
            <a:r>
              <a:rPr lang="ja-JP" altLang="en-US" sz="1000" dirty="0" smtClean="0"/>
              <a:t>計画のポイント</a:t>
            </a:r>
            <a:r>
              <a:rPr lang="en-US" altLang="ja-JP" sz="1000" dirty="0" smtClean="0"/>
              <a:t>】</a:t>
            </a:r>
          </a:p>
          <a:p>
            <a:r>
              <a:rPr lang="ja-JP" altLang="en-US" sz="1000" dirty="0" smtClean="0"/>
              <a:t>　・　乳幼児の保護者への啓発</a:t>
            </a:r>
            <a:endParaRPr lang="en-US" altLang="ja-JP" sz="1000" dirty="0" smtClean="0"/>
          </a:p>
          <a:p>
            <a:r>
              <a:rPr lang="ja-JP" altLang="en-US" sz="1000" dirty="0" smtClean="0"/>
              <a:t>　・　学校と公立図書館や読書ボランティアとの連携</a:t>
            </a:r>
            <a:endParaRPr lang="en-US" altLang="ja-JP" sz="1000" dirty="0" smtClean="0"/>
          </a:p>
          <a:p>
            <a:endParaRPr lang="en-US" altLang="ja-JP" sz="1000" dirty="0" smtClean="0"/>
          </a:p>
          <a:p>
            <a:r>
              <a:rPr lang="ja-JP" altLang="en-US" sz="1000" dirty="0"/>
              <a:t>　</a:t>
            </a:r>
          </a:p>
        </p:txBody>
      </p:sp>
      <p:sp>
        <p:nvSpPr>
          <p:cNvPr id="8" name="角丸四角形 7"/>
          <p:cNvSpPr/>
          <p:nvPr/>
        </p:nvSpPr>
        <p:spPr>
          <a:xfrm>
            <a:off x="219687" y="4506393"/>
            <a:ext cx="1709196" cy="230039"/>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t>第２次計画の概要</a:t>
            </a:r>
          </a:p>
        </p:txBody>
      </p:sp>
      <p:sp>
        <p:nvSpPr>
          <p:cNvPr id="10" name="角丸四角形 9"/>
          <p:cNvSpPr/>
          <p:nvPr/>
        </p:nvSpPr>
        <p:spPr>
          <a:xfrm>
            <a:off x="160083" y="5948350"/>
            <a:ext cx="5769335" cy="1771563"/>
          </a:xfrm>
          <a:prstGeom prst="roundRect">
            <a:avLst>
              <a:gd name="adj" fmla="val 5914"/>
            </a:avLst>
          </a:prstGeom>
          <a:solidFill>
            <a:schemeClr val="accent4">
              <a:lumMod val="40000"/>
              <a:lumOff val="60000"/>
            </a:schemeClr>
          </a:solidFill>
          <a:ln>
            <a:solidFill>
              <a:schemeClr val="accent2"/>
            </a:solidFill>
          </a:ln>
          <a:scene3d>
            <a:camera prst="orthographicFront"/>
            <a:lightRig rig="threePt" dir="t"/>
          </a:scene3d>
          <a:sp3d>
            <a:bevelT w="139700" prst="cross"/>
          </a:sp3d>
        </p:spPr>
        <p:style>
          <a:lnRef idx="2">
            <a:schemeClr val="accent6"/>
          </a:lnRef>
          <a:fillRef idx="1">
            <a:schemeClr val="lt1"/>
          </a:fillRef>
          <a:effectRef idx="0">
            <a:schemeClr val="accent6"/>
          </a:effectRef>
          <a:fontRef idx="minor">
            <a:schemeClr val="dk1"/>
          </a:fontRef>
        </p:style>
        <p:txBody>
          <a:bodyPr rtlCol="0" anchor="t"/>
          <a:lstStyle/>
          <a:p>
            <a:endParaRPr lang="en-US" altLang="ja-JP" sz="600" dirty="0"/>
          </a:p>
          <a:p>
            <a:r>
              <a:rPr lang="en-US" altLang="ja-JP" sz="1000" dirty="0"/>
              <a:t>【</a:t>
            </a:r>
            <a:r>
              <a:rPr lang="ja-JP" altLang="en-US" sz="1000" dirty="0"/>
              <a:t>基本方針</a:t>
            </a:r>
            <a:r>
              <a:rPr lang="en-US" altLang="ja-JP" sz="1000" dirty="0"/>
              <a:t>】</a:t>
            </a:r>
            <a:r>
              <a:rPr lang="ja-JP" altLang="en-US" sz="1000" dirty="0"/>
              <a:t>発達段階や生活の場に応じて本と親しむことにより、全ての子どもが読書の</a:t>
            </a:r>
            <a:r>
              <a:rPr lang="ja-JP" altLang="en-US" sz="1000" dirty="0" smtClean="0"/>
              <a:t>楽しさ</a:t>
            </a:r>
            <a:endParaRPr lang="en-US" altLang="ja-JP" sz="1000" dirty="0" smtClean="0"/>
          </a:p>
          <a:p>
            <a:r>
              <a:rPr lang="ja-JP" altLang="en-US" sz="1000" dirty="0"/>
              <a:t>　</a:t>
            </a:r>
            <a:r>
              <a:rPr lang="ja-JP" altLang="en-US" sz="1000" dirty="0" smtClean="0"/>
              <a:t>　　　　　と</a:t>
            </a:r>
            <a:r>
              <a:rPr lang="ja-JP" altLang="en-US" sz="1000" dirty="0"/>
              <a:t>大切さを知り</a:t>
            </a:r>
            <a:r>
              <a:rPr lang="ja-JP" altLang="en-US" sz="1000" dirty="0" smtClean="0"/>
              <a:t>、自主的</a:t>
            </a:r>
            <a:r>
              <a:rPr lang="ja-JP" altLang="en-US" sz="1000" dirty="0"/>
              <a:t>に読書活動を行う</a:t>
            </a:r>
            <a:r>
              <a:rPr lang="ja-JP" altLang="en-US" sz="1000" dirty="0" smtClean="0"/>
              <a:t>こと</a:t>
            </a:r>
            <a:r>
              <a:rPr lang="ja-JP" altLang="en-US" sz="1000" dirty="0"/>
              <a:t>が</a:t>
            </a:r>
            <a:r>
              <a:rPr lang="ja-JP" altLang="en-US" sz="1000" dirty="0" smtClean="0"/>
              <a:t>できる</a:t>
            </a:r>
            <a:r>
              <a:rPr lang="ja-JP" altLang="en-US" sz="1000" dirty="0"/>
              <a:t>環境整備に大阪全体で</a:t>
            </a:r>
            <a:r>
              <a:rPr lang="ja-JP" altLang="en-US" sz="1000" dirty="0" smtClean="0"/>
              <a:t>取組</a:t>
            </a:r>
            <a:endParaRPr lang="en-US" altLang="ja-JP" sz="1000" dirty="0" smtClean="0"/>
          </a:p>
          <a:p>
            <a:r>
              <a:rPr lang="ja-JP" altLang="en-US" sz="1000" dirty="0"/>
              <a:t>　</a:t>
            </a:r>
            <a:r>
              <a:rPr lang="ja-JP" altLang="en-US" sz="1000" dirty="0" smtClean="0"/>
              <a:t>　　　　　みます。</a:t>
            </a:r>
            <a:endParaRPr lang="en-US" altLang="ja-JP" sz="1000" dirty="0" smtClean="0"/>
          </a:p>
          <a:p>
            <a:r>
              <a:rPr lang="en-US" altLang="ja-JP" sz="1000" dirty="0" smtClean="0"/>
              <a:t>【</a:t>
            </a:r>
            <a:r>
              <a:rPr lang="ja-JP" altLang="en-US" sz="1000" dirty="0" smtClean="0"/>
              <a:t>計画のポイント</a:t>
            </a:r>
            <a:r>
              <a:rPr lang="en-US" altLang="ja-JP" sz="1000" dirty="0" smtClean="0"/>
              <a:t>】</a:t>
            </a:r>
            <a:endParaRPr lang="en-US" altLang="ja-JP" sz="1000" dirty="0"/>
          </a:p>
          <a:p>
            <a:r>
              <a:rPr lang="ja-JP" altLang="en-US" sz="1000" dirty="0"/>
              <a:t>　</a:t>
            </a:r>
            <a:r>
              <a:rPr lang="ja-JP" altLang="en-US" sz="1000" dirty="0" smtClean="0"/>
              <a:t>・子どもが本と出合うために（きっかけづくり）</a:t>
            </a:r>
            <a:endParaRPr lang="en-US" altLang="ja-JP" sz="1000" dirty="0" smtClean="0"/>
          </a:p>
          <a:p>
            <a:r>
              <a:rPr lang="ja-JP" altLang="en-US" sz="1000" dirty="0"/>
              <a:t>　</a:t>
            </a:r>
            <a:r>
              <a:rPr lang="ja-JP" altLang="en-US" sz="1000" dirty="0" smtClean="0"/>
              <a:t>・子どもが本と親しむために（本を読むことの習慣化）</a:t>
            </a:r>
            <a:endParaRPr lang="en-US" altLang="ja-JP" sz="1000" dirty="0" smtClean="0"/>
          </a:p>
          <a:p>
            <a:r>
              <a:rPr lang="ja-JP" altLang="en-US" sz="1000" dirty="0"/>
              <a:t>　</a:t>
            </a:r>
            <a:r>
              <a:rPr lang="ja-JP" altLang="en-US" sz="1000" dirty="0" smtClean="0"/>
              <a:t>・子どもが目的に応じて読む力をつけ、本から学ぶために（読む力、考える力の育成）</a:t>
            </a:r>
            <a:endParaRPr lang="en-US" altLang="ja-JP" sz="1000" dirty="0" smtClean="0"/>
          </a:p>
          <a:p>
            <a:r>
              <a:rPr lang="ja-JP" altLang="en-US" sz="1000" dirty="0"/>
              <a:t>　</a:t>
            </a:r>
            <a:r>
              <a:rPr lang="ja-JP" altLang="en-US" sz="1000" dirty="0" smtClean="0"/>
              <a:t>・子どもの読書環境づくりを支える人と体制をつくるために</a:t>
            </a:r>
            <a:endParaRPr lang="en-US" altLang="ja-JP" sz="1000" dirty="0" smtClean="0"/>
          </a:p>
        </p:txBody>
      </p:sp>
      <p:sp>
        <p:nvSpPr>
          <p:cNvPr id="11" name="角丸四角形 10"/>
          <p:cNvSpPr/>
          <p:nvPr/>
        </p:nvSpPr>
        <p:spPr>
          <a:xfrm>
            <a:off x="219687" y="5819349"/>
            <a:ext cx="1709196" cy="213308"/>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t>第３次計画の概要</a:t>
            </a:r>
          </a:p>
        </p:txBody>
      </p:sp>
      <p:sp>
        <p:nvSpPr>
          <p:cNvPr id="12" name="角丸四角形 11"/>
          <p:cNvSpPr/>
          <p:nvPr/>
        </p:nvSpPr>
        <p:spPr>
          <a:xfrm>
            <a:off x="480785" y="7357496"/>
            <a:ext cx="5184041" cy="292415"/>
          </a:xfrm>
          <a:prstGeom prst="roundRect">
            <a:avLst/>
          </a:prstGeom>
          <a:solidFill>
            <a:schemeClr val="accent2">
              <a:lumMod val="40000"/>
              <a:lumOff val="60000"/>
            </a:schemeClr>
          </a:solidFill>
          <a:ln>
            <a:solidFill>
              <a:schemeClr val="accent2"/>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ja-JP" sz="1050" dirty="0"/>
              <a:t>【</a:t>
            </a:r>
            <a:r>
              <a:rPr lang="ja-JP" altLang="en-US" sz="1050" dirty="0"/>
              <a:t>成果指標</a:t>
            </a:r>
            <a:r>
              <a:rPr lang="en-US" altLang="ja-JP" sz="1050" dirty="0" smtClean="0"/>
              <a:t>】</a:t>
            </a:r>
            <a:r>
              <a:rPr lang="ja-JP" altLang="en-US" sz="1050" dirty="0" smtClean="0"/>
              <a:t>　　　　</a:t>
            </a:r>
            <a:r>
              <a:rPr lang="ja-JP" altLang="en-US" sz="1050" b="1" dirty="0" smtClean="0"/>
              <a:t>「</a:t>
            </a:r>
            <a:r>
              <a:rPr lang="ja-JP" altLang="en-US" sz="1050" b="1" dirty="0"/>
              <a:t>読書が好き」な子どもの</a:t>
            </a:r>
            <a:r>
              <a:rPr lang="ja-JP" altLang="en-US" sz="1050" b="1" dirty="0" smtClean="0"/>
              <a:t>割合が</a:t>
            </a:r>
            <a:r>
              <a:rPr lang="ja-JP" altLang="en-US" sz="1050" b="1" dirty="0"/>
              <a:t>全国平均以上となる</a:t>
            </a:r>
            <a:r>
              <a:rPr lang="ja-JP" altLang="en-US" sz="1050" b="1" dirty="0" smtClean="0"/>
              <a:t>。</a:t>
            </a:r>
            <a:endParaRPr lang="en-US" altLang="ja-JP" sz="1050" b="1" dirty="0"/>
          </a:p>
        </p:txBody>
      </p:sp>
      <p:sp>
        <p:nvSpPr>
          <p:cNvPr id="13" name="正方形/長方形 12"/>
          <p:cNvSpPr/>
          <p:nvPr/>
        </p:nvSpPr>
        <p:spPr>
          <a:xfrm>
            <a:off x="6226625" y="840960"/>
            <a:ext cx="7966224" cy="2506230"/>
          </a:xfrm>
          <a:prstGeom prst="rect">
            <a:avLst/>
          </a:prstGeom>
          <a:solidFill>
            <a:schemeClr val="accent4">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t"/>
          <a:lstStyle/>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sz="1100" dirty="0" smtClean="0"/>
          </a:p>
          <a:p>
            <a:r>
              <a:rPr lang="ja-JP" altLang="en-US" sz="1000" dirty="0" smtClean="0">
                <a:latin typeface="+mn-ea"/>
              </a:rPr>
              <a:t>　</a:t>
            </a:r>
            <a:endParaRPr lang="en-US" altLang="ja-JP" sz="1000" dirty="0" smtClean="0">
              <a:latin typeface="+mn-ea"/>
            </a:endParaRPr>
          </a:p>
          <a:p>
            <a:r>
              <a:rPr lang="ja-JP" altLang="en-US" sz="1000" dirty="0">
                <a:latin typeface="+mn-ea"/>
              </a:rPr>
              <a:t>　</a:t>
            </a:r>
            <a:r>
              <a:rPr lang="ja-JP" altLang="en-US" sz="1000" dirty="0" smtClean="0">
                <a:latin typeface="+mn-ea"/>
              </a:rPr>
              <a:t>大阪府の「読書が好き」な子どもの割合は小学生が</a:t>
            </a:r>
            <a:r>
              <a:rPr lang="en-US" altLang="ja-JP" sz="1000" dirty="0" smtClean="0">
                <a:latin typeface="+mn-ea"/>
              </a:rPr>
              <a:t>43.7</a:t>
            </a:r>
            <a:r>
              <a:rPr lang="ja-JP" altLang="en-US" sz="1000" dirty="0" smtClean="0">
                <a:latin typeface="+mn-ea"/>
              </a:rPr>
              <a:t>％（全国平均</a:t>
            </a:r>
            <a:r>
              <a:rPr lang="en-US" altLang="ja-JP" sz="1000" dirty="0" smtClean="0">
                <a:latin typeface="+mn-ea"/>
              </a:rPr>
              <a:t>44.3</a:t>
            </a:r>
            <a:r>
              <a:rPr lang="ja-JP" altLang="en-US" sz="1000" dirty="0" smtClean="0">
                <a:latin typeface="+mn-ea"/>
              </a:rPr>
              <a:t>％）、中学生が</a:t>
            </a:r>
            <a:r>
              <a:rPr lang="en-US" altLang="ja-JP" sz="1000" dirty="0" smtClean="0">
                <a:latin typeface="+mn-ea"/>
              </a:rPr>
              <a:t>34.0</a:t>
            </a:r>
            <a:r>
              <a:rPr lang="ja-JP" altLang="en-US" sz="1000" dirty="0" smtClean="0">
                <a:latin typeface="+mn-ea"/>
              </a:rPr>
              <a:t>％（全国平均</a:t>
            </a:r>
            <a:r>
              <a:rPr lang="en-US" altLang="ja-JP" sz="1000" dirty="0">
                <a:latin typeface="+mn-ea"/>
              </a:rPr>
              <a:t>38.9</a:t>
            </a:r>
            <a:r>
              <a:rPr lang="ja-JP" altLang="en-US" sz="1000" dirty="0" smtClean="0">
                <a:latin typeface="+mn-ea"/>
              </a:rPr>
              <a:t>％）となっており、全国平均との差は縮まっているが、依然として全国平均を下回っており、特に中学生の数値が低くなっている。また、大阪府・全国平均ともに、令和元年度は「読書が好き」な子どもの割合が大きく低下している。</a:t>
            </a:r>
            <a:endParaRPr lang="en-US" altLang="ja-JP" sz="1000" dirty="0">
              <a:latin typeface="+mn-ea"/>
            </a:endParaRPr>
          </a:p>
        </p:txBody>
      </p:sp>
      <p:graphicFrame>
        <p:nvGraphicFramePr>
          <p:cNvPr id="15" name="グラフ 14"/>
          <p:cNvGraphicFramePr>
            <a:graphicFrameLocks/>
          </p:cNvGraphicFramePr>
          <p:nvPr>
            <p:extLst/>
          </p:nvPr>
        </p:nvGraphicFramePr>
        <p:xfrm>
          <a:off x="6348156" y="1043826"/>
          <a:ext cx="3693381" cy="1614609"/>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18"/>
          <p:cNvSpPr txBox="1"/>
          <p:nvPr/>
        </p:nvSpPr>
        <p:spPr>
          <a:xfrm>
            <a:off x="11408084" y="2647943"/>
            <a:ext cx="2714039" cy="200055"/>
          </a:xfrm>
          <a:prstGeom prst="rect">
            <a:avLst/>
          </a:prstGeom>
          <a:noFill/>
        </p:spPr>
        <p:txBody>
          <a:bodyPr wrap="square" rtlCol="0">
            <a:spAutoFit/>
          </a:bodyPr>
          <a:lstStyle/>
          <a:p>
            <a:r>
              <a:rPr lang="en-US" altLang="ja-JP" sz="700" dirty="0" smtClean="0"/>
              <a:t>【</a:t>
            </a:r>
            <a:r>
              <a:rPr lang="ja-JP" altLang="en-US" sz="700" dirty="0"/>
              <a:t>資料</a:t>
            </a:r>
            <a:r>
              <a:rPr lang="en-US" altLang="ja-JP" sz="700" dirty="0" smtClean="0"/>
              <a:t>】</a:t>
            </a:r>
            <a:r>
              <a:rPr lang="ja-JP" altLang="en-US" sz="700" dirty="0" smtClean="0"/>
              <a:t>全国</a:t>
            </a:r>
            <a:r>
              <a:rPr lang="ja-JP" altLang="en-US" sz="700" dirty="0"/>
              <a:t>学力・学習状況調査</a:t>
            </a:r>
            <a:r>
              <a:rPr lang="ja-JP" altLang="en-US" sz="700" dirty="0" smtClean="0"/>
              <a:t>（左表</a:t>
            </a:r>
            <a:r>
              <a:rPr lang="ja-JP" altLang="en-US" sz="700" dirty="0"/>
              <a:t>：小６</a:t>
            </a:r>
            <a:r>
              <a:rPr lang="ja-JP" altLang="en-US" sz="700" dirty="0" smtClean="0"/>
              <a:t>、右表</a:t>
            </a:r>
            <a:r>
              <a:rPr lang="ja-JP" altLang="en-US" sz="700" dirty="0"/>
              <a:t>：中３）</a:t>
            </a:r>
          </a:p>
        </p:txBody>
      </p:sp>
      <p:sp>
        <p:nvSpPr>
          <p:cNvPr id="20" name="正方形/長方形 19"/>
          <p:cNvSpPr/>
          <p:nvPr/>
        </p:nvSpPr>
        <p:spPr>
          <a:xfrm>
            <a:off x="88949" y="7875090"/>
            <a:ext cx="2520064" cy="2831455"/>
          </a:xfrm>
          <a:prstGeom prst="rect">
            <a:avLst/>
          </a:prstGeom>
          <a:solidFill>
            <a:schemeClr val="accent4">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t"/>
          <a:lstStyle/>
          <a:p>
            <a:endParaRPr lang="en-US" altLang="ja-JP" sz="800" dirty="0" smtClean="0"/>
          </a:p>
          <a:p>
            <a:endParaRPr lang="en-US" altLang="ja-JP" sz="600" dirty="0" smtClean="0"/>
          </a:p>
          <a:p>
            <a:r>
              <a:rPr lang="ja-JP" altLang="en-US" sz="1100" dirty="0" smtClean="0"/>
              <a:t>○第３次大阪府子ども読書活動</a:t>
            </a:r>
            <a:endParaRPr lang="en-US" altLang="ja-JP" sz="1100" dirty="0" smtClean="0"/>
          </a:p>
          <a:p>
            <a:r>
              <a:rPr lang="ja-JP" altLang="en-US" sz="1100" dirty="0"/>
              <a:t>　</a:t>
            </a:r>
            <a:r>
              <a:rPr lang="ja-JP" altLang="en-US" sz="1100" dirty="0" smtClean="0"/>
              <a:t>推進計画の目標時期</a:t>
            </a:r>
            <a:endParaRPr lang="en-US" altLang="ja-JP" sz="1100" dirty="0" smtClean="0"/>
          </a:p>
          <a:p>
            <a:r>
              <a:rPr lang="ja-JP" altLang="en-US" sz="800" dirty="0" smtClean="0"/>
              <a:t>（平成</a:t>
            </a:r>
            <a:r>
              <a:rPr lang="en-US" altLang="ja-JP" sz="800" dirty="0" smtClean="0"/>
              <a:t>28</a:t>
            </a:r>
            <a:r>
              <a:rPr lang="ja-JP" altLang="en-US" sz="800" dirty="0" smtClean="0"/>
              <a:t>年度から令和２年度までの概ね５年間）</a:t>
            </a:r>
            <a:endParaRPr lang="en-US" altLang="ja-JP" sz="800" dirty="0" smtClean="0"/>
          </a:p>
          <a:p>
            <a:endParaRPr lang="en-US" altLang="ja-JP" sz="100" dirty="0"/>
          </a:p>
          <a:p>
            <a:endParaRPr lang="en-US" altLang="ja-JP" sz="700" dirty="0" smtClean="0"/>
          </a:p>
          <a:p>
            <a:r>
              <a:rPr lang="ja-JP" altLang="en-US" sz="1100" dirty="0" smtClean="0"/>
              <a:t>○国の読書計画の改定</a:t>
            </a:r>
            <a:endParaRPr lang="en-US" altLang="ja-JP" sz="1100" dirty="0" smtClean="0"/>
          </a:p>
          <a:p>
            <a:r>
              <a:rPr lang="ja-JP" altLang="en-US" sz="1100" dirty="0"/>
              <a:t>　</a:t>
            </a:r>
            <a:r>
              <a:rPr lang="ja-JP" altLang="en-US" sz="800" dirty="0" smtClean="0"/>
              <a:t>（平成</a:t>
            </a:r>
            <a:r>
              <a:rPr lang="en-US" altLang="ja-JP" sz="800" dirty="0" smtClean="0"/>
              <a:t>30</a:t>
            </a:r>
            <a:r>
              <a:rPr lang="ja-JP" altLang="en-US" sz="800" dirty="0" smtClean="0"/>
              <a:t>年４月策定）</a:t>
            </a:r>
            <a:endParaRPr lang="en-US" altLang="ja-JP" sz="800" dirty="0" smtClean="0"/>
          </a:p>
          <a:p>
            <a:r>
              <a:rPr lang="ja-JP" altLang="en-US" sz="1100" dirty="0"/>
              <a:t>　</a:t>
            </a:r>
            <a:r>
              <a:rPr lang="en-US" altLang="ja-JP" sz="1100" dirty="0" smtClean="0"/>
              <a:t>【</a:t>
            </a:r>
            <a:r>
              <a:rPr lang="ja-JP" altLang="en-US" sz="1100" dirty="0" smtClean="0"/>
              <a:t>改定のポイント</a:t>
            </a:r>
            <a:r>
              <a:rPr lang="en-US" altLang="ja-JP" sz="1100" dirty="0" smtClean="0"/>
              <a:t>】</a:t>
            </a:r>
          </a:p>
          <a:p>
            <a:r>
              <a:rPr lang="ja-JP" altLang="en-US" sz="1100" dirty="0"/>
              <a:t>　</a:t>
            </a:r>
            <a:r>
              <a:rPr lang="ja-JP" altLang="en-US" sz="1000" dirty="0"/>
              <a:t>①</a:t>
            </a:r>
            <a:r>
              <a:rPr lang="ja-JP" altLang="en-US" sz="1000" dirty="0" smtClean="0"/>
              <a:t>読書習慣の形成に向けて、発達段階</a:t>
            </a:r>
            <a:endParaRPr lang="en-US" altLang="ja-JP" sz="1000" dirty="0" smtClean="0"/>
          </a:p>
          <a:p>
            <a:r>
              <a:rPr lang="ja-JP" altLang="en-US" sz="1000" dirty="0"/>
              <a:t>　</a:t>
            </a:r>
            <a:r>
              <a:rPr lang="ja-JP" altLang="en-US" sz="1000" dirty="0" smtClean="0"/>
              <a:t>　ごとの効果的な取組を推進</a:t>
            </a:r>
            <a:endParaRPr lang="en-US" altLang="ja-JP" sz="1000" dirty="0" smtClean="0"/>
          </a:p>
          <a:p>
            <a:endParaRPr lang="en-US" altLang="ja-JP" sz="1000" dirty="0" smtClean="0"/>
          </a:p>
          <a:p>
            <a:r>
              <a:rPr lang="ja-JP" altLang="en-US" sz="1100" dirty="0"/>
              <a:t>　②</a:t>
            </a:r>
            <a:r>
              <a:rPr lang="ja-JP" altLang="en-US" sz="1000" dirty="0" smtClean="0"/>
              <a:t>友人同士で本を薦め合うなど、読書</a:t>
            </a:r>
            <a:endParaRPr lang="en-US" altLang="ja-JP" sz="1000" dirty="0" smtClean="0"/>
          </a:p>
          <a:p>
            <a:r>
              <a:rPr lang="ja-JP" altLang="en-US" sz="1000" dirty="0"/>
              <a:t>　</a:t>
            </a:r>
            <a:r>
              <a:rPr lang="ja-JP" altLang="en-US" sz="1000" dirty="0" smtClean="0"/>
              <a:t>　</a:t>
            </a:r>
            <a:r>
              <a:rPr lang="ja-JP" altLang="en-US" sz="1000" dirty="0" err="1" smtClean="0"/>
              <a:t>への</a:t>
            </a:r>
            <a:r>
              <a:rPr lang="ja-JP" altLang="en-US" sz="1000" dirty="0" smtClean="0"/>
              <a:t>関心を高める取組を充実</a:t>
            </a:r>
            <a:endParaRPr lang="en-US" altLang="ja-JP" sz="1000" dirty="0" smtClean="0"/>
          </a:p>
          <a:p>
            <a:endParaRPr lang="en-US" altLang="ja-JP" sz="1000" dirty="0" smtClean="0"/>
          </a:p>
          <a:p>
            <a:r>
              <a:rPr lang="ja-JP" altLang="en-US" sz="1100" dirty="0"/>
              <a:t>　</a:t>
            </a:r>
            <a:r>
              <a:rPr lang="ja-JP" altLang="en-US" sz="1000" dirty="0"/>
              <a:t>③</a:t>
            </a:r>
            <a:r>
              <a:rPr lang="ja-JP" altLang="en-US" sz="1000" dirty="0" smtClean="0"/>
              <a:t>情報環境の変化が子ども読書環境に</a:t>
            </a:r>
            <a:endParaRPr lang="en-US" altLang="ja-JP" sz="1000" dirty="0" smtClean="0"/>
          </a:p>
          <a:p>
            <a:r>
              <a:rPr lang="ja-JP" altLang="en-US" sz="1000" dirty="0"/>
              <a:t>　</a:t>
            </a:r>
            <a:r>
              <a:rPr lang="ja-JP" altLang="en-US" sz="1000" dirty="0" smtClean="0"/>
              <a:t>　与える影響に関する実態把握・分析</a:t>
            </a:r>
            <a:endParaRPr lang="en-US" altLang="ja-JP" sz="1000" dirty="0"/>
          </a:p>
          <a:p>
            <a:r>
              <a:rPr lang="ja-JP" altLang="en-US" sz="1000" dirty="0"/>
              <a:t>　</a:t>
            </a:r>
            <a:endParaRPr lang="en-US" altLang="ja-JP" sz="1000" dirty="0"/>
          </a:p>
          <a:p>
            <a:endParaRPr lang="en-US" altLang="ja-JP" sz="1200" dirty="0"/>
          </a:p>
        </p:txBody>
      </p:sp>
      <p:sp>
        <p:nvSpPr>
          <p:cNvPr id="21" name="サブタイトル 2"/>
          <p:cNvSpPr txBox="1">
            <a:spLocks/>
          </p:cNvSpPr>
          <p:nvPr/>
        </p:nvSpPr>
        <p:spPr>
          <a:xfrm>
            <a:off x="72573" y="7826667"/>
            <a:ext cx="2173884" cy="230057"/>
          </a:xfrm>
          <a:prstGeom prst="rect">
            <a:avLst/>
          </a:prstGeom>
          <a:solidFill>
            <a:schemeClr val="accent4">
              <a:lumMod val="40000"/>
              <a:lumOff val="60000"/>
            </a:schemeClr>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9pPr>
          </a:lstStyle>
          <a:p>
            <a:pPr algn="l"/>
            <a:r>
              <a:rPr lang="ja-JP" altLang="en-US" sz="1100" b="1" dirty="0"/>
              <a:t>６　</a:t>
            </a:r>
            <a:r>
              <a:rPr lang="ja-JP" altLang="en-US" sz="1100" b="1" dirty="0" smtClean="0"/>
              <a:t>計画改定の</a:t>
            </a:r>
            <a:r>
              <a:rPr lang="ja-JP" altLang="en-US" sz="1100" b="1" dirty="0"/>
              <a:t>背景</a:t>
            </a:r>
          </a:p>
        </p:txBody>
      </p:sp>
      <p:sp>
        <p:nvSpPr>
          <p:cNvPr id="22" name="正方形/長方形 21"/>
          <p:cNvSpPr/>
          <p:nvPr/>
        </p:nvSpPr>
        <p:spPr>
          <a:xfrm>
            <a:off x="2749653" y="7889616"/>
            <a:ext cx="11443196" cy="2878889"/>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t"/>
          <a:lstStyle/>
          <a:p>
            <a:endParaRPr lang="en-US" altLang="ja-JP" sz="1050" dirty="0" smtClean="0"/>
          </a:p>
        </p:txBody>
      </p:sp>
      <p:sp>
        <p:nvSpPr>
          <p:cNvPr id="23" name="サブタイトル 2"/>
          <p:cNvSpPr txBox="1">
            <a:spLocks/>
          </p:cNvSpPr>
          <p:nvPr/>
        </p:nvSpPr>
        <p:spPr>
          <a:xfrm>
            <a:off x="6159048" y="683609"/>
            <a:ext cx="2434817" cy="246800"/>
          </a:xfrm>
          <a:prstGeom prst="rect">
            <a:avLst/>
          </a:prstGeom>
          <a:solidFill>
            <a:schemeClr val="accent4">
              <a:lumMod val="40000"/>
              <a:lumOff val="60000"/>
            </a:schemeClr>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9pPr>
          </a:lstStyle>
          <a:p>
            <a:pPr algn="l"/>
            <a:r>
              <a:rPr lang="ja-JP" altLang="en-US" sz="1100" b="1" dirty="0"/>
              <a:t>３　</a:t>
            </a:r>
            <a:r>
              <a:rPr lang="ja-JP" altLang="en-US" sz="1100" b="1" dirty="0" smtClean="0"/>
              <a:t>第３次計画の成果指標の推移</a:t>
            </a:r>
            <a:endParaRPr lang="ja-JP" altLang="en-US" sz="1100" b="1" dirty="0"/>
          </a:p>
        </p:txBody>
      </p:sp>
      <p:sp>
        <p:nvSpPr>
          <p:cNvPr id="24" name="サブタイトル 2"/>
          <p:cNvSpPr txBox="1">
            <a:spLocks/>
          </p:cNvSpPr>
          <p:nvPr/>
        </p:nvSpPr>
        <p:spPr>
          <a:xfrm>
            <a:off x="79776" y="704853"/>
            <a:ext cx="1325350" cy="226504"/>
          </a:xfrm>
          <a:prstGeom prst="rect">
            <a:avLst/>
          </a:prstGeom>
          <a:solidFill>
            <a:schemeClr val="accent4">
              <a:lumMod val="40000"/>
              <a:lumOff val="60000"/>
            </a:schemeClr>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ctr" defTabSz="1439997" rtl="0" eaLnBrk="1" latinLnBrk="0" hangingPunct="1">
              <a:lnSpc>
                <a:spcPct val="90000"/>
              </a:lnSpc>
              <a:spcBef>
                <a:spcPts val="1575"/>
              </a:spcBef>
              <a:buFont typeface="Arial" panose="020B0604020202020204" pitchFamily="34" charset="0"/>
              <a:buNone/>
              <a:defRPr kumimoji="1" sz="3780" kern="1200">
                <a:solidFill>
                  <a:schemeClr val="dk1"/>
                </a:solidFill>
                <a:latin typeface="+mn-lt"/>
                <a:ea typeface="+mn-ea"/>
                <a:cs typeface="+mn-cs"/>
              </a:defRPr>
            </a:lvl1pPr>
            <a:lvl2pPr marL="719999" indent="0" algn="ctr" defTabSz="1439997" rtl="0" eaLnBrk="1" latinLnBrk="0" hangingPunct="1">
              <a:lnSpc>
                <a:spcPct val="90000"/>
              </a:lnSpc>
              <a:spcBef>
                <a:spcPts val="787"/>
              </a:spcBef>
              <a:buFont typeface="Arial" panose="020B0604020202020204" pitchFamily="34" charset="0"/>
              <a:buNone/>
              <a:defRPr kumimoji="1" sz="3150" kern="1200">
                <a:solidFill>
                  <a:schemeClr val="dk1"/>
                </a:solidFill>
                <a:latin typeface="+mn-lt"/>
                <a:ea typeface="+mn-ea"/>
                <a:cs typeface="+mn-cs"/>
              </a:defRPr>
            </a:lvl2pPr>
            <a:lvl3pPr marL="1439997" indent="0" algn="ctr" defTabSz="1439997" rtl="0" eaLnBrk="1" latinLnBrk="0" hangingPunct="1">
              <a:lnSpc>
                <a:spcPct val="90000"/>
              </a:lnSpc>
              <a:spcBef>
                <a:spcPts val="787"/>
              </a:spcBef>
              <a:buFont typeface="Arial" panose="020B0604020202020204" pitchFamily="34" charset="0"/>
              <a:buNone/>
              <a:defRPr kumimoji="1" sz="2835" kern="1200">
                <a:solidFill>
                  <a:schemeClr val="dk1"/>
                </a:solidFill>
                <a:latin typeface="+mn-lt"/>
                <a:ea typeface="+mn-ea"/>
                <a:cs typeface="+mn-cs"/>
              </a:defRPr>
            </a:lvl3pPr>
            <a:lvl4pPr marL="2159996" indent="0" algn="ctr" defTabSz="1439997" rtl="0" eaLnBrk="1" latinLnBrk="0" hangingPunct="1">
              <a:lnSpc>
                <a:spcPct val="90000"/>
              </a:lnSpc>
              <a:spcBef>
                <a:spcPts val="787"/>
              </a:spcBef>
              <a:buFont typeface="Arial" panose="020B0604020202020204" pitchFamily="34" charset="0"/>
              <a:buNone/>
              <a:defRPr kumimoji="1" sz="2520" kern="1200">
                <a:solidFill>
                  <a:schemeClr val="dk1"/>
                </a:solidFill>
                <a:latin typeface="+mn-lt"/>
                <a:ea typeface="+mn-ea"/>
                <a:cs typeface="+mn-cs"/>
              </a:defRPr>
            </a:lvl4pPr>
            <a:lvl5pPr marL="2879994" indent="0" algn="ctr" defTabSz="1439997" rtl="0" eaLnBrk="1" latinLnBrk="0" hangingPunct="1">
              <a:lnSpc>
                <a:spcPct val="90000"/>
              </a:lnSpc>
              <a:spcBef>
                <a:spcPts val="787"/>
              </a:spcBef>
              <a:buFont typeface="Arial" panose="020B0604020202020204" pitchFamily="34" charset="0"/>
              <a:buNone/>
              <a:defRPr kumimoji="1" sz="2520" kern="1200">
                <a:solidFill>
                  <a:schemeClr val="dk1"/>
                </a:solidFill>
                <a:latin typeface="+mn-lt"/>
                <a:ea typeface="+mn-ea"/>
                <a:cs typeface="+mn-cs"/>
              </a:defRPr>
            </a:lvl5pPr>
            <a:lvl6pPr marL="3599993" indent="0" algn="ctr" defTabSz="1439997" rtl="0" eaLnBrk="1" latinLnBrk="0" hangingPunct="1">
              <a:lnSpc>
                <a:spcPct val="90000"/>
              </a:lnSpc>
              <a:spcBef>
                <a:spcPts val="787"/>
              </a:spcBef>
              <a:buFont typeface="Arial" panose="020B0604020202020204" pitchFamily="34" charset="0"/>
              <a:buNone/>
              <a:defRPr kumimoji="1" sz="2520" kern="1200">
                <a:solidFill>
                  <a:schemeClr val="dk1"/>
                </a:solidFill>
                <a:latin typeface="+mn-lt"/>
                <a:ea typeface="+mn-ea"/>
                <a:cs typeface="+mn-cs"/>
              </a:defRPr>
            </a:lvl6pPr>
            <a:lvl7pPr marL="4319991" indent="0" algn="ctr" defTabSz="1439997" rtl="0" eaLnBrk="1" latinLnBrk="0" hangingPunct="1">
              <a:lnSpc>
                <a:spcPct val="90000"/>
              </a:lnSpc>
              <a:spcBef>
                <a:spcPts val="787"/>
              </a:spcBef>
              <a:buFont typeface="Arial" panose="020B0604020202020204" pitchFamily="34" charset="0"/>
              <a:buNone/>
              <a:defRPr kumimoji="1" sz="2520" kern="1200">
                <a:solidFill>
                  <a:schemeClr val="dk1"/>
                </a:solidFill>
                <a:latin typeface="+mn-lt"/>
                <a:ea typeface="+mn-ea"/>
                <a:cs typeface="+mn-cs"/>
              </a:defRPr>
            </a:lvl7pPr>
            <a:lvl8pPr marL="5039990" indent="0" algn="ctr" defTabSz="1439997" rtl="0" eaLnBrk="1" latinLnBrk="0" hangingPunct="1">
              <a:lnSpc>
                <a:spcPct val="90000"/>
              </a:lnSpc>
              <a:spcBef>
                <a:spcPts val="787"/>
              </a:spcBef>
              <a:buFont typeface="Arial" panose="020B0604020202020204" pitchFamily="34" charset="0"/>
              <a:buNone/>
              <a:defRPr kumimoji="1" sz="2520" kern="1200">
                <a:solidFill>
                  <a:schemeClr val="dk1"/>
                </a:solidFill>
                <a:latin typeface="+mn-lt"/>
                <a:ea typeface="+mn-ea"/>
                <a:cs typeface="+mn-cs"/>
              </a:defRPr>
            </a:lvl8pPr>
            <a:lvl9pPr marL="5759988" indent="0" algn="ctr" defTabSz="1439997" rtl="0" eaLnBrk="1" latinLnBrk="0" hangingPunct="1">
              <a:lnSpc>
                <a:spcPct val="90000"/>
              </a:lnSpc>
              <a:spcBef>
                <a:spcPts val="787"/>
              </a:spcBef>
              <a:buFont typeface="Arial" panose="020B0604020202020204" pitchFamily="34" charset="0"/>
              <a:buNone/>
              <a:defRPr kumimoji="1" sz="2520" kern="1200">
                <a:solidFill>
                  <a:schemeClr val="dk1"/>
                </a:solidFill>
                <a:latin typeface="+mn-lt"/>
                <a:ea typeface="+mn-ea"/>
                <a:cs typeface="+mn-cs"/>
              </a:defRPr>
            </a:lvl9pPr>
          </a:lstStyle>
          <a:p>
            <a:pPr algn="l"/>
            <a:r>
              <a:rPr lang="ja-JP" altLang="en-US" sz="1200" b="1" dirty="0"/>
              <a:t>１</a:t>
            </a:r>
            <a:r>
              <a:rPr lang="ja-JP" altLang="en-US" sz="1200" b="1" dirty="0" smtClean="0"/>
              <a:t>　計画の趣旨</a:t>
            </a:r>
            <a:endParaRPr lang="ja-JP" altLang="en-US" sz="1200" b="1" dirty="0"/>
          </a:p>
        </p:txBody>
      </p:sp>
      <p:sp>
        <p:nvSpPr>
          <p:cNvPr id="27" name="サブタイトル 2"/>
          <p:cNvSpPr txBox="1">
            <a:spLocks/>
          </p:cNvSpPr>
          <p:nvPr/>
        </p:nvSpPr>
        <p:spPr>
          <a:xfrm>
            <a:off x="2804336" y="7823246"/>
            <a:ext cx="2173884" cy="230057"/>
          </a:xfrm>
          <a:prstGeom prst="rect">
            <a:avLst/>
          </a:prstGeom>
          <a:solidFill>
            <a:schemeClr val="accent4">
              <a:lumMod val="40000"/>
              <a:lumOff val="60000"/>
            </a:schemeClr>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9pPr>
          </a:lstStyle>
          <a:p>
            <a:pPr algn="l"/>
            <a:r>
              <a:rPr lang="ja-JP" altLang="en-US" sz="1100" b="1" dirty="0"/>
              <a:t>７</a:t>
            </a:r>
            <a:r>
              <a:rPr lang="ja-JP" altLang="en-US" sz="1100" b="1" dirty="0" smtClean="0"/>
              <a:t>　第４次計画策定の方向性</a:t>
            </a:r>
            <a:r>
              <a:rPr lang="ja-JP" altLang="en-US" sz="1100" b="1" dirty="0"/>
              <a:t>　</a:t>
            </a:r>
          </a:p>
        </p:txBody>
      </p:sp>
      <p:sp>
        <p:nvSpPr>
          <p:cNvPr id="28" name="テキスト ボックス 27"/>
          <p:cNvSpPr txBox="1"/>
          <p:nvPr/>
        </p:nvSpPr>
        <p:spPr>
          <a:xfrm>
            <a:off x="11603317" y="10569119"/>
            <a:ext cx="3196097" cy="246221"/>
          </a:xfrm>
          <a:prstGeom prst="rect">
            <a:avLst/>
          </a:prstGeom>
          <a:noFill/>
        </p:spPr>
        <p:txBody>
          <a:bodyPr wrap="square" rtlCol="0">
            <a:spAutoFit/>
          </a:bodyPr>
          <a:lstStyle/>
          <a:p>
            <a:r>
              <a:rPr lang="en-US" altLang="ja-JP" sz="1000" dirty="0"/>
              <a:t>【</a:t>
            </a:r>
            <a:r>
              <a:rPr lang="ja-JP" altLang="en-US" sz="1000" dirty="0" smtClean="0"/>
              <a:t>裏面</a:t>
            </a:r>
            <a:r>
              <a:rPr lang="en-US" altLang="ja-JP" sz="1000" dirty="0"/>
              <a:t>】</a:t>
            </a:r>
            <a:r>
              <a:rPr lang="ja-JP" altLang="en-US" sz="1000" dirty="0" smtClean="0"/>
              <a:t>計画改訂に向けてのスケジュール</a:t>
            </a:r>
            <a:endParaRPr lang="ja-JP" altLang="en-US" sz="1000" dirty="0"/>
          </a:p>
        </p:txBody>
      </p:sp>
      <p:sp>
        <p:nvSpPr>
          <p:cNvPr id="30" name="正方形/長方形 29"/>
          <p:cNvSpPr/>
          <p:nvPr/>
        </p:nvSpPr>
        <p:spPr>
          <a:xfrm>
            <a:off x="6217606" y="3441492"/>
            <a:ext cx="7966224" cy="2396421"/>
          </a:xfrm>
          <a:prstGeom prst="rect">
            <a:avLst/>
          </a:prstGeom>
          <a:solidFill>
            <a:schemeClr val="accent4">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t"/>
          <a:lstStyle/>
          <a:p>
            <a:endParaRPr lang="en-US" altLang="ja-JP" sz="1400" dirty="0" smtClean="0"/>
          </a:p>
          <a:p>
            <a:r>
              <a:rPr lang="ja-JP" altLang="en-US" sz="1000" u="sng" dirty="0" smtClean="0"/>
              <a:t>普段「全く本を読まない」と回答した子どもの割合</a:t>
            </a:r>
            <a:endParaRPr lang="en-US" altLang="ja-JP" sz="1000" u="sng" dirty="0" smtClean="0"/>
          </a:p>
          <a:p>
            <a:endParaRPr lang="en-US" altLang="ja-JP" sz="1200" dirty="0" smtClean="0"/>
          </a:p>
          <a:p>
            <a:endParaRPr lang="en-US" altLang="ja-JP" sz="1200" dirty="0" smtClean="0"/>
          </a:p>
          <a:p>
            <a:endParaRPr lang="en-US" altLang="ja-JP" sz="1200" dirty="0"/>
          </a:p>
          <a:p>
            <a:endParaRPr lang="en-US" altLang="ja-JP" sz="1200" dirty="0"/>
          </a:p>
          <a:p>
            <a:endParaRPr lang="en-US" altLang="ja-JP" sz="1200" dirty="0" smtClean="0"/>
          </a:p>
          <a:p>
            <a:endParaRPr lang="en-US" altLang="ja-JP" sz="1200" dirty="0"/>
          </a:p>
          <a:p>
            <a:endParaRPr lang="en-US" altLang="ja-JP" sz="1200" dirty="0" smtClean="0"/>
          </a:p>
          <a:p>
            <a:endParaRPr lang="en-US" altLang="ja-JP" sz="1200" dirty="0" smtClean="0"/>
          </a:p>
          <a:p>
            <a:endParaRPr lang="en-US" altLang="ja-JP" sz="1200" dirty="0" smtClean="0"/>
          </a:p>
          <a:p>
            <a:endParaRPr lang="en-US" altLang="ja-JP" sz="1000" dirty="0"/>
          </a:p>
          <a:p>
            <a:r>
              <a:rPr kumimoji="1" lang="ja-JP" altLang="en-US" sz="1000" dirty="0"/>
              <a:t>年により不読率の数値に変動はあるものの</a:t>
            </a:r>
            <a:r>
              <a:rPr kumimoji="1" lang="ja-JP" altLang="en-US" sz="1000" dirty="0" smtClean="0"/>
              <a:t>、大阪府</a:t>
            </a:r>
            <a:r>
              <a:rPr kumimoji="1" lang="ja-JP" altLang="en-US" sz="1000" dirty="0"/>
              <a:t>も全国平均も小学生・中学生の不読率は中長期的には改善傾向にある。</a:t>
            </a:r>
          </a:p>
          <a:p>
            <a:endParaRPr lang="en-US" altLang="ja-JP" sz="1200" dirty="0"/>
          </a:p>
        </p:txBody>
      </p:sp>
      <p:sp>
        <p:nvSpPr>
          <p:cNvPr id="31" name="サブタイトル 2"/>
          <p:cNvSpPr txBox="1">
            <a:spLocks/>
          </p:cNvSpPr>
          <p:nvPr/>
        </p:nvSpPr>
        <p:spPr>
          <a:xfrm>
            <a:off x="6159047" y="3424787"/>
            <a:ext cx="2434817" cy="225531"/>
          </a:xfrm>
          <a:prstGeom prst="rect">
            <a:avLst/>
          </a:prstGeom>
          <a:solidFill>
            <a:schemeClr val="accent4">
              <a:lumMod val="40000"/>
              <a:lumOff val="60000"/>
            </a:schemeClr>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9pPr>
          </a:lstStyle>
          <a:p>
            <a:pPr algn="l"/>
            <a:r>
              <a:rPr lang="ja-JP" altLang="en-US" sz="1100" b="1" dirty="0"/>
              <a:t>４　</a:t>
            </a:r>
            <a:r>
              <a:rPr lang="ja-JP" altLang="en-US" sz="1100" b="1" dirty="0" smtClean="0"/>
              <a:t>成果指標以外の大阪府の現状</a:t>
            </a:r>
            <a:endParaRPr lang="ja-JP" altLang="en-US" sz="1100" b="1" dirty="0"/>
          </a:p>
        </p:txBody>
      </p:sp>
      <p:sp>
        <p:nvSpPr>
          <p:cNvPr id="34" name="テキスト ボックス 33"/>
          <p:cNvSpPr txBox="1"/>
          <p:nvPr/>
        </p:nvSpPr>
        <p:spPr>
          <a:xfrm>
            <a:off x="11499486" y="5487289"/>
            <a:ext cx="3056295" cy="200055"/>
          </a:xfrm>
          <a:prstGeom prst="rect">
            <a:avLst/>
          </a:prstGeom>
          <a:noFill/>
        </p:spPr>
        <p:txBody>
          <a:bodyPr wrap="square" rtlCol="0">
            <a:spAutoFit/>
          </a:bodyPr>
          <a:lstStyle/>
          <a:p>
            <a:r>
              <a:rPr lang="en-US" altLang="ja-JP" sz="700" dirty="0" smtClean="0"/>
              <a:t>【</a:t>
            </a:r>
            <a:r>
              <a:rPr lang="ja-JP" altLang="en-US" sz="700" dirty="0"/>
              <a:t>資料</a:t>
            </a:r>
            <a:r>
              <a:rPr lang="en-US" altLang="ja-JP" sz="700" dirty="0" smtClean="0"/>
              <a:t>】</a:t>
            </a:r>
            <a:r>
              <a:rPr lang="ja-JP" altLang="en-US" sz="700" dirty="0" smtClean="0"/>
              <a:t>全国</a:t>
            </a:r>
            <a:r>
              <a:rPr lang="ja-JP" altLang="en-US" sz="700" dirty="0"/>
              <a:t>学力・学習状況調査</a:t>
            </a:r>
            <a:r>
              <a:rPr lang="ja-JP" altLang="en-US" sz="700" dirty="0" smtClean="0"/>
              <a:t>（左表</a:t>
            </a:r>
            <a:r>
              <a:rPr lang="ja-JP" altLang="en-US" sz="700" dirty="0"/>
              <a:t>：小６</a:t>
            </a:r>
            <a:r>
              <a:rPr lang="ja-JP" altLang="en-US" sz="700" dirty="0" smtClean="0"/>
              <a:t>、右表</a:t>
            </a:r>
            <a:r>
              <a:rPr lang="ja-JP" altLang="en-US" sz="700" dirty="0"/>
              <a:t>：中３）</a:t>
            </a:r>
          </a:p>
        </p:txBody>
      </p:sp>
      <p:graphicFrame>
        <p:nvGraphicFramePr>
          <p:cNvPr id="40" name="グラフ 39"/>
          <p:cNvGraphicFramePr>
            <a:graphicFrameLocks/>
          </p:cNvGraphicFramePr>
          <p:nvPr>
            <p:extLst/>
          </p:nvPr>
        </p:nvGraphicFramePr>
        <p:xfrm>
          <a:off x="10278590" y="1049578"/>
          <a:ext cx="3677205" cy="1607469"/>
        </p:xfrm>
        <a:graphic>
          <a:graphicData uri="http://schemas.openxmlformats.org/drawingml/2006/chart">
            <c:chart xmlns:c="http://schemas.openxmlformats.org/drawingml/2006/chart" xmlns:r="http://schemas.openxmlformats.org/officeDocument/2006/relationships" r:id="rId3"/>
          </a:graphicData>
        </a:graphic>
      </p:graphicFrame>
      <p:sp>
        <p:nvSpPr>
          <p:cNvPr id="49" name="角丸四角形 48"/>
          <p:cNvSpPr/>
          <p:nvPr/>
        </p:nvSpPr>
        <p:spPr>
          <a:xfrm>
            <a:off x="159109" y="3294211"/>
            <a:ext cx="5768631" cy="1153729"/>
          </a:xfrm>
          <a:prstGeom prst="roundRect">
            <a:avLst>
              <a:gd name="adj" fmla="val 5914"/>
            </a:avLst>
          </a:prstGeom>
          <a:solidFill>
            <a:schemeClr val="accent4">
              <a:lumMod val="40000"/>
              <a:lumOff val="60000"/>
            </a:schemeClr>
          </a:solidFill>
          <a:ln>
            <a:solidFill>
              <a:schemeClr val="accent2"/>
            </a:solidFill>
          </a:ln>
          <a:scene3d>
            <a:camera prst="orthographicFront"/>
            <a:lightRig rig="threePt" dir="t"/>
          </a:scene3d>
          <a:sp3d>
            <a:bevelT w="139700" prst="cross"/>
          </a:sp3d>
        </p:spPr>
        <p:style>
          <a:lnRef idx="2">
            <a:schemeClr val="accent6"/>
          </a:lnRef>
          <a:fillRef idx="1">
            <a:schemeClr val="lt1"/>
          </a:fillRef>
          <a:effectRef idx="0">
            <a:schemeClr val="accent6"/>
          </a:effectRef>
          <a:fontRef idx="minor">
            <a:schemeClr val="dk1"/>
          </a:fontRef>
        </p:style>
        <p:txBody>
          <a:bodyPr rtlCol="0" anchor="t"/>
          <a:lstStyle/>
          <a:p>
            <a:endParaRPr lang="en-US" altLang="ja-JP" sz="700" dirty="0"/>
          </a:p>
          <a:p>
            <a:r>
              <a:rPr lang="en-US" altLang="ja-JP" sz="1000" dirty="0"/>
              <a:t>【</a:t>
            </a:r>
            <a:r>
              <a:rPr lang="ja-JP" altLang="en-US" sz="1000" dirty="0"/>
              <a:t>基本方針</a:t>
            </a:r>
            <a:r>
              <a:rPr lang="en-US" altLang="ja-JP" sz="1000" dirty="0" smtClean="0"/>
              <a:t>】</a:t>
            </a:r>
            <a:r>
              <a:rPr lang="ja-JP" altLang="en-US" sz="1000" dirty="0" smtClean="0"/>
              <a:t>府内</a:t>
            </a:r>
            <a:r>
              <a:rPr lang="ja-JP" altLang="en-US" sz="1000" dirty="0"/>
              <a:t>のすべての子どもたちが本を読む喜びを味わい、豊かな感性をもつことが</a:t>
            </a:r>
            <a:r>
              <a:rPr lang="ja-JP" altLang="en-US" sz="1000" dirty="0" smtClean="0"/>
              <a:t>でき　　　</a:t>
            </a:r>
            <a:endParaRPr lang="en-US" altLang="ja-JP" sz="1000" dirty="0" smtClean="0"/>
          </a:p>
          <a:p>
            <a:r>
              <a:rPr lang="ja-JP" altLang="en-US" sz="1000" dirty="0"/>
              <a:t>　</a:t>
            </a:r>
            <a:r>
              <a:rPr lang="ja-JP" altLang="en-US" sz="1000" dirty="0" smtClean="0"/>
              <a:t>　　　　　</a:t>
            </a:r>
            <a:r>
              <a:rPr lang="ja-JP" altLang="en-US" sz="1000" dirty="0" err="1" smtClean="0"/>
              <a:t>るような</a:t>
            </a:r>
            <a:r>
              <a:rPr lang="ja-JP" altLang="en-US" sz="1000" dirty="0" smtClean="0"/>
              <a:t>環境づくりに</a:t>
            </a:r>
            <a:r>
              <a:rPr lang="ja-JP" altLang="en-US" sz="1000" dirty="0"/>
              <a:t>取り組みます。</a:t>
            </a:r>
            <a:endParaRPr lang="en-US" altLang="ja-JP" sz="1000" dirty="0"/>
          </a:p>
          <a:p>
            <a:r>
              <a:rPr lang="en-US" altLang="ja-JP" sz="1000" dirty="0" smtClean="0"/>
              <a:t>【</a:t>
            </a:r>
            <a:r>
              <a:rPr lang="ja-JP" altLang="en-US" sz="1000" dirty="0" smtClean="0"/>
              <a:t>計画のポイント</a:t>
            </a:r>
            <a:r>
              <a:rPr lang="en-US" altLang="ja-JP" sz="1000" dirty="0" smtClean="0"/>
              <a:t>】</a:t>
            </a:r>
            <a:endParaRPr lang="en-US" altLang="ja-JP" sz="1000" dirty="0"/>
          </a:p>
          <a:p>
            <a:r>
              <a:rPr lang="ja-JP" altLang="en-US" sz="1000" dirty="0"/>
              <a:t>　</a:t>
            </a:r>
            <a:r>
              <a:rPr lang="ja-JP" altLang="en-US" sz="1000" dirty="0" smtClean="0"/>
              <a:t>・子どもたちが読書の魅力を発見できるような取組み</a:t>
            </a:r>
            <a:endParaRPr lang="en-US" altLang="ja-JP" sz="1000" dirty="0" smtClean="0"/>
          </a:p>
          <a:p>
            <a:r>
              <a:rPr lang="ja-JP" altLang="en-US" sz="1000" dirty="0"/>
              <a:t>　</a:t>
            </a:r>
            <a:r>
              <a:rPr lang="ja-JP" altLang="en-US" sz="1000" dirty="0" smtClean="0"/>
              <a:t>・図書館・学校図書館の魅力を高めて、子どもたちの自主的な読書を支援</a:t>
            </a:r>
            <a:endParaRPr lang="en-US" altLang="ja-JP" sz="1000" dirty="0" smtClean="0"/>
          </a:p>
          <a:p>
            <a:r>
              <a:rPr lang="ja-JP" altLang="en-US" sz="1000" dirty="0"/>
              <a:t>　</a:t>
            </a:r>
            <a:r>
              <a:rPr lang="ja-JP" altLang="en-US" sz="1000" dirty="0" smtClean="0"/>
              <a:t>・子どもの読書活動に関わる団体・組織が連携することによって生み出される力の魅力を共有</a:t>
            </a:r>
            <a:endParaRPr lang="en-US" altLang="ja-JP" sz="1000" dirty="0" smtClean="0"/>
          </a:p>
        </p:txBody>
      </p:sp>
      <p:sp>
        <p:nvSpPr>
          <p:cNvPr id="5" name="角丸四角形 4"/>
          <p:cNvSpPr/>
          <p:nvPr/>
        </p:nvSpPr>
        <p:spPr>
          <a:xfrm>
            <a:off x="219687" y="3160059"/>
            <a:ext cx="1709196" cy="208256"/>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t>第１次計画の概要</a:t>
            </a:r>
          </a:p>
        </p:txBody>
      </p:sp>
      <p:graphicFrame>
        <p:nvGraphicFramePr>
          <p:cNvPr id="50" name="グラフ 49"/>
          <p:cNvGraphicFramePr>
            <a:graphicFrameLocks/>
          </p:cNvGraphicFramePr>
          <p:nvPr>
            <p:extLst/>
          </p:nvPr>
        </p:nvGraphicFramePr>
        <p:xfrm>
          <a:off x="6320525" y="3913931"/>
          <a:ext cx="3721012" cy="1591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グラフ 50"/>
          <p:cNvGraphicFramePr>
            <a:graphicFrameLocks/>
          </p:cNvGraphicFramePr>
          <p:nvPr>
            <p:extLst/>
          </p:nvPr>
        </p:nvGraphicFramePr>
        <p:xfrm>
          <a:off x="10278590" y="3894748"/>
          <a:ext cx="3677205" cy="1606921"/>
        </p:xfrm>
        <a:graphic>
          <a:graphicData uri="http://schemas.openxmlformats.org/drawingml/2006/chart">
            <c:chart xmlns:c="http://schemas.openxmlformats.org/drawingml/2006/chart" xmlns:r="http://schemas.openxmlformats.org/officeDocument/2006/relationships" r:id="rId5"/>
          </a:graphicData>
        </a:graphic>
      </p:graphicFrame>
      <p:sp>
        <p:nvSpPr>
          <p:cNvPr id="35" name="サブタイトル 2"/>
          <p:cNvSpPr txBox="1">
            <a:spLocks/>
          </p:cNvSpPr>
          <p:nvPr/>
        </p:nvSpPr>
        <p:spPr>
          <a:xfrm>
            <a:off x="6176009" y="5921354"/>
            <a:ext cx="4253866" cy="260889"/>
          </a:xfrm>
          <a:prstGeom prst="rect">
            <a:avLst/>
          </a:prstGeom>
          <a:solidFill>
            <a:schemeClr val="accent4">
              <a:lumMod val="40000"/>
              <a:lumOff val="60000"/>
            </a:schemeClr>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9pPr>
          </a:lstStyle>
          <a:p>
            <a:pPr algn="l"/>
            <a:r>
              <a:rPr lang="en-US" altLang="ja-JP" sz="1100" b="1" dirty="0" smtClean="0"/>
              <a:t>5</a:t>
            </a:r>
            <a:r>
              <a:rPr lang="ja-JP" altLang="en-US" sz="1100" b="1" dirty="0" smtClean="0"/>
              <a:t>　第３次計画の成果指標と具体的取組の指標から読み取る課題</a:t>
            </a:r>
            <a:endParaRPr lang="ja-JP" altLang="en-US" sz="1100" b="1" dirty="0"/>
          </a:p>
        </p:txBody>
      </p:sp>
      <p:sp>
        <p:nvSpPr>
          <p:cNvPr id="37" name="テキスト ボックス 36"/>
          <p:cNvSpPr txBox="1"/>
          <p:nvPr/>
        </p:nvSpPr>
        <p:spPr>
          <a:xfrm>
            <a:off x="6250119" y="6078261"/>
            <a:ext cx="7872003" cy="1477328"/>
          </a:xfrm>
          <a:prstGeom prst="rect">
            <a:avLst/>
          </a:prstGeom>
          <a:noFill/>
        </p:spPr>
        <p:txBody>
          <a:bodyPr wrap="square" rtlCol="0">
            <a:spAutoFit/>
          </a:bodyPr>
          <a:lstStyle/>
          <a:p>
            <a:endParaRPr kumimoji="1" lang="en-US" altLang="ja-JP" sz="1000" dirty="0" smtClean="0"/>
          </a:p>
          <a:p>
            <a:r>
              <a:rPr kumimoji="1" lang="en-US" altLang="ja-JP" sz="1000" dirty="0" smtClean="0"/>
              <a:t>A</a:t>
            </a:r>
            <a:r>
              <a:rPr kumimoji="1" lang="ja-JP" altLang="en-US" sz="1000" dirty="0" smtClean="0"/>
              <a:t>　「読書好き」の割合は全国平均に近づいているが、平均に届いていないことや、今年度の数値が減少</a:t>
            </a:r>
            <a:endParaRPr kumimoji="1" lang="en-US" altLang="ja-JP" sz="1000" dirty="0" smtClean="0"/>
          </a:p>
          <a:p>
            <a:r>
              <a:rPr kumimoji="1" lang="ja-JP" altLang="en-US" sz="1000" dirty="0" smtClean="0"/>
              <a:t>　</a:t>
            </a:r>
            <a:endParaRPr kumimoji="1" lang="en-US" altLang="ja-JP" sz="1000" dirty="0" smtClean="0"/>
          </a:p>
          <a:p>
            <a:endParaRPr kumimoji="1" lang="en-US" altLang="ja-JP" sz="1000" dirty="0"/>
          </a:p>
          <a:p>
            <a:r>
              <a:rPr kumimoji="1" lang="en-US" altLang="ja-JP" sz="1000" dirty="0" smtClean="0"/>
              <a:t>B</a:t>
            </a:r>
            <a:r>
              <a:rPr kumimoji="1" lang="ja-JP" altLang="en-US" sz="1000" dirty="0" smtClean="0"/>
              <a:t>　全校一斉読書及び全校一斉読書以外の取組を実施している小学校の割合が横ばい、減少</a:t>
            </a:r>
            <a:endParaRPr kumimoji="1" lang="en-US" altLang="ja-JP" sz="1000" dirty="0" smtClean="0"/>
          </a:p>
          <a:p>
            <a:endParaRPr kumimoji="1" lang="en-US" altLang="ja-JP" sz="1000" dirty="0" smtClean="0"/>
          </a:p>
          <a:p>
            <a:r>
              <a:rPr kumimoji="1" lang="ja-JP" altLang="en-US" sz="1000" dirty="0" smtClean="0"/>
              <a:t>　</a:t>
            </a:r>
            <a:endParaRPr kumimoji="1" lang="en-US" altLang="ja-JP" sz="1000" dirty="0" smtClean="0"/>
          </a:p>
          <a:p>
            <a:r>
              <a:rPr kumimoji="1" lang="en-US" altLang="ja-JP" sz="1000" dirty="0" smtClean="0"/>
              <a:t>C</a:t>
            </a:r>
            <a:r>
              <a:rPr kumimoji="1" lang="ja-JP" altLang="en-US" sz="1000" dirty="0" smtClean="0"/>
              <a:t>　授業で学校図書館を活用する小・中学校の割合が横ばい、減少</a:t>
            </a:r>
            <a:endParaRPr kumimoji="1" lang="en-US" altLang="ja-JP" sz="1000" dirty="0" smtClean="0"/>
          </a:p>
          <a:p>
            <a:r>
              <a:rPr kumimoji="1" lang="ja-JP" altLang="en-US" sz="1000" dirty="0" smtClean="0"/>
              <a:t>　</a:t>
            </a:r>
            <a:endParaRPr kumimoji="1" lang="en-US" altLang="ja-JP" sz="1000" dirty="0" smtClean="0"/>
          </a:p>
        </p:txBody>
      </p:sp>
      <p:sp>
        <p:nvSpPr>
          <p:cNvPr id="39" name="角丸四角形 38"/>
          <p:cNvSpPr/>
          <p:nvPr/>
        </p:nvSpPr>
        <p:spPr>
          <a:xfrm>
            <a:off x="2835019" y="8139333"/>
            <a:ext cx="4697195" cy="2567211"/>
          </a:xfrm>
          <a:prstGeom prst="roundRect">
            <a:avLst>
              <a:gd name="adj" fmla="val 5914"/>
            </a:avLst>
          </a:prstGeom>
          <a:solidFill>
            <a:schemeClr val="accent4">
              <a:lumMod val="40000"/>
              <a:lumOff val="60000"/>
            </a:schemeClr>
          </a:solidFill>
          <a:ln>
            <a:solidFill>
              <a:schemeClr val="accent2"/>
            </a:solidFill>
          </a:ln>
          <a:scene3d>
            <a:camera prst="orthographicFront"/>
            <a:lightRig rig="threePt" dir="t"/>
          </a:scene3d>
          <a:sp3d>
            <a:bevelT w="139700" prst="cross"/>
          </a:sp3d>
        </p:spPr>
        <p:style>
          <a:lnRef idx="2">
            <a:schemeClr val="accent6"/>
          </a:lnRef>
          <a:fillRef idx="1">
            <a:schemeClr val="lt1"/>
          </a:fillRef>
          <a:effectRef idx="0">
            <a:schemeClr val="accent6"/>
          </a:effectRef>
          <a:fontRef idx="minor">
            <a:schemeClr val="dk1"/>
          </a:fontRef>
        </p:style>
        <p:txBody>
          <a:bodyPr rtlCol="0" anchor="t"/>
          <a:lstStyle/>
          <a:p>
            <a:endParaRPr lang="en-US" altLang="ja-JP" sz="600" dirty="0"/>
          </a:p>
          <a:p>
            <a:endParaRPr lang="en-US" altLang="ja-JP" sz="1000" dirty="0" smtClean="0"/>
          </a:p>
        </p:txBody>
      </p:sp>
      <p:sp>
        <p:nvSpPr>
          <p:cNvPr id="38" name="角丸四角形 37"/>
          <p:cNvSpPr/>
          <p:nvPr/>
        </p:nvSpPr>
        <p:spPr>
          <a:xfrm>
            <a:off x="2824528" y="8112204"/>
            <a:ext cx="1205804" cy="206577"/>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smtClean="0"/>
              <a:t>検討した事項</a:t>
            </a:r>
            <a:endParaRPr lang="ja-JP" altLang="en-US" sz="1000" dirty="0"/>
          </a:p>
        </p:txBody>
      </p:sp>
      <p:sp>
        <p:nvSpPr>
          <p:cNvPr id="41" name="テキスト ボックス 40"/>
          <p:cNvSpPr txBox="1"/>
          <p:nvPr/>
        </p:nvSpPr>
        <p:spPr>
          <a:xfrm>
            <a:off x="2829895" y="8314721"/>
            <a:ext cx="4529242" cy="2431435"/>
          </a:xfrm>
          <a:prstGeom prst="rect">
            <a:avLst/>
          </a:prstGeom>
          <a:noFill/>
        </p:spPr>
        <p:txBody>
          <a:bodyPr wrap="square" rtlCol="0">
            <a:spAutoFit/>
          </a:bodyPr>
          <a:lstStyle/>
          <a:p>
            <a:r>
              <a:rPr kumimoji="1" lang="ja-JP" altLang="en-US" sz="800" dirty="0" smtClean="0"/>
              <a:t>３次計画では、目標は達成していないものの、全国平均との差は減少していること、不読率の数値は改善していることから、取組みについて効果的であったと考えており、３次計画を基本として、以下の要素を追加する。</a:t>
            </a:r>
            <a:endParaRPr kumimoji="1" lang="en-US" altLang="ja-JP" sz="800" dirty="0" smtClean="0"/>
          </a:p>
          <a:p>
            <a:r>
              <a:rPr kumimoji="1" lang="en-US" altLang="ja-JP" sz="800" b="1" dirty="0" smtClean="0"/>
              <a:t>【</a:t>
            </a:r>
            <a:r>
              <a:rPr kumimoji="1" lang="ja-JP" altLang="en-US" sz="800" b="1" dirty="0" smtClean="0"/>
              <a:t>計画のポイント</a:t>
            </a:r>
            <a:r>
              <a:rPr kumimoji="1" lang="en-US" altLang="ja-JP" sz="800" b="1" dirty="0" smtClean="0"/>
              <a:t>】</a:t>
            </a:r>
            <a:endParaRPr kumimoji="1" lang="en-US" altLang="ja-JP" sz="800" b="1" dirty="0" smtClean="0"/>
          </a:p>
          <a:p>
            <a:r>
              <a:rPr kumimoji="1" lang="ja-JP" altLang="en-US" sz="800" dirty="0" smtClean="0"/>
              <a:t>（５ー</a:t>
            </a:r>
            <a:r>
              <a:rPr kumimoji="1" lang="en-US" altLang="ja-JP" sz="800" dirty="0" smtClean="0"/>
              <a:t>A</a:t>
            </a:r>
            <a:r>
              <a:rPr kumimoji="1" lang="ja-JP" altLang="en-US" sz="800" dirty="0" smtClean="0"/>
              <a:t>）より　</a:t>
            </a:r>
            <a:endParaRPr kumimoji="1" lang="en-US" altLang="ja-JP" sz="800" dirty="0" smtClean="0"/>
          </a:p>
          <a:p>
            <a:r>
              <a:rPr kumimoji="1" lang="ja-JP" altLang="en-US" sz="800" dirty="0"/>
              <a:t>　</a:t>
            </a:r>
            <a:r>
              <a:rPr kumimoji="1" lang="ja-JP" altLang="en-US" sz="800" dirty="0" smtClean="0"/>
              <a:t>・読書をする理由は「読書が好き」だけでなく、情報収集など他にもある</a:t>
            </a:r>
            <a:endParaRPr kumimoji="1" lang="en-US" altLang="ja-JP" sz="800" dirty="0" smtClean="0"/>
          </a:p>
          <a:p>
            <a:r>
              <a:rPr kumimoji="1" lang="ja-JP" altLang="en-US" sz="800" dirty="0" smtClean="0"/>
              <a:t>（第１回社会教育委員会議）より</a:t>
            </a:r>
            <a:endParaRPr kumimoji="1" lang="en-US" altLang="ja-JP" sz="800" dirty="0" smtClean="0"/>
          </a:p>
          <a:p>
            <a:r>
              <a:rPr kumimoji="1" lang="ja-JP" altLang="en-US" sz="800" dirty="0"/>
              <a:t>　</a:t>
            </a:r>
            <a:r>
              <a:rPr kumimoji="1" lang="ja-JP" altLang="en-US" sz="800" dirty="0" smtClean="0"/>
              <a:t>・本を読まない理由は様々、読書が嫌い以外にも理由があるのではないか</a:t>
            </a:r>
            <a:endParaRPr kumimoji="1" lang="en-US" altLang="ja-JP" sz="800" dirty="0" smtClean="0"/>
          </a:p>
          <a:p>
            <a:r>
              <a:rPr kumimoji="1" lang="ja-JP" altLang="en-US" sz="800" dirty="0" smtClean="0"/>
              <a:t>（第</a:t>
            </a:r>
            <a:r>
              <a:rPr kumimoji="1" lang="en-US" altLang="ja-JP" sz="800" dirty="0" smtClean="0"/>
              <a:t>65</a:t>
            </a:r>
            <a:r>
              <a:rPr kumimoji="1" lang="ja-JP" altLang="en-US" sz="800" dirty="0" smtClean="0"/>
              <a:t>回学校読書調査）より</a:t>
            </a:r>
            <a:endParaRPr kumimoji="1" lang="en-US" altLang="ja-JP" sz="800" dirty="0" smtClean="0"/>
          </a:p>
          <a:p>
            <a:r>
              <a:rPr kumimoji="1" lang="ja-JP" altLang="en-US" sz="800" dirty="0"/>
              <a:t>　</a:t>
            </a:r>
            <a:r>
              <a:rPr kumimoji="1" lang="ja-JP" altLang="en-US" sz="800" dirty="0" smtClean="0"/>
              <a:t>・「本を読むことの効果」として「今まで知らなかったことがわかった」や「現実とは別</a:t>
            </a:r>
            <a:endParaRPr kumimoji="1" lang="en-US" altLang="ja-JP" sz="800" dirty="0" smtClean="0"/>
          </a:p>
          <a:p>
            <a:r>
              <a:rPr kumimoji="1" lang="ja-JP" altLang="en-US" sz="800" dirty="0"/>
              <a:t>　</a:t>
            </a:r>
            <a:r>
              <a:rPr kumimoji="1" lang="ja-JP" altLang="en-US" sz="800" dirty="0" smtClean="0"/>
              <a:t>　の世界を楽しむことができた」や「現実とは別の世界を楽しむことができた」と回答し</a:t>
            </a:r>
            <a:endParaRPr kumimoji="1" lang="en-US" altLang="ja-JP" sz="800" dirty="0" smtClean="0"/>
          </a:p>
          <a:p>
            <a:r>
              <a:rPr kumimoji="1" lang="ja-JP" altLang="en-US" sz="800" dirty="0"/>
              <a:t>　</a:t>
            </a:r>
            <a:r>
              <a:rPr kumimoji="1" lang="ja-JP" altLang="en-US" sz="800" dirty="0" smtClean="0"/>
              <a:t>　</a:t>
            </a:r>
            <a:r>
              <a:rPr kumimoji="1" lang="ja-JP" altLang="en-US" sz="800" dirty="0" err="1" smtClean="0"/>
              <a:t>た</a:t>
            </a:r>
            <a:r>
              <a:rPr kumimoji="1" lang="ja-JP" altLang="en-US" sz="800" dirty="0" smtClean="0"/>
              <a:t>割合が、小・中・高のいずれも高かった。</a:t>
            </a:r>
            <a:endParaRPr kumimoji="1" lang="en-US" altLang="ja-JP" sz="800" dirty="0" smtClean="0"/>
          </a:p>
          <a:p>
            <a:r>
              <a:rPr kumimoji="1" lang="ja-JP" altLang="en-US" sz="800" dirty="0" smtClean="0"/>
              <a:t>上記のようなことから、まずは本を手にとり、読むこと、それを繰り返すことも重要であり、それができる環境整備が重要である。</a:t>
            </a:r>
            <a:endParaRPr kumimoji="1" lang="en-US" altLang="ja-JP" sz="800" dirty="0" smtClean="0"/>
          </a:p>
          <a:p>
            <a:r>
              <a:rPr kumimoji="1" lang="ja-JP" altLang="en-US" sz="800" dirty="0" smtClean="0"/>
              <a:t>（５－</a:t>
            </a:r>
            <a:r>
              <a:rPr kumimoji="1" lang="en-US" altLang="ja-JP" sz="800" dirty="0" smtClean="0"/>
              <a:t>B,C</a:t>
            </a:r>
            <a:r>
              <a:rPr kumimoji="1" lang="ja-JP" altLang="en-US" sz="800" dirty="0" smtClean="0"/>
              <a:t>）より</a:t>
            </a:r>
            <a:endParaRPr kumimoji="1" lang="en-US" altLang="ja-JP" sz="800" dirty="0" smtClean="0"/>
          </a:p>
          <a:p>
            <a:r>
              <a:rPr kumimoji="1" lang="ja-JP" altLang="en-US" sz="800" dirty="0"/>
              <a:t>　</a:t>
            </a:r>
            <a:r>
              <a:rPr kumimoji="1" lang="ja-JP" altLang="en-US" sz="800" dirty="0" smtClean="0"/>
              <a:t>・学校は子どもの生活の場として、大変重要な役割を担っているが、学校だけで行う取組に</a:t>
            </a:r>
            <a:endParaRPr kumimoji="1" lang="en-US" altLang="ja-JP" sz="800" dirty="0" smtClean="0"/>
          </a:p>
          <a:p>
            <a:r>
              <a:rPr kumimoji="1" lang="ja-JP" altLang="en-US" sz="800" dirty="0"/>
              <a:t>　</a:t>
            </a:r>
            <a:r>
              <a:rPr kumimoji="1" lang="ja-JP" altLang="en-US" sz="800" dirty="0" smtClean="0"/>
              <a:t>　は限度がある。これは他の子どもの生活の場でも当てはまることであり、４次計画では生</a:t>
            </a:r>
            <a:endParaRPr kumimoji="1" lang="en-US" altLang="ja-JP" sz="800" dirty="0" smtClean="0"/>
          </a:p>
          <a:p>
            <a:r>
              <a:rPr kumimoji="1" lang="ja-JP" altLang="en-US" sz="800" dirty="0"/>
              <a:t>　</a:t>
            </a:r>
            <a:r>
              <a:rPr kumimoji="1" lang="ja-JP" altLang="en-US" sz="800" dirty="0" smtClean="0"/>
              <a:t>　活の場ごとの取組の充実だけでなく、横断的に読書活動推進が取組むことができるネット</a:t>
            </a:r>
            <a:endParaRPr kumimoji="1" lang="en-US" altLang="ja-JP" sz="800" dirty="0" smtClean="0"/>
          </a:p>
          <a:p>
            <a:r>
              <a:rPr kumimoji="1" lang="ja-JP" altLang="en-US" sz="800" dirty="0"/>
              <a:t>　</a:t>
            </a:r>
            <a:r>
              <a:rPr kumimoji="1" lang="ja-JP" altLang="en-US" sz="800" dirty="0" smtClean="0"/>
              <a:t>　ワークづくりの充実を図る。</a:t>
            </a:r>
            <a:endParaRPr kumimoji="1" lang="en-US" altLang="ja-JP" sz="800" dirty="0" smtClean="0"/>
          </a:p>
        </p:txBody>
      </p:sp>
      <p:sp>
        <p:nvSpPr>
          <p:cNvPr id="18" name="角丸四角形 17"/>
          <p:cNvSpPr/>
          <p:nvPr/>
        </p:nvSpPr>
        <p:spPr>
          <a:xfrm>
            <a:off x="7771862" y="8002017"/>
            <a:ext cx="6350260" cy="2544276"/>
          </a:xfrm>
          <a:prstGeom prst="roundRect">
            <a:avLst>
              <a:gd name="adj" fmla="val 650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7581498" y="9042801"/>
            <a:ext cx="158006" cy="46270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8060597" y="8190000"/>
            <a:ext cx="2659924" cy="614433"/>
          </a:xfrm>
          <a:prstGeom prst="roundRect">
            <a:avLst>
              <a:gd name="adj" fmla="val 5914"/>
            </a:avLst>
          </a:prstGeom>
          <a:solidFill>
            <a:schemeClr val="accent4">
              <a:lumMod val="40000"/>
              <a:lumOff val="60000"/>
            </a:schemeClr>
          </a:solidFill>
          <a:ln>
            <a:solidFill>
              <a:schemeClr val="accent2"/>
            </a:solidFill>
          </a:ln>
          <a:scene3d>
            <a:camera prst="orthographicFront"/>
            <a:lightRig rig="threePt" dir="t"/>
          </a:scene3d>
          <a:sp3d>
            <a:bevelT w="139700" prst="cross"/>
          </a:sp3d>
        </p:spPr>
        <p:style>
          <a:lnRef idx="2">
            <a:schemeClr val="accent6"/>
          </a:lnRef>
          <a:fillRef idx="1">
            <a:schemeClr val="lt1"/>
          </a:fillRef>
          <a:effectRef idx="0">
            <a:schemeClr val="accent6"/>
          </a:effectRef>
          <a:fontRef idx="minor">
            <a:schemeClr val="dk1"/>
          </a:fontRef>
        </p:style>
        <p:txBody>
          <a:bodyPr rtlCol="0" anchor="t"/>
          <a:lstStyle/>
          <a:p>
            <a:endParaRPr lang="en-US" altLang="ja-JP" sz="1000" dirty="0"/>
          </a:p>
          <a:p>
            <a:r>
              <a:rPr lang="ja-JP" altLang="en-US" sz="1000" dirty="0"/>
              <a:t>子</a:t>
            </a:r>
            <a:r>
              <a:rPr lang="ja-JP" altLang="en-US" sz="1000" dirty="0" smtClean="0"/>
              <a:t>どもが読書への関心を高め、自主的に読書活動を行うことができる環境整備</a:t>
            </a:r>
            <a:endParaRPr lang="en-US" altLang="ja-JP" sz="1400" dirty="0" smtClean="0"/>
          </a:p>
        </p:txBody>
      </p:sp>
      <p:sp>
        <p:nvSpPr>
          <p:cNvPr id="42" name="角丸四角形 41"/>
          <p:cNvSpPr/>
          <p:nvPr/>
        </p:nvSpPr>
        <p:spPr>
          <a:xfrm>
            <a:off x="8094746" y="8068564"/>
            <a:ext cx="1205804" cy="206577"/>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smtClean="0"/>
              <a:t>基本方針</a:t>
            </a:r>
            <a:endParaRPr lang="ja-JP" altLang="en-US" sz="1000" dirty="0"/>
          </a:p>
        </p:txBody>
      </p:sp>
      <p:sp>
        <p:nvSpPr>
          <p:cNvPr id="52" name="角丸四角形 51"/>
          <p:cNvSpPr/>
          <p:nvPr/>
        </p:nvSpPr>
        <p:spPr>
          <a:xfrm>
            <a:off x="8058410" y="9111605"/>
            <a:ext cx="2800845" cy="1309937"/>
          </a:xfrm>
          <a:prstGeom prst="roundRect">
            <a:avLst>
              <a:gd name="adj" fmla="val 5914"/>
            </a:avLst>
          </a:prstGeom>
          <a:solidFill>
            <a:srgbClr val="FF9900"/>
          </a:solidFill>
          <a:ln>
            <a:solidFill>
              <a:schemeClr val="accent2"/>
            </a:solidFill>
          </a:ln>
          <a:scene3d>
            <a:camera prst="orthographicFront"/>
            <a:lightRig rig="threePt" dir="t"/>
          </a:scene3d>
          <a:sp3d>
            <a:bevelT w="139700" prst="cross"/>
          </a:sp3d>
        </p:spPr>
        <p:style>
          <a:lnRef idx="2">
            <a:schemeClr val="accent6"/>
          </a:lnRef>
          <a:fillRef idx="1">
            <a:schemeClr val="lt1"/>
          </a:fillRef>
          <a:effectRef idx="0">
            <a:schemeClr val="accent6"/>
          </a:effectRef>
          <a:fontRef idx="minor">
            <a:schemeClr val="dk1"/>
          </a:fontRef>
        </p:style>
        <p:txBody>
          <a:bodyPr rtlCol="0" anchor="t"/>
          <a:lstStyle/>
          <a:p>
            <a:endParaRPr lang="en-US" altLang="ja-JP" sz="1000" dirty="0" smtClean="0"/>
          </a:p>
          <a:p>
            <a:endParaRPr lang="en-US" altLang="ja-JP" sz="1000" dirty="0"/>
          </a:p>
          <a:p>
            <a:endParaRPr lang="en-US" altLang="ja-JP" sz="1000" dirty="0" smtClean="0"/>
          </a:p>
          <a:p>
            <a:endParaRPr lang="en-US" altLang="ja-JP" sz="1000" dirty="0"/>
          </a:p>
          <a:p>
            <a:endParaRPr lang="en-US" altLang="ja-JP" sz="1000" dirty="0"/>
          </a:p>
          <a:p>
            <a:r>
              <a:rPr lang="ja-JP" altLang="en-US" sz="1050" dirty="0" smtClean="0"/>
              <a:t>第４次計画では上記２つを計画のポイントとして、様々な施策を行う。</a:t>
            </a:r>
            <a:endParaRPr lang="en-US" altLang="ja-JP" sz="1050" dirty="0"/>
          </a:p>
        </p:txBody>
      </p:sp>
      <p:sp>
        <p:nvSpPr>
          <p:cNvPr id="48" name="角丸四角形 47"/>
          <p:cNvSpPr/>
          <p:nvPr/>
        </p:nvSpPr>
        <p:spPr>
          <a:xfrm>
            <a:off x="8094746" y="8942653"/>
            <a:ext cx="1205804" cy="206577"/>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smtClean="0"/>
              <a:t>計画のポイント</a:t>
            </a:r>
            <a:endParaRPr lang="ja-JP" altLang="en-US" sz="1000" dirty="0"/>
          </a:p>
        </p:txBody>
      </p:sp>
      <p:sp>
        <p:nvSpPr>
          <p:cNvPr id="17" name="角丸四角形 16"/>
          <p:cNvSpPr/>
          <p:nvPr/>
        </p:nvSpPr>
        <p:spPr>
          <a:xfrm>
            <a:off x="9544408" y="9225074"/>
            <a:ext cx="1050925" cy="6292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smtClean="0"/>
              <a:t>②</a:t>
            </a:r>
            <a:endParaRPr kumimoji="1" lang="en-US" altLang="ja-JP" sz="1200" b="1" dirty="0" smtClean="0"/>
          </a:p>
          <a:p>
            <a:pPr algn="ctr"/>
            <a:r>
              <a:rPr kumimoji="1" lang="ja-JP" altLang="en-US" sz="1200" b="1" dirty="0" smtClean="0"/>
              <a:t>読書好きの</a:t>
            </a:r>
            <a:endParaRPr kumimoji="1" lang="en-US" altLang="ja-JP" sz="1200" b="1" dirty="0" smtClean="0"/>
          </a:p>
          <a:p>
            <a:pPr algn="ctr"/>
            <a:r>
              <a:rPr kumimoji="1" lang="ja-JP" altLang="en-US" sz="1200" b="1" dirty="0" smtClean="0"/>
              <a:t>割合増加</a:t>
            </a:r>
            <a:endParaRPr kumimoji="1" lang="en-US" altLang="ja-JP" sz="1200" b="1" dirty="0" smtClean="0"/>
          </a:p>
        </p:txBody>
      </p:sp>
      <p:sp>
        <p:nvSpPr>
          <p:cNvPr id="53" name="角丸四角形 52"/>
          <p:cNvSpPr/>
          <p:nvPr/>
        </p:nvSpPr>
        <p:spPr>
          <a:xfrm>
            <a:off x="8308846" y="9224881"/>
            <a:ext cx="1062285" cy="6296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smtClean="0"/>
              <a:t>①</a:t>
            </a:r>
            <a:endParaRPr kumimoji="1" lang="en-US" altLang="ja-JP" sz="1200" b="1" dirty="0" smtClean="0"/>
          </a:p>
          <a:p>
            <a:pPr algn="ctr"/>
            <a:r>
              <a:rPr kumimoji="1" lang="ja-JP" altLang="en-US" sz="1200" b="1" dirty="0" smtClean="0"/>
              <a:t>本にふれる機会の増加</a:t>
            </a:r>
            <a:endParaRPr kumimoji="1" lang="en-US" altLang="ja-JP" sz="1200" b="1" dirty="0" smtClean="0"/>
          </a:p>
        </p:txBody>
      </p:sp>
      <p:sp>
        <p:nvSpPr>
          <p:cNvPr id="25" name="角丸四角形 24"/>
          <p:cNvSpPr/>
          <p:nvPr/>
        </p:nvSpPr>
        <p:spPr>
          <a:xfrm>
            <a:off x="11192312" y="10300450"/>
            <a:ext cx="2841754" cy="19206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050" dirty="0" smtClean="0"/>
              <a:t>子ども</a:t>
            </a:r>
            <a:endParaRPr kumimoji="1" lang="ja-JP" altLang="en-US" sz="1050" dirty="0"/>
          </a:p>
        </p:txBody>
      </p:sp>
      <p:sp>
        <p:nvSpPr>
          <p:cNvPr id="56" name="角丸四角形 55"/>
          <p:cNvSpPr/>
          <p:nvPr/>
        </p:nvSpPr>
        <p:spPr>
          <a:xfrm>
            <a:off x="11163393" y="8190000"/>
            <a:ext cx="2792401" cy="623464"/>
          </a:xfrm>
          <a:prstGeom prst="roundRect">
            <a:avLst>
              <a:gd name="adj" fmla="val 5914"/>
            </a:avLst>
          </a:prstGeom>
          <a:solidFill>
            <a:schemeClr val="accent4">
              <a:lumMod val="40000"/>
              <a:lumOff val="60000"/>
            </a:schemeClr>
          </a:solidFill>
          <a:ln>
            <a:solidFill>
              <a:schemeClr val="accent2"/>
            </a:solidFill>
          </a:ln>
          <a:scene3d>
            <a:camera prst="orthographicFront"/>
            <a:lightRig rig="threePt" dir="t"/>
          </a:scene3d>
          <a:sp3d>
            <a:bevelT w="139700" prst="cross"/>
          </a:sp3d>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smtClean="0"/>
              <a:t>①本にふれる機会の増加</a:t>
            </a:r>
            <a:endParaRPr lang="en-US" altLang="ja-JP" sz="1000" dirty="0" smtClean="0"/>
          </a:p>
          <a:p>
            <a:r>
              <a:rPr lang="ja-JP" altLang="en-US" sz="1000" dirty="0"/>
              <a:t>②</a:t>
            </a:r>
            <a:r>
              <a:rPr lang="ja-JP" altLang="en-US" sz="1000" dirty="0" smtClean="0"/>
              <a:t>読書好きの割合の増加、</a:t>
            </a:r>
            <a:endParaRPr lang="en-US" altLang="ja-JP" sz="1000" dirty="0"/>
          </a:p>
          <a:p>
            <a:r>
              <a:rPr lang="ja-JP" altLang="en-US" sz="1000" dirty="0" smtClean="0"/>
              <a:t>２つのポイントで環境整備</a:t>
            </a:r>
            <a:endParaRPr lang="en-US" altLang="ja-JP" sz="1000" dirty="0"/>
          </a:p>
        </p:txBody>
      </p:sp>
      <p:sp>
        <p:nvSpPr>
          <p:cNvPr id="55" name="角丸四角形 54"/>
          <p:cNvSpPr/>
          <p:nvPr/>
        </p:nvSpPr>
        <p:spPr>
          <a:xfrm>
            <a:off x="11124912" y="8031520"/>
            <a:ext cx="754196" cy="1984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050" dirty="0" smtClean="0"/>
              <a:t>府の取組</a:t>
            </a:r>
            <a:endParaRPr kumimoji="1" lang="ja-JP" altLang="en-US" sz="1050" dirty="0"/>
          </a:p>
        </p:txBody>
      </p:sp>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12471">
            <a:off x="11592305" y="9078867"/>
            <a:ext cx="1129224" cy="951734"/>
          </a:xfrm>
          <a:prstGeom prst="rect">
            <a:avLst/>
          </a:prstGeom>
        </p:spPr>
      </p:pic>
      <p:sp>
        <p:nvSpPr>
          <p:cNvPr id="59" name="下矢印 58"/>
          <p:cNvSpPr/>
          <p:nvPr/>
        </p:nvSpPr>
        <p:spPr>
          <a:xfrm>
            <a:off x="13294190" y="8834208"/>
            <a:ext cx="739876" cy="1416051"/>
          </a:xfrm>
          <a:prstGeom prst="downArrow">
            <a:avLst>
              <a:gd name="adj1" fmla="val 77302"/>
              <a:gd name="adj2" fmla="val 15530"/>
            </a:avLst>
          </a:prstGeom>
        </p:spPr>
        <p:style>
          <a:lnRef idx="1">
            <a:schemeClr val="accent5"/>
          </a:lnRef>
          <a:fillRef idx="2">
            <a:schemeClr val="accent5"/>
          </a:fillRef>
          <a:effectRef idx="1">
            <a:schemeClr val="accent5"/>
          </a:effectRef>
          <a:fontRef idx="minor">
            <a:schemeClr val="dk1"/>
          </a:fontRef>
        </p:style>
        <p:txBody>
          <a:bodyPr vert="eaVert" rtlCol="0" anchor="ctr"/>
          <a:lstStyle/>
          <a:p>
            <a:r>
              <a:rPr kumimoji="1" lang="ja-JP" altLang="en-US" sz="900" dirty="0" smtClean="0"/>
              <a:t>本にふれる機会の提供</a:t>
            </a:r>
            <a:endParaRPr kumimoji="1" lang="en-US" altLang="ja-JP" sz="900" dirty="0" smtClean="0"/>
          </a:p>
        </p:txBody>
      </p:sp>
      <p:sp>
        <p:nvSpPr>
          <p:cNvPr id="29" name="下矢印 28"/>
          <p:cNvSpPr/>
          <p:nvPr/>
        </p:nvSpPr>
        <p:spPr>
          <a:xfrm>
            <a:off x="11185931" y="10013281"/>
            <a:ext cx="2068250" cy="221525"/>
          </a:xfrm>
          <a:prstGeom prst="downArrow">
            <a:avLst>
              <a:gd name="adj1" fmla="val 77302"/>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700" b="1" dirty="0" smtClean="0"/>
              <a:t>発達段階に応じた取組・働きかけ</a:t>
            </a:r>
            <a:endParaRPr kumimoji="1" lang="ja-JP" altLang="en-US" sz="700" b="1" dirty="0"/>
          </a:p>
        </p:txBody>
      </p:sp>
      <p:sp>
        <p:nvSpPr>
          <p:cNvPr id="58" name="下矢印 57"/>
          <p:cNvSpPr/>
          <p:nvPr/>
        </p:nvSpPr>
        <p:spPr>
          <a:xfrm>
            <a:off x="11192313" y="8834208"/>
            <a:ext cx="2196515" cy="208367"/>
          </a:xfrm>
          <a:prstGeom prst="downArrow">
            <a:avLst>
              <a:gd name="adj1" fmla="val 77302"/>
              <a:gd name="adj2" fmla="val 19014"/>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700" b="1" dirty="0" smtClean="0"/>
              <a:t>体制づくりの支援</a:t>
            </a:r>
            <a:endParaRPr kumimoji="1" lang="en-US" altLang="ja-JP" sz="700" b="1" dirty="0" smtClean="0"/>
          </a:p>
        </p:txBody>
      </p:sp>
      <p:sp>
        <p:nvSpPr>
          <p:cNvPr id="62" name="楕円 61"/>
          <p:cNvSpPr/>
          <p:nvPr/>
        </p:nvSpPr>
        <p:spPr>
          <a:xfrm>
            <a:off x="11930916" y="9224881"/>
            <a:ext cx="739535" cy="722756"/>
          </a:xfrm>
          <a:prstGeom prst="ellipse">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図表 13"/>
          <p:cNvGraphicFramePr/>
          <p:nvPr>
            <p:extLst>
              <p:ext uri="{D42A27DB-BD31-4B8C-83A1-F6EECF244321}">
                <p14:modId xmlns:p14="http://schemas.microsoft.com/office/powerpoint/2010/main" val="2331873174"/>
              </p:ext>
            </p:extLst>
          </p:nvPr>
        </p:nvGraphicFramePr>
        <p:xfrm>
          <a:off x="11527891" y="9149230"/>
          <a:ext cx="1576731" cy="8640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0" name="角丸四角形 59"/>
          <p:cNvSpPr/>
          <p:nvPr/>
        </p:nvSpPr>
        <p:spPr>
          <a:xfrm>
            <a:off x="11120168" y="9136245"/>
            <a:ext cx="966298" cy="17533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700" dirty="0" smtClean="0"/>
              <a:t>子どもの生活の場</a:t>
            </a:r>
            <a:endParaRPr kumimoji="1" lang="ja-JP" altLang="en-US" sz="700" dirty="0"/>
          </a:p>
        </p:txBody>
      </p:sp>
      <p:sp>
        <p:nvSpPr>
          <p:cNvPr id="26" name="角丸四角形 25"/>
          <p:cNvSpPr/>
          <p:nvPr/>
        </p:nvSpPr>
        <p:spPr>
          <a:xfrm>
            <a:off x="11879108" y="9549322"/>
            <a:ext cx="818102" cy="17039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800" b="1" dirty="0" smtClean="0"/>
              <a:t>ネットワーク</a:t>
            </a:r>
            <a:endParaRPr kumimoji="1" lang="ja-JP" altLang="en-US" sz="800" b="1" dirty="0"/>
          </a:p>
        </p:txBody>
      </p:sp>
      <p:sp>
        <p:nvSpPr>
          <p:cNvPr id="32" name="テキスト ボックス 31"/>
          <p:cNvSpPr txBox="1"/>
          <p:nvPr/>
        </p:nvSpPr>
        <p:spPr>
          <a:xfrm>
            <a:off x="13226062" y="160709"/>
            <a:ext cx="1036122" cy="369332"/>
          </a:xfrm>
          <a:prstGeom prst="rect">
            <a:avLst/>
          </a:prstGeom>
          <a:solidFill>
            <a:schemeClr val="bg1"/>
          </a:solidFill>
        </p:spPr>
        <p:txBody>
          <a:bodyPr wrap="square" rtlCol="0">
            <a:spAutoFit/>
          </a:bodyPr>
          <a:lstStyle/>
          <a:p>
            <a:r>
              <a:rPr kumimoji="1" lang="ja-JP" altLang="en-US" dirty="0" smtClean="0"/>
              <a:t>資料 ５</a:t>
            </a:r>
            <a:endParaRPr kumimoji="1" lang="ja-JP" altLang="en-US" dirty="0"/>
          </a:p>
        </p:txBody>
      </p:sp>
    </p:spTree>
    <p:extLst>
      <p:ext uri="{BB962C8B-B14F-4D97-AF65-F5344CB8AC3E}">
        <p14:creationId xmlns:p14="http://schemas.microsoft.com/office/powerpoint/2010/main" val="2571805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ctrTitle"/>
          </p:nvPr>
        </p:nvSpPr>
        <p:spPr>
          <a:xfrm>
            <a:off x="0" y="1"/>
            <a:ext cx="12240181" cy="609600"/>
          </a:xfrm>
        </p:spPr>
        <p:txBody>
          <a:bodyPr>
            <a:normAutofit/>
          </a:bodyPr>
          <a:lstStyle/>
          <a:p>
            <a:pPr algn="l"/>
            <a:r>
              <a:rPr kumimoji="1" lang="ja-JP" altLang="en-US" sz="3200" dirty="0" smtClean="0"/>
              <a:t>○計画改訂に</a:t>
            </a:r>
            <a:r>
              <a:rPr lang="ja-JP" altLang="en-US" sz="3200" dirty="0" smtClean="0"/>
              <a:t>向けたスケジュールについて</a:t>
            </a:r>
            <a:endParaRPr kumimoji="1" lang="ja-JP" altLang="en-US" sz="3200" dirty="0"/>
          </a:p>
        </p:txBody>
      </p:sp>
      <p:sp>
        <p:nvSpPr>
          <p:cNvPr id="18" name="正方形/長方形 17"/>
          <p:cNvSpPr/>
          <p:nvPr/>
        </p:nvSpPr>
        <p:spPr>
          <a:xfrm>
            <a:off x="0" y="545433"/>
            <a:ext cx="14400213" cy="128336"/>
          </a:xfrm>
          <a:prstGeom prst="rect">
            <a:avLst/>
          </a:pr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9" name="表 28"/>
          <p:cNvGraphicFramePr>
            <a:graphicFrameLocks noGrp="1"/>
          </p:cNvGraphicFramePr>
          <p:nvPr>
            <p:extLst>
              <p:ext uri="{D42A27DB-BD31-4B8C-83A1-F6EECF244321}">
                <p14:modId xmlns:p14="http://schemas.microsoft.com/office/powerpoint/2010/main" val="667860928"/>
              </p:ext>
            </p:extLst>
          </p:nvPr>
        </p:nvGraphicFramePr>
        <p:xfrm>
          <a:off x="-7" y="673769"/>
          <a:ext cx="14400220" cy="10125994"/>
        </p:xfrm>
        <a:graphic>
          <a:graphicData uri="http://schemas.openxmlformats.org/drawingml/2006/table">
            <a:tbl>
              <a:tblPr firstRow="1" bandRow="1">
                <a:tableStyleId>{00A15C55-8517-42AA-B614-E9B94910E393}</a:tableStyleId>
              </a:tblPr>
              <a:tblGrid>
                <a:gridCol w="720011">
                  <a:extLst>
                    <a:ext uri="{9D8B030D-6E8A-4147-A177-3AD203B41FA5}">
                      <a16:colId xmlns:a16="http://schemas.microsoft.com/office/drawing/2014/main" val="1215716853"/>
                    </a:ext>
                  </a:extLst>
                </a:gridCol>
                <a:gridCol w="720011">
                  <a:extLst>
                    <a:ext uri="{9D8B030D-6E8A-4147-A177-3AD203B41FA5}">
                      <a16:colId xmlns:a16="http://schemas.microsoft.com/office/drawing/2014/main" val="2659530402"/>
                    </a:ext>
                  </a:extLst>
                </a:gridCol>
                <a:gridCol w="720011">
                  <a:extLst>
                    <a:ext uri="{9D8B030D-6E8A-4147-A177-3AD203B41FA5}">
                      <a16:colId xmlns:a16="http://schemas.microsoft.com/office/drawing/2014/main" val="2908516494"/>
                    </a:ext>
                  </a:extLst>
                </a:gridCol>
                <a:gridCol w="720011">
                  <a:extLst>
                    <a:ext uri="{9D8B030D-6E8A-4147-A177-3AD203B41FA5}">
                      <a16:colId xmlns:a16="http://schemas.microsoft.com/office/drawing/2014/main" val="1889731242"/>
                    </a:ext>
                  </a:extLst>
                </a:gridCol>
                <a:gridCol w="720011">
                  <a:extLst>
                    <a:ext uri="{9D8B030D-6E8A-4147-A177-3AD203B41FA5}">
                      <a16:colId xmlns:a16="http://schemas.microsoft.com/office/drawing/2014/main" val="3003800322"/>
                    </a:ext>
                  </a:extLst>
                </a:gridCol>
                <a:gridCol w="720011">
                  <a:extLst>
                    <a:ext uri="{9D8B030D-6E8A-4147-A177-3AD203B41FA5}">
                      <a16:colId xmlns:a16="http://schemas.microsoft.com/office/drawing/2014/main" val="664510223"/>
                    </a:ext>
                  </a:extLst>
                </a:gridCol>
                <a:gridCol w="720011">
                  <a:extLst>
                    <a:ext uri="{9D8B030D-6E8A-4147-A177-3AD203B41FA5}">
                      <a16:colId xmlns:a16="http://schemas.microsoft.com/office/drawing/2014/main" val="668188570"/>
                    </a:ext>
                  </a:extLst>
                </a:gridCol>
                <a:gridCol w="720011">
                  <a:extLst>
                    <a:ext uri="{9D8B030D-6E8A-4147-A177-3AD203B41FA5}">
                      <a16:colId xmlns:a16="http://schemas.microsoft.com/office/drawing/2014/main" val="36877273"/>
                    </a:ext>
                  </a:extLst>
                </a:gridCol>
                <a:gridCol w="720011">
                  <a:extLst>
                    <a:ext uri="{9D8B030D-6E8A-4147-A177-3AD203B41FA5}">
                      <a16:colId xmlns:a16="http://schemas.microsoft.com/office/drawing/2014/main" val="3457820918"/>
                    </a:ext>
                  </a:extLst>
                </a:gridCol>
                <a:gridCol w="720011">
                  <a:extLst>
                    <a:ext uri="{9D8B030D-6E8A-4147-A177-3AD203B41FA5}">
                      <a16:colId xmlns:a16="http://schemas.microsoft.com/office/drawing/2014/main" val="751152719"/>
                    </a:ext>
                  </a:extLst>
                </a:gridCol>
                <a:gridCol w="720011">
                  <a:extLst>
                    <a:ext uri="{9D8B030D-6E8A-4147-A177-3AD203B41FA5}">
                      <a16:colId xmlns:a16="http://schemas.microsoft.com/office/drawing/2014/main" val="471183949"/>
                    </a:ext>
                  </a:extLst>
                </a:gridCol>
                <a:gridCol w="720011">
                  <a:extLst>
                    <a:ext uri="{9D8B030D-6E8A-4147-A177-3AD203B41FA5}">
                      <a16:colId xmlns:a16="http://schemas.microsoft.com/office/drawing/2014/main" val="4134139688"/>
                    </a:ext>
                  </a:extLst>
                </a:gridCol>
                <a:gridCol w="720011">
                  <a:extLst>
                    <a:ext uri="{9D8B030D-6E8A-4147-A177-3AD203B41FA5}">
                      <a16:colId xmlns:a16="http://schemas.microsoft.com/office/drawing/2014/main" val="4124485888"/>
                    </a:ext>
                  </a:extLst>
                </a:gridCol>
                <a:gridCol w="720011">
                  <a:extLst>
                    <a:ext uri="{9D8B030D-6E8A-4147-A177-3AD203B41FA5}">
                      <a16:colId xmlns:a16="http://schemas.microsoft.com/office/drawing/2014/main" val="3411049731"/>
                    </a:ext>
                  </a:extLst>
                </a:gridCol>
                <a:gridCol w="720011">
                  <a:extLst>
                    <a:ext uri="{9D8B030D-6E8A-4147-A177-3AD203B41FA5}">
                      <a16:colId xmlns:a16="http://schemas.microsoft.com/office/drawing/2014/main" val="2575203626"/>
                    </a:ext>
                  </a:extLst>
                </a:gridCol>
                <a:gridCol w="720011">
                  <a:extLst>
                    <a:ext uri="{9D8B030D-6E8A-4147-A177-3AD203B41FA5}">
                      <a16:colId xmlns:a16="http://schemas.microsoft.com/office/drawing/2014/main" val="3974727439"/>
                    </a:ext>
                  </a:extLst>
                </a:gridCol>
                <a:gridCol w="720011">
                  <a:extLst>
                    <a:ext uri="{9D8B030D-6E8A-4147-A177-3AD203B41FA5}">
                      <a16:colId xmlns:a16="http://schemas.microsoft.com/office/drawing/2014/main" val="3059105410"/>
                    </a:ext>
                  </a:extLst>
                </a:gridCol>
                <a:gridCol w="720011">
                  <a:extLst>
                    <a:ext uri="{9D8B030D-6E8A-4147-A177-3AD203B41FA5}">
                      <a16:colId xmlns:a16="http://schemas.microsoft.com/office/drawing/2014/main" val="839441880"/>
                    </a:ext>
                  </a:extLst>
                </a:gridCol>
                <a:gridCol w="720011">
                  <a:extLst>
                    <a:ext uri="{9D8B030D-6E8A-4147-A177-3AD203B41FA5}">
                      <a16:colId xmlns:a16="http://schemas.microsoft.com/office/drawing/2014/main" val="3208284206"/>
                    </a:ext>
                  </a:extLst>
                </a:gridCol>
                <a:gridCol w="720011">
                  <a:extLst>
                    <a:ext uri="{9D8B030D-6E8A-4147-A177-3AD203B41FA5}">
                      <a16:colId xmlns:a16="http://schemas.microsoft.com/office/drawing/2014/main" val="3316923574"/>
                    </a:ext>
                  </a:extLst>
                </a:gridCol>
              </a:tblGrid>
              <a:tr h="527012">
                <a:tc rowSpan="2">
                  <a:txBody>
                    <a:bodyPr/>
                    <a:lstStyle/>
                    <a:p>
                      <a:pPr algn="ctr"/>
                      <a:endParaRPr kumimoji="1" lang="ja-JP" altLang="en-US"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6">
                  <a:txBody>
                    <a:bodyPr/>
                    <a:lstStyle/>
                    <a:p>
                      <a:pPr algn="ctr"/>
                      <a:r>
                        <a:rPr kumimoji="1" lang="ja-JP" altLang="en-US" dirty="0" smtClean="0"/>
                        <a:t>令和元年度</a:t>
                      </a:r>
                      <a:endParaRPr kumimoji="1" lang="ja-JP" altLang="en-US" dirty="0"/>
                    </a:p>
                  </a:txBody>
                  <a:tcPr>
                    <a:lnL w="12700" cap="flat" cmpd="sng" algn="ctr">
                      <a:solidFill>
                        <a:schemeClr val="bg1"/>
                      </a:solidFill>
                      <a:prstDash val="solid"/>
                      <a:round/>
                      <a:headEnd type="none" w="med" len="med"/>
                      <a:tailEnd type="none" w="med" len="med"/>
                    </a:ln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12">
                  <a:txBody>
                    <a:bodyPr/>
                    <a:lstStyle/>
                    <a:p>
                      <a:pPr algn="ctr"/>
                      <a:r>
                        <a:rPr kumimoji="1" lang="ja-JP" altLang="en-US" dirty="0" smtClean="0"/>
                        <a:t>令和２年度</a:t>
                      </a: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a:txBody>
                    <a:bodyPr/>
                    <a:lstStyle/>
                    <a:p>
                      <a:pPr algn="ctr"/>
                      <a:r>
                        <a:rPr kumimoji="1" lang="ja-JP" altLang="en-US" sz="1400" dirty="0" smtClean="0"/>
                        <a:t>３年度</a:t>
                      </a:r>
                      <a:endParaRPr kumimoji="1" lang="ja-JP" altLang="en-US" sz="1400" dirty="0"/>
                    </a:p>
                  </a:txBody>
                  <a:tcPr anchor="ctr"/>
                </a:tc>
                <a:extLst>
                  <a:ext uri="{0D108BD9-81ED-4DB2-BD59-A6C34878D82A}">
                    <a16:rowId xmlns:a16="http://schemas.microsoft.com/office/drawing/2014/main" val="199551446"/>
                  </a:ext>
                </a:extLst>
              </a:tr>
              <a:tr h="398903">
                <a:tc vMerge="1">
                  <a:txBody>
                    <a:bodyPr/>
                    <a:lstStyle/>
                    <a:p>
                      <a:pPr algn="ctr"/>
                      <a:endParaRPr kumimoji="1" lang="ja-JP" altLang="en-US" dirty="0"/>
                    </a:p>
                  </a:txBody>
                  <a:tcPr>
                    <a:solidFill>
                      <a:schemeClr val="accent1"/>
                    </a:solidFill>
                  </a:tcPr>
                </a:tc>
                <a:tc>
                  <a:txBody>
                    <a:bodyPr/>
                    <a:lstStyle/>
                    <a:p>
                      <a:pPr algn="ctr"/>
                      <a:r>
                        <a:rPr kumimoji="1" lang="en-US" altLang="ja-JP" sz="2000" dirty="0" smtClean="0"/>
                        <a:t>10</a:t>
                      </a:r>
                      <a:r>
                        <a:rPr kumimoji="1" lang="ja-JP" altLang="en-US" sz="2000" dirty="0" smtClean="0"/>
                        <a:t>月</a:t>
                      </a:r>
                      <a:endParaRPr kumimoji="1" lang="ja-JP" altLang="en-US" sz="2000" dirty="0"/>
                    </a:p>
                  </a:txBody>
                  <a:tcPr>
                    <a:lnL w="12700" cap="flat" cmpd="sng" algn="ctr">
                      <a:solidFill>
                        <a:schemeClr val="bg1"/>
                      </a:solidFill>
                      <a:prstDash val="solid"/>
                      <a:round/>
                      <a:headEnd type="none" w="med" len="med"/>
                      <a:tailEnd type="none" w="med" len="med"/>
                    </a:lnL>
                  </a:tcPr>
                </a:tc>
                <a:tc>
                  <a:txBody>
                    <a:bodyPr/>
                    <a:lstStyle/>
                    <a:p>
                      <a:pPr algn="ctr"/>
                      <a:r>
                        <a:rPr kumimoji="1" lang="en-US" altLang="ja-JP" sz="2000" dirty="0" smtClean="0"/>
                        <a:t>11</a:t>
                      </a:r>
                      <a:r>
                        <a:rPr kumimoji="1" lang="ja-JP" altLang="en-US" sz="2000" dirty="0" smtClean="0"/>
                        <a:t>月</a:t>
                      </a:r>
                      <a:endParaRPr kumimoji="1" lang="ja-JP" altLang="en-US" sz="2000" dirty="0"/>
                    </a:p>
                  </a:txBody>
                  <a:tcPr/>
                </a:tc>
                <a:tc>
                  <a:txBody>
                    <a:bodyPr/>
                    <a:lstStyle/>
                    <a:p>
                      <a:pPr algn="ctr"/>
                      <a:r>
                        <a:rPr kumimoji="1" lang="en-US" altLang="ja-JP" sz="2000" dirty="0" smtClean="0"/>
                        <a:t>12</a:t>
                      </a:r>
                      <a:r>
                        <a:rPr kumimoji="1" lang="ja-JP" altLang="en-US" sz="2000" dirty="0" smtClean="0"/>
                        <a:t>月</a:t>
                      </a:r>
                      <a:endParaRPr kumimoji="1" lang="ja-JP" altLang="en-US" sz="2000" dirty="0"/>
                    </a:p>
                  </a:txBody>
                  <a:tcPr/>
                </a:tc>
                <a:tc>
                  <a:txBody>
                    <a:bodyPr/>
                    <a:lstStyle/>
                    <a:p>
                      <a:pPr algn="ctr"/>
                      <a:r>
                        <a:rPr kumimoji="1" lang="ja-JP" altLang="en-US" sz="2000" dirty="0" smtClean="0"/>
                        <a:t>１月</a:t>
                      </a:r>
                      <a:endParaRPr kumimoji="1" lang="ja-JP" altLang="en-US" sz="2000" dirty="0"/>
                    </a:p>
                  </a:txBody>
                  <a:tcPr/>
                </a:tc>
                <a:tc>
                  <a:txBody>
                    <a:bodyPr/>
                    <a:lstStyle/>
                    <a:p>
                      <a:pPr algn="ctr"/>
                      <a:r>
                        <a:rPr kumimoji="1" lang="ja-JP" altLang="en-US" sz="2000" dirty="0" smtClean="0"/>
                        <a:t>２月</a:t>
                      </a:r>
                      <a:endParaRPr kumimoji="1" lang="ja-JP" altLang="en-US" sz="2000" dirty="0"/>
                    </a:p>
                  </a:txBody>
                  <a:tcPr/>
                </a:tc>
                <a:tc>
                  <a:txBody>
                    <a:bodyPr/>
                    <a:lstStyle/>
                    <a:p>
                      <a:pPr algn="ctr"/>
                      <a:r>
                        <a:rPr kumimoji="1" lang="ja-JP" altLang="en-US" sz="2000" dirty="0" smtClean="0"/>
                        <a:t>３月</a:t>
                      </a:r>
                      <a:endParaRPr kumimoji="1" lang="ja-JP" altLang="en-US" sz="2000" dirty="0"/>
                    </a:p>
                  </a:txBody>
                  <a:tcPr/>
                </a:tc>
                <a:tc>
                  <a:txBody>
                    <a:bodyPr/>
                    <a:lstStyle/>
                    <a:p>
                      <a:pPr algn="ctr"/>
                      <a:r>
                        <a:rPr kumimoji="1" lang="ja-JP" altLang="en-US" sz="2000" dirty="0" smtClean="0"/>
                        <a:t>４月</a:t>
                      </a:r>
                      <a:endParaRPr kumimoji="1" lang="ja-JP" altLang="en-US" sz="2000" dirty="0"/>
                    </a:p>
                  </a:txBody>
                  <a:tcPr/>
                </a:tc>
                <a:tc>
                  <a:txBody>
                    <a:bodyPr/>
                    <a:lstStyle/>
                    <a:p>
                      <a:pPr algn="ctr"/>
                      <a:r>
                        <a:rPr kumimoji="1" lang="ja-JP" altLang="en-US" sz="2000" dirty="0" smtClean="0"/>
                        <a:t>５月</a:t>
                      </a:r>
                      <a:endParaRPr kumimoji="1" lang="ja-JP" altLang="en-US" sz="2000" dirty="0"/>
                    </a:p>
                  </a:txBody>
                  <a:tcPr/>
                </a:tc>
                <a:tc>
                  <a:txBody>
                    <a:bodyPr/>
                    <a:lstStyle/>
                    <a:p>
                      <a:pPr algn="ctr"/>
                      <a:r>
                        <a:rPr kumimoji="1" lang="ja-JP" altLang="en-US" sz="2000" dirty="0" smtClean="0"/>
                        <a:t>６月</a:t>
                      </a:r>
                      <a:endParaRPr kumimoji="1" lang="ja-JP" altLang="en-US" sz="2000" dirty="0"/>
                    </a:p>
                  </a:txBody>
                  <a:tcPr/>
                </a:tc>
                <a:tc>
                  <a:txBody>
                    <a:bodyPr/>
                    <a:lstStyle/>
                    <a:p>
                      <a:pPr algn="ctr"/>
                      <a:r>
                        <a:rPr kumimoji="1" lang="ja-JP" altLang="en-US" sz="2000" dirty="0" smtClean="0"/>
                        <a:t>７月</a:t>
                      </a:r>
                      <a:endParaRPr kumimoji="1" lang="ja-JP" altLang="en-US" sz="2000" dirty="0"/>
                    </a:p>
                  </a:txBody>
                  <a:tcPr/>
                </a:tc>
                <a:tc>
                  <a:txBody>
                    <a:bodyPr/>
                    <a:lstStyle/>
                    <a:p>
                      <a:pPr algn="ctr"/>
                      <a:r>
                        <a:rPr kumimoji="1" lang="ja-JP" altLang="en-US" sz="2000" dirty="0" smtClean="0"/>
                        <a:t>８月</a:t>
                      </a:r>
                      <a:endParaRPr kumimoji="1" lang="ja-JP" altLang="en-US" sz="2000" dirty="0"/>
                    </a:p>
                  </a:txBody>
                  <a:tcPr/>
                </a:tc>
                <a:tc>
                  <a:txBody>
                    <a:bodyPr/>
                    <a:lstStyle/>
                    <a:p>
                      <a:pPr algn="ctr"/>
                      <a:r>
                        <a:rPr kumimoji="1" lang="ja-JP" altLang="en-US" sz="2000" dirty="0" smtClean="0"/>
                        <a:t>９月</a:t>
                      </a:r>
                      <a:endParaRPr kumimoji="1" lang="ja-JP" altLang="en-US" sz="2000" dirty="0"/>
                    </a:p>
                  </a:txBody>
                  <a:tcPr/>
                </a:tc>
                <a:tc>
                  <a:txBody>
                    <a:bodyPr/>
                    <a:lstStyle/>
                    <a:p>
                      <a:pPr algn="ctr"/>
                      <a:r>
                        <a:rPr kumimoji="1" lang="en-US" altLang="ja-JP" sz="2000" dirty="0" smtClean="0"/>
                        <a:t>10</a:t>
                      </a:r>
                      <a:r>
                        <a:rPr kumimoji="1" lang="ja-JP" altLang="en-US" sz="2000" dirty="0" smtClean="0"/>
                        <a:t>月</a:t>
                      </a:r>
                      <a:endParaRPr kumimoji="1" lang="ja-JP" altLang="en-US" sz="2000" dirty="0"/>
                    </a:p>
                  </a:txBody>
                  <a:tcPr/>
                </a:tc>
                <a:tc>
                  <a:txBody>
                    <a:bodyPr/>
                    <a:lstStyle/>
                    <a:p>
                      <a:pPr algn="ctr"/>
                      <a:r>
                        <a:rPr kumimoji="1" lang="en-US" altLang="ja-JP" sz="2000" dirty="0" smtClean="0"/>
                        <a:t>11</a:t>
                      </a:r>
                      <a:r>
                        <a:rPr kumimoji="1" lang="ja-JP" altLang="en-US" sz="2000" dirty="0" smtClean="0"/>
                        <a:t>月</a:t>
                      </a:r>
                      <a:endParaRPr kumimoji="1" lang="ja-JP" altLang="en-US" sz="2000" dirty="0"/>
                    </a:p>
                  </a:txBody>
                  <a:tcPr/>
                </a:tc>
                <a:tc>
                  <a:txBody>
                    <a:bodyPr/>
                    <a:lstStyle/>
                    <a:p>
                      <a:pPr algn="ctr"/>
                      <a:r>
                        <a:rPr kumimoji="1" lang="en-US" altLang="ja-JP" sz="2000" dirty="0" smtClean="0"/>
                        <a:t>12</a:t>
                      </a:r>
                      <a:r>
                        <a:rPr kumimoji="1" lang="ja-JP" altLang="en-US" sz="2000" dirty="0" smtClean="0"/>
                        <a:t>月</a:t>
                      </a:r>
                      <a:endParaRPr kumimoji="1" lang="ja-JP" altLang="en-US" sz="2000" dirty="0"/>
                    </a:p>
                  </a:txBody>
                  <a:tcPr/>
                </a:tc>
                <a:tc>
                  <a:txBody>
                    <a:bodyPr/>
                    <a:lstStyle/>
                    <a:p>
                      <a:pPr algn="ctr"/>
                      <a:r>
                        <a:rPr kumimoji="1" lang="ja-JP" altLang="en-US" sz="2000" dirty="0" smtClean="0"/>
                        <a:t>１月</a:t>
                      </a:r>
                      <a:endParaRPr kumimoji="1" lang="ja-JP" altLang="en-US" sz="2000" dirty="0"/>
                    </a:p>
                  </a:txBody>
                  <a:tcPr/>
                </a:tc>
                <a:tc>
                  <a:txBody>
                    <a:bodyPr/>
                    <a:lstStyle/>
                    <a:p>
                      <a:pPr algn="ctr"/>
                      <a:r>
                        <a:rPr kumimoji="1" lang="ja-JP" altLang="en-US" sz="2000" dirty="0" smtClean="0"/>
                        <a:t>２月</a:t>
                      </a:r>
                      <a:endParaRPr kumimoji="1" lang="ja-JP" altLang="en-US" sz="2000" dirty="0"/>
                    </a:p>
                  </a:txBody>
                  <a:tcPr/>
                </a:tc>
                <a:tc>
                  <a:txBody>
                    <a:bodyPr/>
                    <a:lstStyle/>
                    <a:p>
                      <a:pPr algn="ctr"/>
                      <a:r>
                        <a:rPr kumimoji="1" lang="ja-JP" altLang="en-US" sz="2000" dirty="0" smtClean="0"/>
                        <a:t>３月</a:t>
                      </a:r>
                      <a:endParaRPr kumimoji="1" lang="ja-JP" altLang="en-US" sz="2000" dirty="0"/>
                    </a:p>
                  </a:txBody>
                  <a:tcPr/>
                </a:tc>
                <a:tc>
                  <a:txBody>
                    <a:bodyPr/>
                    <a:lstStyle/>
                    <a:p>
                      <a:pPr algn="ctr"/>
                      <a:r>
                        <a:rPr kumimoji="1" lang="ja-JP" altLang="en-US" sz="2000" dirty="0" smtClean="0"/>
                        <a:t>４月</a:t>
                      </a:r>
                      <a:endParaRPr kumimoji="1" lang="ja-JP" altLang="en-US" sz="2000" dirty="0"/>
                    </a:p>
                  </a:txBody>
                  <a:tcPr/>
                </a:tc>
                <a:extLst>
                  <a:ext uri="{0D108BD9-81ED-4DB2-BD59-A6C34878D82A}">
                    <a16:rowId xmlns:a16="http://schemas.microsoft.com/office/drawing/2014/main" val="3529921195"/>
                  </a:ext>
                </a:extLst>
              </a:tr>
              <a:tr h="2029519">
                <a:tc>
                  <a:txBody>
                    <a:bodyPr/>
                    <a:lstStyle/>
                    <a:p>
                      <a:pPr algn="ctr"/>
                      <a:r>
                        <a:rPr kumimoji="1" lang="ja-JP" altLang="en-US" sz="1600" dirty="0" smtClean="0"/>
                        <a:t>各関係機関</a:t>
                      </a:r>
                      <a:endParaRPr kumimoji="1" lang="ja-JP" altLang="en-US" sz="1600" dirty="0"/>
                    </a:p>
                  </a:txBody>
                  <a:tcPr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2903617217"/>
                  </a:ext>
                </a:extLst>
              </a:tr>
              <a:tr h="2164088">
                <a:tc>
                  <a:txBody>
                    <a:bodyPr/>
                    <a:lstStyle/>
                    <a:p>
                      <a:pPr algn="ctr"/>
                      <a:r>
                        <a:rPr lang="ja-JP" altLang="en-US" sz="1600" dirty="0" smtClean="0"/>
                        <a:t>事務局</a:t>
                      </a:r>
                      <a:endParaRPr lang="ja-JP" altLang="en-US" sz="1600" dirty="0"/>
                    </a:p>
                  </a:txBody>
                  <a:tcPr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2547827322"/>
                  </a:ext>
                </a:extLst>
              </a:tr>
              <a:tr h="2503236">
                <a:tc>
                  <a:txBody>
                    <a:bodyPr/>
                    <a:lstStyle/>
                    <a:p>
                      <a:pPr algn="ctr"/>
                      <a:r>
                        <a:rPr kumimoji="1" lang="ja-JP" altLang="en-US" sz="1600" dirty="0" smtClean="0"/>
                        <a:t>社会教育委員会</a:t>
                      </a:r>
                      <a:endParaRPr kumimoji="1" lang="ja-JP" altLang="en-US" sz="1600" dirty="0"/>
                    </a:p>
                  </a:txBody>
                  <a:tcPr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2406280784"/>
                  </a:ext>
                </a:extLst>
              </a:tr>
              <a:tr h="2503236">
                <a:tc>
                  <a:txBody>
                    <a:bodyPr/>
                    <a:lstStyle/>
                    <a:p>
                      <a:pPr algn="ctr"/>
                      <a:r>
                        <a:rPr kumimoji="1" lang="ja-JP" altLang="en-US" sz="1600" dirty="0" smtClean="0"/>
                        <a:t>社会教育委員会</a:t>
                      </a:r>
                      <a:endParaRPr kumimoji="1" lang="en-US" altLang="ja-JP" sz="1600" dirty="0" smtClean="0"/>
                    </a:p>
                    <a:p>
                      <a:pPr algn="ctr"/>
                      <a:r>
                        <a:rPr kumimoji="1" lang="ja-JP" altLang="en-US" sz="1600" dirty="0" smtClean="0"/>
                        <a:t>読書部会</a:t>
                      </a:r>
                      <a:endParaRPr kumimoji="1" lang="ja-JP" altLang="en-US" sz="1600" dirty="0"/>
                    </a:p>
                  </a:txBody>
                  <a:tcPr vert="eaVert"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514364534"/>
                  </a:ext>
                </a:extLst>
              </a:tr>
            </a:tbl>
          </a:graphicData>
        </a:graphic>
      </p:graphicFrame>
      <p:sp>
        <p:nvSpPr>
          <p:cNvPr id="30" name="角丸四角形 29"/>
          <p:cNvSpPr/>
          <p:nvPr/>
        </p:nvSpPr>
        <p:spPr>
          <a:xfrm>
            <a:off x="2594798" y="1673392"/>
            <a:ext cx="1479897" cy="3941345"/>
          </a:xfrm>
          <a:prstGeom prst="roundRect">
            <a:avLst>
              <a:gd name="adj" fmla="val 8065"/>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b="1" dirty="0" smtClean="0"/>
              <a:t>調査の実施</a:t>
            </a:r>
            <a:endParaRPr kumimoji="1" lang="ja-JP" altLang="en-US" b="1" dirty="0"/>
          </a:p>
        </p:txBody>
      </p:sp>
      <p:sp>
        <p:nvSpPr>
          <p:cNvPr id="31" name="ホームベース 30"/>
          <p:cNvSpPr/>
          <p:nvPr/>
        </p:nvSpPr>
        <p:spPr>
          <a:xfrm>
            <a:off x="4453719" y="3731523"/>
            <a:ext cx="527254" cy="1887956"/>
          </a:xfrm>
          <a:prstGeom prst="homePlate">
            <a:avLst>
              <a:gd name="adj" fmla="val 34848"/>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smtClean="0"/>
              <a:t>調査結果の集計・分析</a:t>
            </a:r>
            <a:endParaRPr kumimoji="1" lang="ja-JP" altLang="en-US" sz="1400" dirty="0"/>
          </a:p>
        </p:txBody>
      </p:sp>
      <p:sp>
        <p:nvSpPr>
          <p:cNvPr id="2" name="角丸四角形 1"/>
          <p:cNvSpPr/>
          <p:nvPr/>
        </p:nvSpPr>
        <p:spPr>
          <a:xfrm>
            <a:off x="4175651" y="1673391"/>
            <a:ext cx="221453" cy="3941345"/>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smtClean="0"/>
              <a:t>調査回収</a:t>
            </a:r>
            <a:endParaRPr kumimoji="1" lang="ja-JP" altLang="en-US" dirty="0"/>
          </a:p>
        </p:txBody>
      </p:sp>
      <p:sp>
        <p:nvSpPr>
          <p:cNvPr id="3" name="角丸四角形 2"/>
          <p:cNvSpPr/>
          <p:nvPr/>
        </p:nvSpPr>
        <p:spPr>
          <a:xfrm>
            <a:off x="778927" y="3726780"/>
            <a:ext cx="576470" cy="1887955"/>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lstStyle/>
          <a:p>
            <a:r>
              <a:rPr kumimoji="1" lang="ja-JP" altLang="en-US" sz="1400" dirty="0" smtClean="0"/>
              <a:t>　調査方法・</a:t>
            </a:r>
            <a:endParaRPr kumimoji="1" lang="en-US" altLang="ja-JP" sz="1400" dirty="0" smtClean="0"/>
          </a:p>
          <a:p>
            <a:pPr algn="ctr"/>
            <a:r>
              <a:rPr kumimoji="1" lang="ja-JP" altLang="en-US" sz="1400" dirty="0" smtClean="0"/>
              <a:t>内容案の作成</a:t>
            </a:r>
            <a:endParaRPr kumimoji="1" lang="ja-JP" altLang="en-US" sz="1400" dirty="0"/>
          </a:p>
        </p:txBody>
      </p:sp>
      <p:sp>
        <p:nvSpPr>
          <p:cNvPr id="5" name="ホームベース 4"/>
          <p:cNvSpPr/>
          <p:nvPr/>
        </p:nvSpPr>
        <p:spPr>
          <a:xfrm>
            <a:off x="5140135" y="3753851"/>
            <a:ext cx="589641" cy="1887956"/>
          </a:xfrm>
          <a:prstGeom prst="homePlate">
            <a:avLst>
              <a:gd name="adj" fmla="val 21967"/>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smtClean="0"/>
              <a:t>計画概要案作成作業</a:t>
            </a:r>
            <a:endParaRPr kumimoji="1" lang="ja-JP" altLang="en-US" sz="1400" dirty="0"/>
          </a:p>
        </p:txBody>
      </p:sp>
      <p:sp>
        <p:nvSpPr>
          <p:cNvPr id="11" name="ホームベース 10"/>
          <p:cNvSpPr/>
          <p:nvPr/>
        </p:nvSpPr>
        <p:spPr>
          <a:xfrm>
            <a:off x="7607320" y="3708957"/>
            <a:ext cx="1075153" cy="1933531"/>
          </a:xfrm>
          <a:prstGeom prst="homePlate">
            <a:avLst>
              <a:gd name="adj" fmla="val 29310"/>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smtClean="0"/>
              <a:t>計画案作成作業</a:t>
            </a:r>
            <a:endParaRPr kumimoji="1" lang="ja-JP" altLang="en-US" dirty="0"/>
          </a:p>
        </p:txBody>
      </p:sp>
      <p:sp>
        <p:nvSpPr>
          <p:cNvPr id="6" name="角丸四角形 5"/>
          <p:cNvSpPr/>
          <p:nvPr/>
        </p:nvSpPr>
        <p:spPr>
          <a:xfrm>
            <a:off x="6652843" y="3671815"/>
            <a:ext cx="391872" cy="4557785"/>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smtClean="0"/>
              <a:t>調査結果・計画概要報告</a:t>
            </a:r>
            <a:endParaRPr kumimoji="1" lang="en-US" altLang="ja-JP" sz="1400" dirty="0" smtClean="0"/>
          </a:p>
        </p:txBody>
      </p:sp>
      <p:sp>
        <p:nvSpPr>
          <p:cNvPr id="7" name="角丸四角形 6"/>
          <p:cNvSpPr/>
          <p:nvPr/>
        </p:nvSpPr>
        <p:spPr>
          <a:xfrm>
            <a:off x="7074319" y="3671815"/>
            <a:ext cx="435282" cy="1969992"/>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smtClean="0"/>
              <a:t>教育委員会会議</a:t>
            </a:r>
            <a:endParaRPr kumimoji="1" lang="en-US" altLang="ja-JP" sz="1400" dirty="0" smtClean="0"/>
          </a:p>
          <a:p>
            <a:pPr algn="ctr"/>
            <a:r>
              <a:rPr kumimoji="1" lang="ja-JP" altLang="en-US" sz="1400" dirty="0" smtClean="0"/>
              <a:t>へ概要案報告</a:t>
            </a:r>
            <a:endParaRPr kumimoji="1" lang="ja-JP" altLang="en-US" sz="1400" dirty="0"/>
          </a:p>
        </p:txBody>
      </p:sp>
      <p:sp>
        <p:nvSpPr>
          <p:cNvPr id="14" name="角丸四角形 13"/>
          <p:cNvSpPr/>
          <p:nvPr/>
        </p:nvSpPr>
        <p:spPr>
          <a:xfrm>
            <a:off x="9593537" y="3689952"/>
            <a:ext cx="414646" cy="4539648"/>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smtClean="0"/>
              <a:t>計画案報告</a:t>
            </a:r>
            <a:endParaRPr kumimoji="1" lang="ja-JP" altLang="en-US" dirty="0"/>
          </a:p>
        </p:txBody>
      </p:sp>
      <p:sp>
        <p:nvSpPr>
          <p:cNvPr id="15" name="角丸四角形 14"/>
          <p:cNvSpPr/>
          <p:nvPr/>
        </p:nvSpPr>
        <p:spPr>
          <a:xfrm>
            <a:off x="10138370" y="3669960"/>
            <a:ext cx="481409" cy="2002637"/>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lstStyle/>
          <a:p>
            <a:r>
              <a:rPr kumimoji="1" lang="ja-JP" altLang="en-US" sz="1400" dirty="0" smtClean="0"/>
              <a:t>　教育委員会会議</a:t>
            </a:r>
            <a:endParaRPr kumimoji="1" lang="en-US" altLang="ja-JP" sz="1400" dirty="0" smtClean="0"/>
          </a:p>
          <a:p>
            <a:pPr algn="ctr"/>
            <a:r>
              <a:rPr kumimoji="1" lang="ja-JP" altLang="en-US" sz="1400" dirty="0" smtClean="0"/>
              <a:t>へ計画案報告</a:t>
            </a:r>
            <a:endParaRPr kumimoji="1" lang="ja-JP" altLang="en-US" sz="1400" dirty="0"/>
          </a:p>
        </p:txBody>
      </p:sp>
      <p:sp>
        <p:nvSpPr>
          <p:cNvPr id="16" name="角丸四角形 15"/>
          <p:cNvSpPr/>
          <p:nvPr/>
        </p:nvSpPr>
        <p:spPr>
          <a:xfrm>
            <a:off x="1322685" y="6469039"/>
            <a:ext cx="473586" cy="1337802"/>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lstStyle/>
          <a:p>
            <a:r>
              <a:rPr kumimoji="1" lang="ja-JP" altLang="en-US" dirty="0" smtClean="0"/>
              <a:t>部会の設置</a:t>
            </a:r>
            <a:endParaRPr kumimoji="1" lang="ja-JP" altLang="en-US" dirty="0"/>
          </a:p>
        </p:txBody>
      </p:sp>
      <p:sp>
        <p:nvSpPr>
          <p:cNvPr id="8" name="ホームベース 7"/>
          <p:cNvSpPr/>
          <p:nvPr/>
        </p:nvSpPr>
        <p:spPr>
          <a:xfrm>
            <a:off x="1795314" y="8495403"/>
            <a:ext cx="706495" cy="2199777"/>
          </a:xfrm>
          <a:prstGeom prst="homePlate">
            <a:avLst>
              <a:gd name="adj" fmla="val 40258"/>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200" dirty="0" smtClean="0"/>
              <a:t>調査方法・内容の意見聴取</a:t>
            </a:r>
            <a:endParaRPr kumimoji="1" lang="ja-JP" altLang="en-US" sz="1200" dirty="0"/>
          </a:p>
        </p:txBody>
      </p:sp>
      <p:sp>
        <p:nvSpPr>
          <p:cNvPr id="9" name="角丸四角形 8"/>
          <p:cNvSpPr/>
          <p:nvPr/>
        </p:nvSpPr>
        <p:spPr>
          <a:xfrm>
            <a:off x="1405875" y="1673392"/>
            <a:ext cx="428784" cy="394134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各関係機関に意見聴取</a:t>
            </a:r>
            <a:endParaRPr kumimoji="1" lang="ja-JP" altLang="en-US" sz="1200" dirty="0"/>
          </a:p>
        </p:txBody>
      </p:sp>
      <p:sp>
        <p:nvSpPr>
          <p:cNvPr id="19" name="角丸四角形 18"/>
          <p:cNvSpPr/>
          <p:nvPr/>
        </p:nvSpPr>
        <p:spPr>
          <a:xfrm>
            <a:off x="10690604" y="3669960"/>
            <a:ext cx="505145" cy="1971847"/>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600" dirty="0" smtClean="0"/>
              <a:t>議会へ計画案報告</a:t>
            </a:r>
            <a:endParaRPr kumimoji="1" lang="ja-JP" altLang="en-US" sz="1600" dirty="0"/>
          </a:p>
        </p:txBody>
      </p:sp>
      <p:sp>
        <p:nvSpPr>
          <p:cNvPr id="20" name="ホームベース 19"/>
          <p:cNvSpPr/>
          <p:nvPr/>
        </p:nvSpPr>
        <p:spPr>
          <a:xfrm>
            <a:off x="6201207" y="8495403"/>
            <a:ext cx="451635" cy="2199776"/>
          </a:xfrm>
          <a:prstGeom prst="homePlate">
            <a:avLst>
              <a:gd name="adj" fmla="val 40258"/>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smtClean="0"/>
              <a:t>計画概要意見聴取</a:t>
            </a:r>
            <a:endParaRPr kumimoji="1" lang="ja-JP" altLang="en-US" sz="1400" dirty="0"/>
          </a:p>
        </p:txBody>
      </p:sp>
      <p:sp>
        <p:nvSpPr>
          <p:cNvPr id="21" name="角丸四角形 20"/>
          <p:cNvSpPr/>
          <p:nvPr/>
        </p:nvSpPr>
        <p:spPr>
          <a:xfrm>
            <a:off x="5857247" y="1673391"/>
            <a:ext cx="473187" cy="3941345"/>
          </a:xfrm>
          <a:prstGeom prst="round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t>各関係機関に意見聴取</a:t>
            </a:r>
            <a:endParaRPr kumimoji="1" lang="ja-JP" altLang="en-US" sz="1200" dirty="0"/>
          </a:p>
        </p:txBody>
      </p:sp>
      <p:sp>
        <p:nvSpPr>
          <p:cNvPr id="22" name="ホームベース 21"/>
          <p:cNvSpPr/>
          <p:nvPr/>
        </p:nvSpPr>
        <p:spPr>
          <a:xfrm>
            <a:off x="8705528" y="8495403"/>
            <a:ext cx="805442" cy="2199776"/>
          </a:xfrm>
          <a:prstGeom prst="homePlate">
            <a:avLst>
              <a:gd name="adj" fmla="val 40258"/>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smtClean="0"/>
              <a:t>計画</a:t>
            </a:r>
            <a:r>
              <a:rPr kumimoji="1" lang="ja-JP" altLang="en-US" sz="1400" dirty="0"/>
              <a:t>案</a:t>
            </a:r>
            <a:r>
              <a:rPr kumimoji="1" lang="ja-JP" altLang="en-US" sz="1400" dirty="0" smtClean="0"/>
              <a:t>意見聴取</a:t>
            </a:r>
            <a:endParaRPr kumimoji="1" lang="ja-JP" altLang="en-US" sz="1400" dirty="0"/>
          </a:p>
        </p:txBody>
      </p:sp>
      <p:sp>
        <p:nvSpPr>
          <p:cNvPr id="10" name="角丸四角形 9"/>
          <p:cNvSpPr/>
          <p:nvPr/>
        </p:nvSpPr>
        <p:spPr>
          <a:xfrm>
            <a:off x="11298011" y="3669960"/>
            <a:ext cx="603275" cy="1971847"/>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smtClean="0"/>
              <a:t>パブコメ</a:t>
            </a:r>
            <a:endParaRPr kumimoji="1" lang="ja-JP" altLang="en-US" dirty="0"/>
          </a:p>
        </p:txBody>
      </p:sp>
      <p:sp>
        <p:nvSpPr>
          <p:cNvPr id="12" name="ホームベース 11"/>
          <p:cNvSpPr/>
          <p:nvPr/>
        </p:nvSpPr>
        <p:spPr>
          <a:xfrm>
            <a:off x="11993164" y="3677560"/>
            <a:ext cx="680099" cy="1995037"/>
          </a:xfrm>
          <a:prstGeom prst="homePlate">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smtClean="0"/>
              <a:t>パブコメ修正案作成</a:t>
            </a:r>
            <a:endParaRPr kumimoji="1" lang="ja-JP" altLang="en-US" sz="1400" dirty="0"/>
          </a:p>
        </p:txBody>
      </p:sp>
      <p:sp>
        <p:nvSpPr>
          <p:cNvPr id="27" name="ホームベース 26"/>
          <p:cNvSpPr/>
          <p:nvPr/>
        </p:nvSpPr>
        <p:spPr>
          <a:xfrm>
            <a:off x="12699509" y="8495403"/>
            <a:ext cx="498737" cy="2199776"/>
          </a:xfrm>
          <a:prstGeom prst="homePlate">
            <a:avLst>
              <a:gd name="adj" fmla="val 40258"/>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smtClean="0"/>
              <a:t>パブコメ修正案意見聴取</a:t>
            </a:r>
            <a:endParaRPr kumimoji="1" lang="ja-JP" altLang="en-US" sz="1400" dirty="0"/>
          </a:p>
        </p:txBody>
      </p:sp>
      <p:sp>
        <p:nvSpPr>
          <p:cNvPr id="28" name="角丸四角形 27"/>
          <p:cNvSpPr/>
          <p:nvPr/>
        </p:nvSpPr>
        <p:spPr>
          <a:xfrm>
            <a:off x="13845309" y="1673391"/>
            <a:ext cx="481409" cy="9071100"/>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smtClean="0"/>
              <a:t>第４次計画施行</a:t>
            </a:r>
            <a:endParaRPr kumimoji="1" lang="ja-JP" altLang="en-US" dirty="0"/>
          </a:p>
        </p:txBody>
      </p:sp>
      <p:sp>
        <p:nvSpPr>
          <p:cNvPr id="32" name="角丸四角形 31"/>
          <p:cNvSpPr/>
          <p:nvPr/>
        </p:nvSpPr>
        <p:spPr>
          <a:xfrm>
            <a:off x="8753299" y="1731252"/>
            <a:ext cx="464886" cy="3941345"/>
          </a:xfrm>
          <a:prstGeom prst="round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t>各関係機関に意見聴取</a:t>
            </a:r>
            <a:endParaRPr kumimoji="1" lang="ja-JP" altLang="en-US" sz="1200" dirty="0"/>
          </a:p>
        </p:txBody>
      </p:sp>
      <p:sp>
        <p:nvSpPr>
          <p:cNvPr id="33" name="角丸四角形 32"/>
          <p:cNvSpPr/>
          <p:nvPr/>
        </p:nvSpPr>
        <p:spPr>
          <a:xfrm>
            <a:off x="13244651" y="3708957"/>
            <a:ext cx="414646" cy="4539648"/>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smtClean="0"/>
              <a:t>計画報告</a:t>
            </a:r>
            <a:endParaRPr kumimoji="1" lang="ja-JP" altLang="en-US" dirty="0"/>
          </a:p>
        </p:txBody>
      </p:sp>
    </p:spTree>
    <p:extLst>
      <p:ext uri="{BB962C8B-B14F-4D97-AF65-F5344CB8AC3E}">
        <p14:creationId xmlns:p14="http://schemas.microsoft.com/office/powerpoint/2010/main" val="2799014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ctrTitle"/>
          </p:nvPr>
        </p:nvSpPr>
        <p:spPr>
          <a:xfrm>
            <a:off x="0" y="1"/>
            <a:ext cx="12240181" cy="443752"/>
          </a:xfrm>
        </p:spPr>
        <p:txBody>
          <a:bodyPr>
            <a:normAutofit/>
          </a:bodyPr>
          <a:lstStyle/>
          <a:p>
            <a:pPr algn="l"/>
            <a:r>
              <a:rPr kumimoji="1" lang="ja-JP" altLang="en-US" sz="2000" dirty="0" smtClean="0"/>
              <a:t>○子どもを取り巻く読書活動等の状況について</a:t>
            </a:r>
            <a:r>
              <a:rPr lang="ja-JP" altLang="en-US" sz="2000" dirty="0"/>
              <a:t>①</a:t>
            </a:r>
            <a:endParaRPr kumimoji="1" lang="ja-JP" altLang="en-US" sz="2000" dirty="0"/>
          </a:p>
        </p:txBody>
      </p:sp>
      <p:sp>
        <p:nvSpPr>
          <p:cNvPr id="18" name="正方形/長方形 17"/>
          <p:cNvSpPr/>
          <p:nvPr/>
        </p:nvSpPr>
        <p:spPr>
          <a:xfrm>
            <a:off x="0" y="379585"/>
            <a:ext cx="14400213" cy="128336"/>
          </a:xfrm>
          <a:prstGeom prst="rect">
            <a:avLst/>
          </a:pr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 y="633045"/>
            <a:ext cx="4735287" cy="3826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smtClean="0"/>
              <a:t>１　大阪府の子ども読書活動の状況</a:t>
            </a:r>
          </a:p>
        </p:txBody>
      </p:sp>
      <p:sp>
        <p:nvSpPr>
          <p:cNvPr id="26" name="テキスト ボックス 25"/>
          <p:cNvSpPr txBox="1"/>
          <p:nvPr/>
        </p:nvSpPr>
        <p:spPr>
          <a:xfrm>
            <a:off x="214776" y="8425063"/>
            <a:ext cx="4990269" cy="369332"/>
          </a:xfrm>
          <a:prstGeom prst="rect">
            <a:avLst/>
          </a:prstGeom>
          <a:noFill/>
        </p:spPr>
        <p:txBody>
          <a:bodyPr wrap="square" rtlCol="0">
            <a:spAutoFit/>
          </a:bodyPr>
          <a:lstStyle/>
          <a:p>
            <a:r>
              <a:rPr kumimoji="1" lang="ja-JP" altLang="en-US" dirty="0" smtClean="0"/>
              <a:t>　</a:t>
            </a:r>
            <a:endParaRPr kumimoji="1" lang="ja-JP" altLang="en-US" dirty="0"/>
          </a:p>
        </p:txBody>
      </p:sp>
      <p:sp>
        <p:nvSpPr>
          <p:cNvPr id="34" name="テキスト ボックス 33"/>
          <p:cNvSpPr txBox="1"/>
          <p:nvPr/>
        </p:nvSpPr>
        <p:spPr>
          <a:xfrm>
            <a:off x="5006857" y="1015662"/>
            <a:ext cx="9393356" cy="861774"/>
          </a:xfrm>
          <a:prstGeom prst="rect">
            <a:avLst/>
          </a:prstGeom>
          <a:noFill/>
        </p:spPr>
        <p:txBody>
          <a:bodyPr wrap="square" rtlCol="0">
            <a:spAutoFit/>
          </a:bodyPr>
          <a:lstStyle/>
          <a:p>
            <a:r>
              <a:rPr kumimoji="1" lang="ja-JP" altLang="en-US" sz="1600" dirty="0" smtClean="0"/>
              <a:t>（２）</a:t>
            </a:r>
            <a:r>
              <a:rPr kumimoji="1" lang="ja-JP" altLang="en-US" sz="1600" u="sng" dirty="0" smtClean="0"/>
              <a:t>第３次計画の具体的取組みの指標</a:t>
            </a:r>
            <a:endParaRPr kumimoji="1" lang="en-US" altLang="ja-JP" sz="1600" u="sng" dirty="0" smtClean="0"/>
          </a:p>
          <a:p>
            <a:r>
              <a:rPr kumimoji="1" lang="ja-JP" altLang="en-US" sz="1600" dirty="0" smtClean="0"/>
              <a:t>　　　第３次計画の基本方針、成果指標当を踏まえ、具体的取組みを府が主体となって進</a:t>
            </a:r>
            <a:endParaRPr kumimoji="1" lang="en-US" altLang="ja-JP" sz="1600" dirty="0" smtClean="0"/>
          </a:p>
          <a:p>
            <a:r>
              <a:rPr kumimoji="1" lang="ja-JP" altLang="en-US" sz="1600" dirty="0" smtClean="0"/>
              <a:t>　　め、９つの指標によってその進捗を図っている。</a:t>
            </a:r>
            <a:endParaRPr kumimoji="1" lang="en-US" altLang="ja-JP" sz="1600" dirty="0" smtClean="0"/>
          </a:p>
        </p:txBody>
      </p:sp>
      <p:sp>
        <p:nvSpPr>
          <p:cNvPr id="36" name="正方形/長方形 35"/>
          <p:cNvSpPr/>
          <p:nvPr/>
        </p:nvSpPr>
        <p:spPr>
          <a:xfrm>
            <a:off x="6960539" y="6859733"/>
            <a:ext cx="6363909" cy="263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ts val="1200"/>
              </a:lnSpc>
              <a:spcAft>
                <a:spcPts val="0"/>
              </a:spcAft>
            </a:pPr>
            <a:r>
              <a:rPr lang="ja-JP" sz="900" kern="100" dirty="0">
                <a:solidFill>
                  <a:srgbClr val="000000"/>
                </a:solidFill>
                <a:effectLst/>
                <a:ea typeface="ＭＳ 明朝" panose="02020609040205080304" pitchFamily="17" charset="-128"/>
                <a:cs typeface="Times New Roman" panose="02020603050405020304" pitchFamily="18" charset="0"/>
              </a:rPr>
              <a:t>　</a:t>
            </a:r>
            <a:r>
              <a:rPr lang="ja-JP" sz="900" kern="100" dirty="0" smtClean="0">
                <a:solidFill>
                  <a:srgbClr val="000000"/>
                </a:solidFill>
                <a:effectLst/>
                <a:ea typeface="ＭＳ 明朝" panose="02020609040205080304" pitchFamily="17" charset="-128"/>
                <a:cs typeface="Times New Roman" panose="02020603050405020304" pitchFamily="18" charset="0"/>
              </a:rPr>
              <a:t>※</a:t>
            </a:r>
            <a:r>
              <a:rPr lang="ja-JP" altLang="en-US" sz="900" kern="100" dirty="0" smtClean="0">
                <a:solidFill>
                  <a:srgbClr val="000000"/>
                </a:solidFill>
                <a:effectLst/>
                <a:ea typeface="ＭＳ 明朝" panose="02020609040205080304" pitchFamily="17" charset="-128"/>
                <a:cs typeface="Times New Roman" panose="02020603050405020304" pitchFamily="18" charset="0"/>
              </a:rPr>
              <a:t>１</a:t>
            </a:r>
            <a:r>
              <a:rPr lang="ja-JP" sz="900" kern="100" dirty="0">
                <a:solidFill>
                  <a:srgbClr val="000000"/>
                </a:solidFill>
                <a:effectLst/>
                <a:ea typeface="ＭＳ 明朝" panose="02020609040205080304" pitchFamily="17" charset="-128"/>
                <a:cs typeface="Times New Roman" panose="02020603050405020304" pitchFamily="18" charset="0"/>
              </a:rPr>
              <a:t>　隔年調査のため、当該年度の実績はない。</a:t>
            </a:r>
            <a:r>
              <a:rPr lang="ja-JP" sz="900" kern="100" dirty="0" smtClean="0">
                <a:solidFill>
                  <a:srgbClr val="000000"/>
                </a:solidFill>
                <a:effectLst/>
                <a:ea typeface="ＭＳ 明朝" panose="02020609040205080304" pitchFamily="17" charset="-128"/>
                <a:cs typeface="Times New Roman" panose="02020603050405020304" pitchFamily="18" charset="0"/>
              </a:rPr>
              <a:t>※</a:t>
            </a:r>
            <a:r>
              <a:rPr lang="ja-JP" altLang="en-US" sz="900" kern="100" dirty="0" smtClean="0">
                <a:solidFill>
                  <a:srgbClr val="000000"/>
                </a:solidFill>
                <a:effectLst/>
                <a:ea typeface="ＭＳ 明朝" panose="02020609040205080304" pitchFamily="17" charset="-128"/>
                <a:cs typeface="Times New Roman" panose="02020603050405020304" pitchFamily="18" charset="0"/>
              </a:rPr>
              <a:t>２</a:t>
            </a:r>
            <a:r>
              <a:rPr lang="ja-JP" sz="900" kern="100" dirty="0">
                <a:solidFill>
                  <a:srgbClr val="000000"/>
                </a:solidFill>
                <a:effectLst/>
                <a:ea typeface="ＭＳ 明朝" panose="02020609040205080304" pitchFamily="17" charset="-128"/>
                <a:cs typeface="Times New Roman" panose="02020603050405020304" pitchFamily="18" charset="0"/>
              </a:rPr>
              <a:t>　府小中学校課調査（政令市除く）による</a:t>
            </a:r>
            <a:endParaRPr lang="ja-JP" sz="900" kern="100" dirty="0">
              <a:effectLst/>
              <a:ea typeface="ＭＳ 明朝" panose="02020609040205080304" pitchFamily="17" charset="-128"/>
              <a:cs typeface="Times New Roman" panose="02020603050405020304" pitchFamily="18" charset="0"/>
            </a:endParaRPr>
          </a:p>
        </p:txBody>
      </p:sp>
      <p:sp>
        <p:nvSpPr>
          <p:cNvPr id="9" name="テキスト ボックス 8"/>
          <p:cNvSpPr txBox="1"/>
          <p:nvPr/>
        </p:nvSpPr>
        <p:spPr>
          <a:xfrm>
            <a:off x="0" y="1060595"/>
            <a:ext cx="5205044" cy="1323439"/>
          </a:xfrm>
          <a:prstGeom prst="rect">
            <a:avLst/>
          </a:prstGeom>
          <a:noFill/>
        </p:spPr>
        <p:txBody>
          <a:bodyPr wrap="square" rtlCol="0">
            <a:spAutoFit/>
          </a:bodyPr>
          <a:lstStyle/>
          <a:p>
            <a:r>
              <a:rPr kumimoji="1" lang="ja-JP" altLang="en-US" sz="1600" dirty="0" smtClean="0"/>
              <a:t>（１）</a:t>
            </a:r>
            <a:r>
              <a:rPr kumimoji="1" lang="ja-JP" altLang="en-US" sz="1600" u="sng" dirty="0" smtClean="0"/>
              <a:t>「読書が好き」の肯定的な回答の割合</a:t>
            </a:r>
            <a:endParaRPr kumimoji="1" lang="en-US" altLang="ja-JP" sz="1600" u="sng" dirty="0" smtClean="0"/>
          </a:p>
          <a:p>
            <a:r>
              <a:rPr kumimoji="1" lang="ja-JP" altLang="en-US" sz="1600" dirty="0"/>
              <a:t>　</a:t>
            </a:r>
            <a:r>
              <a:rPr kumimoji="1" lang="ja-JP" altLang="en-US" sz="1600" dirty="0" smtClean="0"/>
              <a:t>　「読書が好きですか」という問に対して、</a:t>
            </a:r>
            <a:endParaRPr kumimoji="1" lang="en-US" altLang="ja-JP" sz="1600" dirty="0" smtClean="0"/>
          </a:p>
          <a:p>
            <a:r>
              <a:rPr kumimoji="1" lang="ja-JP" altLang="en-US" sz="1600" dirty="0" smtClean="0"/>
              <a:t>　「当てはまる」、「どちらかといえば当てはまる」</a:t>
            </a:r>
            <a:endParaRPr kumimoji="1" lang="en-US" altLang="ja-JP" sz="1600" dirty="0" smtClean="0"/>
          </a:p>
          <a:p>
            <a:r>
              <a:rPr kumimoji="1" lang="ja-JP" altLang="en-US" sz="1600" dirty="0"/>
              <a:t>　</a:t>
            </a:r>
            <a:r>
              <a:rPr kumimoji="1" lang="ja-JP" altLang="en-US" sz="1600" dirty="0" smtClean="0"/>
              <a:t>　と回答した子どもの割合</a:t>
            </a:r>
            <a:endParaRPr kumimoji="1" lang="en-US" altLang="ja-JP" sz="1600" dirty="0" smtClean="0"/>
          </a:p>
          <a:p>
            <a:endParaRPr kumimoji="1" lang="en-US" altLang="ja-JP" sz="1600" dirty="0" smtClean="0"/>
          </a:p>
        </p:txBody>
      </p:sp>
      <p:graphicFrame>
        <p:nvGraphicFramePr>
          <p:cNvPr id="10" name="グラフ 9"/>
          <p:cNvGraphicFramePr>
            <a:graphicFrameLocks/>
          </p:cNvGraphicFramePr>
          <p:nvPr>
            <p:extLst>
              <p:ext uri="{D42A27DB-BD31-4B8C-83A1-F6EECF244321}">
                <p14:modId xmlns:p14="http://schemas.microsoft.com/office/powerpoint/2010/main" val="78726518"/>
              </p:ext>
            </p:extLst>
          </p:nvPr>
        </p:nvGraphicFramePr>
        <p:xfrm>
          <a:off x="0" y="1976578"/>
          <a:ext cx="5042656" cy="3481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p:cNvGraphicFramePr>
            <a:graphicFrameLocks/>
          </p:cNvGraphicFramePr>
          <p:nvPr>
            <p:extLst>
              <p:ext uri="{D42A27DB-BD31-4B8C-83A1-F6EECF244321}">
                <p14:modId xmlns:p14="http://schemas.microsoft.com/office/powerpoint/2010/main" val="2805322209"/>
              </p:ext>
            </p:extLst>
          </p:nvPr>
        </p:nvGraphicFramePr>
        <p:xfrm>
          <a:off x="-29585" y="5557696"/>
          <a:ext cx="5264214" cy="3466601"/>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849086" y="9144000"/>
            <a:ext cx="4193570" cy="523220"/>
          </a:xfrm>
          <a:prstGeom prst="rect">
            <a:avLst/>
          </a:prstGeom>
          <a:noFill/>
        </p:spPr>
        <p:txBody>
          <a:bodyPr wrap="square" rtlCol="0">
            <a:spAutoFit/>
          </a:bodyPr>
          <a:lstStyle/>
          <a:p>
            <a:r>
              <a:rPr kumimoji="1" lang="en-US" altLang="ja-JP" sz="1400" dirty="0" smtClean="0"/>
              <a:t>【</a:t>
            </a:r>
            <a:r>
              <a:rPr kumimoji="1" lang="ja-JP" altLang="en-US" sz="1400" dirty="0" smtClean="0"/>
              <a:t>資料</a:t>
            </a:r>
            <a:r>
              <a:rPr kumimoji="1" lang="en-US" altLang="ja-JP" sz="1400" dirty="0" smtClean="0"/>
              <a:t>】</a:t>
            </a:r>
            <a:r>
              <a:rPr kumimoji="1" lang="ja-JP" altLang="en-US" sz="1400" dirty="0" smtClean="0"/>
              <a:t>全国学力・学習状況調査　</a:t>
            </a:r>
            <a:endParaRPr kumimoji="1" lang="en-US" altLang="ja-JP" sz="1400" dirty="0" smtClean="0"/>
          </a:p>
          <a:p>
            <a:r>
              <a:rPr kumimoji="1" lang="ja-JP" altLang="en-US" sz="1400" dirty="0"/>
              <a:t>　</a:t>
            </a:r>
            <a:r>
              <a:rPr kumimoji="1" lang="ja-JP" altLang="en-US" sz="1400" dirty="0" smtClean="0"/>
              <a:t>　　　上表：小６　下表：中３</a:t>
            </a:r>
            <a:endParaRPr kumimoji="1" lang="ja-JP" altLang="en-US" sz="1400" dirty="0"/>
          </a:p>
        </p:txBody>
      </p:sp>
      <p:sp>
        <p:nvSpPr>
          <p:cNvPr id="13" name="テキスト ボックス 12"/>
          <p:cNvSpPr txBox="1"/>
          <p:nvPr/>
        </p:nvSpPr>
        <p:spPr>
          <a:xfrm>
            <a:off x="5006857" y="7090522"/>
            <a:ext cx="9393356" cy="584775"/>
          </a:xfrm>
          <a:prstGeom prst="rect">
            <a:avLst/>
          </a:prstGeom>
          <a:noFill/>
        </p:spPr>
        <p:txBody>
          <a:bodyPr wrap="square" rtlCol="0">
            <a:spAutoFit/>
          </a:bodyPr>
          <a:lstStyle/>
          <a:p>
            <a:r>
              <a:rPr kumimoji="1" lang="ja-JP" altLang="en-US" sz="1600" dirty="0" smtClean="0"/>
              <a:t>（３）</a:t>
            </a:r>
            <a:r>
              <a:rPr kumimoji="1" lang="ja-JP" altLang="en-US" sz="1600" u="sng" dirty="0" smtClean="0"/>
              <a:t>生活困窮世帯と不読率の関係</a:t>
            </a:r>
            <a:r>
              <a:rPr kumimoji="1" lang="ja-JP" altLang="en-US" sz="1600" dirty="0" smtClean="0"/>
              <a:t>　　　</a:t>
            </a:r>
            <a:endParaRPr kumimoji="1" lang="en-US" altLang="ja-JP" sz="1600" dirty="0" smtClean="0"/>
          </a:p>
          <a:p>
            <a:endParaRPr kumimoji="1" lang="en-US" altLang="ja-JP" sz="1600" dirty="0" smtClean="0"/>
          </a:p>
        </p:txBody>
      </p:sp>
      <p:pic>
        <p:nvPicPr>
          <p:cNvPr id="5" name="図 4"/>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8495" t="55151" r="49673" b="9730"/>
          <a:stretch/>
        </p:blipFill>
        <p:spPr>
          <a:xfrm>
            <a:off x="5506200" y="7420952"/>
            <a:ext cx="7577502" cy="2746886"/>
          </a:xfrm>
          <a:prstGeom prst="rect">
            <a:avLst/>
          </a:prstGeom>
        </p:spPr>
      </p:pic>
      <p:sp>
        <p:nvSpPr>
          <p:cNvPr id="15" name="テキスト ボックス 14"/>
          <p:cNvSpPr txBox="1"/>
          <p:nvPr/>
        </p:nvSpPr>
        <p:spPr>
          <a:xfrm>
            <a:off x="8181523" y="10013949"/>
            <a:ext cx="5291218" cy="307777"/>
          </a:xfrm>
          <a:prstGeom prst="rect">
            <a:avLst/>
          </a:prstGeom>
          <a:noFill/>
        </p:spPr>
        <p:txBody>
          <a:bodyPr wrap="square" rtlCol="0">
            <a:spAutoFit/>
          </a:bodyPr>
          <a:lstStyle/>
          <a:p>
            <a:r>
              <a:rPr kumimoji="1" lang="en-US" altLang="ja-JP" sz="1400" dirty="0" smtClean="0"/>
              <a:t>【</a:t>
            </a:r>
            <a:r>
              <a:rPr kumimoji="1" lang="ja-JP" altLang="en-US" sz="1400" dirty="0" smtClean="0"/>
              <a:t>資料</a:t>
            </a:r>
            <a:r>
              <a:rPr kumimoji="1" lang="en-US" altLang="ja-JP" sz="1400" dirty="0" smtClean="0"/>
              <a:t>】</a:t>
            </a:r>
            <a:r>
              <a:rPr kumimoji="1" lang="ja-JP" altLang="en-US" sz="1400" dirty="0" smtClean="0"/>
              <a:t>大阪府子どもの生活に関する実態調査（平成</a:t>
            </a:r>
            <a:r>
              <a:rPr kumimoji="1" lang="en-US" altLang="ja-JP" sz="1400" dirty="0" smtClean="0"/>
              <a:t>28</a:t>
            </a:r>
            <a:r>
              <a:rPr kumimoji="1" lang="ja-JP" altLang="en-US" sz="1400" dirty="0" smtClean="0"/>
              <a:t>年度）</a:t>
            </a:r>
            <a:endParaRPr kumimoji="1" lang="ja-JP" altLang="en-US" sz="1400" dirty="0"/>
          </a:p>
        </p:txBody>
      </p:sp>
      <p:pic>
        <p:nvPicPr>
          <p:cNvPr id="7" name="図 6"/>
          <p:cNvPicPr>
            <a:picLocks noChangeAspect="1"/>
          </p:cNvPicPr>
          <p:nvPr/>
        </p:nvPicPr>
        <p:blipFill>
          <a:blip r:embed="rId6"/>
          <a:stretch>
            <a:fillRect/>
          </a:stretch>
        </p:blipFill>
        <p:spPr>
          <a:xfrm>
            <a:off x="5506200" y="1809671"/>
            <a:ext cx="7577502" cy="5050062"/>
          </a:xfrm>
          <a:prstGeom prst="rect">
            <a:avLst/>
          </a:prstGeom>
        </p:spPr>
      </p:pic>
    </p:spTree>
    <p:extLst>
      <p:ext uri="{BB962C8B-B14F-4D97-AF65-F5344CB8AC3E}">
        <p14:creationId xmlns:p14="http://schemas.microsoft.com/office/powerpoint/2010/main" val="2829583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ctrTitle"/>
          </p:nvPr>
        </p:nvSpPr>
        <p:spPr>
          <a:xfrm>
            <a:off x="0" y="1"/>
            <a:ext cx="12240181" cy="443752"/>
          </a:xfrm>
        </p:spPr>
        <p:txBody>
          <a:bodyPr>
            <a:normAutofit/>
          </a:bodyPr>
          <a:lstStyle/>
          <a:p>
            <a:pPr algn="l"/>
            <a:r>
              <a:rPr kumimoji="1" lang="ja-JP" altLang="en-US" sz="2000" dirty="0" smtClean="0"/>
              <a:t>○子どもを取り巻く読書活動等の状況について②</a:t>
            </a:r>
            <a:endParaRPr kumimoji="1" lang="ja-JP" altLang="en-US" sz="2000" dirty="0"/>
          </a:p>
        </p:txBody>
      </p:sp>
      <p:sp>
        <p:nvSpPr>
          <p:cNvPr id="18" name="正方形/長方形 17"/>
          <p:cNvSpPr/>
          <p:nvPr/>
        </p:nvSpPr>
        <p:spPr>
          <a:xfrm>
            <a:off x="0" y="379585"/>
            <a:ext cx="14400213" cy="128336"/>
          </a:xfrm>
          <a:prstGeom prst="rect">
            <a:avLst/>
          </a:pr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 y="633045"/>
            <a:ext cx="5205047" cy="4220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t>２</a:t>
            </a:r>
            <a:r>
              <a:rPr kumimoji="1" lang="ja-JP" altLang="en-US" dirty="0" smtClean="0"/>
              <a:t>　全国の子ども読書活動の状況</a:t>
            </a:r>
            <a:endParaRPr kumimoji="1" lang="ja-JP" altLang="en-US" dirty="0"/>
          </a:p>
        </p:txBody>
      </p:sp>
      <p:sp>
        <p:nvSpPr>
          <p:cNvPr id="24" name="テキスト ボックス 23"/>
          <p:cNvSpPr txBox="1"/>
          <p:nvPr/>
        </p:nvSpPr>
        <p:spPr>
          <a:xfrm>
            <a:off x="-143692" y="1244368"/>
            <a:ext cx="4783015" cy="523220"/>
          </a:xfrm>
          <a:prstGeom prst="rect">
            <a:avLst/>
          </a:prstGeom>
          <a:noFill/>
        </p:spPr>
        <p:txBody>
          <a:bodyPr wrap="square" rtlCol="0">
            <a:spAutoFit/>
          </a:bodyPr>
          <a:lstStyle/>
          <a:p>
            <a:r>
              <a:rPr kumimoji="1" lang="ja-JP" altLang="en-US" sz="1600" dirty="0" smtClean="0"/>
              <a:t>（１）</a:t>
            </a:r>
            <a:r>
              <a:rPr kumimoji="1" lang="ja-JP" altLang="en-US" sz="1600" u="sng" dirty="0" smtClean="0"/>
              <a:t>不読率</a:t>
            </a:r>
            <a:r>
              <a:rPr kumimoji="1" lang="en-US" altLang="ja-JP" sz="1100" u="sng" dirty="0" smtClean="0"/>
              <a:t>※</a:t>
            </a:r>
            <a:r>
              <a:rPr kumimoji="1" lang="ja-JP" altLang="en-US" sz="1600" u="sng" dirty="0" smtClean="0"/>
              <a:t>の推移（％）</a:t>
            </a:r>
            <a:endParaRPr kumimoji="1" lang="en-US" altLang="ja-JP" sz="1600" u="sng" dirty="0" smtClean="0"/>
          </a:p>
          <a:p>
            <a:r>
              <a:rPr kumimoji="1" lang="ja-JP" altLang="en-US" sz="1200" dirty="0"/>
              <a:t>　</a:t>
            </a:r>
            <a:r>
              <a:rPr kumimoji="1" lang="ja-JP" altLang="en-US" sz="1200" dirty="0" smtClean="0"/>
              <a:t>　　　　</a:t>
            </a:r>
            <a:r>
              <a:rPr kumimoji="1" lang="en-US" altLang="ja-JP" sz="1200" dirty="0" smtClean="0"/>
              <a:t>※</a:t>
            </a:r>
            <a:r>
              <a:rPr kumimoji="1" lang="ja-JP" altLang="en-US" sz="1200" dirty="0" smtClean="0"/>
              <a:t>１か月に一冊も本を読まなかった人の割合</a:t>
            </a:r>
            <a:endParaRPr kumimoji="1" lang="ja-JP" altLang="en-US" sz="1200" dirty="0"/>
          </a:p>
        </p:txBody>
      </p:sp>
      <p:pic>
        <p:nvPicPr>
          <p:cNvPr id="13" name="図 12"/>
          <p:cNvPicPr>
            <a:picLocks noChangeAspect="1"/>
          </p:cNvPicPr>
          <p:nvPr/>
        </p:nvPicPr>
        <p:blipFill rotWithShape="1">
          <a:blip r:embed="rId2"/>
          <a:srcRect l="28634" t="25491" r="31444" b="43460"/>
          <a:stretch/>
        </p:blipFill>
        <p:spPr>
          <a:xfrm>
            <a:off x="82896" y="1728347"/>
            <a:ext cx="5122150" cy="2265054"/>
          </a:xfrm>
          <a:prstGeom prst="rect">
            <a:avLst/>
          </a:prstGeom>
        </p:spPr>
      </p:pic>
      <p:sp>
        <p:nvSpPr>
          <p:cNvPr id="14" name="テキスト ボックス 13"/>
          <p:cNvSpPr txBox="1"/>
          <p:nvPr/>
        </p:nvSpPr>
        <p:spPr>
          <a:xfrm>
            <a:off x="450166" y="4020296"/>
            <a:ext cx="4754880" cy="235131"/>
          </a:xfrm>
          <a:prstGeom prst="rect">
            <a:avLst/>
          </a:prstGeom>
          <a:noFill/>
        </p:spPr>
        <p:txBody>
          <a:bodyPr wrap="square" rtlCol="0">
            <a:spAutoFit/>
          </a:bodyPr>
          <a:lstStyle/>
          <a:p>
            <a:r>
              <a:rPr kumimoji="1" lang="en-US" altLang="ja-JP" sz="900" dirty="0" smtClean="0"/>
              <a:t>【</a:t>
            </a:r>
            <a:r>
              <a:rPr kumimoji="1" lang="ja-JP" altLang="en-US" sz="900" dirty="0" smtClean="0"/>
              <a:t>資料</a:t>
            </a:r>
            <a:r>
              <a:rPr kumimoji="1" lang="en-US" altLang="ja-JP" sz="900" dirty="0" smtClean="0"/>
              <a:t>】</a:t>
            </a:r>
            <a:r>
              <a:rPr kumimoji="1" lang="ja-JP" altLang="en-US" sz="900" dirty="0" smtClean="0"/>
              <a:t>第</a:t>
            </a:r>
            <a:r>
              <a:rPr kumimoji="1" lang="en-US" altLang="ja-JP" sz="900" dirty="0" smtClean="0"/>
              <a:t>63</a:t>
            </a:r>
            <a:r>
              <a:rPr kumimoji="1" lang="ja-JP" altLang="en-US" sz="900" dirty="0" smtClean="0"/>
              <a:t>回学校読書調査（公益社団法人全国学校図書館協議会・株式会社毎日新聞）</a:t>
            </a:r>
            <a:endParaRPr kumimoji="1" lang="ja-JP" altLang="en-US" sz="900" dirty="0"/>
          </a:p>
        </p:txBody>
      </p:sp>
      <p:sp>
        <p:nvSpPr>
          <p:cNvPr id="19" name="テキスト ボックス 18"/>
          <p:cNvSpPr txBox="1"/>
          <p:nvPr/>
        </p:nvSpPr>
        <p:spPr>
          <a:xfrm>
            <a:off x="-143693" y="4225834"/>
            <a:ext cx="4783015" cy="338554"/>
          </a:xfrm>
          <a:prstGeom prst="rect">
            <a:avLst/>
          </a:prstGeom>
          <a:noFill/>
        </p:spPr>
        <p:txBody>
          <a:bodyPr wrap="square" rtlCol="0">
            <a:spAutoFit/>
          </a:bodyPr>
          <a:lstStyle/>
          <a:p>
            <a:r>
              <a:rPr kumimoji="1" lang="ja-JP" altLang="en-US" sz="1600" dirty="0" smtClean="0"/>
              <a:t>（２）</a:t>
            </a:r>
            <a:r>
              <a:rPr kumimoji="1" lang="ja-JP" altLang="en-US" sz="1600" u="sng" dirty="0" smtClean="0"/>
              <a:t>１人当たりの読書冊数（冊</a:t>
            </a:r>
            <a:r>
              <a:rPr kumimoji="1" lang="en-US" altLang="ja-JP" sz="1600" u="sng" dirty="0" smtClean="0"/>
              <a:t>/</a:t>
            </a:r>
            <a:r>
              <a:rPr kumimoji="1" lang="ja-JP" altLang="en-US" sz="1600" u="sng" dirty="0" smtClean="0"/>
              <a:t>月）</a:t>
            </a:r>
            <a:endParaRPr kumimoji="1" lang="en-US" altLang="ja-JP" sz="1600" u="sng" dirty="0" smtClean="0"/>
          </a:p>
        </p:txBody>
      </p:sp>
      <p:pic>
        <p:nvPicPr>
          <p:cNvPr id="15" name="図 14"/>
          <p:cNvPicPr>
            <a:picLocks noChangeAspect="1"/>
          </p:cNvPicPr>
          <p:nvPr/>
        </p:nvPicPr>
        <p:blipFill rotWithShape="1">
          <a:blip r:embed="rId3"/>
          <a:srcRect l="19803" t="66118" r="43090" b="4353"/>
          <a:stretch/>
        </p:blipFill>
        <p:spPr>
          <a:xfrm>
            <a:off x="0" y="4591283"/>
            <a:ext cx="5205046" cy="2221350"/>
          </a:xfrm>
          <a:prstGeom prst="rect">
            <a:avLst/>
          </a:prstGeom>
        </p:spPr>
      </p:pic>
      <p:sp>
        <p:nvSpPr>
          <p:cNvPr id="22" name="テキスト ボックス 21"/>
          <p:cNvSpPr txBox="1"/>
          <p:nvPr/>
        </p:nvSpPr>
        <p:spPr>
          <a:xfrm>
            <a:off x="450166" y="6839528"/>
            <a:ext cx="4754880" cy="235131"/>
          </a:xfrm>
          <a:prstGeom prst="rect">
            <a:avLst/>
          </a:prstGeom>
          <a:noFill/>
        </p:spPr>
        <p:txBody>
          <a:bodyPr wrap="square" rtlCol="0">
            <a:spAutoFit/>
          </a:bodyPr>
          <a:lstStyle/>
          <a:p>
            <a:r>
              <a:rPr kumimoji="1" lang="en-US" altLang="ja-JP" sz="900" dirty="0" smtClean="0"/>
              <a:t>【</a:t>
            </a:r>
            <a:r>
              <a:rPr kumimoji="1" lang="ja-JP" altLang="en-US" sz="900" dirty="0" smtClean="0"/>
              <a:t>資料</a:t>
            </a:r>
            <a:r>
              <a:rPr kumimoji="1" lang="en-US" altLang="ja-JP" sz="900" dirty="0" smtClean="0"/>
              <a:t>】</a:t>
            </a:r>
            <a:r>
              <a:rPr kumimoji="1" lang="ja-JP" altLang="en-US" sz="900" dirty="0" smtClean="0"/>
              <a:t>第</a:t>
            </a:r>
            <a:r>
              <a:rPr kumimoji="1" lang="en-US" altLang="ja-JP" sz="900" dirty="0" smtClean="0"/>
              <a:t>63</a:t>
            </a:r>
            <a:r>
              <a:rPr kumimoji="1" lang="ja-JP" altLang="en-US" sz="900" dirty="0" smtClean="0"/>
              <a:t>回学校読書調査（公益社団法人全国学校図書館協議会・株式会社毎日新聞）</a:t>
            </a:r>
            <a:endParaRPr kumimoji="1" lang="ja-JP" altLang="en-US" sz="900" dirty="0"/>
          </a:p>
        </p:txBody>
      </p:sp>
      <p:sp>
        <p:nvSpPr>
          <p:cNvPr id="23" name="テキスト ボックス 22"/>
          <p:cNvSpPr txBox="1"/>
          <p:nvPr/>
        </p:nvSpPr>
        <p:spPr>
          <a:xfrm>
            <a:off x="-140679" y="7101554"/>
            <a:ext cx="5486401" cy="338554"/>
          </a:xfrm>
          <a:prstGeom prst="rect">
            <a:avLst/>
          </a:prstGeom>
          <a:noFill/>
        </p:spPr>
        <p:txBody>
          <a:bodyPr wrap="square" rtlCol="0">
            <a:spAutoFit/>
          </a:bodyPr>
          <a:lstStyle/>
          <a:p>
            <a:r>
              <a:rPr kumimoji="1" lang="ja-JP" altLang="en-US" sz="1600" dirty="0" smtClean="0"/>
              <a:t>（３）</a:t>
            </a:r>
            <a:r>
              <a:rPr kumimoji="1" lang="ja-JP" altLang="en-US" sz="1600" u="sng" dirty="0" smtClean="0"/>
              <a:t>放課後の時間の使い方（学年別・平均時間）</a:t>
            </a:r>
            <a:endParaRPr kumimoji="1" lang="en-US" altLang="ja-JP" sz="1600" u="sng" dirty="0" smtClean="0"/>
          </a:p>
        </p:txBody>
      </p:sp>
      <p:pic>
        <p:nvPicPr>
          <p:cNvPr id="16" name="図 15"/>
          <p:cNvPicPr>
            <a:picLocks noChangeAspect="1"/>
          </p:cNvPicPr>
          <p:nvPr/>
        </p:nvPicPr>
        <p:blipFill rotWithShape="1">
          <a:blip r:embed="rId4"/>
          <a:srcRect l="12734" t="34131" r="40415" b="10782"/>
          <a:stretch/>
        </p:blipFill>
        <p:spPr>
          <a:xfrm>
            <a:off x="0" y="7467003"/>
            <a:ext cx="5205046" cy="3159271"/>
          </a:xfrm>
          <a:prstGeom prst="rect">
            <a:avLst/>
          </a:prstGeom>
        </p:spPr>
      </p:pic>
      <p:sp>
        <p:nvSpPr>
          <p:cNvPr id="25" name="テキスト ボックス 24"/>
          <p:cNvSpPr txBox="1"/>
          <p:nvPr/>
        </p:nvSpPr>
        <p:spPr>
          <a:xfrm>
            <a:off x="450166" y="10611700"/>
            <a:ext cx="4754880" cy="235131"/>
          </a:xfrm>
          <a:prstGeom prst="rect">
            <a:avLst/>
          </a:prstGeom>
          <a:noFill/>
        </p:spPr>
        <p:txBody>
          <a:bodyPr wrap="square" rtlCol="0">
            <a:spAutoFit/>
          </a:bodyPr>
          <a:lstStyle/>
          <a:p>
            <a:r>
              <a:rPr kumimoji="1" lang="en-US" altLang="ja-JP" sz="900" dirty="0" smtClean="0"/>
              <a:t>【</a:t>
            </a:r>
            <a:r>
              <a:rPr kumimoji="1" lang="ja-JP" altLang="en-US" sz="900" dirty="0" smtClean="0"/>
              <a:t>資料</a:t>
            </a:r>
            <a:r>
              <a:rPr kumimoji="1" lang="en-US" altLang="ja-JP" sz="900" dirty="0" smtClean="0"/>
              <a:t>】</a:t>
            </a:r>
            <a:r>
              <a:rPr kumimoji="1" lang="ja-JP" altLang="en-US" sz="900" dirty="0" smtClean="0"/>
              <a:t>第２回放課後の生活時間調査（ベネッセ教育総合研究所）</a:t>
            </a:r>
            <a:endParaRPr kumimoji="1" lang="ja-JP" altLang="en-US" sz="900" dirty="0"/>
          </a:p>
        </p:txBody>
      </p:sp>
      <p:sp>
        <p:nvSpPr>
          <p:cNvPr id="26" name="テキスト ボックス 25"/>
          <p:cNvSpPr txBox="1"/>
          <p:nvPr/>
        </p:nvSpPr>
        <p:spPr>
          <a:xfrm>
            <a:off x="5081059" y="1213590"/>
            <a:ext cx="4783015" cy="584775"/>
          </a:xfrm>
          <a:prstGeom prst="rect">
            <a:avLst/>
          </a:prstGeom>
          <a:noFill/>
        </p:spPr>
        <p:txBody>
          <a:bodyPr wrap="square" rtlCol="0">
            <a:spAutoFit/>
          </a:bodyPr>
          <a:lstStyle/>
          <a:p>
            <a:r>
              <a:rPr kumimoji="1" lang="ja-JP" altLang="en-US" sz="1600" dirty="0" smtClean="0"/>
              <a:t>（４）</a:t>
            </a:r>
            <a:r>
              <a:rPr kumimoji="1" lang="ja-JP" altLang="en-US" sz="1600" u="sng" dirty="0" smtClean="0"/>
              <a:t>現在本をあまり読まない理由</a:t>
            </a:r>
            <a:r>
              <a:rPr kumimoji="1" lang="ja-JP" altLang="en-US" sz="1400" u="sng" dirty="0" smtClean="0"/>
              <a:t>（複数回答可）</a:t>
            </a:r>
            <a:endParaRPr kumimoji="1" lang="en-US" altLang="ja-JP" sz="1400" u="sng" dirty="0" smtClean="0"/>
          </a:p>
          <a:p>
            <a:r>
              <a:rPr kumimoji="1" lang="ja-JP" altLang="en-US" sz="1600" dirty="0"/>
              <a:t>　</a:t>
            </a:r>
            <a:r>
              <a:rPr kumimoji="1" lang="ja-JP" altLang="en-US" sz="1600" dirty="0" smtClean="0"/>
              <a:t>　　　　</a:t>
            </a:r>
            <a:endParaRPr kumimoji="1" lang="ja-JP" altLang="en-US" sz="1600" dirty="0"/>
          </a:p>
        </p:txBody>
      </p:sp>
      <p:sp>
        <p:nvSpPr>
          <p:cNvPr id="28" name="テキスト ボックス 27"/>
          <p:cNvSpPr txBox="1"/>
          <p:nvPr/>
        </p:nvSpPr>
        <p:spPr>
          <a:xfrm>
            <a:off x="9561894" y="4026311"/>
            <a:ext cx="4189156" cy="230832"/>
          </a:xfrm>
          <a:prstGeom prst="rect">
            <a:avLst/>
          </a:prstGeom>
          <a:noFill/>
        </p:spPr>
        <p:txBody>
          <a:bodyPr wrap="square" rtlCol="0">
            <a:spAutoFit/>
          </a:bodyPr>
          <a:lstStyle/>
          <a:p>
            <a:r>
              <a:rPr kumimoji="1" lang="en-US" altLang="ja-JP" sz="900" dirty="0" smtClean="0"/>
              <a:t>【</a:t>
            </a:r>
            <a:r>
              <a:rPr kumimoji="1" lang="ja-JP" altLang="en-US" sz="900" dirty="0" smtClean="0"/>
              <a:t>資料</a:t>
            </a:r>
            <a:r>
              <a:rPr kumimoji="1" lang="en-US" altLang="ja-JP" sz="900" dirty="0" smtClean="0"/>
              <a:t>】</a:t>
            </a:r>
            <a:r>
              <a:rPr kumimoji="1" lang="ja-JP" altLang="en-US" sz="900" dirty="0" smtClean="0"/>
              <a:t>平成</a:t>
            </a:r>
            <a:r>
              <a:rPr kumimoji="1" lang="en-US" altLang="ja-JP" sz="900" dirty="0" smtClean="0"/>
              <a:t>28</a:t>
            </a:r>
            <a:r>
              <a:rPr kumimoji="1" lang="ja-JP" altLang="en-US" sz="900" dirty="0" smtClean="0"/>
              <a:t>年度子供の読書活動の推進等に関する調査研究（文部科学省）</a:t>
            </a:r>
            <a:endParaRPr kumimoji="1" lang="ja-JP" altLang="en-US" sz="900" dirty="0"/>
          </a:p>
        </p:txBody>
      </p:sp>
      <p:sp>
        <p:nvSpPr>
          <p:cNvPr id="29" name="テキスト ボックス 28"/>
          <p:cNvSpPr txBox="1"/>
          <p:nvPr/>
        </p:nvSpPr>
        <p:spPr>
          <a:xfrm>
            <a:off x="5081059" y="4282322"/>
            <a:ext cx="4783015" cy="584775"/>
          </a:xfrm>
          <a:prstGeom prst="rect">
            <a:avLst/>
          </a:prstGeom>
          <a:noFill/>
        </p:spPr>
        <p:txBody>
          <a:bodyPr wrap="square" rtlCol="0">
            <a:spAutoFit/>
          </a:bodyPr>
          <a:lstStyle/>
          <a:p>
            <a:r>
              <a:rPr kumimoji="1" lang="ja-JP" altLang="en-US" sz="1600" dirty="0" smtClean="0"/>
              <a:t>（５）</a:t>
            </a:r>
            <a:r>
              <a:rPr kumimoji="1" lang="ja-JP" altLang="en-US" sz="1600" u="sng" dirty="0" smtClean="0"/>
              <a:t>読書をするきっかけ</a:t>
            </a:r>
            <a:r>
              <a:rPr kumimoji="1" lang="ja-JP" altLang="en-US" sz="1400" u="sng" dirty="0" smtClean="0"/>
              <a:t>（複数回答可）</a:t>
            </a:r>
            <a:endParaRPr kumimoji="1" lang="en-US" altLang="ja-JP" sz="1400" u="sng" dirty="0" smtClean="0"/>
          </a:p>
          <a:p>
            <a:r>
              <a:rPr kumimoji="1" lang="ja-JP" altLang="en-US" sz="1600" dirty="0"/>
              <a:t>　</a:t>
            </a:r>
            <a:r>
              <a:rPr kumimoji="1" lang="ja-JP" altLang="en-US" sz="1600" dirty="0" smtClean="0"/>
              <a:t>　　　　</a:t>
            </a:r>
            <a:endParaRPr kumimoji="1" lang="ja-JP" altLang="en-US" sz="1600" dirty="0"/>
          </a:p>
        </p:txBody>
      </p:sp>
      <p:pic>
        <p:nvPicPr>
          <p:cNvPr id="27" name="図 26"/>
          <p:cNvPicPr>
            <a:picLocks noChangeAspect="1"/>
          </p:cNvPicPr>
          <p:nvPr/>
        </p:nvPicPr>
        <p:blipFill rotWithShape="1">
          <a:blip r:embed="rId5"/>
          <a:srcRect l="13938" t="27982" r="13876" b="32926"/>
          <a:stretch/>
        </p:blipFill>
        <p:spPr>
          <a:xfrm>
            <a:off x="5361295" y="1566582"/>
            <a:ext cx="8401199" cy="2444578"/>
          </a:xfrm>
          <a:prstGeom prst="rect">
            <a:avLst/>
          </a:prstGeom>
        </p:spPr>
      </p:pic>
      <p:pic>
        <p:nvPicPr>
          <p:cNvPr id="30" name="図 29"/>
          <p:cNvPicPr>
            <a:picLocks noChangeAspect="1"/>
          </p:cNvPicPr>
          <p:nvPr/>
        </p:nvPicPr>
        <p:blipFill rotWithShape="1">
          <a:blip r:embed="rId6"/>
          <a:srcRect l="12887" t="49064" r="13500" b="4326"/>
          <a:stretch/>
        </p:blipFill>
        <p:spPr>
          <a:xfrm>
            <a:off x="5361296" y="4564388"/>
            <a:ext cx="8401198" cy="2275140"/>
          </a:xfrm>
          <a:prstGeom prst="rect">
            <a:avLst/>
          </a:prstGeom>
        </p:spPr>
      </p:pic>
      <p:sp>
        <p:nvSpPr>
          <p:cNvPr id="32" name="テキスト ボックス 31"/>
          <p:cNvSpPr txBox="1"/>
          <p:nvPr/>
        </p:nvSpPr>
        <p:spPr>
          <a:xfrm>
            <a:off x="9561894" y="6862656"/>
            <a:ext cx="4189156" cy="230832"/>
          </a:xfrm>
          <a:prstGeom prst="rect">
            <a:avLst/>
          </a:prstGeom>
          <a:noFill/>
        </p:spPr>
        <p:txBody>
          <a:bodyPr wrap="square" rtlCol="0">
            <a:spAutoFit/>
          </a:bodyPr>
          <a:lstStyle/>
          <a:p>
            <a:r>
              <a:rPr kumimoji="1" lang="en-US" altLang="ja-JP" sz="900" dirty="0" smtClean="0"/>
              <a:t>【</a:t>
            </a:r>
            <a:r>
              <a:rPr kumimoji="1" lang="ja-JP" altLang="en-US" sz="900" dirty="0" smtClean="0"/>
              <a:t>資料</a:t>
            </a:r>
            <a:r>
              <a:rPr kumimoji="1" lang="en-US" altLang="ja-JP" sz="900" dirty="0" smtClean="0"/>
              <a:t>】</a:t>
            </a:r>
            <a:r>
              <a:rPr kumimoji="1" lang="ja-JP" altLang="en-US" sz="900" dirty="0" smtClean="0"/>
              <a:t>平成</a:t>
            </a:r>
            <a:r>
              <a:rPr kumimoji="1" lang="en-US" altLang="ja-JP" sz="900" dirty="0" smtClean="0"/>
              <a:t>28</a:t>
            </a:r>
            <a:r>
              <a:rPr kumimoji="1" lang="ja-JP" altLang="en-US" sz="900" dirty="0" smtClean="0"/>
              <a:t>年度子供の読書活動の推進等に関する調査研究（文部科学省）</a:t>
            </a:r>
            <a:endParaRPr kumimoji="1" lang="ja-JP" altLang="en-US" sz="900" dirty="0"/>
          </a:p>
        </p:txBody>
      </p:sp>
      <p:sp>
        <p:nvSpPr>
          <p:cNvPr id="33" name="正方形/長方形 32"/>
          <p:cNvSpPr/>
          <p:nvPr/>
        </p:nvSpPr>
        <p:spPr>
          <a:xfrm>
            <a:off x="5433780" y="7116616"/>
            <a:ext cx="8855657" cy="4220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t>３</a:t>
            </a:r>
            <a:r>
              <a:rPr kumimoji="1" lang="ja-JP" altLang="en-US" dirty="0" smtClean="0"/>
              <a:t>　その他</a:t>
            </a:r>
            <a:endParaRPr kumimoji="1" lang="ja-JP" altLang="en-US" dirty="0"/>
          </a:p>
        </p:txBody>
      </p:sp>
      <p:sp>
        <p:nvSpPr>
          <p:cNvPr id="34" name="テキスト ボックス 33"/>
          <p:cNvSpPr txBox="1"/>
          <p:nvPr/>
        </p:nvSpPr>
        <p:spPr>
          <a:xfrm>
            <a:off x="5081059" y="7613599"/>
            <a:ext cx="4783015" cy="523220"/>
          </a:xfrm>
          <a:prstGeom prst="rect">
            <a:avLst/>
          </a:prstGeom>
          <a:noFill/>
        </p:spPr>
        <p:txBody>
          <a:bodyPr wrap="square" rtlCol="0">
            <a:spAutoFit/>
          </a:bodyPr>
          <a:lstStyle/>
          <a:p>
            <a:r>
              <a:rPr kumimoji="1" lang="ja-JP" altLang="en-US" sz="1600" dirty="0" smtClean="0"/>
              <a:t>（１）</a:t>
            </a:r>
            <a:r>
              <a:rPr kumimoji="1" lang="ja-JP" altLang="en-US" sz="1600" u="sng" dirty="0" smtClean="0"/>
              <a:t>青少年のスマートフォンの利用率（％）</a:t>
            </a:r>
            <a:endParaRPr kumimoji="1" lang="en-US" altLang="ja-JP" sz="1600" u="sng" dirty="0" smtClean="0"/>
          </a:p>
          <a:p>
            <a:r>
              <a:rPr kumimoji="1" lang="ja-JP" altLang="en-US" sz="1200" dirty="0"/>
              <a:t>　</a:t>
            </a:r>
            <a:r>
              <a:rPr kumimoji="1" lang="ja-JP" altLang="en-US" sz="1200" dirty="0" smtClean="0"/>
              <a:t>　　　</a:t>
            </a:r>
            <a:endParaRPr kumimoji="1" lang="ja-JP" altLang="en-US" sz="1200" dirty="0"/>
          </a:p>
        </p:txBody>
      </p:sp>
      <p:pic>
        <p:nvPicPr>
          <p:cNvPr id="31" name="図 30"/>
          <p:cNvPicPr>
            <a:picLocks noChangeAspect="1"/>
          </p:cNvPicPr>
          <p:nvPr/>
        </p:nvPicPr>
        <p:blipFill rotWithShape="1">
          <a:blip r:embed="rId7"/>
          <a:srcRect l="14316" t="35716" r="53284" b="31868"/>
          <a:stretch/>
        </p:blipFill>
        <p:spPr>
          <a:xfrm>
            <a:off x="5205046" y="7925514"/>
            <a:ext cx="4356848" cy="2676581"/>
          </a:xfrm>
          <a:prstGeom prst="rect">
            <a:avLst/>
          </a:prstGeom>
        </p:spPr>
      </p:pic>
      <p:sp>
        <p:nvSpPr>
          <p:cNvPr id="37" name="テキスト ボックス 36"/>
          <p:cNvSpPr txBox="1"/>
          <p:nvPr/>
        </p:nvSpPr>
        <p:spPr>
          <a:xfrm>
            <a:off x="5916709" y="10568931"/>
            <a:ext cx="3503877" cy="230832"/>
          </a:xfrm>
          <a:prstGeom prst="rect">
            <a:avLst/>
          </a:prstGeom>
          <a:noFill/>
        </p:spPr>
        <p:txBody>
          <a:bodyPr wrap="square" rtlCol="0">
            <a:spAutoFit/>
          </a:bodyPr>
          <a:lstStyle/>
          <a:p>
            <a:r>
              <a:rPr kumimoji="1" lang="en-US" altLang="ja-JP" sz="900" dirty="0" smtClean="0"/>
              <a:t>【</a:t>
            </a:r>
            <a:r>
              <a:rPr kumimoji="1" lang="ja-JP" altLang="en-US" sz="900" dirty="0" smtClean="0"/>
              <a:t>資料</a:t>
            </a:r>
            <a:r>
              <a:rPr kumimoji="1" lang="en-US" altLang="ja-JP" sz="900" dirty="0" smtClean="0"/>
              <a:t>】</a:t>
            </a:r>
            <a:r>
              <a:rPr kumimoji="1" lang="ja-JP" altLang="en-US" sz="900" dirty="0" smtClean="0"/>
              <a:t>青少年のインターネット利用環境実態調査（内閣府）</a:t>
            </a:r>
            <a:endParaRPr kumimoji="1" lang="ja-JP" altLang="en-US" sz="900" dirty="0"/>
          </a:p>
        </p:txBody>
      </p:sp>
      <p:sp>
        <p:nvSpPr>
          <p:cNvPr id="38" name="テキスト ボックス 37"/>
          <p:cNvSpPr txBox="1"/>
          <p:nvPr/>
        </p:nvSpPr>
        <p:spPr>
          <a:xfrm>
            <a:off x="9506422" y="7613599"/>
            <a:ext cx="4783015" cy="769441"/>
          </a:xfrm>
          <a:prstGeom prst="rect">
            <a:avLst/>
          </a:prstGeom>
          <a:noFill/>
        </p:spPr>
        <p:txBody>
          <a:bodyPr wrap="square" rtlCol="0">
            <a:spAutoFit/>
          </a:bodyPr>
          <a:lstStyle/>
          <a:p>
            <a:r>
              <a:rPr kumimoji="1" lang="ja-JP" altLang="en-US" sz="1600" dirty="0" smtClean="0"/>
              <a:t>（２）</a:t>
            </a:r>
            <a:r>
              <a:rPr kumimoji="1" lang="ja-JP" altLang="en-US" sz="1600" u="sng" dirty="0" smtClean="0"/>
              <a:t>青少年のスマートフォンの利用時間</a:t>
            </a:r>
            <a:endParaRPr kumimoji="1" lang="en-US" altLang="ja-JP" sz="1600" u="sng" dirty="0" smtClean="0"/>
          </a:p>
          <a:p>
            <a:r>
              <a:rPr kumimoji="1" lang="ja-JP" altLang="en-US" sz="1600" dirty="0"/>
              <a:t>　</a:t>
            </a:r>
            <a:r>
              <a:rPr kumimoji="1" lang="ja-JP" altLang="en-US" sz="1600" dirty="0" smtClean="0"/>
              <a:t>　　</a:t>
            </a:r>
            <a:r>
              <a:rPr kumimoji="1" lang="ja-JP" altLang="en-US" sz="1200" u="sng" dirty="0" smtClean="0"/>
              <a:t>（平日１日あたり）</a:t>
            </a:r>
            <a:endParaRPr kumimoji="1" lang="en-US" altLang="ja-JP" sz="1600" u="sng" dirty="0" smtClean="0"/>
          </a:p>
          <a:p>
            <a:r>
              <a:rPr kumimoji="1" lang="ja-JP" altLang="en-US" sz="1200" dirty="0"/>
              <a:t>　</a:t>
            </a:r>
            <a:r>
              <a:rPr kumimoji="1" lang="ja-JP" altLang="en-US" sz="1200" dirty="0" smtClean="0"/>
              <a:t>　　　</a:t>
            </a:r>
            <a:endParaRPr kumimoji="1" lang="ja-JP" altLang="en-US" sz="1200" dirty="0"/>
          </a:p>
        </p:txBody>
      </p:sp>
      <p:pic>
        <p:nvPicPr>
          <p:cNvPr id="35" name="図 34"/>
          <p:cNvPicPr>
            <a:picLocks noChangeAspect="1"/>
          </p:cNvPicPr>
          <p:nvPr/>
        </p:nvPicPr>
        <p:blipFill rotWithShape="1">
          <a:blip r:embed="rId8"/>
          <a:srcRect l="13689" t="53623" r="49030" b="4914"/>
          <a:stretch/>
        </p:blipFill>
        <p:spPr>
          <a:xfrm>
            <a:off x="9779620" y="8136819"/>
            <a:ext cx="4509818" cy="2432112"/>
          </a:xfrm>
          <a:prstGeom prst="rect">
            <a:avLst/>
          </a:prstGeom>
        </p:spPr>
      </p:pic>
      <p:sp>
        <p:nvSpPr>
          <p:cNvPr id="39" name="テキスト ボックス 38"/>
          <p:cNvSpPr txBox="1"/>
          <p:nvPr/>
        </p:nvSpPr>
        <p:spPr>
          <a:xfrm>
            <a:off x="10896336" y="10599670"/>
            <a:ext cx="3503877" cy="230832"/>
          </a:xfrm>
          <a:prstGeom prst="rect">
            <a:avLst/>
          </a:prstGeom>
          <a:noFill/>
        </p:spPr>
        <p:txBody>
          <a:bodyPr wrap="square" rtlCol="0">
            <a:spAutoFit/>
          </a:bodyPr>
          <a:lstStyle/>
          <a:p>
            <a:r>
              <a:rPr kumimoji="1" lang="en-US" altLang="ja-JP" sz="900" dirty="0" smtClean="0"/>
              <a:t>【</a:t>
            </a:r>
            <a:r>
              <a:rPr kumimoji="1" lang="ja-JP" altLang="en-US" sz="900" dirty="0" smtClean="0"/>
              <a:t>資料</a:t>
            </a:r>
            <a:r>
              <a:rPr kumimoji="1" lang="en-US" altLang="ja-JP" sz="900" dirty="0" smtClean="0"/>
              <a:t>】</a:t>
            </a:r>
            <a:r>
              <a:rPr kumimoji="1" lang="ja-JP" altLang="en-US" sz="900" dirty="0" smtClean="0"/>
              <a:t>青少年のインターネット利用環境実態調査（内閣府）</a:t>
            </a:r>
            <a:endParaRPr kumimoji="1" lang="ja-JP" altLang="en-US" sz="900" dirty="0"/>
          </a:p>
        </p:txBody>
      </p:sp>
    </p:spTree>
    <p:extLst>
      <p:ext uri="{BB962C8B-B14F-4D97-AF65-F5344CB8AC3E}">
        <p14:creationId xmlns:p14="http://schemas.microsoft.com/office/powerpoint/2010/main" val="3054016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7605</TotalTime>
  <Words>905</Words>
  <Application>Microsoft Office PowerPoint</Application>
  <PresentationFormat>ユーザー設定</PresentationFormat>
  <Paragraphs>235</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ＭＳ 明朝</vt:lpstr>
      <vt:lpstr>游ゴシック</vt:lpstr>
      <vt:lpstr>游ゴシック Light</vt:lpstr>
      <vt:lpstr>Arial</vt:lpstr>
      <vt:lpstr>Calibri</vt:lpstr>
      <vt:lpstr>Calibri Light</vt:lpstr>
      <vt:lpstr>Times New Roman</vt:lpstr>
      <vt:lpstr>Office テーマ</vt:lpstr>
      <vt:lpstr>第４次大阪府子ども読書活動推進計画（仮称）の策定について</vt:lpstr>
      <vt:lpstr>○計画改訂に向けたスケジュールについて</vt:lpstr>
      <vt:lpstr>○子どもを取り巻く読書活動等の状況について①</vt:lpstr>
      <vt:lpstr>○子どもを取り巻く読書活動等の状況について②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大阪府子ども読書活動推進計画改訂の方向性について</dc:title>
  <dc:creator>家村　憲治</dc:creator>
  <cp:lastModifiedBy>家村　憲治</cp:lastModifiedBy>
  <cp:revision>248</cp:revision>
  <cp:lastPrinted>2019-11-05T01:46:04Z</cp:lastPrinted>
  <dcterms:created xsi:type="dcterms:W3CDTF">2019-10-04T07:48:55Z</dcterms:created>
  <dcterms:modified xsi:type="dcterms:W3CDTF">2019-11-05T03:33:41Z</dcterms:modified>
</cp:coreProperties>
</file>