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3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3C937"/>
    <a:srgbClr val="A4D76B"/>
    <a:srgbClr val="FFFB09"/>
    <a:srgbClr val="FFFC56"/>
    <a:srgbClr val="93CDDD"/>
    <a:srgbClr val="FDFD7F"/>
    <a:srgbClr val="B8E0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694" autoAdjust="0"/>
  </p:normalViewPr>
  <p:slideViewPr>
    <p:cSldViewPr>
      <p:cViewPr>
        <p:scale>
          <a:sx n="100" d="100"/>
          <a:sy n="100" d="100"/>
        </p:scale>
        <p:origin x="510" y="-1566"/>
      </p:cViewPr>
      <p:guideLst>
        <p:guide orient="horz" pos="2835"/>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2019/11/1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2019/11/1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42900" y="366185"/>
            <a:ext cx="4514850" cy="7802033"/>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2019/11/1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2019/11/1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2019/11/1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2019/11/1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2019/11/1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2019/11/1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2019/11/1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2019/11/1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2019/11/1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2019/11/1</a:t>
            </a:fld>
            <a:endParaRPr kumimoji="1"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正方形/長方形 42"/>
          <p:cNvSpPr/>
          <p:nvPr/>
        </p:nvSpPr>
        <p:spPr>
          <a:xfrm>
            <a:off x="3409656" y="4427984"/>
            <a:ext cx="3450302" cy="2834734"/>
          </a:xfrm>
          <a:prstGeom prst="rect">
            <a:avLst/>
          </a:prstGeom>
          <a:solidFill>
            <a:srgbClr val="B8E0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2121" y="1835696"/>
            <a:ext cx="3432318" cy="1956990"/>
          </a:xfrm>
          <a:prstGeom prst="rect">
            <a:avLst/>
          </a:prstGeom>
          <a:solidFill>
            <a:srgbClr val="FDFD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27384" y="512257"/>
            <a:ext cx="6890298" cy="1323439"/>
          </a:xfrm>
          <a:prstGeom prst="rect">
            <a:avLst/>
          </a:prstGeom>
          <a:noFill/>
        </p:spPr>
        <p:txBody>
          <a:bodyPr wrap="square" rtlCol="0">
            <a:spAutoFit/>
          </a:bodyPr>
          <a:lstStyle/>
          <a:p>
            <a:r>
              <a:rPr lang="ja-JP" altLang="en-US" sz="1600" dirty="0">
                <a:latin typeface="UD デジタル 教科書体 NK-R" panose="02020400000000000000" pitchFamily="18" charset="-128"/>
                <a:ea typeface="UD デジタル 教科書体 NK-R" panose="02020400000000000000" pitchFamily="18" charset="-128"/>
              </a:rPr>
              <a:t>日時：</a:t>
            </a:r>
            <a:r>
              <a:rPr lang="en-US" altLang="ja-JP" sz="1600" dirty="0">
                <a:latin typeface="UD デジタル 教科書体 NK-R" panose="02020400000000000000" pitchFamily="18" charset="-128"/>
                <a:ea typeface="UD デジタル 教科書体 NK-R" panose="02020400000000000000" pitchFamily="18" charset="-128"/>
              </a:rPr>
              <a:t>2019.10.26</a:t>
            </a:r>
            <a:r>
              <a:rPr lang="ja-JP" altLang="en-US" sz="1600" dirty="0">
                <a:latin typeface="UD デジタル 教科書体 NK-R" panose="02020400000000000000" pitchFamily="18" charset="-128"/>
                <a:ea typeface="UD デジタル 教科書体 NK-R" panose="02020400000000000000" pitchFamily="18" charset="-128"/>
              </a:rPr>
              <a:t>（土）</a:t>
            </a:r>
            <a:r>
              <a:rPr lang="en-US" altLang="ja-JP" sz="1600" dirty="0">
                <a:latin typeface="UD デジタル 教科書体 NK-R" panose="02020400000000000000" pitchFamily="18" charset="-128"/>
                <a:ea typeface="UD デジタル 教科書体 NK-R" panose="02020400000000000000" pitchFamily="18" charset="-128"/>
              </a:rPr>
              <a:t>9:30</a:t>
            </a:r>
            <a:r>
              <a:rPr lang="ja-JP" altLang="en-US" sz="1600" dirty="0">
                <a:latin typeface="UD デジタル 教科書体 NK-R" panose="02020400000000000000" pitchFamily="18" charset="-128"/>
                <a:ea typeface="UD デジタル 教科書体 NK-R" panose="02020400000000000000" pitchFamily="18" charset="-128"/>
              </a:rPr>
              <a:t>～</a:t>
            </a:r>
            <a:r>
              <a:rPr lang="en-US" altLang="ja-JP" sz="1600" dirty="0">
                <a:latin typeface="UD デジタル 教科書体 NK-R" panose="02020400000000000000" pitchFamily="18" charset="-128"/>
                <a:ea typeface="UD デジタル 教科書体 NK-R" panose="02020400000000000000" pitchFamily="18" charset="-128"/>
              </a:rPr>
              <a:t>17:20</a:t>
            </a:r>
          </a:p>
          <a:p>
            <a:r>
              <a:rPr kumimoji="1" lang="ja-JP" altLang="en-US" sz="1600" dirty="0" smtClean="0">
                <a:latin typeface="UD デジタル 教科書体 NK-R" panose="02020400000000000000" pitchFamily="18" charset="-128"/>
                <a:ea typeface="UD デジタル 教科書体 NK-R" panose="02020400000000000000" pitchFamily="18" charset="-128"/>
              </a:rPr>
              <a:t>場所：大阪府中河内府民センター</a:t>
            </a:r>
            <a:endParaRPr kumimoji="1" lang="en-US" altLang="ja-JP" sz="1600" dirty="0" smtClean="0">
              <a:latin typeface="UD デジタル 教科書体 NK-R" panose="02020400000000000000" pitchFamily="18" charset="-128"/>
              <a:ea typeface="UD デジタル 教科書体 NK-R" panose="02020400000000000000" pitchFamily="18" charset="-128"/>
            </a:endParaRPr>
          </a:p>
          <a:p>
            <a:r>
              <a:rPr lang="ja-JP" altLang="en-US" sz="1600" dirty="0" smtClean="0">
                <a:latin typeface="UD デジタル 教科書体 NK-R" panose="02020400000000000000" pitchFamily="18" charset="-128"/>
                <a:ea typeface="UD デジタル 教科書体 NK-R" panose="02020400000000000000" pitchFamily="18" charset="-128"/>
              </a:rPr>
              <a:t>目的：自主防災組織の充実強化を図るため、府内のすべての自主防災組織等</a:t>
            </a:r>
            <a:endParaRPr lang="en-US" altLang="ja-JP" sz="1600" dirty="0" smtClean="0">
              <a:latin typeface="UD デジタル 教科書体 NK-R" panose="02020400000000000000" pitchFamily="18" charset="-128"/>
              <a:ea typeface="UD デジタル 教科書体 NK-R" panose="02020400000000000000" pitchFamily="18" charset="-128"/>
            </a:endParaRPr>
          </a:p>
          <a:p>
            <a:r>
              <a:rPr lang="ja-JP" altLang="en-US" sz="1600" dirty="0">
                <a:latin typeface="UD デジタル 教科書体 NK-R" panose="02020400000000000000" pitchFamily="18" charset="-128"/>
                <a:ea typeface="UD デジタル 教科書体 NK-R" panose="02020400000000000000" pitchFamily="18" charset="-128"/>
              </a:rPr>
              <a:t>　</a:t>
            </a:r>
            <a:r>
              <a:rPr lang="ja-JP" altLang="en-US" sz="1600" dirty="0" smtClean="0">
                <a:latin typeface="UD デジタル 教科書体 NK-R" panose="02020400000000000000" pitchFamily="18" charset="-128"/>
                <a:ea typeface="UD デジタル 教科書体 NK-R" panose="02020400000000000000" pitchFamily="18" charset="-128"/>
              </a:rPr>
              <a:t>　　　　を対象として、組織の中核となる人材の育成及び資質向上を図るリーダー　</a:t>
            </a:r>
            <a:endParaRPr lang="en-US" altLang="ja-JP" sz="1600" dirty="0" smtClean="0">
              <a:latin typeface="UD デジタル 教科書体 NK-R" panose="02020400000000000000" pitchFamily="18" charset="-128"/>
              <a:ea typeface="UD デジタル 教科書体 NK-R" panose="02020400000000000000" pitchFamily="18" charset="-128"/>
            </a:endParaRPr>
          </a:p>
          <a:p>
            <a:r>
              <a:rPr lang="ja-JP" altLang="en-US" sz="1600" dirty="0">
                <a:latin typeface="UD デジタル 教科書体 NK-R" panose="02020400000000000000" pitchFamily="18" charset="-128"/>
                <a:ea typeface="UD デジタル 教科書体 NK-R" panose="02020400000000000000" pitchFamily="18" charset="-128"/>
              </a:rPr>
              <a:t>　</a:t>
            </a:r>
            <a:r>
              <a:rPr lang="ja-JP" altLang="en-US" sz="1600" dirty="0" smtClean="0">
                <a:latin typeface="UD デジタル 教科書体 NK-R" panose="02020400000000000000" pitchFamily="18" charset="-128"/>
                <a:ea typeface="UD デジタル 教科書体 NK-R" panose="02020400000000000000" pitchFamily="18" charset="-128"/>
              </a:rPr>
              <a:t>　　　　育成研修を</a:t>
            </a:r>
            <a:r>
              <a:rPr lang="ja-JP" altLang="en-US" sz="1600" smtClean="0">
                <a:latin typeface="UD デジタル 教科書体 NK-R" panose="02020400000000000000" pitchFamily="18" charset="-128"/>
                <a:ea typeface="UD デジタル 教科書体 NK-R" panose="02020400000000000000" pitchFamily="18" charset="-128"/>
              </a:rPr>
              <a:t>実施。</a:t>
            </a:r>
            <a:endParaRPr kumimoji="1" lang="ja-JP" altLang="en-US" sz="1050" dirty="0">
              <a:latin typeface="UD デジタル 教科書体 NK-R" panose="02020400000000000000" pitchFamily="18" charset="-128"/>
              <a:ea typeface="UD デジタル 教科書体 NK-R" panose="02020400000000000000" pitchFamily="18" charset="-128"/>
            </a:endParaRPr>
          </a:p>
        </p:txBody>
      </p:sp>
      <p:sp>
        <p:nvSpPr>
          <p:cNvPr id="6" name="正方形/長方形 5"/>
          <p:cNvSpPr/>
          <p:nvPr/>
        </p:nvSpPr>
        <p:spPr>
          <a:xfrm>
            <a:off x="-1" y="1"/>
            <a:ext cx="6858001" cy="518066"/>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17330" y="-9510"/>
            <a:ext cx="6814253" cy="477054"/>
          </a:xfrm>
          <a:prstGeom prst="rect">
            <a:avLst/>
          </a:prstGeom>
          <a:noFill/>
        </p:spPr>
        <p:txBody>
          <a:bodyPr wrap="square" rtlCol="0">
            <a:spAutoFit/>
          </a:bodyPr>
          <a:lstStyle/>
          <a:p>
            <a:pPr lvl="0" algn="ctr"/>
            <a:r>
              <a:rPr kumimoji="1" lang="ja-JP" altLang="en-US" sz="2500" b="1" dirty="0" smtClean="0">
                <a:solidFill>
                  <a:schemeClr val="bg1"/>
                </a:solidFill>
                <a:latin typeface="UD デジタル 教科書体 NK-B" panose="02020700000000000000" pitchFamily="18" charset="-128"/>
                <a:ea typeface="UD デジタル 教科書体 NK-B" panose="02020700000000000000" pitchFamily="18" charset="-128"/>
              </a:rPr>
              <a:t>令和元年度　自主防災組織リーダー育成研修</a:t>
            </a:r>
            <a:endParaRPr kumimoji="1" lang="en-US" altLang="ja-JP" sz="2500" b="1" dirty="0" smtClean="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78" name="テキスト ボックス 77"/>
          <p:cNvSpPr txBox="1"/>
          <p:nvPr/>
        </p:nvSpPr>
        <p:spPr>
          <a:xfrm>
            <a:off x="-357" y="1857182"/>
            <a:ext cx="3198865" cy="338554"/>
          </a:xfrm>
          <a:prstGeom prst="rect">
            <a:avLst/>
          </a:prstGeom>
          <a:noFill/>
        </p:spPr>
        <p:txBody>
          <a:bodyPr wrap="square" rtlCol="0">
            <a:spAutoFit/>
          </a:bodyPr>
          <a:lstStyle/>
          <a:p>
            <a:pPr lvl="0"/>
            <a:r>
              <a:rPr kumimoji="1" lang="en-US" altLang="ja-JP" sz="1600" b="1" dirty="0" smtClean="0">
                <a:latin typeface="UD デジタル 教科書体 NK-B" panose="02020700000000000000" pitchFamily="18" charset="-128"/>
                <a:ea typeface="UD デジタル 教科書体 NK-B" panose="02020700000000000000" pitchFamily="18" charset="-128"/>
              </a:rPr>
              <a:t>1.</a:t>
            </a:r>
            <a:r>
              <a:rPr kumimoji="1" lang="ja-JP" altLang="en-US" sz="1600" b="1" dirty="0" smtClean="0">
                <a:latin typeface="UD デジタル 教科書体 NK-B" panose="02020700000000000000" pitchFamily="18" charset="-128"/>
                <a:ea typeface="UD デジタル 教科書体 NK-B" panose="02020700000000000000" pitchFamily="18" charset="-128"/>
              </a:rPr>
              <a:t>オリエンテーション</a:t>
            </a:r>
            <a:endParaRPr kumimoji="1" lang="en-US" altLang="ja-JP" sz="1000" dirty="0" smtClean="0">
              <a:latin typeface="UD デジタル 教科書体 NK-B" panose="02020700000000000000" pitchFamily="18" charset="-128"/>
              <a:ea typeface="UD デジタル 教科書体 NK-B" panose="02020700000000000000" pitchFamily="18" charset="-128"/>
            </a:endParaRPr>
          </a:p>
        </p:txBody>
      </p:sp>
      <p:sp>
        <p:nvSpPr>
          <p:cNvPr id="113" name="テキスト ボックス 112"/>
          <p:cNvSpPr txBox="1"/>
          <p:nvPr/>
        </p:nvSpPr>
        <p:spPr>
          <a:xfrm>
            <a:off x="3449316" y="4716016"/>
            <a:ext cx="3382268" cy="1046440"/>
          </a:xfrm>
          <a:prstGeom prst="rect">
            <a:avLst/>
          </a:prstGeom>
          <a:noFill/>
        </p:spPr>
        <p:txBody>
          <a:bodyPr wrap="square" rtlCol="0">
            <a:spAutoFit/>
          </a:bodyPr>
          <a:lstStyle/>
          <a:p>
            <a:r>
              <a:rPr lang="ja-JP" altLang="en-US" sz="1200" dirty="0" smtClean="0"/>
              <a:t>★</a:t>
            </a:r>
            <a:r>
              <a:rPr lang="ja-JP" altLang="ja-JP" sz="1200" dirty="0" smtClean="0"/>
              <a:t>災害</a:t>
            </a:r>
            <a:r>
              <a:rPr lang="ja-JP" altLang="ja-JP" sz="1200" dirty="0"/>
              <a:t>時の要配慮者支援のため、先駆的取組み事例を交えながら個別計画の必要性など</a:t>
            </a:r>
            <a:r>
              <a:rPr lang="ja-JP" altLang="ja-JP" sz="1200" dirty="0" smtClean="0"/>
              <a:t>を</a:t>
            </a:r>
            <a:r>
              <a:rPr lang="ja-JP" altLang="en-US" sz="1200" dirty="0" smtClean="0"/>
              <a:t>ご講演いただきました</a:t>
            </a:r>
            <a:r>
              <a:rPr lang="ja-JP" altLang="ja-JP" sz="1200" dirty="0" smtClean="0"/>
              <a:t>。</a:t>
            </a:r>
            <a:r>
              <a:rPr lang="ja-JP" altLang="ja-JP" sz="1200" dirty="0"/>
              <a:t>また</a:t>
            </a:r>
            <a:r>
              <a:rPr lang="ja-JP" altLang="ja-JP" sz="1200" dirty="0" smtClean="0"/>
              <a:t>、</a:t>
            </a:r>
            <a:r>
              <a:rPr lang="ja-JP" altLang="en-US" sz="1200" dirty="0" smtClean="0"/>
              <a:t>これらのことを</a:t>
            </a:r>
            <a:r>
              <a:rPr lang="ja-JP" altLang="ja-JP" sz="1200" dirty="0"/>
              <a:t>地域での活動に活かせるよう</a:t>
            </a:r>
            <a:r>
              <a:rPr lang="ja-JP" altLang="ja-JP" sz="1200" dirty="0" smtClean="0"/>
              <a:t>に</a:t>
            </a:r>
            <a:r>
              <a:rPr lang="ja-JP" altLang="en-US" sz="1200" dirty="0" smtClean="0"/>
              <a:t>、</a:t>
            </a:r>
            <a:r>
              <a:rPr lang="ja-JP" altLang="ja-JP" sz="1200" dirty="0" smtClean="0"/>
              <a:t>災害</a:t>
            </a:r>
            <a:r>
              <a:rPr lang="ja-JP" altLang="ja-JP" sz="1200" dirty="0"/>
              <a:t>対策の簡易型図上訓練（</a:t>
            </a:r>
            <a:r>
              <a:rPr lang="en-US" altLang="ja-JP" sz="1200" dirty="0"/>
              <a:t>DIG</a:t>
            </a:r>
            <a:r>
              <a:rPr lang="ja-JP" altLang="ja-JP" sz="1200" dirty="0"/>
              <a:t>）を</a:t>
            </a:r>
            <a:r>
              <a:rPr lang="ja-JP" altLang="ja-JP" sz="1200" dirty="0" smtClean="0"/>
              <a:t>通じて</a:t>
            </a:r>
            <a:r>
              <a:rPr lang="ja-JP" altLang="en-US" sz="1200" dirty="0" smtClean="0"/>
              <a:t>理解を深めました。</a:t>
            </a:r>
            <a:endParaRPr kumimoji="1" lang="en-US" altLang="ja-JP" sz="1200" dirty="0" smtClean="0"/>
          </a:p>
        </p:txBody>
      </p:sp>
      <p:sp>
        <p:nvSpPr>
          <p:cNvPr id="114" name="テキスト ボックス 113"/>
          <p:cNvSpPr txBox="1"/>
          <p:nvPr/>
        </p:nvSpPr>
        <p:spPr>
          <a:xfrm>
            <a:off x="3390748" y="4427984"/>
            <a:ext cx="3422628" cy="338554"/>
          </a:xfrm>
          <a:prstGeom prst="rect">
            <a:avLst/>
          </a:prstGeom>
          <a:noFill/>
        </p:spPr>
        <p:txBody>
          <a:bodyPr wrap="square" rtlCol="0">
            <a:spAutoFit/>
          </a:bodyPr>
          <a:lstStyle/>
          <a:p>
            <a:pPr lvl="0"/>
            <a:r>
              <a:rPr kumimoji="1" lang="ja-JP" altLang="en-US" sz="1600" b="1" dirty="0" smtClean="0">
                <a:latin typeface="UD デジタル 教科書体 NK-B" panose="02020700000000000000" pitchFamily="18" charset="-128"/>
                <a:ea typeface="UD デジタル 教科書体 NK-B" panose="02020700000000000000" pitchFamily="18" charset="-128"/>
              </a:rPr>
              <a:t>５</a:t>
            </a:r>
            <a:r>
              <a:rPr kumimoji="1" lang="en-US" altLang="ja-JP" sz="1600" b="1" dirty="0" smtClean="0">
                <a:latin typeface="UD デジタル 教科書体 NK-B" panose="02020700000000000000" pitchFamily="18" charset="-128"/>
                <a:ea typeface="UD デジタル 教科書体 NK-B" panose="02020700000000000000" pitchFamily="18" charset="-128"/>
              </a:rPr>
              <a:t>.</a:t>
            </a:r>
            <a:r>
              <a:rPr kumimoji="1" lang="ja-JP" altLang="en-US" sz="1600" b="1" dirty="0" smtClean="0">
                <a:latin typeface="UD デジタル 教科書体 NK-B" panose="02020700000000000000" pitchFamily="18" charset="-128"/>
                <a:ea typeface="UD デジタル 教科書体 NK-B" panose="02020700000000000000" pitchFamily="18" charset="-128"/>
              </a:rPr>
              <a:t>避難行動要支援の避難経路・支援</a:t>
            </a:r>
            <a:endParaRPr kumimoji="1" lang="en-US" altLang="ja-JP" sz="1600" b="1" dirty="0" smtClean="0">
              <a:latin typeface="UD デジタル 教科書体 NK-B" panose="02020700000000000000" pitchFamily="18" charset="-128"/>
              <a:ea typeface="UD デジタル 教科書体 NK-B" panose="02020700000000000000" pitchFamily="18" charset="-128"/>
            </a:endParaRPr>
          </a:p>
        </p:txBody>
      </p:sp>
      <p:sp>
        <p:nvSpPr>
          <p:cNvPr id="127" name="テキスト ボックス 126"/>
          <p:cNvSpPr txBox="1"/>
          <p:nvPr/>
        </p:nvSpPr>
        <p:spPr>
          <a:xfrm>
            <a:off x="5327827" y="5724128"/>
            <a:ext cx="1713724" cy="261610"/>
          </a:xfrm>
          <a:prstGeom prst="rect">
            <a:avLst/>
          </a:prstGeom>
          <a:noFill/>
        </p:spPr>
        <p:txBody>
          <a:bodyPr wrap="square" rtlCol="0">
            <a:spAutoFit/>
          </a:bodyPr>
          <a:lstStyle/>
          <a:p>
            <a:pPr lvl="0"/>
            <a:r>
              <a:rPr kumimoji="1" lang="ja-JP" altLang="en-US" sz="1100" dirty="0" smtClean="0">
                <a:latin typeface="+mn-ea"/>
              </a:rPr>
              <a:t>（人と防災未来センター）</a:t>
            </a:r>
            <a:endParaRPr kumimoji="1" lang="en-US" altLang="ja-JP" sz="1100" dirty="0" smtClean="0">
              <a:latin typeface="+mn-ea"/>
            </a:endParaRPr>
          </a:p>
        </p:txBody>
      </p:sp>
      <p:sp>
        <p:nvSpPr>
          <p:cNvPr id="48" name="テキスト ボックス 47"/>
          <p:cNvSpPr txBox="1"/>
          <p:nvPr/>
        </p:nvSpPr>
        <p:spPr>
          <a:xfrm>
            <a:off x="2097779" y="2339752"/>
            <a:ext cx="1311877" cy="261610"/>
          </a:xfrm>
          <a:prstGeom prst="rect">
            <a:avLst/>
          </a:prstGeom>
          <a:noFill/>
        </p:spPr>
        <p:txBody>
          <a:bodyPr wrap="square" rtlCol="0">
            <a:spAutoFit/>
          </a:bodyPr>
          <a:lstStyle/>
          <a:p>
            <a:pPr lvl="0"/>
            <a:r>
              <a:rPr kumimoji="1" lang="ja-JP" altLang="en-US" sz="1100" dirty="0" smtClean="0">
                <a:latin typeface="+mn-ea"/>
              </a:rPr>
              <a:t>（府危機管理室）</a:t>
            </a:r>
            <a:endParaRPr kumimoji="1" lang="en-US" altLang="ja-JP" sz="1100" dirty="0" smtClean="0">
              <a:latin typeface="+mn-ea"/>
            </a:endParaRPr>
          </a:p>
        </p:txBody>
      </p:sp>
      <p:sp>
        <p:nvSpPr>
          <p:cNvPr id="51" name="テキスト ボックス 50"/>
          <p:cNvSpPr txBox="1"/>
          <p:nvPr/>
        </p:nvSpPr>
        <p:spPr>
          <a:xfrm>
            <a:off x="2112917" y="2113727"/>
            <a:ext cx="1311877" cy="261610"/>
          </a:xfrm>
          <a:prstGeom prst="rect">
            <a:avLst/>
          </a:prstGeom>
          <a:noFill/>
        </p:spPr>
        <p:txBody>
          <a:bodyPr wrap="square" rtlCol="0">
            <a:spAutoFit/>
          </a:bodyPr>
          <a:lstStyle/>
          <a:p>
            <a:pPr lvl="0"/>
            <a:r>
              <a:rPr kumimoji="1" lang="en-US" altLang="ja-JP" sz="1100" dirty="0" smtClean="0">
                <a:latin typeface="+mn-ea"/>
              </a:rPr>
              <a:t>9:30</a:t>
            </a:r>
            <a:r>
              <a:rPr kumimoji="1" lang="ja-JP" altLang="en-US" sz="1100" dirty="0" smtClean="0">
                <a:latin typeface="+mn-ea"/>
              </a:rPr>
              <a:t>～</a:t>
            </a:r>
            <a:r>
              <a:rPr kumimoji="1" lang="en-US" altLang="ja-JP" sz="1100" dirty="0" smtClean="0">
                <a:latin typeface="+mn-ea"/>
              </a:rPr>
              <a:t>9:40</a:t>
            </a:r>
          </a:p>
        </p:txBody>
      </p:sp>
      <p:sp>
        <p:nvSpPr>
          <p:cNvPr id="52" name="テキスト ボックス 51"/>
          <p:cNvSpPr txBox="1"/>
          <p:nvPr/>
        </p:nvSpPr>
        <p:spPr>
          <a:xfrm>
            <a:off x="4435780" y="5724128"/>
            <a:ext cx="1311877" cy="261610"/>
          </a:xfrm>
          <a:prstGeom prst="rect">
            <a:avLst/>
          </a:prstGeom>
          <a:noFill/>
        </p:spPr>
        <p:txBody>
          <a:bodyPr wrap="square" rtlCol="0">
            <a:spAutoFit/>
          </a:bodyPr>
          <a:lstStyle/>
          <a:p>
            <a:pPr lvl="0"/>
            <a:r>
              <a:rPr kumimoji="1" lang="en-US" altLang="ja-JP" sz="1100" dirty="0" smtClean="0">
                <a:latin typeface="+mn-ea"/>
              </a:rPr>
              <a:t>13:50</a:t>
            </a:r>
            <a:r>
              <a:rPr kumimoji="1" lang="ja-JP" altLang="en-US" sz="1100" dirty="0" smtClean="0">
                <a:latin typeface="+mn-ea"/>
              </a:rPr>
              <a:t>～</a:t>
            </a:r>
            <a:r>
              <a:rPr kumimoji="1" lang="en-US" altLang="ja-JP" sz="1100" dirty="0" smtClean="0">
                <a:latin typeface="+mn-ea"/>
              </a:rPr>
              <a:t>15:50</a:t>
            </a:r>
          </a:p>
        </p:txBody>
      </p:sp>
      <p:sp>
        <p:nvSpPr>
          <p:cNvPr id="37" name="正方形/長方形 36"/>
          <p:cNvSpPr/>
          <p:nvPr/>
        </p:nvSpPr>
        <p:spPr>
          <a:xfrm>
            <a:off x="-27385" y="3772505"/>
            <a:ext cx="3444399" cy="2515200"/>
          </a:xfrm>
          <a:prstGeom prst="rect">
            <a:avLst/>
          </a:prstGeom>
          <a:solidFill>
            <a:srgbClr val="FFFC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18292" y="6269607"/>
            <a:ext cx="3432318" cy="2925033"/>
          </a:xfrm>
          <a:prstGeom prst="rect">
            <a:avLst/>
          </a:prstGeom>
          <a:solidFill>
            <a:srgbClr val="FFFB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p:cNvSpPr txBox="1"/>
          <p:nvPr/>
        </p:nvSpPr>
        <p:spPr>
          <a:xfrm>
            <a:off x="29795" y="3851561"/>
            <a:ext cx="3422628" cy="338554"/>
          </a:xfrm>
          <a:prstGeom prst="rect">
            <a:avLst/>
          </a:prstGeom>
          <a:noFill/>
        </p:spPr>
        <p:txBody>
          <a:bodyPr wrap="square" rtlCol="0">
            <a:spAutoFit/>
          </a:bodyPr>
          <a:lstStyle/>
          <a:p>
            <a:pPr lvl="0"/>
            <a:r>
              <a:rPr kumimoji="1" lang="en-US" altLang="ja-JP" sz="1600" b="1" dirty="0" smtClean="0">
                <a:latin typeface="UD デジタル 教科書体 NK-B" panose="02020700000000000000" pitchFamily="18" charset="-128"/>
                <a:ea typeface="UD デジタル 教科書体 NK-B" panose="02020700000000000000" pitchFamily="18" charset="-128"/>
              </a:rPr>
              <a:t>2.</a:t>
            </a:r>
            <a:r>
              <a:rPr kumimoji="1" lang="ja-JP" altLang="en-US" sz="1600" b="1" dirty="0" smtClean="0">
                <a:latin typeface="UD デジタル 教科書体 NK-B" panose="02020700000000000000" pitchFamily="18" charset="-128"/>
                <a:ea typeface="UD デジタル 教科書体 NK-B" panose="02020700000000000000" pitchFamily="18" charset="-128"/>
              </a:rPr>
              <a:t>地域の災害リスクとその対策</a:t>
            </a:r>
            <a:endParaRPr kumimoji="1" lang="en-US" altLang="ja-JP" sz="1600" b="1" dirty="0" smtClean="0">
              <a:latin typeface="UD デジタル 教科書体 NK-B" panose="02020700000000000000" pitchFamily="18" charset="-128"/>
              <a:ea typeface="UD デジタル 教科書体 NK-B" panose="02020700000000000000" pitchFamily="18" charset="-128"/>
            </a:endParaRPr>
          </a:p>
        </p:txBody>
      </p:sp>
      <p:sp>
        <p:nvSpPr>
          <p:cNvPr id="40" name="テキスト ボックス 39"/>
          <p:cNvSpPr txBox="1"/>
          <p:nvPr/>
        </p:nvSpPr>
        <p:spPr>
          <a:xfrm>
            <a:off x="-36991" y="4118359"/>
            <a:ext cx="3312368" cy="677750"/>
          </a:xfrm>
          <a:prstGeom prst="rect">
            <a:avLst/>
          </a:prstGeom>
          <a:noFill/>
        </p:spPr>
        <p:txBody>
          <a:bodyPr wrap="square" rtlCol="0">
            <a:spAutoFit/>
          </a:bodyPr>
          <a:lstStyle/>
          <a:p>
            <a:pPr>
              <a:lnSpc>
                <a:spcPts val="1500"/>
              </a:lnSpc>
            </a:pPr>
            <a:r>
              <a:rPr lang="ja-JP" altLang="en-US" sz="1200" dirty="0" smtClean="0"/>
              <a:t>★</a:t>
            </a:r>
            <a:r>
              <a:rPr lang="ja-JP" altLang="ja-JP" sz="1200" dirty="0" smtClean="0"/>
              <a:t>大雨</a:t>
            </a:r>
            <a:r>
              <a:rPr lang="ja-JP" altLang="ja-JP" sz="1200" dirty="0"/>
              <a:t>、洪水、土砂災害、地震等の自然災害及び密集市街地の対策について、府民の皆様に</a:t>
            </a:r>
            <a:r>
              <a:rPr lang="ja-JP" altLang="ja-JP" sz="1200" dirty="0" smtClean="0"/>
              <a:t>取って</a:t>
            </a:r>
            <a:r>
              <a:rPr lang="ja-JP" altLang="en-US" sz="1200" dirty="0" smtClean="0"/>
              <a:t>いただく</a:t>
            </a:r>
            <a:r>
              <a:rPr lang="ja-JP" altLang="ja-JP" sz="1200" dirty="0" smtClean="0"/>
              <a:t>行動</a:t>
            </a:r>
            <a:r>
              <a:rPr lang="ja-JP" altLang="ja-JP" sz="1200" dirty="0"/>
              <a:t>・事前の備えに</a:t>
            </a:r>
            <a:r>
              <a:rPr lang="ja-JP" altLang="ja-JP" sz="1200" dirty="0" smtClean="0"/>
              <a:t>ついて</a:t>
            </a:r>
            <a:r>
              <a:rPr lang="ja-JP" altLang="en-US" sz="1200" dirty="0" smtClean="0"/>
              <a:t>説明</a:t>
            </a:r>
            <a:r>
              <a:rPr lang="ja-JP" altLang="ja-JP" sz="1200" dirty="0" smtClean="0"/>
              <a:t>。</a:t>
            </a:r>
            <a:endParaRPr kumimoji="1" lang="ja-JP" altLang="en-US" sz="1200" dirty="0"/>
          </a:p>
        </p:txBody>
      </p:sp>
      <p:pic>
        <p:nvPicPr>
          <p:cNvPr id="41" name="図 40"/>
          <p:cNvPicPr/>
          <p:nvPr/>
        </p:nvPicPr>
        <p:blipFill>
          <a:blip r:embed="rId2" cstate="print">
            <a:extLst>
              <a:ext uri="{28A0092B-C50C-407E-A947-70E740481C1C}">
                <a14:useLocalDpi xmlns:a14="http://schemas.microsoft.com/office/drawing/2010/main" val="0"/>
              </a:ext>
            </a:extLst>
          </a:blip>
          <a:stretch>
            <a:fillRect/>
          </a:stretch>
        </p:blipFill>
        <p:spPr>
          <a:xfrm>
            <a:off x="139974" y="4864844"/>
            <a:ext cx="1853731" cy="1262080"/>
          </a:xfrm>
          <a:prstGeom prst="rect">
            <a:avLst/>
          </a:prstGeom>
        </p:spPr>
      </p:pic>
      <p:sp>
        <p:nvSpPr>
          <p:cNvPr id="42" name="テキスト ボックス 41"/>
          <p:cNvSpPr txBox="1"/>
          <p:nvPr/>
        </p:nvSpPr>
        <p:spPr>
          <a:xfrm>
            <a:off x="2040020" y="4788024"/>
            <a:ext cx="1311877" cy="261610"/>
          </a:xfrm>
          <a:prstGeom prst="rect">
            <a:avLst/>
          </a:prstGeom>
          <a:noFill/>
        </p:spPr>
        <p:txBody>
          <a:bodyPr wrap="square" rtlCol="0">
            <a:spAutoFit/>
          </a:bodyPr>
          <a:lstStyle/>
          <a:p>
            <a:pPr lvl="0"/>
            <a:r>
              <a:rPr kumimoji="1" lang="en-US" altLang="ja-JP" sz="1100" dirty="0" smtClean="0">
                <a:latin typeface="+mn-ea"/>
              </a:rPr>
              <a:t>9:40</a:t>
            </a:r>
            <a:r>
              <a:rPr kumimoji="1" lang="ja-JP" altLang="en-US" sz="1100" dirty="0" smtClean="0">
                <a:latin typeface="+mn-ea"/>
              </a:rPr>
              <a:t>～１</a:t>
            </a:r>
            <a:r>
              <a:rPr kumimoji="1" lang="en-US" altLang="ja-JP" sz="1100" dirty="0" smtClean="0">
                <a:latin typeface="+mn-ea"/>
              </a:rPr>
              <a:t>0:</a:t>
            </a:r>
            <a:r>
              <a:rPr kumimoji="1" lang="ja-JP" altLang="en-US" sz="1100" dirty="0" smtClean="0">
                <a:latin typeface="+mn-ea"/>
              </a:rPr>
              <a:t>１</a:t>
            </a:r>
            <a:r>
              <a:rPr kumimoji="1" lang="en-US" altLang="ja-JP" sz="1100" dirty="0" smtClean="0">
                <a:latin typeface="+mn-ea"/>
              </a:rPr>
              <a:t>0</a:t>
            </a:r>
          </a:p>
        </p:txBody>
      </p:sp>
      <p:sp>
        <p:nvSpPr>
          <p:cNvPr id="44" name="テキスト ボックス 43"/>
          <p:cNvSpPr txBox="1"/>
          <p:nvPr/>
        </p:nvSpPr>
        <p:spPr>
          <a:xfrm>
            <a:off x="2014200" y="5004048"/>
            <a:ext cx="1713724" cy="261610"/>
          </a:xfrm>
          <a:prstGeom prst="rect">
            <a:avLst/>
          </a:prstGeom>
          <a:noFill/>
        </p:spPr>
        <p:txBody>
          <a:bodyPr wrap="square" rtlCol="0">
            <a:spAutoFit/>
          </a:bodyPr>
          <a:lstStyle/>
          <a:p>
            <a:pPr lvl="0"/>
            <a:r>
              <a:rPr kumimoji="1" lang="ja-JP" altLang="en-US" sz="1100" dirty="0" smtClean="0">
                <a:latin typeface="+mn-ea"/>
              </a:rPr>
              <a:t>（八尾土木事務所）</a:t>
            </a:r>
            <a:endParaRPr kumimoji="1" lang="en-US" altLang="ja-JP" sz="1100" dirty="0" smtClean="0">
              <a:latin typeface="+mn-ea"/>
            </a:endParaRPr>
          </a:p>
        </p:txBody>
      </p:sp>
      <p:sp>
        <p:nvSpPr>
          <p:cNvPr id="45" name="テキスト ボックス 44"/>
          <p:cNvSpPr txBox="1"/>
          <p:nvPr/>
        </p:nvSpPr>
        <p:spPr>
          <a:xfrm>
            <a:off x="52009" y="6342212"/>
            <a:ext cx="3422628" cy="338554"/>
          </a:xfrm>
          <a:prstGeom prst="rect">
            <a:avLst/>
          </a:prstGeom>
          <a:noFill/>
        </p:spPr>
        <p:txBody>
          <a:bodyPr wrap="square" rtlCol="0">
            <a:spAutoFit/>
          </a:bodyPr>
          <a:lstStyle/>
          <a:p>
            <a:pPr lvl="0"/>
            <a:r>
              <a:rPr kumimoji="1" lang="en-US" altLang="ja-JP" sz="1600" b="1" dirty="0" smtClean="0">
                <a:latin typeface="UD デジタル 教科書体 NK-B" panose="02020700000000000000" pitchFamily="18" charset="-128"/>
                <a:ea typeface="UD デジタル 教科書体 NK-B" panose="02020700000000000000" pitchFamily="18" charset="-128"/>
              </a:rPr>
              <a:t>3.</a:t>
            </a:r>
            <a:r>
              <a:rPr kumimoji="1" lang="ja-JP" altLang="en-US" sz="1600" b="1" dirty="0" smtClean="0">
                <a:latin typeface="UD デジタル 教科書体 NK-B" panose="02020700000000000000" pitchFamily="18" charset="-128"/>
                <a:ea typeface="UD デジタル 教科書体 NK-B" panose="02020700000000000000" pitchFamily="18" charset="-128"/>
              </a:rPr>
              <a:t>大雨災害から身を守るために</a:t>
            </a:r>
            <a:endParaRPr kumimoji="1" lang="en-US" altLang="ja-JP" sz="1600" b="1" dirty="0" smtClean="0">
              <a:latin typeface="UD デジタル 教科書体 NK-B" panose="02020700000000000000" pitchFamily="18" charset="-128"/>
              <a:ea typeface="UD デジタル 教科書体 NK-B" panose="02020700000000000000" pitchFamily="18" charset="-128"/>
            </a:endParaRPr>
          </a:p>
        </p:txBody>
      </p:sp>
      <p:sp>
        <p:nvSpPr>
          <p:cNvPr id="50" name="テキスト ボックス 49"/>
          <p:cNvSpPr txBox="1"/>
          <p:nvPr/>
        </p:nvSpPr>
        <p:spPr>
          <a:xfrm>
            <a:off x="17330" y="6621006"/>
            <a:ext cx="3135470" cy="830997"/>
          </a:xfrm>
          <a:prstGeom prst="rect">
            <a:avLst/>
          </a:prstGeom>
          <a:noFill/>
        </p:spPr>
        <p:txBody>
          <a:bodyPr wrap="square" rtlCol="0">
            <a:spAutoFit/>
          </a:bodyPr>
          <a:lstStyle/>
          <a:p>
            <a:r>
              <a:rPr lang="ja-JP" altLang="en-US" sz="1200" dirty="0" smtClean="0"/>
              <a:t>★</a:t>
            </a:r>
            <a:r>
              <a:rPr lang="ja-JP" altLang="ja-JP" sz="1200" dirty="0" smtClean="0"/>
              <a:t>防災</a:t>
            </a:r>
            <a:r>
              <a:rPr lang="ja-JP" altLang="ja-JP" sz="1200" dirty="0"/>
              <a:t>気象情報を活用して、避難情報発令や災害発生時の地域住民が</a:t>
            </a:r>
            <a:r>
              <a:rPr lang="ja-JP" altLang="ja-JP" sz="1200" dirty="0" smtClean="0"/>
              <a:t>取るべき</a:t>
            </a:r>
            <a:r>
              <a:rPr lang="ja-JP" altLang="ja-JP" sz="1200" dirty="0"/>
              <a:t>行動等について、</a:t>
            </a:r>
            <a:r>
              <a:rPr lang="ja-JP" altLang="ja-JP" sz="1200" dirty="0" smtClean="0"/>
              <a:t>グループワーク</a:t>
            </a:r>
            <a:r>
              <a:rPr lang="ja-JP" altLang="en-US" sz="1200" dirty="0" smtClean="0"/>
              <a:t>（気象防災ワークショップ）</a:t>
            </a:r>
            <a:r>
              <a:rPr lang="ja-JP" altLang="ja-JP" sz="1200" dirty="0" smtClean="0"/>
              <a:t>を交えて</a:t>
            </a:r>
            <a:r>
              <a:rPr lang="ja-JP" altLang="en-US" sz="1200" dirty="0" smtClean="0"/>
              <a:t>理解を深めました。</a:t>
            </a:r>
            <a:endParaRPr kumimoji="1" lang="ja-JP" altLang="en-US" sz="1200" dirty="0"/>
          </a:p>
        </p:txBody>
      </p:sp>
      <p:pic>
        <p:nvPicPr>
          <p:cNvPr id="54" name="図 53"/>
          <p:cNvPicPr/>
          <p:nvPr/>
        </p:nvPicPr>
        <p:blipFill>
          <a:blip r:embed="rId3" cstate="print">
            <a:extLst>
              <a:ext uri="{28A0092B-C50C-407E-A947-70E740481C1C}">
                <a14:useLocalDpi xmlns:a14="http://schemas.microsoft.com/office/drawing/2010/main" val="0"/>
              </a:ext>
            </a:extLst>
          </a:blip>
          <a:stretch>
            <a:fillRect/>
          </a:stretch>
        </p:blipFill>
        <p:spPr>
          <a:xfrm>
            <a:off x="155226" y="7552344"/>
            <a:ext cx="2088232" cy="1524352"/>
          </a:xfrm>
          <a:prstGeom prst="rect">
            <a:avLst/>
          </a:prstGeom>
        </p:spPr>
      </p:pic>
      <p:sp>
        <p:nvSpPr>
          <p:cNvPr id="55" name="テキスト ボックス 54"/>
          <p:cNvSpPr txBox="1"/>
          <p:nvPr/>
        </p:nvSpPr>
        <p:spPr>
          <a:xfrm>
            <a:off x="2285608" y="7474693"/>
            <a:ext cx="1311877" cy="261610"/>
          </a:xfrm>
          <a:prstGeom prst="rect">
            <a:avLst/>
          </a:prstGeom>
          <a:noFill/>
        </p:spPr>
        <p:txBody>
          <a:bodyPr wrap="square" rtlCol="0">
            <a:spAutoFit/>
          </a:bodyPr>
          <a:lstStyle/>
          <a:p>
            <a:pPr lvl="0"/>
            <a:r>
              <a:rPr kumimoji="1" lang="en-US" altLang="ja-JP" sz="1100" dirty="0" smtClean="0">
                <a:latin typeface="+mn-ea"/>
              </a:rPr>
              <a:t>10:15</a:t>
            </a:r>
            <a:r>
              <a:rPr kumimoji="1" lang="ja-JP" altLang="en-US" sz="1100" dirty="0" smtClean="0">
                <a:latin typeface="+mn-ea"/>
              </a:rPr>
              <a:t>～１</a:t>
            </a:r>
            <a:r>
              <a:rPr kumimoji="1" lang="en-US" altLang="ja-JP" sz="1100" dirty="0" smtClean="0">
                <a:latin typeface="+mn-ea"/>
              </a:rPr>
              <a:t>1:45</a:t>
            </a:r>
          </a:p>
        </p:txBody>
      </p:sp>
      <p:sp>
        <p:nvSpPr>
          <p:cNvPr id="56" name="テキスト ボックス 55"/>
          <p:cNvSpPr txBox="1"/>
          <p:nvPr/>
        </p:nvSpPr>
        <p:spPr>
          <a:xfrm>
            <a:off x="2204864" y="7740352"/>
            <a:ext cx="1357890" cy="261610"/>
          </a:xfrm>
          <a:prstGeom prst="rect">
            <a:avLst/>
          </a:prstGeom>
          <a:noFill/>
        </p:spPr>
        <p:txBody>
          <a:bodyPr wrap="square" rtlCol="0">
            <a:spAutoFit/>
          </a:bodyPr>
          <a:lstStyle/>
          <a:p>
            <a:pPr lvl="0"/>
            <a:r>
              <a:rPr kumimoji="1" lang="ja-JP" altLang="en-US" sz="1100" dirty="0" smtClean="0">
                <a:latin typeface="+mn-ea"/>
              </a:rPr>
              <a:t>（大阪管区気象台）</a:t>
            </a:r>
            <a:endParaRPr kumimoji="1" lang="en-US" altLang="ja-JP" sz="1100" dirty="0" smtClean="0">
              <a:latin typeface="+mn-ea"/>
            </a:endParaRPr>
          </a:p>
        </p:txBody>
      </p:sp>
      <p:sp>
        <p:nvSpPr>
          <p:cNvPr id="57" name="正方形/長方形 56"/>
          <p:cNvSpPr/>
          <p:nvPr/>
        </p:nvSpPr>
        <p:spPr>
          <a:xfrm>
            <a:off x="3417014" y="7243211"/>
            <a:ext cx="3452551" cy="1951429"/>
          </a:xfrm>
          <a:prstGeom prst="rect">
            <a:avLst/>
          </a:prstGeom>
          <a:solidFill>
            <a:srgbClr val="A4D7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p:cNvSpPr/>
          <p:nvPr/>
        </p:nvSpPr>
        <p:spPr>
          <a:xfrm>
            <a:off x="3419643" y="1835696"/>
            <a:ext cx="3447882" cy="2630616"/>
          </a:xfrm>
          <a:prstGeom prst="rect">
            <a:avLst/>
          </a:prstGeom>
          <a:solidFill>
            <a:srgbClr val="83C9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テキスト ボックス 58"/>
          <p:cNvSpPr txBox="1"/>
          <p:nvPr/>
        </p:nvSpPr>
        <p:spPr>
          <a:xfrm>
            <a:off x="3429000" y="1847464"/>
            <a:ext cx="3422628" cy="338554"/>
          </a:xfrm>
          <a:prstGeom prst="rect">
            <a:avLst/>
          </a:prstGeom>
          <a:noFill/>
        </p:spPr>
        <p:txBody>
          <a:bodyPr wrap="square" rtlCol="0">
            <a:spAutoFit/>
          </a:bodyPr>
          <a:lstStyle/>
          <a:p>
            <a:pPr lvl="0"/>
            <a:r>
              <a:rPr kumimoji="1" lang="en-US" altLang="ja-JP" sz="1600" b="1" dirty="0" smtClean="0">
                <a:latin typeface="UD デジタル 教科書体 NK-B" panose="02020700000000000000" pitchFamily="18" charset="-128"/>
                <a:ea typeface="UD デジタル 教科書体 NK-B" panose="02020700000000000000" pitchFamily="18" charset="-128"/>
              </a:rPr>
              <a:t>4.</a:t>
            </a:r>
            <a:r>
              <a:rPr kumimoji="1" lang="ja-JP" altLang="en-US" sz="1600" b="1" dirty="0" smtClean="0">
                <a:latin typeface="UD デジタル 教科書体 NK-B" panose="02020700000000000000" pitchFamily="18" charset="-128"/>
                <a:ea typeface="UD デジタル 教科書体 NK-B" panose="02020700000000000000" pitchFamily="18" charset="-128"/>
              </a:rPr>
              <a:t>被災地での活動事例</a:t>
            </a:r>
            <a:endParaRPr kumimoji="1" lang="en-US" altLang="ja-JP" sz="1600" b="1" dirty="0" smtClean="0">
              <a:latin typeface="UD デジタル 教科書体 NK-B" panose="02020700000000000000" pitchFamily="18" charset="-128"/>
              <a:ea typeface="UD デジタル 教科書体 NK-B" panose="02020700000000000000" pitchFamily="18" charset="-128"/>
            </a:endParaRPr>
          </a:p>
        </p:txBody>
      </p:sp>
      <p:sp>
        <p:nvSpPr>
          <p:cNvPr id="60" name="テキスト ボックス 59"/>
          <p:cNvSpPr txBox="1"/>
          <p:nvPr/>
        </p:nvSpPr>
        <p:spPr>
          <a:xfrm>
            <a:off x="3371718" y="2138667"/>
            <a:ext cx="3412891" cy="646331"/>
          </a:xfrm>
          <a:prstGeom prst="rect">
            <a:avLst/>
          </a:prstGeom>
          <a:noFill/>
        </p:spPr>
        <p:txBody>
          <a:bodyPr wrap="square" rtlCol="0">
            <a:spAutoFit/>
          </a:bodyPr>
          <a:lstStyle/>
          <a:p>
            <a:r>
              <a:rPr lang="ja-JP" altLang="en-US" sz="1200" dirty="0" smtClean="0"/>
              <a:t>★</a:t>
            </a:r>
            <a:r>
              <a:rPr lang="ja-JP" altLang="ja-JP" sz="1200" dirty="0" smtClean="0"/>
              <a:t>広島県</a:t>
            </a:r>
            <a:r>
              <a:rPr lang="ja-JP" altLang="ja-JP" sz="1200" dirty="0"/>
              <a:t>の土砂災害や昨年の西日本豪雨における被災地での活動体験を通じて身近にできる防災に</a:t>
            </a:r>
            <a:r>
              <a:rPr lang="ja-JP" altLang="ja-JP" sz="1200" dirty="0" smtClean="0"/>
              <a:t>ついて</a:t>
            </a:r>
            <a:r>
              <a:rPr lang="ja-JP" altLang="en-US" sz="1200" dirty="0" smtClean="0"/>
              <a:t>ご講演いただきました。</a:t>
            </a:r>
            <a:endParaRPr kumimoji="1" lang="en-US" altLang="ja-JP" sz="1200" dirty="0" smtClean="0"/>
          </a:p>
        </p:txBody>
      </p:sp>
      <p:sp>
        <p:nvSpPr>
          <p:cNvPr id="62" name="テキスト ボックス 61"/>
          <p:cNvSpPr txBox="1"/>
          <p:nvPr/>
        </p:nvSpPr>
        <p:spPr>
          <a:xfrm>
            <a:off x="5085184" y="2843808"/>
            <a:ext cx="1311877" cy="261610"/>
          </a:xfrm>
          <a:prstGeom prst="rect">
            <a:avLst/>
          </a:prstGeom>
          <a:noFill/>
        </p:spPr>
        <p:txBody>
          <a:bodyPr wrap="square" rtlCol="0">
            <a:spAutoFit/>
          </a:bodyPr>
          <a:lstStyle/>
          <a:p>
            <a:pPr lvl="0"/>
            <a:r>
              <a:rPr kumimoji="1" lang="en-US" altLang="ja-JP" sz="1100" dirty="0" smtClean="0">
                <a:latin typeface="+mn-ea"/>
              </a:rPr>
              <a:t>12:45</a:t>
            </a:r>
            <a:r>
              <a:rPr kumimoji="1" lang="ja-JP" altLang="en-US" sz="1100" dirty="0" smtClean="0">
                <a:latin typeface="+mn-ea"/>
              </a:rPr>
              <a:t>～</a:t>
            </a:r>
            <a:r>
              <a:rPr kumimoji="1" lang="en-US" altLang="ja-JP" sz="1100" dirty="0" smtClean="0">
                <a:latin typeface="+mn-ea"/>
              </a:rPr>
              <a:t>13:45</a:t>
            </a:r>
          </a:p>
        </p:txBody>
      </p:sp>
      <p:sp>
        <p:nvSpPr>
          <p:cNvPr id="63" name="テキスト ボックス 62"/>
          <p:cNvSpPr txBox="1"/>
          <p:nvPr/>
        </p:nvSpPr>
        <p:spPr>
          <a:xfrm>
            <a:off x="5013176" y="3086254"/>
            <a:ext cx="1968688" cy="261610"/>
          </a:xfrm>
          <a:prstGeom prst="rect">
            <a:avLst/>
          </a:prstGeom>
          <a:noFill/>
        </p:spPr>
        <p:txBody>
          <a:bodyPr wrap="square" rtlCol="0">
            <a:spAutoFit/>
          </a:bodyPr>
          <a:lstStyle/>
          <a:p>
            <a:pPr lvl="0"/>
            <a:r>
              <a:rPr kumimoji="1" lang="ja-JP" altLang="en-US" sz="1100" dirty="0" smtClean="0">
                <a:latin typeface="+mn-ea"/>
              </a:rPr>
              <a:t>（日本防災士会・広島県支部）</a:t>
            </a:r>
            <a:endParaRPr kumimoji="1" lang="en-US" altLang="ja-JP" sz="1100" dirty="0" smtClean="0">
              <a:latin typeface="+mn-ea"/>
            </a:endParaRPr>
          </a:p>
        </p:txBody>
      </p:sp>
      <p:sp>
        <p:nvSpPr>
          <p:cNvPr id="64" name="テキスト ボックス 63"/>
          <p:cNvSpPr txBox="1"/>
          <p:nvPr/>
        </p:nvSpPr>
        <p:spPr>
          <a:xfrm>
            <a:off x="3413653" y="7605498"/>
            <a:ext cx="3382654" cy="461665"/>
          </a:xfrm>
          <a:prstGeom prst="rect">
            <a:avLst/>
          </a:prstGeom>
          <a:noFill/>
        </p:spPr>
        <p:txBody>
          <a:bodyPr wrap="square" rtlCol="0">
            <a:spAutoFit/>
          </a:bodyPr>
          <a:lstStyle/>
          <a:p>
            <a:r>
              <a:rPr lang="ja-JP" altLang="en-US" sz="1200" dirty="0" smtClean="0"/>
              <a:t>★</a:t>
            </a:r>
            <a:r>
              <a:rPr lang="ja-JP" altLang="ja-JP" sz="1200" dirty="0" smtClean="0"/>
              <a:t>女性</a:t>
            </a:r>
            <a:r>
              <a:rPr lang="ja-JP" altLang="ja-JP" sz="1200" dirty="0"/>
              <a:t>や子供が災害時に避難所で必要な事</a:t>
            </a:r>
            <a:r>
              <a:rPr lang="ja-JP" altLang="ja-JP" sz="1200" dirty="0" smtClean="0"/>
              <a:t>や</a:t>
            </a:r>
            <a:endParaRPr lang="en-US" altLang="ja-JP" sz="1200" dirty="0" smtClean="0"/>
          </a:p>
          <a:p>
            <a:r>
              <a:rPr lang="ja-JP" altLang="ja-JP" sz="1200" dirty="0" smtClean="0"/>
              <a:t>役立つ</a:t>
            </a:r>
            <a:r>
              <a:rPr lang="ja-JP" altLang="ja-JP" sz="1200" dirty="0"/>
              <a:t>事に</a:t>
            </a:r>
            <a:r>
              <a:rPr lang="ja-JP" altLang="ja-JP" sz="1200" dirty="0" smtClean="0"/>
              <a:t>ついて</a:t>
            </a:r>
            <a:r>
              <a:rPr lang="ja-JP" altLang="en-US" sz="1200" dirty="0" smtClean="0"/>
              <a:t>ご講演いただきました。</a:t>
            </a:r>
            <a:endParaRPr kumimoji="1" lang="en-US" altLang="ja-JP" sz="1200" dirty="0" smtClean="0"/>
          </a:p>
        </p:txBody>
      </p:sp>
      <p:sp>
        <p:nvSpPr>
          <p:cNvPr id="65" name="テキスト ボックス 64"/>
          <p:cNvSpPr txBox="1"/>
          <p:nvPr/>
        </p:nvSpPr>
        <p:spPr>
          <a:xfrm>
            <a:off x="3356992" y="7236296"/>
            <a:ext cx="3681765" cy="338554"/>
          </a:xfrm>
          <a:prstGeom prst="rect">
            <a:avLst/>
          </a:prstGeom>
          <a:noFill/>
        </p:spPr>
        <p:txBody>
          <a:bodyPr wrap="square" rtlCol="0">
            <a:spAutoFit/>
          </a:bodyPr>
          <a:lstStyle/>
          <a:p>
            <a:pPr lvl="0"/>
            <a:r>
              <a:rPr kumimoji="1" lang="en-US" altLang="ja-JP" sz="1600" b="1" dirty="0" smtClean="0">
                <a:latin typeface="UD デジタル 教科書体 NK-B" panose="02020700000000000000" pitchFamily="18" charset="-128"/>
                <a:ea typeface="UD デジタル 教科書体 NK-B" panose="02020700000000000000" pitchFamily="18" charset="-128"/>
              </a:rPr>
              <a:t>6.</a:t>
            </a:r>
            <a:r>
              <a:rPr kumimoji="1" lang="ja-JP" altLang="en-US" sz="1600" b="1" dirty="0" smtClean="0">
                <a:latin typeface="UD デジタル 教科書体 NK-B" panose="02020700000000000000" pitchFamily="18" charset="-128"/>
                <a:ea typeface="UD デジタル 教科書体 NK-B" panose="02020700000000000000" pitchFamily="18" charset="-128"/>
              </a:rPr>
              <a:t>女性・子供の視点からの避難所運営</a:t>
            </a:r>
            <a:endParaRPr kumimoji="1" lang="en-US" altLang="ja-JP" sz="1600" b="1" dirty="0" smtClean="0">
              <a:latin typeface="UD デジタル 教科書体 NK-B" panose="02020700000000000000" pitchFamily="18" charset="-128"/>
              <a:ea typeface="UD デジタル 教科書体 NK-B" panose="02020700000000000000" pitchFamily="18" charset="-128"/>
            </a:endParaRPr>
          </a:p>
        </p:txBody>
      </p:sp>
      <p:sp>
        <p:nvSpPr>
          <p:cNvPr id="68" name="テキスト ボックス 67"/>
          <p:cNvSpPr txBox="1"/>
          <p:nvPr/>
        </p:nvSpPr>
        <p:spPr>
          <a:xfrm>
            <a:off x="5157192" y="8054806"/>
            <a:ext cx="1311877" cy="261610"/>
          </a:xfrm>
          <a:prstGeom prst="rect">
            <a:avLst/>
          </a:prstGeom>
          <a:noFill/>
        </p:spPr>
        <p:txBody>
          <a:bodyPr wrap="square" rtlCol="0">
            <a:spAutoFit/>
          </a:bodyPr>
          <a:lstStyle/>
          <a:p>
            <a:pPr lvl="0"/>
            <a:r>
              <a:rPr kumimoji="1" lang="en-US" altLang="ja-JP" sz="1100" dirty="0" smtClean="0">
                <a:latin typeface="+mn-ea"/>
              </a:rPr>
              <a:t>15:55</a:t>
            </a:r>
            <a:r>
              <a:rPr kumimoji="1" lang="ja-JP" altLang="en-US" sz="1100" dirty="0" smtClean="0">
                <a:latin typeface="+mn-ea"/>
              </a:rPr>
              <a:t>～</a:t>
            </a:r>
            <a:r>
              <a:rPr kumimoji="1" lang="en-US" altLang="ja-JP" sz="1100" dirty="0" smtClean="0">
                <a:latin typeface="+mn-ea"/>
              </a:rPr>
              <a:t>17:10</a:t>
            </a:r>
          </a:p>
        </p:txBody>
      </p:sp>
      <p:sp>
        <p:nvSpPr>
          <p:cNvPr id="69" name="テキスト ボックス 68"/>
          <p:cNvSpPr txBox="1"/>
          <p:nvPr/>
        </p:nvSpPr>
        <p:spPr>
          <a:xfrm>
            <a:off x="5233525" y="8270830"/>
            <a:ext cx="1713724" cy="261610"/>
          </a:xfrm>
          <a:prstGeom prst="rect">
            <a:avLst/>
          </a:prstGeom>
          <a:noFill/>
        </p:spPr>
        <p:txBody>
          <a:bodyPr wrap="square" rtlCol="0">
            <a:spAutoFit/>
          </a:bodyPr>
          <a:lstStyle/>
          <a:p>
            <a:pPr lvl="0"/>
            <a:r>
              <a:rPr kumimoji="1" lang="ja-JP" altLang="en-US" sz="1100" dirty="0" smtClean="0">
                <a:latin typeface="+mn-ea"/>
              </a:rPr>
              <a:t>（日本気象協会）</a:t>
            </a:r>
            <a:endParaRPr kumimoji="1" lang="en-US" altLang="ja-JP" sz="1100" dirty="0" smtClean="0">
              <a:latin typeface="+mn-ea"/>
            </a:endParaRPr>
          </a:p>
        </p:txBody>
      </p:sp>
      <p:pic>
        <p:nvPicPr>
          <p:cNvPr id="70" name="図 69"/>
          <p:cNvPicPr/>
          <p:nvPr/>
        </p:nvPicPr>
        <p:blipFill>
          <a:blip r:embed="rId4" cstate="print">
            <a:extLst>
              <a:ext uri="{28A0092B-C50C-407E-A947-70E740481C1C}">
                <a14:useLocalDpi xmlns:a14="http://schemas.microsoft.com/office/drawing/2010/main" val="0"/>
              </a:ext>
            </a:extLst>
          </a:blip>
          <a:stretch>
            <a:fillRect/>
          </a:stretch>
        </p:blipFill>
        <p:spPr>
          <a:xfrm>
            <a:off x="3597485" y="8084502"/>
            <a:ext cx="1573548" cy="1059498"/>
          </a:xfrm>
          <a:prstGeom prst="rect">
            <a:avLst/>
          </a:prstGeom>
        </p:spPr>
      </p:pic>
      <p:pic>
        <p:nvPicPr>
          <p:cNvPr id="10" name="図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177887" y="6037272"/>
            <a:ext cx="1542422" cy="1109568"/>
          </a:xfrm>
          <a:prstGeom prst="rect">
            <a:avLst/>
          </a:prstGeom>
        </p:spPr>
      </p:pic>
      <p:pic>
        <p:nvPicPr>
          <p:cNvPr id="12" name="図 1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532396" y="6026110"/>
            <a:ext cx="1505843" cy="1127858"/>
          </a:xfrm>
          <a:prstGeom prst="rect">
            <a:avLst/>
          </a:prstGeom>
        </p:spPr>
      </p:pic>
      <p:pic>
        <p:nvPicPr>
          <p:cNvPr id="13" name="図 1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475701" y="2911364"/>
            <a:ext cx="1609483" cy="1274174"/>
          </a:xfrm>
          <a:prstGeom prst="rect">
            <a:avLst/>
          </a:prstGeom>
        </p:spPr>
      </p:pic>
      <p:pic>
        <p:nvPicPr>
          <p:cNvPr id="14" name="図 13"/>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5080" y="2164593"/>
            <a:ext cx="2030144" cy="1524132"/>
          </a:xfrm>
          <a:prstGeom prst="rect">
            <a:avLst/>
          </a:prstGeom>
        </p:spPr>
      </p:pic>
    </p:spTree>
    <p:extLst>
      <p:ext uri="{BB962C8B-B14F-4D97-AF65-F5344CB8AC3E}">
        <p14:creationId xmlns:p14="http://schemas.microsoft.com/office/powerpoint/2010/main" val="25996314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697</TotalTime>
  <Words>320</Words>
  <Application>Microsoft Office PowerPoint</Application>
  <PresentationFormat>画面に合わせる (4:3)</PresentationFormat>
  <Paragraphs>30</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UD デジタル 教科書体 NK-B</vt:lpstr>
      <vt:lpstr>UD デジタル 教科書体 NK-R</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田村　優樹</dc:creator>
  <cp:lastModifiedBy>岡野　幸恵</cp:lastModifiedBy>
  <cp:revision>78</cp:revision>
  <cp:lastPrinted>2019-11-01T03:03:00Z</cp:lastPrinted>
  <dcterms:created xsi:type="dcterms:W3CDTF">2017-07-04T05:51:00Z</dcterms:created>
  <dcterms:modified xsi:type="dcterms:W3CDTF">2019-11-01T04:30:34Z</dcterms:modified>
</cp:coreProperties>
</file>