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278" r:id="rId2"/>
    <p:sldId id="279" r:id="rId3"/>
    <p:sldId id="280"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2E2"/>
    <a:srgbClr val="FFE1E1"/>
    <a:srgbClr val="FFA6A5"/>
    <a:srgbClr val="FFFF99"/>
    <a:srgbClr val="CCFFFF"/>
    <a:srgbClr val="66FFFF"/>
    <a:srgbClr val="CCFFCC"/>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62" autoAdjust="0"/>
    <p:restoredTop sz="95186" autoAdjust="0"/>
  </p:normalViewPr>
  <p:slideViewPr>
    <p:cSldViewPr>
      <p:cViewPr varScale="1">
        <p:scale>
          <a:sx n="74" d="100"/>
          <a:sy n="74" d="100"/>
        </p:scale>
        <p:origin x="1260" y="78"/>
      </p:cViewPr>
      <p:guideLst>
        <p:guide orient="horz" pos="2160"/>
        <p:guide pos="2880"/>
      </p:guideLst>
    </p:cSldViewPr>
  </p:slideViewPr>
  <p:notesTextViewPr>
    <p:cViewPr>
      <p:scale>
        <a:sx n="1" d="1"/>
        <a:sy n="1" d="1"/>
      </p:scale>
      <p:origin x="0" y="0"/>
    </p:cViewPr>
  </p:notesTextViewPr>
  <p:gridSpacing cx="54000" cy="540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1"/>
            <a:ext cx="2949786" cy="496967"/>
          </a:xfrm>
          <a:prstGeom prst="rect">
            <a:avLst/>
          </a:prstGeom>
        </p:spPr>
        <p:txBody>
          <a:bodyPr vert="horz" lIns="91424" tIns="45712" rIns="91424"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
            <a:ext cx="2949786" cy="496967"/>
          </a:xfrm>
          <a:prstGeom prst="rect">
            <a:avLst/>
          </a:prstGeom>
        </p:spPr>
        <p:txBody>
          <a:bodyPr vert="horz" lIns="91424" tIns="45712" rIns="91424" bIns="45712" rtlCol="0"/>
          <a:lstStyle>
            <a:lvl1pPr algn="r">
              <a:defRPr sz="1200"/>
            </a:lvl1pPr>
          </a:lstStyle>
          <a:p>
            <a:fld id="{D1E7D217-4567-4732-9875-5368B21BABCB}" type="datetimeFigureOut">
              <a:rPr kumimoji="1" lang="ja-JP" altLang="en-US" smtClean="0"/>
              <a:t>2019/7/10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24" tIns="45712" rIns="91424" bIns="45712"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24" tIns="45712" rIns="91424" bIns="457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648"/>
            <a:ext cx="2949786" cy="496967"/>
          </a:xfrm>
          <a:prstGeom prst="rect">
            <a:avLst/>
          </a:prstGeom>
        </p:spPr>
        <p:txBody>
          <a:bodyPr vert="horz" lIns="91424" tIns="45712" rIns="91424"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6" cy="496967"/>
          </a:xfrm>
          <a:prstGeom prst="rect">
            <a:avLst/>
          </a:prstGeom>
        </p:spPr>
        <p:txBody>
          <a:bodyPr vert="horz" lIns="91424" tIns="45712" rIns="91424" bIns="45712" rtlCol="0" anchor="b"/>
          <a:lstStyle>
            <a:lvl1pPr algn="r">
              <a:defRPr sz="1200"/>
            </a:lvl1pPr>
          </a:lstStyle>
          <a:p>
            <a:fld id="{5E193927-7860-4075-9EE3-ABC4F231BF0D}" type="slidenum">
              <a:rPr kumimoji="1" lang="ja-JP" altLang="en-US" smtClean="0"/>
              <a:t>‹#›</a:t>
            </a:fld>
            <a:endParaRPr kumimoji="1" lang="ja-JP" altLang="en-US"/>
          </a:p>
        </p:txBody>
      </p:sp>
    </p:spTree>
    <p:extLst>
      <p:ext uri="{BB962C8B-B14F-4D97-AF65-F5344CB8AC3E}">
        <p14:creationId xmlns:p14="http://schemas.microsoft.com/office/powerpoint/2010/main" val="349520380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471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47641" eaLnBrk="0" hangingPunct="0">
              <a:defRPr kumimoji="1">
                <a:solidFill>
                  <a:schemeClr val="tx1"/>
                </a:solidFill>
                <a:latin typeface="Calibri" pitchFamily="34" charset="0"/>
                <a:ea typeface="ＭＳ Ｐゴシック" charset="-128"/>
              </a:defRPr>
            </a:lvl1pPr>
            <a:lvl2pPr marL="742874" indent="-285721" defTabSz="947641" eaLnBrk="0" hangingPunct="0">
              <a:defRPr kumimoji="1">
                <a:solidFill>
                  <a:schemeClr val="tx1"/>
                </a:solidFill>
                <a:latin typeface="Calibri" pitchFamily="34" charset="0"/>
                <a:ea typeface="ＭＳ Ｐゴシック" charset="-128"/>
              </a:defRPr>
            </a:lvl2pPr>
            <a:lvl3pPr marL="1142884" indent="-228577" defTabSz="947641" eaLnBrk="0" hangingPunct="0">
              <a:defRPr kumimoji="1">
                <a:solidFill>
                  <a:schemeClr val="tx1"/>
                </a:solidFill>
                <a:latin typeface="Calibri" pitchFamily="34" charset="0"/>
                <a:ea typeface="ＭＳ Ｐゴシック" charset="-128"/>
              </a:defRPr>
            </a:lvl3pPr>
            <a:lvl4pPr marL="1600037" indent="-228577" defTabSz="947641" eaLnBrk="0" hangingPunct="0">
              <a:defRPr kumimoji="1">
                <a:solidFill>
                  <a:schemeClr val="tx1"/>
                </a:solidFill>
                <a:latin typeface="Calibri" pitchFamily="34" charset="0"/>
                <a:ea typeface="ＭＳ Ｐゴシック" charset="-128"/>
              </a:defRPr>
            </a:lvl4pPr>
            <a:lvl5pPr marL="2057191" indent="-228577" defTabSz="947641" eaLnBrk="0" hangingPunct="0">
              <a:defRPr kumimoji="1">
                <a:solidFill>
                  <a:schemeClr val="tx1"/>
                </a:solidFill>
                <a:latin typeface="Calibri" pitchFamily="34" charset="0"/>
                <a:ea typeface="ＭＳ Ｐゴシック" charset="-128"/>
              </a:defRPr>
            </a:lvl5pPr>
            <a:lvl6pPr marL="2514344"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6pPr>
            <a:lvl7pPr marL="2971497"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7pPr>
            <a:lvl8pPr marL="3428650"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8pPr>
            <a:lvl9pPr marL="3885804"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fld id="{14AA13BB-89F5-4082-AC1A-46DCEC66CD76}" type="slidenum">
              <a:rPr lang="ja-JP" altLang="en-US" smtClean="0">
                <a:solidFill>
                  <a:prstClr val="black"/>
                </a:solidFill>
              </a:rPr>
              <a:pPr eaLnBrk="1" fontAlgn="base" hangingPunct="1">
                <a:spcBef>
                  <a:spcPct val="0"/>
                </a:spcBef>
                <a:spcAft>
                  <a:spcPct val="0"/>
                </a:spcAft>
              </a:pPr>
              <a:t>1</a:t>
            </a:fld>
            <a:endParaRPr lang="ja-JP" altLang="en-US">
              <a:solidFill>
                <a:prstClr val="black"/>
              </a:solidFill>
            </a:endParaRPr>
          </a:p>
        </p:txBody>
      </p:sp>
    </p:spTree>
    <p:extLst>
      <p:ext uri="{BB962C8B-B14F-4D97-AF65-F5344CB8AC3E}">
        <p14:creationId xmlns:p14="http://schemas.microsoft.com/office/powerpoint/2010/main" val="1901671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471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47641" eaLnBrk="0" hangingPunct="0">
              <a:defRPr kumimoji="1">
                <a:solidFill>
                  <a:schemeClr val="tx1"/>
                </a:solidFill>
                <a:latin typeface="Calibri" pitchFamily="34" charset="0"/>
                <a:ea typeface="ＭＳ Ｐゴシック" charset="-128"/>
              </a:defRPr>
            </a:lvl1pPr>
            <a:lvl2pPr marL="742874" indent="-285721" defTabSz="947641" eaLnBrk="0" hangingPunct="0">
              <a:defRPr kumimoji="1">
                <a:solidFill>
                  <a:schemeClr val="tx1"/>
                </a:solidFill>
                <a:latin typeface="Calibri" pitchFamily="34" charset="0"/>
                <a:ea typeface="ＭＳ Ｐゴシック" charset="-128"/>
              </a:defRPr>
            </a:lvl2pPr>
            <a:lvl3pPr marL="1142884" indent="-228577" defTabSz="947641" eaLnBrk="0" hangingPunct="0">
              <a:defRPr kumimoji="1">
                <a:solidFill>
                  <a:schemeClr val="tx1"/>
                </a:solidFill>
                <a:latin typeface="Calibri" pitchFamily="34" charset="0"/>
                <a:ea typeface="ＭＳ Ｐゴシック" charset="-128"/>
              </a:defRPr>
            </a:lvl3pPr>
            <a:lvl4pPr marL="1600037" indent="-228577" defTabSz="947641" eaLnBrk="0" hangingPunct="0">
              <a:defRPr kumimoji="1">
                <a:solidFill>
                  <a:schemeClr val="tx1"/>
                </a:solidFill>
                <a:latin typeface="Calibri" pitchFamily="34" charset="0"/>
                <a:ea typeface="ＭＳ Ｐゴシック" charset="-128"/>
              </a:defRPr>
            </a:lvl4pPr>
            <a:lvl5pPr marL="2057191" indent="-228577" defTabSz="947641" eaLnBrk="0" hangingPunct="0">
              <a:defRPr kumimoji="1">
                <a:solidFill>
                  <a:schemeClr val="tx1"/>
                </a:solidFill>
                <a:latin typeface="Calibri" pitchFamily="34" charset="0"/>
                <a:ea typeface="ＭＳ Ｐゴシック" charset="-128"/>
              </a:defRPr>
            </a:lvl5pPr>
            <a:lvl6pPr marL="2514344"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6pPr>
            <a:lvl7pPr marL="2971497"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7pPr>
            <a:lvl8pPr marL="3428650"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8pPr>
            <a:lvl9pPr marL="3885804"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fld id="{14AA13BB-89F5-4082-AC1A-46DCEC66CD76}" type="slidenum">
              <a:rPr lang="ja-JP" altLang="en-US" smtClean="0">
                <a:solidFill>
                  <a:prstClr val="black"/>
                </a:solidFill>
              </a:rPr>
              <a:pPr eaLnBrk="1" fontAlgn="base" hangingPunct="1">
                <a:spcBef>
                  <a:spcPct val="0"/>
                </a:spcBef>
                <a:spcAft>
                  <a:spcPct val="0"/>
                </a:spcAft>
              </a:pPr>
              <a:t>2</a:t>
            </a:fld>
            <a:endParaRPr lang="ja-JP" altLang="en-US">
              <a:solidFill>
                <a:prstClr val="black"/>
              </a:solidFill>
            </a:endParaRPr>
          </a:p>
        </p:txBody>
      </p:sp>
    </p:spTree>
    <p:extLst>
      <p:ext uri="{BB962C8B-B14F-4D97-AF65-F5344CB8AC3E}">
        <p14:creationId xmlns:p14="http://schemas.microsoft.com/office/powerpoint/2010/main" val="9507866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スライド イメージ プレースホルダー 1"/>
          <p:cNvSpPr>
            <a:spLocks noGrp="1" noRot="1" noChangeAspect="1" noTextEdit="1"/>
          </p:cNvSpPr>
          <p:nvPr>
            <p:ph type="sldImg"/>
          </p:nvPr>
        </p:nvSpPr>
        <p:spPr bwMode="auto">
          <a:xfrm>
            <a:off x="919163" y="746125"/>
            <a:ext cx="4968875" cy="3725863"/>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dirty="0"/>
          </a:p>
        </p:txBody>
      </p:sp>
      <p:sp>
        <p:nvSpPr>
          <p:cNvPr id="4710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47641" eaLnBrk="0" hangingPunct="0">
              <a:defRPr kumimoji="1">
                <a:solidFill>
                  <a:schemeClr val="tx1"/>
                </a:solidFill>
                <a:latin typeface="Calibri" pitchFamily="34" charset="0"/>
                <a:ea typeface="ＭＳ Ｐゴシック" charset="-128"/>
              </a:defRPr>
            </a:lvl1pPr>
            <a:lvl2pPr marL="742874" indent="-285721" defTabSz="947641" eaLnBrk="0" hangingPunct="0">
              <a:defRPr kumimoji="1">
                <a:solidFill>
                  <a:schemeClr val="tx1"/>
                </a:solidFill>
                <a:latin typeface="Calibri" pitchFamily="34" charset="0"/>
                <a:ea typeface="ＭＳ Ｐゴシック" charset="-128"/>
              </a:defRPr>
            </a:lvl2pPr>
            <a:lvl3pPr marL="1142884" indent="-228577" defTabSz="947641" eaLnBrk="0" hangingPunct="0">
              <a:defRPr kumimoji="1">
                <a:solidFill>
                  <a:schemeClr val="tx1"/>
                </a:solidFill>
                <a:latin typeface="Calibri" pitchFamily="34" charset="0"/>
                <a:ea typeface="ＭＳ Ｐゴシック" charset="-128"/>
              </a:defRPr>
            </a:lvl3pPr>
            <a:lvl4pPr marL="1600037" indent="-228577" defTabSz="947641" eaLnBrk="0" hangingPunct="0">
              <a:defRPr kumimoji="1">
                <a:solidFill>
                  <a:schemeClr val="tx1"/>
                </a:solidFill>
                <a:latin typeface="Calibri" pitchFamily="34" charset="0"/>
                <a:ea typeface="ＭＳ Ｐゴシック" charset="-128"/>
              </a:defRPr>
            </a:lvl4pPr>
            <a:lvl5pPr marL="2057191" indent="-228577" defTabSz="947641" eaLnBrk="0" hangingPunct="0">
              <a:defRPr kumimoji="1">
                <a:solidFill>
                  <a:schemeClr val="tx1"/>
                </a:solidFill>
                <a:latin typeface="Calibri" pitchFamily="34" charset="0"/>
                <a:ea typeface="ＭＳ Ｐゴシック" charset="-128"/>
              </a:defRPr>
            </a:lvl5pPr>
            <a:lvl6pPr marL="2514344"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6pPr>
            <a:lvl7pPr marL="2971497"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7pPr>
            <a:lvl8pPr marL="3428650"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8pPr>
            <a:lvl9pPr marL="3885804" indent="-228577" defTabSz="947641"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fld id="{14AA13BB-89F5-4082-AC1A-46DCEC66CD76}" type="slidenum">
              <a:rPr lang="ja-JP" altLang="en-US" smtClean="0">
                <a:solidFill>
                  <a:prstClr val="black"/>
                </a:solidFill>
              </a:rPr>
              <a:pPr eaLnBrk="1" fontAlgn="base" hangingPunct="1">
                <a:spcBef>
                  <a:spcPct val="0"/>
                </a:spcBef>
                <a:spcAft>
                  <a:spcPct val="0"/>
                </a:spcAft>
              </a:pPr>
              <a:t>3</a:t>
            </a:fld>
            <a:endParaRPr lang="ja-JP" altLang="en-US">
              <a:solidFill>
                <a:prstClr val="black"/>
              </a:solidFill>
            </a:endParaRPr>
          </a:p>
        </p:txBody>
      </p:sp>
    </p:spTree>
    <p:extLst>
      <p:ext uri="{BB962C8B-B14F-4D97-AF65-F5344CB8AC3E}">
        <p14:creationId xmlns:p14="http://schemas.microsoft.com/office/powerpoint/2010/main" val="1724239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4AB82A9-D65C-4443-800D-39DC021AEAD7}" type="datetime1">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6876256" y="6492875"/>
            <a:ext cx="2133600" cy="365125"/>
          </a:xfrm>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606019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F062056-EE10-4F84-8765-90B5F4EB23FC}" type="datetime1">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3531869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03D74C7-31C8-417E-90C5-6D36A10408A3}" type="datetime1">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3774564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981943-C8A1-4E7C-92DF-B5B837B7EE58}" type="datetime1">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92875"/>
            <a:ext cx="2133600" cy="365125"/>
          </a:xfrm>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25244410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311AD2-F239-4085-B090-EE32A5C2574F}" type="datetime1">
              <a:rPr kumimoji="1" lang="ja-JP" altLang="en-US" smtClean="0"/>
              <a:t>2019/7/10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24785635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491B3BE-A432-44FD-97FD-0C9AE44FA84E}" type="datetime1">
              <a:rPr kumimoji="1" lang="ja-JP" altLang="en-US" smtClean="0"/>
              <a:t>2019/7/10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313321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9E7AECD-BE00-4788-A6ED-BEE6DC629838}" type="datetime1">
              <a:rPr kumimoji="1" lang="ja-JP" altLang="en-US" smtClean="0"/>
              <a:t>2019/7/10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a:xfrm>
            <a:off x="7010400" y="6486790"/>
            <a:ext cx="2133600" cy="365125"/>
          </a:xfrm>
        </p:spPr>
        <p:txBody>
          <a:bodyPr/>
          <a:lstStyle/>
          <a:p>
            <a:fld id="{4827D584-A576-45D2-B019-B9B023FD52A3}" type="slidenum">
              <a:rPr kumimoji="1" lang="ja-JP" altLang="en-US" smtClean="0"/>
              <a:t>‹#›</a:t>
            </a:fld>
            <a:endParaRPr kumimoji="1" lang="ja-JP" altLang="en-US" dirty="0"/>
          </a:p>
        </p:txBody>
      </p:sp>
    </p:spTree>
    <p:extLst>
      <p:ext uri="{BB962C8B-B14F-4D97-AF65-F5344CB8AC3E}">
        <p14:creationId xmlns:p14="http://schemas.microsoft.com/office/powerpoint/2010/main" val="7629286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A8AC685F-ACCD-45D8-A550-36848F20A01B}" type="datetime1">
              <a:rPr kumimoji="1" lang="ja-JP" altLang="en-US" smtClean="0"/>
              <a:t>2019/7/10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3293059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AE06175-094F-404F-8574-B7AF30827653}" type="datetime1">
              <a:rPr kumimoji="1" lang="ja-JP" altLang="en-US" smtClean="0"/>
              <a:t>2019/7/10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a:xfrm>
            <a:off x="7010400" y="6492875"/>
            <a:ext cx="2133600" cy="365125"/>
          </a:xfrm>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2041395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C2B71B5-C287-4F19-A623-5471ACFAE7A6}" type="datetime1">
              <a:rPr kumimoji="1" lang="ja-JP" altLang="en-US" smtClean="0"/>
              <a:t>2019/7/10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4024394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15550C-3392-4FBF-A227-5D3A0BCC8762}" type="datetime1">
              <a:rPr kumimoji="1" lang="ja-JP" altLang="en-US" smtClean="0"/>
              <a:t>2019/7/10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1088801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9A744B-A198-4237-BE14-DE50D0EB302A}" type="datetime1">
              <a:rPr kumimoji="1" lang="ja-JP" altLang="en-US" smtClean="0"/>
              <a:t>2019/7/10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27D584-A576-45D2-B019-B9B023FD52A3}" type="slidenum">
              <a:rPr kumimoji="1" lang="ja-JP" altLang="en-US" smtClean="0"/>
              <a:t>‹#›</a:t>
            </a:fld>
            <a:endParaRPr kumimoji="1" lang="ja-JP" altLang="en-US"/>
          </a:p>
        </p:txBody>
      </p:sp>
    </p:spTree>
    <p:extLst>
      <p:ext uri="{BB962C8B-B14F-4D97-AF65-F5344CB8AC3E}">
        <p14:creationId xmlns:p14="http://schemas.microsoft.com/office/powerpoint/2010/main" val="25390959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 name="正方形/長方形 167"/>
          <p:cNvSpPr/>
          <p:nvPr/>
        </p:nvSpPr>
        <p:spPr>
          <a:xfrm>
            <a:off x="62456" y="492756"/>
            <a:ext cx="8991544" cy="4231985"/>
          </a:xfrm>
          <a:prstGeom prst="rect">
            <a:avLst/>
          </a:prstGeom>
          <a:solidFill>
            <a:srgbClr val="FFE2E2"/>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dirty="0">
              <a:solidFill>
                <a:prstClr val="black"/>
              </a:solidFill>
              <a:latin typeface="Meiryo UI" panose="020B0604030504040204" pitchFamily="50" charset="-128"/>
              <a:ea typeface="Meiryo UI" panose="020B0604030504040204" pitchFamily="50" charset="-128"/>
            </a:endParaRPr>
          </a:p>
        </p:txBody>
      </p:sp>
      <p:sp>
        <p:nvSpPr>
          <p:cNvPr id="4" name="正方形/長方形 3"/>
          <p:cNvSpPr/>
          <p:nvPr/>
        </p:nvSpPr>
        <p:spPr>
          <a:xfrm>
            <a:off x="179390" y="476646"/>
            <a:ext cx="8785225" cy="64087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9351" tIns="44676" rIns="89351" bIns="44676" anchor="ctr"/>
          <a:lstStyle/>
          <a:p>
            <a:pPr algn="ctr" defTabSz="893514">
              <a:defRPr/>
            </a:pPr>
            <a:endParaRPr lang="ja-JP" altLang="en-US" dirty="0">
              <a:solidFill>
                <a:prstClr val="white"/>
              </a:solidFill>
              <a:latin typeface="Meiryo UI" panose="020B0604030504040204" pitchFamily="50" charset="-128"/>
              <a:ea typeface="Meiryo UI" panose="020B0604030504040204" pitchFamily="50" charset="-128"/>
            </a:endParaRPr>
          </a:p>
        </p:txBody>
      </p:sp>
      <p:sp>
        <p:nvSpPr>
          <p:cNvPr id="76" name="正方形/長方形 75"/>
          <p:cNvSpPr/>
          <p:nvPr/>
        </p:nvSpPr>
        <p:spPr>
          <a:xfrm>
            <a:off x="92503" y="14098"/>
            <a:ext cx="8964416" cy="313383"/>
          </a:xfrm>
          <a:prstGeom prst="rect">
            <a:avLst/>
          </a:prstGeom>
          <a:ln/>
        </p:spPr>
        <p:style>
          <a:lnRef idx="0">
            <a:schemeClr val="accent1"/>
          </a:lnRef>
          <a:fillRef idx="3">
            <a:schemeClr val="accent1"/>
          </a:fillRef>
          <a:effectRef idx="3">
            <a:schemeClr val="accent1"/>
          </a:effectRef>
          <a:fontRef idx="minor">
            <a:schemeClr val="lt1"/>
          </a:fontRef>
        </p:style>
        <p:txBody>
          <a:bodyPr lIns="68415" tIns="34208" rIns="68415" bIns="34208" rtlCol="0" anchor="ctr"/>
          <a:lstStyle/>
          <a:p>
            <a:pPr algn="ctr"/>
            <a:r>
              <a:rPr lang="ja-JP" altLang="en-US" sz="1600" b="1" dirty="0" smtClean="0">
                <a:solidFill>
                  <a:prstClr val="white"/>
                </a:solidFill>
                <a:latin typeface="Meiryo UI" panose="020B0604030504040204" pitchFamily="50" charset="-128"/>
                <a:ea typeface="Meiryo UI" panose="020B0604030504040204" pitchFamily="50" charset="-128"/>
              </a:rPr>
              <a:t>「障害者等の職場環境整備等支援組織」の認定基準について（案）</a:t>
            </a:r>
            <a:endParaRPr lang="ja-JP" altLang="en-US" sz="1600" b="1" dirty="0">
              <a:solidFill>
                <a:prstClr val="white"/>
              </a:solidFill>
              <a:latin typeface="Meiryo UI" panose="020B0604030504040204" pitchFamily="50" charset="-128"/>
              <a:ea typeface="Meiryo UI" panose="020B0604030504040204" pitchFamily="50" charset="-128"/>
            </a:endParaRPr>
          </a:p>
        </p:txBody>
      </p:sp>
      <p:sp>
        <p:nvSpPr>
          <p:cNvPr id="35" name="正方形/長方形 34">
            <a:extLst>
              <a:ext uri="{FF2B5EF4-FFF2-40B4-BE49-F238E27FC236}">
                <a16:creationId xmlns:a16="http://schemas.microsoft.com/office/drawing/2014/main" id="{9B52BA44-157E-4B39-B82C-556ACD34FD6F}"/>
              </a:ext>
            </a:extLst>
          </p:cNvPr>
          <p:cNvSpPr/>
          <p:nvPr/>
        </p:nvSpPr>
        <p:spPr>
          <a:xfrm>
            <a:off x="112911" y="621000"/>
            <a:ext cx="5203468" cy="1836000"/>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100" u="sng" dirty="0">
                <a:solidFill>
                  <a:prstClr val="black"/>
                </a:solidFill>
                <a:latin typeface="Meiryo UI" panose="020B0604030504040204" pitchFamily="50" charset="-128"/>
                <a:ea typeface="Meiryo UI" panose="020B0604030504040204" pitchFamily="50" charset="-128"/>
              </a:rPr>
              <a:t>★</a:t>
            </a:r>
            <a:r>
              <a:rPr lang="ja-JP" altLang="en-US" sz="1100" u="sng" dirty="0" smtClean="0">
                <a:solidFill>
                  <a:prstClr val="black"/>
                </a:solidFill>
                <a:latin typeface="Meiryo UI" panose="020B0604030504040204" pitchFamily="50" charset="-128"/>
                <a:ea typeface="Meiryo UI" panose="020B0604030504040204" pitchFamily="50" charset="-128"/>
              </a:rPr>
              <a:t>障</a:t>
            </a:r>
            <a:r>
              <a:rPr lang="ja-JP" altLang="en-US" sz="1100" u="sng" dirty="0">
                <a:solidFill>
                  <a:prstClr val="black"/>
                </a:solidFill>
                <a:latin typeface="Meiryo UI" panose="020B0604030504040204" pitchFamily="50" charset="-128"/>
                <a:ea typeface="Meiryo UI" panose="020B0604030504040204" pitchFamily="50" charset="-128"/>
              </a:rPr>
              <a:t>害</a:t>
            </a:r>
            <a:r>
              <a:rPr lang="ja-JP" altLang="en-US" sz="1100" u="sng" dirty="0" smtClean="0">
                <a:solidFill>
                  <a:prstClr val="black"/>
                </a:solidFill>
                <a:latin typeface="Meiryo UI" panose="020B0604030504040204" pitchFamily="50" charset="-128"/>
                <a:ea typeface="Meiryo UI" panose="020B0604030504040204" pitchFamily="50" charset="-128"/>
              </a:rPr>
              <a:t>者</a:t>
            </a:r>
            <a:r>
              <a:rPr lang="ja-JP" altLang="en-US" sz="1100" u="sng" dirty="0">
                <a:solidFill>
                  <a:prstClr val="black"/>
                </a:solidFill>
                <a:latin typeface="Meiryo UI" panose="020B0604030504040204" pitchFamily="50" charset="-128"/>
                <a:ea typeface="Meiryo UI" panose="020B0604030504040204" pitchFamily="50" charset="-128"/>
              </a:rPr>
              <a:t>等の特性、事情等に配慮</a:t>
            </a:r>
            <a:r>
              <a:rPr lang="ja-JP" altLang="en-US" sz="1100" u="sng" dirty="0" smtClean="0">
                <a:solidFill>
                  <a:prstClr val="black"/>
                </a:solidFill>
                <a:latin typeface="Meiryo UI" panose="020B0604030504040204" pitchFamily="50" charset="-128"/>
                <a:ea typeface="Meiryo UI" panose="020B0604030504040204" pitchFamily="50" charset="-128"/>
              </a:rPr>
              <a:t>した働きやすい</a:t>
            </a:r>
            <a:r>
              <a:rPr lang="ja-JP" altLang="en-US" sz="1100" u="sng" dirty="0">
                <a:solidFill>
                  <a:prstClr val="black"/>
                </a:solidFill>
                <a:latin typeface="Meiryo UI" panose="020B0604030504040204" pitchFamily="50" charset="-128"/>
                <a:ea typeface="Meiryo UI" panose="020B0604030504040204" pitchFamily="50" charset="-128"/>
              </a:rPr>
              <a:t>職場環境の整備等に資するため</a:t>
            </a:r>
            <a:r>
              <a:rPr lang="ja-JP" altLang="en-US" sz="1100" u="sng" dirty="0" smtClean="0">
                <a:solidFill>
                  <a:prstClr val="black"/>
                </a:solidFill>
                <a:latin typeface="Meiryo UI" panose="020B0604030504040204" pitchFamily="50" charset="-128"/>
                <a:ea typeface="Meiryo UI" panose="020B0604030504040204" pitchFamily="50" charset="-128"/>
              </a:rPr>
              <a:t>、事業</a:t>
            </a:r>
            <a:r>
              <a:rPr lang="ja-JP" altLang="en-US" sz="1100" u="sng" dirty="0">
                <a:solidFill>
                  <a:prstClr val="black"/>
                </a:solidFill>
                <a:latin typeface="Meiryo UI" panose="020B0604030504040204" pitchFamily="50" charset="-128"/>
                <a:ea typeface="Meiryo UI" panose="020B0604030504040204" pitchFamily="50" charset="-128"/>
              </a:rPr>
              <a:t>主と、その雇用する</a:t>
            </a:r>
            <a:r>
              <a:rPr lang="ja-JP" altLang="en-US" sz="1100" u="sng" dirty="0" smtClean="0">
                <a:solidFill>
                  <a:prstClr val="black"/>
                </a:solidFill>
                <a:latin typeface="Meiryo UI" panose="020B0604030504040204" pitchFamily="50" charset="-128"/>
                <a:ea typeface="Meiryo UI" panose="020B0604030504040204" pitchFamily="50" charset="-128"/>
              </a:rPr>
              <a:t>障</a:t>
            </a:r>
            <a:r>
              <a:rPr lang="ja-JP" altLang="en-US" sz="1100" u="sng" dirty="0">
                <a:solidFill>
                  <a:prstClr val="black"/>
                </a:solidFill>
                <a:latin typeface="Meiryo UI" panose="020B0604030504040204" pitchFamily="50" charset="-128"/>
                <a:ea typeface="Meiryo UI" panose="020B0604030504040204" pitchFamily="50" charset="-128"/>
              </a:rPr>
              <a:t>害</a:t>
            </a:r>
            <a:r>
              <a:rPr lang="ja-JP" altLang="en-US" sz="1100" u="sng" dirty="0" smtClean="0">
                <a:solidFill>
                  <a:prstClr val="black"/>
                </a:solidFill>
                <a:latin typeface="Meiryo UI" panose="020B0604030504040204" pitchFamily="50" charset="-128"/>
                <a:ea typeface="Meiryo UI" panose="020B0604030504040204" pitchFamily="50" charset="-128"/>
              </a:rPr>
              <a:t>者</a:t>
            </a:r>
            <a:r>
              <a:rPr lang="ja-JP" altLang="en-US" sz="1100" u="sng" dirty="0">
                <a:solidFill>
                  <a:prstClr val="black"/>
                </a:solidFill>
                <a:latin typeface="Meiryo UI" panose="020B0604030504040204" pitchFamily="50" charset="-128"/>
                <a:ea typeface="Meiryo UI" panose="020B0604030504040204" pitchFamily="50" charset="-128"/>
              </a:rPr>
              <a:t>等との間に</a:t>
            </a:r>
            <a:r>
              <a:rPr lang="ja-JP" altLang="en-US" sz="1100" u="sng" dirty="0" smtClean="0">
                <a:solidFill>
                  <a:prstClr val="black"/>
                </a:solidFill>
                <a:latin typeface="Meiryo UI" panose="020B0604030504040204" pitchFamily="50" charset="-128"/>
                <a:ea typeface="Meiryo UI" panose="020B0604030504040204" pitchFamily="50" charset="-128"/>
              </a:rPr>
              <a:t>立って支援</a:t>
            </a:r>
            <a:r>
              <a:rPr lang="ja-JP" altLang="en-US" sz="1100" u="sng" dirty="0">
                <a:solidFill>
                  <a:prstClr val="black"/>
                </a:solidFill>
                <a:latin typeface="Meiryo UI" panose="020B0604030504040204" pitchFamily="50" charset="-128"/>
                <a:ea typeface="Meiryo UI" panose="020B0604030504040204" pitchFamily="50" charset="-128"/>
              </a:rPr>
              <a:t>する</a:t>
            </a:r>
            <a:r>
              <a:rPr lang="ja-JP" altLang="en-US" sz="1100" u="sng" dirty="0" smtClean="0">
                <a:solidFill>
                  <a:prstClr val="black"/>
                </a:solidFill>
                <a:latin typeface="Meiryo UI" panose="020B0604030504040204" pitchFamily="50" charset="-128"/>
                <a:ea typeface="Meiryo UI" panose="020B0604030504040204" pitchFamily="50" charset="-128"/>
              </a:rPr>
              <a:t>法人</a:t>
            </a:r>
            <a:endParaRPr lang="en-US" altLang="ja-JP" sz="1100" u="sng" dirty="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100" dirty="0" smtClean="0">
                <a:solidFill>
                  <a:prstClr val="black"/>
                </a:solidFill>
                <a:latin typeface="Meiryo UI" panose="020B0604030504040204" pitchFamily="50" charset="-128"/>
                <a:ea typeface="Meiryo UI" panose="020B0604030504040204" pitchFamily="50" charset="-128"/>
              </a:rPr>
              <a:t>〇　障</a:t>
            </a:r>
            <a:r>
              <a:rPr lang="ja-JP" altLang="en-US" sz="1100" dirty="0">
                <a:solidFill>
                  <a:prstClr val="black"/>
                </a:solidFill>
                <a:latin typeface="Meiryo UI" panose="020B0604030504040204" pitchFamily="50" charset="-128"/>
                <a:ea typeface="Meiryo UI" panose="020B0604030504040204" pitchFamily="50" charset="-128"/>
              </a:rPr>
              <a:t>害</a:t>
            </a:r>
            <a:r>
              <a:rPr lang="ja-JP" altLang="en-US" sz="1100" dirty="0" smtClean="0">
                <a:solidFill>
                  <a:prstClr val="black"/>
                </a:solidFill>
                <a:latin typeface="Meiryo UI" panose="020B0604030504040204" pitchFamily="50" charset="-128"/>
                <a:ea typeface="Meiryo UI" panose="020B0604030504040204" pitchFamily="50" charset="-128"/>
              </a:rPr>
              <a:t>者</a:t>
            </a:r>
            <a:r>
              <a:rPr lang="ja-JP" altLang="en-US" sz="1100" dirty="0">
                <a:solidFill>
                  <a:prstClr val="black"/>
                </a:solidFill>
                <a:latin typeface="Meiryo UI" panose="020B0604030504040204" pitchFamily="50" charset="-128"/>
                <a:ea typeface="Meiryo UI" panose="020B0604030504040204" pitchFamily="50" charset="-128"/>
              </a:rPr>
              <a:t>等の継続雇用のため、事業主における環境整備を支援する「</a:t>
            </a:r>
            <a:r>
              <a:rPr lang="ja-JP" altLang="en-US" sz="1100" dirty="0" smtClean="0">
                <a:solidFill>
                  <a:prstClr val="black"/>
                </a:solidFill>
                <a:latin typeface="Meiryo UI" panose="020B0604030504040204" pitchFamily="50" charset="-128"/>
                <a:ea typeface="Meiryo UI" panose="020B0604030504040204" pitchFamily="50" charset="-128"/>
              </a:rPr>
              <a:t>障</a:t>
            </a:r>
            <a:r>
              <a:rPr lang="ja-JP" altLang="en-US" sz="1100" dirty="0">
                <a:solidFill>
                  <a:prstClr val="black"/>
                </a:solidFill>
                <a:latin typeface="Meiryo UI" panose="020B0604030504040204" pitchFamily="50" charset="-128"/>
                <a:ea typeface="Meiryo UI" panose="020B0604030504040204" pitchFamily="50" charset="-128"/>
              </a:rPr>
              <a:t>害</a:t>
            </a:r>
            <a:r>
              <a:rPr lang="ja-JP" altLang="en-US" sz="1100" dirty="0" smtClean="0">
                <a:solidFill>
                  <a:prstClr val="black"/>
                </a:solidFill>
                <a:latin typeface="Meiryo UI" panose="020B0604030504040204" pitchFamily="50" charset="-128"/>
                <a:ea typeface="Meiryo UI" panose="020B0604030504040204" pitchFamily="50" charset="-128"/>
              </a:rPr>
              <a:t>者</a:t>
            </a:r>
            <a:r>
              <a:rPr lang="ja-JP" altLang="en-US" sz="1100" dirty="0">
                <a:solidFill>
                  <a:prstClr val="black"/>
                </a:solidFill>
                <a:latin typeface="Meiryo UI" panose="020B0604030504040204" pitchFamily="50" charset="-128"/>
                <a:ea typeface="Meiryo UI" panose="020B0604030504040204" pitchFamily="50" charset="-128"/>
              </a:rPr>
              <a:t>等の</a:t>
            </a:r>
            <a:r>
              <a:rPr lang="ja-JP" altLang="en-US" sz="1100" dirty="0" smtClean="0">
                <a:solidFill>
                  <a:prstClr val="black"/>
                </a:solidFill>
                <a:latin typeface="Meiryo UI" panose="020B0604030504040204" pitchFamily="50" charset="-128"/>
                <a:ea typeface="Meiryo UI" panose="020B0604030504040204" pitchFamily="50" charset="-128"/>
              </a:rPr>
              <a:t>職　</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場</a:t>
            </a:r>
            <a:r>
              <a:rPr lang="ja-JP" altLang="en-US" sz="1100" dirty="0">
                <a:solidFill>
                  <a:prstClr val="black"/>
                </a:solidFill>
                <a:latin typeface="Meiryo UI" panose="020B0604030504040204" pitchFamily="50" charset="-128"/>
                <a:ea typeface="Meiryo UI" panose="020B0604030504040204" pitchFamily="50" charset="-128"/>
              </a:rPr>
              <a:t>環境整備等支援組織」</a:t>
            </a:r>
            <a:r>
              <a:rPr lang="ja-JP" altLang="en-US" sz="1100" dirty="0" smtClean="0">
                <a:solidFill>
                  <a:prstClr val="black"/>
                </a:solidFill>
                <a:latin typeface="Meiryo UI" panose="020B0604030504040204" pitchFamily="50" charset="-128"/>
                <a:ea typeface="Meiryo UI" panose="020B0604030504040204" pitchFamily="50" charset="-128"/>
              </a:rPr>
              <a:t>を</a:t>
            </a:r>
            <a:r>
              <a:rPr lang="ja-JP" altLang="en-US" sz="1100" dirty="0" smtClean="0">
                <a:solidFill>
                  <a:schemeClr val="tx1"/>
                </a:solidFill>
                <a:latin typeface="Meiryo UI" panose="020B0604030504040204" pitchFamily="50" charset="-128"/>
                <a:ea typeface="Meiryo UI" panose="020B0604030504040204" pitchFamily="50" charset="-128"/>
              </a:rPr>
              <a:t>知事が</a:t>
            </a:r>
            <a:r>
              <a:rPr lang="ja-JP" altLang="en-US" sz="1100" dirty="0" smtClean="0">
                <a:solidFill>
                  <a:prstClr val="black"/>
                </a:solidFill>
                <a:latin typeface="Meiryo UI" panose="020B0604030504040204" pitchFamily="50" charset="-128"/>
                <a:ea typeface="Meiryo UI" panose="020B0604030504040204" pitchFamily="50" charset="-128"/>
              </a:rPr>
              <a:t>認定</a:t>
            </a:r>
            <a:r>
              <a:rPr lang="ja-JP" altLang="en-US" sz="1100" dirty="0">
                <a:solidFill>
                  <a:prstClr val="black"/>
                </a:solidFill>
                <a:latin typeface="Meiryo UI" panose="020B0604030504040204" pitchFamily="50" charset="-128"/>
                <a:ea typeface="Meiryo UI" panose="020B0604030504040204" pitchFamily="50" charset="-128"/>
              </a:rPr>
              <a:t>（第</a:t>
            </a:r>
            <a:r>
              <a:rPr lang="en-US" altLang="ja-JP" sz="1100" dirty="0">
                <a:solidFill>
                  <a:prstClr val="black"/>
                </a:solidFill>
                <a:latin typeface="Meiryo UI" panose="020B0604030504040204" pitchFamily="50" charset="-128"/>
                <a:ea typeface="Meiryo UI" panose="020B0604030504040204" pitchFamily="50" charset="-128"/>
              </a:rPr>
              <a:t>11</a:t>
            </a:r>
            <a:r>
              <a:rPr lang="ja-JP" altLang="en-US" sz="1100" dirty="0">
                <a:solidFill>
                  <a:prstClr val="black"/>
                </a:solidFill>
                <a:latin typeface="Meiryo UI" panose="020B0604030504040204" pitchFamily="50" charset="-128"/>
                <a:ea typeface="Meiryo UI" panose="020B0604030504040204" pitchFamily="50" charset="-128"/>
              </a:rPr>
              <a:t>条の２</a:t>
            </a:r>
            <a:r>
              <a:rPr lang="ja-JP" altLang="en-US" sz="1100" dirty="0" smtClean="0">
                <a:solidFill>
                  <a:prstClr val="black"/>
                </a:solidFill>
                <a:latin typeface="Meiryo UI" panose="020B0604030504040204" pitchFamily="50" charset="-128"/>
                <a:ea typeface="Meiryo UI" panose="020B0604030504040204" pitchFamily="50" charset="-128"/>
              </a:rPr>
              <a:t>）</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100" dirty="0" smtClean="0">
                <a:solidFill>
                  <a:prstClr val="black"/>
                </a:solidFill>
                <a:latin typeface="Meiryo UI" panose="020B0604030504040204" pitchFamily="50" charset="-128"/>
                <a:ea typeface="Meiryo UI" panose="020B0604030504040204" pitchFamily="50" charset="-128"/>
              </a:rPr>
              <a:t>〇　認定には、あらかじめ「障害者等の職場環境整備等支援組織認定等審議会」から</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意見聴取が必要</a:t>
            </a:r>
            <a:r>
              <a:rPr lang="ja-JP" altLang="en-US" sz="1100" dirty="0">
                <a:solidFill>
                  <a:prstClr val="black"/>
                </a:solidFill>
                <a:latin typeface="Meiryo UI" panose="020B0604030504040204" pitchFamily="50" charset="-128"/>
                <a:ea typeface="Meiryo UI" panose="020B0604030504040204" pitchFamily="50" charset="-128"/>
              </a:rPr>
              <a:t>（第</a:t>
            </a:r>
            <a:r>
              <a:rPr lang="en-US" altLang="ja-JP" sz="1100" dirty="0">
                <a:solidFill>
                  <a:prstClr val="black"/>
                </a:solidFill>
                <a:latin typeface="Meiryo UI" panose="020B0604030504040204" pitchFamily="50" charset="-128"/>
                <a:ea typeface="Meiryo UI" panose="020B0604030504040204" pitchFamily="50" charset="-128"/>
              </a:rPr>
              <a:t>11</a:t>
            </a:r>
            <a:r>
              <a:rPr lang="ja-JP" altLang="en-US" sz="1100" dirty="0">
                <a:solidFill>
                  <a:prstClr val="black"/>
                </a:solidFill>
                <a:latin typeface="Meiryo UI" panose="020B0604030504040204" pitchFamily="50" charset="-128"/>
                <a:ea typeface="Meiryo UI" panose="020B0604030504040204" pitchFamily="50" charset="-128"/>
              </a:rPr>
              <a:t>条の２</a:t>
            </a:r>
            <a:r>
              <a:rPr lang="ja-JP" altLang="en-US" sz="1100" dirty="0" smtClean="0">
                <a:solidFill>
                  <a:prstClr val="black"/>
                </a:solidFill>
                <a:latin typeface="Meiryo UI" panose="020B0604030504040204" pitchFamily="50" charset="-128"/>
                <a:ea typeface="Meiryo UI" panose="020B0604030504040204" pitchFamily="50" charset="-128"/>
              </a:rPr>
              <a:t>）</a:t>
            </a:r>
            <a:endParaRPr lang="ja-JP" altLang="en-US" sz="1100" dirty="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100" dirty="0" smtClean="0">
                <a:solidFill>
                  <a:prstClr val="black"/>
                </a:solidFill>
                <a:latin typeface="Meiryo UI" panose="020B0604030504040204" pitchFamily="50" charset="-128"/>
                <a:ea typeface="Meiryo UI" panose="020B0604030504040204" pitchFamily="50" charset="-128"/>
              </a:rPr>
              <a:t>〇　総合</a:t>
            </a:r>
            <a:r>
              <a:rPr lang="ja-JP" altLang="en-US" sz="1100" dirty="0">
                <a:solidFill>
                  <a:prstClr val="black"/>
                </a:solidFill>
                <a:latin typeface="Meiryo UI" panose="020B0604030504040204" pitchFamily="50" charset="-128"/>
                <a:ea typeface="Meiryo UI" panose="020B0604030504040204" pitchFamily="50" charset="-128"/>
              </a:rPr>
              <a:t>評価一般競争入札等の公契約等において、事業主が</a:t>
            </a:r>
            <a:r>
              <a:rPr lang="ja-JP" altLang="en-US" sz="1100" dirty="0" smtClean="0">
                <a:solidFill>
                  <a:prstClr val="black"/>
                </a:solidFill>
                <a:latin typeface="Meiryo UI" panose="020B0604030504040204" pitchFamily="50" charset="-128"/>
                <a:ea typeface="Meiryo UI" panose="020B0604030504040204" pitchFamily="50" charset="-128"/>
              </a:rPr>
              <a:t>障</a:t>
            </a:r>
            <a:r>
              <a:rPr lang="ja-JP" altLang="en-US" sz="1100" dirty="0">
                <a:solidFill>
                  <a:prstClr val="black"/>
                </a:solidFill>
                <a:latin typeface="Meiryo UI" panose="020B0604030504040204" pitchFamily="50" charset="-128"/>
                <a:ea typeface="Meiryo UI" panose="020B0604030504040204" pitchFamily="50" charset="-128"/>
              </a:rPr>
              <a:t>害</a:t>
            </a:r>
            <a:r>
              <a:rPr lang="ja-JP" altLang="en-US" sz="1100" dirty="0" smtClean="0">
                <a:solidFill>
                  <a:prstClr val="black"/>
                </a:solidFill>
                <a:latin typeface="Meiryo UI" panose="020B0604030504040204" pitchFamily="50" charset="-128"/>
                <a:ea typeface="Meiryo UI" panose="020B0604030504040204" pitchFamily="50" charset="-128"/>
              </a:rPr>
              <a:t>者</a:t>
            </a:r>
            <a:r>
              <a:rPr lang="ja-JP" altLang="en-US" sz="1100" dirty="0">
                <a:solidFill>
                  <a:prstClr val="black"/>
                </a:solidFill>
                <a:latin typeface="Meiryo UI" panose="020B0604030504040204" pitchFamily="50" charset="-128"/>
                <a:ea typeface="Meiryo UI" panose="020B0604030504040204" pitchFamily="50" charset="-128"/>
              </a:rPr>
              <a:t>等の雇用・</a:t>
            </a:r>
            <a:r>
              <a:rPr lang="ja-JP" altLang="en-US" sz="1100" dirty="0" smtClean="0">
                <a:solidFill>
                  <a:prstClr val="black"/>
                </a:solidFill>
                <a:latin typeface="Meiryo UI" panose="020B0604030504040204" pitchFamily="50" charset="-128"/>
                <a:ea typeface="Meiryo UI" panose="020B0604030504040204" pitchFamily="50" charset="-128"/>
              </a:rPr>
              <a:t>就労　</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支援</a:t>
            </a:r>
            <a:r>
              <a:rPr lang="ja-JP" altLang="en-US" sz="1100" dirty="0">
                <a:solidFill>
                  <a:prstClr val="black"/>
                </a:solidFill>
                <a:latin typeface="Meiryo UI" panose="020B0604030504040204" pitchFamily="50" charset="-128"/>
                <a:ea typeface="Meiryo UI" panose="020B0604030504040204" pitchFamily="50" charset="-128"/>
              </a:rPr>
              <a:t>に資する取組を行っていることを勘案</a:t>
            </a:r>
            <a:r>
              <a:rPr lang="ja-JP" altLang="en-US" sz="1100" dirty="0" smtClean="0">
                <a:solidFill>
                  <a:prstClr val="black"/>
                </a:solidFill>
                <a:latin typeface="Meiryo UI" panose="020B0604030504040204" pitchFamily="50" charset="-128"/>
                <a:ea typeface="Meiryo UI" panose="020B0604030504040204" pitchFamily="50" charset="-128"/>
              </a:rPr>
              <a:t>（「障害者</a:t>
            </a:r>
            <a:r>
              <a:rPr lang="ja-JP" altLang="en-US" sz="1100" dirty="0">
                <a:solidFill>
                  <a:prstClr val="black"/>
                </a:solidFill>
                <a:latin typeface="Meiryo UI" panose="020B0604030504040204" pitchFamily="50" charset="-128"/>
                <a:ea typeface="Meiryo UI" panose="020B0604030504040204" pitchFamily="50" charset="-128"/>
              </a:rPr>
              <a:t>等の職場環境整備等支援組織</a:t>
            </a:r>
            <a:r>
              <a:rPr lang="ja-JP" altLang="en-US" sz="1100" dirty="0" smtClean="0">
                <a:solidFill>
                  <a:prstClr val="black"/>
                </a:solidFill>
                <a:latin typeface="Meiryo UI" panose="020B0604030504040204" pitchFamily="50" charset="-128"/>
                <a:ea typeface="Meiryo UI" panose="020B0604030504040204" pitchFamily="50" charset="-128"/>
              </a:rPr>
              <a:t>の</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100" dirty="0">
                <a:solidFill>
                  <a:prstClr val="black"/>
                </a:solidFill>
                <a:latin typeface="Meiryo UI" panose="020B0604030504040204" pitchFamily="50" charset="-128"/>
                <a:ea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rPr>
              <a:t>活用」を</a:t>
            </a:r>
            <a:r>
              <a:rPr lang="ja-JP" altLang="en-US" sz="1100" dirty="0">
                <a:solidFill>
                  <a:prstClr val="black"/>
                </a:solidFill>
                <a:latin typeface="Meiryo UI" panose="020B0604030504040204" pitchFamily="50" charset="-128"/>
                <a:ea typeface="Meiryo UI" panose="020B0604030504040204" pitchFamily="50" charset="-128"/>
              </a:rPr>
              <a:t>含む）（第</a:t>
            </a:r>
            <a:r>
              <a:rPr lang="en-US" altLang="ja-JP" sz="1100" dirty="0">
                <a:solidFill>
                  <a:prstClr val="black"/>
                </a:solidFill>
                <a:latin typeface="Meiryo UI" panose="020B0604030504040204" pitchFamily="50" charset="-128"/>
                <a:ea typeface="Meiryo UI" panose="020B0604030504040204" pitchFamily="50" charset="-128"/>
              </a:rPr>
              <a:t>12</a:t>
            </a:r>
            <a:r>
              <a:rPr lang="ja-JP" altLang="en-US" sz="1100" dirty="0">
                <a:solidFill>
                  <a:prstClr val="black"/>
                </a:solidFill>
                <a:latin typeface="Meiryo UI" panose="020B0604030504040204" pitchFamily="50" charset="-128"/>
                <a:ea typeface="Meiryo UI" panose="020B0604030504040204" pitchFamily="50" charset="-128"/>
              </a:rPr>
              <a:t>条の２）</a:t>
            </a:r>
          </a:p>
        </p:txBody>
      </p:sp>
      <p:sp>
        <p:nvSpPr>
          <p:cNvPr id="67" name="角丸四角形 55">
            <a:extLst>
              <a:ext uri="{FF2B5EF4-FFF2-40B4-BE49-F238E27FC236}">
                <a16:creationId xmlns:a16="http://schemas.microsoft.com/office/drawing/2014/main" id="{23215386-69E4-4AC2-AC65-2D4F05FF0B63}"/>
              </a:ext>
            </a:extLst>
          </p:cNvPr>
          <p:cNvSpPr/>
          <p:nvPr/>
        </p:nvSpPr>
        <p:spPr>
          <a:xfrm>
            <a:off x="53646" y="351000"/>
            <a:ext cx="3060354" cy="254532"/>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lnSpc>
                <a:spcPts val="1600"/>
              </a:lnSpc>
            </a:pPr>
            <a:r>
              <a:rPr lang="ja-JP" altLang="en-US" sz="1200" b="1" u="sng" dirty="0" smtClean="0">
                <a:solidFill>
                  <a:schemeClr val="bg1"/>
                </a:solidFill>
                <a:latin typeface="Meiryo UI" panose="020B0604030504040204" pitchFamily="50" charset="-128"/>
                <a:ea typeface="Meiryo UI" panose="020B0604030504040204" pitchFamily="50" charset="-128"/>
              </a:rPr>
              <a:t>「障害者等の職場</a:t>
            </a:r>
            <a:r>
              <a:rPr lang="ja-JP" altLang="en-US" sz="1200" b="1" u="sng" dirty="0">
                <a:solidFill>
                  <a:schemeClr val="bg1"/>
                </a:solidFill>
                <a:latin typeface="Meiryo UI" panose="020B0604030504040204" pitchFamily="50" charset="-128"/>
                <a:ea typeface="Meiryo UI" panose="020B0604030504040204" pitchFamily="50" charset="-128"/>
              </a:rPr>
              <a:t>環境整備等支援</a:t>
            </a:r>
            <a:r>
              <a:rPr lang="ja-JP" altLang="en-US" sz="1200" b="1" u="sng" dirty="0" smtClean="0">
                <a:solidFill>
                  <a:schemeClr val="bg1"/>
                </a:solidFill>
                <a:latin typeface="Meiryo UI" panose="020B0604030504040204" pitchFamily="50" charset="-128"/>
                <a:ea typeface="Meiryo UI" panose="020B0604030504040204" pitchFamily="50" charset="-128"/>
              </a:rPr>
              <a:t>組織」とは</a:t>
            </a:r>
            <a:endParaRPr lang="ja-JP" altLang="en-US" sz="1200" b="1" dirty="0">
              <a:solidFill>
                <a:schemeClr val="bg1"/>
              </a:solidFill>
              <a:latin typeface="Meiryo UI" panose="020B0604030504040204" pitchFamily="50" charset="-128"/>
              <a:ea typeface="Meiryo UI" panose="020B0604030504040204" pitchFamily="50" charset="-128"/>
            </a:endParaRPr>
          </a:p>
        </p:txBody>
      </p:sp>
      <p:sp>
        <p:nvSpPr>
          <p:cNvPr id="170" name="正方形/長方形 169"/>
          <p:cNvSpPr/>
          <p:nvPr/>
        </p:nvSpPr>
        <p:spPr>
          <a:xfrm>
            <a:off x="96926" y="2651215"/>
            <a:ext cx="5729165" cy="1993672"/>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100"/>
              </a:lnSpc>
            </a:pPr>
            <a:endParaRPr lang="en-US" altLang="ja-JP" sz="900" b="1" u="sng" dirty="0">
              <a:solidFill>
                <a:prstClr val="black"/>
              </a:solidFill>
              <a:latin typeface="Meiryo UI" panose="020B0604030504040204" pitchFamily="50" charset="-128"/>
              <a:ea typeface="Meiryo UI" panose="020B0604030504040204" pitchFamily="50" charset="-128"/>
            </a:endParaRPr>
          </a:p>
        </p:txBody>
      </p:sp>
      <p:sp>
        <p:nvSpPr>
          <p:cNvPr id="176" name="正方形/長方形 175"/>
          <p:cNvSpPr/>
          <p:nvPr/>
        </p:nvSpPr>
        <p:spPr>
          <a:xfrm>
            <a:off x="192836" y="2729202"/>
            <a:ext cx="804041" cy="213798"/>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nchorCtr="0"/>
          <a:lstStyle/>
          <a:p>
            <a:pPr algn="ctr"/>
            <a:r>
              <a:rPr lang="ja-JP" altLang="en-US" sz="800" dirty="0">
                <a:solidFill>
                  <a:srgbClr val="FF0000"/>
                </a:solidFill>
                <a:latin typeface="Meiryo UI" panose="020B0604030504040204" pitchFamily="50" charset="-128"/>
                <a:ea typeface="Meiryo UI" panose="020B0604030504040204" pitchFamily="50" charset="-128"/>
              </a:rPr>
              <a:t>イメージ</a:t>
            </a:r>
            <a:endParaRPr lang="ja-JP" altLang="ja-JP" sz="800" dirty="0">
              <a:solidFill>
                <a:srgbClr val="FF0000"/>
              </a:solidFill>
              <a:latin typeface="Meiryo UI" panose="020B0604030504040204" pitchFamily="50" charset="-128"/>
              <a:ea typeface="Meiryo UI" panose="020B0604030504040204" pitchFamily="50" charset="-128"/>
            </a:endParaRPr>
          </a:p>
        </p:txBody>
      </p:sp>
      <p:sp>
        <p:nvSpPr>
          <p:cNvPr id="185" name="角丸四角形 55">
            <a:extLst>
              <a:ext uri="{FF2B5EF4-FFF2-40B4-BE49-F238E27FC236}">
                <a16:creationId xmlns:a16="http://schemas.microsoft.com/office/drawing/2014/main" id="{23215386-69E4-4AC2-AC65-2D4F05FF0B63}"/>
              </a:ext>
            </a:extLst>
          </p:cNvPr>
          <p:cNvSpPr/>
          <p:nvPr/>
        </p:nvSpPr>
        <p:spPr>
          <a:xfrm>
            <a:off x="76663" y="2478785"/>
            <a:ext cx="1450032" cy="194215"/>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smtClean="0">
                <a:solidFill>
                  <a:prstClr val="white"/>
                </a:solidFill>
                <a:latin typeface="Meiryo UI" panose="020B0604030504040204" pitchFamily="50" charset="-128"/>
                <a:ea typeface="Meiryo UI" panose="020B0604030504040204" pitchFamily="50" charset="-128"/>
              </a:rPr>
              <a:t>認定の考え方</a:t>
            </a:r>
            <a:endParaRPr lang="ja-JP" altLang="en-US" sz="1200" b="1" dirty="0">
              <a:solidFill>
                <a:prstClr val="white"/>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1132257" y="2691567"/>
            <a:ext cx="3269213" cy="247712"/>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200" dirty="0" smtClean="0">
                <a:solidFill>
                  <a:schemeClr val="tx1"/>
                </a:solidFill>
                <a:latin typeface="Meiryo UI" panose="020B0604030504040204" pitchFamily="50" charset="-128"/>
                <a:ea typeface="Meiryo UI" panose="020B0604030504040204" pitchFamily="50" charset="-128"/>
              </a:rPr>
              <a:t>職場</a:t>
            </a:r>
            <a:r>
              <a:rPr lang="ja-JP" altLang="en-US" sz="1200" dirty="0" smtClean="0">
                <a:solidFill>
                  <a:schemeClr val="tx1"/>
                </a:solidFill>
                <a:latin typeface="Meiryo UI" panose="020B0604030504040204" pitchFamily="50" charset="-128"/>
                <a:ea typeface="Meiryo UI" panose="020B0604030504040204" pitchFamily="50" charset="-128"/>
              </a:rPr>
              <a:t>環境</a:t>
            </a:r>
            <a:r>
              <a:rPr lang="zh-TW" altLang="en-US" sz="1200" dirty="0" smtClean="0">
                <a:solidFill>
                  <a:schemeClr val="tx1"/>
                </a:solidFill>
                <a:latin typeface="Meiryo UI" panose="020B0604030504040204" pitchFamily="50" charset="-128"/>
                <a:ea typeface="Meiryo UI" panose="020B0604030504040204" pitchFamily="50" charset="-128"/>
              </a:rPr>
              <a:t>整備等支援組織</a:t>
            </a:r>
            <a:r>
              <a:rPr kumimoji="1" lang="ja-JP" altLang="en-US" sz="1200" dirty="0" smtClean="0">
                <a:solidFill>
                  <a:schemeClr val="tx1"/>
                </a:solidFill>
                <a:latin typeface="Meiryo UI" panose="020B0604030504040204" pitchFamily="50" charset="-128"/>
                <a:ea typeface="Meiryo UI" panose="020B0604030504040204" pitchFamily="50" charset="-128"/>
              </a:rPr>
              <a:t>としての基礎的な要件</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363800" y="3375244"/>
            <a:ext cx="1350000" cy="435313"/>
          </a:xfrm>
          <a:prstGeom prst="rect">
            <a:avLst/>
          </a:prstGeom>
          <a:ln w="28575"/>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err="1" smtClean="0">
                <a:solidFill>
                  <a:schemeClr val="tx1"/>
                </a:solidFill>
              </a:rPr>
              <a:t>障がい</a:t>
            </a:r>
            <a:r>
              <a:rPr kumimoji="1" lang="ja-JP" altLang="en-US" sz="1200" dirty="0" smtClean="0">
                <a:solidFill>
                  <a:schemeClr val="tx1"/>
                </a:solidFill>
              </a:rPr>
              <a:t>者分野</a:t>
            </a:r>
            <a:endParaRPr kumimoji="1" lang="en-US" altLang="ja-JP" sz="1200" dirty="0" smtClean="0">
              <a:solidFill>
                <a:schemeClr val="tx1"/>
              </a:solidFill>
            </a:endParaRPr>
          </a:p>
          <a:p>
            <a:pPr algn="ctr"/>
            <a:r>
              <a:rPr kumimoji="1" lang="ja-JP" altLang="en-US" sz="1200" dirty="0" smtClean="0">
                <a:solidFill>
                  <a:schemeClr val="tx1"/>
                </a:solidFill>
              </a:rPr>
              <a:t>取り組み評価</a:t>
            </a:r>
            <a:endParaRPr kumimoji="1" lang="ja-JP" altLang="en-US" sz="1200" dirty="0">
              <a:solidFill>
                <a:schemeClr val="tx1"/>
              </a:solidFill>
            </a:endParaRPr>
          </a:p>
        </p:txBody>
      </p:sp>
      <p:sp>
        <p:nvSpPr>
          <p:cNvPr id="186" name="正方形/長方形 185"/>
          <p:cNvSpPr/>
          <p:nvPr/>
        </p:nvSpPr>
        <p:spPr>
          <a:xfrm>
            <a:off x="1794681" y="3371764"/>
            <a:ext cx="1350000" cy="438956"/>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ひとり親家庭分野</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取り組み評価</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87" name="正方形/長方形 186"/>
          <p:cNvSpPr/>
          <p:nvPr/>
        </p:nvSpPr>
        <p:spPr>
          <a:xfrm>
            <a:off x="3222000" y="3371763"/>
            <a:ext cx="1350000" cy="438955"/>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生活困窮者分野</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取り組み評価</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22" name="フローチャート: 組合せ 21"/>
          <p:cNvSpPr/>
          <p:nvPr/>
        </p:nvSpPr>
        <p:spPr>
          <a:xfrm>
            <a:off x="1332000" y="3208957"/>
            <a:ext cx="378000" cy="1800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8" name="フローチャート: 組合せ 187"/>
          <p:cNvSpPr/>
          <p:nvPr/>
        </p:nvSpPr>
        <p:spPr>
          <a:xfrm>
            <a:off x="2304000" y="3207113"/>
            <a:ext cx="378000" cy="1800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9" name="フローチャート: 組合せ 188"/>
          <p:cNvSpPr/>
          <p:nvPr/>
        </p:nvSpPr>
        <p:spPr>
          <a:xfrm>
            <a:off x="3397069" y="3205274"/>
            <a:ext cx="378000" cy="180000"/>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1" name="正方形/長方形 190"/>
          <p:cNvSpPr/>
          <p:nvPr/>
        </p:nvSpPr>
        <p:spPr>
          <a:xfrm>
            <a:off x="4839310" y="2619000"/>
            <a:ext cx="812690" cy="36579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資格要件</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sp>
        <p:nvSpPr>
          <p:cNvPr id="192" name="正方形/長方形 191"/>
          <p:cNvSpPr/>
          <p:nvPr/>
        </p:nvSpPr>
        <p:spPr>
          <a:xfrm>
            <a:off x="4700322" y="3625453"/>
            <a:ext cx="1221678" cy="36579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専門要件</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rPr>
              <a:t>審議会での評価</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ctr"/>
            <a:r>
              <a:rPr lang="en-US" altLang="ja-JP" sz="1200" dirty="0" smtClean="0">
                <a:solidFill>
                  <a:schemeClr val="tx1"/>
                </a:solidFill>
                <a:latin typeface="Meiryo UI" panose="020B0604030504040204" pitchFamily="50" charset="-128"/>
                <a:ea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rPr>
              <a:t>点数評価</a:t>
            </a:r>
            <a:r>
              <a:rPr lang="en-US" altLang="ja-JP" sz="1200" dirty="0" smtClean="0">
                <a:solidFill>
                  <a:schemeClr val="tx1"/>
                </a:solidFill>
                <a:latin typeface="Meiryo UI" panose="020B0604030504040204" pitchFamily="50" charset="-128"/>
                <a:ea typeface="Meiryo UI" panose="020B0604030504040204" pitchFamily="50" charset="-128"/>
              </a:rPr>
              <a:t>)</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363800" y="3957069"/>
            <a:ext cx="4208200" cy="647724"/>
            <a:chOff x="255800" y="3988823"/>
            <a:chExt cx="4208200" cy="477215"/>
          </a:xfrm>
        </p:grpSpPr>
        <p:sp>
          <p:nvSpPr>
            <p:cNvPr id="193" name="角丸四角形 192"/>
            <p:cNvSpPr/>
            <p:nvPr/>
          </p:nvSpPr>
          <p:spPr>
            <a:xfrm>
              <a:off x="255800" y="3993893"/>
              <a:ext cx="1350000" cy="472145"/>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1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者分野の</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dirty="0" smtClean="0">
                  <a:solidFill>
                    <a:prstClr val="black"/>
                  </a:solidFill>
                  <a:latin typeface="Meiryo UI" panose="020B0604030504040204" pitchFamily="50" charset="-128"/>
                  <a:ea typeface="Meiryo UI" panose="020B0604030504040204" pitchFamily="50" charset="-128"/>
                </a:rPr>
                <a:t>職場環境整備等</a:t>
              </a:r>
              <a:endParaRPr lang="en-US" altLang="ja-JP" sz="1100" dirty="0" smtClean="0">
                <a:solidFill>
                  <a:prstClr val="black"/>
                </a:solidFill>
                <a:latin typeface="Meiryo UI" panose="020B0604030504040204" pitchFamily="50" charset="-128"/>
                <a:ea typeface="Meiryo UI" panose="020B0604030504040204" pitchFamily="50" charset="-128"/>
              </a:endParaRPr>
            </a:p>
            <a:p>
              <a:pPr algn="ctr"/>
              <a:r>
                <a:rPr lang="ja-JP" altLang="en-US" sz="1100" dirty="0" smtClean="0">
                  <a:solidFill>
                    <a:prstClr val="black"/>
                  </a:solidFill>
                  <a:latin typeface="Meiryo UI" panose="020B0604030504040204" pitchFamily="50" charset="-128"/>
                  <a:ea typeface="Meiryo UI" panose="020B0604030504040204" pitchFamily="50" charset="-128"/>
                </a:rPr>
                <a:t>支援組織</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94" name="角丸四角形 193"/>
            <p:cNvSpPr/>
            <p:nvPr/>
          </p:nvSpPr>
          <p:spPr>
            <a:xfrm>
              <a:off x="1682210" y="3988823"/>
              <a:ext cx="1350000" cy="467999"/>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ひとり親家庭</a:t>
              </a: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分野の</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職場環</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境</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p>
            <a:p>
              <a:pPr algn="ct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支援組織</a:t>
              </a:r>
            </a:p>
          </p:txBody>
        </p:sp>
        <p:sp>
          <p:nvSpPr>
            <p:cNvPr id="195" name="角丸四角形 194"/>
            <p:cNvSpPr/>
            <p:nvPr/>
          </p:nvSpPr>
          <p:spPr>
            <a:xfrm>
              <a:off x="3114000" y="3995743"/>
              <a:ext cx="1350000" cy="460757"/>
            </a:xfrm>
            <a:prstGeom prst="roundRect">
              <a:avLst/>
            </a:prstGeom>
            <a:solidFill>
              <a:srgbClr val="FFFF00"/>
            </a:solid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生活困窮者分野の</a:t>
              </a:r>
              <a:endParaRPr kumimoji="1"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職場環</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境</a:t>
              </a:r>
              <a:r>
                <a:rPr lang="zh-TW"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a:t>
              </a: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p>
            <a:p>
              <a:pPr algn="ctr"/>
              <a:r>
                <a:rPr lang="zh-TW"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支援組織</a:t>
              </a:r>
            </a:p>
          </p:txBody>
        </p:sp>
      </p:grpSp>
      <p:sp>
        <p:nvSpPr>
          <p:cNvPr id="196" name="フローチャート: 組合せ 195"/>
          <p:cNvSpPr/>
          <p:nvPr/>
        </p:nvSpPr>
        <p:spPr>
          <a:xfrm>
            <a:off x="844694" y="3833953"/>
            <a:ext cx="378000" cy="120696"/>
          </a:xfrm>
          <a:prstGeom prst="flowChartMerg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フローチャート: 組合せ 196"/>
          <p:cNvSpPr/>
          <p:nvPr/>
        </p:nvSpPr>
        <p:spPr>
          <a:xfrm>
            <a:off x="2282542" y="3804672"/>
            <a:ext cx="378000" cy="120696"/>
          </a:xfrm>
          <a:prstGeom prst="flowChartMerg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フローチャート: 組合せ 197"/>
          <p:cNvSpPr/>
          <p:nvPr/>
        </p:nvSpPr>
        <p:spPr>
          <a:xfrm>
            <a:off x="3753545" y="3804672"/>
            <a:ext cx="378000" cy="120696"/>
          </a:xfrm>
          <a:prstGeom prst="flowChartMerg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9" name="正方形/長方形 198">
            <a:extLst>
              <a:ext uri="{FF2B5EF4-FFF2-40B4-BE49-F238E27FC236}">
                <a16:creationId xmlns:a16="http://schemas.microsoft.com/office/drawing/2014/main" id="{9B52BA44-157E-4B39-B82C-556ACD34FD6F}"/>
              </a:ext>
            </a:extLst>
          </p:cNvPr>
          <p:cNvSpPr/>
          <p:nvPr/>
        </p:nvSpPr>
        <p:spPr>
          <a:xfrm>
            <a:off x="5894881" y="2653453"/>
            <a:ext cx="3077639" cy="2006712"/>
          </a:xfrm>
          <a:prstGeom prst="rect">
            <a:avLst/>
          </a:prstGeom>
          <a:solidFill>
            <a:schemeClr val="bg1"/>
          </a:solidFill>
          <a:ln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600"/>
              </a:lnSpc>
            </a:pPr>
            <a:r>
              <a:rPr lang="ja-JP" altLang="en-US" sz="1100" dirty="0" smtClean="0">
                <a:solidFill>
                  <a:prstClr val="black"/>
                </a:solidFill>
                <a:latin typeface="Meiryo UI" panose="020B0604030504040204" pitchFamily="50" charset="-128"/>
                <a:ea typeface="Meiryo UI" panose="020B0604030504040204" pitchFamily="50" charset="-128"/>
              </a:rPr>
              <a:t>認定に際しては、２段階の認定基準を設ける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100" dirty="0" smtClean="0">
                <a:solidFill>
                  <a:prstClr val="black"/>
                </a:solidFill>
                <a:latin typeface="Meiryo UI" panose="020B0604030504040204" pitchFamily="50" charset="-128"/>
                <a:ea typeface="Meiryo UI" panose="020B0604030504040204" pitchFamily="50" charset="-128"/>
              </a:rPr>
              <a:t>１　資格要件</a:t>
            </a:r>
            <a:endParaRPr lang="en-US" altLang="ja-JP" sz="1100" dirty="0">
              <a:solidFill>
                <a:prstClr val="black"/>
              </a:solidFill>
              <a:latin typeface="Meiryo UI" panose="020B0604030504040204" pitchFamily="50" charset="-128"/>
              <a:ea typeface="Meiryo UI" panose="020B0604030504040204" pitchFamily="50" charset="-128"/>
            </a:endParaRPr>
          </a:p>
          <a:p>
            <a:pPr marL="171450" indent="-171450">
              <a:lnSpc>
                <a:spcPts val="1600"/>
              </a:lnSpc>
              <a:buFont typeface="Arial" panose="020B0604020202020204" pitchFamily="34" charset="0"/>
              <a:buChar char="•"/>
            </a:pPr>
            <a:r>
              <a:rPr lang="ja-JP" altLang="en-US" sz="1100" dirty="0" smtClean="0">
                <a:solidFill>
                  <a:prstClr val="black"/>
                </a:solidFill>
                <a:latin typeface="Meiryo UI" panose="020B0604030504040204" pitchFamily="50" charset="-128"/>
                <a:ea typeface="Meiryo UI" panose="020B0604030504040204" pitchFamily="50" charset="-128"/>
              </a:rPr>
              <a:t>大阪府</a:t>
            </a:r>
            <a:r>
              <a:rPr lang="ja-JP" altLang="en-US" sz="1100" dirty="0">
                <a:solidFill>
                  <a:prstClr val="black"/>
                </a:solidFill>
                <a:latin typeface="Meiryo UI" panose="020B0604030504040204" pitchFamily="50" charset="-128"/>
                <a:ea typeface="Meiryo UI" panose="020B0604030504040204" pitchFamily="50" charset="-128"/>
              </a:rPr>
              <a:t>の</a:t>
            </a:r>
            <a:r>
              <a:rPr lang="ja-JP" altLang="en-US" sz="1100" dirty="0" smtClean="0">
                <a:solidFill>
                  <a:prstClr val="black"/>
                </a:solidFill>
                <a:latin typeface="Meiryo UI" panose="020B0604030504040204" pitchFamily="50" charset="-128"/>
                <a:ea typeface="Meiryo UI" panose="020B0604030504040204" pitchFamily="50" charset="-128"/>
              </a:rPr>
              <a:t>職場環境整備等支援組織として最低限必要な要件や実績を基準に定め、それをすべて満たしている場合に専門要件を審査する。</a:t>
            </a:r>
            <a:endParaRPr lang="en-US" altLang="ja-JP" sz="1100" dirty="0" smtClean="0">
              <a:solidFill>
                <a:prstClr val="black"/>
              </a:solidFill>
              <a:latin typeface="Meiryo UI" panose="020B0604030504040204" pitchFamily="50" charset="-128"/>
              <a:ea typeface="Meiryo UI" panose="020B0604030504040204" pitchFamily="50" charset="-128"/>
            </a:endParaRPr>
          </a:p>
          <a:p>
            <a:pPr>
              <a:lnSpc>
                <a:spcPts val="1600"/>
              </a:lnSpc>
            </a:pPr>
            <a:r>
              <a:rPr lang="ja-JP" altLang="en-US" sz="1100" dirty="0" smtClean="0">
                <a:solidFill>
                  <a:prstClr val="black"/>
                </a:solidFill>
                <a:latin typeface="Meiryo UI" panose="020B0604030504040204" pitchFamily="50" charset="-128"/>
                <a:ea typeface="Meiryo UI" panose="020B0604030504040204" pitchFamily="50" charset="-128"/>
              </a:rPr>
              <a:t>２　専門要件（これまでの取組みに対する評価）</a:t>
            </a:r>
            <a:endParaRPr lang="en-US" altLang="ja-JP" sz="1100" dirty="0" smtClean="0">
              <a:solidFill>
                <a:prstClr val="black"/>
              </a:solidFill>
              <a:latin typeface="Meiryo UI" panose="020B0604030504040204" pitchFamily="50" charset="-128"/>
              <a:ea typeface="Meiryo UI" panose="020B0604030504040204" pitchFamily="50" charset="-128"/>
            </a:endParaRPr>
          </a:p>
          <a:p>
            <a:pPr marL="171450" indent="-171450">
              <a:lnSpc>
                <a:spcPts val="1600"/>
              </a:lnSpc>
              <a:buFont typeface="Arial" panose="020B0604020202020204" pitchFamily="34" charset="0"/>
              <a:buChar char="•"/>
            </a:pPr>
            <a:r>
              <a:rPr lang="ja-JP" altLang="en-US" sz="1100" dirty="0" smtClean="0">
                <a:solidFill>
                  <a:prstClr val="black"/>
                </a:solidFill>
                <a:latin typeface="Meiryo UI" panose="020B0604030504040204" pitchFamily="50" charset="-128"/>
                <a:ea typeface="Meiryo UI" panose="020B0604030504040204" pitchFamily="50" charset="-128"/>
              </a:rPr>
              <a:t>各分野で項目を定め、申請団体のこれまでの取組みを採点式にて審議会の場で評価する。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00" name="正方形/長方形 199"/>
          <p:cNvSpPr/>
          <p:nvPr/>
        </p:nvSpPr>
        <p:spPr>
          <a:xfrm>
            <a:off x="64936" y="4883725"/>
            <a:ext cx="8991544" cy="1974275"/>
          </a:xfrm>
          <a:prstGeom prst="rect">
            <a:avLst/>
          </a:prstGeom>
          <a:solidFill>
            <a:srgbClr val="FFE2E2"/>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latin typeface="Meiryo UI" panose="020B0604030504040204" pitchFamily="50" charset="-128"/>
              <a:ea typeface="Meiryo UI" panose="020B0604030504040204" pitchFamily="50" charset="-128"/>
            </a:endParaRPr>
          </a:p>
        </p:txBody>
      </p:sp>
      <p:sp>
        <p:nvSpPr>
          <p:cNvPr id="202" name="角丸四角形 55">
            <a:extLst>
              <a:ext uri="{FF2B5EF4-FFF2-40B4-BE49-F238E27FC236}">
                <a16:creationId xmlns:a16="http://schemas.microsoft.com/office/drawing/2014/main" id="{23215386-69E4-4AC2-AC65-2D4F05FF0B63}"/>
              </a:ext>
            </a:extLst>
          </p:cNvPr>
          <p:cNvSpPr/>
          <p:nvPr/>
        </p:nvSpPr>
        <p:spPr>
          <a:xfrm>
            <a:off x="75351" y="4785195"/>
            <a:ext cx="2412354" cy="223453"/>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smtClean="0">
                <a:solidFill>
                  <a:prstClr val="white"/>
                </a:solidFill>
                <a:latin typeface="Meiryo UI" panose="020B0604030504040204" pitchFamily="50" charset="-128"/>
                <a:ea typeface="Meiryo UI" panose="020B0604030504040204" pitchFamily="50" charset="-128"/>
              </a:rPr>
              <a:t>認定基準（資格要件）（案）</a:t>
            </a:r>
            <a:endParaRPr lang="ja-JP" altLang="en-US" sz="1200" b="1" dirty="0">
              <a:solidFill>
                <a:prstClr val="white"/>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245063503"/>
              </p:ext>
            </p:extLst>
          </p:nvPr>
        </p:nvGraphicFramePr>
        <p:xfrm>
          <a:off x="160634" y="5049000"/>
          <a:ext cx="8811886" cy="1727971"/>
        </p:xfrm>
        <a:graphic>
          <a:graphicData uri="http://schemas.openxmlformats.org/drawingml/2006/table">
            <a:tbl>
              <a:tblPr firstRow="1" bandRow="1">
                <a:tableStyleId>{5C22544A-7EE6-4342-B048-85BDC9FD1C3A}</a:tableStyleId>
              </a:tblPr>
              <a:tblGrid>
                <a:gridCol w="4405943">
                  <a:extLst>
                    <a:ext uri="{9D8B030D-6E8A-4147-A177-3AD203B41FA5}">
                      <a16:colId xmlns:a16="http://schemas.microsoft.com/office/drawing/2014/main" val="3477971687"/>
                    </a:ext>
                  </a:extLst>
                </a:gridCol>
                <a:gridCol w="4405943">
                  <a:extLst>
                    <a:ext uri="{9D8B030D-6E8A-4147-A177-3AD203B41FA5}">
                      <a16:colId xmlns:a16="http://schemas.microsoft.com/office/drawing/2014/main" val="2186629361"/>
                    </a:ext>
                  </a:extLst>
                </a:gridCol>
              </a:tblGrid>
              <a:tr h="326146">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要件</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考え方</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36808802"/>
                  </a:ext>
                </a:extLst>
              </a:tr>
              <a:tr h="467275">
                <a:tc>
                  <a:txBody>
                    <a:bodyPr/>
                    <a:lstStyle/>
                    <a:p>
                      <a:pPr marL="0" lvl="0" indent="0" algn="just">
                        <a:lnSpc>
                          <a:spcPts val="1600"/>
                        </a:lnSpc>
                        <a:spcAft>
                          <a:spcPts val="0"/>
                        </a:spcAft>
                        <a:buFont typeface="+mj-ea"/>
                        <a:buNone/>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大阪府内に法人本部／本社所在地が</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ある</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こと</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just">
                        <a:lnSpc>
                          <a:spcPts val="1600"/>
                        </a:lnSpc>
                        <a:spcAft>
                          <a:spcPts val="0"/>
                        </a:spcAft>
                      </a:pPr>
                      <a:r>
                        <a:rPr lang="en-US" sz="1200" kern="100" dirty="0">
                          <a:effectLst/>
                          <a:latin typeface="Meiryo UI" panose="020B0604030504040204" pitchFamily="50" charset="-128"/>
                          <a:ea typeface="Meiryo UI" panose="020B0604030504040204" pitchFamily="50" charset="-128"/>
                          <a:cs typeface="Times New Roman" panose="02020603050405020304" pitchFamily="18" charset="0"/>
                        </a:rPr>
                        <a:t> </a:t>
                      </a:r>
                      <a:r>
                        <a:rPr lang="zh-TW" altLang="en-US" sz="1200" dirty="0" smtClean="0">
                          <a:solidFill>
                            <a:schemeClr val="tx1"/>
                          </a:solidFill>
                          <a:latin typeface="Meiryo UI" panose="020B0604030504040204" pitchFamily="50" charset="-128"/>
                          <a:ea typeface="Meiryo UI" panose="020B0604030504040204" pitchFamily="50" charset="-128"/>
                        </a:rPr>
                        <a:t>職場</a:t>
                      </a:r>
                      <a:r>
                        <a:rPr lang="ja-JP" altLang="en-US" sz="1200" dirty="0" smtClean="0">
                          <a:solidFill>
                            <a:schemeClr val="tx1"/>
                          </a:solidFill>
                          <a:latin typeface="Meiryo UI" panose="020B0604030504040204" pitchFamily="50" charset="-128"/>
                          <a:ea typeface="Meiryo UI" panose="020B0604030504040204" pitchFamily="50" charset="-128"/>
                        </a:rPr>
                        <a:t>環境</a:t>
                      </a:r>
                      <a:r>
                        <a:rPr lang="zh-TW" altLang="en-US" sz="1200" dirty="0" smtClean="0">
                          <a:solidFill>
                            <a:schemeClr val="tx1"/>
                          </a:solidFill>
                          <a:latin typeface="Meiryo UI" panose="020B0604030504040204" pitchFamily="50" charset="-128"/>
                          <a:ea typeface="Meiryo UI" panose="020B0604030504040204" pitchFamily="50" charset="-128"/>
                        </a:rPr>
                        <a:t>整備等支援組織</a:t>
                      </a:r>
                      <a:r>
                        <a:rPr lang="ja-JP" altLang="en-US" sz="1200" dirty="0" smtClean="0">
                          <a:solidFill>
                            <a:schemeClr val="tx1"/>
                          </a:solidFill>
                          <a:latin typeface="Meiryo UI" panose="020B0604030504040204" pitchFamily="50" charset="-128"/>
                          <a:ea typeface="Meiryo UI" panose="020B0604030504040204" pitchFamily="50" charset="-128"/>
                        </a:rPr>
                        <a:t>は、</a:t>
                      </a:r>
                      <a:r>
                        <a:rPr lang="ja-JP" altLang="en-US" sz="1200" dirty="0" err="1" smtClean="0">
                          <a:solidFill>
                            <a:schemeClr val="tx1"/>
                          </a:solidFill>
                          <a:latin typeface="Meiryo UI" panose="020B0604030504040204" pitchFamily="50" charset="-128"/>
                          <a:ea typeface="Meiryo UI" panose="020B0604030504040204" pitchFamily="50" charset="-128"/>
                        </a:rPr>
                        <a:t>障がい</a:t>
                      </a:r>
                      <a:r>
                        <a:rPr lang="ja-JP" altLang="en-US" sz="1200" dirty="0" smtClean="0">
                          <a:solidFill>
                            <a:schemeClr val="tx1"/>
                          </a:solidFill>
                          <a:latin typeface="Meiryo UI" panose="020B0604030504040204" pitchFamily="50" charset="-128"/>
                          <a:ea typeface="Meiryo UI" panose="020B0604030504040204" pitchFamily="50" charset="-128"/>
                        </a:rPr>
                        <a:t>者等だけではなく、雇用している事業主等への支援も行う必要があり、広域の活動が求められることから、大阪府内に所在しているだけではなく、府域全体での活動実績を求めることとした。</a:t>
                      </a:r>
                      <a:endParaRPr lang="en-US" altLang="ja-JP" sz="1200" dirty="0" smtClean="0">
                        <a:solidFill>
                          <a:schemeClr val="tx1"/>
                        </a:solidFill>
                        <a:latin typeface="Meiryo UI" panose="020B0604030504040204" pitchFamily="50" charset="-128"/>
                        <a:ea typeface="Meiryo UI" panose="020B0604030504040204" pitchFamily="50" charset="-128"/>
                      </a:endParaRPr>
                    </a:p>
                    <a:p>
                      <a:pPr algn="just">
                        <a:lnSpc>
                          <a:spcPts val="1600"/>
                        </a:lnSpc>
                        <a:spcAft>
                          <a:spcPts val="0"/>
                        </a:spcAft>
                      </a:pPr>
                      <a:r>
                        <a:rPr lang="ja-JP" altLang="en-US" sz="1200" dirty="0" smtClean="0">
                          <a:solidFill>
                            <a:schemeClr val="tx1"/>
                          </a:solidFill>
                          <a:latin typeface="Meiryo UI" panose="020B0604030504040204" pitchFamily="50" charset="-128"/>
                          <a:ea typeface="Meiryo UI" panose="020B0604030504040204" pitchFamily="50" charset="-128"/>
                        </a:rPr>
                        <a:t>　また、継続雇用のための支援を行う必要があることから、一貫した支援が可能であることを資格要件とした。</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75222"/>
                  </a:ext>
                </a:extLst>
              </a:tr>
              <a:tr h="467275">
                <a:tc>
                  <a:txBody>
                    <a:bodyPr/>
                    <a:lstStyle/>
                    <a:p>
                      <a:pPr marL="0" lvl="0" indent="0" algn="just">
                        <a:lnSpc>
                          <a:spcPts val="1600"/>
                        </a:lnSpc>
                        <a:spcAft>
                          <a:spcPts val="0"/>
                        </a:spcAft>
                        <a:buFont typeface="+mj-ea"/>
                        <a:buNone/>
                      </a:pP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府域全体で活動を行う体制や能力を有していると認められること</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just">
                        <a:lnSpc>
                          <a:spcPts val="1600"/>
                        </a:lnSpc>
                        <a:spcAft>
                          <a:spcPts val="0"/>
                        </a:spcAft>
                      </a:pP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2857998"/>
                  </a:ext>
                </a:extLst>
              </a:tr>
              <a:tr h="467275">
                <a:tc>
                  <a:txBody>
                    <a:bodyPr/>
                    <a:lstStyle/>
                    <a:p>
                      <a:pPr marL="0" lvl="0" indent="0" algn="just">
                        <a:lnSpc>
                          <a:spcPts val="1600"/>
                        </a:lnSpc>
                        <a:spcAft>
                          <a:spcPts val="0"/>
                        </a:spcAft>
                        <a:buFont typeface="+mj-ea"/>
                        <a:buNone/>
                      </a:pP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就労</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訓練</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等</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から</a:t>
                      </a:r>
                      <a:r>
                        <a:rPr lang="ja-JP" sz="1200" kern="100" dirty="0">
                          <a:effectLst/>
                          <a:latin typeface="Meiryo UI" panose="020B0604030504040204" pitchFamily="50" charset="-128"/>
                          <a:ea typeface="Meiryo UI" panose="020B0604030504040204" pitchFamily="50" charset="-128"/>
                          <a:cs typeface="Times New Roman" panose="02020603050405020304" pitchFamily="18" charset="0"/>
                        </a:rPr>
                        <a:t>ジョブマッチング、職場定着支援まで一貫して支援を行って</a:t>
                      </a:r>
                      <a:r>
                        <a:rPr 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いる</a:t>
                      </a:r>
                      <a:r>
                        <a:rPr lang="ja-JP" altLang="en-US" sz="1200" kern="100" dirty="0" smtClean="0">
                          <a:effectLst/>
                          <a:latin typeface="Meiryo UI" panose="020B0604030504040204" pitchFamily="50" charset="-128"/>
                          <a:ea typeface="Meiryo UI" panose="020B0604030504040204" pitchFamily="50" charset="-128"/>
                          <a:cs typeface="Times New Roman" panose="02020603050405020304" pitchFamily="18" charset="0"/>
                        </a:rPr>
                        <a:t>こと</a:t>
                      </a:r>
                      <a:endParaRPr lang="en-US" altLang="ja-JP" sz="12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just">
                        <a:lnSpc>
                          <a:spcPts val="1600"/>
                        </a:lnSpc>
                        <a:spcAft>
                          <a:spcPts val="0"/>
                        </a:spcAft>
                      </a:pP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35434983"/>
                  </a:ext>
                </a:extLst>
              </a:tr>
            </a:tbl>
          </a:graphicData>
        </a:graphic>
      </p:graphicFrame>
      <p:sp>
        <p:nvSpPr>
          <p:cNvPr id="124" name="正方形/長方形 123"/>
          <p:cNvSpPr/>
          <p:nvPr/>
        </p:nvSpPr>
        <p:spPr>
          <a:xfrm>
            <a:off x="5387798" y="567000"/>
            <a:ext cx="3558448" cy="1866262"/>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rtlCol="0" anchor="t" anchorCtr="0"/>
          <a:lstStyle/>
          <a:p>
            <a:pPr>
              <a:lnSpc>
                <a:spcPts val="1100"/>
              </a:lnSpc>
            </a:pPr>
            <a:endParaRPr lang="en-US" altLang="ja-JP" sz="900" b="1" u="sng" dirty="0">
              <a:solidFill>
                <a:prstClr val="black"/>
              </a:solidFill>
              <a:latin typeface="Meiryo UI" panose="020B0604030504040204" pitchFamily="50" charset="-128"/>
              <a:ea typeface="Meiryo UI" panose="020B0604030504040204" pitchFamily="50" charset="-128"/>
            </a:endParaRPr>
          </a:p>
        </p:txBody>
      </p:sp>
      <p:grpSp>
        <p:nvGrpSpPr>
          <p:cNvPr id="133" name="グループ化 132"/>
          <p:cNvGrpSpPr/>
          <p:nvPr/>
        </p:nvGrpSpPr>
        <p:grpSpPr>
          <a:xfrm>
            <a:off x="5502195" y="940194"/>
            <a:ext cx="3361463" cy="1289216"/>
            <a:chOff x="28090" y="-15972"/>
            <a:chExt cx="3501593" cy="1809598"/>
          </a:xfrm>
        </p:grpSpPr>
        <p:sp>
          <p:nvSpPr>
            <p:cNvPr id="134" name="正方形/長方形 133">
              <a:extLst>
                <a:ext uri="{FF2B5EF4-FFF2-40B4-BE49-F238E27FC236}">
                  <a16:creationId xmlns:a16="http://schemas.microsoft.com/office/drawing/2014/main" id="{10893C03-3997-45AA-9909-4D6959AA2509}"/>
                </a:ext>
              </a:extLst>
            </p:cNvPr>
            <p:cNvSpPr/>
            <p:nvPr/>
          </p:nvSpPr>
          <p:spPr>
            <a:xfrm>
              <a:off x="2468222" y="-4785"/>
              <a:ext cx="1061461" cy="394582"/>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solidFill>
                    <a:prstClr val="black"/>
                  </a:solidFill>
                  <a:latin typeface="Meiryo UI" panose="020B0604030504040204" pitchFamily="50" charset="-128"/>
                  <a:ea typeface="Meiryo UI" panose="020B0604030504040204" pitchFamily="50" charset="-128"/>
                </a:rPr>
                <a:t>事業</a:t>
              </a:r>
              <a:r>
                <a:rPr lang="ja-JP" altLang="en-US" sz="1200" dirty="0" smtClean="0">
                  <a:solidFill>
                    <a:prstClr val="black"/>
                  </a:solidFill>
                  <a:latin typeface="Meiryo UI" panose="020B0604030504040204" pitchFamily="50" charset="-128"/>
                  <a:ea typeface="Meiryo UI" panose="020B0604030504040204" pitchFamily="50" charset="-128"/>
                </a:rPr>
                <a:t>主等</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139" name="正方形/長方形 138">
              <a:extLst>
                <a:ext uri="{FF2B5EF4-FFF2-40B4-BE49-F238E27FC236}">
                  <a16:creationId xmlns:a16="http://schemas.microsoft.com/office/drawing/2014/main" id="{10893C03-3997-45AA-9909-4D6959AA2509}"/>
                </a:ext>
              </a:extLst>
            </p:cNvPr>
            <p:cNvSpPr/>
            <p:nvPr/>
          </p:nvSpPr>
          <p:spPr>
            <a:xfrm>
              <a:off x="1372724" y="1423318"/>
              <a:ext cx="1061461" cy="370308"/>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200" dirty="0">
                  <a:solidFill>
                    <a:prstClr val="black"/>
                  </a:solidFill>
                  <a:latin typeface="Meiryo UI" panose="020B0604030504040204" pitchFamily="50" charset="-128"/>
                  <a:ea typeface="Meiryo UI" panose="020B0604030504040204" pitchFamily="50" charset="-128"/>
                </a:rPr>
                <a:t>府</a:t>
              </a: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153" name="正方形/長方形 152">
              <a:extLst>
                <a:ext uri="{FF2B5EF4-FFF2-40B4-BE49-F238E27FC236}">
                  <a16:creationId xmlns:a16="http://schemas.microsoft.com/office/drawing/2014/main" id="{10893C03-3997-45AA-9909-4D6959AA2509}"/>
                </a:ext>
              </a:extLst>
            </p:cNvPr>
            <p:cNvSpPr/>
            <p:nvPr/>
          </p:nvSpPr>
          <p:spPr>
            <a:xfrm>
              <a:off x="28090" y="-15972"/>
              <a:ext cx="1301750" cy="382020"/>
            </a:xfrm>
            <a:prstGeom prst="rect">
              <a:avLst/>
            </a:prstGeom>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err="1" smtClean="0">
                  <a:solidFill>
                    <a:prstClr val="black"/>
                  </a:solidFill>
                  <a:latin typeface="Meiryo UI" panose="020B0604030504040204" pitchFamily="50" charset="-128"/>
                  <a:ea typeface="Meiryo UI" panose="020B0604030504040204" pitchFamily="50" charset="-128"/>
                </a:rPr>
                <a:t>障がい</a:t>
              </a:r>
              <a:r>
                <a:rPr lang="ja-JP" altLang="en-US" dirty="0" smtClean="0">
                  <a:solidFill>
                    <a:prstClr val="black"/>
                  </a:solidFill>
                  <a:latin typeface="Meiryo UI" panose="020B0604030504040204" pitchFamily="50" charset="-128"/>
                  <a:ea typeface="Meiryo UI" panose="020B0604030504040204" pitchFamily="50" charset="-128"/>
                </a:rPr>
                <a:t>者等</a:t>
              </a: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158" name="正方形/長方形 157"/>
            <p:cNvSpPr/>
            <p:nvPr/>
          </p:nvSpPr>
          <p:spPr>
            <a:xfrm>
              <a:off x="1441000" y="722843"/>
              <a:ext cx="1206503" cy="371106"/>
            </a:xfrm>
            <a:prstGeom prst="rect">
              <a:avLst/>
            </a:prstGeom>
            <a:noFill/>
            <a:ln w="25400" cap="flat" cmpd="sng" algn="ctr">
              <a:no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just">
                <a:lnSpc>
                  <a:spcPts val="1000"/>
                </a:lnSpc>
                <a:spcAft>
                  <a:spcPts val="0"/>
                </a:spcAft>
              </a:pPr>
              <a:endParaRPr lang="ja-JP" sz="700" kern="100" dirty="0">
                <a:effectLst/>
                <a:latin typeface="Century"/>
                <a:ea typeface="ＭＳ 明朝"/>
                <a:cs typeface="Times New Roman"/>
              </a:endParaRPr>
            </a:p>
          </p:txBody>
        </p:sp>
      </p:grpSp>
      <p:sp>
        <p:nvSpPr>
          <p:cNvPr id="159" name="正方形/長方形 158"/>
          <p:cNvSpPr/>
          <p:nvPr/>
        </p:nvSpPr>
        <p:spPr>
          <a:xfrm>
            <a:off x="5410145" y="568929"/>
            <a:ext cx="804041" cy="245077"/>
          </a:xfrm>
          <a:prstGeom prst="rect">
            <a:avLst/>
          </a:prstGeom>
          <a:ln/>
        </p:spPr>
        <p:style>
          <a:lnRef idx="1">
            <a:schemeClr val="accent6"/>
          </a:lnRef>
          <a:fillRef idx="2">
            <a:schemeClr val="accent6"/>
          </a:fillRef>
          <a:effectRef idx="1">
            <a:schemeClr val="accent6"/>
          </a:effectRef>
          <a:fontRef idx="minor">
            <a:schemeClr val="dk1"/>
          </a:fontRef>
        </p:style>
        <p:txBody>
          <a:bodyPr rtlCol="0" anchor="t" anchorCtr="0"/>
          <a:lstStyle/>
          <a:p>
            <a:pPr algn="ctr"/>
            <a:r>
              <a:rPr lang="ja-JP" altLang="en-US" sz="800" dirty="0">
                <a:solidFill>
                  <a:srgbClr val="FF0000"/>
                </a:solidFill>
                <a:latin typeface="Meiryo UI" panose="020B0604030504040204" pitchFamily="50" charset="-128"/>
                <a:ea typeface="Meiryo UI" panose="020B0604030504040204" pitchFamily="50" charset="-128"/>
              </a:rPr>
              <a:t>イメージ</a:t>
            </a:r>
            <a:endParaRPr lang="ja-JP" altLang="ja-JP" sz="800" dirty="0">
              <a:solidFill>
                <a:srgbClr val="FF0000"/>
              </a:solidFill>
              <a:latin typeface="Meiryo UI" panose="020B0604030504040204" pitchFamily="50" charset="-128"/>
              <a:ea typeface="Meiryo UI" panose="020B0604030504040204" pitchFamily="50" charset="-128"/>
            </a:endParaRPr>
          </a:p>
        </p:txBody>
      </p:sp>
      <p:grpSp>
        <p:nvGrpSpPr>
          <p:cNvPr id="6" name="グループ化 5"/>
          <p:cNvGrpSpPr/>
          <p:nvPr/>
        </p:nvGrpSpPr>
        <p:grpSpPr>
          <a:xfrm>
            <a:off x="6192000" y="1311409"/>
            <a:ext cx="1913761" cy="440702"/>
            <a:chOff x="-3856019" y="3077253"/>
            <a:chExt cx="1913761" cy="367380"/>
          </a:xfrm>
        </p:grpSpPr>
        <p:sp>
          <p:nvSpPr>
            <p:cNvPr id="48" name="正方形/長方形 47">
              <a:extLst>
                <a:ext uri="{FF2B5EF4-FFF2-40B4-BE49-F238E27FC236}">
                  <a16:creationId xmlns:a16="http://schemas.microsoft.com/office/drawing/2014/main" id="{10893C03-3997-45AA-9909-4D6959AA2509}"/>
                </a:ext>
              </a:extLst>
            </p:cNvPr>
            <p:cNvSpPr/>
            <p:nvPr/>
          </p:nvSpPr>
          <p:spPr>
            <a:xfrm>
              <a:off x="-3819736" y="3127619"/>
              <a:ext cx="1877478" cy="270094"/>
            </a:xfrm>
            <a:prstGeom prst="rect">
              <a:avLst/>
            </a:prstGeom>
            <a:solidFill>
              <a:schemeClr val="accent6">
                <a:lumMod val="20000"/>
                <a:lumOff val="80000"/>
              </a:schemeClr>
            </a:solidFill>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163" name="正方形/長方形 162">
              <a:extLst>
                <a:ext uri="{FF2B5EF4-FFF2-40B4-BE49-F238E27FC236}">
                  <a16:creationId xmlns:a16="http://schemas.microsoft.com/office/drawing/2014/main" id="{10893C03-3997-45AA-9909-4D6959AA2509}"/>
                </a:ext>
              </a:extLst>
            </p:cNvPr>
            <p:cNvSpPr/>
            <p:nvPr/>
          </p:nvSpPr>
          <p:spPr>
            <a:xfrm>
              <a:off x="-3856019" y="3077253"/>
              <a:ext cx="1901692" cy="36738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50" dirty="0" smtClean="0">
                  <a:solidFill>
                    <a:prstClr val="black"/>
                  </a:solidFill>
                  <a:latin typeface="Meiryo UI" panose="020B0604030504040204" pitchFamily="50" charset="-128"/>
                  <a:ea typeface="Meiryo UI" panose="020B0604030504040204" pitchFamily="50" charset="-128"/>
                </a:rPr>
                <a:t>職場環整備等支援組織</a:t>
              </a:r>
              <a:endParaRPr lang="en-US" altLang="ja-JP" sz="1050" dirty="0">
                <a:solidFill>
                  <a:prstClr val="black"/>
                </a:solidFill>
                <a:latin typeface="Meiryo UI" panose="020B0604030504040204" pitchFamily="50" charset="-128"/>
                <a:ea typeface="Meiryo UI" panose="020B0604030504040204" pitchFamily="50" charset="-128"/>
              </a:endParaRPr>
            </a:p>
          </p:txBody>
        </p:sp>
      </p:grpSp>
      <p:cxnSp>
        <p:nvCxnSpPr>
          <p:cNvPr id="8" name="直線矢印コネクタ 7"/>
          <p:cNvCxnSpPr/>
          <p:nvPr/>
        </p:nvCxnSpPr>
        <p:spPr>
          <a:xfrm>
            <a:off x="6756285" y="1071084"/>
            <a:ext cx="1080486" cy="5192"/>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62" name="正方形/長方形 61">
            <a:extLst>
              <a:ext uri="{FF2B5EF4-FFF2-40B4-BE49-F238E27FC236}">
                <a16:creationId xmlns:a16="http://schemas.microsoft.com/office/drawing/2014/main" id="{10893C03-3997-45AA-9909-4D6959AA2509}"/>
              </a:ext>
            </a:extLst>
          </p:cNvPr>
          <p:cNvSpPr/>
          <p:nvPr/>
        </p:nvSpPr>
        <p:spPr>
          <a:xfrm>
            <a:off x="8028000" y="2054302"/>
            <a:ext cx="882588" cy="186698"/>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rPr>
              <a:t>業務委託等</a:t>
            </a: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63" name="正方形/長方形 62">
            <a:extLst>
              <a:ext uri="{FF2B5EF4-FFF2-40B4-BE49-F238E27FC236}">
                <a16:creationId xmlns:a16="http://schemas.microsoft.com/office/drawing/2014/main" id="{10893C03-3997-45AA-9909-4D6959AA2509}"/>
              </a:ext>
            </a:extLst>
          </p:cNvPr>
          <p:cNvSpPr/>
          <p:nvPr/>
        </p:nvSpPr>
        <p:spPr>
          <a:xfrm>
            <a:off x="8118116" y="1510812"/>
            <a:ext cx="503884" cy="267708"/>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rPr>
              <a:t>支援</a:t>
            </a: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64" name="正方形/長方形 63">
            <a:extLst>
              <a:ext uri="{FF2B5EF4-FFF2-40B4-BE49-F238E27FC236}">
                <a16:creationId xmlns:a16="http://schemas.microsoft.com/office/drawing/2014/main" id="{10893C03-3997-45AA-9909-4D6959AA2509}"/>
              </a:ext>
            </a:extLst>
          </p:cNvPr>
          <p:cNvSpPr/>
          <p:nvPr/>
        </p:nvSpPr>
        <p:spPr>
          <a:xfrm>
            <a:off x="5582760" y="1569480"/>
            <a:ext cx="493724" cy="208385"/>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rPr>
              <a:t>支援</a:t>
            </a: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65" name="正方形/長方形 64">
            <a:extLst>
              <a:ext uri="{FF2B5EF4-FFF2-40B4-BE49-F238E27FC236}">
                <a16:creationId xmlns:a16="http://schemas.microsoft.com/office/drawing/2014/main" id="{10893C03-3997-45AA-9909-4D6959AA2509}"/>
              </a:ext>
            </a:extLst>
          </p:cNvPr>
          <p:cNvSpPr/>
          <p:nvPr/>
        </p:nvSpPr>
        <p:spPr>
          <a:xfrm>
            <a:off x="7002000" y="835951"/>
            <a:ext cx="487313" cy="185511"/>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a:solidFill>
                  <a:prstClr val="black"/>
                </a:solidFill>
                <a:latin typeface="Meiryo UI" panose="020B0604030504040204" pitchFamily="50" charset="-128"/>
                <a:ea typeface="Meiryo UI" panose="020B0604030504040204" pitchFamily="50" charset="-128"/>
              </a:rPr>
              <a:t>就労</a:t>
            </a:r>
            <a:endParaRPr lang="en-US" altLang="ja-JP" dirty="0">
              <a:solidFill>
                <a:prstClr val="black"/>
              </a:solidFill>
              <a:latin typeface="Meiryo UI" panose="020B0604030504040204" pitchFamily="50" charset="-128"/>
              <a:ea typeface="Meiryo UI" panose="020B0604030504040204" pitchFamily="50" charset="-128"/>
            </a:endParaRPr>
          </a:p>
        </p:txBody>
      </p:sp>
      <p:cxnSp>
        <p:nvCxnSpPr>
          <p:cNvPr id="15" name="直線矢印コネクタ 14"/>
          <p:cNvCxnSpPr>
            <a:stCxn id="139" idx="0"/>
          </p:cNvCxnSpPr>
          <p:nvPr/>
        </p:nvCxnSpPr>
        <p:spPr>
          <a:xfrm flipH="1" flipV="1">
            <a:off x="7296528" y="1690613"/>
            <a:ext cx="5981" cy="274977"/>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p:cNvCxnSpPr/>
          <p:nvPr/>
        </p:nvCxnSpPr>
        <p:spPr>
          <a:xfrm>
            <a:off x="4412026" y="2794671"/>
            <a:ext cx="504000"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1177066" y="2889000"/>
            <a:ext cx="3024000" cy="365793"/>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rPr>
              <a:t>全ての要件を満たしている場合</a:t>
            </a:r>
            <a:endParaRPr lang="en-US" altLang="ja-JP" sz="1200" dirty="0" smtClean="0">
              <a:solidFill>
                <a:schemeClr val="tx1"/>
              </a:solidFill>
              <a:latin typeface="Meiryo UI" panose="020B0604030504040204" pitchFamily="50" charset="-128"/>
              <a:ea typeface="Meiryo UI" panose="020B0604030504040204" pitchFamily="50" charset="-128"/>
            </a:endParaRPr>
          </a:p>
        </p:txBody>
      </p:sp>
      <p:cxnSp>
        <p:nvCxnSpPr>
          <p:cNvPr id="58" name="直線矢印コネクタ 57"/>
          <p:cNvCxnSpPr/>
          <p:nvPr/>
        </p:nvCxnSpPr>
        <p:spPr>
          <a:xfrm>
            <a:off x="4595300" y="3613246"/>
            <a:ext cx="396000"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60" name="正方形/長方形 59">
            <a:extLst>
              <a:ext uri="{FF2B5EF4-FFF2-40B4-BE49-F238E27FC236}">
                <a16:creationId xmlns:a16="http://schemas.microsoft.com/office/drawing/2014/main" id="{10893C03-3997-45AA-9909-4D6959AA2509}"/>
              </a:ext>
            </a:extLst>
          </p:cNvPr>
          <p:cNvSpPr/>
          <p:nvPr/>
        </p:nvSpPr>
        <p:spPr>
          <a:xfrm>
            <a:off x="6858562" y="1727808"/>
            <a:ext cx="467438" cy="212712"/>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rPr>
              <a:t>認定</a:t>
            </a:r>
            <a:endParaRPr lang="en-US" altLang="ja-JP" dirty="0">
              <a:solidFill>
                <a:prstClr val="black"/>
              </a:solidFill>
              <a:latin typeface="Meiryo UI" panose="020B0604030504040204" pitchFamily="50" charset="-128"/>
              <a:ea typeface="Meiryo UI" panose="020B0604030504040204" pitchFamily="50" charset="-128"/>
            </a:endParaRPr>
          </a:p>
        </p:txBody>
      </p:sp>
      <p:grpSp>
        <p:nvGrpSpPr>
          <p:cNvPr id="17" name="グループ化 16"/>
          <p:cNvGrpSpPr/>
          <p:nvPr/>
        </p:nvGrpSpPr>
        <p:grpSpPr>
          <a:xfrm>
            <a:off x="5833740" y="1212976"/>
            <a:ext cx="381780" cy="341264"/>
            <a:chOff x="5755281" y="1648037"/>
            <a:chExt cx="381780" cy="341264"/>
          </a:xfrm>
        </p:grpSpPr>
        <p:cxnSp>
          <p:nvCxnSpPr>
            <p:cNvPr id="53" name="直線矢印コネクタ 52"/>
            <p:cNvCxnSpPr/>
            <p:nvPr/>
          </p:nvCxnSpPr>
          <p:spPr>
            <a:xfrm flipV="1">
              <a:off x="5760000" y="1648037"/>
              <a:ext cx="1791" cy="341264"/>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a:off x="5755281" y="1967715"/>
              <a:ext cx="381780" cy="0"/>
            </a:xfrm>
            <a:prstGeom prst="line">
              <a:avLst/>
            </a:prstGeom>
            <a:ln w="44450"/>
          </p:spPr>
          <p:style>
            <a:lnRef idx="1">
              <a:schemeClr val="accent1"/>
            </a:lnRef>
            <a:fillRef idx="0">
              <a:schemeClr val="accent1"/>
            </a:fillRef>
            <a:effectRef idx="0">
              <a:schemeClr val="accent1"/>
            </a:effectRef>
            <a:fontRef idx="minor">
              <a:schemeClr val="tx1"/>
            </a:fontRef>
          </p:style>
        </p:cxnSp>
      </p:grpSp>
      <p:grpSp>
        <p:nvGrpSpPr>
          <p:cNvPr id="16" name="グループ化 15"/>
          <p:cNvGrpSpPr/>
          <p:nvPr/>
        </p:nvGrpSpPr>
        <p:grpSpPr>
          <a:xfrm>
            <a:off x="8116980" y="1215660"/>
            <a:ext cx="381780" cy="341264"/>
            <a:chOff x="5907681" y="1792817"/>
            <a:chExt cx="381780" cy="341264"/>
          </a:xfrm>
        </p:grpSpPr>
        <p:cxnSp>
          <p:nvCxnSpPr>
            <p:cNvPr id="66" name="直線矢印コネクタ 65"/>
            <p:cNvCxnSpPr/>
            <p:nvPr/>
          </p:nvCxnSpPr>
          <p:spPr>
            <a:xfrm flipV="1">
              <a:off x="6274689" y="1792817"/>
              <a:ext cx="1791" cy="341264"/>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a:xfrm>
              <a:off x="5907681" y="2116157"/>
              <a:ext cx="381780" cy="0"/>
            </a:xfrm>
            <a:prstGeom prst="line">
              <a:avLst/>
            </a:prstGeom>
            <a:ln w="44450"/>
          </p:spPr>
          <p:style>
            <a:lnRef idx="1">
              <a:schemeClr val="accent1"/>
            </a:lnRef>
            <a:fillRef idx="0">
              <a:schemeClr val="accent1"/>
            </a:fillRef>
            <a:effectRef idx="0">
              <a:schemeClr val="accent1"/>
            </a:effectRef>
            <a:fontRef idx="minor">
              <a:schemeClr val="tx1"/>
            </a:fontRef>
          </p:style>
        </p:cxnSp>
      </p:grpSp>
      <p:grpSp>
        <p:nvGrpSpPr>
          <p:cNvPr id="69" name="グループ化 68"/>
          <p:cNvGrpSpPr/>
          <p:nvPr/>
        </p:nvGrpSpPr>
        <p:grpSpPr>
          <a:xfrm>
            <a:off x="7819620" y="1222620"/>
            <a:ext cx="864000" cy="792000"/>
            <a:chOff x="5907681" y="1331701"/>
            <a:chExt cx="864000" cy="792000"/>
          </a:xfrm>
        </p:grpSpPr>
        <p:cxnSp>
          <p:nvCxnSpPr>
            <p:cNvPr id="70" name="直線矢印コネクタ 69"/>
            <p:cNvCxnSpPr/>
            <p:nvPr/>
          </p:nvCxnSpPr>
          <p:spPr>
            <a:xfrm flipV="1">
              <a:off x="6754555" y="1331701"/>
              <a:ext cx="1791" cy="79200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71" name="直線コネクタ 70"/>
            <p:cNvCxnSpPr/>
            <p:nvPr/>
          </p:nvCxnSpPr>
          <p:spPr>
            <a:xfrm>
              <a:off x="5907681" y="2116157"/>
              <a:ext cx="864000" cy="0"/>
            </a:xfrm>
            <a:prstGeom prst="line">
              <a:avLst/>
            </a:prstGeom>
            <a:ln w="44450"/>
          </p:spPr>
          <p:style>
            <a:lnRef idx="1">
              <a:schemeClr val="accent1"/>
            </a:lnRef>
            <a:fillRef idx="0">
              <a:schemeClr val="accent1"/>
            </a:fillRef>
            <a:effectRef idx="0">
              <a:schemeClr val="accent1"/>
            </a:effectRef>
            <a:fontRef idx="minor">
              <a:schemeClr val="tx1"/>
            </a:fontRef>
          </p:style>
        </p:cxnSp>
      </p:grpSp>
      <p:grpSp>
        <p:nvGrpSpPr>
          <p:cNvPr id="59" name="グループ化 58"/>
          <p:cNvGrpSpPr/>
          <p:nvPr/>
        </p:nvGrpSpPr>
        <p:grpSpPr>
          <a:xfrm>
            <a:off x="5382000" y="1863000"/>
            <a:ext cx="771592" cy="440702"/>
            <a:chOff x="-3856019" y="3077253"/>
            <a:chExt cx="648326" cy="367380"/>
          </a:xfrm>
        </p:grpSpPr>
        <p:sp>
          <p:nvSpPr>
            <p:cNvPr id="61" name="正方形/長方形 60">
              <a:extLst>
                <a:ext uri="{FF2B5EF4-FFF2-40B4-BE49-F238E27FC236}">
                  <a16:creationId xmlns:a16="http://schemas.microsoft.com/office/drawing/2014/main" id="{10893C03-3997-45AA-9909-4D6959AA2509}"/>
                </a:ext>
              </a:extLst>
            </p:cNvPr>
            <p:cNvSpPr/>
            <p:nvPr/>
          </p:nvSpPr>
          <p:spPr>
            <a:xfrm>
              <a:off x="-3819736" y="3097603"/>
              <a:ext cx="546980" cy="300110"/>
            </a:xfrm>
            <a:prstGeom prst="rect">
              <a:avLst/>
            </a:prstGeom>
            <a:solidFill>
              <a:srgbClr val="00B0F0"/>
            </a:solidFill>
            <a:ln w="12700">
              <a:solidFill>
                <a:schemeClr val="tx1"/>
              </a:solid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72" name="正方形/長方形 71">
              <a:extLst>
                <a:ext uri="{FF2B5EF4-FFF2-40B4-BE49-F238E27FC236}">
                  <a16:creationId xmlns:a16="http://schemas.microsoft.com/office/drawing/2014/main" id="{10893C03-3997-45AA-9909-4D6959AA2509}"/>
                </a:ext>
              </a:extLst>
            </p:cNvPr>
            <p:cNvSpPr/>
            <p:nvPr/>
          </p:nvSpPr>
          <p:spPr>
            <a:xfrm>
              <a:off x="-3856019" y="3077253"/>
              <a:ext cx="648326" cy="36738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050" dirty="0" smtClean="0">
                  <a:solidFill>
                    <a:prstClr val="black"/>
                  </a:solidFill>
                  <a:latin typeface="Meiryo UI" panose="020B0604030504040204" pitchFamily="50" charset="-128"/>
                  <a:ea typeface="Meiryo UI" panose="020B0604030504040204" pitchFamily="50" charset="-128"/>
                </a:rPr>
                <a:t>審議会</a:t>
              </a:r>
              <a:endParaRPr lang="en-US" altLang="ja-JP" sz="1050" dirty="0">
                <a:solidFill>
                  <a:prstClr val="black"/>
                </a:solidFill>
                <a:latin typeface="Meiryo UI" panose="020B0604030504040204" pitchFamily="50" charset="-128"/>
                <a:ea typeface="Meiryo UI" panose="020B0604030504040204" pitchFamily="50" charset="-128"/>
              </a:endParaRPr>
            </a:p>
          </p:txBody>
        </p:sp>
      </p:grpSp>
      <p:cxnSp>
        <p:nvCxnSpPr>
          <p:cNvPr id="73" name="直線矢印コネクタ 72"/>
          <p:cNvCxnSpPr/>
          <p:nvPr/>
        </p:nvCxnSpPr>
        <p:spPr>
          <a:xfrm>
            <a:off x="6077033" y="1984648"/>
            <a:ext cx="695319" cy="0"/>
          </a:xfrm>
          <a:prstGeom prst="straightConnector1">
            <a:avLst/>
          </a:prstGeom>
          <a:ln w="44450">
            <a:headEnd type="triangle"/>
            <a:tailEnd type="triangle"/>
          </a:ln>
        </p:spPr>
        <p:style>
          <a:lnRef idx="1">
            <a:schemeClr val="accent1"/>
          </a:lnRef>
          <a:fillRef idx="0">
            <a:schemeClr val="accent1"/>
          </a:fillRef>
          <a:effectRef idx="0">
            <a:schemeClr val="accent1"/>
          </a:effectRef>
          <a:fontRef idx="minor">
            <a:schemeClr val="tx1"/>
          </a:fontRef>
        </p:style>
      </p:cxnSp>
      <p:sp>
        <p:nvSpPr>
          <p:cNvPr id="74" name="正方形/長方形 73">
            <a:extLst>
              <a:ext uri="{FF2B5EF4-FFF2-40B4-BE49-F238E27FC236}">
                <a16:creationId xmlns:a16="http://schemas.microsoft.com/office/drawing/2014/main" id="{10893C03-3997-45AA-9909-4D6959AA2509}"/>
              </a:ext>
            </a:extLst>
          </p:cNvPr>
          <p:cNvSpPr/>
          <p:nvPr/>
        </p:nvSpPr>
        <p:spPr>
          <a:xfrm>
            <a:off x="6014576" y="1970408"/>
            <a:ext cx="810000" cy="527780"/>
          </a:xfrm>
          <a:prstGeom prst="rect">
            <a:avLst/>
          </a:prstGeom>
          <a:noFill/>
          <a:ln w="12700">
            <a:noFill/>
          </a:ln>
        </p:spPr>
        <p:style>
          <a:lnRef idx="2">
            <a:schemeClr val="accent1"/>
          </a:lnRef>
          <a:fillRef idx="1">
            <a:schemeClr val="lt1"/>
          </a:fillRef>
          <a:effectRef idx="0">
            <a:schemeClr val="accent1"/>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dirty="0" smtClean="0">
                <a:solidFill>
                  <a:prstClr val="black"/>
                </a:solidFill>
                <a:latin typeface="Meiryo UI" panose="020B0604030504040204" pitchFamily="50" charset="-128"/>
                <a:ea typeface="Meiryo UI" panose="020B0604030504040204" pitchFamily="50" charset="-128"/>
              </a:rPr>
              <a:t>認定に関する意見</a:t>
            </a:r>
            <a:endParaRPr lang="en-US" altLang="ja-JP" dirty="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38759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390" y="476646"/>
            <a:ext cx="8785225" cy="64087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9351" tIns="44676" rIns="89351" bIns="44676" anchor="ctr"/>
          <a:lstStyle/>
          <a:p>
            <a:pPr algn="ctr" defTabSz="893514">
              <a:defRPr/>
            </a:pPr>
            <a:endParaRPr lang="ja-JP" altLang="en-US" dirty="0">
              <a:solidFill>
                <a:prstClr val="white"/>
              </a:solidFill>
              <a:latin typeface="Meiryo UI" panose="020B0604030504040204" pitchFamily="50" charset="-128"/>
              <a:ea typeface="Meiryo UI" panose="020B0604030504040204" pitchFamily="50" charset="-128"/>
            </a:endParaRPr>
          </a:p>
        </p:txBody>
      </p:sp>
      <p:sp>
        <p:nvSpPr>
          <p:cNvPr id="200" name="正方形/長方形 199"/>
          <p:cNvSpPr/>
          <p:nvPr/>
        </p:nvSpPr>
        <p:spPr>
          <a:xfrm>
            <a:off x="66852" y="332740"/>
            <a:ext cx="8991544" cy="6282260"/>
          </a:xfrm>
          <a:prstGeom prst="rect">
            <a:avLst/>
          </a:prstGeom>
          <a:solidFill>
            <a:srgbClr val="FFE2E2"/>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latin typeface="Meiryo UI" panose="020B0604030504040204" pitchFamily="50" charset="-128"/>
              <a:ea typeface="Meiryo UI" panose="020B0604030504040204" pitchFamily="50" charset="-128"/>
            </a:endParaRPr>
          </a:p>
        </p:txBody>
      </p:sp>
      <p:sp>
        <p:nvSpPr>
          <p:cNvPr id="202" name="角丸四角形 55">
            <a:extLst>
              <a:ext uri="{FF2B5EF4-FFF2-40B4-BE49-F238E27FC236}">
                <a16:creationId xmlns:a16="http://schemas.microsoft.com/office/drawing/2014/main" id="{23215386-69E4-4AC2-AC65-2D4F05FF0B63}"/>
              </a:ext>
            </a:extLst>
          </p:cNvPr>
          <p:cNvSpPr/>
          <p:nvPr/>
        </p:nvSpPr>
        <p:spPr>
          <a:xfrm>
            <a:off x="66852" y="265554"/>
            <a:ext cx="4507064" cy="22474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smtClean="0">
                <a:solidFill>
                  <a:prstClr val="white"/>
                </a:solidFill>
                <a:latin typeface="Meiryo UI" panose="020B0604030504040204" pitchFamily="50" charset="-128"/>
                <a:ea typeface="Meiryo UI" panose="020B0604030504040204" pitchFamily="50" charset="-128"/>
              </a:rPr>
              <a:t>認定基準（障がい者の分野での点数評価）（案）</a:t>
            </a:r>
            <a:endParaRPr lang="ja-JP" altLang="en-US" sz="1200" b="1" dirty="0">
              <a:solidFill>
                <a:prstClr val="white"/>
              </a:solidFill>
              <a:latin typeface="Meiryo UI" panose="020B0604030504040204" pitchFamily="50" charset="-128"/>
              <a:ea typeface="Meiryo UI" panose="020B0604030504040204" pitchFamily="50" charset="-128"/>
            </a:endParaRPr>
          </a:p>
        </p:txBody>
      </p:sp>
      <p:graphicFrame>
        <p:nvGraphicFramePr>
          <p:cNvPr id="46" name="表 45"/>
          <p:cNvGraphicFramePr>
            <a:graphicFrameLocks noGrp="1"/>
          </p:cNvGraphicFramePr>
          <p:nvPr>
            <p:extLst>
              <p:ext uri="{D42A27DB-BD31-4B8C-83A1-F6EECF244321}">
                <p14:modId xmlns:p14="http://schemas.microsoft.com/office/powerpoint/2010/main" val="3979859398"/>
              </p:ext>
            </p:extLst>
          </p:nvPr>
        </p:nvGraphicFramePr>
        <p:xfrm>
          <a:off x="66852" y="513000"/>
          <a:ext cx="8991543" cy="5722136"/>
        </p:xfrm>
        <a:graphic>
          <a:graphicData uri="http://schemas.openxmlformats.org/drawingml/2006/table">
            <a:tbl>
              <a:tblPr firstRow="1" bandRow="1">
                <a:tableStyleId>{5C22544A-7EE6-4342-B048-85BDC9FD1C3A}</a:tableStyleId>
              </a:tblPr>
              <a:tblGrid>
                <a:gridCol w="1373148">
                  <a:extLst>
                    <a:ext uri="{9D8B030D-6E8A-4147-A177-3AD203B41FA5}">
                      <a16:colId xmlns:a16="http://schemas.microsoft.com/office/drawing/2014/main" val="3288181034"/>
                    </a:ext>
                  </a:extLst>
                </a:gridCol>
                <a:gridCol w="2916000">
                  <a:extLst>
                    <a:ext uri="{9D8B030D-6E8A-4147-A177-3AD203B41FA5}">
                      <a16:colId xmlns:a16="http://schemas.microsoft.com/office/drawing/2014/main" val="3477971687"/>
                    </a:ext>
                  </a:extLst>
                </a:gridCol>
                <a:gridCol w="4702395">
                  <a:extLst>
                    <a:ext uri="{9D8B030D-6E8A-4147-A177-3AD203B41FA5}">
                      <a16:colId xmlns:a16="http://schemas.microsoft.com/office/drawing/2014/main" val="2186629361"/>
                    </a:ext>
                  </a:extLst>
                </a:gridCol>
              </a:tblGrid>
              <a:tr h="349588">
                <a:tc>
                  <a:txBody>
                    <a:bodyPr/>
                    <a:lstStyle/>
                    <a:p>
                      <a:pPr algn="ctr">
                        <a:spcAft>
                          <a:spcPts val="0"/>
                        </a:spcAft>
                      </a:pPr>
                      <a:r>
                        <a:rPr lang="ja-JP" sz="11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評価方針</a:t>
                      </a:r>
                      <a:endParaRPr lang="ja-JP" sz="105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spcAft>
                          <a:spcPts val="0"/>
                        </a:spcAft>
                      </a:pPr>
                      <a:r>
                        <a:rPr lang="ja-JP" sz="110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評価項目</a:t>
                      </a:r>
                      <a:endParaRPr lang="ja-JP" sz="1050" b="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spcAft>
                          <a:spcPts val="0"/>
                        </a:spcAft>
                      </a:pPr>
                      <a:r>
                        <a:rPr lang="ja-JP" sz="11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評価方針</a:t>
                      </a:r>
                      <a:endParaRPr lang="ja-JP" sz="105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36808802"/>
                  </a:ext>
                </a:extLst>
              </a:tr>
              <a:tr h="1436560">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就労</a:t>
                      </a: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a:t>
                      </a:r>
                      <a:r>
                        <a:rPr kumimoji="1" lang="en-US" altLang="ja-JP" sz="1200" b="0" dirty="0" smtClean="0">
                          <a:solidFill>
                            <a:schemeClr val="tx1"/>
                          </a:solidFill>
                          <a:latin typeface="Meiryo UI" panose="020B0604030504040204" pitchFamily="50" charset="-128"/>
                          <a:ea typeface="Meiryo UI" panose="020B0604030504040204" pitchFamily="50" charset="-128"/>
                        </a:rPr>
                        <a:t>3</a:t>
                      </a:r>
                      <a:r>
                        <a:rPr kumimoji="1" lang="ja-JP" altLang="en-US" sz="1200" b="0" dirty="0" smtClean="0">
                          <a:solidFill>
                            <a:schemeClr val="tx1"/>
                          </a:solidFill>
                          <a:latin typeface="Meiryo UI" panose="020B0604030504040204" pitchFamily="50" charset="-128"/>
                          <a:ea typeface="Meiryo UI" panose="020B0604030504040204" pitchFamily="50" charset="-128"/>
                        </a:rPr>
                        <a:t>点）</a:t>
                      </a:r>
                    </a:p>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独自に一般就労への就職率の目標設定を行うとともに、就労訓練等を実施し、高い就職率を実現している</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①　就職率の目標設定を行い、目標達成に向け就労訓練等を実施している場合は</a:t>
                      </a:r>
                      <a:r>
                        <a:rPr kumimoji="1" lang="en-US" altLang="ja-JP" sz="1000" b="0" dirty="0" smtClean="0">
                          <a:solidFill>
                            <a:schemeClr val="tx1"/>
                          </a:solidFill>
                          <a:latin typeface="Meiryo UI" panose="020B0604030504040204" pitchFamily="50" charset="-128"/>
                          <a:ea typeface="Meiryo UI" panose="020B0604030504040204" pitchFamily="50" charset="-128"/>
                        </a:rPr>
                        <a:t>1</a:t>
                      </a:r>
                      <a:r>
                        <a:rPr kumimoji="1" lang="ja-JP" altLang="en-US" sz="1000" b="0" dirty="0" smtClean="0">
                          <a:solidFill>
                            <a:schemeClr val="tx1"/>
                          </a:solidFill>
                          <a:latin typeface="Meiryo UI" panose="020B0604030504040204" pitchFamily="50" charset="-128"/>
                          <a:ea typeface="Meiryo UI" panose="020B0604030504040204" pitchFamily="50" charset="-128"/>
                        </a:rPr>
                        <a:t>点。</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②　上記の結果、就職率の実績が</a:t>
                      </a:r>
                      <a:r>
                        <a:rPr kumimoji="1" lang="en-US" altLang="ja-JP" sz="1000" b="0" dirty="0" smtClean="0">
                          <a:solidFill>
                            <a:schemeClr val="tx1"/>
                          </a:solidFill>
                          <a:latin typeface="Meiryo UI" panose="020B0604030504040204" pitchFamily="50" charset="-128"/>
                          <a:ea typeface="Meiryo UI" panose="020B0604030504040204" pitchFamily="50" charset="-128"/>
                        </a:rPr>
                        <a:t>25</a:t>
                      </a:r>
                      <a:r>
                        <a:rPr kumimoji="1" lang="ja-JP" altLang="en-US" sz="1000" b="0" dirty="0" smtClean="0">
                          <a:solidFill>
                            <a:schemeClr val="tx1"/>
                          </a:solidFill>
                          <a:latin typeface="Meiryo UI" panose="020B0604030504040204" pitchFamily="50" charset="-128"/>
                          <a:ea typeface="Meiryo UI" panose="020B0604030504040204" pitchFamily="50" charset="-128"/>
                        </a:rPr>
                        <a:t>％以上の場合は</a:t>
                      </a:r>
                      <a:r>
                        <a:rPr kumimoji="1" lang="en-US" altLang="ja-JP" sz="1000" b="0" dirty="0" smtClean="0">
                          <a:solidFill>
                            <a:schemeClr val="tx1"/>
                          </a:solidFill>
                          <a:latin typeface="Meiryo UI" panose="020B0604030504040204" pitchFamily="50" charset="-128"/>
                          <a:ea typeface="Meiryo UI" panose="020B0604030504040204" pitchFamily="50" charset="-128"/>
                        </a:rPr>
                        <a:t>1</a:t>
                      </a:r>
                      <a:r>
                        <a:rPr kumimoji="1" lang="ja-JP" altLang="en-US" sz="1000" b="0" dirty="0" smtClean="0">
                          <a:solidFill>
                            <a:schemeClr val="tx1"/>
                          </a:solidFill>
                          <a:latin typeface="Meiryo UI" panose="020B0604030504040204" pitchFamily="50" charset="-128"/>
                          <a:ea typeface="Meiryo UI" panose="020B0604030504040204" pitchFamily="50" charset="-128"/>
                        </a:rPr>
                        <a:t>点を加点し、</a:t>
                      </a:r>
                      <a:r>
                        <a:rPr kumimoji="1" lang="en-US" altLang="ja-JP" sz="1000" b="0" dirty="0" smtClean="0">
                          <a:solidFill>
                            <a:schemeClr val="tx1"/>
                          </a:solidFill>
                          <a:latin typeface="Meiryo UI" panose="020B0604030504040204" pitchFamily="50" charset="-128"/>
                          <a:ea typeface="Meiryo UI" panose="020B0604030504040204" pitchFamily="50" charset="-128"/>
                        </a:rPr>
                        <a:t>2</a:t>
                      </a:r>
                      <a:r>
                        <a:rPr kumimoji="1" lang="ja-JP" altLang="en-US" sz="1000" b="0" dirty="0" smtClean="0">
                          <a:solidFill>
                            <a:schemeClr val="tx1"/>
                          </a:solidFill>
                          <a:latin typeface="Meiryo UI" panose="020B0604030504040204" pitchFamily="50" charset="-128"/>
                          <a:ea typeface="Meiryo UI" panose="020B0604030504040204" pitchFamily="50" charset="-128"/>
                        </a:rPr>
                        <a:t>点。</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　　</a:t>
                      </a:r>
                      <a:r>
                        <a:rPr kumimoji="1" lang="en-US" altLang="ja-JP" sz="1000" b="0" dirty="0" smtClean="0">
                          <a:solidFill>
                            <a:schemeClr val="tx1"/>
                          </a:solidFill>
                          <a:latin typeface="Meiryo UI" panose="020B0604030504040204" pitchFamily="50" charset="-128"/>
                          <a:ea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rPr>
                        <a:t>参加意思確認公募「</a:t>
                      </a:r>
                      <a:r>
                        <a:rPr kumimoji="1" lang="ja-JP" altLang="en-US" sz="100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000" b="0" dirty="0" smtClean="0">
                          <a:solidFill>
                            <a:schemeClr val="tx1"/>
                          </a:solidFill>
                          <a:latin typeface="Meiryo UI" panose="020B0604030504040204" pitchFamily="50" charset="-128"/>
                          <a:ea typeface="Meiryo UI" panose="020B0604030504040204" pitchFamily="50" charset="-128"/>
                        </a:rPr>
                        <a:t>者の就業訓練を目的とした清掃業務」の仕様書に</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　　　定める目標値</a:t>
                      </a:r>
                      <a:r>
                        <a:rPr kumimoji="1" lang="en-US" altLang="ja-JP" sz="1000" b="0" dirty="0" smtClean="0">
                          <a:solidFill>
                            <a:schemeClr val="tx1"/>
                          </a:solidFill>
                          <a:latin typeface="Meiryo UI" panose="020B0604030504040204" pitchFamily="50" charset="-128"/>
                          <a:ea typeface="Meiryo UI" panose="020B0604030504040204" pitchFamily="50" charset="-128"/>
                        </a:rPr>
                        <a:t>:25</a:t>
                      </a:r>
                      <a:r>
                        <a:rPr kumimoji="1" lang="ja-JP" altLang="en-US" sz="1000" b="0" dirty="0" smtClean="0">
                          <a:solidFill>
                            <a:schemeClr val="tx1"/>
                          </a:solidFill>
                          <a:latin typeface="Meiryo UI" panose="020B0604030504040204" pitchFamily="50" charset="-128"/>
                          <a:ea typeface="Meiryo UI" panose="020B0604030504040204" pitchFamily="50" charset="-128"/>
                        </a:rPr>
                        <a:t>％</a:t>
                      </a:r>
                      <a:r>
                        <a:rPr kumimoji="1" lang="en-US" altLang="ja-JP" sz="100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③　上記の結果、就職率の実績が</a:t>
                      </a:r>
                      <a:r>
                        <a:rPr kumimoji="1" lang="en-US" altLang="ja-JP" sz="1000" b="0" dirty="0" smtClean="0">
                          <a:solidFill>
                            <a:schemeClr val="tx1"/>
                          </a:solidFill>
                          <a:latin typeface="Meiryo UI" panose="020B0604030504040204" pitchFamily="50" charset="-128"/>
                          <a:ea typeface="Meiryo UI" panose="020B0604030504040204" pitchFamily="50" charset="-128"/>
                        </a:rPr>
                        <a:t>30</a:t>
                      </a:r>
                      <a:r>
                        <a:rPr kumimoji="1" lang="ja-JP" altLang="en-US" sz="1000" b="0" dirty="0" smtClean="0">
                          <a:solidFill>
                            <a:schemeClr val="tx1"/>
                          </a:solidFill>
                          <a:latin typeface="Meiryo UI" panose="020B0604030504040204" pitchFamily="50" charset="-128"/>
                          <a:ea typeface="Meiryo UI" panose="020B0604030504040204" pitchFamily="50" charset="-128"/>
                        </a:rPr>
                        <a:t>％以上の場合は</a:t>
                      </a:r>
                      <a:r>
                        <a:rPr kumimoji="1" lang="en-US" altLang="ja-JP" sz="1000" b="0" dirty="0" smtClean="0">
                          <a:solidFill>
                            <a:schemeClr val="tx1"/>
                          </a:solidFill>
                          <a:latin typeface="Meiryo UI" panose="020B0604030504040204" pitchFamily="50" charset="-128"/>
                          <a:ea typeface="Meiryo UI" panose="020B0604030504040204" pitchFamily="50" charset="-128"/>
                        </a:rPr>
                        <a:t>2</a:t>
                      </a:r>
                      <a:r>
                        <a:rPr kumimoji="1" lang="ja-JP" altLang="en-US" sz="1000" b="0" dirty="0" smtClean="0">
                          <a:solidFill>
                            <a:schemeClr val="tx1"/>
                          </a:solidFill>
                          <a:latin typeface="Meiryo UI" panose="020B0604030504040204" pitchFamily="50" charset="-128"/>
                          <a:ea typeface="Meiryo UI" panose="020B0604030504040204" pitchFamily="50" charset="-128"/>
                        </a:rPr>
                        <a:t>点を加点し、</a:t>
                      </a:r>
                      <a:r>
                        <a:rPr kumimoji="1" lang="en-US" altLang="ja-JP" sz="1000" b="0" dirty="0" smtClean="0">
                          <a:solidFill>
                            <a:schemeClr val="tx1"/>
                          </a:solidFill>
                          <a:latin typeface="Meiryo UI" panose="020B0604030504040204" pitchFamily="50" charset="-128"/>
                          <a:ea typeface="Meiryo UI" panose="020B0604030504040204" pitchFamily="50" charset="-128"/>
                        </a:rPr>
                        <a:t>3</a:t>
                      </a:r>
                      <a:r>
                        <a:rPr kumimoji="1" lang="ja-JP" altLang="en-US" sz="1000" b="0" dirty="0" smtClean="0">
                          <a:solidFill>
                            <a:schemeClr val="tx1"/>
                          </a:solidFill>
                          <a:latin typeface="Meiryo UI" panose="020B0604030504040204" pitchFamily="50" charset="-128"/>
                          <a:ea typeface="Meiryo UI" panose="020B0604030504040204" pitchFamily="50" charset="-128"/>
                        </a:rPr>
                        <a:t>点。</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　　</a:t>
                      </a:r>
                      <a:r>
                        <a:rPr kumimoji="1" lang="en-US" altLang="ja-JP" sz="1000" b="0" dirty="0" smtClean="0">
                          <a:solidFill>
                            <a:schemeClr val="tx1"/>
                          </a:solidFill>
                          <a:latin typeface="Meiryo UI" panose="020B0604030504040204" pitchFamily="50" charset="-128"/>
                          <a:ea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rPr>
                        <a:t>第</a:t>
                      </a:r>
                      <a:r>
                        <a:rPr kumimoji="1" lang="en-US" altLang="ja-JP" sz="1000" b="0" dirty="0" smtClean="0">
                          <a:solidFill>
                            <a:schemeClr val="tx1"/>
                          </a:solidFill>
                          <a:latin typeface="Meiryo UI" panose="020B0604030504040204" pitchFamily="50" charset="-128"/>
                          <a:ea typeface="Meiryo UI" panose="020B0604030504040204" pitchFamily="50" charset="-128"/>
                        </a:rPr>
                        <a:t>4</a:t>
                      </a:r>
                      <a:r>
                        <a:rPr kumimoji="1" lang="ja-JP" altLang="en-US" sz="1000" b="0" dirty="0" err="1" smtClean="0">
                          <a:solidFill>
                            <a:schemeClr val="tx1"/>
                          </a:solidFill>
                          <a:latin typeface="Meiryo UI" panose="020B0604030504040204" pitchFamily="50" charset="-128"/>
                          <a:ea typeface="Meiryo UI" panose="020B0604030504040204" pitchFamily="50" charset="-128"/>
                        </a:rPr>
                        <a:t>次障がい</a:t>
                      </a:r>
                      <a:r>
                        <a:rPr kumimoji="1" lang="ja-JP" altLang="en-US" sz="1000" b="0" dirty="0" smtClean="0">
                          <a:solidFill>
                            <a:schemeClr val="tx1"/>
                          </a:solidFill>
                          <a:latin typeface="Meiryo UI" panose="020B0604030504040204" pitchFamily="50" charset="-128"/>
                          <a:ea typeface="Meiryo UI" panose="020B0604030504040204" pitchFamily="50" charset="-128"/>
                        </a:rPr>
                        <a:t>者計画の就労移行支援事業所の就労移行率の目標値</a:t>
                      </a:r>
                      <a:r>
                        <a:rPr kumimoji="1" lang="en-US" altLang="ja-JP" sz="1000" b="0" dirty="0" smtClean="0">
                          <a:solidFill>
                            <a:schemeClr val="tx1"/>
                          </a:solidFill>
                          <a:latin typeface="Meiryo UI" panose="020B0604030504040204" pitchFamily="50" charset="-128"/>
                          <a:ea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rPr>
                        <a:t> 就労移</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　　　行率３割以上の事業所を全体の５割以上）</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9798786"/>
                  </a:ext>
                </a:extLst>
              </a:tr>
              <a:tr h="1188000">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地域連携、職場定着</a:t>
                      </a: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a:t>
                      </a:r>
                      <a:r>
                        <a:rPr kumimoji="1" lang="en-US" altLang="ja-JP" sz="1200" b="0" dirty="0" smtClean="0">
                          <a:solidFill>
                            <a:schemeClr val="tx1"/>
                          </a:solidFill>
                          <a:latin typeface="Meiryo UI" panose="020B0604030504040204" pitchFamily="50" charset="-128"/>
                          <a:ea typeface="Meiryo UI" panose="020B0604030504040204" pitchFamily="50" charset="-128"/>
                        </a:rPr>
                        <a:t>3</a:t>
                      </a:r>
                      <a:r>
                        <a:rPr kumimoji="1" lang="ja-JP" altLang="en-US" sz="1200" b="0" dirty="0" smtClean="0">
                          <a:solidFill>
                            <a:schemeClr val="tx1"/>
                          </a:solidFill>
                          <a:latin typeface="Meiryo UI" panose="020B0604030504040204" pitchFamily="50" charset="-128"/>
                          <a:ea typeface="Meiryo UI" panose="020B0604030504040204" pitchFamily="50" charset="-128"/>
                        </a:rPr>
                        <a:t>点）</a:t>
                      </a:r>
                    </a:p>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障害者就業・生活支援センターや就労系福祉サービス事業所（就労移行支援事業所、就労継続支援</a:t>
                      </a:r>
                      <a:r>
                        <a:rPr kumimoji="1" lang="en-US" altLang="ja-JP" sz="1200" b="0" dirty="0" smtClean="0">
                          <a:solidFill>
                            <a:schemeClr val="tx1"/>
                          </a:solidFill>
                          <a:latin typeface="Meiryo UI" panose="020B0604030504040204" pitchFamily="50" charset="-128"/>
                          <a:ea typeface="Meiryo UI" panose="020B0604030504040204" pitchFamily="50" charset="-128"/>
                        </a:rPr>
                        <a:t>A</a:t>
                      </a:r>
                      <a:r>
                        <a:rPr kumimoji="1" lang="ja-JP" altLang="en-US" sz="1200" b="0" dirty="0" smtClean="0">
                          <a:solidFill>
                            <a:schemeClr val="tx1"/>
                          </a:solidFill>
                          <a:latin typeface="Meiryo UI" panose="020B0604030504040204" pitchFamily="50" charset="-128"/>
                          <a:ea typeface="Meiryo UI" panose="020B0604030504040204" pitchFamily="50" charset="-128"/>
                        </a:rPr>
                        <a:t>型・</a:t>
                      </a:r>
                      <a:r>
                        <a:rPr kumimoji="1" lang="en-US" altLang="ja-JP" sz="1200" b="0" dirty="0" smtClean="0">
                          <a:solidFill>
                            <a:schemeClr val="tx1"/>
                          </a:solidFill>
                          <a:latin typeface="Meiryo UI" panose="020B0604030504040204" pitchFamily="50" charset="-128"/>
                          <a:ea typeface="Meiryo UI" panose="020B0604030504040204" pitchFamily="50" charset="-128"/>
                        </a:rPr>
                        <a:t>B</a:t>
                      </a:r>
                      <a:r>
                        <a:rPr kumimoji="1" lang="ja-JP" altLang="en-US" sz="1200" b="0" dirty="0" smtClean="0">
                          <a:solidFill>
                            <a:schemeClr val="tx1"/>
                          </a:solidFill>
                          <a:latin typeface="Meiryo UI" panose="020B0604030504040204" pitchFamily="50" charset="-128"/>
                          <a:ea typeface="Meiryo UI" panose="020B0604030504040204" pitchFamily="50" charset="-128"/>
                        </a:rPr>
                        <a:t>型事業所）等、地域の支援機関とのネットワークや協力体制を築き、送り出した就職者の職場定着を支援している</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①　支援機関との協力ネットワーク体制を築いている場合は</a:t>
                      </a:r>
                      <a:r>
                        <a:rPr kumimoji="1" lang="en-US" altLang="ja-JP" sz="1000" b="0" dirty="0" smtClean="0">
                          <a:solidFill>
                            <a:schemeClr val="tx1"/>
                          </a:solidFill>
                          <a:latin typeface="Meiryo UI" panose="020B0604030504040204" pitchFamily="50" charset="-128"/>
                          <a:ea typeface="Meiryo UI" panose="020B0604030504040204" pitchFamily="50" charset="-128"/>
                        </a:rPr>
                        <a:t>1</a:t>
                      </a:r>
                      <a:r>
                        <a:rPr kumimoji="1" lang="ja-JP" altLang="en-US" sz="1000" b="0" dirty="0" smtClean="0">
                          <a:solidFill>
                            <a:schemeClr val="tx1"/>
                          </a:solidFill>
                          <a:latin typeface="Meiryo UI" panose="020B0604030504040204" pitchFamily="50" charset="-128"/>
                          <a:ea typeface="Meiryo UI" panose="020B0604030504040204" pitchFamily="50" charset="-128"/>
                        </a:rPr>
                        <a:t>点。</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②　上記の結果、１年後の職場定着率が</a:t>
                      </a:r>
                      <a:r>
                        <a:rPr kumimoji="1" lang="en-US" altLang="ja-JP" sz="1000" b="0" dirty="0" smtClean="0">
                          <a:solidFill>
                            <a:schemeClr val="tx1"/>
                          </a:solidFill>
                          <a:latin typeface="Meiryo UI" panose="020B0604030504040204" pitchFamily="50" charset="-128"/>
                          <a:ea typeface="Meiryo UI" panose="020B0604030504040204" pitchFamily="50" charset="-128"/>
                        </a:rPr>
                        <a:t>70</a:t>
                      </a:r>
                      <a:r>
                        <a:rPr kumimoji="1" lang="ja-JP" altLang="en-US" sz="1000" b="0" dirty="0" smtClean="0">
                          <a:solidFill>
                            <a:schemeClr val="tx1"/>
                          </a:solidFill>
                          <a:latin typeface="Meiryo UI" panose="020B0604030504040204" pitchFamily="50" charset="-128"/>
                          <a:ea typeface="Meiryo UI" panose="020B0604030504040204" pitchFamily="50" charset="-128"/>
                        </a:rPr>
                        <a:t>％以上の場合は</a:t>
                      </a:r>
                      <a:r>
                        <a:rPr kumimoji="1" lang="en-US" altLang="ja-JP" sz="1000" b="0" dirty="0" smtClean="0">
                          <a:solidFill>
                            <a:schemeClr val="tx1"/>
                          </a:solidFill>
                          <a:latin typeface="Meiryo UI" panose="020B0604030504040204" pitchFamily="50" charset="-128"/>
                          <a:ea typeface="Meiryo UI" panose="020B0604030504040204" pitchFamily="50" charset="-128"/>
                        </a:rPr>
                        <a:t>1</a:t>
                      </a:r>
                      <a:r>
                        <a:rPr kumimoji="1" lang="ja-JP" altLang="en-US" sz="1000" b="0" dirty="0" smtClean="0">
                          <a:solidFill>
                            <a:schemeClr val="tx1"/>
                          </a:solidFill>
                          <a:latin typeface="Meiryo UI" panose="020B0604030504040204" pitchFamily="50" charset="-128"/>
                          <a:ea typeface="Meiryo UI" panose="020B0604030504040204" pitchFamily="50" charset="-128"/>
                        </a:rPr>
                        <a:t>点を加点し、</a:t>
                      </a:r>
                      <a:r>
                        <a:rPr kumimoji="1" lang="en-US" altLang="ja-JP" sz="1000" b="0" dirty="0" smtClean="0">
                          <a:solidFill>
                            <a:schemeClr val="tx1"/>
                          </a:solidFill>
                          <a:latin typeface="Meiryo UI" panose="020B0604030504040204" pitchFamily="50" charset="-128"/>
                          <a:ea typeface="Meiryo UI" panose="020B0604030504040204" pitchFamily="50" charset="-128"/>
                        </a:rPr>
                        <a:t>2</a:t>
                      </a:r>
                      <a:r>
                        <a:rPr kumimoji="1" lang="ja-JP" altLang="en-US" sz="1000" b="0" dirty="0" smtClean="0">
                          <a:solidFill>
                            <a:schemeClr val="tx1"/>
                          </a:solidFill>
                          <a:latin typeface="Meiryo UI" panose="020B0604030504040204" pitchFamily="50" charset="-128"/>
                          <a:ea typeface="Meiryo UI" panose="020B0604030504040204" pitchFamily="50" charset="-128"/>
                        </a:rPr>
                        <a:t>点。</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　　</a:t>
                      </a:r>
                      <a:r>
                        <a:rPr kumimoji="1" lang="en-US" altLang="ja-JP" sz="1000" b="0" dirty="0" smtClean="0">
                          <a:solidFill>
                            <a:schemeClr val="tx1"/>
                          </a:solidFill>
                          <a:latin typeface="Meiryo UI" panose="020B0604030504040204" pitchFamily="50" charset="-128"/>
                          <a:ea typeface="Meiryo UI" panose="020B0604030504040204" pitchFamily="50" charset="-128"/>
                        </a:rPr>
                        <a:t>(H28</a:t>
                      </a:r>
                      <a:r>
                        <a:rPr kumimoji="1" lang="ja-JP" altLang="en-US" sz="1000" b="0" dirty="0" smtClean="0">
                          <a:solidFill>
                            <a:schemeClr val="tx1"/>
                          </a:solidFill>
                          <a:latin typeface="Meiryo UI" panose="020B0604030504040204" pitchFamily="50" charset="-128"/>
                          <a:ea typeface="Meiryo UI" panose="020B0604030504040204" pitchFamily="50" charset="-128"/>
                        </a:rPr>
                        <a:t>に福祉施設から一般就労した者の</a:t>
                      </a:r>
                      <a:r>
                        <a:rPr kumimoji="1" lang="en-US" altLang="ja-JP" sz="1000" b="0" dirty="0" smtClean="0">
                          <a:solidFill>
                            <a:schemeClr val="tx1"/>
                          </a:solidFill>
                          <a:latin typeface="Meiryo UI" panose="020B0604030504040204" pitchFamily="50" charset="-128"/>
                          <a:ea typeface="Meiryo UI" panose="020B0604030504040204" pitchFamily="50" charset="-128"/>
                        </a:rPr>
                        <a:t>1</a:t>
                      </a:r>
                      <a:r>
                        <a:rPr kumimoji="1" lang="ja-JP" altLang="en-US" sz="1000" b="0" dirty="0" smtClean="0">
                          <a:solidFill>
                            <a:schemeClr val="tx1"/>
                          </a:solidFill>
                          <a:latin typeface="Meiryo UI" panose="020B0604030504040204" pitchFamily="50" charset="-128"/>
                          <a:ea typeface="Meiryo UI" panose="020B0604030504040204" pitchFamily="50" charset="-128"/>
                        </a:rPr>
                        <a:t>年後の職場定着率：</a:t>
                      </a:r>
                      <a:r>
                        <a:rPr kumimoji="1" lang="en-US" altLang="ja-JP" sz="1000" b="0" dirty="0" smtClean="0">
                          <a:solidFill>
                            <a:schemeClr val="tx1"/>
                          </a:solidFill>
                          <a:latin typeface="Meiryo UI" panose="020B0604030504040204" pitchFamily="50" charset="-128"/>
                          <a:ea typeface="Meiryo UI" panose="020B0604030504040204" pitchFamily="50" charset="-128"/>
                        </a:rPr>
                        <a:t>69.0</a:t>
                      </a:r>
                      <a:r>
                        <a:rPr kumimoji="1" lang="ja-JP" altLang="en-US" sz="1000" b="0" dirty="0" smtClean="0">
                          <a:solidFill>
                            <a:schemeClr val="tx1"/>
                          </a:solidFill>
                          <a:latin typeface="Meiryo UI" panose="020B0604030504040204" pitchFamily="50" charset="-128"/>
                          <a:ea typeface="Meiryo UI" panose="020B0604030504040204" pitchFamily="50" charset="-128"/>
                        </a:rPr>
                        <a:t>％</a:t>
                      </a:r>
                      <a:r>
                        <a:rPr kumimoji="1" lang="en-US" altLang="ja-JP" sz="1000" b="0" dirty="0" smtClean="0">
                          <a:solidFill>
                            <a:schemeClr val="tx1"/>
                          </a:solidFill>
                          <a:latin typeface="Meiryo UI" panose="020B0604030504040204" pitchFamily="50" charset="-128"/>
                          <a:ea typeface="Meiryo UI" panose="020B0604030504040204" pitchFamily="50" charset="-128"/>
                        </a:rPr>
                        <a:t>)</a:t>
                      </a: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③　上記の結果、１年後の職場定着率が</a:t>
                      </a:r>
                      <a:r>
                        <a:rPr kumimoji="1" lang="en-US" altLang="ja-JP" sz="1000" b="0" dirty="0" smtClean="0">
                          <a:solidFill>
                            <a:schemeClr val="tx1"/>
                          </a:solidFill>
                          <a:latin typeface="Meiryo UI" panose="020B0604030504040204" pitchFamily="50" charset="-128"/>
                          <a:ea typeface="Meiryo UI" panose="020B0604030504040204" pitchFamily="50" charset="-128"/>
                        </a:rPr>
                        <a:t>80</a:t>
                      </a:r>
                      <a:r>
                        <a:rPr kumimoji="1" lang="ja-JP" altLang="en-US" sz="1000" b="0" dirty="0" smtClean="0">
                          <a:solidFill>
                            <a:schemeClr val="tx1"/>
                          </a:solidFill>
                          <a:latin typeface="Meiryo UI" panose="020B0604030504040204" pitchFamily="50" charset="-128"/>
                          <a:ea typeface="Meiryo UI" panose="020B0604030504040204" pitchFamily="50" charset="-128"/>
                        </a:rPr>
                        <a:t>％以上の場合は</a:t>
                      </a:r>
                      <a:r>
                        <a:rPr kumimoji="1" lang="en-US" altLang="ja-JP" sz="1000" b="0" dirty="0" smtClean="0">
                          <a:solidFill>
                            <a:schemeClr val="tx1"/>
                          </a:solidFill>
                          <a:latin typeface="Meiryo UI" panose="020B0604030504040204" pitchFamily="50" charset="-128"/>
                          <a:ea typeface="Meiryo UI" panose="020B0604030504040204" pitchFamily="50" charset="-128"/>
                        </a:rPr>
                        <a:t>2</a:t>
                      </a:r>
                      <a:r>
                        <a:rPr kumimoji="1" lang="ja-JP" altLang="en-US" sz="1000" b="0" dirty="0" smtClean="0">
                          <a:solidFill>
                            <a:schemeClr val="tx1"/>
                          </a:solidFill>
                          <a:latin typeface="Meiryo UI" panose="020B0604030504040204" pitchFamily="50" charset="-128"/>
                          <a:ea typeface="Meiryo UI" panose="020B0604030504040204" pitchFamily="50" charset="-128"/>
                        </a:rPr>
                        <a:t>点を加点し、</a:t>
                      </a:r>
                      <a:r>
                        <a:rPr kumimoji="1" lang="en-US" altLang="ja-JP" sz="1000" b="0" dirty="0" smtClean="0">
                          <a:solidFill>
                            <a:schemeClr val="tx1"/>
                          </a:solidFill>
                          <a:latin typeface="Meiryo UI" panose="020B0604030504040204" pitchFamily="50" charset="-128"/>
                          <a:ea typeface="Meiryo UI" panose="020B0604030504040204" pitchFamily="50" charset="-128"/>
                        </a:rPr>
                        <a:t>3</a:t>
                      </a:r>
                      <a:r>
                        <a:rPr kumimoji="1" lang="ja-JP" altLang="en-US" sz="1000" b="0" dirty="0" smtClean="0">
                          <a:solidFill>
                            <a:schemeClr val="tx1"/>
                          </a:solidFill>
                          <a:latin typeface="Meiryo UI" panose="020B0604030504040204" pitchFamily="50" charset="-128"/>
                          <a:ea typeface="Meiryo UI" panose="020B0604030504040204" pitchFamily="50" charset="-128"/>
                        </a:rPr>
                        <a:t>点。</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　　</a:t>
                      </a:r>
                      <a:r>
                        <a:rPr kumimoji="1" lang="en-US" altLang="ja-JP" sz="1000" b="0" dirty="0" smtClean="0">
                          <a:solidFill>
                            <a:schemeClr val="tx1"/>
                          </a:solidFill>
                          <a:latin typeface="Meiryo UI" panose="020B0604030504040204" pitchFamily="50" charset="-128"/>
                          <a:ea typeface="Meiryo UI" panose="020B0604030504040204" pitchFamily="50" charset="-128"/>
                        </a:rPr>
                        <a:t>(</a:t>
                      </a:r>
                      <a:r>
                        <a:rPr kumimoji="1" lang="ja-JP" altLang="en-US" sz="1000" b="0" dirty="0" smtClean="0">
                          <a:solidFill>
                            <a:schemeClr val="tx1"/>
                          </a:solidFill>
                          <a:latin typeface="Meiryo UI" panose="020B0604030504040204" pitchFamily="50" charset="-128"/>
                          <a:ea typeface="Meiryo UI" panose="020B0604030504040204" pitchFamily="50" charset="-128"/>
                        </a:rPr>
                        <a:t>第</a:t>
                      </a:r>
                      <a:r>
                        <a:rPr kumimoji="1" lang="en-US" altLang="ja-JP" sz="1000" b="0" dirty="0" smtClean="0">
                          <a:solidFill>
                            <a:schemeClr val="tx1"/>
                          </a:solidFill>
                          <a:latin typeface="Meiryo UI" panose="020B0604030504040204" pitchFamily="50" charset="-128"/>
                          <a:ea typeface="Meiryo UI" panose="020B0604030504040204" pitchFamily="50" charset="-128"/>
                        </a:rPr>
                        <a:t>4</a:t>
                      </a:r>
                      <a:r>
                        <a:rPr kumimoji="1" lang="ja-JP" altLang="en-US" sz="1000" b="0" dirty="0" err="1" smtClean="0">
                          <a:solidFill>
                            <a:schemeClr val="tx1"/>
                          </a:solidFill>
                          <a:latin typeface="Meiryo UI" panose="020B0604030504040204" pitchFamily="50" charset="-128"/>
                          <a:ea typeface="Meiryo UI" panose="020B0604030504040204" pitchFamily="50" charset="-128"/>
                        </a:rPr>
                        <a:t>次障がい</a:t>
                      </a:r>
                      <a:r>
                        <a:rPr kumimoji="1" lang="ja-JP" altLang="en-US" sz="1000" b="0" dirty="0" smtClean="0">
                          <a:solidFill>
                            <a:schemeClr val="tx1"/>
                          </a:solidFill>
                          <a:latin typeface="Meiryo UI" panose="020B0604030504040204" pitchFamily="50" charset="-128"/>
                          <a:ea typeface="Meiryo UI" panose="020B0604030504040204" pitchFamily="50" charset="-128"/>
                        </a:rPr>
                        <a:t>者計画の就業・生活支援センター及び就労定着支援事業の職場</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000" b="0" dirty="0" smtClean="0">
                          <a:solidFill>
                            <a:schemeClr val="tx1"/>
                          </a:solidFill>
                          <a:latin typeface="Meiryo UI" panose="020B0604030504040204" pitchFamily="50" charset="-128"/>
                          <a:ea typeface="Meiryo UI" panose="020B0604030504040204" pitchFamily="50" charset="-128"/>
                        </a:rPr>
                        <a:t>　　　定着率の目標値：１年後</a:t>
                      </a:r>
                      <a:r>
                        <a:rPr kumimoji="1" lang="en-US" altLang="ja-JP" sz="1000" b="0" dirty="0" smtClean="0">
                          <a:solidFill>
                            <a:schemeClr val="tx1"/>
                          </a:solidFill>
                          <a:latin typeface="Meiryo UI" panose="020B0604030504040204" pitchFamily="50" charset="-128"/>
                          <a:ea typeface="Meiryo UI" panose="020B0604030504040204" pitchFamily="50" charset="-128"/>
                        </a:rPr>
                        <a:t>80</a:t>
                      </a:r>
                      <a:r>
                        <a:rPr kumimoji="1" lang="ja-JP" altLang="en-US" sz="1000" b="0" dirty="0" smtClean="0">
                          <a:solidFill>
                            <a:schemeClr val="tx1"/>
                          </a:solidFill>
                          <a:latin typeface="Meiryo UI" panose="020B0604030504040204" pitchFamily="50" charset="-128"/>
                          <a:ea typeface="Meiryo UI" panose="020B0604030504040204" pitchFamily="50" charset="-128"/>
                        </a:rPr>
                        <a:t>％</a:t>
                      </a:r>
                      <a:r>
                        <a:rPr kumimoji="1" lang="en-US" altLang="ja-JP" sz="1000" b="0"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5726652"/>
                  </a:ext>
                </a:extLst>
              </a:tr>
              <a:tr h="693411">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職場定着に係る先駆的な取組み</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a:t>
                      </a:r>
                      <a:r>
                        <a:rPr kumimoji="1" lang="en-US" altLang="ja-JP" sz="1200" b="0" dirty="0" smtClean="0">
                          <a:solidFill>
                            <a:schemeClr val="tx1"/>
                          </a:solidFill>
                          <a:latin typeface="Meiryo UI" panose="020B0604030504040204" pitchFamily="50" charset="-128"/>
                          <a:ea typeface="Meiryo UI" panose="020B0604030504040204" pitchFamily="50" charset="-128"/>
                        </a:rPr>
                        <a:t>3</a:t>
                      </a:r>
                      <a:r>
                        <a:rPr kumimoji="1" lang="ja-JP" altLang="en-US" sz="1200" b="0" dirty="0" smtClean="0">
                          <a:solidFill>
                            <a:schemeClr val="tx1"/>
                          </a:solidFill>
                          <a:latin typeface="Meiryo UI" panose="020B0604030504040204" pitchFamily="50" charset="-128"/>
                          <a:ea typeface="Meiryo UI" panose="020B0604030504040204" pitchFamily="50" charset="-128"/>
                        </a:rPr>
                        <a:t>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職場定着を促進するための先駆的な取組みを行っている</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rPr>
                        <a:t>先駆性が認められない場合は、加点しない。</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p>
                      <a:pPr marL="171450" indent="-171450" algn="l">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rPr>
                        <a:t>先駆性が認められる場合には、その内容に応じて</a:t>
                      </a:r>
                      <a:r>
                        <a:rPr kumimoji="1" lang="en-US" altLang="ja-JP" sz="1000" b="0" dirty="0" smtClean="0">
                          <a:solidFill>
                            <a:schemeClr val="tx1"/>
                          </a:solidFill>
                          <a:latin typeface="Meiryo UI" panose="020B0604030504040204" pitchFamily="50" charset="-128"/>
                          <a:ea typeface="Meiryo UI" panose="020B0604030504040204" pitchFamily="50" charset="-128"/>
                        </a:rPr>
                        <a:t>1</a:t>
                      </a:r>
                      <a:r>
                        <a:rPr kumimoji="1" lang="ja-JP" altLang="en-US" sz="1000" b="0" dirty="0" smtClean="0">
                          <a:solidFill>
                            <a:schemeClr val="tx1"/>
                          </a:solidFill>
                          <a:latin typeface="Meiryo UI" panose="020B0604030504040204" pitchFamily="50" charset="-128"/>
                          <a:ea typeface="Meiryo UI" panose="020B0604030504040204" pitchFamily="50" charset="-128"/>
                        </a:rPr>
                        <a:t>から</a:t>
                      </a:r>
                      <a:r>
                        <a:rPr kumimoji="1" lang="en-US" altLang="ja-JP" sz="1000" b="0" dirty="0" smtClean="0">
                          <a:solidFill>
                            <a:schemeClr val="tx1"/>
                          </a:solidFill>
                          <a:latin typeface="Meiryo UI" panose="020B0604030504040204" pitchFamily="50" charset="-128"/>
                          <a:ea typeface="Meiryo UI" panose="020B0604030504040204" pitchFamily="50" charset="-128"/>
                        </a:rPr>
                        <a:t>3</a:t>
                      </a:r>
                      <a:r>
                        <a:rPr kumimoji="1" lang="ja-JP" altLang="en-US" sz="1000" b="0" dirty="0" smtClean="0">
                          <a:solidFill>
                            <a:schemeClr val="tx1"/>
                          </a:solidFill>
                          <a:latin typeface="Meiryo UI" panose="020B0604030504040204" pitchFamily="50" charset="-128"/>
                          <a:ea typeface="Meiryo UI" panose="020B0604030504040204" pitchFamily="50" charset="-128"/>
                        </a:rPr>
                        <a:t>点の間で採点する。</a:t>
                      </a: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75222"/>
                  </a:ext>
                </a:extLst>
              </a:tr>
              <a:tr h="865137">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事業主等への支援を通じた</a:t>
                      </a:r>
                      <a:r>
                        <a:rPr kumimoji="1" lang="ja-JP" altLang="en-US" sz="120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200" b="0" dirty="0" smtClean="0">
                          <a:solidFill>
                            <a:schemeClr val="tx1"/>
                          </a:solidFill>
                          <a:latin typeface="Meiryo UI" panose="020B0604030504040204" pitchFamily="50" charset="-128"/>
                          <a:ea typeface="Meiryo UI" panose="020B0604030504040204" pitchFamily="50" charset="-128"/>
                        </a:rPr>
                        <a:t>者雇用・就労の促進（</a:t>
                      </a:r>
                      <a:r>
                        <a:rPr kumimoji="1" lang="en-US" altLang="ja-JP" sz="1200" b="0" dirty="0" smtClean="0">
                          <a:solidFill>
                            <a:schemeClr val="tx1"/>
                          </a:solidFill>
                          <a:latin typeface="Meiryo UI" panose="020B0604030504040204" pitchFamily="50" charset="-128"/>
                          <a:ea typeface="Meiryo UI" panose="020B0604030504040204" pitchFamily="50" charset="-128"/>
                        </a:rPr>
                        <a:t>3</a:t>
                      </a:r>
                      <a:r>
                        <a:rPr kumimoji="1" lang="ja-JP" altLang="en-US" sz="1200" b="0" dirty="0" smtClean="0">
                          <a:solidFill>
                            <a:schemeClr val="tx1"/>
                          </a:solidFill>
                          <a:latin typeface="Meiryo UI" panose="020B0604030504040204" pitchFamily="50" charset="-128"/>
                          <a:ea typeface="Meiryo UI" panose="020B0604030504040204" pitchFamily="50" charset="-128"/>
                        </a:rPr>
                        <a:t>点）</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上記の取組みにとどまらず、事業主や産業界への支援を行い、職域開拓等、</a:t>
                      </a:r>
                      <a:r>
                        <a:rPr kumimoji="1" lang="ja-JP" altLang="en-US" sz="120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200" b="0" dirty="0" smtClean="0">
                          <a:solidFill>
                            <a:schemeClr val="tx1"/>
                          </a:solidFill>
                          <a:latin typeface="Meiryo UI" panose="020B0604030504040204" pitchFamily="50" charset="-128"/>
                          <a:ea typeface="Meiryo UI" panose="020B0604030504040204" pitchFamily="50" charset="-128"/>
                        </a:rPr>
                        <a:t>者の雇用・就労を促進している</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kumimoji="1" lang="ja-JP" altLang="en-US" sz="100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000" b="0" dirty="0" smtClean="0">
                          <a:solidFill>
                            <a:schemeClr val="tx1"/>
                          </a:solidFill>
                          <a:latin typeface="Meiryo UI" panose="020B0604030504040204" pitchFamily="50" charset="-128"/>
                          <a:ea typeface="Meiryo UI" panose="020B0604030504040204" pitchFamily="50" charset="-128"/>
                        </a:rPr>
                        <a:t>者雇用を行っている事業主等への支援を行っていない場合には加点しない。</a:t>
                      </a:r>
                    </a:p>
                    <a:p>
                      <a:pPr marL="171450" indent="-171450" algn="l">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rPr>
                        <a:t>事業主等への支援を行っている場合には、当該支援の内容や職場開拓等の取組みに応じて</a:t>
                      </a:r>
                      <a:r>
                        <a:rPr kumimoji="1" lang="en-US" altLang="ja-JP" sz="1000" b="0" dirty="0" smtClean="0">
                          <a:solidFill>
                            <a:schemeClr val="tx1"/>
                          </a:solidFill>
                          <a:latin typeface="Meiryo UI" panose="020B0604030504040204" pitchFamily="50" charset="-128"/>
                          <a:ea typeface="Meiryo UI" panose="020B0604030504040204" pitchFamily="50" charset="-128"/>
                        </a:rPr>
                        <a:t>1</a:t>
                      </a:r>
                      <a:r>
                        <a:rPr kumimoji="1" lang="ja-JP" altLang="en-US" sz="1000" b="0" dirty="0" smtClean="0">
                          <a:solidFill>
                            <a:schemeClr val="tx1"/>
                          </a:solidFill>
                          <a:latin typeface="Meiryo UI" panose="020B0604030504040204" pitchFamily="50" charset="-128"/>
                          <a:ea typeface="Meiryo UI" panose="020B0604030504040204" pitchFamily="50" charset="-128"/>
                        </a:rPr>
                        <a:t>から</a:t>
                      </a:r>
                      <a:r>
                        <a:rPr kumimoji="1" lang="en-US" altLang="ja-JP" sz="1000" b="0" dirty="0" smtClean="0">
                          <a:solidFill>
                            <a:schemeClr val="tx1"/>
                          </a:solidFill>
                          <a:latin typeface="Meiryo UI" panose="020B0604030504040204" pitchFamily="50" charset="-128"/>
                          <a:ea typeface="Meiryo UI" panose="020B0604030504040204" pitchFamily="50" charset="-128"/>
                        </a:rPr>
                        <a:t>3</a:t>
                      </a:r>
                      <a:r>
                        <a:rPr kumimoji="1" lang="ja-JP" altLang="en-US" sz="1000" b="0" dirty="0" smtClean="0">
                          <a:solidFill>
                            <a:schemeClr val="tx1"/>
                          </a:solidFill>
                          <a:latin typeface="Meiryo UI" panose="020B0604030504040204" pitchFamily="50" charset="-128"/>
                          <a:ea typeface="Meiryo UI" panose="020B0604030504040204" pitchFamily="50" charset="-128"/>
                        </a:rPr>
                        <a:t>点の間で採点する。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2857998"/>
                  </a:ext>
                </a:extLst>
              </a:tr>
              <a:tr h="874012">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「行政の福祉化」を踏まえた取組み等（</a:t>
                      </a:r>
                      <a:r>
                        <a:rPr kumimoji="1" lang="en-US" altLang="ja-JP" sz="1200" b="0" dirty="0" smtClean="0">
                          <a:solidFill>
                            <a:schemeClr val="tx1"/>
                          </a:solidFill>
                          <a:latin typeface="Meiryo UI" panose="020B0604030504040204" pitchFamily="50" charset="-128"/>
                          <a:ea typeface="Meiryo UI" panose="020B0604030504040204" pitchFamily="50" charset="-128"/>
                        </a:rPr>
                        <a:t>3</a:t>
                      </a:r>
                      <a:r>
                        <a:rPr kumimoji="1" lang="ja-JP" altLang="en-US" sz="1200" b="0" dirty="0" smtClean="0">
                          <a:solidFill>
                            <a:schemeClr val="tx1"/>
                          </a:solidFill>
                          <a:latin typeface="Meiryo UI" panose="020B0604030504040204" pitchFamily="50" charset="-128"/>
                          <a:ea typeface="Meiryo UI" panose="020B0604030504040204" pitchFamily="50" charset="-128"/>
                        </a:rPr>
                        <a:t>点）</a:t>
                      </a:r>
                    </a:p>
                    <a:p>
                      <a:pPr algn="l"/>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府が進める「行政の福祉化」の取組みについての府民の理解を得るための活動を行っている</a:t>
                      </a:r>
                    </a:p>
                    <a:p>
                      <a:pPr algn="l"/>
                      <a:r>
                        <a:rPr kumimoji="1" lang="en-US" altLang="ja-JP" sz="1200" b="0" dirty="0" smtClean="0">
                          <a:solidFill>
                            <a:schemeClr val="tx1"/>
                          </a:solidFill>
                          <a:latin typeface="Meiryo UI" panose="020B0604030504040204" pitchFamily="50" charset="-128"/>
                          <a:ea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rPr>
                        <a:t>上記に加えて、府が進める「行政の福祉化」を踏まえて、独自に実施している取組みやアピールポイントがあれば、評価する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171450" indent="-171450" algn="l">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rPr>
                        <a:t>申請者の活動や支援の取組みを通して、行政の福祉化に関することを広く発信するような取組みや、行政の福祉化を踏まえた独自の取組みの内容を評価し、１から</a:t>
                      </a:r>
                      <a:r>
                        <a:rPr kumimoji="1" lang="en-US" altLang="ja-JP" sz="1000" b="0" dirty="0" smtClean="0">
                          <a:solidFill>
                            <a:schemeClr val="tx1"/>
                          </a:solidFill>
                          <a:latin typeface="Meiryo UI" panose="020B0604030504040204" pitchFamily="50" charset="-128"/>
                          <a:ea typeface="Meiryo UI" panose="020B0604030504040204" pitchFamily="50" charset="-128"/>
                        </a:rPr>
                        <a:t>3</a:t>
                      </a:r>
                      <a:r>
                        <a:rPr kumimoji="1" lang="ja-JP" altLang="en-US" sz="1000" b="0" dirty="0" smtClean="0">
                          <a:solidFill>
                            <a:schemeClr val="tx1"/>
                          </a:solidFill>
                          <a:latin typeface="Meiryo UI" panose="020B0604030504040204" pitchFamily="50" charset="-128"/>
                          <a:ea typeface="Meiryo UI" panose="020B0604030504040204" pitchFamily="50" charset="-128"/>
                        </a:rPr>
                        <a:t>点の間で採点する。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08083"/>
                  </a:ext>
                </a:extLst>
              </a:tr>
            </a:tbl>
          </a:graphicData>
        </a:graphic>
      </p:graphicFrame>
      <p:sp>
        <p:nvSpPr>
          <p:cNvPr id="2" name="正方形/長方形 1"/>
          <p:cNvSpPr/>
          <p:nvPr/>
        </p:nvSpPr>
        <p:spPr>
          <a:xfrm>
            <a:off x="66852" y="6264296"/>
            <a:ext cx="8991544" cy="24957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合計１５点満点中、１０点以上を認定ラインとする</a:t>
            </a:r>
            <a:endParaRPr kumimoji="1" lang="ja-JP" altLang="en-US" dirty="0">
              <a:solidFill>
                <a:schemeClr val="tx1"/>
              </a:solidFill>
            </a:endParaRPr>
          </a:p>
        </p:txBody>
      </p:sp>
    </p:spTree>
    <p:extLst>
      <p:ext uri="{BB962C8B-B14F-4D97-AF65-F5344CB8AC3E}">
        <p14:creationId xmlns:p14="http://schemas.microsoft.com/office/powerpoint/2010/main" val="3175251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390" y="476646"/>
            <a:ext cx="8785225" cy="64087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89351" tIns="44676" rIns="89351" bIns="44676" anchor="ctr"/>
          <a:lstStyle/>
          <a:p>
            <a:pPr algn="ctr" defTabSz="893514">
              <a:defRPr/>
            </a:pPr>
            <a:endParaRPr lang="ja-JP" altLang="en-US" dirty="0">
              <a:solidFill>
                <a:prstClr val="white"/>
              </a:solidFill>
              <a:latin typeface="Meiryo UI" panose="020B0604030504040204" pitchFamily="50" charset="-128"/>
              <a:ea typeface="Meiryo UI" panose="020B0604030504040204" pitchFamily="50" charset="-128"/>
            </a:endParaRPr>
          </a:p>
        </p:txBody>
      </p:sp>
      <p:sp>
        <p:nvSpPr>
          <p:cNvPr id="200" name="正方形/長方形 199"/>
          <p:cNvSpPr/>
          <p:nvPr/>
        </p:nvSpPr>
        <p:spPr>
          <a:xfrm>
            <a:off x="91139" y="256152"/>
            <a:ext cx="8991544" cy="6381354"/>
          </a:xfrm>
          <a:prstGeom prst="rect">
            <a:avLst/>
          </a:prstGeom>
          <a:solidFill>
            <a:srgbClr val="FFE2E2"/>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ja-JP" altLang="en-US">
              <a:solidFill>
                <a:prstClr val="black"/>
              </a:solidFill>
              <a:latin typeface="Meiryo UI" panose="020B0604030504040204" pitchFamily="50" charset="-128"/>
              <a:ea typeface="Meiryo UI" panose="020B0604030504040204" pitchFamily="50" charset="-128"/>
            </a:endParaRPr>
          </a:p>
        </p:txBody>
      </p:sp>
      <p:sp>
        <p:nvSpPr>
          <p:cNvPr id="202" name="角丸四角形 55">
            <a:extLst>
              <a:ext uri="{FF2B5EF4-FFF2-40B4-BE49-F238E27FC236}">
                <a16:creationId xmlns:a16="http://schemas.microsoft.com/office/drawing/2014/main" id="{23215386-69E4-4AC2-AC65-2D4F05FF0B63}"/>
              </a:ext>
            </a:extLst>
          </p:cNvPr>
          <p:cNvSpPr/>
          <p:nvPr/>
        </p:nvSpPr>
        <p:spPr>
          <a:xfrm>
            <a:off x="188500" y="513592"/>
            <a:ext cx="5841500" cy="432000"/>
          </a:xfrm>
          <a:prstGeom prst="roundRect">
            <a:avLst/>
          </a:prstGeom>
          <a:ln/>
        </p:spPr>
        <p:style>
          <a:lnRef idx="0">
            <a:schemeClr val="accent1"/>
          </a:lnRef>
          <a:fillRef idx="3">
            <a:schemeClr val="accent1"/>
          </a:fillRef>
          <a:effectRef idx="3">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200" b="1" dirty="0" smtClean="0">
                <a:solidFill>
                  <a:prstClr val="white"/>
                </a:solidFill>
                <a:latin typeface="Meiryo UI" panose="020B0604030504040204" pitchFamily="50" charset="-128"/>
                <a:ea typeface="Meiryo UI" panose="020B0604030504040204" pitchFamily="50" charset="-128"/>
              </a:rPr>
              <a:t>「大阪府</a:t>
            </a:r>
            <a:r>
              <a:rPr lang="ja-JP" altLang="en-US" sz="1200" b="1" dirty="0">
                <a:solidFill>
                  <a:prstClr val="white"/>
                </a:solidFill>
                <a:latin typeface="Meiryo UI" panose="020B0604030504040204" pitchFamily="50" charset="-128"/>
                <a:ea typeface="Meiryo UI" panose="020B0604030504040204" pitchFamily="50" charset="-128"/>
              </a:rPr>
              <a:t>障害者等の雇用の促進等と就労の支援に関する</a:t>
            </a:r>
            <a:r>
              <a:rPr lang="ja-JP" altLang="en-US" sz="1200" b="1" dirty="0" smtClean="0">
                <a:solidFill>
                  <a:prstClr val="white"/>
                </a:solidFill>
                <a:latin typeface="Meiryo UI" panose="020B0604030504040204" pitchFamily="50" charset="-128"/>
                <a:ea typeface="Meiryo UI" panose="020B0604030504040204" pitchFamily="50" charset="-128"/>
              </a:rPr>
              <a:t>条例」に定める「障害者</a:t>
            </a:r>
            <a:r>
              <a:rPr lang="ja-JP" altLang="en-US" sz="1200" b="1" dirty="0">
                <a:solidFill>
                  <a:prstClr val="white"/>
                </a:solidFill>
                <a:latin typeface="Meiryo UI" panose="020B0604030504040204" pitchFamily="50" charset="-128"/>
                <a:ea typeface="Meiryo UI" panose="020B0604030504040204" pitchFamily="50" charset="-128"/>
              </a:rPr>
              <a:t>等</a:t>
            </a:r>
            <a:r>
              <a:rPr lang="ja-JP" altLang="en-US" sz="1200" b="1" dirty="0" smtClean="0">
                <a:solidFill>
                  <a:prstClr val="white"/>
                </a:solidFill>
                <a:latin typeface="Meiryo UI" panose="020B0604030504040204" pitchFamily="50" charset="-128"/>
                <a:ea typeface="Meiryo UI" panose="020B0604030504040204" pitchFamily="50" charset="-128"/>
              </a:rPr>
              <a:t>の</a:t>
            </a:r>
            <a:endParaRPr lang="en-US" altLang="ja-JP" sz="1200" b="1" dirty="0" smtClean="0">
              <a:solidFill>
                <a:prstClr val="white"/>
              </a:solidFill>
              <a:latin typeface="Meiryo UI" panose="020B0604030504040204" pitchFamily="50" charset="-128"/>
              <a:ea typeface="Meiryo UI" panose="020B0604030504040204" pitchFamily="50" charset="-128"/>
            </a:endParaRPr>
          </a:p>
          <a:p>
            <a:pPr algn="ctr"/>
            <a:r>
              <a:rPr lang="ja-JP" altLang="en-US" sz="1200" b="1" dirty="0" smtClean="0">
                <a:solidFill>
                  <a:prstClr val="white"/>
                </a:solidFill>
                <a:latin typeface="Meiryo UI" panose="020B0604030504040204" pitchFamily="50" charset="-128"/>
                <a:ea typeface="Meiryo UI" panose="020B0604030504040204" pitchFamily="50" charset="-128"/>
              </a:rPr>
              <a:t>職場</a:t>
            </a:r>
            <a:r>
              <a:rPr lang="ja-JP" altLang="en-US" sz="1200" b="1" dirty="0">
                <a:solidFill>
                  <a:prstClr val="white"/>
                </a:solidFill>
                <a:latin typeface="Meiryo UI" panose="020B0604030504040204" pitchFamily="50" charset="-128"/>
                <a:ea typeface="Meiryo UI" panose="020B0604030504040204" pitchFamily="50" charset="-128"/>
              </a:rPr>
              <a:t>環境整備等支援</a:t>
            </a:r>
            <a:r>
              <a:rPr lang="ja-JP" altLang="en-US" sz="1200" b="1" dirty="0" smtClean="0">
                <a:solidFill>
                  <a:prstClr val="white"/>
                </a:solidFill>
                <a:latin typeface="Meiryo UI" panose="020B0604030504040204" pitchFamily="50" charset="-128"/>
                <a:ea typeface="Meiryo UI" panose="020B0604030504040204" pitchFamily="50" charset="-128"/>
              </a:rPr>
              <a:t>組織」の認定等実施要綱（案）の概要</a:t>
            </a:r>
            <a:endParaRPr lang="ja-JP" altLang="en-US" sz="1200" b="1" dirty="0">
              <a:solidFill>
                <a:prstClr val="white"/>
              </a:solidFill>
              <a:latin typeface="Meiryo UI" panose="020B0604030504040204" pitchFamily="50" charset="-128"/>
              <a:ea typeface="Meiryo UI" panose="020B0604030504040204" pitchFamily="50" charset="-128"/>
            </a:endParaRPr>
          </a:p>
        </p:txBody>
      </p:sp>
      <p:graphicFrame>
        <p:nvGraphicFramePr>
          <p:cNvPr id="46" name="表 45"/>
          <p:cNvGraphicFramePr>
            <a:graphicFrameLocks noGrp="1"/>
          </p:cNvGraphicFramePr>
          <p:nvPr>
            <p:extLst>
              <p:ext uri="{D42A27DB-BD31-4B8C-83A1-F6EECF244321}">
                <p14:modId xmlns:p14="http://schemas.microsoft.com/office/powerpoint/2010/main" val="482751975"/>
              </p:ext>
            </p:extLst>
          </p:nvPr>
        </p:nvGraphicFramePr>
        <p:xfrm>
          <a:off x="197999" y="954464"/>
          <a:ext cx="8748001" cy="5161016"/>
        </p:xfrm>
        <a:graphic>
          <a:graphicData uri="http://schemas.openxmlformats.org/drawingml/2006/table">
            <a:tbl>
              <a:tblPr firstRow="1" bandRow="1">
                <a:tableStyleId>{5C22544A-7EE6-4342-B048-85BDC9FD1C3A}</a:tableStyleId>
              </a:tblPr>
              <a:tblGrid>
                <a:gridCol w="1566001">
                  <a:extLst>
                    <a:ext uri="{9D8B030D-6E8A-4147-A177-3AD203B41FA5}">
                      <a16:colId xmlns:a16="http://schemas.microsoft.com/office/drawing/2014/main" val="3477971687"/>
                    </a:ext>
                  </a:extLst>
                </a:gridCol>
                <a:gridCol w="7182000">
                  <a:extLst>
                    <a:ext uri="{9D8B030D-6E8A-4147-A177-3AD203B41FA5}">
                      <a16:colId xmlns:a16="http://schemas.microsoft.com/office/drawing/2014/main" val="2186629361"/>
                    </a:ext>
                  </a:extLst>
                </a:gridCol>
              </a:tblGrid>
              <a:tr h="349588">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条項</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ctr"/>
                      <a:r>
                        <a:rPr kumimoji="1" lang="ja-JP" altLang="en-US" sz="1200" b="0" smtClean="0">
                          <a:solidFill>
                            <a:schemeClr val="tx1"/>
                          </a:solidFill>
                          <a:latin typeface="Meiryo UI" panose="020B0604030504040204" pitchFamily="50" charset="-128"/>
                          <a:ea typeface="Meiryo UI" panose="020B0604030504040204" pitchFamily="50" charset="-128"/>
                        </a:rPr>
                        <a:t>概要</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36808802"/>
                  </a:ext>
                </a:extLst>
              </a:tr>
              <a:tr h="626560">
                <a:tc>
                  <a:txBody>
                    <a:bodyPr/>
                    <a:lstStyle/>
                    <a:p>
                      <a:pPr algn="ctr"/>
                      <a:r>
                        <a:rPr kumimoji="1" lang="zh-CN" altLang="en-US" sz="1200" b="0" dirty="0" smtClean="0">
                          <a:solidFill>
                            <a:schemeClr val="tx1"/>
                          </a:solidFill>
                          <a:latin typeface="Meiryo UI" panose="020B0604030504040204" pitchFamily="50" charset="-128"/>
                          <a:ea typeface="Meiryo UI" panose="020B0604030504040204" pitchFamily="50" charset="-128"/>
                        </a:rPr>
                        <a:t>第１条</a:t>
                      </a:r>
                      <a:endParaRPr kumimoji="1" lang="en-US" altLang="zh-CN" sz="1200" b="0" dirty="0" smtClean="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zh-CN" altLang="en-US" sz="1200" b="0" dirty="0" smtClean="0">
                          <a:solidFill>
                            <a:schemeClr val="tx1"/>
                          </a:solidFill>
                          <a:latin typeface="Meiryo UI" panose="020B0604030504040204" pitchFamily="50" charset="-128"/>
                          <a:ea typeface="Meiryo UI" panose="020B0604030504040204" pitchFamily="50" charset="-128"/>
                        </a:rPr>
                        <a:t>（趣旨）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　「大阪府障害者等の雇用の促進等と就労の支援に関する条例」第十一条の二の規定に基づく、「障害者等の職場環境整備等支援組織」の認定や支援組織のすべきことなどについて定めた。</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29798786"/>
                  </a:ext>
                </a:extLst>
              </a:tr>
              <a:tr h="378000">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第</a:t>
                      </a:r>
                      <a:r>
                        <a:rPr kumimoji="1" lang="en-US" altLang="ja-JP" sz="1200" b="0" dirty="0" smtClean="0">
                          <a:solidFill>
                            <a:schemeClr val="tx1"/>
                          </a:solidFill>
                          <a:latin typeface="Meiryo UI" panose="020B0604030504040204" pitchFamily="50" charset="-128"/>
                          <a:ea typeface="Meiryo UI" panose="020B0604030504040204" pitchFamily="50" charset="-128"/>
                        </a:rPr>
                        <a:t>2</a:t>
                      </a:r>
                      <a:r>
                        <a:rPr kumimoji="1" lang="ja-JP" altLang="en-US" sz="1200" b="0" dirty="0" smtClean="0">
                          <a:solidFill>
                            <a:schemeClr val="tx1"/>
                          </a:solidFill>
                          <a:latin typeface="Meiryo UI" panose="020B0604030504040204" pitchFamily="50" charset="-128"/>
                          <a:ea typeface="Meiryo UI" panose="020B0604030504040204" pitchFamily="50" charset="-128"/>
                        </a:rPr>
                        <a:t>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（認定の申請）</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支援組織の認定は、申請に基づき行うこととした。</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139668959"/>
                  </a:ext>
                </a:extLst>
              </a:tr>
              <a:tr h="378000">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第</a:t>
                      </a:r>
                      <a:r>
                        <a:rPr kumimoji="1" lang="en-US" altLang="ja-JP" sz="1200" b="0" dirty="0" smtClean="0">
                          <a:solidFill>
                            <a:schemeClr val="tx1"/>
                          </a:solidFill>
                          <a:latin typeface="Meiryo UI" panose="020B0604030504040204" pitchFamily="50" charset="-128"/>
                          <a:ea typeface="Meiryo UI" panose="020B0604030504040204" pitchFamily="50" charset="-128"/>
                        </a:rPr>
                        <a:t>3</a:t>
                      </a:r>
                      <a:r>
                        <a:rPr kumimoji="1" lang="ja-JP" altLang="en-US" sz="1200" b="0" dirty="0" smtClean="0">
                          <a:solidFill>
                            <a:schemeClr val="tx1"/>
                          </a:solidFill>
                          <a:latin typeface="Meiryo UI" panose="020B0604030504040204" pitchFamily="50" charset="-128"/>
                          <a:ea typeface="Meiryo UI" panose="020B0604030504040204" pitchFamily="50" charset="-128"/>
                        </a:rPr>
                        <a:t>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（認定の決定）</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認定基準は、今後、各分野の専門要件を追加していくこと想定し、「別表」として定めることとした。</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l"/>
                      <a:r>
                        <a:rPr kumimoji="1" lang="ja-JP" altLang="en-US" sz="1200" b="0" dirty="0" smtClean="0">
                          <a:solidFill>
                            <a:schemeClr val="tx1"/>
                          </a:solidFill>
                          <a:latin typeface="Meiryo UI" panose="020B0604030504040204" pitchFamily="50" charset="-128"/>
                          <a:ea typeface="Meiryo UI" panose="020B0604030504040204" pitchFamily="50" charset="-128"/>
                        </a:rPr>
                        <a:t>条例第十一条の二第</a:t>
                      </a:r>
                      <a:r>
                        <a:rPr kumimoji="1" lang="en-US" altLang="ja-JP" sz="1200" b="0" dirty="0" smtClean="0">
                          <a:solidFill>
                            <a:schemeClr val="tx1"/>
                          </a:solidFill>
                          <a:latin typeface="Meiryo UI" panose="020B0604030504040204" pitchFamily="50" charset="-128"/>
                          <a:ea typeface="Meiryo UI" panose="020B0604030504040204" pitchFamily="50" charset="-128"/>
                        </a:rPr>
                        <a:t>2</a:t>
                      </a:r>
                      <a:r>
                        <a:rPr kumimoji="1" lang="ja-JP" altLang="en-US" sz="1200" b="0" dirty="0" smtClean="0">
                          <a:solidFill>
                            <a:schemeClr val="tx1"/>
                          </a:solidFill>
                          <a:latin typeface="Meiryo UI" panose="020B0604030504040204" pitchFamily="50" charset="-128"/>
                          <a:ea typeface="Meiryo UI" panose="020B0604030504040204" pitchFamily="50" charset="-128"/>
                        </a:rPr>
                        <a:t>項に定める、認定における審議会への意見を聴く方法を記載した。</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10989080"/>
                  </a:ext>
                </a:extLst>
              </a:tr>
              <a:tr h="378000">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第</a:t>
                      </a:r>
                      <a:r>
                        <a:rPr kumimoji="1" lang="en-US" altLang="ja-JP" sz="1200" b="0" dirty="0" smtClean="0">
                          <a:solidFill>
                            <a:schemeClr val="tx1"/>
                          </a:solidFill>
                          <a:latin typeface="Meiryo UI" panose="020B0604030504040204" pitchFamily="50" charset="-128"/>
                          <a:ea typeface="Meiryo UI" panose="020B0604030504040204" pitchFamily="50" charset="-128"/>
                        </a:rPr>
                        <a:t>4</a:t>
                      </a:r>
                      <a:r>
                        <a:rPr kumimoji="1" lang="ja-JP" altLang="en-US" sz="1200" b="0" dirty="0" smtClean="0">
                          <a:solidFill>
                            <a:schemeClr val="tx1"/>
                          </a:solidFill>
                          <a:latin typeface="Meiryo UI" panose="020B0604030504040204" pitchFamily="50" charset="-128"/>
                          <a:ea typeface="Meiryo UI" panose="020B0604030504040204" pitchFamily="50" charset="-128"/>
                        </a:rPr>
                        <a:t>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（認定の公表）</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認定組織の公表について定めた。</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51614513"/>
                  </a:ext>
                </a:extLst>
              </a:tr>
              <a:tr h="378000">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第</a:t>
                      </a:r>
                      <a:r>
                        <a:rPr kumimoji="1" lang="en-US" altLang="ja-JP" sz="1200" b="0" dirty="0" smtClean="0">
                          <a:solidFill>
                            <a:schemeClr val="tx1"/>
                          </a:solidFill>
                          <a:latin typeface="Meiryo UI" panose="020B0604030504040204" pitchFamily="50" charset="-128"/>
                          <a:ea typeface="Meiryo UI" panose="020B0604030504040204" pitchFamily="50" charset="-128"/>
                        </a:rPr>
                        <a:t>5</a:t>
                      </a:r>
                      <a:r>
                        <a:rPr kumimoji="1" lang="ja-JP" altLang="en-US" sz="1200" b="0" dirty="0" smtClean="0">
                          <a:solidFill>
                            <a:schemeClr val="tx1"/>
                          </a:solidFill>
                          <a:latin typeface="Meiryo UI" panose="020B0604030504040204" pitchFamily="50" charset="-128"/>
                          <a:ea typeface="Meiryo UI" panose="020B0604030504040204" pitchFamily="50" charset="-128"/>
                        </a:rPr>
                        <a:t>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（支援組織の活動）</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支援組織の活動の方向性を示すとともに、当該支援組織の活動については、</a:t>
                      </a:r>
                      <a:r>
                        <a:rPr kumimoji="1" lang="ja-JP" altLang="en-US" sz="1200" b="0" dirty="0" err="1" smtClean="0">
                          <a:solidFill>
                            <a:schemeClr val="tx1"/>
                          </a:solidFill>
                          <a:latin typeface="Meiryo UI" panose="020B0604030504040204" pitchFamily="50" charset="-128"/>
                          <a:ea typeface="Meiryo UI" panose="020B0604030504040204" pitchFamily="50" charset="-128"/>
                        </a:rPr>
                        <a:t>障がい</a:t>
                      </a:r>
                      <a:r>
                        <a:rPr kumimoji="1" lang="ja-JP" altLang="en-US" sz="1200" b="0" dirty="0" smtClean="0">
                          <a:solidFill>
                            <a:schemeClr val="tx1"/>
                          </a:solidFill>
                          <a:latin typeface="Meiryo UI" panose="020B0604030504040204" pitchFamily="50" charset="-128"/>
                          <a:ea typeface="Meiryo UI" panose="020B0604030504040204" pitchFamily="50" charset="-128"/>
                        </a:rPr>
                        <a:t>者等又は事業者から対価を求めることができないことを定めた。</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8943202"/>
                  </a:ext>
                </a:extLst>
              </a:tr>
              <a:tr h="432000">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第</a:t>
                      </a:r>
                      <a:r>
                        <a:rPr kumimoji="1" lang="en-US" altLang="ja-JP" sz="1200" b="0" dirty="0" smtClean="0">
                          <a:solidFill>
                            <a:schemeClr val="tx1"/>
                          </a:solidFill>
                          <a:latin typeface="Meiryo UI" panose="020B0604030504040204" pitchFamily="50" charset="-128"/>
                          <a:ea typeface="Meiryo UI" panose="020B0604030504040204" pitchFamily="50" charset="-128"/>
                        </a:rPr>
                        <a:t>6</a:t>
                      </a:r>
                      <a:r>
                        <a:rPr kumimoji="1" lang="ja-JP" altLang="en-US" sz="1200" b="0" dirty="0" smtClean="0">
                          <a:solidFill>
                            <a:schemeClr val="tx1"/>
                          </a:solidFill>
                          <a:latin typeface="Meiryo UI" panose="020B0604030504040204" pitchFamily="50" charset="-128"/>
                          <a:ea typeface="Meiryo UI" panose="020B0604030504040204" pitchFamily="50" charset="-128"/>
                        </a:rPr>
                        <a:t>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（認定事項の変更）</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認定された支援組織の内容の変更や、辞退について定めた。</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25726652"/>
                  </a:ext>
                </a:extLst>
              </a:tr>
              <a:tr h="238480">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第</a:t>
                      </a:r>
                      <a:r>
                        <a:rPr kumimoji="1" lang="en-US" altLang="ja-JP" sz="1200" b="0" dirty="0" smtClean="0">
                          <a:solidFill>
                            <a:schemeClr val="tx1"/>
                          </a:solidFill>
                          <a:latin typeface="Meiryo UI" panose="020B0604030504040204" pitchFamily="50" charset="-128"/>
                          <a:ea typeface="Meiryo UI" panose="020B0604030504040204" pitchFamily="50" charset="-128"/>
                        </a:rPr>
                        <a:t>7</a:t>
                      </a:r>
                      <a:r>
                        <a:rPr kumimoji="1" lang="ja-JP" altLang="en-US" sz="1200" b="0" dirty="0" smtClean="0">
                          <a:solidFill>
                            <a:schemeClr val="tx1"/>
                          </a:solidFill>
                          <a:latin typeface="Meiryo UI" panose="020B0604030504040204" pitchFamily="50" charset="-128"/>
                          <a:ea typeface="Meiryo UI" panose="020B0604030504040204" pitchFamily="50" charset="-128"/>
                        </a:rPr>
                        <a:t>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（認定の辞退）</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171450" indent="-171450" algn="l">
                        <a:buFont typeface="Arial" panose="020B0604020202020204" pitchFamily="34" charset="0"/>
                        <a:buChar char="•"/>
                      </a:pPr>
                      <a:endParaRPr kumimoji="1" lang="en-US" altLang="ja-JP" sz="1000" b="0" dirty="0" smtClean="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775222"/>
                  </a:ext>
                </a:extLst>
              </a:tr>
              <a:tr h="346480">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第</a:t>
                      </a:r>
                      <a:r>
                        <a:rPr kumimoji="1" lang="en-US" altLang="ja-JP" sz="1200" b="0" dirty="0" smtClean="0">
                          <a:solidFill>
                            <a:schemeClr val="tx1"/>
                          </a:solidFill>
                          <a:latin typeface="Meiryo UI" panose="020B0604030504040204" pitchFamily="50" charset="-128"/>
                          <a:ea typeface="Meiryo UI" panose="020B0604030504040204" pitchFamily="50" charset="-128"/>
                        </a:rPr>
                        <a:t>8</a:t>
                      </a:r>
                      <a:r>
                        <a:rPr kumimoji="1" lang="ja-JP" altLang="en-US" sz="1200" b="0" dirty="0" smtClean="0">
                          <a:solidFill>
                            <a:schemeClr val="tx1"/>
                          </a:solidFill>
                          <a:latin typeface="Meiryo UI" panose="020B0604030504040204" pitchFamily="50" charset="-128"/>
                          <a:ea typeface="Meiryo UI" panose="020B0604030504040204" pitchFamily="50" charset="-128"/>
                        </a:rPr>
                        <a:t>条</a:t>
                      </a:r>
                    </a:p>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（報告）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kumimoji="1" lang="ja-JP" altLang="en-US" sz="1200" b="0" dirty="0" smtClean="0">
                          <a:solidFill>
                            <a:schemeClr val="tx1"/>
                          </a:solidFill>
                          <a:latin typeface="Meiryo UI" panose="020B0604030504040204" pitchFamily="50" charset="-128"/>
                          <a:ea typeface="Meiryo UI" panose="020B0604030504040204" pitchFamily="50" charset="-128"/>
                        </a:rPr>
                        <a:t>知事が条例第十一条の二第３項の規定による報告等を求めた場合の対応について定めた。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5957434"/>
                  </a:ext>
                </a:extLst>
              </a:tr>
              <a:tr h="346480">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第</a:t>
                      </a:r>
                      <a:r>
                        <a:rPr kumimoji="1" lang="en-US" altLang="ja-JP" sz="1200" b="0" dirty="0" smtClean="0">
                          <a:solidFill>
                            <a:schemeClr val="tx1"/>
                          </a:solidFill>
                          <a:latin typeface="Meiryo UI" panose="020B0604030504040204" pitchFamily="50" charset="-128"/>
                          <a:ea typeface="Meiryo UI" panose="020B0604030504040204" pitchFamily="50" charset="-128"/>
                        </a:rPr>
                        <a:t>9</a:t>
                      </a:r>
                      <a:r>
                        <a:rPr kumimoji="1" lang="ja-JP" altLang="en-US" sz="1200" b="0" dirty="0" smtClean="0">
                          <a:solidFill>
                            <a:schemeClr val="tx1"/>
                          </a:solidFill>
                          <a:latin typeface="Meiryo UI" panose="020B0604030504040204" pitchFamily="50" charset="-128"/>
                          <a:ea typeface="Meiryo UI" panose="020B0604030504040204" pitchFamily="50" charset="-128"/>
                        </a:rPr>
                        <a:t>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（認定の取消し）</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l">
                        <a:buFont typeface="Arial" panose="020B0604020202020204" pitchFamily="34" charset="0"/>
                        <a:buNone/>
                      </a:pPr>
                      <a:r>
                        <a:rPr kumimoji="1" lang="ja-JP" altLang="en-US" sz="1200" b="0" dirty="0" smtClean="0">
                          <a:solidFill>
                            <a:schemeClr val="tx1"/>
                          </a:solidFill>
                          <a:latin typeface="Meiryo UI" panose="020B0604030504040204" pitchFamily="50" charset="-128"/>
                          <a:ea typeface="Meiryo UI" panose="020B0604030504040204" pitchFamily="50" charset="-128"/>
                        </a:rPr>
                        <a:t>条例第十一条の二第４項の規定のほか、知事が認定を取り消す場合について定めた。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22857998"/>
                  </a:ext>
                </a:extLst>
              </a:tr>
              <a:tr h="527268">
                <a:tc>
                  <a:txBody>
                    <a:bodyPr/>
                    <a:lstStyle/>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第</a:t>
                      </a:r>
                      <a:r>
                        <a:rPr kumimoji="1" lang="en-US" altLang="ja-JP" sz="1200" b="0" dirty="0" smtClean="0">
                          <a:solidFill>
                            <a:schemeClr val="tx1"/>
                          </a:solidFill>
                          <a:latin typeface="Meiryo UI" panose="020B0604030504040204" pitchFamily="50" charset="-128"/>
                          <a:ea typeface="Meiryo UI" panose="020B0604030504040204" pitchFamily="50" charset="-128"/>
                        </a:rPr>
                        <a:t>10</a:t>
                      </a:r>
                      <a:r>
                        <a:rPr kumimoji="1" lang="ja-JP" altLang="en-US" sz="1200" b="0" dirty="0" smtClean="0">
                          <a:solidFill>
                            <a:schemeClr val="tx1"/>
                          </a:solidFill>
                          <a:latin typeface="Meiryo UI" panose="020B0604030504040204" pitchFamily="50" charset="-128"/>
                          <a:ea typeface="Meiryo UI" panose="020B0604030504040204" pitchFamily="50" charset="-128"/>
                        </a:rPr>
                        <a:t>条</a:t>
                      </a:r>
                      <a:endParaRPr kumimoji="1" lang="en-US" altLang="ja-JP" sz="1200" b="0" dirty="0" smtClean="0">
                        <a:solidFill>
                          <a:schemeClr val="tx1"/>
                        </a:solidFill>
                        <a:latin typeface="Meiryo UI" panose="020B0604030504040204" pitchFamily="50" charset="-128"/>
                        <a:ea typeface="Meiryo UI" panose="020B0604030504040204" pitchFamily="50" charset="-128"/>
                      </a:endParaRPr>
                    </a:p>
                    <a:p>
                      <a:pPr algn="ctr"/>
                      <a:r>
                        <a:rPr kumimoji="1" lang="ja-JP" altLang="en-US" sz="1200" b="0" dirty="0" smtClean="0">
                          <a:solidFill>
                            <a:schemeClr val="tx1"/>
                          </a:solidFill>
                          <a:latin typeface="Meiryo UI" panose="020B0604030504040204" pitchFamily="50" charset="-128"/>
                          <a:ea typeface="Meiryo UI" panose="020B0604030504040204" pitchFamily="50" charset="-128"/>
                        </a:rPr>
                        <a:t>（事務）</a:t>
                      </a:r>
                      <a:endParaRPr kumimoji="1" lang="ja-JP" altLang="en-US" sz="1200" b="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a:r>
                        <a:rPr kumimoji="1" lang="ja-JP" altLang="en-US" sz="1200" b="0" dirty="0" smtClean="0">
                          <a:solidFill>
                            <a:schemeClr val="tx1"/>
                          </a:solidFill>
                          <a:latin typeface="Meiryo UI" panose="020B0604030504040204" pitchFamily="50" charset="-128"/>
                          <a:ea typeface="Meiryo UI" panose="020B0604030504040204" pitchFamily="50" charset="-128"/>
                        </a:rPr>
                        <a:t>本認定事務については、各分野により所管が異なることから、分野に応じた所管課を列記することとした。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35436125"/>
                  </a:ext>
                </a:extLst>
              </a:tr>
            </a:tbl>
          </a:graphicData>
        </a:graphic>
      </p:graphicFrame>
    </p:spTree>
    <p:extLst>
      <p:ext uri="{BB962C8B-B14F-4D97-AF65-F5344CB8AC3E}">
        <p14:creationId xmlns:p14="http://schemas.microsoft.com/office/powerpoint/2010/main" val="181889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965</Words>
  <Application>Microsoft Office PowerPoint</Application>
  <PresentationFormat>画面に合わせる (4:3)</PresentationFormat>
  <Paragraphs>134</Paragraphs>
  <Slides>3</Slides>
  <Notes>3</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ＭＳ 明朝</vt:lpstr>
      <vt:lpstr>Arial</vt:lpstr>
      <vt:lpstr>Calibri</vt:lpstr>
      <vt:lpstr>Century</vt:lpstr>
      <vt:lpstr>Times New Roman</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2019-07-10T10:16:31Z</dcterms:created>
  <dcterms:modified xsi:type="dcterms:W3CDTF">2019-07-10T10:16:40Z</dcterms:modified>
</cp:coreProperties>
</file>