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3"/>
  </p:notesMasterIdLst>
  <p:sldIdLst>
    <p:sldId id="256" r:id="rId2"/>
  </p:sldIdLst>
  <p:sldSz cx="15119350" cy="10691813"/>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8" d="100"/>
          <a:sy n="48" d="100"/>
        </p:scale>
        <p:origin x="113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880101" cy="490354"/>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3" y="1"/>
            <a:ext cx="2880101" cy="490354"/>
          </a:xfrm>
          <a:prstGeom prst="rect">
            <a:avLst/>
          </a:prstGeom>
        </p:spPr>
        <p:txBody>
          <a:bodyPr vert="horz" lIns="89675" tIns="44838" rIns="89675" bIns="44838" rtlCol="0"/>
          <a:lstStyle>
            <a:lvl1pPr algn="r">
              <a:defRPr sz="1200"/>
            </a:lvl1pPr>
          </a:lstStyle>
          <a:p>
            <a:fld id="{E1DABD15-AFB5-400B-BC7C-DF23C5DCD0BD}" type="datetimeFigureOut">
              <a:rPr kumimoji="1" lang="ja-JP" altLang="en-US" smtClean="0"/>
              <a:t>2020/3/24</a:t>
            </a:fld>
            <a:endParaRPr kumimoji="1" lang="ja-JP" altLang="en-US"/>
          </a:p>
        </p:txBody>
      </p:sp>
      <p:sp>
        <p:nvSpPr>
          <p:cNvPr id="4" name="スライド イメージ プレースホルダー 3"/>
          <p:cNvSpPr>
            <a:spLocks noGrp="1" noRot="1" noChangeAspect="1"/>
          </p:cNvSpPr>
          <p:nvPr>
            <p:ph type="sldImg" idx="2"/>
          </p:nvPr>
        </p:nvSpPr>
        <p:spPr>
          <a:xfrm>
            <a:off x="990600" y="1222375"/>
            <a:ext cx="4665663" cy="3300413"/>
          </a:xfrm>
          <a:prstGeom prst="rect">
            <a:avLst/>
          </a:prstGeom>
          <a:noFill/>
          <a:ln w="12700">
            <a:solidFill>
              <a:prstClr val="black"/>
            </a:solidFill>
          </a:ln>
        </p:spPr>
        <p:txBody>
          <a:bodyPr vert="horz" lIns="89675" tIns="44838" rIns="89675" bIns="44838" rtlCol="0" anchor="ctr"/>
          <a:lstStyle/>
          <a:p>
            <a:endParaRPr lang="ja-JP" altLang="en-US"/>
          </a:p>
        </p:txBody>
      </p:sp>
      <p:sp>
        <p:nvSpPr>
          <p:cNvPr id="5" name="ノート プレースホルダー 4"/>
          <p:cNvSpPr>
            <a:spLocks noGrp="1"/>
          </p:cNvSpPr>
          <p:nvPr>
            <p:ph type="body" sz="quarter" idx="3"/>
          </p:nvPr>
        </p:nvSpPr>
        <p:spPr>
          <a:xfrm>
            <a:off x="664997" y="4705215"/>
            <a:ext cx="5316870" cy="3849436"/>
          </a:xfrm>
          <a:prstGeom prst="rect">
            <a:avLst/>
          </a:prstGeom>
        </p:spPr>
        <p:txBody>
          <a:bodyPr vert="horz" lIns="89675" tIns="44838" rIns="89675" bIns="4483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287059"/>
            <a:ext cx="2880101" cy="490354"/>
          </a:xfrm>
          <a:prstGeom prst="rect">
            <a:avLst/>
          </a:prstGeom>
        </p:spPr>
        <p:txBody>
          <a:bodyPr vert="horz" lIns="89675" tIns="44838" rIns="89675" bIns="448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3" y="9287059"/>
            <a:ext cx="2880101" cy="490354"/>
          </a:xfrm>
          <a:prstGeom prst="rect">
            <a:avLst/>
          </a:prstGeom>
        </p:spPr>
        <p:txBody>
          <a:bodyPr vert="horz" lIns="89675" tIns="44838" rIns="89675" bIns="44838" rtlCol="0" anchor="b"/>
          <a:lstStyle>
            <a:lvl1pPr algn="r">
              <a:defRPr sz="1200"/>
            </a:lvl1pPr>
          </a:lstStyle>
          <a:p>
            <a:fld id="{1BDB4BF8-B339-4E86-86C4-5BECD7A1D1E1}" type="slidenum">
              <a:rPr kumimoji="1" lang="ja-JP" altLang="en-US" smtClean="0"/>
              <a:t>‹#›</a:t>
            </a:fld>
            <a:endParaRPr kumimoji="1" lang="ja-JP" altLang="en-US"/>
          </a:p>
        </p:txBody>
      </p:sp>
    </p:spTree>
    <p:extLst>
      <p:ext uri="{BB962C8B-B14F-4D97-AF65-F5344CB8AC3E}">
        <p14:creationId xmlns:p14="http://schemas.microsoft.com/office/powerpoint/2010/main" val="1441909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09495EE-03C4-48C2-A5B5-4BDB0B3022AB}" type="datetimeFigureOut">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1530939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09495EE-03C4-48C2-A5B5-4BDB0B3022AB}" type="datetimeFigureOut">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3715902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09495EE-03C4-48C2-A5B5-4BDB0B3022AB}" type="datetimeFigureOut">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986580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09495EE-03C4-48C2-A5B5-4BDB0B3022AB}" type="datetimeFigureOut">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3007673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09495EE-03C4-48C2-A5B5-4BDB0B3022AB}" type="datetimeFigureOut">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2899605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09495EE-03C4-48C2-A5B5-4BDB0B3022AB}" type="datetimeFigureOut">
              <a:rPr kumimoji="1" lang="ja-JP" altLang="en-US" smtClean="0"/>
              <a:t>2020/3/24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3767689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smtClean="0"/>
              <a:t>マスター テキストの書式設定</a:t>
            </a:r>
          </a:p>
        </p:txBody>
      </p:sp>
      <p:sp>
        <p:nvSpPr>
          <p:cNvPr id="4" name="Content Placeholder 3"/>
          <p:cNvSpPr>
            <a:spLocks noGrp="1"/>
          </p:cNvSpPr>
          <p:nvPr>
            <p:ph sz="half" idx="2"/>
          </p:nvPr>
        </p:nvSpPr>
        <p:spPr>
          <a:xfrm>
            <a:off x="1041426" y="3905482"/>
            <a:ext cx="6396193"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smtClean="0"/>
              <a:t>マスター テキストの書式設定</a:t>
            </a:r>
          </a:p>
        </p:txBody>
      </p:sp>
      <p:sp>
        <p:nvSpPr>
          <p:cNvPr id="6" name="Content Placeholder 5"/>
          <p:cNvSpPr>
            <a:spLocks noGrp="1"/>
          </p:cNvSpPr>
          <p:nvPr>
            <p:ph sz="quarter" idx="4"/>
          </p:nvPr>
        </p:nvSpPr>
        <p:spPr>
          <a:xfrm>
            <a:off x="7654172" y="3905482"/>
            <a:ext cx="6427693"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09495EE-03C4-48C2-A5B5-4BDB0B3022AB}" type="datetimeFigureOut">
              <a:rPr kumimoji="1" lang="ja-JP" altLang="en-US" smtClean="0"/>
              <a:t>2020/3/24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3789740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09495EE-03C4-48C2-A5B5-4BDB0B3022AB}" type="datetimeFigureOut">
              <a:rPr kumimoji="1" lang="ja-JP" altLang="en-US" smtClean="0"/>
              <a:t>2020/3/24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1604949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9495EE-03C4-48C2-A5B5-4BDB0B3022AB}" type="datetimeFigureOut">
              <a:rPr kumimoji="1" lang="ja-JP" altLang="en-US" smtClean="0"/>
              <a:t>2020/3/24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3827446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09495EE-03C4-48C2-A5B5-4BDB0B3022AB}" type="datetimeFigureOut">
              <a:rPr kumimoji="1" lang="ja-JP" altLang="en-US" smtClean="0"/>
              <a:t>2020/3/24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2143574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ja-JP" altLang="en-US" smtClean="0"/>
              <a:t>図を追加</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09495EE-03C4-48C2-A5B5-4BDB0B3022AB}" type="datetimeFigureOut">
              <a:rPr kumimoji="1" lang="ja-JP" altLang="en-US" smtClean="0"/>
              <a:t>2020/3/24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614540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E09495EE-03C4-48C2-A5B5-4BDB0B3022AB}" type="datetimeFigureOut">
              <a:rPr kumimoji="1" lang="ja-JP" altLang="en-US" smtClean="0"/>
              <a:t>2020/3/24</a:t>
            </a:fld>
            <a:endParaRPr kumimoji="1" lang="ja-JP" alt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41900975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額縁 1"/>
          <p:cNvSpPr>
            <a:spLocks noChangeArrowheads="1"/>
          </p:cNvSpPr>
          <p:nvPr/>
        </p:nvSpPr>
        <p:spPr bwMode="auto">
          <a:xfrm>
            <a:off x="2283472" y="105283"/>
            <a:ext cx="10281677" cy="494991"/>
          </a:xfrm>
          <a:prstGeom prst="bevel">
            <a:avLst>
              <a:gd name="adj" fmla="val 9644"/>
            </a:avLst>
          </a:prstGeom>
          <a:solidFill>
            <a:srgbClr val="FFFFFF"/>
          </a:solidFill>
          <a:ln w="12700">
            <a:solidFill>
              <a:srgbClr val="000000"/>
            </a:solidFill>
            <a:miter lim="800000"/>
            <a:headEnd/>
            <a:tailEnd/>
          </a:ln>
        </p:spPr>
        <p:txBody>
          <a:bodyPr vert="horz" wrap="square" lIns="101827" tIns="50913" rIns="101827" bIns="50913" numCol="1" anchor="ctr" anchorCtr="0" compatLnSpc="1">
            <a:prstTxWarp prst="textNoShape">
              <a:avLst/>
            </a:prstTxWarp>
          </a:bodyPr>
          <a:lstStyle/>
          <a:p>
            <a:pPr algn="ctr" defTabSz="1018276" eaLnBrk="0" fontAlgn="base" hangingPunct="0">
              <a:spcBef>
                <a:spcPct val="0"/>
              </a:spcBef>
              <a:spcAft>
                <a:spcPct val="0"/>
              </a:spcAft>
            </a:pPr>
            <a:r>
              <a:rPr lang="ja-JP" altLang="ja-JP" sz="1782" dirty="0">
                <a:latin typeface="Century" panose="02040604050505020304" pitchFamily="18" charset="0"/>
                <a:ea typeface="HGSｺﾞｼｯｸM" panose="020B0600000000000000" pitchFamily="50" charset="-128"/>
                <a:cs typeface="Times New Roman" panose="02020603050405020304" pitchFamily="18" charset="0"/>
              </a:rPr>
              <a:t>新・発達障がい児者支援プラン後の発達障がい児者支援について（</a:t>
            </a:r>
            <a:r>
              <a:rPr lang="ja-JP" altLang="ja-JP" sz="1782">
                <a:latin typeface="Century" panose="02040604050505020304" pitchFamily="18" charset="0"/>
                <a:ea typeface="HGSｺﾞｼｯｸM" panose="020B0600000000000000" pitchFamily="50" charset="-128"/>
                <a:cs typeface="Times New Roman" panose="02020603050405020304" pitchFamily="18" charset="0"/>
              </a:rPr>
              <a:t>提言</a:t>
            </a:r>
            <a:r>
              <a:rPr lang="ja-JP" altLang="ja-JP" sz="1782" smtClean="0">
                <a:latin typeface="Century" panose="02040604050505020304" pitchFamily="18" charset="0"/>
                <a:ea typeface="HGSｺﾞｼｯｸM" panose="020B0600000000000000" pitchFamily="50" charset="-128"/>
                <a:cs typeface="Times New Roman" panose="02020603050405020304" pitchFamily="18" charset="0"/>
              </a:rPr>
              <a:t>）の</a:t>
            </a:r>
            <a:r>
              <a:rPr lang="ja-JP" altLang="ja-JP" sz="1782" dirty="0">
                <a:latin typeface="Century" panose="02040604050505020304" pitchFamily="18" charset="0"/>
                <a:ea typeface="HGSｺﾞｼｯｸM" panose="020B0600000000000000" pitchFamily="50" charset="-128"/>
                <a:cs typeface="Times New Roman" panose="02020603050405020304" pitchFamily="18" charset="0"/>
              </a:rPr>
              <a:t>概要</a:t>
            </a:r>
            <a:endParaRPr lang="ja-JP" altLang="ja-JP" sz="2004" dirty="0">
              <a:latin typeface="Arial" panose="020B0604020202020204" pitchFamily="34" charset="0"/>
            </a:endParaRPr>
          </a:p>
        </p:txBody>
      </p:sp>
      <p:sp>
        <p:nvSpPr>
          <p:cNvPr id="4" name="角丸四角形 3"/>
          <p:cNvSpPr/>
          <p:nvPr/>
        </p:nvSpPr>
        <p:spPr>
          <a:xfrm>
            <a:off x="7469282" y="6310635"/>
            <a:ext cx="7143876" cy="531625"/>
          </a:xfrm>
          <a:prstGeom prst="roundRect">
            <a:avLst>
              <a:gd name="adj" fmla="val 21641"/>
            </a:avLst>
          </a:prstGeom>
          <a:solidFill>
            <a:sysClr val="window" lastClr="FFFFFF"/>
          </a:solidFill>
          <a:ln w="12700" cap="flat" cmpd="sng" algn="ctr">
            <a:solidFill>
              <a:sysClr val="windowText" lastClr="000000"/>
            </a:solidFill>
            <a:prstDash val="solid"/>
          </a:ln>
          <a:effectLst>
            <a:outerShdw blurRad="50800" dist="38100" dir="2700000" algn="tl" rotWithShape="0">
              <a:prstClr val="black">
                <a:alpha val="0"/>
              </a:prstClr>
            </a:outerShdw>
          </a:effectLst>
        </p:spPr>
        <p:txBody>
          <a:bodyPr rot="0" spcFirstLastPara="0" vert="horz" wrap="square" lIns="101827" tIns="50913" rIns="101827" bIns="50913" numCol="1" spcCol="0" rtlCol="0" fromWordArt="0" anchor="ctr" anchorCtr="0" forceAA="0" compatLnSpc="1">
            <a:prstTxWarp prst="textNoShape">
              <a:avLst/>
            </a:prstTxWarp>
            <a:noAutofit/>
          </a:bodyPr>
          <a:lstStyle/>
          <a:p>
            <a:endParaRPr lang="ja-JP" altLang="en-US" sz="2310"/>
          </a:p>
        </p:txBody>
      </p:sp>
      <p:sp>
        <p:nvSpPr>
          <p:cNvPr id="22" name="テキスト ボックス 11"/>
          <p:cNvSpPr txBox="1">
            <a:spLocks noChangeArrowheads="1"/>
          </p:cNvSpPr>
          <p:nvPr/>
        </p:nvSpPr>
        <p:spPr bwMode="auto">
          <a:xfrm>
            <a:off x="7615986" y="6498038"/>
            <a:ext cx="6661169" cy="206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101827" bIns="50913" numCol="1" anchor="t" anchorCtr="0" compatLnSpc="1">
            <a:prstTxWarp prst="textNoShape">
              <a:avLst/>
            </a:prstTxWarp>
          </a:bodyPr>
          <a:lstStyle/>
          <a:p>
            <a:pPr defTabSz="1018276" eaLnBrk="0" fontAlgn="base" hangingPunct="0">
              <a:spcBef>
                <a:spcPct val="0"/>
              </a:spcBef>
              <a:spcAft>
                <a:spcPct val="0"/>
              </a:spcAft>
            </a:pP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〇　第</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5</a:t>
            </a:r>
            <a:r>
              <a:rPr lang="ja-JP" altLang="en-US" sz="1200" dirty="0" err="1">
                <a:latin typeface="Meiryo UI" panose="020B0604030504040204" pitchFamily="50" charset="-128"/>
                <a:ea typeface="Meiryo UI" panose="020B0604030504040204" pitchFamily="50" charset="-128"/>
                <a:cs typeface="Times New Roman" panose="02020603050405020304" pitchFamily="18" charset="0"/>
              </a:rPr>
              <a:t>次障がい</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者計画においても最重点施策と位置づけ、府として推進していくべき施策</a:t>
            </a:r>
            <a:endParaRPr lang="ja-JP" altLang="en-US" sz="1200" dirty="0">
              <a:latin typeface="Meiryo UI" panose="020B0604030504040204" pitchFamily="50" charset="-128"/>
              <a:ea typeface="Meiryo UI" panose="020B0604030504040204" pitchFamily="50" charset="-128"/>
            </a:endParaRPr>
          </a:p>
        </p:txBody>
      </p:sp>
      <p:sp>
        <p:nvSpPr>
          <p:cNvPr id="29" name="正方形/長方形 9"/>
          <p:cNvSpPr>
            <a:spLocks noChangeArrowheads="1"/>
          </p:cNvSpPr>
          <p:nvPr/>
        </p:nvSpPr>
        <p:spPr bwMode="auto">
          <a:xfrm>
            <a:off x="7615986" y="6124626"/>
            <a:ext cx="3549795" cy="321350"/>
          </a:xfrm>
          <a:prstGeom prst="rect">
            <a:avLst/>
          </a:prstGeom>
          <a:solidFill>
            <a:schemeClr val="accent5">
              <a:lumMod val="50000"/>
            </a:schemeClr>
          </a:solidFill>
          <a:ln w="12700">
            <a:solidFill>
              <a:srgbClr val="000000"/>
            </a:solidFill>
            <a:miter lim="800000"/>
            <a:headEnd/>
            <a:tailEnd/>
          </a:ln>
        </p:spPr>
        <p:txBody>
          <a:bodyPr vert="horz" wrap="square" lIns="101827" tIns="72000" rIns="101827" bIns="50913" numCol="1" anchor="ctr" anchorCtr="0" compatLnSpc="1">
            <a:prstTxWarp prst="textNoShape">
              <a:avLst/>
            </a:prstTxWarp>
          </a:bodyPr>
          <a:lstStyle/>
          <a:p>
            <a:pPr algn="ctr" defTabSz="1018276" eaLnBrk="0" fontAlgn="base" hangingPunct="0">
              <a:spcBef>
                <a:spcPct val="0"/>
              </a:spcBef>
              <a:spcAft>
                <a:spcPct val="0"/>
              </a:spcAft>
            </a:pPr>
            <a:r>
              <a:rPr lang="ja-JP" altLang="ja-JP" sz="16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５　第</a:t>
            </a:r>
            <a:r>
              <a:rPr lang="en-US" altLang="ja-JP" sz="16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5</a:t>
            </a:r>
            <a:r>
              <a:rPr lang="ja-JP" altLang="en-US" sz="1600" dirty="0" err="1">
                <a:solidFill>
                  <a:schemeClr val="bg1"/>
                </a:solidFill>
                <a:latin typeface="Meiryo UI" panose="020B0604030504040204" pitchFamily="50" charset="-128"/>
                <a:ea typeface="Meiryo UI" panose="020B0604030504040204" pitchFamily="50" charset="-128"/>
                <a:cs typeface="Times New Roman" panose="02020603050405020304" pitchFamily="18" charset="0"/>
              </a:rPr>
              <a:t>次障がい</a:t>
            </a:r>
            <a:r>
              <a:rPr lang="ja-JP" altLang="en-US" sz="16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者計画での位置づけ</a:t>
            </a:r>
            <a:endParaRPr lang="ja-JP" altLang="en-US" sz="1600" dirty="0">
              <a:solidFill>
                <a:schemeClr val="bg1"/>
              </a:solidFill>
              <a:latin typeface="Meiryo UI" panose="020B0604030504040204" pitchFamily="50" charset="-128"/>
              <a:ea typeface="Meiryo UI" panose="020B0604030504040204" pitchFamily="50" charset="-128"/>
            </a:endParaRPr>
          </a:p>
        </p:txBody>
      </p:sp>
      <p:sp>
        <p:nvSpPr>
          <p:cNvPr id="30" name="Rectangle 27"/>
          <p:cNvSpPr>
            <a:spLocks noChangeArrowheads="1"/>
          </p:cNvSpPr>
          <p:nvPr/>
        </p:nvSpPr>
        <p:spPr bwMode="auto">
          <a:xfrm>
            <a:off x="431800" y="25415"/>
            <a:ext cx="205707" cy="458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1827" tIns="50913" rIns="101827" bIns="50913" numCol="1" anchor="ctr" anchorCtr="0" compatLnSpc="1">
            <a:prstTxWarp prst="textNoShape">
              <a:avLst/>
            </a:prstTxWarp>
            <a:spAutoFit/>
          </a:bodyPr>
          <a:lstStyle/>
          <a:p>
            <a:endParaRPr lang="ja-JP" altLang="en-US" sz="2310"/>
          </a:p>
        </p:txBody>
      </p:sp>
      <p:sp>
        <p:nvSpPr>
          <p:cNvPr id="31" name="Rectangle 45"/>
          <p:cNvSpPr>
            <a:spLocks noChangeArrowheads="1"/>
          </p:cNvSpPr>
          <p:nvPr/>
        </p:nvSpPr>
        <p:spPr bwMode="auto">
          <a:xfrm>
            <a:off x="240875" y="163307"/>
            <a:ext cx="205707" cy="458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1827" tIns="50913" rIns="101827" bIns="50913" numCol="1" anchor="ctr" anchorCtr="0" compatLnSpc="1">
            <a:prstTxWarp prst="textNoShape">
              <a:avLst/>
            </a:prstTxWarp>
            <a:spAutoFit/>
          </a:bodyPr>
          <a:lstStyle/>
          <a:p>
            <a:endParaRPr lang="ja-JP" altLang="en-US" sz="2310"/>
          </a:p>
        </p:txBody>
      </p:sp>
      <p:sp>
        <p:nvSpPr>
          <p:cNvPr id="15" name="角丸四角形 14"/>
          <p:cNvSpPr/>
          <p:nvPr/>
        </p:nvSpPr>
        <p:spPr>
          <a:xfrm>
            <a:off x="337127" y="5869677"/>
            <a:ext cx="7079253" cy="4664973"/>
          </a:xfrm>
          <a:prstGeom prst="roundRect">
            <a:avLst>
              <a:gd name="adj" fmla="val 3330"/>
            </a:avLst>
          </a:prstGeom>
          <a:solidFill>
            <a:sysClr val="window" lastClr="FFFFFF"/>
          </a:solidFill>
          <a:ln w="12700" cap="flat" cmpd="sng" algn="ctr">
            <a:solidFill>
              <a:sysClr val="windowText" lastClr="000000"/>
            </a:solidFill>
            <a:prstDash val="solid"/>
          </a:ln>
          <a:effectLst>
            <a:outerShdw blurRad="50800" dist="38100" dir="2700000" algn="tl" rotWithShape="0">
              <a:prstClr val="black">
                <a:alpha val="0"/>
              </a:prstClr>
            </a:outerShdw>
          </a:effectLst>
        </p:spPr>
        <p:txBody>
          <a:bodyPr rot="0" spcFirstLastPara="0" vert="horz" wrap="square" lIns="101827" tIns="50913" rIns="101827" bIns="50913" numCol="1" spcCol="0" rtlCol="0" fromWordArt="0" anchor="ctr" anchorCtr="0" forceAA="0" compatLnSpc="1">
            <a:prstTxWarp prst="textNoShape">
              <a:avLst/>
            </a:prstTxWarp>
            <a:noAutofit/>
          </a:bodyPr>
          <a:lstStyle/>
          <a:p>
            <a:endParaRPr lang="ja-JP" altLang="en-US" sz="2310"/>
          </a:p>
        </p:txBody>
      </p:sp>
      <p:sp>
        <p:nvSpPr>
          <p:cNvPr id="16" name="正方形/長方形 15"/>
          <p:cNvSpPr/>
          <p:nvPr/>
        </p:nvSpPr>
        <p:spPr>
          <a:xfrm>
            <a:off x="401622" y="5721475"/>
            <a:ext cx="4711956" cy="319995"/>
          </a:xfrm>
          <a:prstGeom prst="rect">
            <a:avLst/>
          </a:prstGeom>
          <a:solidFill>
            <a:schemeClr val="accent5">
              <a:lumMod val="50000"/>
            </a:schemeClr>
          </a:solidFill>
          <a:ln w="12700" cap="flat" cmpd="sng" algn="ctr">
            <a:solidFill>
              <a:sysClr val="windowText" lastClr="000000"/>
            </a:solidFill>
            <a:prstDash val="solid"/>
          </a:ln>
          <a:effectLst/>
        </p:spPr>
        <p:txBody>
          <a:bodyPr rot="0" spcFirstLastPara="0" vert="horz" wrap="square" lIns="101827" tIns="72000" rIns="101827" bIns="50913" numCol="1" spcCol="0" rtlCol="0" fromWordArt="0" anchor="ctr" anchorCtr="0" forceAA="0" compatLnSpc="1">
            <a:prstTxWarp prst="textNoShape">
              <a:avLst/>
            </a:prstTxWarp>
            <a:noAutofit/>
          </a:bodyPr>
          <a:lstStyle/>
          <a:p>
            <a:pPr algn="ctr">
              <a:lnSpc>
                <a:spcPts val="1670"/>
              </a:lnSpc>
            </a:pPr>
            <a:r>
              <a:rPr lang="ja-JP" altLang="en-US" sz="1600" kern="1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３　見直しに当たっての主要な論点とそれに対する提言</a:t>
            </a:r>
          </a:p>
        </p:txBody>
      </p:sp>
      <p:sp>
        <p:nvSpPr>
          <p:cNvPr id="17" name="テキスト ボックス 17"/>
          <p:cNvSpPr txBox="1"/>
          <p:nvPr/>
        </p:nvSpPr>
        <p:spPr>
          <a:xfrm>
            <a:off x="338782" y="6415971"/>
            <a:ext cx="6899265" cy="661676"/>
          </a:xfrm>
          <a:prstGeom prst="rect">
            <a:avLst/>
          </a:prstGeom>
          <a:noFill/>
          <a:ln w="6350">
            <a:noFill/>
          </a:ln>
          <a:effectLst/>
        </p:spPr>
        <p:txBody>
          <a:bodyPr rot="0" spcFirstLastPara="0" vert="horz" wrap="square" lIns="101827" tIns="50913" rIns="101827" bIns="50913" numCol="1" spcCol="0" rtlCol="0" fromWordArt="0" anchor="t" anchorCtr="0" forceAA="0" compatLnSpc="1">
            <a:prstTxWarp prst="textNoShape">
              <a:avLst/>
            </a:prstTxWarp>
            <a:noAutofit/>
          </a:bodyPr>
          <a:lstStyle/>
          <a:p>
            <a:pPr marL="180000" indent="-180000" algn="just">
              <a:lnSpc>
                <a:spcPts val="1782"/>
              </a:lnSpc>
              <a:buFont typeface="Wingdings" panose="05000000000000000000" pitchFamily="2" charset="2"/>
              <a:buChar char="Ø"/>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療育</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拠点では当面小学校高学年から中学生までを一つの目安として支援ノウハウを蓄積</a:t>
            </a:r>
          </a:p>
          <a:p>
            <a:pPr marL="180000" indent="-180000" algn="just">
              <a:spcBef>
                <a:spcPts val="300"/>
              </a:spcBef>
              <a:buFont typeface="Wingdings" panose="05000000000000000000" pitchFamily="2" charset="2"/>
              <a:buChar char="Ø"/>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放デイに対して広域的に機関支援を実施。高年齢の子どもに対する支援の質の向上と均</a:t>
            </a:r>
            <a:r>
              <a:rPr lang="ja-JP" altLang="en-US" sz="1200" kern="100" dirty="0" err="1" smtClean="0">
                <a:latin typeface="Meiryo UI" panose="020B0604030504040204" pitchFamily="50" charset="-128"/>
                <a:ea typeface="Meiryo UI" panose="020B0604030504040204" pitchFamily="50" charset="-128"/>
                <a:cs typeface="Times New Roman" panose="02020603050405020304" pitchFamily="18" charset="0"/>
              </a:rPr>
              <a:t>てん化を</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進め、地域全体の支援力を底上げ</a:t>
            </a: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782"/>
              </a:lnSpc>
            </a:pPr>
            <a:endPar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37" name="正方形/長方形 36"/>
          <p:cNvSpPr/>
          <p:nvPr/>
        </p:nvSpPr>
        <p:spPr>
          <a:xfrm>
            <a:off x="444844" y="6227751"/>
            <a:ext cx="2038223" cy="20448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１　高年齢の子どもへの支援</a:t>
            </a:r>
          </a:p>
        </p:txBody>
      </p:sp>
      <p:sp>
        <p:nvSpPr>
          <p:cNvPr id="38" name="正方形/長方形 37"/>
          <p:cNvSpPr/>
          <p:nvPr/>
        </p:nvSpPr>
        <p:spPr>
          <a:xfrm>
            <a:off x="444844" y="8388819"/>
            <a:ext cx="2749028" cy="23158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just">
              <a:lnSpc>
                <a:spcPts val="1782"/>
              </a:lnSpc>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３　医療機関での初診待機期間の短縮</a:t>
            </a:r>
          </a:p>
        </p:txBody>
      </p:sp>
      <p:sp>
        <p:nvSpPr>
          <p:cNvPr id="39" name="正方形/長方形 38"/>
          <p:cNvSpPr/>
          <p:nvPr/>
        </p:nvSpPr>
        <p:spPr>
          <a:xfrm>
            <a:off x="444844" y="7281107"/>
            <a:ext cx="4619059" cy="231425"/>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just">
              <a:lnSpc>
                <a:spcPts val="1782"/>
              </a:lnSpc>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２　療育拠点及び発達障がい者支援センター（アクトおおさか）のあり方</a:t>
            </a:r>
          </a:p>
        </p:txBody>
      </p:sp>
      <p:sp>
        <p:nvSpPr>
          <p:cNvPr id="40" name="テキスト ボックス 17"/>
          <p:cNvSpPr txBox="1"/>
          <p:nvPr/>
        </p:nvSpPr>
        <p:spPr>
          <a:xfrm>
            <a:off x="344087" y="8616625"/>
            <a:ext cx="6876865" cy="1346525"/>
          </a:xfrm>
          <a:prstGeom prst="rect">
            <a:avLst/>
          </a:prstGeom>
          <a:noFill/>
          <a:ln w="6350">
            <a:noFill/>
          </a:ln>
          <a:effectLst/>
        </p:spPr>
        <p:txBody>
          <a:bodyPr rot="0" spcFirstLastPara="0" vert="horz" wrap="square" lIns="101827" tIns="50913" rIns="101827" bIns="50913" numCol="1" spcCol="0" rtlCol="0" fromWordArt="0" anchor="t" anchorCtr="0" forceAA="0" compatLnSpc="1">
            <a:prstTxWarp prst="textNoShape">
              <a:avLst/>
            </a:prstTxWarp>
            <a:noAutofit/>
          </a:bodyPr>
          <a:lstStyle/>
          <a:p>
            <a:pPr marL="180000" indent="-180000" algn="just">
              <a:spcBef>
                <a:spcPts val="300"/>
              </a:spcBef>
              <a:buFont typeface="Wingdings" panose="05000000000000000000" pitchFamily="2" charset="2"/>
              <a:buChar char=""/>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引き続き</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医師の養成を通じた専門的な医療機関の確保と医療機関ネットワークの充実</a:t>
            </a:r>
          </a:p>
          <a:p>
            <a:pPr marL="180000" indent="-180000" algn="just">
              <a:spcBef>
                <a:spcPts val="300"/>
              </a:spcBef>
              <a:buFont typeface="Wingdings" panose="05000000000000000000" pitchFamily="2" charset="2"/>
              <a:buChar char=""/>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拠点医療機関の協力を得て圏域での医療機関研修など診療機能の強化に資する取組を推進</a:t>
            </a:r>
          </a:p>
          <a:p>
            <a:pPr marL="180000" indent="-180000" algn="just">
              <a:spcBef>
                <a:spcPts val="300"/>
              </a:spcBef>
              <a:buFont typeface="Wingdings" panose="05000000000000000000" pitchFamily="2" charset="2"/>
              <a:buChar char=""/>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国の発達障害専門医療機関初診待機解消事業を活用し、待機期間の短縮を図る新たな</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スキーム</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の</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検討</a:t>
            </a:r>
            <a:endParaRPr lang="ja-JP" altLang="en-US" sz="1200" kern="100" dirty="0">
              <a:latin typeface="Meiryo UI" panose="020B0604030504040204" pitchFamily="50" charset="-128"/>
              <a:ea typeface="Meiryo UI" panose="020B0604030504040204" pitchFamily="50" charset="-128"/>
              <a:cs typeface="Times New Roman" panose="02020603050405020304" pitchFamily="18" charset="0"/>
            </a:endParaRPr>
          </a:p>
          <a:p>
            <a:pPr marL="180000" indent="-180000" algn="just">
              <a:spcBef>
                <a:spcPts val="300"/>
              </a:spcBef>
              <a:buFont typeface="Wingdings" panose="05000000000000000000" pitchFamily="2" charset="2"/>
              <a:buChar char=""/>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拠点医療機関の協議の場等の設置など、発達障がいの診断機能の向上と圏域間の均</a:t>
            </a:r>
            <a:r>
              <a:rPr lang="ja-JP" altLang="en-US" sz="1200" kern="100" dirty="0" err="1">
                <a:latin typeface="Meiryo UI" panose="020B0604030504040204" pitchFamily="50" charset="-128"/>
                <a:ea typeface="Meiryo UI" panose="020B0604030504040204" pitchFamily="50" charset="-128"/>
                <a:cs typeface="Times New Roman" panose="02020603050405020304" pitchFamily="18" charset="0"/>
              </a:rPr>
              <a:t>てん化を</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図り</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、拠点</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医療機関を中心としたネットワークが機能する取組も必要</a:t>
            </a:r>
          </a:p>
        </p:txBody>
      </p:sp>
      <p:sp>
        <p:nvSpPr>
          <p:cNvPr id="41" name="テキスト ボックス 17"/>
          <p:cNvSpPr txBox="1"/>
          <p:nvPr/>
        </p:nvSpPr>
        <p:spPr>
          <a:xfrm>
            <a:off x="343617" y="7507033"/>
            <a:ext cx="6877335" cy="862736"/>
          </a:xfrm>
          <a:prstGeom prst="rect">
            <a:avLst/>
          </a:prstGeom>
          <a:noFill/>
          <a:ln w="6350">
            <a:noFill/>
          </a:ln>
          <a:effectLst/>
        </p:spPr>
        <p:txBody>
          <a:bodyPr rot="0" spcFirstLastPara="0" vert="horz" wrap="square" lIns="101827" tIns="50913" rIns="101827" bIns="50913" numCol="1" spcCol="0" rtlCol="0" fromWordArt="0" anchor="t" anchorCtr="0" forceAA="0" compatLnSpc="1">
            <a:prstTxWarp prst="textNoShape">
              <a:avLst/>
            </a:prstTxWarp>
            <a:noAutofit/>
          </a:bodyPr>
          <a:lstStyle/>
          <a:p>
            <a:pPr marL="180000" indent="-180000" algn="just">
              <a:lnSpc>
                <a:spcPts val="1782"/>
              </a:lnSpc>
              <a:buFont typeface="Wingdings" panose="05000000000000000000" pitchFamily="2" charset="2"/>
              <a:buChar char="Ø"/>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療育</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拠点の地域における機能に着目し、名称を「発達支援拠点」と改称。その機能にふさわしい体制を整備</a:t>
            </a:r>
          </a:p>
          <a:p>
            <a:pPr marL="180000" indent="-180000" algn="just">
              <a:spcBef>
                <a:spcPts val="300"/>
              </a:spcBef>
              <a:buFont typeface="Wingdings" panose="05000000000000000000" pitchFamily="2" charset="2"/>
              <a:buChar char="Ø"/>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発達支援拠点のアクトおおさかのブランチ機能も想定。アクトおおさかと発達支援拠点との地域連携の枠組みを整備。市町村が地域支援マネージャーの機能を</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活用</a:t>
            </a:r>
            <a:endParaRPr lang="ja-JP" altLang="en-US" sz="12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角丸四角形 10"/>
          <p:cNvSpPr/>
          <p:nvPr/>
        </p:nvSpPr>
        <p:spPr>
          <a:xfrm>
            <a:off x="358138" y="3877086"/>
            <a:ext cx="7047894" cy="1732199"/>
          </a:xfrm>
          <a:prstGeom prst="roundRect">
            <a:avLst>
              <a:gd name="adj" fmla="val 6823"/>
            </a:avLst>
          </a:prstGeom>
          <a:solidFill>
            <a:sysClr val="window" lastClr="FFFFFF"/>
          </a:solidFill>
          <a:ln w="12700" cap="flat" cmpd="sng" algn="ctr">
            <a:solidFill>
              <a:sysClr val="windowText" lastClr="000000"/>
            </a:solidFill>
            <a:prstDash val="solid"/>
          </a:ln>
          <a:effectLst>
            <a:outerShdw blurRad="50800" dist="38100" dir="2700000" algn="tl" rotWithShape="0">
              <a:prstClr val="black">
                <a:alpha val="0"/>
              </a:prstClr>
            </a:outerShdw>
          </a:effectLst>
        </p:spPr>
        <p:txBody>
          <a:bodyPr rot="0" spcFirstLastPara="0" vert="horz" wrap="square" lIns="101827" tIns="50913" rIns="101827" bIns="50913" numCol="1" spcCol="0" rtlCol="0" fromWordArt="0" anchor="ctr" anchorCtr="0" forceAA="0" compatLnSpc="1">
            <a:prstTxWarp prst="textNoShape">
              <a:avLst/>
            </a:prstTxWarp>
            <a:noAutofit/>
          </a:bodyPr>
          <a:lstStyle/>
          <a:p>
            <a:endParaRPr lang="ja-JP" altLang="en-US" sz="2310"/>
          </a:p>
        </p:txBody>
      </p:sp>
      <p:sp>
        <p:nvSpPr>
          <p:cNvPr id="12" name="正方形/長方形 11"/>
          <p:cNvSpPr/>
          <p:nvPr/>
        </p:nvSpPr>
        <p:spPr>
          <a:xfrm>
            <a:off x="566697" y="3718516"/>
            <a:ext cx="3396705" cy="349070"/>
          </a:xfrm>
          <a:prstGeom prst="rect">
            <a:avLst/>
          </a:prstGeom>
          <a:solidFill>
            <a:schemeClr val="accent5">
              <a:lumMod val="50000"/>
            </a:schemeClr>
          </a:solidFill>
          <a:ln w="12700" cap="flat" cmpd="sng" algn="ctr">
            <a:solidFill>
              <a:sysClr val="windowText" lastClr="000000"/>
            </a:solidFill>
            <a:prstDash val="solid"/>
          </a:ln>
          <a:effectLst/>
        </p:spPr>
        <p:txBody>
          <a:bodyPr rot="0" spcFirstLastPara="0" vert="horz" wrap="square" lIns="101827" tIns="72000" rIns="101827" bIns="50913" numCol="1" spcCol="0" rtlCol="0" fromWordArt="0" anchor="ctr" anchorCtr="0" forceAA="0" compatLnSpc="1">
            <a:prstTxWarp prst="textNoShape">
              <a:avLst/>
            </a:prstTxWarp>
            <a:noAutofit/>
          </a:bodyPr>
          <a:lstStyle/>
          <a:p>
            <a:pPr algn="ctr">
              <a:lnSpc>
                <a:spcPts val="1782"/>
              </a:lnSpc>
            </a:pPr>
            <a:r>
              <a:rPr lang="ja-JP" altLang="en-US" sz="1600" kern="1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２　発達障がい児者支援の基本理念</a:t>
            </a:r>
          </a:p>
        </p:txBody>
      </p:sp>
      <p:sp>
        <p:nvSpPr>
          <p:cNvPr id="13" name="テキスト ボックス 6"/>
          <p:cNvSpPr txBox="1"/>
          <p:nvPr/>
        </p:nvSpPr>
        <p:spPr>
          <a:xfrm>
            <a:off x="425793" y="4337625"/>
            <a:ext cx="6388717" cy="1193578"/>
          </a:xfrm>
          <a:prstGeom prst="rect">
            <a:avLst/>
          </a:prstGeom>
          <a:noFill/>
          <a:ln w="6350">
            <a:noFill/>
          </a:ln>
          <a:effectLst/>
        </p:spPr>
        <p:txBody>
          <a:bodyPr rot="0" spcFirstLastPara="0" vert="horz" wrap="square" lIns="101827" tIns="50913" rIns="101827" bIns="50913" numCol="1" spcCol="0" rtlCol="0" fromWordArt="0" anchor="t" anchorCtr="0" forceAA="0" compatLnSpc="1">
            <a:prstTxWarp prst="textNoShape">
              <a:avLst/>
            </a:prstTxWarp>
            <a:noAutofit/>
          </a:bodyPr>
          <a:lstStyle/>
          <a:p>
            <a:pPr marL="180000" indent="-180000" algn="just">
              <a:buFont typeface="Wingdings" panose="05000000000000000000" pitchFamily="2" charset="2"/>
              <a:buChar char="Ø"/>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ライフステージ</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に応じた（横軸）切れ目ない支援を基本にライフステージを通じた（縦軸）支援で補完。これらの支援を充実させ、支援の隙間を最小化</a:t>
            </a:r>
          </a:p>
          <a:p>
            <a:pPr marL="296997" algn="just">
              <a:spcBef>
                <a:spcPts val="300"/>
              </a:spcBef>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u="sng" kern="100" dirty="0" smtClean="0">
                <a:latin typeface="Meiryo UI" panose="020B0604030504040204" pitchFamily="50" charset="-128"/>
                <a:ea typeface="Meiryo UI" panose="020B0604030504040204" pitchFamily="50" charset="-128"/>
                <a:cs typeface="Times New Roman" panose="02020603050405020304" pitchFamily="18" charset="0"/>
              </a:rPr>
              <a:t>引き続き重要な意義が認められ、今後</a:t>
            </a:r>
            <a:r>
              <a:rPr lang="ja-JP" altLang="en-US" sz="1200" u="sng" kern="100" dirty="0">
                <a:latin typeface="Meiryo UI" panose="020B0604030504040204" pitchFamily="50" charset="-128"/>
                <a:ea typeface="Meiryo UI" panose="020B0604030504040204" pitchFamily="50" charset="-128"/>
                <a:cs typeface="Times New Roman" panose="02020603050405020304" pitchFamily="18" charset="0"/>
              </a:rPr>
              <a:t>も継承</a:t>
            </a:r>
          </a:p>
          <a:p>
            <a:pPr marL="180000" indent="-180000" algn="just">
              <a:lnSpc>
                <a:spcPts val="1782"/>
              </a:lnSpc>
              <a:spcBef>
                <a:spcPts val="600"/>
              </a:spcBef>
              <a:buFont typeface="Wingdings" panose="05000000000000000000" pitchFamily="2" charset="2"/>
              <a:buChar char="Ø"/>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「共に生きる社会」の実現を目指し、「地域を育む施策」を推進</a:t>
            </a:r>
          </a:p>
          <a:p>
            <a:pPr marL="296997" algn="just">
              <a:lnSpc>
                <a:spcPts val="1782"/>
              </a:lnSpc>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u="sng" kern="100" dirty="0" smtClean="0">
                <a:latin typeface="Meiryo UI" panose="020B0604030504040204" pitchFamily="50" charset="-128"/>
                <a:ea typeface="Meiryo UI" panose="020B0604030504040204" pitchFamily="50" charset="-128"/>
                <a:cs typeface="Times New Roman" panose="02020603050405020304" pitchFamily="18" charset="0"/>
              </a:rPr>
              <a:t>第</a:t>
            </a:r>
            <a:r>
              <a:rPr lang="en-US" altLang="ja-JP" sz="1200" u="sng" kern="100" dirty="0" smtClean="0">
                <a:latin typeface="Meiryo UI" panose="020B0604030504040204" pitchFamily="50" charset="-128"/>
                <a:ea typeface="Meiryo UI" panose="020B0604030504040204" pitchFamily="50" charset="-128"/>
                <a:cs typeface="Times New Roman" panose="02020603050405020304" pitchFamily="18" charset="0"/>
              </a:rPr>
              <a:t>5</a:t>
            </a:r>
            <a:r>
              <a:rPr lang="ja-JP" altLang="en-US" sz="1200" u="sng" kern="100" dirty="0" err="1" smtClean="0">
                <a:latin typeface="Meiryo UI" panose="020B0604030504040204" pitchFamily="50" charset="-128"/>
                <a:ea typeface="Meiryo UI" panose="020B0604030504040204" pitchFamily="50" charset="-128"/>
                <a:cs typeface="Times New Roman" panose="02020603050405020304" pitchFamily="18" charset="0"/>
              </a:rPr>
              <a:t>次</a:t>
            </a:r>
            <a:r>
              <a:rPr lang="ja-JP" altLang="en-US" sz="1200" u="sng" kern="100" dirty="0" err="1">
                <a:latin typeface="Meiryo UI" panose="020B0604030504040204" pitchFamily="50" charset="-128"/>
                <a:ea typeface="Meiryo UI" panose="020B0604030504040204" pitchFamily="50" charset="-128"/>
                <a:cs typeface="Times New Roman" panose="02020603050405020304" pitchFamily="18" charset="0"/>
              </a:rPr>
              <a:t>障がい</a:t>
            </a:r>
            <a:r>
              <a:rPr lang="ja-JP" altLang="en-US" sz="1200" u="sng" kern="100" dirty="0" smtClean="0">
                <a:latin typeface="Meiryo UI" panose="020B0604030504040204" pitchFamily="50" charset="-128"/>
                <a:ea typeface="Meiryo UI" panose="020B0604030504040204" pitchFamily="50" charset="-128"/>
                <a:cs typeface="Times New Roman" panose="02020603050405020304" pitchFamily="18" charset="0"/>
              </a:rPr>
              <a:t>者計画で共有する新た</a:t>
            </a:r>
            <a:r>
              <a:rPr lang="ja-JP" altLang="en-US" sz="1200" u="sng" kern="100" dirty="0">
                <a:latin typeface="Meiryo UI" panose="020B0604030504040204" pitchFamily="50" charset="-128"/>
                <a:ea typeface="Meiryo UI" panose="020B0604030504040204" pitchFamily="50" charset="-128"/>
                <a:cs typeface="Times New Roman" panose="02020603050405020304" pitchFamily="18" charset="0"/>
              </a:rPr>
              <a:t>な視点</a:t>
            </a:r>
          </a:p>
        </p:txBody>
      </p:sp>
      <p:sp>
        <p:nvSpPr>
          <p:cNvPr id="36" name="正方形/長方形 35"/>
          <p:cNvSpPr/>
          <p:nvPr/>
        </p:nvSpPr>
        <p:spPr>
          <a:xfrm>
            <a:off x="560128" y="4121589"/>
            <a:ext cx="885825" cy="22133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smtClean="0">
                <a:latin typeface="Meiryo UI" panose="020B0604030504040204" pitchFamily="50" charset="-128"/>
                <a:ea typeface="Meiryo UI" panose="020B0604030504040204" pitchFamily="50" charset="-128"/>
              </a:rPr>
              <a:t>基本理念</a:t>
            </a:r>
            <a:endParaRPr kumimoji="1" lang="ja-JP" altLang="en-US" sz="1200" dirty="0">
              <a:latin typeface="Meiryo UI" panose="020B0604030504040204" pitchFamily="50" charset="-128"/>
              <a:ea typeface="Meiryo UI" panose="020B0604030504040204" pitchFamily="50" charset="-128"/>
            </a:endParaRPr>
          </a:p>
        </p:txBody>
      </p:sp>
      <p:sp>
        <p:nvSpPr>
          <p:cNvPr id="45" name="右矢印 44"/>
          <p:cNvSpPr/>
          <p:nvPr/>
        </p:nvSpPr>
        <p:spPr>
          <a:xfrm>
            <a:off x="751262" y="5326458"/>
            <a:ext cx="257455" cy="1538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 name="グループ化 5"/>
          <p:cNvGrpSpPr/>
          <p:nvPr/>
        </p:nvGrpSpPr>
        <p:grpSpPr>
          <a:xfrm>
            <a:off x="401622" y="683302"/>
            <a:ext cx="7004410" cy="2941592"/>
            <a:chOff x="-566609" y="57133"/>
            <a:chExt cx="6845300" cy="2377186"/>
          </a:xfrm>
        </p:grpSpPr>
        <p:sp>
          <p:nvSpPr>
            <p:cNvPr id="7" name="角丸四角形 6"/>
            <p:cNvSpPr/>
            <p:nvPr/>
          </p:nvSpPr>
          <p:spPr>
            <a:xfrm>
              <a:off x="-566609" y="189247"/>
              <a:ext cx="6845300" cy="2245072"/>
            </a:xfrm>
            <a:prstGeom prst="roundRect">
              <a:avLst>
                <a:gd name="adj" fmla="val 6823"/>
              </a:avLst>
            </a:prstGeom>
            <a:solidFill>
              <a:schemeClr val="bg1"/>
            </a:solidFill>
            <a:ln w="12700">
              <a:solidFill>
                <a:schemeClr val="tx1"/>
              </a:solidFill>
            </a:ln>
            <a:effectLst>
              <a:outerShdw blurRad="50800" dist="38100" dir="2700000" algn="tl" rotWithShape="0">
                <a:prstClr val="black">
                  <a:alpha val="0"/>
                </a:prstClr>
              </a:outerShdw>
            </a:effectLst>
          </p:spPr>
          <p:style>
            <a:lnRef idx="2">
              <a:schemeClr val="accent6"/>
            </a:lnRef>
            <a:fillRef idx="1">
              <a:schemeClr val="lt1"/>
            </a:fillRef>
            <a:effectRef idx="0">
              <a:schemeClr val="accent6"/>
            </a:effectRef>
            <a:fontRef idx="minor">
              <a:schemeClr val="dk1"/>
            </a:fontRef>
          </p:style>
          <p:txBody>
            <a:bodyPr rot="0" spcFirstLastPara="0" vert="horz" wrap="square" lIns="101827" tIns="50913" rIns="101827" bIns="50913" numCol="1" spcCol="0" rtlCol="0" fromWordArt="0" anchor="ctr" anchorCtr="0" forceAA="0" compatLnSpc="1">
              <a:prstTxWarp prst="textNoShape">
                <a:avLst/>
              </a:prstTxWarp>
              <a:noAutofit/>
            </a:bodyPr>
            <a:lstStyle/>
            <a:p>
              <a:endParaRPr lang="ja-JP" altLang="en-US" sz="2310"/>
            </a:p>
          </p:txBody>
        </p:sp>
        <p:sp>
          <p:nvSpPr>
            <p:cNvPr id="8" name="テキスト ボックス 12"/>
            <p:cNvSpPr txBox="1"/>
            <p:nvPr/>
          </p:nvSpPr>
          <p:spPr>
            <a:xfrm>
              <a:off x="-469356" y="367798"/>
              <a:ext cx="6731000" cy="203780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101827" tIns="50913" rIns="101827" bIns="50913" numCol="1" spcCol="0" rtlCol="0" fromWordArt="0" anchor="t" anchorCtr="0" forceAA="0" compatLnSpc="1">
              <a:prstTxWarp prst="textNoShape">
                <a:avLst/>
              </a:prstTxWarp>
              <a:noAutofit/>
            </a:bodyPr>
            <a:lstStyle/>
            <a:p>
              <a:pPr>
                <a:lnSpc>
                  <a:spcPts val="1782"/>
                </a:lnSpc>
              </a:pP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新プラン改定の背景等</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endParaRPr lang="ja-JP" altLang="en-US" sz="1200" kern="100" dirty="0">
                <a:latin typeface="Meiryo UI" panose="020B0604030504040204" pitchFamily="50" charset="-128"/>
                <a:ea typeface="Meiryo UI" panose="020B0604030504040204" pitchFamily="50" charset="-128"/>
                <a:cs typeface="Times New Roman" panose="02020603050405020304" pitchFamily="18" charset="0"/>
              </a:endParaRPr>
            </a:p>
            <a:p>
              <a:pPr marL="180000" indent="-180000" algn="just">
                <a:spcBef>
                  <a:spcPts val="300"/>
                </a:spcBef>
                <a:buFont typeface="Wingdings" panose="05000000000000000000" pitchFamily="2" charset="2"/>
                <a:buChar char=""/>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「新・発達障がい児者支援プラン」に基づき、発達障がい児者支援の取組を推進。</a:t>
              </a:r>
            </a:p>
            <a:p>
              <a:pPr marL="180000" indent="-180000" algn="just">
                <a:spcBef>
                  <a:spcPts val="300"/>
                </a:spcBef>
                <a:buFont typeface="Wingdings" panose="05000000000000000000" pitchFamily="2" charset="2"/>
                <a:buChar char=""/>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医療機関の確保や放デイの提供するサービスの質的な差などの課題</a:t>
              </a:r>
            </a:p>
            <a:p>
              <a:pPr indent="155570" algn="just">
                <a:spcBef>
                  <a:spcPts val="300"/>
                </a:spcBef>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u="sng" kern="100" dirty="0" smtClean="0">
                  <a:latin typeface="Meiryo UI" panose="020B0604030504040204" pitchFamily="50" charset="-128"/>
                  <a:ea typeface="Meiryo UI" panose="020B0604030504040204" pitchFamily="50" charset="-128"/>
                  <a:cs typeface="Times New Roman" panose="02020603050405020304" pitchFamily="18" charset="0"/>
                </a:rPr>
                <a:t>引き続き</a:t>
              </a:r>
              <a:r>
                <a:rPr lang="ja-JP" altLang="en-US" sz="1200" u="sng" kern="100" dirty="0">
                  <a:latin typeface="Meiryo UI" panose="020B0604030504040204" pitchFamily="50" charset="-128"/>
                  <a:ea typeface="Meiryo UI" panose="020B0604030504040204" pitchFamily="50" charset="-128"/>
                  <a:cs typeface="Times New Roman" panose="02020603050405020304" pitchFamily="18" charset="0"/>
                </a:rPr>
                <a:t>、発達障がい児者支援が必要</a:t>
              </a:r>
            </a:p>
            <a:p>
              <a:pPr algn="just">
                <a:lnSpc>
                  <a:spcPts val="1782"/>
                </a:lnSpc>
                <a:spcBef>
                  <a:spcPts val="1200"/>
                </a:spcBef>
              </a:pP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第</a:t>
              </a:r>
              <a:r>
                <a:rPr lang="en-US" sz="1200" kern="100" dirty="0">
                  <a:latin typeface="Meiryo UI" panose="020B0604030504040204" pitchFamily="50" charset="-128"/>
                  <a:ea typeface="Meiryo UI" panose="020B0604030504040204" pitchFamily="50" charset="-128"/>
                  <a:cs typeface="Times New Roman" panose="02020603050405020304" pitchFamily="18" charset="0"/>
                </a:rPr>
                <a:t>5</a:t>
              </a:r>
              <a:r>
                <a:rPr lang="ja-JP" altLang="en-US" sz="1200" kern="100" dirty="0" err="1">
                  <a:latin typeface="Meiryo UI" panose="020B0604030504040204" pitchFamily="50" charset="-128"/>
                  <a:ea typeface="Meiryo UI" panose="020B0604030504040204" pitchFamily="50" charset="-128"/>
                  <a:cs typeface="Times New Roman" panose="02020603050405020304" pitchFamily="18" charset="0"/>
                </a:rPr>
                <a:t>次障がい</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者計画への統合に向けて</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endParaRPr lang="ja-JP" altLang="en-US" sz="1200" kern="100" dirty="0">
                <a:latin typeface="Meiryo UI" panose="020B0604030504040204" pitchFamily="50" charset="-128"/>
                <a:ea typeface="Meiryo UI" panose="020B0604030504040204" pitchFamily="50" charset="-128"/>
                <a:cs typeface="Times New Roman" panose="02020603050405020304" pitchFamily="18" charset="0"/>
              </a:endParaRPr>
            </a:p>
            <a:p>
              <a:pPr marL="180000" indent="-180000" algn="just">
                <a:spcBef>
                  <a:spcPts val="300"/>
                </a:spcBef>
                <a:buFont typeface="Wingdings" panose="05000000000000000000" pitchFamily="2" charset="2"/>
                <a:buChar char="Ø"/>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「施策の谷間」にあった発達障がい児者支援施策を</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推進</a:t>
              </a: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300"/>
                </a:spcBef>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身体、知的、精神の</a:t>
              </a:r>
              <a:r>
                <a:rPr lang="ja-JP" altLang="en-US" sz="1200" kern="100" dirty="0" err="1">
                  <a:latin typeface="Meiryo UI" panose="020B0604030504040204" pitchFamily="50" charset="-128"/>
                  <a:ea typeface="Meiryo UI" panose="020B0604030504040204" pitchFamily="50" charset="-128"/>
                  <a:cs typeface="Times New Roman" panose="02020603050405020304" pitchFamily="18" charset="0"/>
                </a:rPr>
                <a:t>各障がい</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児者支援施策並みに</a:t>
              </a:r>
            </a:p>
            <a:p>
              <a:pPr marL="180000" indent="-180000" algn="just">
                <a:spcBef>
                  <a:spcPts val="300"/>
                </a:spcBef>
                <a:buFont typeface="Wingdings" panose="05000000000000000000" pitchFamily="2" charset="2"/>
                <a:buChar char="Ø"/>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発達障害者支援法の改正をはじめ関連法の改正⇒法制度面の</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整備</a:t>
              </a:r>
              <a:endParaRPr lang="ja-JP" altLang="en-US" sz="1200" kern="100" dirty="0">
                <a:latin typeface="Meiryo UI" panose="020B0604030504040204" pitchFamily="50" charset="-128"/>
                <a:ea typeface="Meiryo UI" panose="020B0604030504040204" pitchFamily="50" charset="-128"/>
                <a:cs typeface="Times New Roman" panose="02020603050405020304" pitchFamily="18" charset="0"/>
              </a:endParaRPr>
            </a:p>
            <a:p>
              <a:pPr marL="180000" indent="-180000" algn="just">
                <a:spcBef>
                  <a:spcPts val="300"/>
                </a:spcBef>
                <a:buFont typeface="Wingdings" panose="05000000000000000000" pitchFamily="2" charset="2"/>
                <a:buChar char="Ø"/>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一方、「</a:t>
              </a:r>
              <a:r>
                <a:rPr lang="en-US" sz="1200" kern="100" dirty="0">
                  <a:latin typeface="Meiryo UI" panose="020B0604030504040204" pitchFamily="50" charset="-128"/>
                  <a:ea typeface="Meiryo UI" panose="020B0604030504040204" pitchFamily="50" charset="-128"/>
                  <a:cs typeface="Times New Roman" panose="02020603050405020304" pitchFamily="18" charset="0"/>
                </a:rPr>
                <a:t>8050</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問題」や「教育と福祉の連携」など障がいのある人全般に共通した課題も</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顕在化</a:t>
              </a:r>
              <a:endParaRPr lang="ja-JP" altLang="en-US" sz="1200" kern="100" dirty="0">
                <a:latin typeface="Meiryo UI" panose="020B0604030504040204" pitchFamily="50" charset="-128"/>
                <a:ea typeface="Meiryo UI" panose="020B0604030504040204" pitchFamily="50" charset="-128"/>
                <a:cs typeface="Times New Roman" panose="02020603050405020304" pitchFamily="18" charset="0"/>
              </a:endParaRPr>
            </a:p>
            <a:p>
              <a:pPr marL="304068" indent="-155570" algn="just">
                <a:spcBef>
                  <a:spcPts val="300"/>
                </a:spcBef>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u="sng" kern="100" dirty="0" smtClean="0">
                  <a:latin typeface="Meiryo UI" panose="020B0604030504040204" pitchFamily="50" charset="-128"/>
                  <a:ea typeface="Meiryo UI" panose="020B0604030504040204" pitchFamily="50" charset="-128"/>
                  <a:cs typeface="Times New Roman" panose="02020603050405020304" pitchFamily="18" charset="0"/>
                </a:rPr>
                <a:t>第</a:t>
              </a:r>
              <a:r>
                <a:rPr lang="en-US" sz="1200" u="sng" kern="100" dirty="0" smtClean="0">
                  <a:latin typeface="Meiryo UI" panose="020B0604030504040204" pitchFamily="50" charset="-128"/>
                  <a:ea typeface="Meiryo UI" panose="020B0604030504040204" pitchFamily="50" charset="-128"/>
                  <a:cs typeface="Times New Roman" panose="02020603050405020304" pitchFamily="18" charset="0"/>
                </a:rPr>
                <a:t>5</a:t>
              </a:r>
              <a:r>
                <a:rPr lang="ja-JP" altLang="en-US" sz="1200" u="sng" kern="100" dirty="0">
                  <a:latin typeface="Meiryo UI" panose="020B0604030504040204" pitchFamily="50" charset="-128"/>
                  <a:ea typeface="Meiryo UI" panose="020B0604030504040204" pitchFamily="50" charset="-128"/>
                  <a:cs typeface="Times New Roman" panose="02020603050405020304" pitchFamily="18" charset="0"/>
                </a:rPr>
                <a:t>次の</a:t>
              </a:r>
              <a:r>
                <a:rPr lang="ja-JP" altLang="en-US" sz="1200" u="sng" kern="100" dirty="0" err="1">
                  <a:latin typeface="Meiryo UI" panose="020B0604030504040204" pitchFamily="50" charset="-128"/>
                  <a:ea typeface="Meiryo UI" panose="020B0604030504040204" pitchFamily="50" charset="-128"/>
                  <a:cs typeface="Times New Roman" panose="02020603050405020304" pitchFamily="18" charset="0"/>
                </a:rPr>
                <a:t>障がい</a:t>
              </a:r>
              <a:r>
                <a:rPr lang="ja-JP" altLang="en-US" sz="1200" u="sng" kern="100" dirty="0">
                  <a:latin typeface="Meiryo UI" panose="020B0604030504040204" pitchFamily="50" charset="-128"/>
                  <a:ea typeface="Meiryo UI" panose="020B0604030504040204" pitchFamily="50" charset="-128"/>
                  <a:cs typeface="Times New Roman" panose="02020603050405020304" pitchFamily="18" charset="0"/>
                </a:rPr>
                <a:t>者計画へ統合を図ることが</a:t>
              </a:r>
              <a:r>
                <a:rPr lang="ja-JP" altLang="en-US" sz="1200" u="sng" kern="100" dirty="0" smtClean="0">
                  <a:latin typeface="Meiryo UI" panose="020B0604030504040204" pitchFamily="50" charset="-128"/>
                  <a:ea typeface="Meiryo UI" panose="020B0604030504040204" pitchFamily="50" charset="-128"/>
                  <a:cs typeface="Times New Roman" panose="02020603050405020304" pitchFamily="18" charset="0"/>
                </a:rPr>
                <a:t>のぞましい</a:t>
              </a:r>
              <a:endParaRPr lang="ja-JP" altLang="en-US" sz="1200" u="sng"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9" name="正方形/長方形 8"/>
            <p:cNvSpPr/>
            <p:nvPr/>
          </p:nvSpPr>
          <p:spPr>
            <a:xfrm>
              <a:off x="-440907" y="57133"/>
              <a:ext cx="2621124" cy="271766"/>
            </a:xfrm>
            <a:prstGeom prst="rect">
              <a:avLst/>
            </a:prstGeom>
            <a:solidFill>
              <a:schemeClr val="accent5">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01827" tIns="72000" rIns="101827" bIns="36000" numCol="1" spcCol="0" rtlCol="0" fromWordArt="0" anchor="ctr" anchorCtr="0" forceAA="0" compatLnSpc="1">
              <a:prstTxWarp prst="textNoShape">
                <a:avLst/>
              </a:prstTxWarp>
              <a:noAutofit/>
            </a:bodyPr>
            <a:lstStyle/>
            <a:p>
              <a:pPr algn="just">
                <a:lnSpc>
                  <a:spcPts val="1670"/>
                </a:lnSpc>
              </a:pPr>
              <a:r>
                <a:rPr lang="ja-JP" altLang="en-US" sz="1600" kern="1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１　新・プラン改定にあたって</a:t>
              </a:r>
            </a:p>
          </p:txBody>
        </p:sp>
      </p:grpSp>
      <p:sp>
        <p:nvSpPr>
          <p:cNvPr id="43" name="右矢印 42"/>
          <p:cNvSpPr/>
          <p:nvPr/>
        </p:nvSpPr>
        <p:spPr>
          <a:xfrm>
            <a:off x="757431" y="1844431"/>
            <a:ext cx="257455" cy="1538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右矢印 45"/>
          <p:cNvSpPr/>
          <p:nvPr/>
        </p:nvSpPr>
        <p:spPr>
          <a:xfrm>
            <a:off x="751965" y="3276226"/>
            <a:ext cx="257455" cy="1538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角丸四角形 51"/>
          <p:cNvSpPr/>
          <p:nvPr/>
        </p:nvSpPr>
        <p:spPr>
          <a:xfrm>
            <a:off x="7477798" y="876304"/>
            <a:ext cx="7135359" cy="5151537"/>
          </a:xfrm>
          <a:prstGeom prst="roundRect">
            <a:avLst>
              <a:gd name="adj" fmla="val 2549"/>
            </a:avLst>
          </a:prstGeom>
          <a:solidFill>
            <a:sysClr val="window" lastClr="FFFFFF"/>
          </a:solidFill>
          <a:ln w="12700" cap="flat" cmpd="sng" algn="ctr">
            <a:solidFill>
              <a:sysClr val="windowText" lastClr="000000"/>
            </a:solidFill>
            <a:prstDash val="solid"/>
          </a:ln>
          <a:effectLst>
            <a:outerShdw blurRad="50800" dist="38100" dir="2700000" algn="tl" rotWithShape="0">
              <a:prstClr val="black">
                <a:alpha val="0"/>
              </a:prstClr>
            </a:outerShdw>
          </a:effectLst>
        </p:spPr>
        <p:txBody>
          <a:bodyPr rot="0" spcFirstLastPara="0" vert="horz" wrap="square" lIns="101827" tIns="50913" rIns="101827" bIns="50913" numCol="1" spcCol="0" rtlCol="0" fromWordArt="0" anchor="ctr" anchorCtr="0" forceAA="0" compatLnSpc="1">
            <a:prstTxWarp prst="textNoShape">
              <a:avLst/>
            </a:prstTxWarp>
            <a:noAutofit/>
          </a:bodyPr>
          <a:lstStyle/>
          <a:p>
            <a:endParaRPr lang="ja-JP" altLang="en-US" sz="2310"/>
          </a:p>
        </p:txBody>
      </p:sp>
      <p:sp>
        <p:nvSpPr>
          <p:cNvPr id="53" name="正方形/長方形 52"/>
          <p:cNvSpPr/>
          <p:nvPr/>
        </p:nvSpPr>
        <p:spPr>
          <a:xfrm>
            <a:off x="7636338" y="1145009"/>
            <a:ext cx="2794447" cy="238933"/>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defTabSz="1018276" eaLnBrk="0" fontAlgn="base" hangingPunct="0">
              <a:spcBef>
                <a:spcPct val="0"/>
              </a:spcBef>
              <a:spcAft>
                <a:spcPct val="0"/>
              </a:spcAft>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１　</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早期気づきと早期発達支援の充実</a:t>
            </a:r>
            <a:endParaRPr lang="ja-JP" altLang="ja-JP" sz="1200" dirty="0">
              <a:latin typeface="Meiryo UI" panose="020B0604030504040204" pitchFamily="50" charset="-128"/>
              <a:ea typeface="Meiryo UI" panose="020B0604030504040204" pitchFamily="50" charset="-128"/>
            </a:endParaRPr>
          </a:p>
        </p:txBody>
      </p:sp>
      <p:sp>
        <p:nvSpPr>
          <p:cNvPr id="54" name="テキスト ボックス 22"/>
          <p:cNvSpPr txBox="1">
            <a:spLocks noChangeArrowheads="1"/>
          </p:cNvSpPr>
          <p:nvPr/>
        </p:nvSpPr>
        <p:spPr bwMode="auto">
          <a:xfrm>
            <a:off x="7636336" y="1359993"/>
            <a:ext cx="7144197" cy="514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101827" bIns="50913" numCol="1" anchor="t" anchorCtr="0" compatLnSpc="1">
            <a:prstTxWarp prst="textNoShape">
              <a:avLst/>
            </a:prstTxWarp>
          </a:bodyPr>
          <a:lstStyle/>
          <a:p>
            <a:pPr marL="180000" indent="-180000" defTabSz="1018276" eaLnBrk="0" fontAlgn="base" hangingPunct="0">
              <a:spcBef>
                <a:spcPct val="0"/>
              </a:spcBef>
              <a:spcAft>
                <a:spcPct val="0"/>
              </a:spcAft>
              <a:buFont typeface="Wingdings" panose="05000000000000000000" pitchFamily="2" charset="2"/>
              <a:buChar char="Ø"/>
            </a:pP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乳幼児期</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については、</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各市町村</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において健</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診</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や保育所等巡回の取組を</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充実</a:t>
            </a:r>
            <a:endParaRPr lang="ja-JP" altLang="ja-JP" sz="1200" dirty="0">
              <a:latin typeface="Meiryo UI" panose="020B0604030504040204" pitchFamily="50" charset="-128"/>
              <a:ea typeface="Meiryo UI" panose="020B0604030504040204" pitchFamily="50" charset="-128"/>
            </a:endParaRPr>
          </a:p>
          <a:p>
            <a:pPr marL="180000" indent="-180000" defTabSz="1018276" eaLnBrk="0" fontAlgn="base" hangingPunct="0">
              <a:spcBef>
                <a:spcPct val="0"/>
              </a:spcBef>
              <a:spcAft>
                <a:spcPct val="0"/>
              </a:spcAft>
              <a:buFont typeface="Wingdings" panose="05000000000000000000" pitchFamily="2" charset="2"/>
              <a:buChar char="Ø"/>
            </a:pP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各ライフステージにおいて早期の気づきから支援につながるよう啓発活動を</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実施</a:t>
            </a:r>
            <a:endParaRPr lang="ja-JP" altLang="ja-JP" sz="1200" dirty="0">
              <a:latin typeface="Meiryo UI" panose="020B0604030504040204" pitchFamily="50" charset="-128"/>
              <a:ea typeface="Meiryo UI" panose="020B0604030504040204" pitchFamily="50" charset="-128"/>
            </a:endParaRPr>
          </a:p>
        </p:txBody>
      </p:sp>
      <p:sp>
        <p:nvSpPr>
          <p:cNvPr id="55" name="正方形/長方形 20"/>
          <p:cNvSpPr>
            <a:spLocks noChangeArrowheads="1"/>
          </p:cNvSpPr>
          <p:nvPr/>
        </p:nvSpPr>
        <p:spPr bwMode="auto">
          <a:xfrm>
            <a:off x="7638603" y="759501"/>
            <a:ext cx="2503242" cy="309609"/>
          </a:xfrm>
          <a:prstGeom prst="rect">
            <a:avLst/>
          </a:prstGeom>
          <a:solidFill>
            <a:schemeClr val="accent5">
              <a:lumMod val="50000"/>
            </a:schemeClr>
          </a:solidFill>
          <a:ln w="12700">
            <a:solidFill>
              <a:srgbClr val="000000"/>
            </a:solidFill>
            <a:miter lim="800000"/>
            <a:headEnd/>
            <a:tailEnd/>
          </a:ln>
        </p:spPr>
        <p:txBody>
          <a:bodyPr vert="horz" wrap="square" lIns="101827" tIns="72000" rIns="101827" bIns="50913" numCol="1" anchor="ctr" anchorCtr="0" compatLnSpc="1">
            <a:prstTxWarp prst="textNoShape">
              <a:avLst/>
            </a:prstTxWarp>
          </a:bodyPr>
          <a:lstStyle/>
          <a:p>
            <a:pPr algn="ctr" defTabSz="1018276" eaLnBrk="0" fontAlgn="base" hangingPunct="0">
              <a:spcBef>
                <a:spcPct val="0"/>
              </a:spcBef>
              <a:spcAft>
                <a:spcPct val="0"/>
              </a:spcAft>
            </a:pPr>
            <a:r>
              <a:rPr lang="ja-JP" altLang="ja-JP" sz="16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４　施策推進の方向性</a:t>
            </a:r>
            <a:endParaRPr lang="ja-JP" altLang="ja-JP" sz="1600" dirty="0">
              <a:solidFill>
                <a:schemeClr val="bg1"/>
              </a:solidFill>
              <a:latin typeface="Meiryo UI" panose="020B0604030504040204" pitchFamily="50" charset="-128"/>
              <a:ea typeface="Meiryo UI" panose="020B0604030504040204" pitchFamily="50" charset="-128"/>
            </a:endParaRPr>
          </a:p>
        </p:txBody>
      </p:sp>
      <p:sp>
        <p:nvSpPr>
          <p:cNvPr id="56" name="正方形/長方形 55"/>
          <p:cNvSpPr/>
          <p:nvPr/>
        </p:nvSpPr>
        <p:spPr>
          <a:xfrm>
            <a:off x="7643824" y="4922426"/>
            <a:ext cx="3462104" cy="22159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defTabSz="1018276" eaLnBrk="0" fontAlgn="base" hangingPunct="0">
              <a:spcBef>
                <a:spcPct val="0"/>
              </a:spcBef>
              <a:spcAft>
                <a:spcPct val="0"/>
              </a:spcAft>
            </a:pP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５　</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ライフステージ</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を通じた一貫した支援のための取組</a:t>
            </a:r>
            <a:endParaRPr lang="ja-JP" altLang="ja-JP" sz="1200" dirty="0">
              <a:latin typeface="Meiryo UI" panose="020B0604030504040204" pitchFamily="50" charset="-128"/>
              <a:ea typeface="Meiryo UI" panose="020B0604030504040204" pitchFamily="50" charset="-128"/>
            </a:endParaRPr>
          </a:p>
        </p:txBody>
      </p:sp>
      <p:sp>
        <p:nvSpPr>
          <p:cNvPr id="57" name="正方形/長方形 56"/>
          <p:cNvSpPr/>
          <p:nvPr/>
        </p:nvSpPr>
        <p:spPr>
          <a:xfrm>
            <a:off x="7636336" y="4204133"/>
            <a:ext cx="1575247" cy="242191"/>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defTabSz="1018276" eaLnBrk="0" fontAlgn="base" hangingPunct="0">
              <a:spcBef>
                <a:spcPct val="0"/>
              </a:spcBef>
              <a:spcAft>
                <a:spcPct val="0"/>
              </a:spcAft>
            </a:pP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４　</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家族</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支援の充実</a:t>
            </a:r>
            <a:endParaRPr lang="ja-JP" altLang="ja-JP" sz="1200" dirty="0">
              <a:latin typeface="Meiryo UI" panose="020B0604030504040204" pitchFamily="50" charset="-128"/>
              <a:ea typeface="Meiryo UI" panose="020B0604030504040204" pitchFamily="50" charset="-128"/>
            </a:endParaRPr>
          </a:p>
        </p:txBody>
      </p:sp>
      <p:sp>
        <p:nvSpPr>
          <p:cNvPr id="58" name="正方形/長方形 57"/>
          <p:cNvSpPr/>
          <p:nvPr/>
        </p:nvSpPr>
        <p:spPr>
          <a:xfrm>
            <a:off x="7643824" y="2932690"/>
            <a:ext cx="3321456" cy="22367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defTabSz="1018276" eaLnBrk="0" fontAlgn="base" hangingPunct="0">
              <a:spcBef>
                <a:spcPct val="0"/>
              </a:spcBef>
              <a:spcAft>
                <a:spcPct val="0"/>
              </a:spcAft>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３</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就労支援と就労継続のための生活支援の</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充実</a:t>
            </a:r>
            <a:endParaRPr lang="ja-JP" altLang="ja-JP" sz="1200" dirty="0">
              <a:latin typeface="Meiryo UI" panose="020B0604030504040204" pitchFamily="50" charset="-128"/>
              <a:ea typeface="Meiryo UI" panose="020B0604030504040204" pitchFamily="50" charset="-128"/>
            </a:endParaRPr>
          </a:p>
        </p:txBody>
      </p:sp>
      <p:sp>
        <p:nvSpPr>
          <p:cNvPr id="59" name="正方形/長方形 58"/>
          <p:cNvSpPr/>
          <p:nvPr/>
        </p:nvSpPr>
        <p:spPr>
          <a:xfrm>
            <a:off x="7636338" y="1871983"/>
            <a:ext cx="2794447" cy="22474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defTabSz="1018276" eaLnBrk="0" fontAlgn="base" hangingPunct="0">
              <a:spcBef>
                <a:spcPct val="0"/>
              </a:spcBef>
              <a:spcAft>
                <a:spcPct val="0"/>
              </a:spcAft>
            </a:pP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２　</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教育</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分野における支援の充実</a:t>
            </a:r>
            <a:endParaRPr lang="ja-JP" altLang="ja-JP" sz="1200" dirty="0">
              <a:latin typeface="Meiryo UI" panose="020B0604030504040204" pitchFamily="50" charset="-128"/>
              <a:ea typeface="Meiryo UI" panose="020B0604030504040204" pitchFamily="50" charset="-128"/>
            </a:endParaRPr>
          </a:p>
        </p:txBody>
      </p:sp>
      <p:sp>
        <p:nvSpPr>
          <p:cNvPr id="60" name="テキスト ボックス 22"/>
          <p:cNvSpPr txBox="1">
            <a:spLocks noChangeArrowheads="1"/>
          </p:cNvSpPr>
          <p:nvPr/>
        </p:nvSpPr>
        <p:spPr bwMode="auto">
          <a:xfrm>
            <a:off x="7636337" y="2101136"/>
            <a:ext cx="6976820" cy="811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101827" bIns="50913" numCol="1" anchor="t" anchorCtr="0" compatLnSpc="1">
            <a:prstTxWarp prst="textNoShape">
              <a:avLst/>
            </a:prstTxWarp>
          </a:bodyPr>
          <a:lstStyle/>
          <a:p>
            <a:pPr marL="180000" indent="-180000" defTabSz="1018276" eaLnBrk="0" fontAlgn="base" hangingPunct="0">
              <a:spcBef>
                <a:spcPct val="0"/>
              </a:spcBef>
              <a:spcAft>
                <a:spcPct val="0"/>
              </a:spcAft>
              <a:buFont typeface="Wingdings" panose="05000000000000000000" pitchFamily="2" charset="2"/>
              <a:buChar char="Ø"/>
            </a:pP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学校</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現場の人材</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育成</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の</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重要</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に鑑み、</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管理</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職を含めた学校組織全体で発達障がい理解の取組を推進</a:t>
            </a:r>
            <a:endParaRPr lang="ja-JP" altLang="ja-JP" sz="1200" dirty="0">
              <a:latin typeface="Meiryo UI" panose="020B0604030504040204" pitchFamily="50" charset="-128"/>
              <a:ea typeface="Meiryo UI" panose="020B0604030504040204" pitchFamily="50" charset="-128"/>
            </a:endParaRPr>
          </a:p>
          <a:p>
            <a:pPr marL="180000" indent="-180000" defTabSz="1018276" eaLnBrk="0" fontAlgn="base" hangingPunct="0">
              <a:spcBef>
                <a:spcPct val="0"/>
              </a:spcBef>
              <a:spcAft>
                <a:spcPct val="0"/>
              </a:spcAft>
              <a:buFont typeface="Wingdings" panose="05000000000000000000" pitchFamily="2" charset="2"/>
              <a:buChar char="Ø"/>
            </a:pP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教育と福祉部局が連携、学齢期から社会参加に至るまで、切れ目ない支援の体制を整備</a:t>
            </a:r>
            <a:endParaRPr lang="ja-JP" altLang="ja-JP" sz="1200" dirty="0">
              <a:latin typeface="Meiryo UI" panose="020B0604030504040204" pitchFamily="50" charset="-128"/>
              <a:ea typeface="Meiryo UI" panose="020B0604030504040204" pitchFamily="50" charset="-128"/>
            </a:endParaRPr>
          </a:p>
          <a:p>
            <a:pPr marL="180000" indent="-180000" defTabSz="1018276" eaLnBrk="0" fontAlgn="base" hangingPunct="0">
              <a:spcBef>
                <a:spcPct val="0"/>
              </a:spcBef>
              <a:spcAft>
                <a:spcPct val="0"/>
              </a:spcAft>
              <a:buFont typeface="Wingdings" panose="05000000000000000000" pitchFamily="2" charset="2"/>
              <a:buChar char="Ø"/>
            </a:pP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高校生活支援カードの活用等により、生徒の状況や保護者のニーズを的確に把握また、卒業後の社会的自立に向けた学校生活を目指し、適切な指導・支援を</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充実</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　　等</a:t>
            </a:r>
            <a:endParaRPr lang="ja-JP" altLang="ja-JP" sz="1200" dirty="0">
              <a:latin typeface="Meiryo UI" panose="020B0604030504040204" pitchFamily="50" charset="-128"/>
              <a:ea typeface="Meiryo UI" panose="020B0604030504040204" pitchFamily="50" charset="-128"/>
            </a:endParaRPr>
          </a:p>
        </p:txBody>
      </p:sp>
      <p:sp>
        <p:nvSpPr>
          <p:cNvPr id="61" name="テキスト ボックス 22"/>
          <p:cNvSpPr txBox="1">
            <a:spLocks noChangeArrowheads="1"/>
          </p:cNvSpPr>
          <p:nvPr/>
        </p:nvSpPr>
        <p:spPr bwMode="auto">
          <a:xfrm>
            <a:off x="7643824" y="3123016"/>
            <a:ext cx="6969333" cy="1069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101827" bIns="50913" numCol="1" anchor="t" anchorCtr="0" compatLnSpc="1">
            <a:prstTxWarp prst="textNoShape">
              <a:avLst/>
            </a:prstTxWarp>
          </a:bodyPr>
          <a:lstStyle/>
          <a:p>
            <a:pPr marL="180000" indent="-180000" defTabSz="1018276" eaLnBrk="0" fontAlgn="base" hangingPunct="0">
              <a:spcBef>
                <a:spcPts val="300"/>
              </a:spcBef>
              <a:spcAft>
                <a:spcPct val="0"/>
              </a:spcAft>
              <a:buFont typeface="Wingdings" panose="05000000000000000000" pitchFamily="2" charset="2"/>
              <a:buChar char="Ø"/>
            </a:pPr>
            <a:r>
              <a:rPr lang="ja-JP" altLang="en-US" sz="1200" dirty="0" err="1">
                <a:latin typeface="Meiryo UI" panose="020B0604030504040204" pitchFamily="50" charset="-128"/>
                <a:ea typeface="Meiryo UI" panose="020B0604030504040204" pitchFamily="50" charset="-128"/>
                <a:cs typeface="Times New Roman" panose="02020603050405020304" pitchFamily="18" charset="0"/>
              </a:rPr>
              <a:t>発達障がい</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者の雇用や職場定着に取り組む企業への支援と発達障がい者の就労支援と両面で取組を</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推進</a:t>
            </a:r>
            <a:endParaRPr lang="en-US" altLang="ja-JP" sz="1200" dirty="0" smtClean="0">
              <a:latin typeface="Meiryo UI" panose="020B0604030504040204" pitchFamily="50" charset="-128"/>
              <a:ea typeface="Meiryo UI" panose="020B0604030504040204" pitchFamily="50" charset="-128"/>
              <a:cs typeface="Times New Roman" panose="02020603050405020304" pitchFamily="18" charset="0"/>
            </a:endParaRPr>
          </a:p>
          <a:p>
            <a:pPr marL="180000" indent="-180000" defTabSz="1018276" eaLnBrk="0" fontAlgn="base" hangingPunct="0">
              <a:spcBef>
                <a:spcPts val="300"/>
              </a:spcBef>
              <a:spcAft>
                <a:spcPct val="0"/>
              </a:spcAft>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年齢の経過によっても支援を継続するなど</a:t>
            </a:r>
            <a:r>
              <a:rPr lang="ja-JP" altLang="en-US" sz="1200" dirty="0" smtClean="0">
                <a:latin typeface="Meiryo UI" panose="020B0604030504040204" pitchFamily="50" charset="-128"/>
                <a:ea typeface="Meiryo UI" panose="020B0604030504040204" pitchFamily="50" charset="-128"/>
              </a:rPr>
              <a:t>、個人に</a:t>
            </a:r>
            <a:r>
              <a:rPr lang="ja-JP" altLang="en-US" sz="1200" dirty="0">
                <a:latin typeface="Meiryo UI" panose="020B0604030504040204" pitchFamily="50" charset="-128"/>
                <a:ea typeface="Meiryo UI" panose="020B0604030504040204" pitchFamily="50" charset="-128"/>
              </a:rPr>
              <a:t>合った多様な支援に重点を置いて取組を進めることにより、就労の定着を図るべきで</a:t>
            </a:r>
            <a:r>
              <a:rPr lang="ja-JP" altLang="en-US" sz="1200" dirty="0" smtClean="0">
                <a:latin typeface="Meiryo UI" panose="020B0604030504040204" pitchFamily="50" charset="-128"/>
                <a:ea typeface="Meiryo UI" panose="020B0604030504040204" pitchFamily="50" charset="-128"/>
              </a:rPr>
              <a:t>ある</a:t>
            </a:r>
            <a:endParaRPr lang="en-US" altLang="ja-JP" sz="1200" dirty="0" smtClean="0">
              <a:latin typeface="Meiryo UI" panose="020B0604030504040204" pitchFamily="50" charset="-128"/>
              <a:ea typeface="Meiryo UI" panose="020B0604030504040204" pitchFamily="50" charset="-128"/>
              <a:cs typeface="Times New Roman" panose="02020603050405020304" pitchFamily="18" charset="0"/>
            </a:endParaRPr>
          </a:p>
          <a:p>
            <a:pPr marL="180000" indent="-180000" defTabSz="1018276" eaLnBrk="0" fontAlgn="base" hangingPunct="0">
              <a:spcBef>
                <a:spcPts val="300"/>
              </a:spcBef>
              <a:spcAft>
                <a:spcPct val="0"/>
              </a:spcAft>
              <a:buFont typeface="Wingdings" panose="05000000000000000000" pitchFamily="2" charset="2"/>
              <a:buChar char="Ø"/>
            </a:pP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障害者</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就業・生活支援</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センター</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や関係機関が</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その</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機能を発揮できるよう、就労を支える地域の関係機関との連携・</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枠組みを検討</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　等</a:t>
            </a:r>
            <a:endParaRPr lang="ja-JP" altLang="ja-JP" sz="1200" dirty="0">
              <a:latin typeface="Meiryo UI" panose="020B0604030504040204" pitchFamily="50" charset="-128"/>
              <a:ea typeface="Meiryo UI" panose="020B0604030504040204" pitchFamily="50" charset="-128"/>
            </a:endParaRPr>
          </a:p>
        </p:txBody>
      </p:sp>
      <p:sp>
        <p:nvSpPr>
          <p:cNvPr id="62" name="テキスト ボックス 25"/>
          <p:cNvSpPr txBox="1">
            <a:spLocks noChangeArrowheads="1"/>
          </p:cNvSpPr>
          <p:nvPr/>
        </p:nvSpPr>
        <p:spPr bwMode="auto">
          <a:xfrm>
            <a:off x="7654152" y="5145469"/>
            <a:ext cx="7144196" cy="298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101827" bIns="50913" numCol="1" anchor="t" anchorCtr="0" compatLnSpc="1">
            <a:prstTxWarp prst="textNoShape">
              <a:avLst/>
            </a:prstTxWarp>
          </a:bodyPr>
          <a:lstStyle/>
          <a:p>
            <a:pPr marL="180000" indent="-180000" defTabSz="1018276" eaLnBrk="0" fontAlgn="base" hangingPunct="0">
              <a:spcBef>
                <a:spcPct val="0"/>
              </a:spcBef>
              <a:spcAft>
                <a:spcPct val="0"/>
              </a:spcAft>
              <a:buFont typeface="Wingdings" panose="05000000000000000000" pitchFamily="2" charset="2"/>
              <a:buChar char="Ø"/>
            </a:pP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各市町村</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がサポートファイルを「使う</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ことに意識をおいて</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住民への普及・啓発の取組を</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推進</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　等</a:t>
            </a:r>
            <a:endParaRPr lang="ja-JP" altLang="ja-JP" sz="1200" dirty="0">
              <a:latin typeface="Meiryo UI" panose="020B0604030504040204" pitchFamily="50" charset="-128"/>
              <a:ea typeface="Meiryo UI" panose="020B0604030504040204" pitchFamily="50" charset="-128"/>
            </a:endParaRPr>
          </a:p>
        </p:txBody>
      </p:sp>
      <p:sp>
        <p:nvSpPr>
          <p:cNvPr id="63" name="テキスト ボックス 25"/>
          <p:cNvSpPr txBox="1">
            <a:spLocks noChangeArrowheads="1"/>
          </p:cNvSpPr>
          <p:nvPr/>
        </p:nvSpPr>
        <p:spPr bwMode="auto">
          <a:xfrm>
            <a:off x="7636336" y="4422363"/>
            <a:ext cx="7144196" cy="457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101827" bIns="50913" numCol="1" anchor="t" anchorCtr="0" compatLnSpc="1">
            <a:prstTxWarp prst="textNoShape">
              <a:avLst/>
            </a:prstTxWarp>
          </a:bodyPr>
          <a:lstStyle/>
          <a:p>
            <a:pPr marL="180000" indent="-180000" defTabSz="1018276" eaLnBrk="0" fontAlgn="base" hangingPunct="0">
              <a:spcBef>
                <a:spcPct val="0"/>
              </a:spcBef>
              <a:spcAft>
                <a:spcPct val="0"/>
              </a:spcAft>
              <a:buFont typeface="Wingdings" panose="05000000000000000000" pitchFamily="2" charset="2"/>
              <a:buChar char="Ø"/>
            </a:pP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メンター</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事業</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に</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よる家族</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支援の</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推進と</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一層</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の</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周知</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によるメンターの活動の場の拡充</a:t>
            </a:r>
            <a:endParaRPr lang="ja-JP" altLang="ja-JP" sz="1200" dirty="0">
              <a:latin typeface="Meiryo UI" panose="020B0604030504040204" pitchFamily="50" charset="-128"/>
              <a:ea typeface="Meiryo UI" panose="020B0604030504040204" pitchFamily="50" charset="-128"/>
            </a:endParaRPr>
          </a:p>
          <a:p>
            <a:pPr marL="180000" indent="-180000" defTabSz="1018276" eaLnBrk="0" fontAlgn="base" hangingPunct="0">
              <a:spcBef>
                <a:spcPct val="0"/>
              </a:spcBef>
              <a:spcAft>
                <a:spcPct val="0"/>
              </a:spcAft>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ペアプロ等、市町村における持続的な実施に資するフォローアップ研修等の実施　　等</a:t>
            </a:r>
            <a:endParaRPr lang="ja-JP" altLang="ja-JP" sz="1200" dirty="0">
              <a:latin typeface="Meiryo UI" panose="020B0604030504040204" pitchFamily="50" charset="-128"/>
              <a:ea typeface="Meiryo UI" panose="020B0604030504040204" pitchFamily="50" charset="-128"/>
            </a:endParaRPr>
          </a:p>
        </p:txBody>
      </p:sp>
      <p:sp>
        <p:nvSpPr>
          <p:cNvPr id="64" name="正方形/長方形 63"/>
          <p:cNvSpPr/>
          <p:nvPr/>
        </p:nvSpPr>
        <p:spPr>
          <a:xfrm>
            <a:off x="7643824" y="5488311"/>
            <a:ext cx="2794447" cy="238933"/>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defTabSz="1018276" eaLnBrk="0" fontAlgn="base" hangingPunct="0">
              <a:spcBef>
                <a:spcPct val="0"/>
              </a:spcBef>
              <a:spcAft>
                <a:spcPct val="0"/>
              </a:spcAft>
            </a:pP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６　</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発達障</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がい理解のための取組</a:t>
            </a:r>
            <a:endParaRPr lang="ja-JP" altLang="ja-JP" sz="1200" dirty="0">
              <a:latin typeface="Meiryo UI" panose="020B0604030504040204" pitchFamily="50" charset="-128"/>
              <a:ea typeface="Meiryo UI" panose="020B0604030504040204" pitchFamily="50" charset="-128"/>
            </a:endParaRPr>
          </a:p>
        </p:txBody>
      </p:sp>
      <p:sp>
        <p:nvSpPr>
          <p:cNvPr id="65" name="テキスト ボックス 25"/>
          <p:cNvSpPr txBox="1">
            <a:spLocks noChangeArrowheads="1"/>
          </p:cNvSpPr>
          <p:nvPr/>
        </p:nvSpPr>
        <p:spPr bwMode="auto">
          <a:xfrm>
            <a:off x="7665120" y="5731989"/>
            <a:ext cx="7144196" cy="270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101827" bIns="50913" numCol="1" anchor="t" anchorCtr="0" compatLnSpc="1">
            <a:prstTxWarp prst="textNoShape">
              <a:avLst/>
            </a:prstTxWarp>
          </a:bodyPr>
          <a:lstStyle/>
          <a:p>
            <a:pPr marL="180000" indent="-180000" defTabSz="1018276" eaLnBrk="0" fontAlgn="base" hangingPunct="0">
              <a:spcBef>
                <a:spcPct val="0"/>
              </a:spcBef>
              <a:spcAft>
                <a:spcPct val="0"/>
              </a:spcAft>
              <a:buFont typeface="Wingdings" panose="05000000000000000000" pitchFamily="2" charset="2"/>
              <a:buChar char="Ø"/>
            </a:pP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府民向け</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に継続的な啓発活動を実施</a:t>
            </a:r>
            <a:endParaRPr lang="ja-JP" altLang="ja-JP" sz="1200" dirty="0">
              <a:latin typeface="Meiryo UI" panose="020B0604030504040204" pitchFamily="50" charset="-128"/>
              <a:ea typeface="Meiryo UI" panose="020B0604030504040204" pitchFamily="50" charset="-128"/>
            </a:endParaRPr>
          </a:p>
        </p:txBody>
      </p:sp>
      <p:sp>
        <p:nvSpPr>
          <p:cNvPr id="68" name="角丸四角形 67"/>
          <p:cNvSpPr/>
          <p:nvPr/>
        </p:nvSpPr>
        <p:spPr>
          <a:xfrm>
            <a:off x="7477798" y="7072386"/>
            <a:ext cx="7135360" cy="3462264"/>
          </a:xfrm>
          <a:prstGeom prst="roundRect">
            <a:avLst>
              <a:gd name="adj" fmla="val 3268"/>
            </a:avLst>
          </a:prstGeom>
          <a:solidFill>
            <a:sysClr val="window" lastClr="FFFFFF"/>
          </a:solidFill>
          <a:ln w="12700" cap="flat" cmpd="sng" algn="ctr">
            <a:solidFill>
              <a:sysClr val="windowText" lastClr="000000"/>
            </a:solidFill>
            <a:prstDash val="solid"/>
          </a:ln>
          <a:effectLst>
            <a:outerShdw blurRad="50800" dist="38100" dir="2700000" algn="tl" rotWithShape="0">
              <a:prstClr val="black">
                <a:alpha val="0"/>
              </a:prstClr>
            </a:outerShdw>
          </a:effectLst>
        </p:spPr>
        <p:txBody>
          <a:bodyPr rot="0" spcFirstLastPara="0" vert="horz" wrap="square" lIns="101827" tIns="50913" rIns="101827" bIns="50913" numCol="1" spcCol="0" rtlCol="0" fromWordArt="0" anchor="ctr" anchorCtr="0" forceAA="0" compatLnSpc="1">
            <a:prstTxWarp prst="textNoShape">
              <a:avLst/>
            </a:prstTxWarp>
            <a:noAutofit/>
          </a:bodyPr>
          <a:lstStyle/>
          <a:p>
            <a:endParaRPr lang="ja-JP" altLang="en-US" sz="2310" dirty="0">
              <a:latin typeface="Meiryo UI" panose="020B0604030504040204" pitchFamily="50" charset="-128"/>
              <a:ea typeface="Meiryo UI" panose="020B0604030504040204" pitchFamily="50" charset="-128"/>
            </a:endParaRPr>
          </a:p>
        </p:txBody>
      </p:sp>
      <p:sp>
        <p:nvSpPr>
          <p:cNvPr id="69" name="テキスト ボックス 68"/>
          <p:cNvSpPr txBox="1">
            <a:spLocks noChangeArrowheads="1"/>
          </p:cNvSpPr>
          <p:nvPr/>
        </p:nvSpPr>
        <p:spPr bwMode="auto">
          <a:xfrm>
            <a:off x="7533214" y="7286160"/>
            <a:ext cx="7229098" cy="662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101827" bIns="50913" numCol="1" anchor="t" anchorCtr="0" compatLnSpc="1">
            <a:prstTxWarp prst="textNoShape">
              <a:avLst/>
            </a:prstTxWarp>
          </a:bodyPr>
          <a:lstStyle/>
          <a:p>
            <a:pPr defTabSz="1018276" eaLnBrk="0" fontAlgn="base" hangingPunct="0">
              <a:spcBef>
                <a:spcPct val="0"/>
              </a:spcBef>
              <a:spcAft>
                <a:spcPct val="0"/>
              </a:spcAft>
            </a:pPr>
            <a:r>
              <a:rPr lang="ja-JP" altLang="ja-JP" sz="1200" u="sng" dirty="0">
                <a:latin typeface="Meiryo UI" panose="020B0604030504040204" pitchFamily="50" charset="-128"/>
                <a:ea typeface="Meiryo UI" panose="020B0604030504040204" pitchFamily="50" charset="-128"/>
                <a:cs typeface="Times New Roman" panose="02020603050405020304" pitchFamily="18" charset="0"/>
              </a:rPr>
              <a:t>〇大学における支援</a:t>
            </a:r>
            <a:endParaRPr lang="ja-JP" altLang="ja-JP" sz="1200" u="sng" dirty="0">
              <a:latin typeface="Meiryo UI" panose="020B0604030504040204" pitchFamily="50" charset="-128"/>
              <a:ea typeface="Meiryo UI" panose="020B0604030504040204" pitchFamily="50" charset="-128"/>
            </a:endParaRPr>
          </a:p>
          <a:p>
            <a:pPr marL="180000" indent="-180000" defTabSz="1018276" eaLnBrk="0" fontAlgn="base" hangingPunct="0">
              <a:spcBef>
                <a:spcPts val="300"/>
              </a:spcBef>
              <a:spcAft>
                <a:spcPct val="0"/>
              </a:spcAft>
              <a:buFont typeface="Wingdings" panose="05000000000000000000" pitchFamily="2" charset="2"/>
              <a:buChar char="Ø"/>
            </a:pP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大学における発達障がいの早期発見は極めて重要。そのため、大学への周知や啓発が必要</a:t>
            </a:r>
            <a:endParaRPr lang="ja-JP" altLang="ja-JP" sz="1200" dirty="0">
              <a:latin typeface="Meiryo UI" panose="020B0604030504040204" pitchFamily="50" charset="-128"/>
              <a:ea typeface="Meiryo UI" panose="020B0604030504040204" pitchFamily="50" charset="-128"/>
            </a:endParaRPr>
          </a:p>
          <a:p>
            <a:pPr marL="180000" indent="-180000" defTabSz="1018276" eaLnBrk="0" fontAlgn="base" hangingPunct="0">
              <a:spcBef>
                <a:spcPct val="0"/>
              </a:spcBef>
              <a:spcAft>
                <a:spcPct val="0"/>
              </a:spcAft>
              <a:buFont typeface="Wingdings" panose="05000000000000000000" pitchFamily="2" charset="2"/>
              <a:buChar char="Ø"/>
            </a:pP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就職の場面でつまずくケースには、就労支援機関と大学が連携していくことが必要</a:t>
            </a:r>
            <a:endParaRPr lang="ja-JP" altLang="ja-JP" sz="1200" dirty="0">
              <a:latin typeface="Meiryo UI" panose="020B0604030504040204" pitchFamily="50" charset="-128"/>
              <a:ea typeface="Meiryo UI" panose="020B0604030504040204" pitchFamily="50" charset="-128"/>
            </a:endParaRPr>
          </a:p>
        </p:txBody>
      </p:sp>
      <p:sp>
        <p:nvSpPr>
          <p:cNvPr id="70" name="テキスト ボックス 32"/>
          <p:cNvSpPr txBox="1">
            <a:spLocks noChangeArrowheads="1"/>
          </p:cNvSpPr>
          <p:nvPr/>
        </p:nvSpPr>
        <p:spPr bwMode="auto">
          <a:xfrm>
            <a:off x="7533214" y="7963722"/>
            <a:ext cx="7276101" cy="662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101827" bIns="50913" numCol="1" anchor="t" anchorCtr="0" compatLnSpc="1">
            <a:prstTxWarp prst="textNoShape">
              <a:avLst/>
            </a:prstTxWarp>
          </a:bodyPr>
          <a:lstStyle/>
          <a:p>
            <a:pPr defTabSz="1018276" eaLnBrk="0" fontAlgn="base" hangingPunct="0">
              <a:spcBef>
                <a:spcPct val="0"/>
              </a:spcBef>
              <a:spcAft>
                <a:spcPct val="0"/>
              </a:spcAft>
            </a:pPr>
            <a:r>
              <a:rPr lang="ja-JP" altLang="ja-JP" sz="1200" u="sng" dirty="0">
                <a:latin typeface="Meiryo UI" panose="020B0604030504040204" pitchFamily="50" charset="-128"/>
                <a:ea typeface="Meiryo UI" panose="020B0604030504040204" pitchFamily="50" charset="-128"/>
                <a:cs typeface="Times New Roman" panose="02020603050405020304" pitchFamily="18" charset="0"/>
              </a:rPr>
              <a:t>〇司法関係における支援</a:t>
            </a:r>
            <a:endParaRPr lang="ja-JP" altLang="ja-JP" sz="1200" u="sng" dirty="0">
              <a:latin typeface="Meiryo UI" panose="020B0604030504040204" pitchFamily="50" charset="-128"/>
              <a:ea typeface="Meiryo UI" panose="020B0604030504040204" pitchFamily="50" charset="-128"/>
            </a:endParaRPr>
          </a:p>
          <a:p>
            <a:pPr marL="180000" indent="-180000" defTabSz="1018276" eaLnBrk="0" fontAlgn="base" hangingPunct="0">
              <a:spcBef>
                <a:spcPts val="300"/>
              </a:spcBef>
              <a:spcAft>
                <a:spcPct val="0"/>
              </a:spcAft>
              <a:buFont typeface="Wingdings" panose="05000000000000000000" pitchFamily="2" charset="2"/>
              <a:buChar char="Ø"/>
            </a:pP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司法</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手続の場面では、本人の特性や状態に応じた意思疎通の手段の確保等の配慮が必要</a:t>
            </a:r>
            <a:endParaRPr lang="ja-JP" altLang="ja-JP" sz="1200" dirty="0">
              <a:latin typeface="Meiryo UI" panose="020B0604030504040204" pitchFamily="50" charset="-128"/>
              <a:ea typeface="Meiryo UI" panose="020B0604030504040204" pitchFamily="50" charset="-128"/>
            </a:endParaRPr>
          </a:p>
          <a:p>
            <a:pPr marL="180000" indent="-180000" defTabSz="1018276" eaLnBrk="0" fontAlgn="base" hangingPunct="0">
              <a:spcBef>
                <a:spcPct val="0"/>
              </a:spcBef>
              <a:spcAft>
                <a:spcPct val="0"/>
              </a:spcAft>
              <a:buFont typeface="Wingdings" panose="05000000000000000000" pitchFamily="2" charset="2"/>
              <a:buChar char="Ø"/>
            </a:pP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司法機関や弁護士等の関係者への研修や啓発の</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取組</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について</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関係機関等への働きかけを実施すべき</a:t>
            </a:r>
            <a:endParaRPr lang="ja-JP" altLang="ja-JP" sz="1200" dirty="0">
              <a:latin typeface="Meiryo UI" panose="020B0604030504040204" pitchFamily="50" charset="-128"/>
              <a:ea typeface="Meiryo UI" panose="020B0604030504040204" pitchFamily="50" charset="-128"/>
            </a:endParaRPr>
          </a:p>
          <a:p>
            <a:pPr defTabSz="1018276" eaLnBrk="0" fontAlgn="base" hangingPunct="0">
              <a:spcBef>
                <a:spcPct val="0"/>
              </a:spcBef>
              <a:spcAft>
                <a:spcPct val="0"/>
              </a:spcAft>
            </a:pPr>
            <a:endParaRPr lang="ja-JP" altLang="ja-JP" sz="1200" dirty="0">
              <a:latin typeface="Meiryo UI" panose="020B0604030504040204" pitchFamily="50" charset="-128"/>
              <a:ea typeface="Meiryo UI" panose="020B0604030504040204" pitchFamily="50" charset="-128"/>
            </a:endParaRPr>
          </a:p>
        </p:txBody>
      </p:sp>
      <p:sp>
        <p:nvSpPr>
          <p:cNvPr id="71" name="テキスト ボックス 33"/>
          <p:cNvSpPr txBox="1">
            <a:spLocks noChangeArrowheads="1"/>
          </p:cNvSpPr>
          <p:nvPr/>
        </p:nvSpPr>
        <p:spPr bwMode="auto">
          <a:xfrm>
            <a:off x="7533214" y="8601905"/>
            <a:ext cx="7265133" cy="881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101827" bIns="50913" numCol="1" anchor="t" anchorCtr="0" compatLnSpc="1">
            <a:prstTxWarp prst="textNoShape">
              <a:avLst/>
            </a:prstTxWarp>
          </a:bodyPr>
          <a:lstStyle/>
          <a:p>
            <a:pPr defTabSz="1018276" eaLnBrk="0" fontAlgn="base" hangingPunct="0">
              <a:spcBef>
                <a:spcPct val="0"/>
              </a:spcBef>
              <a:spcAft>
                <a:spcPct val="0"/>
              </a:spcAft>
            </a:pPr>
            <a:r>
              <a:rPr lang="ja-JP" altLang="ja-JP" sz="1200" u="sng" dirty="0">
                <a:latin typeface="Meiryo UI" panose="020B0604030504040204" pitchFamily="50" charset="-128"/>
                <a:ea typeface="Meiryo UI" panose="020B0604030504040204" pitchFamily="50" charset="-128"/>
                <a:cs typeface="Times New Roman" panose="02020603050405020304" pitchFamily="18" charset="0"/>
              </a:rPr>
              <a:t>〇大人の</a:t>
            </a:r>
            <a:r>
              <a:rPr lang="ja-JP" altLang="ja-JP" sz="1200" u="sng" dirty="0" smtClean="0">
                <a:latin typeface="Meiryo UI" panose="020B0604030504040204" pitchFamily="50" charset="-128"/>
                <a:ea typeface="Meiryo UI" panose="020B0604030504040204" pitchFamily="50" charset="-128"/>
                <a:cs typeface="Times New Roman" panose="02020603050405020304" pitchFamily="18" charset="0"/>
              </a:rPr>
              <a:t>支援</a:t>
            </a:r>
            <a:endParaRPr lang="en-US" altLang="ja-JP" sz="1200" u="sng" dirty="0" smtClean="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1018276" eaLnBrk="0" fontAlgn="base" hangingPunct="0">
              <a:spcBef>
                <a:spcPts val="300"/>
              </a:spcBef>
              <a:spcAft>
                <a:spcPct val="0"/>
              </a:spcAft>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支援ニーズが</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多様であり、</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適切な支援先につなぐことが難しくなることから</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今後</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、就労支援に加え幅広い取組</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を検討していくことが必要</a:t>
            </a:r>
            <a:endParaRPr lang="ja-JP" altLang="ja-JP" sz="1200" dirty="0">
              <a:latin typeface="Meiryo UI" panose="020B0604030504040204" pitchFamily="50" charset="-128"/>
              <a:ea typeface="Meiryo UI" panose="020B0604030504040204" pitchFamily="50" charset="-128"/>
            </a:endParaRPr>
          </a:p>
          <a:p>
            <a:pPr marL="171450" indent="-171450" defTabSz="1018276" eaLnBrk="0" fontAlgn="base" hangingPunct="0">
              <a:spcBef>
                <a:spcPct val="0"/>
              </a:spcBef>
              <a:spcAft>
                <a:spcPct val="0"/>
              </a:spcAft>
              <a:buFont typeface="Wingdings" panose="05000000000000000000" pitchFamily="2" charset="2"/>
              <a:buChar char="Ø"/>
            </a:pP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発達障</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がいの当事者同士やその家族等が集まり、相談や情報交換を行う場や機会の提供についても検討すべき</a:t>
            </a:r>
            <a:endParaRPr lang="ja-JP" altLang="ja-JP" sz="1200" dirty="0">
              <a:latin typeface="Meiryo UI" panose="020B0604030504040204" pitchFamily="50" charset="-128"/>
              <a:ea typeface="Meiryo UI" panose="020B0604030504040204" pitchFamily="50" charset="-128"/>
            </a:endParaRPr>
          </a:p>
          <a:p>
            <a:pPr defTabSz="1018276" eaLnBrk="0" fontAlgn="base" hangingPunct="0">
              <a:spcBef>
                <a:spcPct val="0"/>
              </a:spcBef>
              <a:spcAft>
                <a:spcPct val="0"/>
              </a:spcAft>
            </a:pPr>
            <a:endParaRPr lang="ja-JP" altLang="ja-JP" sz="1200" dirty="0">
              <a:latin typeface="Meiryo UI" panose="020B0604030504040204" pitchFamily="50" charset="-128"/>
              <a:ea typeface="Meiryo UI" panose="020B0604030504040204" pitchFamily="50" charset="-128"/>
            </a:endParaRPr>
          </a:p>
        </p:txBody>
      </p:sp>
      <p:sp>
        <p:nvSpPr>
          <p:cNvPr id="72" name="テキスト ボックス 34"/>
          <p:cNvSpPr txBox="1">
            <a:spLocks noChangeArrowheads="1"/>
          </p:cNvSpPr>
          <p:nvPr/>
        </p:nvSpPr>
        <p:spPr bwMode="auto">
          <a:xfrm>
            <a:off x="7524494" y="9459633"/>
            <a:ext cx="7088664" cy="921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72000" bIns="50913" numCol="1" anchor="t" anchorCtr="0" compatLnSpc="1">
            <a:prstTxWarp prst="textNoShape">
              <a:avLst/>
            </a:prstTxWarp>
          </a:bodyPr>
          <a:lstStyle/>
          <a:p>
            <a:pPr defTabSz="1018276" eaLnBrk="0" fontAlgn="base" hangingPunct="0">
              <a:spcBef>
                <a:spcPct val="0"/>
              </a:spcBef>
              <a:spcAft>
                <a:spcPct val="0"/>
              </a:spcAft>
            </a:pPr>
            <a:r>
              <a:rPr lang="ja-JP" altLang="ja-JP" sz="1200" u="sng" dirty="0">
                <a:latin typeface="Meiryo UI" panose="020B0604030504040204" pitchFamily="50" charset="-128"/>
                <a:ea typeface="Meiryo UI" panose="020B0604030504040204" pitchFamily="50" charset="-128"/>
                <a:cs typeface="Times New Roman" panose="02020603050405020304" pitchFamily="18" charset="0"/>
              </a:rPr>
              <a:t>〇発達障がい未診断者への支援（「グレーゾーン」の支援）</a:t>
            </a:r>
            <a:endParaRPr lang="ja-JP" altLang="ja-JP" sz="1200" u="sng" dirty="0">
              <a:latin typeface="Meiryo UI" panose="020B0604030504040204" pitchFamily="50" charset="-128"/>
              <a:ea typeface="Meiryo UI" panose="020B0604030504040204" pitchFamily="50" charset="-128"/>
            </a:endParaRPr>
          </a:p>
          <a:p>
            <a:pPr marL="180000" indent="-180000" defTabSz="1018276" eaLnBrk="0" fontAlgn="base" hangingPunct="0">
              <a:spcBef>
                <a:spcPts val="300"/>
              </a:spcBef>
              <a:spcAft>
                <a:spcPct val="0"/>
              </a:spcAft>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発達障がい未診断者は、発達障がいと診断された</a:t>
            </a:r>
            <a:r>
              <a:rPr lang="ja-JP" altLang="en-US" sz="1200" dirty="0" smtClean="0">
                <a:latin typeface="Meiryo UI" panose="020B0604030504040204" pitchFamily="50" charset="-128"/>
                <a:ea typeface="Meiryo UI" panose="020B0604030504040204" pitchFamily="50" charset="-128"/>
              </a:rPr>
              <a:t>人に比べて支援</a:t>
            </a:r>
            <a:r>
              <a:rPr lang="ja-JP" altLang="en-US" sz="1200" dirty="0">
                <a:latin typeface="Meiryo UI" panose="020B0604030504040204" pitchFamily="50" charset="-128"/>
                <a:ea typeface="Meiryo UI" panose="020B0604030504040204" pitchFamily="50" charset="-128"/>
              </a:rPr>
              <a:t>が</a:t>
            </a:r>
            <a:r>
              <a:rPr lang="ja-JP" altLang="en-US" sz="1200" dirty="0" smtClean="0">
                <a:latin typeface="Meiryo UI" panose="020B0604030504040204" pitchFamily="50" charset="-128"/>
                <a:ea typeface="Meiryo UI" panose="020B0604030504040204" pitchFamily="50" charset="-128"/>
              </a:rPr>
              <a:t>入りにくく生きづらさや困り感の解消が難しい</a:t>
            </a:r>
            <a:endParaRPr lang="en-US" altLang="ja-JP" sz="1200" dirty="0" smtClean="0">
              <a:latin typeface="Meiryo UI" panose="020B0604030504040204" pitchFamily="50" charset="-128"/>
              <a:ea typeface="Meiryo UI" panose="020B0604030504040204" pitchFamily="50" charset="-128"/>
            </a:endParaRPr>
          </a:p>
          <a:p>
            <a:pPr marL="180000" indent="-180000" defTabSz="1018276" eaLnBrk="0" fontAlgn="base" hangingPunct="0">
              <a:spcAft>
                <a:spcPct val="0"/>
              </a:spcAft>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rPr>
              <a:t>このため、より深刻なケースに陥らないよう、診断の有無にかかわらず</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困っている</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と</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いう現実に着目し、必要な支援</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が</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行われる</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よう</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啓発に取り組むことが必要</a:t>
            </a:r>
            <a:endParaRPr lang="ja-JP" altLang="ja-JP" sz="1200" dirty="0">
              <a:latin typeface="Meiryo UI" panose="020B0604030504040204" pitchFamily="50" charset="-128"/>
              <a:ea typeface="Meiryo UI" panose="020B0604030504040204" pitchFamily="50" charset="-128"/>
            </a:endParaRPr>
          </a:p>
          <a:p>
            <a:pPr defTabSz="1018276" eaLnBrk="0" fontAlgn="base" hangingPunct="0">
              <a:spcBef>
                <a:spcPct val="0"/>
              </a:spcBef>
              <a:spcAft>
                <a:spcPct val="0"/>
              </a:spcAft>
            </a:pPr>
            <a:endParaRPr lang="ja-JP" altLang="ja-JP" sz="1200" dirty="0">
              <a:latin typeface="Meiryo UI" panose="020B0604030504040204" pitchFamily="50" charset="-128"/>
              <a:ea typeface="Meiryo UI" panose="020B0604030504040204" pitchFamily="50" charset="-128"/>
            </a:endParaRPr>
          </a:p>
        </p:txBody>
      </p:sp>
      <p:sp>
        <p:nvSpPr>
          <p:cNvPr id="73" name="正方形/長方形 18"/>
          <p:cNvSpPr>
            <a:spLocks noChangeArrowheads="1"/>
          </p:cNvSpPr>
          <p:nvPr/>
        </p:nvSpPr>
        <p:spPr bwMode="auto">
          <a:xfrm>
            <a:off x="7636336" y="6909295"/>
            <a:ext cx="5441489" cy="341037"/>
          </a:xfrm>
          <a:prstGeom prst="rect">
            <a:avLst/>
          </a:prstGeom>
          <a:solidFill>
            <a:schemeClr val="accent5">
              <a:lumMod val="50000"/>
            </a:schemeClr>
          </a:solidFill>
          <a:ln w="12700">
            <a:solidFill>
              <a:srgbClr val="000000"/>
            </a:solidFill>
            <a:miter lim="800000"/>
            <a:headEnd/>
            <a:tailEnd/>
          </a:ln>
        </p:spPr>
        <p:txBody>
          <a:bodyPr vert="horz" wrap="square" lIns="101827" tIns="72000" rIns="101827" bIns="50913" numCol="1" anchor="ctr" anchorCtr="0" compatLnSpc="1">
            <a:prstTxWarp prst="textNoShape">
              <a:avLst/>
            </a:prstTxWarp>
          </a:bodyPr>
          <a:lstStyle/>
          <a:p>
            <a:pPr algn="ctr" defTabSz="1018276" eaLnBrk="0" fontAlgn="base" hangingPunct="0">
              <a:spcBef>
                <a:spcPct val="0"/>
              </a:spcBef>
              <a:spcAft>
                <a:spcPct val="0"/>
              </a:spcAft>
            </a:pPr>
            <a:r>
              <a:rPr lang="ja-JP" altLang="ja-JP" sz="16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６　これからの発達障がい児者支援に必要な新しい視点の考察</a:t>
            </a:r>
            <a:endParaRPr lang="ja-JP" altLang="ja-JP" sz="1600" dirty="0">
              <a:solidFill>
                <a:schemeClr val="bg1"/>
              </a:solidFill>
              <a:latin typeface="Meiryo UI" panose="020B0604030504040204" pitchFamily="50" charset="-128"/>
              <a:ea typeface="Meiryo UI" panose="020B0604030504040204" pitchFamily="50" charset="-128"/>
            </a:endParaRPr>
          </a:p>
        </p:txBody>
      </p:sp>
      <p:sp>
        <p:nvSpPr>
          <p:cNvPr id="75" name="右矢印 74"/>
          <p:cNvSpPr/>
          <p:nvPr/>
        </p:nvSpPr>
        <p:spPr>
          <a:xfrm>
            <a:off x="747063" y="4812600"/>
            <a:ext cx="257455" cy="1538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 ボックス 73"/>
          <p:cNvSpPr txBox="1"/>
          <p:nvPr/>
        </p:nvSpPr>
        <p:spPr>
          <a:xfrm>
            <a:off x="14647081" y="95250"/>
            <a:ext cx="430887" cy="4498275"/>
          </a:xfrm>
          <a:prstGeom prst="rect">
            <a:avLst/>
          </a:prstGeom>
          <a:noFill/>
        </p:spPr>
        <p:txBody>
          <a:bodyPr vert="vert" wrap="square" rtlCol="0">
            <a:spAutoFit/>
          </a:bodyPr>
          <a:lstStyle/>
          <a:p>
            <a:r>
              <a:rPr lang="ja-JP" altLang="en-US" sz="1600" dirty="0">
                <a:latin typeface="HGPｺﾞｼｯｸM" panose="020B0600000000000000" pitchFamily="50" charset="-128"/>
                <a:ea typeface="HGPｺﾞｼｯｸM" panose="020B0600000000000000" pitchFamily="50" charset="-128"/>
              </a:rPr>
              <a:t>③</a:t>
            </a:r>
            <a:r>
              <a:rPr lang="ja-JP" altLang="en-US" sz="1600" dirty="0" smtClean="0">
                <a:latin typeface="HGPｺﾞｼｯｸM" panose="020B0600000000000000" pitchFamily="50" charset="-128"/>
                <a:ea typeface="HGPｺﾞｼｯｸM" panose="020B0600000000000000" pitchFamily="50" charset="-128"/>
              </a:rPr>
              <a:t> </a:t>
            </a:r>
            <a:r>
              <a:rPr kumimoji="1" lang="ja-JP" altLang="en-US" sz="1600" dirty="0" err="1" smtClean="0">
                <a:latin typeface="HGPｺﾞｼｯｸM" panose="020B0600000000000000" pitchFamily="50" charset="-128"/>
                <a:ea typeface="HGPｺﾞｼｯｸM" panose="020B0600000000000000" pitchFamily="50" charset="-128"/>
              </a:rPr>
              <a:t>発達障がい</a:t>
            </a:r>
            <a:r>
              <a:rPr kumimoji="1" lang="ja-JP" altLang="en-US" sz="1600" dirty="0" smtClean="0">
                <a:latin typeface="HGPｺﾞｼｯｸM" panose="020B0600000000000000" pitchFamily="50" charset="-128"/>
                <a:ea typeface="HGPｺﾞｼｯｸM" panose="020B0600000000000000" pitchFamily="50" charset="-128"/>
              </a:rPr>
              <a:t>児者支援体制整備検討部会</a:t>
            </a:r>
            <a:endParaRPr kumimoji="1" lang="ja-JP" altLang="en-US" sz="1600" dirty="0">
              <a:latin typeface="HGPｺﾞｼｯｸM" panose="020B0600000000000000" pitchFamily="50" charset="-128"/>
              <a:ea typeface="HGPｺﾞｼｯｸM" panose="020B0600000000000000" pitchFamily="50" charset="-128"/>
            </a:endParaRPr>
          </a:p>
        </p:txBody>
      </p:sp>
      <p:sp>
        <p:nvSpPr>
          <p:cNvPr id="76" name="テキスト ボックス 75"/>
          <p:cNvSpPr txBox="1"/>
          <p:nvPr/>
        </p:nvSpPr>
        <p:spPr>
          <a:xfrm>
            <a:off x="-21382" y="5238037"/>
            <a:ext cx="430887" cy="553164"/>
          </a:xfrm>
          <a:prstGeom prst="rect">
            <a:avLst/>
          </a:prstGeom>
          <a:noFill/>
        </p:spPr>
        <p:txBody>
          <a:bodyPr vert="vert" wrap="square" rtlCol="0">
            <a:spAutoFit/>
          </a:bodyPr>
          <a:lstStyle/>
          <a:p>
            <a:r>
              <a:rPr lang="en-US" altLang="ja-JP" sz="1600" dirty="0" smtClean="0">
                <a:latin typeface="HGPｺﾞｼｯｸM" panose="020B0600000000000000" pitchFamily="50" charset="-128"/>
                <a:ea typeface="HGPｺﾞｼｯｸM" panose="020B0600000000000000" pitchFamily="50" charset="-128"/>
              </a:rPr>
              <a:t>46</a:t>
            </a:r>
            <a:endParaRPr kumimoji="1" lang="ja-JP" altLang="en-US" sz="16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70903552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889</Words>
  <Application>Microsoft Office PowerPoint</Application>
  <PresentationFormat>ユーザー設定</PresentationFormat>
  <Paragraphs>66</Paragraphs>
  <Slides>1</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HGPｺﾞｼｯｸM</vt:lpstr>
      <vt:lpstr>HGSｺﾞｼｯｸM</vt:lpstr>
      <vt:lpstr>Meiryo UI</vt:lpstr>
      <vt:lpstr>游ゴシック</vt:lpstr>
      <vt:lpstr>游ゴシック Light</vt:lpstr>
      <vt:lpstr>Arial</vt:lpstr>
      <vt:lpstr>Calibri</vt:lpstr>
      <vt:lpstr>Calibri Light</vt:lpstr>
      <vt:lpstr>Century</vt:lpstr>
      <vt:lpstr>Times New Roman</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2020-03-24T02:46:21Z</dcterms:created>
  <dcterms:modified xsi:type="dcterms:W3CDTF">2020-03-24T02:47:33Z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