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2121"/>
    <a:srgbClr val="4A7EBB"/>
    <a:srgbClr val="FF5050"/>
    <a:srgbClr val="9966FF"/>
    <a:srgbClr val="FF9933"/>
    <a:srgbClr val="FAC090"/>
    <a:srgbClr val="E8BFBE"/>
    <a:srgbClr val="FCD5B5"/>
    <a:srgbClr val="E6B9B8"/>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88" autoAdjust="0"/>
    <p:restoredTop sz="98057" autoAdjust="0"/>
  </p:normalViewPr>
  <p:slideViewPr>
    <p:cSldViewPr>
      <p:cViewPr varScale="1">
        <p:scale>
          <a:sx n="71" d="100"/>
          <a:sy n="71" d="100"/>
        </p:scale>
        <p:origin x="1206" y="60"/>
      </p:cViewPr>
      <p:guideLst>
        <p:guide orient="horz" pos="2160"/>
        <p:guide pos="3120"/>
      </p:guideLst>
    </p:cSldViewPr>
  </p:slideViewPr>
  <p:notesTextViewPr>
    <p:cViewPr>
      <p:scale>
        <a:sx n="33" d="100"/>
        <a:sy n="33"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8" y="0"/>
            <a:ext cx="2949577" cy="496888"/>
          </a:xfrm>
          <a:prstGeom prst="rect">
            <a:avLst/>
          </a:prstGeom>
        </p:spPr>
        <p:txBody>
          <a:bodyPr vert="horz" lIns="91304" tIns="45652" rIns="91304" bIns="45652"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6056" y="0"/>
            <a:ext cx="2949577" cy="496888"/>
          </a:xfrm>
          <a:prstGeom prst="rect">
            <a:avLst/>
          </a:prstGeom>
        </p:spPr>
        <p:txBody>
          <a:bodyPr vert="horz" lIns="91304" tIns="45652" rIns="91304" bIns="45652" rtlCol="0"/>
          <a:lstStyle>
            <a:lvl1pPr algn="r">
              <a:defRPr sz="1100"/>
            </a:lvl1pPr>
          </a:lstStyle>
          <a:p>
            <a:fld id="{813BA151-27D8-4D6B-87B7-8AE609C04127}" type="datetimeFigureOut">
              <a:rPr kumimoji="1" lang="ja-JP" altLang="en-US" smtClean="0"/>
              <a:t>2019/1/31</a:t>
            </a:fld>
            <a:endParaRPr kumimoji="1" lang="ja-JP" altLang="en-US"/>
          </a:p>
        </p:txBody>
      </p:sp>
      <p:sp>
        <p:nvSpPr>
          <p:cNvPr id="4" name="スライド イメージ プレースホルダー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1304" tIns="45652" rIns="91304" bIns="45652" rtlCol="0" anchor="ctr"/>
          <a:lstStyle/>
          <a:p>
            <a:endParaRPr lang="ja-JP" altLang="en-US"/>
          </a:p>
        </p:txBody>
      </p:sp>
      <p:sp>
        <p:nvSpPr>
          <p:cNvPr id="5" name="ノート プレースホルダー 4"/>
          <p:cNvSpPr>
            <a:spLocks noGrp="1"/>
          </p:cNvSpPr>
          <p:nvPr>
            <p:ph type="body" sz="quarter" idx="3"/>
          </p:nvPr>
        </p:nvSpPr>
        <p:spPr>
          <a:xfrm>
            <a:off x="681041" y="4721228"/>
            <a:ext cx="5445123" cy="4471988"/>
          </a:xfrm>
          <a:prstGeom prst="rect">
            <a:avLst/>
          </a:prstGeom>
        </p:spPr>
        <p:txBody>
          <a:bodyPr vert="horz" lIns="91304" tIns="45652" rIns="91304" bIns="4565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8" y="9440880"/>
            <a:ext cx="2949577" cy="496886"/>
          </a:xfrm>
          <a:prstGeom prst="rect">
            <a:avLst/>
          </a:prstGeom>
        </p:spPr>
        <p:txBody>
          <a:bodyPr vert="horz" lIns="91304" tIns="45652" rIns="91304" bIns="45652"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6056" y="9440880"/>
            <a:ext cx="2949577" cy="496886"/>
          </a:xfrm>
          <a:prstGeom prst="rect">
            <a:avLst/>
          </a:prstGeom>
        </p:spPr>
        <p:txBody>
          <a:bodyPr vert="horz" lIns="91304" tIns="45652" rIns="91304" bIns="45652" rtlCol="0" anchor="b"/>
          <a:lstStyle>
            <a:lvl1pPr algn="r">
              <a:defRPr sz="1100"/>
            </a:lvl1pPr>
          </a:lstStyle>
          <a:p>
            <a:fld id="{9FF27316-C46A-404A-88DE-F12581D44EF9}" type="slidenum">
              <a:rPr kumimoji="1" lang="ja-JP" altLang="en-US" smtClean="0"/>
              <a:t>‹#›</a:t>
            </a:fld>
            <a:endParaRPr kumimoji="1" lang="ja-JP" altLang="en-US"/>
          </a:p>
        </p:txBody>
      </p:sp>
    </p:spTree>
    <p:extLst>
      <p:ext uri="{BB962C8B-B14F-4D97-AF65-F5344CB8AC3E}">
        <p14:creationId xmlns:p14="http://schemas.microsoft.com/office/powerpoint/2010/main" val="25752045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702A31E-A840-47D3-BA68-7E344B64149D}" type="datetimeFigureOut">
              <a:rPr kumimoji="1" lang="ja-JP" altLang="en-US" smtClean="0"/>
              <a:t>2019/1/31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2517412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02A31E-A840-47D3-BA68-7E344B64149D}" type="datetimeFigureOut">
              <a:rPr kumimoji="1" lang="ja-JP" altLang="en-US" smtClean="0"/>
              <a:t>2019/1/31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1205652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02A31E-A840-47D3-BA68-7E344B64149D}" type="datetimeFigureOut">
              <a:rPr kumimoji="1" lang="ja-JP" altLang="en-US" smtClean="0"/>
              <a:t>2019/1/31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3587512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02A31E-A840-47D3-BA68-7E344B64149D}" type="datetimeFigureOut">
              <a:rPr kumimoji="1" lang="ja-JP" altLang="en-US" smtClean="0"/>
              <a:t>2019/1/31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3604016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702A31E-A840-47D3-BA68-7E344B64149D}" type="datetimeFigureOut">
              <a:rPr kumimoji="1" lang="ja-JP" altLang="en-US" smtClean="0"/>
              <a:t>2019/1/31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2226929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702A31E-A840-47D3-BA68-7E344B64149D}" type="datetimeFigureOut">
              <a:rPr kumimoji="1" lang="ja-JP" altLang="en-US" smtClean="0"/>
              <a:t>2019/1/31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4142826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702A31E-A840-47D3-BA68-7E344B64149D}" type="datetimeFigureOut">
              <a:rPr kumimoji="1" lang="ja-JP" altLang="en-US" smtClean="0"/>
              <a:t>2019/1/31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819551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02A31E-A840-47D3-BA68-7E344B64149D}" type="datetimeFigureOut">
              <a:rPr kumimoji="1" lang="ja-JP" altLang="en-US" smtClean="0"/>
              <a:t>2019/1/31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1079196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702A31E-A840-47D3-BA68-7E344B64149D}" type="datetimeFigureOut">
              <a:rPr kumimoji="1" lang="ja-JP" altLang="en-US" smtClean="0"/>
              <a:t>2019/1/31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2315807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02A31E-A840-47D3-BA68-7E344B64149D}" type="datetimeFigureOut">
              <a:rPr kumimoji="1" lang="ja-JP" altLang="en-US" smtClean="0"/>
              <a:t>2019/1/31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2944584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02A31E-A840-47D3-BA68-7E344B64149D}" type="datetimeFigureOut">
              <a:rPr kumimoji="1" lang="ja-JP" altLang="en-US" smtClean="0"/>
              <a:t>2019/1/31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1101647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02A31E-A840-47D3-BA68-7E344B64149D}" type="datetimeFigureOut">
              <a:rPr kumimoji="1" lang="ja-JP" altLang="en-US" smtClean="0"/>
              <a:t>2019/1/31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0364C5-6B02-48C6-AF18-BE17089E45A2}" type="slidenum">
              <a:rPr kumimoji="1" lang="ja-JP" altLang="en-US" smtClean="0"/>
              <a:t>‹#›</a:t>
            </a:fld>
            <a:endParaRPr kumimoji="1" lang="ja-JP" altLang="en-US"/>
          </a:p>
        </p:txBody>
      </p:sp>
    </p:spTree>
    <p:extLst>
      <p:ext uri="{BB962C8B-B14F-4D97-AF65-F5344CB8AC3E}">
        <p14:creationId xmlns:p14="http://schemas.microsoft.com/office/powerpoint/2010/main" val="861624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png"/><Relationship Id="rId18" Type="http://schemas.openxmlformats.org/officeDocument/2006/relationships/image" Target="../media/image17.jpeg"/><Relationship Id="rId26" Type="http://schemas.openxmlformats.org/officeDocument/2006/relationships/image" Target="../media/image25.jpeg"/><Relationship Id="rId3" Type="http://schemas.openxmlformats.org/officeDocument/2006/relationships/image" Target="../media/image2.jpeg"/><Relationship Id="rId21" Type="http://schemas.openxmlformats.org/officeDocument/2006/relationships/image" Target="../media/image20.jpeg"/><Relationship Id="rId7" Type="http://schemas.openxmlformats.org/officeDocument/2006/relationships/image" Target="../media/image6.jpeg"/><Relationship Id="rId12" Type="http://schemas.openxmlformats.org/officeDocument/2006/relationships/image" Target="../media/image11.jpeg"/><Relationship Id="rId17" Type="http://schemas.openxmlformats.org/officeDocument/2006/relationships/image" Target="../media/image16.jpeg"/><Relationship Id="rId25" Type="http://schemas.openxmlformats.org/officeDocument/2006/relationships/image" Target="../media/image24.jpeg"/><Relationship Id="rId2" Type="http://schemas.openxmlformats.org/officeDocument/2006/relationships/image" Target="../media/image1.jpeg"/><Relationship Id="rId16" Type="http://schemas.openxmlformats.org/officeDocument/2006/relationships/image" Target="../media/image15.png"/><Relationship Id="rId20" Type="http://schemas.openxmlformats.org/officeDocument/2006/relationships/image" Target="../media/image19.jpeg"/><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image" Target="../media/image10.jpeg"/><Relationship Id="rId24" Type="http://schemas.openxmlformats.org/officeDocument/2006/relationships/image" Target="../media/image23.jpeg"/><Relationship Id="rId5" Type="http://schemas.openxmlformats.org/officeDocument/2006/relationships/image" Target="../media/image4.png"/><Relationship Id="rId15" Type="http://schemas.openxmlformats.org/officeDocument/2006/relationships/image" Target="../media/image14.jpeg"/><Relationship Id="rId23" Type="http://schemas.openxmlformats.org/officeDocument/2006/relationships/image" Target="../media/image22.jpeg"/><Relationship Id="rId10" Type="http://schemas.openxmlformats.org/officeDocument/2006/relationships/image" Target="../media/image9.jpeg"/><Relationship Id="rId19" Type="http://schemas.openxmlformats.org/officeDocument/2006/relationships/image" Target="../media/image18.jpe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png"/><Relationship Id="rId22" Type="http://schemas.openxmlformats.org/officeDocument/2006/relationships/image" Target="../media/image2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正方形/長方形 111"/>
          <p:cNvSpPr/>
          <p:nvPr/>
        </p:nvSpPr>
        <p:spPr>
          <a:xfrm flipV="1">
            <a:off x="101399" y="2203203"/>
            <a:ext cx="9604130" cy="311676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25" name="テキスト ボックス 124"/>
          <p:cNvSpPr txBox="1"/>
          <p:nvPr/>
        </p:nvSpPr>
        <p:spPr>
          <a:xfrm>
            <a:off x="3900735" y="2666561"/>
            <a:ext cx="5699443" cy="612000"/>
          </a:xfrm>
          <a:prstGeom prst="rect">
            <a:avLst/>
          </a:prstGeom>
          <a:noFill/>
          <a:ln w="6350">
            <a:solidFill>
              <a:schemeClr val="tx1"/>
            </a:solidFill>
          </a:ln>
        </p:spPr>
        <p:txBody>
          <a:bodyPr wrap="square" lIns="36000" rIns="36000" rtlCol="0" anchor="t">
            <a:noAutofit/>
          </a:bodyPr>
          <a:lstStyle/>
          <a:p>
            <a:r>
              <a:rPr lang="ja-JP" altLang="en-US" sz="8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各公園の</a:t>
            </a:r>
            <a:r>
              <a:rPr lang="ja-JP" altLang="en-US" sz="700" dirty="0">
                <a:latin typeface="Meiryo UI" panose="020B0604030504040204" pitchFamily="50" charset="-128"/>
                <a:ea typeface="Meiryo UI" panose="020B0604030504040204" pitchFamily="50" charset="-128"/>
              </a:rPr>
              <a:t>特色を活かす取組み</a:t>
            </a:r>
            <a:r>
              <a:rPr lang="ja-JP" altLang="en-US" sz="700" dirty="0" smtClean="0">
                <a:latin typeface="Meiryo UI" panose="020B0604030504040204" pitchFamily="50" charset="-128"/>
                <a:ea typeface="Meiryo UI" panose="020B0604030504040204" pitchFamily="50" charset="-128"/>
              </a:rPr>
              <a:t>の推進</a:t>
            </a:r>
            <a:endParaRPr lang="en-US" altLang="ja-JP" sz="700" dirty="0" smtClean="0">
              <a:latin typeface="Meiryo UI" panose="020B0604030504040204" pitchFamily="50" charset="-128"/>
              <a:ea typeface="Meiryo UI" panose="020B0604030504040204" pitchFamily="50" charset="-128"/>
            </a:endParaRPr>
          </a:p>
        </p:txBody>
      </p:sp>
      <p:sp>
        <p:nvSpPr>
          <p:cNvPr id="4" name="正方形/長方形 3"/>
          <p:cNvSpPr/>
          <p:nvPr/>
        </p:nvSpPr>
        <p:spPr>
          <a:xfrm>
            <a:off x="48072" y="0"/>
            <a:ext cx="9814126" cy="26064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latin typeface="HGSｺﾞｼｯｸM" panose="020B0600000000000000" pitchFamily="50" charset="-128"/>
                <a:ea typeface="HGSｺﾞｼｯｸM" panose="020B0600000000000000" pitchFamily="50" charset="-128"/>
              </a:rPr>
              <a:t>大阪府営公園マスタープラン≪</a:t>
            </a:r>
            <a:r>
              <a:rPr lang="ja-JP" altLang="en-US" sz="1100" b="1" dirty="0">
                <a:latin typeface="HGSｺﾞｼｯｸM" panose="020B0600000000000000" pitchFamily="50" charset="-128"/>
                <a:ea typeface="HGSｺﾞｼｯｸM" panose="020B0600000000000000" pitchFamily="50" charset="-128"/>
              </a:rPr>
              <a:t>案≫の概要　</a:t>
            </a:r>
          </a:p>
        </p:txBody>
      </p:sp>
      <p:grpSp>
        <p:nvGrpSpPr>
          <p:cNvPr id="42" name="グループ化 41"/>
          <p:cNvGrpSpPr/>
          <p:nvPr/>
        </p:nvGrpSpPr>
        <p:grpSpPr>
          <a:xfrm>
            <a:off x="46400" y="1681758"/>
            <a:ext cx="5554672" cy="500586"/>
            <a:chOff x="53478" y="1773995"/>
            <a:chExt cx="5554672" cy="500586"/>
          </a:xfrm>
        </p:grpSpPr>
        <p:sp>
          <p:nvSpPr>
            <p:cNvPr id="29" name="テキスト ボックス 28"/>
            <p:cNvSpPr txBox="1"/>
            <p:nvPr/>
          </p:nvSpPr>
          <p:spPr>
            <a:xfrm>
              <a:off x="53478" y="1799274"/>
              <a:ext cx="1329210" cy="230832"/>
            </a:xfrm>
            <a:prstGeom prst="rect">
              <a:avLst/>
            </a:prstGeom>
            <a:noFill/>
          </p:spPr>
          <p:txBody>
            <a:bodyPr wrap="none" rtlCol="0">
              <a:sp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◆府営公園の基本理念</a:t>
              </a:r>
              <a:endParaRPr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1520546" y="1773995"/>
              <a:ext cx="3437731" cy="500586"/>
            </a:xfrm>
            <a:prstGeom prst="bevel">
              <a:avLst>
                <a:gd name="adj" fmla="val 0"/>
              </a:avLst>
            </a:prstGeom>
            <a:noFill/>
            <a:ln w="12700">
              <a:noFill/>
            </a:ln>
          </p:spPr>
          <p:style>
            <a:lnRef idx="2">
              <a:schemeClr val="accent3"/>
            </a:lnRef>
            <a:fillRef idx="1">
              <a:schemeClr val="lt1"/>
            </a:fillRef>
            <a:effectRef idx="0">
              <a:schemeClr val="accent3"/>
            </a:effectRef>
            <a:fontRef idx="minor">
              <a:schemeClr val="dk1"/>
            </a:fontRef>
          </p:style>
          <p:txBody>
            <a:bodyPr wrap="square" rtlCol="0" anchor="ctr">
              <a:spAutoFit/>
            </a:bodyPr>
            <a:lstStyle/>
            <a:p>
              <a:pPr>
                <a:lnSpc>
                  <a:spcPts val="1100"/>
                </a:lnSpc>
              </a:pPr>
              <a:r>
                <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rPr>
                <a:t>・都市の風格を高めるみどりのネットワークの拠点</a:t>
              </a:r>
              <a:endParaRPr kumimoji="1"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・安全・安心で快適な暮らしを支える重要な都市基盤</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rPr>
                <a:t>・多様な個性で都市の活力と魅力を高める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rPr>
                <a:t>府民共有の資産</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108477" y="1808420"/>
              <a:ext cx="5499673" cy="431531"/>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139" name="テキスト ボックス 138"/>
          <p:cNvSpPr txBox="1"/>
          <p:nvPr/>
        </p:nvSpPr>
        <p:spPr>
          <a:xfrm>
            <a:off x="262216" y="5622562"/>
            <a:ext cx="1935088" cy="207749"/>
          </a:xfrm>
          <a:prstGeom prst="rect">
            <a:avLst/>
          </a:prstGeom>
          <a:noFill/>
          <a:ln>
            <a:noFill/>
          </a:ln>
          <a:effectLst>
            <a:outerShdw blurRad="50800" dist="25400" dir="5400000" algn="t" rotWithShape="0">
              <a:prstClr val="black">
                <a:alpha val="41000"/>
              </a:prstClr>
            </a:outerShdw>
          </a:effectLst>
        </p:spPr>
        <p:txBody>
          <a:bodyPr wrap="square" rtlCol="0">
            <a:spAutoFit/>
          </a:bodyPr>
          <a:lstStyle>
            <a:defPPr>
              <a:defRPr lang="ja-JP"/>
            </a:defPPr>
            <a:lvl1pPr>
              <a:lnSpc>
                <a:spcPts val="900"/>
              </a:lnSpc>
              <a:defRPr sz="900">
                <a:latin typeface="Meiryo UI" panose="020B0604030504040204" pitchFamily="50" charset="-128"/>
                <a:ea typeface="Meiryo UI" panose="020B0604030504040204" pitchFamily="50" charset="-128"/>
              </a:defRPr>
            </a:lvl1pPr>
          </a:lstStyle>
          <a:p>
            <a:r>
              <a:rPr lang="ja-JP" altLang="en-US" sz="800" dirty="0" smtClean="0"/>
              <a:t>⑴多様</a:t>
            </a:r>
            <a:r>
              <a:rPr lang="ja-JP" altLang="en-US" sz="800" dirty="0"/>
              <a:t>な主体による</a:t>
            </a:r>
            <a:r>
              <a:rPr lang="ja-JP" altLang="en-US" sz="800" b="1" u="sng" dirty="0"/>
              <a:t>自立</a:t>
            </a:r>
            <a:r>
              <a:rPr lang="ja-JP" altLang="en-US" sz="800" b="1" u="sng" dirty="0" smtClean="0"/>
              <a:t>した仕組み</a:t>
            </a:r>
            <a:r>
              <a:rPr lang="ja-JP" altLang="en-US" sz="800" dirty="0" smtClean="0"/>
              <a:t>づくり</a:t>
            </a:r>
            <a:endParaRPr lang="en-US" altLang="ja-JP" sz="800" dirty="0"/>
          </a:p>
        </p:txBody>
      </p:sp>
      <p:sp>
        <p:nvSpPr>
          <p:cNvPr id="140" name="テキスト ボックス 139"/>
          <p:cNvSpPr txBox="1"/>
          <p:nvPr/>
        </p:nvSpPr>
        <p:spPr>
          <a:xfrm>
            <a:off x="272480" y="6003378"/>
            <a:ext cx="1934023" cy="360000"/>
          </a:xfrm>
          <a:prstGeom prst="rect">
            <a:avLst/>
          </a:prstGeom>
          <a:noFill/>
          <a:ln w="6350">
            <a:solidFill>
              <a:schemeClr val="tx1"/>
            </a:solidFill>
          </a:ln>
          <a:effectLst>
            <a:outerShdw blurRad="50800" dist="25400" dir="5400000" algn="t" rotWithShape="0">
              <a:prstClr val="black">
                <a:alpha val="41000"/>
              </a:prstClr>
            </a:outerShdw>
          </a:effectLst>
        </p:spPr>
        <p:txBody>
          <a:bodyPr wrap="square" rtlCol="0">
            <a:spAutoFit/>
          </a:bodyPr>
          <a:lstStyle>
            <a:defPPr>
              <a:defRPr lang="ja-JP"/>
            </a:defPPr>
            <a:lvl1pPr>
              <a:lnSpc>
                <a:spcPts val="900"/>
              </a:lnSpc>
              <a:defRPr sz="900">
                <a:latin typeface="Meiryo UI" panose="020B0604030504040204" pitchFamily="50" charset="-128"/>
                <a:ea typeface="Meiryo UI" panose="020B0604030504040204" pitchFamily="50" charset="-128"/>
              </a:defRPr>
            </a:lvl1pPr>
          </a:lstStyle>
          <a:p>
            <a:r>
              <a:rPr lang="ja-JP" altLang="en-US" sz="800" dirty="0" smtClean="0"/>
              <a:t>⑵</a:t>
            </a:r>
            <a:r>
              <a:rPr lang="ja-JP" altLang="en-US" sz="800" b="1" u="sng" dirty="0" smtClean="0"/>
              <a:t>組織</a:t>
            </a:r>
            <a:r>
              <a:rPr lang="ja-JP" altLang="en-US" sz="800" b="1" u="sng" dirty="0"/>
              <a:t>・財源</a:t>
            </a:r>
            <a:r>
              <a:rPr lang="ja-JP" altLang="en-US" sz="800" dirty="0"/>
              <a:t>の確保</a:t>
            </a:r>
            <a:endParaRPr lang="en-US" altLang="ja-JP" sz="800" dirty="0"/>
          </a:p>
        </p:txBody>
      </p:sp>
      <p:sp>
        <p:nvSpPr>
          <p:cNvPr id="146" name="テキスト ボックス 145"/>
          <p:cNvSpPr txBox="1"/>
          <p:nvPr/>
        </p:nvSpPr>
        <p:spPr>
          <a:xfrm>
            <a:off x="2510353" y="6004468"/>
            <a:ext cx="4103732" cy="379463"/>
          </a:xfrm>
          <a:prstGeom prst="rect">
            <a:avLst/>
          </a:prstGeom>
          <a:noFill/>
          <a:ln w="6350">
            <a:solidFill>
              <a:schemeClr val="tx1"/>
            </a:solidFill>
          </a:ln>
        </p:spPr>
        <p:txBody>
          <a:bodyPr wrap="square" rtlCol="0">
            <a:spAutoFit/>
          </a:bodyPr>
          <a:lstStyle/>
          <a:p>
            <a:pPr>
              <a:lnSpc>
                <a:spcPts val="1200"/>
              </a:lnSpc>
            </a:pPr>
            <a:r>
              <a:rPr lang="ja-JP" altLang="en-US" sz="700" dirty="0" smtClean="0">
                <a:latin typeface="Meiryo UI" panose="020B0604030504040204" pitchFamily="50" charset="-128"/>
                <a:ea typeface="Meiryo UI" panose="020B0604030504040204" pitchFamily="50" charset="-128"/>
              </a:rPr>
              <a:t>・公園の管理運営に携わる多様な人材の確保（さまざまな分野</a:t>
            </a:r>
            <a:r>
              <a:rPr lang="ja-JP" altLang="en-US" sz="700" dirty="0">
                <a:latin typeface="Meiryo UI" panose="020B0604030504040204" pitchFamily="50" charset="-128"/>
                <a:ea typeface="Meiryo UI" panose="020B0604030504040204" pitchFamily="50" charset="-128"/>
              </a:rPr>
              <a:t>の</a:t>
            </a:r>
            <a:r>
              <a:rPr lang="ja-JP" altLang="en-US" sz="700" dirty="0" smtClean="0">
                <a:latin typeface="Meiryo UI" panose="020B0604030504040204" pitchFamily="50" charset="-128"/>
                <a:ea typeface="Meiryo UI" panose="020B0604030504040204" pitchFamily="50" charset="-128"/>
              </a:rPr>
              <a:t>研修機会の構築）　　　　　</a:t>
            </a:r>
            <a:endParaRPr lang="en-US" altLang="ja-JP" sz="700" dirty="0" smtClean="0">
              <a:latin typeface="Meiryo UI" panose="020B0604030504040204" pitchFamily="50" charset="-128"/>
              <a:ea typeface="Meiryo UI" panose="020B0604030504040204" pitchFamily="50" charset="-128"/>
            </a:endParaRPr>
          </a:p>
          <a:p>
            <a:pPr>
              <a:lnSpc>
                <a:spcPts val="1200"/>
              </a:lnSpc>
            </a:pPr>
            <a:r>
              <a:rPr lang="ja-JP" altLang="en-US" sz="700" dirty="0" smtClean="0">
                <a:latin typeface="Meiryo UI" panose="020B0604030504040204" pitchFamily="50" charset="-128"/>
                <a:ea typeface="Meiryo UI" panose="020B0604030504040204" pitchFamily="50" charset="-128"/>
              </a:rPr>
              <a:t>・公園の管理運営に係る財源の確保（寄附制度の検討等）</a:t>
            </a:r>
            <a:endParaRPr kumimoji="1" lang="ja-JP" altLang="en-US" sz="700" dirty="0">
              <a:latin typeface="Meiryo UI" panose="020B0604030504040204" pitchFamily="50" charset="-128"/>
              <a:ea typeface="Meiryo UI" panose="020B0604030504040204" pitchFamily="50" charset="-128"/>
            </a:endParaRPr>
          </a:p>
        </p:txBody>
      </p:sp>
      <p:sp>
        <p:nvSpPr>
          <p:cNvPr id="148" name="テキスト ボックス 147"/>
          <p:cNvSpPr txBox="1"/>
          <p:nvPr/>
        </p:nvSpPr>
        <p:spPr>
          <a:xfrm>
            <a:off x="275809" y="6415275"/>
            <a:ext cx="1935272" cy="360000"/>
          </a:xfrm>
          <a:prstGeom prst="rect">
            <a:avLst/>
          </a:prstGeom>
          <a:noFill/>
          <a:ln w="6350">
            <a:solidFill>
              <a:schemeClr val="tx1"/>
            </a:solidFill>
          </a:ln>
          <a:effectLst>
            <a:outerShdw blurRad="50800" dist="25400" dir="5400000" algn="t" rotWithShape="0">
              <a:prstClr val="black">
                <a:alpha val="41000"/>
              </a:prstClr>
            </a:outerShdw>
          </a:effectLst>
        </p:spPr>
        <p:txBody>
          <a:bodyPr wrap="square" rtlCol="0">
            <a:spAutoFit/>
          </a:bodyPr>
          <a:lstStyle>
            <a:defPPr>
              <a:defRPr lang="ja-JP"/>
            </a:defPPr>
            <a:lvl1pPr>
              <a:lnSpc>
                <a:spcPts val="900"/>
              </a:lnSpc>
              <a:defRPr sz="900">
                <a:latin typeface="Meiryo UI" panose="020B0604030504040204" pitchFamily="50" charset="-128"/>
                <a:ea typeface="Meiryo UI" panose="020B0604030504040204" pitchFamily="50" charset="-128"/>
              </a:defRPr>
            </a:lvl1pPr>
          </a:lstStyle>
          <a:p>
            <a:r>
              <a:rPr lang="ja-JP" altLang="en-US" sz="800" dirty="0" smtClean="0"/>
              <a:t>⑶</a:t>
            </a:r>
            <a:r>
              <a:rPr lang="ja-JP" altLang="en-US" sz="800" b="1" u="sng" dirty="0" smtClean="0"/>
              <a:t>情報発信</a:t>
            </a:r>
            <a:r>
              <a:rPr lang="ja-JP" altLang="en-US" sz="800" dirty="0" smtClean="0"/>
              <a:t>の強化</a:t>
            </a:r>
            <a:endParaRPr lang="en-US" altLang="ja-JP" sz="800" dirty="0"/>
          </a:p>
        </p:txBody>
      </p:sp>
      <p:sp>
        <p:nvSpPr>
          <p:cNvPr id="150" name="テキスト ボックス 149"/>
          <p:cNvSpPr txBox="1"/>
          <p:nvPr/>
        </p:nvSpPr>
        <p:spPr>
          <a:xfrm>
            <a:off x="2511966" y="6424191"/>
            <a:ext cx="4102119" cy="400110"/>
          </a:xfrm>
          <a:prstGeom prst="rect">
            <a:avLst/>
          </a:prstGeom>
          <a:noFill/>
          <a:ln w="6350">
            <a:solidFill>
              <a:schemeClr val="tx1"/>
            </a:solidFill>
          </a:ln>
        </p:spPr>
        <p:txBody>
          <a:bodyPr wrap="square" rtlCol="0">
            <a:spAutoFit/>
          </a:bodyPr>
          <a:lstStyle/>
          <a:p>
            <a:pPr>
              <a:lnSpc>
                <a:spcPts val="1200"/>
              </a:lnSpc>
            </a:pPr>
            <a:r>
              <a:rPr kumimoji="1" lang="ja-JP" altLang="en-US" sz="700" dirty="0" smtClean="0">
                <a:latin typeface="Meiryo UI" panose="020B0604030504040204" pitchFamily="50" charset="-128"/>
                <a:ea typeface="Meiryo UI" panose="020B0604030504040204" pitchFamily="50" charset="-128"/>
              </a:rPr>
              <a:t>・情報媒体の活用・強化（</a:t>
            </a:r>
            <a:r>
              <a:rPr kumimoji="1" lang="en-US" altLang="ja-JP" sz="700" dirty="0" smtClean="0">
                <a:latin typeface="Meiryo UI" panose="020B0604030504040204" pitchFamily="50" charset="-128"/>
                <a:ea typeface="Meiryo UI" panose="020B0604030504040204" pitchFamily="50" charset="-128"/>
              </a:rPr>
              <a:t>SNS</a:t>
            </a:r>
            <a:r>
              <a:rPr kumimoji="1" lang="ja-JP" altLang="en-US" sz="700" dirty="0" err="1"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タウン誌等の活用）　　　　　　　</a:t>
            </a:r>
            <a:endParaRPr kumimoji="1" lang="en-US" altLang="ja-JP" sz="700" dirty="0" smtClean="0">
              <a:latin typeface="Meiryo UI" panose="020B0604030504040204" pitchFamily="50" charset="-128"/>
              <a:ea typeface="Meiryo UI" panose="020B0604030504040204" pitchFamily="50" charset="-128"/>
            </a:endParaRPr>
          </a:p>
          <a:p>
            <a:pPr>
              <a:lnSpc>
                <a:spcPts val="1200"/>
              </a:lnSpc>
            </a:pPr>
            <a:r>
              <a:rPr kumimoji="1" lang="ja-JP" altLang="en-US"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通信環境の整備（</a:t>
            </a:r>
            <a:r>
              <a:rPr lang="en-US" altLang="ja-JP" sz="700" dirty="0">
                <a:latin typeface="Meiryo UI" panose="020B0604030504040204" pitchFamily="50" charset="-128"/>
                <a:ea typeface="Meiryo UI" panose="020B0604030504040204" pitchFamily="50" charset="-128"/>
              </a:rPr>
              <a:t> QR</a:t>
            </a:r>
            <a:r>
              <a:rPr lang="ja-JP" altLang="en-US" sz="700" dirty="0">
                <a:latin typeface="Meiryo UI" panose="020B0604030504040204" pitchFamily="50" charset="-128"/>
                <a:ea typeface="Meiryo UI" panose="020B0604030504040204" pitchFamily="50" charset="-128"/>
              </a:rPr>
              <a:t>コードや</a:t>
            </a:r>
            <a:r>
              <a:rPr lang="ja-JP" altLang="en-US" sz="700" dirty="0" smtClean="0">
                <a:latin typeface="Meiryo UI" panose="020B0604030504040204" pitchFamily="50" charset="-128"/>
                <a:ea typeface="Meiryo UI" panose="020B0604030504040204" pitchFamily="50" charset="-128"/>
              </a:rPr>
              <a:t>無料</a:t>
            </a:r>
            <a:r>
              <a:rPr lang="en-US" altLang="ja-JP" sz="700" dirty="0" smtClean="0">
                <a:latin typeface="Meiryo UI" panose="020B0604030504040204" pitchFamily="50" charset="-128"/>
                <a:ea typeface="Meiryo UI" panose="020B0604030504040204" pitchFamily="50" charset="-128"/>
              </a:rPr>
              <a:t>Wi-Fi</a:t>
            </a:r>
            <a:r>
              <a:rPr lang="ja-JP" altLang="en-US" sz="700" dirty="0" smtClean="0">
                <a:latin typeface="Meiryo UI" panose="020B0604030504040204" pitchFamily="50" charset="-128"/>
                <a:ea typeface="Meiryo UI" panose="020B0604030504040204" pitchFamily="50" charset="-128"/>
              </a:rPr>
              <a:t>等</a:t>
            </a:r>
            <a:r>
              <a:rPr lang="ja-JP" altLang="en-US" sz="700" dirty="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2558952" y="2272571"/>
            <a:ext cx="7074568" cy="207749"/>
          </a:xfrm>
          <a:prstGeom prst="rect">
            <a:avLst/>
          </a:prstGeom>
          <a:noFill/>
          <a:ln>
            <a:solidFill>
              <a:schemeClr val="tx1"/>
            </a:solidFill>
            <a:prstDash val="dash"/>
          </a:ln>
        </p:spPr>
        <p:txBody>
          <a:bodyPr wrap="square" rtlCol="0">
            <a:spAutoFit/>
          </a:bodyPr>
          <a:lstStyle/>
          <a:p>
            <a:pPr>
              <a:lnSpc>
                <a:spcPts val="900"/>
              </a:lnSpc>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成果指標</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来園者数　</a:t>
            </a:r>
            <a:r>
              <a:rPr lang="en-US" altLang="ja-JP" sz="800" dirty="0" smtClean="0">
                <a:latin typeface="Meiryo UI" panose="020B0604030504040204" pitchFamily="50" charset="-128"/>
                <a:ea typeface="Meiryo UI" panose="020B0604030504040204" pitchFamily="50" charset="-128"/>
              </a:rPr>
              <a:t>2,245</a:t>
            </a:r>
            <a:r>
              <a:rPr lang="ja-JP" altLang="en-US" sz="800" dirty="0" smtClean="0">
                <a:latin typeface="Meiryo UI" panose="020B0604030504040204" pitchFamily="50" charset="-128"/>
                <a:ea typeface="Meiryo UI" panose="020B0604030504040204" pitchFamily="50" charset="-128"/>
              </a:rPr>
              <a:t>万人</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Ｈ</a:t>
            </a:r>
            <a:r>
              <a:rPr lang="en-US" altLang="ja-JP" sz="800" dirty="0" smtClean="0">
                <a:latin typeface="Meiryo UI" panose="020B0604030504040204" pitchFamily="50" charset="-128"/>
                <a:ea typeface="Meiryo UI" panose="020B0604030504040204" pitchFamily="50" charset="-128"/>
              </a:rPr>
              <a:t>29)</a:t>
            </a:r>
            <a:r>
              <a:rPr lang="ja-JP" altLang="en-US" sz="800" dirty="0" smtClean="0">
                <a:latin typeface="Meiryo UI" panose="020B0604030504040204" pitchFamily="50" charset="-128"/>
                <a:ea typeface="Meiryo UI" panose="020B0604030504040204" pitchFamily="50" charset="-128"/>
              </a:rPr>
              <a:t> ⇒</a:t>
            </a:r>
            <a:r>
              <a:rPr lang="ja-JP" altLang="en-US" sz="800" dirty="0">
                <a:latin typeface="Meiryo UI" panose="020B0604030504040204" pitchFamily="50" charset="-128"/>
                <a:ea typeface="Meiryo UI" panose="020B0604030504040204" pitchFamily="50" charset="-128"/>
              </a:rPr>
              <a:t>　</a:t>
            </a:r>
            <a:r>
              <a:rPr lang="en-US" altLang="ja-JP" sz="800" dirty="0">
                <a:latin typeface="Meiryo UI" panose="020B0604030504040204" pitchFamily="50" charset="-128"/>
                <a:ea typeface="Meiryo UI" panose="020B0604030504040204" pitchFamily="50" charset="-128"/>
              </a:rPr>
              <a:t>2,470</a:t>
            </a:r>
            <a:r>
              <a:rPr lang="ja-JP" altLang="en-US" sz="800" dirty="0">
                <a:latin typeface="Meiryo UI" panose="020B0604030504040204" pitchFamily="50" charset="-128"/>
                <a:ea typeface="Meiryo UI" panose="020B0604030504040204" pitchFamily="50" charset="-128"/>
              </a:rPr>
              <a:t>万人</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1</a:t>
            </a:r>
            <a:r>
              <a:rPr lang="ja-JP" altLang="en-US" sz="800" dirty="0">
                <a:latin typeface="Meiryo UI" panose="020B0604030504040204" pitchFamily="50" charset="-128"/>
                <a:ea typeface="Meiryo UI" panose="020B0604030504040204" pitchFamily="50" charset="-128"/>
              </a:rPr>
              <a:t>割増</a:t>
            </a:r>
            <a:r>
              <a:rPr lang="ja-JP" altLang="en-US" sz="800" dirty="0" smtClean="0">
                <a:latin typeface="Meiryo UI" panose="020B0604030504040204" pitchFamily="50" charset="-128"/>
                <a:ea typeface="Meiryo UI" panose="020B0604030504040204" pitchFamily="50" charset="-128"/>
              </a:rPr>
              <a:t>）　・</a:t>
            </a:r>
            <a:r>
              <a:rPr lang="ja-JP" altLang="en-US" sz="800" b="1" dirty="0" smtClean="0">
                <a:latin typeface="Meiryo UI" panose="020B0604030504040204" pitchFamily="50" charset="-128"/>
                <a:ea typeface="Meiryo UI" panose="020B0604030504040204" pitchFamily="50" charset="-128"/>
              </a:rPr>
              <a:t>利用者満足度</a:t>
            </a:r>
            <a:r>
              <a:rPr lang="ja-JP" altLang="en-US" sz="800" dirty="0">
                <a:latin typeface="Meiryo UI" panose="020B0604030504040204" pitchFamily="50" charset="-128"/>
                <a:ea typeface="Meiryo UI" panose="020B0604030504040204" pitchFamily="50" charset="-128"/>
              </a:rPr>
              <a:t>　</a:t>
            </a:r>
            <a:r>
              <a:rPr lang="en-US" altLang="ja-JP" sz="800" dirty="0">
                <a:latin typeface="Meiryo UI" panose="020B0604030504040204" pitchFamily="50" charset="-128"/>
                <a:ea typeface="Meiryo UI" panose="020B0604030504040204" pitchFamily="50" charset="-128"/>
              </a:rPr>
              <a:t>37</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72</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Ｈ</a:t>
            </a:r>
            <a:r>
              <a:rPr lang="en-US" altLang="ja-JP" sz="800" dirty="0" smtClean="0">
                <a:latin typeface="Meiryo UI" panose="020B0604030504040204" pitchFamily="50" charset="-128"/>
                <a:ea typeface="Meiryo UI" panose="020B0604030504040204" pitchFamily="50" charset="-128"/>
              </a:rPr>
              <a:t>29)</a:t>
            </a:r>
            <a:r>
              <a:rPr lang="ja-JP" altLang="en-US" sz="800" dirty="0">
                <a:latin typeface="Meiryo UI" panose="020B0604030504040204" pitchFamily="50" charset="-128"/>
                <a:ea typeface="Meiryo UI" panose="020B0604030504040204" pitchFamily="50" charset="-128"/>
              </a:rPr>
              <a:t>　⇒　</a:t>
            </a:r>
            <a:r>
              <a:rPr lang="en-US" altLang="ja-JP" sz="800" dirty="0" smtClean="0">
                <a:latin typeface="Meiryo UI" panose="020B0604030504040204" pitchFamily="50" charset="-128"/>
                <a:ea typeface="Meiryo UI" panose="020B0604030504040204" pitchFamily="50" charset="-128"/>
              </a:rPr>
              <a:t>47</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82</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各公園</a:t>
            </a:r>
            <a:r>
              <a:rPr lang="en-US" altLang="ja-JP" sz="800" dirty="0" smtClean="0">
                <a:latin typeface="Meiryo UI" panose="020B0604030504040204" pitchFamily="50" charset="-128"/>
                <a:ea typeface="Meiryo UI" panose="020B0604030504040204" pitchFamily="50" charset="-128"/>
              </a:rPr>
              <a:t>10</a:t>
            </a:r>
            <a:r>
              <a:rPr lang="ja-JP" altLang="en-US" sz="800" dirty="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増</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2" name="テキスト ボックス 151"/>
          <p:cNvSpPr txBox="1"/>
          <p:nvPr/>
        </p:nvSpPr>
        <p:spPr>
          <a:xfrm>
            <a:off x="33516" y="5389215"/>
            <a:ext cx="3679212" cy="230832"/>
          </a:xfrm>
          <a:prstGeom prst="rect">
            <a:avLst/>
          </a:prstGeom>
          <a:noFill/>
        </p:spPr>
        <p:txBody>
          <a:bodyPr wrap="none" rtlCol="0">
            <a:sp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◆都市・まちづくりを先導し続ける戦略的な整備・管理・運営の仕組みづくり</a:t>
            </a:r>
            <a:endParaRPr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6" name="正方形/長方形 155"/>
          <p:cNvSpPr/>
          <p:nvPr/>
        </p:nvSpPr>
        <p:spPr>
          <a:xfrm>
            <a:off x="101400" y="5373294"/>
            <a:ext cx="9599360" cy="14338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テキスト ボックス 25"/>
          <p:cNvSpPr txBox="1"/>
          <p:nvPr/>
        </p:nvSpPr>
        <p:spPr>
          <a:xfrm>
            <a:off x="93388" y="418671"/>
            <a:ext cx="7696737" cy="1028487"/>
          </a:xfrm>
          <a:prstGeom prst="rect">
            <a:avLst/>
          </a:prstGeom>
          <a:noFill/>
        </p:spPr>
        <p:txBody>
          <a:bodyPr wrap="square" rtlCol="0">
            <a:spAutoFit/>
          </a:bodyPr>
          <a:lstStyle/>
          <a:p>
            <a:pPr>
              <a:lnSpc>
                <a:spcPts val="1000"/>
              </a:lnSpc>
            </a:pPr>
            <a:r>
              <a:rPr lang="ja-JP" altLang="en-US" sz="800" dirty="0" smtClean="0">
                <a:latin typeface="Meiryo UI" panose="020B0604030504040204" pitchFamily="50" charset="-128"/>
                <a:ea typeface="Meiryo UI" panose="020B0604030504040204" pitchFamily="50" charset="-128"/>
              </a:rPr>
              <a:t>・社会情勢の変化：人口</a:t>
            </a:r>
            <a:r>
              <a:rPr lang="ja-JP" altLang="en-US" sz="800" dirty="0">
                <a:latin typeface="Meiryo UI" panose="020B0604030504040204" pitchFamily="50" charset="-128"/>
                <a:ea typeface="Meiryo UI" panose="020B0604030504040204" pitchFamily="50" charset="-128"/>
              </a:rPr>
              <a:t>減少や少子高齢化の進行</a:t>
            </a:r>
            <a:r>
              <a:rPr lang="ja-JP" altLang="en-US" sz="800" dirty="0" smtClean="0">
                <a:latin typeface="Meiryo UI" panose="020B0604030504040204" pitchFamily="50" charset="-128"/>
                <a:ea typeface="Meiryo UI" panose="020B0604030504040204" pitchFamily="50" charset="-128"/>
              </a:rPr>
              <a:t>、ライフスタイルの多様化、大規模</a:t>
            </a:r>
            <a:r>
              <a:rPr lang="ja-JP" altLang="en-US" sz="800" dirty="0">
                <a:latin typeface="Meiryo UI" panose="020B0604030504040204" pitchFamily="50" charset="-128"/>
                <a:ea typeface="Meiryo UI" panose="020B0604030504040204" pitchFamily="50" charset="-128"/>
              </a:rPr>
              <a:t>な自然災害の発生リスクの</a:t>
            </a:r>
            <a:r>
              <a:rPr lang="ja-JP" altLang="en-US" sz="800" dirty="0" smtClean="0">
                <a:latin typeface="Meiryo UI" panose="020B0604030504040204" pitchFamily="50" charset="-128"/>
                <a:ea typeface="Meiryo UI" panose="020B0604030504040204" pitchFamily="50" charset="-128"/>
              </a:rPr>
              <a:t>高まり　など</a:t>
            </a:r>
            <a:endParaRPr lang="en-US" altLang="ja-JP" sz="800" dirty="0" smtClean="0">
              <a:latin typeface="Meiryo UI" panose="020B0604030504040204" pitchFamily="50" charset="-128"/>
              <a:ea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rPr>
              <a:t>・府営公園の</a:t>
            </a:r>
            <a:r>
              <a:rPr lang="ja-JP" altLang="en-US" sz="800" dirty="0">
                <a:latin typeface="Meiryo UI" panose="020B0604030504040204" pitchFamily="50" charset="-128"/>
                <a:ea typeface="Meiryo UI" panose="020B0604030504040204" pitchFamily="50" charset="-128"/>
              </a:rPr>
              <a:t>課題</a:t>
            </a:r>
            <a:r>
              <a:rPr lang="ja-JP" altLang="en-US" sz="800" dirty="0" smtClean="0">
                <a:latin typeface="Meiryo UI" panose="020B0604030504040204" pitchFamily="50" charset="-128"/>
                <a:ea typeface="Meiryo UI" panose="020B0604030504040204" pitchFamily="50" charset="-128"/>
              </a:rPr>
              <a:t>：多様化する地域課題への貢献、老朽化した施設や過密化が進む樹木の維持管理　など</a:t>
            </a:r>
            <a:endParaRPr lang="en-US" altLang="ja-JP" sz="800" dirty="0" smtClean="0">
              <a:latin typeface="Meiryo UI" panose="020B0604030504040204" pitchFamily="50" charset="-128"/>
              <a:ea typeface="Meiryo UI" panose="020B0604030504040204" pitchFamily="50" charset="-128"/>
            </a:endParaRPr>
          </a:p>
          <a:p>
            <a:pPr>
              <a:lnSpc>
                <a:spcPts val="1000"/>
              </a:lnSpc>
            </a:pPr>
            <a:r>
              <a:rPr lang="ja-JP" altLang="en-US" sz="800" b="1"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大阪府</a:t>
            </a:r>
            <a:r>
              <a:rPr lang="ja-JP" altLang="en-US" sz="800" dirty="0">
                <a:latin typeface="Meiryo UI" panose="020B0604030504040204" pitchFamily="50" charset="-128"/>
                <a:ea typeface="Meiryo UI" panose="020B0604030504040204" pitchFamily="50" charset="-128"/>
              </a:rPr>
              <a:t>における都市計画のあり方（答申</a:t>
            </a:r>
            <a:r>
              <a:rPr lang="ja-JP" altLang="en-US" sz="800" dirty="0" smtClean="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(H28</a:t>
            </a:r>
            <a:r>
              <a:rPr lang="ja-JP" altLang="en-US" sz="800" dirty="0" smtClean="0">
                <a:latin typeface="Meiryo UI" panose="020B0604030504040204" pitchFamily="50" charset="-128"/>
                <a:ea typeface="Meiryo UI" panose="020B0604030504040204" pitchFamily="50" charset="-128"/>
              </a:rPr>
              <a:t>年</a:t>
            </a:r>
            <a:r>
              <a:rPr lang="en-US" altLang="ja-JP" sz="800" dirty="0" smtClean="0">
                <a:latin typeface="Meiryo UI" panose="020B0604030504040204" pitchFamily="50" charset="-128"/>
                <a:ea typeface="Meiryo UI" panose="020B0604030504040204" pitchFamily="50" charset="-128"/>
              </a:rPr>
              <a:t>2</a:t>
            </a:r>
            <a:r>
              <a:rPr lang="ja-JP" altLang="en-US" sz="800" dirty="0" smtClean="0">
                <a:latin typeface="Meiryo UI" panose="020B0604030504040204" pitchFamily="50" charset="-128"/>
                <a:ea typeface="Meiryo UI" panose="020B0604030504040204" pitchFamily="50" charset="-128"/>
              </a:rPr>
              <a:t>月</a:t>
            </a:r>
            <a:r>
              <a:rPr lang="en-US" altLang="ja-JP" sz="800" dirty="0" smtClean="0">
                <a:latin typeface="Meiryo UI" panose="020B0604030504040204" pitchFamily="50" charset="-128"/>
                <a:ea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「都市</a:t>
            </a:r>
            <a:r>
              <a:rPr lang="ja-JP" altLang="en-US" sz="800" dirty="0">
                <a:latin typeface="Meiryo UI" panose="020B0604030504040204" pitchFamily="50" charset="-128"/>
                <a:ea typeface="Meiryo UI" panose="020B0604030504040204" pitchFamily="50" charset="-128"/>
              </a:rPr>
              <a:t>のストックを活かしながら、より質の高い</a:t>
            </a:r>
            <a:r>
              <a:rPr lang="ja-JP" altLang="en-US" sz="800" dirty="0" smtClean="0">
                <a:latin typeface="Meiryo UI" panose="020B0604030504040204" pitchFamily="50" charset="-128"/>
                <a:ea typeface="Meiryo UI" panose="020B0604030504040204" pitchFamily="50" charset="-128"/>
              </a:rPr>
              <a:t>都市づくりを進めていくべき</a:t>
            </a:r>
            <a:r>
              <a:rPr lang="ja-JP" altLang="en-US" sz="800" dirty="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rPr>
              <a:t>・国の動向：新たなｽﾃｰｼﾞに向けた緑とｵｰﾌﾟﾝｽﾍﾟｰｽ政策の展開について</a:t>
            </a:r>
            <a:r>
              <a:rPr lang="en-US" altLang="ja-JP" sz="800" dirty="0" smtClean="0">
                <a:latin typeface="Meiryo UI" panose="020B0604030504040204" pitchFamily="50" charset="-128"/>
                <a:ea typeface="Meiryo UI" panose="020B0604030504040204" pitchFamily="50" charset="-128"/>
              </a:rPr>
              <a:t>(H28</a:t>
            </a:r>
            <a:r>
              <a:rPr lang="ja-JP" altLang="en-US" sz="800" dirty="0" smtClean="0">
                <a:latin typeface="Meiryo UI" panose="020B0604030504040204" pitchFamily="50" charset="-128"/>
                <a:ea typeface="Meiryo UI" panose="020B0604030504040204" pitchFamily="50" charset="-128"/>
              </a:rPr>
              <a:t>年</a:t>
            </a:r>
            <a:r>
              <a:rPr lang="en-US" altLang="ja-JP" sz="800" dirty="0" smtClean="0">
                <a:latin typeface="Meiryo UI" panose="020B0604030504040204" pitchFamily="50" charset="-128"/>
                <a:ea typeface="Meiryo UI" panose="020B0604030504040204" pitchFamily="50" charset="-128"/>
              </a:rPr>
              <a:t>5</a:t>
            </a:r>
            <a:r>
              <a:rPr lang="ja-JP" altLang="en-US" sz="800" dirty="0" smtClean="0">
                <a:latin typeface="Meiryo UI" panose="020B0604030504040204" pitchFamily="50" charset="-128"/>
                <a:ea typeface="Meiryo UI" panose="020B0604030504040204" pitchFamily="50" charset="-128"/>
              </a:rPr>
              <a:t>月</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endParaRPr>
          </a:p>
          <a:p>
            <a:pPr>
              <a:lnSpc>
                <a:spcPts val="1000"/>
              </a:lnSpc>
            </a:pP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重視すべき観点</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 「</a:t>
            </a:r>
            <a:r>
              <a:rPr lang="ja-JP" altLang="en-US" sz="800" u="sng" dirty="0">
                <a:latin typeface="Meiryo UI" panose="020B0604030504040204" pitchFamily="50" charset="-128"/>
                <a:ea typeface="Meiryo UI" panose="020B0604030504040204" pitchFamily="50" charset="-128"/>
              </a:rPr>
              <a:t>ストック効果</a:t>
            </a:r>
            <a:r>
              <a:rPr lang="ja-JP" altLang="en-US" sz="800" dirty="0">
                <a:latin typeface="Meiryo UI" panose="020B0604030504040204" pitchFamily="50" charset="-128"/>
                <a:ea typeface="Meiryo UI" panose="020B0604030504040204" pitchFamily="50" charset="-128"/>
              </a:rPr>
              <a:t>をより高める」 「</a:t>
            </a:r>
            <a:r>
              <a:rPr lang="ja-JP" altLang="en-US" sz="800" u="sng" dirty="0">
                <a:latin typeface="Meiryo UI" panose="020B0604030504040204" pitchFamily="50" charset="-128"/>
                <a:ea typeface="Meiryo UI" panose="020B0604030504040204" pitchFamily="50" charset="-128"/>
              </a:rPr>
              <a:t>民との連携を加速</a:t>
            </a:r>
            <a:r>
              <a:rPr lang="ja-JP" altLang="en-US" sz="800" dirty="0">
                <a:latin typeface="Meiryo UI" panose="020B0604030504040204" pitchFamily="50" charset="-128"/>
                <a:ea typeface="Meiryo UI" panose="020B0604030504040204" pitchFamily="50" charset="-128"/>
              </a:rPr>
              <a:t>する」 「都市公園を一層</a:t>
            </a:r>
            <a:r>
              <a:rPr lang="ja-JP" altLang="en-US" sz="800" u="sng" dirty="0">
                <a:latin typeface="Meiryo UI" panose="020B0604030504040204" pitchFamily="50" charset="-128"/>
                <a:ea typeface="Meiryo UI" panose="020B0604030504040204" pitchFamily="50" charset="-128"/>
              </a:rPr>
              <a:t>柔軟に使いこなす</a:t>
            </a:r>
            <a:r>
              <a:rPr lang="ja-JP" altLang="en-US" sz="800" dirty="0" smtClean="0">
                <a:latin typeface="Meiryo UI" panose="020B0604030504040204" pitchFamily="50" charset="-128"/>
                <a:ea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endParaRPr>
          </a:p>
          <a:p>
            <a:pPr>
              <a:lnSpc>
                <a:spcPts val="1000"/>
              </a:lnSpc>
            </a:pPr>
            <a:r>
              <a:rPr lang="ja-JP" altLang="en-US" sz="800" dirty="0" smtClean="0">
                <a:latin typeface="Meiryo UI" panose="020B0604030504040204" pitchFamily="50" charset="-128"/>
                <a:ea typeface="Meiryo UI" panose="020B0604030504040204" pitchFamily="50" charset="-128"/>
              </a:rPr>
              <a:t>　⇔大阪府</a:t>
            </a:r>
            <a:r>
              <a:rPr lang="ja-JP" altLang="en-US" sz="800" dirty="0">
                <a:latin typeface="Meiryo UI" panose="020B0604030504040204" pitchFamily="50" charset="-128"/>
                <a:ea typeface="Meiryo UI" panose="020B0604030504040204" pitchFamily="50" charset="-128"/>
              </a:rPr>
              <a:t>公園基本構想</a:t>
            </a:r>
            <a:r>
              <a:rPr lang="en-US" altLang="ja-JP" sz="800" dirty="0">
                <a:latin typeface="Meiryo UI" panose="020B0604030504040204" pitchFamily="50" charset="-128"/>
                <a:ea typeface="Meiryo UI" panose="020B0604030504040204" pitchFamily="50" charset="-128"/>
              </a:rPr>
              <a:t>(H5</a:t>
            </a:r>
            <a:r>
              <a:rPr lang="ja-JP" altLang="en-US" sz="800" dirty="0">
                <a:latin typeface="Meiryo UI" panose="020B0604030504040204" pitchFamily="50" charset="-128"/>
                <a:ea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rPr>
              <a:t>11</a:t>
            </a:r>
            <a:r>
              <a:rPr lang="ja-JP" altLang="en-US" sz="800" dirty="0">
                <a:latin typeface="Meiryo UI" panose="020B0604030504040204" pitchFamily="50" charset="-128"/>
                <a:ea typeface="Meiryo UI" panose="020B0604030504040204" pitchFamily="50" charset="-128"/>
              </a:rPr>
              <a:t>月</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整備中心の計画（</a:t>
            </a:r>
            <a:r>
              <a:rPr lang="en-US" altLang="ja-JP" sz="800" dirty="0" smtClean="0">
                <a:latin typeface="Meiryo UI" panose="020B0604030504040204" pitchFamily="50" charset="-128"/>
                <a:ea typeface="Meiryo UI" panose="020B0604030504040204" pitchFamily="50" charset="-128"/>
              </a:rPr>
              <a:t>27</a:t>
            </a:r>
            <a:r>
              <a:rPr lang="ja-JP" altLang="en-US" sz="800" dirty="0" smtClean="0">
                <a:latin typeface="Meiryo UI" panose="020B0604030504040204" pitchFamily="50" charset="-128"/>
                <a:ea typeface="Meiryo UI" panose="020B0604030504040204" pitchFamily="50" charset="-128"/>
              </a:rPr>
              <a:t>公園</a:t>
            </a:r>
            <a:r>
              <a:rPr lang="en-US" altLang="ja-JP" sz="800" dirty="0" smtClean="0">
                <a:latin typeface="Meiryo UI" panose="020B0604030504040204" pitchFamily="50" charset="-128"/>
                <a:ea typeface="Meiryo UI" panose="020B0604030504040204" pitchFamily="50" charset="-128"/>
              </a:rPr>
              <a:t>2,400</a:t>
            </a:r>
            <a:r>
              <a:rPr lang="ja-JP" altLang="en-US" sz="800" dirty="0" smtClean="0">
                <a:latin typeface="Meiryo UI" panose="020B0604030504040204" pitchFamily="50" charset="-128"/>
                <a:ea typeface="Meiryo UI" panose="020B0604030504040204" pitchFamily="50" charset="-128"/>
              </a:rPr>
              <a:t>㏊の開設を目指す）、指定</a:t>
            </a:r>
            <a:r>
              <a:rPr lang="ja-JP" altLang="en-US" sz="800" dirty="0">
                <a:latin typeface="Meiryo UI" panose="020B0604030504040204" pitchFamily="50" charset="-128"/>
                <a:ea typeface="Meiryo UI" panose="020B0604030504040204" pitchFamily="50" charset="-128"/>
              </a:rPr>
              <a:t>管理者制度</a:t>
            </a:r>
            <a:r>
              <a:rPr lang="ja-JP" altLang="en-US" sz="800" dirty="0" smtClean="0">
                <a:latin typeface="Meiryo UI" panose="020B0604030504040204" pitchFamily="50" charset="-128"/>
                <a:ea typeface="Meiryo UI" panose="020B0604030504040204" pitchFamily="50" charset="-128"/>
              </a:rPr>
              <a:t>や</a:t>
            </a:r>
            <a:r>
              <a:rPr lang="en-US" altLang="ja-JP" sz="800" dirty="0" smtClean="0">
                <a:latin typeface="Meiryo UI" panose="020B0604030504040204" pitchFamily="50" charset="-128"/>
                <a:ea typeface="Meiryo UI" panose="020B0604030504040204" pitchFamily="50" charset="-128"/>
              </a:rPr>
              <a:t>Park-PFI</a:t>
            </a:r>
            <a:r>
              <a:rPr lang="ja-JP" altLang="en-US" sz="800" dirty="0">
                <a:latin typeface="Meiryo UI" panose="020B0604030504040204" pitchFamily="50" charset="-128"/>
                <a:ea typeface="Meiryo UI" panose="020B0604030504040204" pitchFamily="50" charset="-128"/>
              </a:rPr>
              <a:t>などの</a:t>
            </a:r>
            <a:r>
              <a:rPr lang="ja-JP" altLang="en-US" sz="800" u="sng" dirty="0">
                <a:latin typeface="Meiryo UI" panose="020B0604030504040204" pitchFamily="50" charset="-128"/>
                <a:ea typeface="Meiryo UI" panose="020B0604030504040204" pitchFamily="50" charset="-128"/>
              </a:rPr>
              <a:t>新たな制度に</a:t>
            </a:r>
            <a:r>
              <a:rPr lang="ja-JP" altLang="en-US" sz="800" u="sng" dirty="0" smtClean="0">
                <a:latin typeface="Meiryo UI" panose="020B0604030504040204" pitchFamily="50" charset="-128"/>
                <a:ea typeface="Meiryo UI" panose="020B0604030504040204" pitchFamily="50" charset="-128"/>
              </a:rPr>
              <a:t>対応不可</a:t>
            </a:r>
            <a:endParaRPr lang="en-US" altLang="ja-JP" sz="800" u="sng" dirty="0" smtClean="0">
              <a:latin typeface="Meiryo UI" panose="020B0604030504040204" pitchFamily="50" charset="-128"/>
              <a:ea typeface="Meiryo UI" panose="020B0604030504040204" pitchFamily="50" charset="-128"/>
            </a:endParaRPr>
          </a:p>
          <a:p>
            <a:pPr>
              <a:lnSpc>
                <a:spcPts val="300"/>
              </a:lnSpc>
            </a:pPr>
            <a:r>
              <a:rPr lang="ja-JP" altLang="en-US" sz="800" dirty="0" smtClean="0">
                <a:latin typeface="Meiryo UI" panose="020B0604030504040204" pitchFamily="50" charset="-128"/>
                <a:ea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endParaRPr>
          </a:p>
          <a:p>
            <a:pPr>
              <a:lnSpc>
                <a:spcPts val="1000"/>
              </a:lnSpc>
            </a:pPr>
            <a:r>
              <a:rPr lang="ja-JP" altLang="en-US" sz="800" b="1" dirty="0">
                <a:latin typeface="Meiryo UI" panose="020B0604030504040204" pitchFamily="50" charset="-128"/>
                <a:ea typeface="Meiryo UI" panose="020B0604030504040204" pitchFamily="50" charset="-128"/>
              </a:rPr>
              <a:t>　</a:t>
            </a:r>
            <a:r>
              <a:rPr lang="ja-JP" altLang="en-US" sz="800" b="1" dirty="0" smtClean="0">
                <a:latin typeface="Meiryo UI" panose="020B0604030504040204" pitchFamily="50" charset="-128"/>
                <a:ea typeface="Meiryo UI" panose="020B0604030504040204" pitchFamily="50" charset="-128"/>
              </a:rPr>
              <a:t>　新たな制度を活用しながら、都市や地域、利用者の多様なニーズに対応できる管理運営を中心とした新たな計画</a:t>
            </a:r>
            <a:r>
              <a:rPr lang="ja-JP" altLang="en-US" sz="800" dirty="0" smtClean="0">
                <a:latin typeface="Meiryo UI" panose="020B0604030504040204" pitchFamily="50" charset="-128"/>
                <a:ea typeface="Meiryo UI" panose="020B0604030504040204" pitchFamily="50" charset="-128"/>
              </a:rPr>
              <a:t>（</a:t>
            </a:r>
            <a:r>
              <a:rPr lang="ja-JP" altLang="en-US" sz="800" b="1" dirty="0" smtClean="0">
                <a:latin typeface="Meiryo UI" panose="020B0604030504040204" pitchFamily="50" charset="-128"/>
                <a:ea typeface="Meiryo UI" panose="020B0604030504040204" pitchFamily="50" charset="-128"/>
              </a:rPr>
              <a:t>マスタープラン）を策定</a:t>
            </a:r>
            <a:endParaRPr lang="en-US" altLang="ja-JP" sz="800" dirty="0">
              <a:latin typeface="Meiryo UI" panose="020B0604030504040204" pitchFamily="50" charset="-128"/>
              <a:ea typeface="Meiryo UI" panose="020B0604030504040204" pitchFamily="50" charset="-128"/>
            </a:endParaRPr>
          </a:p>
        </p:txBody>
      </p:sp>
      <p:sp>
        <p:nvSpPr>
          <p:cNvPr id="98" name="テキスト ボックス 97"/>
          <p:cNvSpPr txBox="1"/>
          <p:nvPr/>
        </p:nvSpPr>
        <p:spPr>
          <a:xfrm>
            <a:off x="48078" y="266534"/>
            <a:ext cx="867545" cy="230832"/>
          </a:xfrm>
          <a:prstGeom prst="rect">
            <a:avLst/>
          </a:prstGeom>
          <a:noFill/>
        </p:spPr>
        <p:txBody>
          <a:bodyPr wrap="none" rtlCol="0">
            <a:sp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◆策定の背景</a:t>
            </a:r>
            <a:endParaRPr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106774" y="286694"/>
            <a:ext cx="9585202" cy="1135291"/>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9" name="グループ化 38"/>
          <p:cNvGrpSpPr/>
          <p:nvPr/>
        </p:nvGrpSpPr>
        <p:grpSpPr>
          <a:xfrm>
            <a:off x="56733" y="1440083"/>
            <a:ext cx="9773771" cy="255087"/>
            <a:chOff x="5922441" y="625775"/>
            <a:chExt cx="2071831" cy="765537"/>
          </a:xfrm>
        </p:grpSpPr>
        <p:sp>
          <p:nvSpPr>
            <p:cNvPr id="92" name="テキスト ボックス 91"/>
            <p:cNvSpPr txBox="1"/>
            <p:nvPr/>
          </p:nvSpPr>
          <p:spPr>
            <a:xfrm>
              <a:off x="6122065" y="652383"/>
              <a:ext cx="1872207" cy="738929"/>
            </a:xfrm>
            <a:prstGeom prst="rect">
              <a:avLst/>
            </a:prstGeom>
            <a:noFill/>
          </p:spPr>
          <p:txBody>
            <a:bodyPr wrap="square" rtlCol="0">
              <a:spAutoFit/>
            </a:bodyPr>
            <a:lstStyle/>
            <a:p>
              <a:pPr marL="85725" indent="-85725">
                <a:lnSpc>
                  <a:spcPts val="1200"/>
                </a:lnSpc>
              </a:pPr>
              <a:r>
                <a:rPr lang="ja-JP" altLang="en-US" sz="800" dirty="0" smtClean="0">
                  <a:latin typeface="Meiryo UI" panose="020B0604030504040204" pitchFamily="50" charset="-128"/>
                  <a:ea typeface="Meiryo UI" panose="020B0604030504040204" pitchFamily="50" charset="-128"/>
                </a:rPr>
                <a:t>「都市計画公園のあり方（提言）」を踏まえて、今後１０年間における</a:t>
              </a:r>
              <a:r>
                <a:rPr lang="ja-JP" altLang="en-US" sz="800" b="1" u="sng" dirty="0" smtClean="0">
                  <a:latin typeface="Meiryo UI" panose="020B0604030504040204" pitchFamily="50" charset="-128"/>
                  <a:ea typeface="Meiryo UI" panose="020B0604030504040204" pitchFamily="50" charset="-128"/>
                </a:rPr>
                <a:t>府営公園の整備</a:t>
              </a:r>
              <a:r>
                <a:rPr lang="ja-JP" altLang="en-US" sz="800" b="1" u="sng" dirty="0">
                  <a:latin typeface="Meiryo UI" panose="020B0604030504040204" pitchFamily="50" charset="-128"/>
                  <a:ea typeface="Meiryo UI" panose="020B0604030504040204" pitchFamily="50" charset="-128"/>
                </a:rPr>
                <a:t>・管理・運営の基本的な方向性</a:t>
              </a:r>
              <a:r>
                <a:rPr lang="ja-JP" altLang="en-US" sz="800" dirty="0">
                  <a:latin typeface="Meiryo UI" panose="020B0604030504040204" pitchFamily="50" charset="-128"/>
                  <a:ea typeface="Meiryo UI" panose="020B0604030504040204" pitchFamily="50" charset="-128"/>
                </a:rPr>
                <a:t>を</a:t>
              </a:r>
              <a:r>
                <a:rPr lang="ja-JP" altLang="en-US" sz="800" dirty="0" smtClean="0">
                  <a:latin typeface="Meiryo UI" panose="020B0604030504040204" pitchFamily="50" charset="-128"/>
                  <a:ea typeface="Meiryo UI" panose="020B0604030504040204" pitchFamily="50" charset="-128"/>
                </a:rPr>
                <a:t>示す。</a:t>
              </a:r>
              <a:endParaRPr kumimoji="1" lang="ja-JP" altLang="en-US" sz="800" dirty="0">
                <a:latin typeface="Meiryo UI" panose="020B0604030504040204" pitchFamily="50" charset="-128"/>
                <a:ea typeface="Meiryo UI" panose="020B0604030504040204" pitchFamily="50" charset="-128"/>
              </a:endParaRPr>
            </a:p>
          </p:txBody>
        </p:sp>
        <p:sp>
          <p:nvSpPr>
            <p:cNvPr id="100" name="テキスト ボックス 99"/>
            <p:cNvSpPr txBox="1"/>
            <p:nvPr/>
          </p:nvSpPr>
          <p:spPr>
            <a:xfrm>
              <a:off x="5922441" y="625775"/>
              <a:ext cx="215185" cy="692746"/>
            </a:xfrm>
            <a:prstGeom prst="rect">
              <a:avLst/>
            </a:prstGeom>
            <a:noFill/>
          </p:spPr>
          <p:txBody>
            <a:bodyPr wrap="square" rtlCol="0">
              <a:sp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◆策定の目的</a:t>
              </a:r>
              <a:endParaRPr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正方形/長方形 95"/>
            <p:cNvSpPr/>
            <p:nvPr/>
          </p:nvSpPr>
          <p:spPr>
            <a:xfrm>
              <a:off x="5931909" y="639172"/>
              <a:ext cx="2034860" cy="731547"/>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77" name="テキスト ボックス 76"/>
          <p:cNvSpPr txBox="1"/>
          <p:nvPr/>
        </p:nvSpPr>
        <p:spPr>
          <a:xfrm>
            <a:off x="2069485" y="2522234"/>
            <a:ext cx="723275" cy="200055"/>
          </a:xfrm>
          <a:prstGeom prst="rect">
            <a:avLst/>
          </a:prstGeom>
          <a:noFill/>
        </p:spPr>
        <p:txBody>
          <a:bodyPr wrap="none" rtlCol="0">
            <a:spAutoFit/>
          </a:bodyPr>
          <a:lstStyle/>
          <a:p>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（基本方針）</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167706" y="2715840"/>
            <a:ext cx="1924248" cy="246221"/>
          </a:xfrm>
          <a:prstGeom prst="rect">
            <a:avLst/>
          </a:prstGeom>
          <a:noFill/>
          <a:ln>
            <a:noFill/>
          </a:ln>
          <a:effectLst>
            <a:outerShdw blurRad="50800" dist="25400" dir="5400000" algn="t" rotWithShape="0">
              <a:prstClr val="black">
                <a:alpha val="41000"/>
              </a:prstClr>
            </a:outerShdw>
          </a:effectLst>
        </p:spPr>
        <p:txBody>
          <a:bodyPr wrap="square" rtlCol="0">
            <a:spAutoFit/>
          </a:bodyPr>
          <a:lstStyle>
            <a:defPPr>
              <a:defRPr lang="ja-JP"/>
            </a:defPPr>
            <a:lvl1pPr>
              <a:lnSpc>
                <a:spcPts val="900"/>
              </a:lnSpc>
              <a:defRPr sz="900">
                <a:latin typeface="Meiryo UI" panose="020B0604030504040204" pitchFamily="50" charset="-128"/>
                <a:ea typeface="Meiryo UI" panose="020B0604030504040204" pitchFamily="50" charset="-128"/>
              </a:defRPr>
            </a:lvl1pPr>
          </a:lstStyle>
          <a:p>
            <a:pPr>
              <a:lnSpc>
                <a:spcPts val="1200"/>
              </a:lnSpc>
            </a:pPr>
            <a:r>
              <a:rPr lang="ja-JP" altLang="en-US" sz="800" dirty="0" smtClean="0"/>
              <a:t>⑴大阪の</a:t>
            </a:r>
            <a:r>
              <a:rPr lang="ja-JP" altLang="en-US" sz="800" b="1" u="sng" dirty="0" smtClean="0"/>
              <a:t>活力と魅力</a:t>
            </a:r>
            <a:r>
              <a:rPr lang="ja-JP" altLang="en-US" sz="800" dirty="0" smtClean="0"/>
              <a:t>を高める公園</a:t>
            </a:r>
            <a:endParaRPr lang="ja-JP" altLang="en-US" sz="800" dirty="0"/>
          </a:p>
        </p:txBody>
      </p:sp>
      <p:sp>
        <p:nvSpPr>
          <p:cNvPr id="50" name="テキスト ボックス 49"/>
          <p:cNvSpPr txBox="1"/>
          <p:nvPr/>
        </p:nvSpPr>
        <p:spPr>
          <a:xfrm>
            <a:off x="2197304" y="2674211"/>
            <a:ext cx="1515424" cy="612000"/>
          </a:xfrm>
          <a:prstGeom prst="rect">
            <a:avLst/>
          </a:prstGeom>
          <a:noFill/>
          <a:ln w="6350">
            <a:solidFill>
              <a:schemeClr val="tx1"/>
            </a:solidFill>
          </a:ln>
        </p:spPr>
        <p:txBody>
          <a:bodyPr wrap="square" lIns="36000" rIns="36000" rtlCol="0" anchor="t">
            <a:noAutofit/>
          </a:bodyPr>
          <a:lstStyle/>
          <a:p>
            <a:pPr>
              <a:lnSpc>
                <a:spcPct val="150000"/>
              </a:lnSpc>
            </a:pPr>
            <a:r>
              <a:rPr lang="ja-JP" altLang="en-US" sz="800" dirty="0" smtClean="0">
                <a:latin typeface="Meiryo UI" panose="020B0604030504040204" pitchFamily="50" charset="-128"/>
                <a:ea typeface="Meiryo UI" panose="020B0604030504040204" pitchFamily="50" charset="-128"/>
              </a:rPr>
              <a:t>①公園の特色を活かし育み、</a:t>
            </a:r>
            <a:endParaRPr lang="en-US" altLang="ja-JP" sz="800" dirty="0" smtClean="0">
              <a:latin typeface="Meiryo UI" panose="020B0604030504040204" pitchFamily="50" charset="-128"/>
              <a:ea typeface="Meiryo UI" panose="020B0604030504040204" pitchFamily="50" charset="-128"/>
            </a:endParaRPr>
          </a:p>
          <a:p>
            <a:pPr>
              <a:lnSpc>
                <a:spcPct val="150000"/>
              </a:lnSpc>
            </a:pPr>
            <a:r>
              <a:rPr lang="ja-JP" altLang="en-US" sz="800" b="1" dirty="0">
                <a:latin typeface="Meiryo UI" panose="020B0604030504040204" pitchFamily="50" charset="-128"/>
                <a:ea typeface="Meiryo UI" panose="020B0604030504040204" pitchFamily="50" charset="-128"/>
              </a:rPr>
              <a:t>　</a:t>
            </a:r>
            <a:r>
              <a:rPr lang="ja-JP" altLang="en-US" sz="800" b="1" dirty="0" smtClean="0">
                <a:latin typeface="Meiryo UI" panose="020B0604030504040204" pitchFamily="50" charset="-128"/>
                <a:ea typeface="Meiryo UI" panose="020B0604030504040204" pitchFamily="50" charset="-128"/>
              </a:rPr>
              <a:t>　</a:t>
            </a:r>
            <a:r>
              <a:rPr lang="ja-JP" altLang="en-US" sz="800" b="1" u="sng" dirty="0" smtClean="0">
                <a:latin typeface="Meiryo UI" panose="020B0604030504040204" pitchFamily="50" charset="-128"/>
                <a:ea typeface="Meiryo UI" panose="020B0604030504040204" pitchFamily="50" charset="-128"/>
              </a:rPr>
              <a:t>都市の顔</a:t>
            </a:r>
            <a:r>
              <a:rPr lang="ja-JP" altLang="en-US" sz="800" dirty="0" smtClean="0">
                <a:latin typeface="Meiryo UI" panose="020B0604030504040204" pitchFamily="50" charset="-128"/>
                <a:ea typeface="Meiryo UI" panose="020B0604030504040204" pitchFamily="50" charset="-128"/>
              </a:rPr>
              <a:t>となる</a:t>
            </a:r>
            <a:r>
              <a:rPr lang="ja-JP" altLang="en-US" sz="800" dirty="0">
                <a:latin typeface="Meiryo UI" panose="020B0604030504040204" pitchFamily="50" charset="-128"/>
                <a:ea typeface="Meiryo UI" panose="020B0604030504040204" pitchFamily="50" charset="-128"/>
              </a:rPr>
              <a:t>公園づくり</a:t>
            </a:r>
            <a:r>
              <a:rPr lang="ja-JP" altLang="en-US" sz="800" dirty="0" smtClean="0">
                <a:latin typeface="Meiryo UI" panose="020B0604030504040204" pitchFamily="50" charset="-128"/>
                <a:ea typeface="Meiryo UI" panose="020B0604030504040204" pitchFamily="50" charset="-128"/>
              </a:rPr>
              <a:t>を推進　</a:t>
            </a:r>
            <a:endParaRPr kumimoji="1" lang="ja-JP" altLang="en-US" sz="800" dirty="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151485" y="3140968"/>
            <a:ext cx="1917999" cy="228076"/>
          </a:xfrm>
          <a:prstGeom prst="rect">
            <a:avLst/>
          </a:prstGeom>
          <a:noFill/>
          <a:ln>
            <a:noFill/>
          </a:ln>
          <a:effectLst>
            <a:outerShdw blurRad="50800" dist="25400" dir="5400000" algn="t" rotWithShape="0">
              <a:prstClr val="black">
                <a:alpha val="41000"/>
              </a:prstClr>
            </a:outerShdw>
          </a:effectLst>
        </p:spPr>
        <p:txBody>
          <a:bodyPr wrap="square" rtlCol="0">
            <a:spAutoFit/>
          </a:bodyPr>
          <a:lstStyle>
            <a:defPPr>
              <a:defRPr lang="ja-JP"/>
            </a:defPPr>
            <a:lvl1pPr>
              <a:lnSpc>
                <a:spcPts val="900"/>
              </a:lnSpc>
              <a:defRPr sz="900">
                <a:latin typeface="Meiryo UI" panose="020B0604030504040204" pitchFamily="50" charset="-128"/>
                <a:ea typeface="Meiryo UI" panose="020B0604030504040204" pitchFamily="50" charset="-128"/>
              </a:defRPr>
            </a:lvl1pPr>
          </a:lstStyle>
          <a:p>
            <a:pPr>
              <a:lnSpc>
                <a:spcPts val="1200"/>
              </a:lnSpc>
            </a:pPr>
            <a:r>
              <a:rPr lang="ja-JP" altLang="en-US" sz="800" dirty="0" smtClean="0"/>
              <a:t>⑶府民</a:t>
            </a:r>
            <a:r>
              <a:rPr lang="ja-JP" altLang="en-US" sz="800" dirty="0"/>
              <a:t>の</a:t>
            </a:r>
            <a:r>
              <a:rPr lang="ja-JP" altLang="en-US" sz="800" b="1" u="sng" dirty="0"/>
              <a:t>安全・安心</a:t>
            </a:r>
            <a:r>
              <a:rPr lang="ja-JP" altLang="en-US" sz="800" dirty="0" smtClean="0"/>
              <a:t>を支える</a:t>
            </a:r>
            <a:r>
              <a:rPr lang="ja-JP" altLang="en-US" sz="800" dirty="0"/>
              <a:t>公園</a:t>
            </a:r>
          </a:p>
        </p:txBody>
      </p:sp>
      <p:sp>
        <p:nvSpPr>
          <p:cNvPr id="56" name="テキスト ボックス 55"/>
          <p:cNvSpPr txBox="1"/>
          <p:nvPr/>
        </p:nvSpPr>
        <p:spPr>
          <a:xfrm>
            <a:off x="2197304" y="4013360"/>
            <a:ext cx="1515426" cy="612000"/>
          </a:xfrm>
          <a:prstGeom prst="rect">
            <a:avLst/>
          </a:prstGeom>
          <a:noFill/>
          <a:ln w="6350">
            <a:solidFill>
              <a:schemeClr val="tx1"/>
            </a:solidFill>
          </a:ln>
        </p:spPr>
        <p:txBody>
          <a:bodyPr wrap="square" lIns="36000" rIns="36000" rtlCol="0" anchor="t">
            <a:noAutofit/>
          </a:bodyPr>
          <a:lstStyle/>
          <a:p>
            <a:pPr>
              <a:lnSpc>
                <a:spcPct val="150000"/>
              </a:lnSpc>
            </a:pPr>
            <a:r>
              <a:rPr lang="ja-JP" altLang="en-US" sz="800" dirty="0" smtClean="0">
                <a:latin typeface="Meiryo UI" panose="020B0604030504040204" pitchFamily="50" charset="-128"/>
                <a:ea typeface="Meiryo UI" panose="020B0604030504040204" pitchFamily="50" charset="-128"/>
              </a:rPr>
              <a:t>③府民</a:t>
            </a:r>
            <a:r>
              <a:rPr lang="ja-JP" altLang="en-US" sz="800" dirty="0">
                <a:latin typeface="Meiryo UI" panose="020B0604030504040204" pitchFamily="50" charset="-128"/>
                <a:ea typeface="Meiryo UI" panose="020B0604030504040204" pitchFamily="50" charset="-128"/>
              </a:rPr>
              <a:t>の命を守り</a:t>
            </a:r>
            <a:r>
              <a:rPr lang="ja-JP" altLang="en-US" sz="800" dirty="0" smtClean="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a:t>
            </a:r>
            <a:r>
              <a:rPr lang="ja-JP" altLang="en-US" sz="800" b="1" u="sng" dirty="0" smtClean="0">
                <a:latin typeface="Meiryo UI" panose="020B0604030504040204" pitchFamily="50" charset="-128"/>
                <a:ea typeface="Meiryo UI" panose="020B0604030504040204" pitchFamily="50" charset="-128"/>
              </a:rPr>
              <a:t>安全</a:t>
            </a:r>
            <a:r>
              <a:rPr lang="ja-JP" altLang="en-US" sz="800" b="1" u="sng" dirty="0">
                <a:latin typeface="Meiryo UI" panose="020B0604030504040204" pitchFamily="50" charset="-128"/>
                <a:ea typeface="Meiryo UI" panose="020B0604030504040204" pitchFamily="50" charset="-128"/>
              </a:rPr>
              <a:t>・安心・快適</a:t>
            </a:r>
            <a:r>
              <a:rPr lang="ja-JP" altLang="en-US" sz="800" dirty="0" smtClean="0">
                <a:latin typeface="Meiryo UI" panose="020B0604030504040204" pitchFamily="50" charset="-128"/>
                <a:ea typeface="Meiryo UI" panose="020B0604030504040204" pitchFamily="50" charset="-128"/>
              </a:rPr>
              <a:t>に</a:t>
            </a:r>
            <a:endParaRPr lang="en-US" altLang="ja-JP" sz="800" dirty="0" smtClean="0">
              <a:latin typeface="Meiryo UI" panose="020B0604030504040204" pitchFamily="50" charset="-128"/>
              <a:ea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利用</a:t>
            </a:r>
            <a:r>
              <a:rPr lang="ja-JP" altLang="en-US" sz="800" dirty="0">
                <a:latin typeface="Meiryo UI" panose="020B0604030504040204" pitchFamily="50" charset="-128"/>
                <a:ea typeface="Meiryo UI" panose="020B0604030504040204" pitchFamily="50" charset="-128"/>
              </a:rPr>
              <a:t>できる公園づくり</a:t>
            </a:r>
            <a:r>
              <a:rPr lang="ja-JP" altLang="en-US" sz="800" dirty="0" smtClean="0">
                <a:latin typeface="Meiryo UI" panose="020B0604030504040204" pitchFamily="50" charset="-128"/>
                <a:ea typeface="Meiryo UI" panose="020B0604030504040204" pitchFamily="50" charset="-128"/>
              </a:rPr>
              <a:t>を推進　</a:t>
            </a:r>
            <a:endParaRPr lang="en-US" altLang="ja-JP" sz="800" dirty="0">
              <a:latin typeface="Meiryo UI" panose="020B0604030504040204" pitchFamily="50" charset="-128"/>
              <a:ea typeface="Meiryo UI" panose="020B0604030504040204" pitchFamily="50" charset="-128"/>
            </a:endParaRPr>
          </a:p>
        </p:txBody>
      </p:sp>
      <p:sp>
        <p:nvSpPr>
          <p:cNvPr id="127" name="テキスト ボックス 126"/>
          <p:cNvSpPr txBox="1"/>
          <p:nvPr/>
        </p:nvSpPr>
        <p:spPr>
          <a:xfrm>
            <a:off x="3908255" y="4031937"/>
            <a:ext cx="5725831" cy="612000"/>
          </a:xfrm>
          <a:prstGeom prst="rect">
            <a:avLst/>
          </a:prstGeom>
          <a:noFill/>
          <a:ln w="6350">
            <a:solidFill>
              <a:schemeClr val="tx1"/>
            </a:solidFill>
          </a:ln>
        </p:spPr>
        <p:txBody>
          <a:bodyPr wrap="square" lIns="36000" rIns="36000" rtlCol="0" anchor="ctr">
            <a:noAutofit/>
          </a:bodyPr>
          <a:lstStyle/>
          <a:p>
            <a:pPr>
              <a:lnSpc>
                <a:spcPts val="900"/>
              </a:lnSpc>
            </a:pPr>
            <a:r>
              <a:rPr lang="ja-JP" altLang="en-US" sz="700" dirty="0" smtClean="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防災公園の整備</a:t>
            </a:r>
            <a:r>
              <a:rPr lang="ja-JP" altLang="en-US" sz="700" dirty="0" smtClean="0">
                <a:latin typeface="Meiryo UI" panose="020B0604030504040204" pitchFamily="50" charset="-128"/>
                <a:ea typeface="Meiryo UI" panose="020B0604030504040204" pitchFamily="50" charset="-128"/>
              </a:rPr>
              <a:t>推進　　　　　　</a:t>
            </a:r>
            <a:endParaRPr lang="en-US" altLang="ja-JP" sz="700" dirty="0" smtClean="0">
              <a:latin typeface="Meiryo UI" panose="020B0604030504040204" pitchFamily="50" charset="-128"/>
              <a:ea typeface="Meiryo UI" panose="020B0604030504040204" pitchFamily="50" charset="-128"/>
            </a:endParaRPr>
          </a:p>
          <a:p>
            <a:pPr>
              <a:lnSpc>
                <a:spcPts val="900"/>
              </a:lnSpc>
            </a:pPr>
            <a:r>
              <a:rPr lang="ja-JP" altLang="en-US" sz="700" dirty="0" smtClean="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地域防災力を高める取り組みの</a:t>
            </a:r>
            <a:r>
              <a:rPr lang="ja-JP" altLang="en-US" sz="700" dirty="0" smtClean="0">
                <a:latin typeface="Meiryo UI" panose="020B0604030504040204" pitchFamily="50" charset="-128"/>
                <a:ea typeface="Meiryo UI" panose="020B0604030504040204" pitchFamily="50" charset="-128"/>
              </a:rPr>
              <a:t>推進</a:t>
            </a:r>
            <a:endParaRPr lang="en-US" altLang="ja-JP" sz="700" dirty="0" smtClean="0">
              <a:latin typeface="Meiryo UI" panose="020B0604030504040204" pitchFamily="50" charset="-128"/>
              <a:ea typeface="Meiryo UI" panose="020B0604030504040204" pitchFamily="50" charset="-128"/>
            </a:endParaRPr>
          </a:p>
          <a:p>
            <a:pPr>
              <a:lnSpc>
                <a:spcPts val="900"/>
              </a:lnSpc>
            </a:pPr>
            <a:r>
              <a:rPr lang="ja-JP" altLang="en-US" sz="700" dirty="0" smtClean="0">
                <a:latin typeface="Meiryo UI" panose="020B0604030504040204" pitchFamily="50" charset="-128"/>
                <a:ea typeface="Meiryo UI" panose="020B0604030504040204" pitchFamily="50" charset="-128"/>
              </a:rPr>
              <a:t>・公園施設の維持管理の充実</a:t>
            </a:r>
            <a:endParaRPr lang="en-US" altLang="ja-JP" sz="700" dirty="0" smtClean="0">
              <a:latin typeface="Meiryo UI" panose="020B0604030504040204" pitchFamily="50" charset="-128"/>
              <a:ea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rPr>
              <a:t>　</a:t>
            </a:r>
            <a:r>
              <a:rPr lang="ja-JP" altLang="en-US" sz="600" dirty="0" smtClean="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長寿命化計画に</a:t>
            </a:r>
            <a:r>
              <a:rPr lang="ja-JP" altLang="en-US" sz="600" dirty="0" smtClean="0">
                <a:latin typeface="Meiryo UI" panose="020B0604030504040204" pitchFamily="50" charset="-128"/>
                <a:ea typeface="Meiryo UI" panose="020B0604030504040204" pitchFamily="50" charset="-128"/>
              </a:rPr>
              <a:t>基づく施設の予防保全、</a:t>
            </a:r>
            <a:r>
              <a:rPr lang="ja-JP" altLang="en-US" sz="700" dirty="0">
                <a:latin typeface="Meiryo UI" panose="020B0604030504040204" pitchFamily="50" charset="-128"/>
                <a:ea typeface="Meiryo UI" panose="020B0604030504040204" pitchFamily="50" charset="-128"/>
              </a:rPr>
              <a:t>樹木の適切な管理</a:t>
            </a:r>
            <a:r>
              <a:rPr lang="ja-JP" altLang="en-US" sz="600" dirty="0">
                <a:latin typeface="Meiryo UI" panose="020B0604030504040204" pitchFamily="50" charset="-128"/>
                <a:ea typeface="Meiryo UI" panose="020B0604030504040204" pitchFamily="50" charset="-128"/>
              </a:rPr>
              <a:t>） </a:t>
            </a:r>
            <a:endParaRPr lang="en-US" altLang="ja-JP" sz="700" dirty="0" smtClean="0">
              <a:latin typeface="Meiryo UI" panose="020B0604030504040204" pitchFamily="50" charset="-128"/>
              <a:ea typeface="Meiryo UI" panose="020B0604030504040204" pitchFamily="50" charset="-128"/>
            </a:endParaRPr>
          </a:p>
          <a:p>
            <a:pPr>
              <a:lnSpc>
                <a:spcPts val="900"/>
              </a:lnSpc>
            </a:pPr>
            <a:r>
              <a:rPr lang="ja-JP" altLang="en-US" sz="700" b="1"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ユニバーサルデザイ</a:t>
            </a:r>
            <a:r>
              <a:rPr lang="ja-JP" altLang="en-US" sz="700" dirty="0">
                <a:latin typeface="Meiryo UI" panose="020B0604030504040204" pitchFamily="50" charset="-128"/>
                <a:ea typeface="Meiryo UI" panose="020B0604030504040204" pitchFamily="50" charset="-128"/>
              </a:rPr>
              <a:t>ンの</a:t>
            </a:r>
            <a:r>
              <a:rPr lang="ja-JP" altLang="en-US" sz="700" dirty="0" smtClean="0">
                <a:latin typeface="Meiryo UI" panose="020B0604030504040204" pitchFamily="50" charset="-128"/>
                <a:ea typeface="Meiryo UI" panose="020B0604030504040204" pitchFamily="50" charset="-128"/>
              </a:rPr>
              <a:t>推進</a:t>
            </a:r>
            <a:endParaRPr kumimoji="1" lang="ja-JP" altLang="en-US" sz="7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151486" y="3356992"/>
            <a:ext cx="2054194" cy="246221"/>
          </a:xfrm>
          <a:prstGeom prst="rect">
            <a:avLst/>
          </a:prstGeom>
          <a:noFill/>
          <a:ln>
            <a:noFill/>
          </a:ln>
          <a:effectLst>
            <a:outerShdw blurRad="50800" dist="25400" dir="5400000" algn="t" rotWithShape="0">
              <a:prstClr val="black">
                <a:alpha val="41000"/>
              </a:prstClr>
            </a:outerShdw>
          </a:effectLst>
        </p:spPr>
        <p:txBody>
          <a:bodyPr wrap="square" rtlCol="0">
            <a:spAutoFit/>
          </a:bodyPr>
          <a:lstStyle>
            <a:defPPr>
              <a:defRPr lang="ja-JP"/>
            </a:defPPr>
            <a:lvl1pPr>
              <a:lnSpc>
                <a:spcPts val="900"/>
              </a:lnSpc>
              <a:defRPr sz="900">
                <a:latin typeface="Meiryo UI" panose="020B0604030504040204" pitchFamily="50" charset="-128"/>
                <a:ea typeface="Meiryo UI" panose="020B0604030504040204" pitchFamily="50" charset="-128"/>
              </a:defRPr>
            </a:lvl1pPr>
          </a:lstStyle>
          <a:p>
            <a:pPr>
              <a:lnSpc>
                <a:spcPts val="1200"/>
              </a:lnSpc>
            </a:pPr>
            <a:r>
              <a:rPr lang="ja-JP" altLang="en-US" sz="800" dirty="0" smtClean="0"/>
              <a:t>⑷都市の</a:t>
            </a:r>
            <a:r>
              <a:rPr lang="ja-JP" altLang="en-US" sz="800" b="1" u="sng" dirty="0" smtClean="0"/>
              <a:t>自然</a:t>
            </a:r>
            <a:r>
              <a:rPr lang="ja-JP" altLang="en-US" sz="800" b="1" u="sng" dirty="0"/>
              <a:t>環境</a:t>
            </a:r>
            <a:r>
              <a:rPr lang="ja-JP" altLang="en-US" sz="800" dirty="0" smtClean="0"/>
              <a:t>を次</a:t>
            </a:r>
            <a:r>
              <a:rPr lang="ja-JP" altLang="en-US" sz="800" dirty="0"/>
              <a:t>世代に継承する</a:t>
            </a:r>
            <a:r>
              <a:rPr lang="ja-JP" altLang="en-US" sz="800" dirty="0" smtClean="0"/>
              <a:t>公園</a:t>
            </a:r>
            <a:endParaRPr lang="ja-JP" altLang="en-US" sz="800" dirty="0"/>
          </a:p>
        </p:txBody>
      </p:sp>
      <p:sp>
        <p:nvSpPr>
          <p:cNvPr id="59" name="テキスト ボックス 58"/>
          <p:cNvSpPr txBox="1"/>
          <p:nvPr/>
        </p:nvSpPr>
        <p:spPr>
          <a:xfrm>
            <a:off x="2197304" y="4674468"/>
            <a:ext cx="1515424" cy="612000"/>
          </a:xfrm>
          <a:prstGeom prst="rect">
            <a:avLst/>
          </a:prstGeom>
          <a:noFill/>
          <a:ln w="6350">
            <a:solidFill>
              <a:schemeClr val="tx1"/>
            </a:solidFill>
          </a:ln>
        </p:spPr>
        <p:txBody>
          <a:bodyPr wrap="square" lIns="36000" rIns="36000" rtlCol="0" anchor="t">
            <a:noAutofit/>
          </a:bodyPr>
          <a:lstStyle/>
          <a:p>
            <a:pPr>
              <a:lnSpc>
                <a:spcPct val="150000"/>
              </a:lnSpc>
            </a:pPr>
            <a:r>
              <a:rPr lang="ja-JP" altLang="en-US" sz="800" dirty="0" smtClean="0">
                <a:latin typeface="Meiryo UI" panose="020B0604030504040204" pitchFamily="50" charset="-128"/>
                <a:ea typeface="Meiryo UI" panose="020B0604030504040204" pitchFamily="50" charset="-128"/>
              </a:rPr>
              <a:t>④多様</a:t>
            </a:r>
            <a:r>
              <a:rPr lang="ja-JP" altLang="en-US" sz="800" dirty="0">
                <a:latin typeface="Meiryo UI" panose="020B0604030504040204" pitchFamily="50" charset="-128"/>
                <a:ea typeface="Meiryo UI" panose="020B0604030504040204" pitchFamily="50" charset="-128"/>
              </a:rPr>
              <a:t>な自然と</a:t>
            </a:r>
            <a:r>
              <a:rPr lang="ja-JP" altLang="en-US" sz="800" dirty="0" smtClean="0">
                <a:latin typeface="Meiryo UI" panose="020B0604030504040204" pitchFamily="50" charset="-128"/>
                <a:ea typeface="Meiryo UI" panose="020B0604030504040204" pitchFamily="50" charset="-128"/>
              </a:rPr>
              <a:t>ふれあい、</a:t>
            </a:r>
            <a:endParaRPr lang="en-US" altLang="ja-JP" sz="800" dirty="0" smtClean="0">
              <a:latin typeface="Meiryo UI" panose="020B0604030504040204" pitchFamily="50" charset="-128"/>
              <a:ea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a:t>
            </a:r>
            <a:r>
              <a:rPr lang="ja-JP" altLang="en-US" sz="800" b="1" u="sng" dirty="0" smtClean="0">
                <a:latin typeface="Meiryo UI" panose="020B0604030504040204" pitchFamily="50" charset="-128"/>
                <a:ea typeface="Meiryo UI" panose="020B0604030504040204" pitchFamily="50" charset="-128"/>
              </a:rPr>
              <a:t>都市の環境を保全</a:t>
            </a:r>
            <a:r>
              <a:rPr lang="ja-JP" altLang="en-US" sz="800" dirty="0" smtClean="0">
                <a:latin typeface="Meiryo UI" panose="020B0604030504040204" pitchFamily="50" charset="-128"/>
                <a:ea typeface="Meiryo UI" panose="020B0604030504040204" pitchFamily="50" charset="-128"/>
              </a:rPr>
              <a:t>する</a:t>
            </a:r>
            <a:endParaRPr lang="en-US" altLang="ja-JP" sz="800" dirty="0" smtClean="0">
              <a:latin typeface="Meiryo UI" panose="020B0604030504040204" pitchFamily="50" charset="-128"/>
              <a:ea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公園づくりを推進</a:t>
            </a:r>
            <a:endParaRPr kumimoji="1" lang="ja-JP" altLang="en-US" sz="800" dirty="0">
              <a:latin typeface="Meiryo UI" panose="020B0604030504040204" pitchFamily="50" charset="-128"/>
              <a:ea typeface="Meiryo UI" panose="020B0604030504040204" pitchFamily="50" charset="-128"/>
            </a:endParaRPr>
          </a:p>
        </p:txBody>
      </p:sp>
      <p:sp>
        <p:nvSpPr>
          <p:cNvPr id="128" name="テキスト ボックス 127"/>
          <p:cNvSpPr txBox="1"/>
          <p:nvPr/>
        </p:nvSpPr>
        <p:spPr>
          <a:xfrm>
            <a:off x="3909401" y="4681226"/>
            <a:ext cx="5733644" cy="612000"/>
          </a:xfrm>
          <a:prstGeom prst="rect">
            <a:avLst/>
          </a:prstGeom>
          <a:noFill/>
          <a:ln w="6350">
            <a:solidFill>
              <a:schemeClr val="tx1"/>
            </a:solidFill>
          </a:ln>
        </p:spPr>
        <p:txBody>
          <a:bodyPr wrap="square" lIns="36000" rIns="36000" rtlCol="0" anchor="t">
            <a:noAutofit/>
          </a:bodyPr>
          <a:lstStyle/>
          <a:p>
            <a:pPr>
              <a:lnSpc>
                <a:spcPts val="1400"/>
              </a:lnSpc>
            </a:pPr>
            <a:r>
              <a:rPr lang="ja-JP" altLang="en-US" sz="700" dirty="0" smtClean="0">
                <a:latin typeface="Meiryo UI" panose="020B0604030504040204" pitchFamily="50" charset="-128"/>
                <a:ea typeface="Meiryo UI" panose="020B0604030504040204" pitchFamily="50" charset="-128"/>
              </a:rPr>
              <a:t>・豊かな自然環境の保全と活用の推進　　　　　　</a:t>
            </a:r>
            <a:endParaRPr lang="en-US" altLang="ja-JP" sz="700" dirty="0" smtClean="0">
              <a:latin typeface="Meiryo UI" panose="020B0604030504040204" pitchFamily="50" charset="-128"/>
              <a:ea typeface="Meiryo UI" panose="020B0604030504040204" pitchFamily="50" charset="-128"/>
            </a:endParaRPr>
          </a:p>
          <a:p>
            <a:pPr>
              <a:lnSpc>
                <a:spcPts val="1400"/>
              </a:lnSpc>
            </a:pPr>
            <a:r>
              <a:rPr lang="ja-JP" altLang="en-US" sz="700" dirty="0" smtClean="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生物多様性の確保</a:t>
            </a:r>
            <a:endParaRPr lang="en-US" altLang="ja-JP" sz="700" dirty="0">
              <a:latin typeface="Meiryo UI" panose="020B0604030504040204" pitchFamily="50" charset="-128"/>
              <a:ea typeface="Meiryo UI" panose="020B0604030504040204" pitchFamily="50" charset="-128"/>
            </a:endParaRPr>
          </a:p>
          <a:p>
            <a:pPr>
              <a:lnSpc>
                <a:spcPts val="1400"/>
              </a:lnSpc>
            </a:pPr>
            <a:r>
              <a:rPr lang="ja-JP" altLang="en-US" sz="700" b="1" dirty="0" smtClean="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省エネルギ</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型・資源循環型</a:t>
            </a:r>
            <a:r>
              <a:rPr lang="ja-JP" altLang="en-US" sz="700" dirty="0" smtClean="0">
                <a:latin typeface="Meiryo UI" panose="020B0604030504040204" pitchFamily="50" charset="-128"/>
                <a:ea typeface="Meiryo UI" panose="020B0604030504040204" pitchFamily="50" charset="-128"/>
              </a:rPr>
              <a:t>の公園づくり</a:t>
            </a:r>
            <a:endParaRPr lang="en-US" altLang="ja-JP" sz="700" dirty="0" smtClean="0">
              <a:latin typeface="Meiryo UI" panose="020B0604030504040204" pitchFamily="50" charset="-128"/>
              <a:ea typeface="Meiryo UI" panose="020B0604030504040204" pitchFamily="50" charset="-128"/>
            </a:endParaRPr>
          </a:p>
        </p:txBody>
      </p:sp>
      <p:sp>
        <p:nvSpPr>
          <p:cNvPr id="151" name="テキスト ボックス 150"/>
          <p:cNvSpPr txBox="1"/>
          <p:nvPr/>
        </p:nvSpPr>
        <p:spPr>
          <a:xfrm>
            <a:off x="3800872" y="2517179"/>
            <a:ext cx="4762842" cy="200055"/>
          </a:xfrm>
          <a:prstGeom prst="rect">
            <a:avLst/>
          </a:prstGeom>
          <a:noFill/>
        </p:spPr>
        <p:txBody>
          <a:bodyPr wrap="none" rtlCol="0">
            <a:spAutoFit/>
          </a:bodyPr>
          <a:lstStyle/>
          <a:p>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（取組みの方向性）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テキスト ボックス 110"/>
          <p:cNvSpPr txBox="1"/>
          <p:nvPr/>
        </p:nvSpPr>
        <p:spPr>
          <a:xfrm>
            <a:off x="59550" y="2236613"/>
            <a:ext cx="2268570" cy="230832"/>
          </a:xfrm>
          <a:prstGeom prst="rect">
            <a:avLst/>
          </a:prstGeom>
          <a:noFill/>
        </p:spPr>
        <p:txBody>
          <a:bodyPr wrap="none" rtlCol="0">
            <a:sp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◆目標像と、それを実現するための基本方針</a:t>
            </a:r>
            <a:endParaRPr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右矢印 2"/>
          <p:cNvSpPr/>
          <p:nvPr/>
        </p:nvSpPr>
        <p:spPr>
          <a:xfrm>
            <a:off x="165202" y="1244026"/>
            <a:ext cx="144016" cy="15421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8" name="グループ化 37"/>
          <p:cNvGrpSpPr/>
          <p:nvPr/>
        </p:nvGrpSpPr>
        <p:grpSpPr>
          <a:xfrm>
            <a:off x="5616800" y="1715875"/>
            <a:ext cx="4075176" cy="433999"/>
            <a:chOff x="2620664" y="1798941"/>
            <a:chExt cx="4075176" cy="433999"/>
          </a:xfrm>
        </p:grpSpPr>
        <p:sp>
          <p:nvSpPr>
            <p:cNvPr id="105" name="テキスト ボックス 104"/>
            <p:cNvSpPr txBox="1"/>
            <p:nvPr/>
          </p:nvSpPr>
          <p:spPr>
            <a:xfrm>
              <a:off x="3506773" y="2000979"/>
              <a:ext cx="2608536" cy="228076"/>
            </a:xfrm>
            <a:prstGeom prst="rect">
              <a:avLst/>
            </a:prstGeom>
            <a:noFill/>
            <a:ln>
              <a:noFill/>
              <a:prstDash val="solid"/>
            </a:ln>
          </p:spPr>
          <p:txBody>
            <a:bodyPr wrap="square" rtlCol="0">
              <a:spAutoFit/>
            </a:bodyPr>
            <a:lstStyle>
              <a:defPPr>
                <a:defRPr lang="ja-JP"/>
              </a:defPPr>
              <a:lvl1pPr>
                <a:lnSpc>
                  <a:spcPts val="1200"/>
                </a:lnSpc>
                <a:defRPr sz="1000">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800" dirty="0" smtClean="0"/>
                <a:t>現在</a:t>
              </a:r>
              <a:r>
                <a:rPr lang="ja-JP" altLang="en-US" sz="800" dirty="0"/>
                <a:t>開設している</a:t>
              </a:r>
              <a:r>
                <a:rPr lang="en-US" altLang="ja-JP" sz="800" dirty="0"/>
                <a:t>19</a:t>
              </a:r>
              <a:r>
                <a:rPr lang="ja-JP" altLang="en-US" sz="800" dirty="0"/>
                <a:t>府営</a:t>
              </a:r>
              <a:r>
                <a:rPr lang="ja-JP" altLang="en-US" sz="800" dirty="0" smtClean="0"/>
                <a:t>公園</a:t>
              </a:r>
              <a:r>
                <a:rPr lang="ja-JP" altLang="en-US" sz="800" dirty="0"/>
                <a:t>　</a:t>
              </a:r>
              <a:endParaRPr lang="en-US" altLang="ja-JP" sz="800" dirty="0" smtClean="0"/>
            </a:p>
          </p:txBody>
        </p:sp>
        <p:sp>
          <p:nvSpPr>
            <p:cNvPr id="93" name="テキスト ボックス 92"/>
            <p:cNvSpPr txBox="1"/>
            <p:nvPr/>
          </p:nvSpPr>
          <p:spPr>
            <a:xfrm>
              <a:off x="2622269" y="1803130"/>
              <a:ext cx="761747" cy="230832"/>
            </a:xfrm>
            <a:prstGeom prst="rect">
              <a:avLst/>
            </a:prstGeom>
            <a:noFill/>
          </p:spPr>
          <p:txBody>
            <a:bodyPr wrap="none" rtlCol="0">
              <a:sp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◆計画期間</a:t>
              </a:r>
              <a:endParaRPr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テキスト ボックス 93"/>
            <p:cNvSpPr txBox="1"/>
            <p:nvPr/>
          </p:nvSpPr>
          <p:spPr>
            <a:xfrm>
              <a:off x="2620664" y="1997789"/>
              <a:ext cx="530915" cy="230832"/>
            </a:xfrm>
            <a:prstGeom prst="rect">
              <a:avLst/>
            </a:prstGeom>
            <a:noFill/>
          </p:spPr>
          <p:txBody>
            <a:bodyPr wrap="none" rtlCol="0">
              <a:sp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◆対象</a:t>
              </a:r>
              <a:endParaRPr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正方形/長方形 107"/>
            <p:cNvSpPr/>
            <p:nvPr/>
          </p:nvSpPr>
          <p:spPr>
            <a:xfrm>
              <a:off x="2639120" y="1798941"/>
              <a:ext cx="4056720" cy="433999"/>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97" name="テキスト ボックス 96"/>
            <p:cNvSpPr txBox="1"/>
            <p:nvPr/>
          </p:nvSpPr>
          <p:spPr>
            <a:xfrm>
              <a:off x="3494309" y="1817768"/>
              <a:ext cx="3013436" cy="220573"/>
            </a:xfrm>
            <a:prstGeom prst="rect">
              <a:avLst/>
            </a:prstGeom>
            <a:noFill/>
            <a:ln>
              <a:noFill/>
              <a:prstDash val="solid"/>
            </a:ln>
          </p:spPr>
          <p:txBody>
            <a:bodyPr wrap="square" rtlCol="0">
              <a:spAutoFit/>
            </a:bodyPr>
            <a:lstStyle>
              <a:defPPr>
                <a:defRPr lang="ja-JP"/>
              </a:defPPr>
              <a:lvl1pPr>
                <a:lnSpc>
                  <a:spcPts val="1200"/>
                </a:lnSpc>
                <a:defRPr sz="1000">
                  <a:latin typeface="Meiryo UI" panose="020B0604030504040204" pitchFamily="50" charset="-128"/>
                  <a:ea typeface="Meiryo UI" panose="020B0604030504040204" pitchFamily="50" charset="-128"/>
                  <a:cs typeface="Meiryo UI" panose="020B0604030504040204" pitchFamily="50" charset="-128"/>
                </a:defRPr>
              </a:lvl1pPr>
            </a:lstStyle>
            <a:p>
              <a:pPr>
                <a:lnSpc>
                  <a:spcPts val="1000"/>
                </a:lnSpc>
              </a:pPr>
              <a:r>
                <a:rPr lang="ja-JP" altLang="en-US" sz="800" dirty="0" smtClean="0"/>
                <a:t>概ね</a:t>
              </a:r>
              <a:r>
                <a:rPr lang="en-US" altLang="ja-JP" sz="800" dirty="0"/>
                <a:t>30</a:t>
              </a:r>
              <a:r>
                <a:rPr lang="ja-JP" altLang="en-US" sz="800" dirty="0"/>
                <a:t>年後の</a:t>
              </a:r>
              <a:r>
                <a:rPr lang="en-US" altLang="ja-JP" sz="800" dirty="0"/>
                <a:t>2050</a:t>
              </a:r>
              <a:r>
                <a:rPr lang="ja-JP" altLang="en-US" sz="800" dirty="0"/>
                <a:t>年</a:t>
              </a:r>
              <a:r>
                <a:rPr lang="ja-JP" altLang="en-US" sz="800" dirty="0" smtClean="0"/>
                <a:t>を見据えた</a:t>
              </a:r>
              <a:r>
                <a:rPr lang="en-US" altLang="ja-JP" sz="800" dirty="0"/>
                <a:t>10</a:t>
              </a:r>
              <a:r>
                <a:rPr lang="ja-JP" altLang="en-US" sz="800" dirty="0" smtClean="0"/>
                <a:t>年間（</a:t>
              </a:r>
              <a:r>
                <a:rPr lang="en-US" altLang="ja-JP" sz="800" dirty="0" smtClean="0"/>
                <a:t>2019</a:t>
              </a:r>
              <a:r>
                <a:rPr lang="ja-JP" altLang="en-US" sz="800" dirty="0" smtClean="0"/>
                <a:t>年～</a:t>
              </a:r>
              <a:r>
                <a:rPr lang="en-US" altLang="ja-JP" sz="800" dirty="0" smtClean="0"/>
                <a:t>2028</a:t>
              </a:r>
              <a:r>
                <a:rPr lang="ja-JP" altLang="en-US" sz="800" dirty="0" smtClean="0"/>
                <a:t>年）　　　</a:t>
              </a:r>
              <a:endParaRPr lang="en-US" altLang="ja-JP" sz="800" dirty="0" smtClean="0"/>
            </a:p>
          </p:txBody>
        </p:sp>
      </p:grpSp>
      <p:sp>
        <p:nvSpPr>
          <p:cNvPr id="36" name="右矢印 35"/>
          <p:cNvSpPr/>
          <p:nvPr/>
        </p:nvSpPr>
        <p:spPr>
          <a:xfrm>
            <a:off x="7049505" y="324093"/>
            <a:ext cx="697204" cy="105016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9"/>
          <p:cNvGrpSpPr/>
          <p:nvPr/>
        </p:nvGrpSpPr>
        <p:grpSpPr>
          <a:xfrm>
            <a:off x="7754863" y="304081"/>
            <a:ext cx="2090497" cy="1087315"/>
            <a:chOff x="7753550" y="280050"/>
            <a:chExt cx="1845071" cy="1181987"/>
          </a:xfrm>
        </p:grpSpPr>
        <p:sp>
          <p:nvSpPr>
            <p:cNvPr id="109" name="正方形/長方形 108"/>
            <p:cNvSpPr/>
            <p:nvPr/>
          </p:nvSpPr>
          <p:spPr>
            <a:xfrm>
              <a:off x="7796489" y="280050"/>
              <a:ext cx="1638268" cy="1181987"/>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10" name="テキスト ボックス 109"/>
            <p:cNvSpPr txBox="1"/>
            <p:nvPr/>
          </p:nvSpPr>
          <p:spPr>
            <a:xfrm>
              <a:off x="7763545" y="325501"/>
              <a:ext cx="1835076" cy="250930"/>
            </a:xfrm>
            <a:prstGeom prst="rect">
              <a:avLst/>
            </a:prstGeom>
            <a:noFill/>
          </p:spPr>
          <p:txBody>
            <a:bodyPr wrap="square" rtlCol="0">
              <a:spAutoFit/>
            </a:bodyPr>
            <a:lstStyle/>
            <a:p>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◆都市計画公園のあり方</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（提言）</a:t>
              </a:r>
              <a:endParaRPr lang="ja-JP" altLang="en-US" sz="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テキスト ボックス 114"/>
            <p:cNvSpPr txBox="1"/>
            <p:nvPr/>
          </p:nvSpPr>
          <p:spPr>
            <a:xfrm>
              <a:off x="7753550" y="745218"/>
              <a:ext cx="1740796" cy="602234"/>
            </a:xfrm>
            <a:prstGeom prst="rect">
              <a:avLst/>
            </a:prstGeom>
            <a:noFill/>
          </p:spPr>
          <p:txBody>
            <a:bodyPr wrap="square" rtlCol="0">
              <a:spAutoFit/>
            </a:bodyPr>
            <a:lstStyle/>
            <a:p>
              <a:pPr marL="85725" indent="-85725">
                <a:lnSpc>
                  <a:spcPts val="1200"/>
                </a:lnSpc>
              </a:pP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多様化する都市・まちづくりの課題改善に向けて、</a:t>
              </a:r>
              <a:r>
                <a:rPr lang="ja-JP" altLang="en-US" sz="800" b="1" u="sng" dirty="0" smtClean="0">
                  <a:latin typeface="Meiryo UI" panose="020B0604030504040204" pitchFamily="50" charset="-128"/>
                  <a:ea typeface="Meiryo UI" panose="020B0604030504040204" pitchFamily="50" charset="-128"/>
                </a:rPr>
                <a:t>公園をどのように積極活用するかという視点で府営公園を中心に検討</a:t>
              </a:r>
              <a:endParaRPr kumimoji="1" lang="ja-JP" altLang="en-US" sz="800" b="1" u="sng" dirty="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7879505" y="514271"/>
              <a:ext cx="1150822" cy="247934"/>
            </a:xfrm>
            <a:prstGeom prst="rect">
              <a:avLst/>
            </a:prstGeom>
            <a:noFill/>
          </p:spPr>
          <p:txBody>
            <a:bodyPr wrap="square" rtlCol="0">
              <a:spAutoFit/>
            </a:bodyPr>
            <a:lstStyle/>
            <a:p>
              <a:pPr marL="85725" indent="-85725">
                <a:lnSpc>
                  <a:spcPts val="1200"/>
                </a:lnSpc>
              </a:pP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H30</a:t>
              </a:r>
              <a:r>
                <a:rPr lang="ja-JP" altLang="en-US" sz="800" dirty="0" smtClean="0">
                  <a:latin typeface="Meiryo UI" panose="020B0604030504040204" pitchFamily="50" charset="-128"/>
                  <a:ea typeface="Meiryo UI" panose="020B0604030504040204" pitchFamily="50" charset="-128"/>
                </a:rPr>
                <a:t>年</a:t>
              </a:r>
              <a:r>
                <a:rPr lang="en-US" altLang="ja-JP" sz="800" dirty="0" smtClean="0">
                  <a:latin typeface="Meiryo UI" panose="020B0604030504040204" pitchFamily="50" charset="-128"/>
                  <a:ea typeface="Meiryo UI" panose="020B0604030504040204" pitchFamily="50" charset="-128"/>
                </a:rPr>
                <a:t>10</a:t>
              </a:r>
              <a:r>
                <a:rPr lang="ja-JP" altLang="en-US" sz="800" dirty="0" smtClean="0">
                  <a:latin typeface="Meiryo UI" panose="020B0604030504040204" pitchFamily="50" charset="-128"/>
                  <a:ea typeface="Meiryo UI" panose="020B0604030504040204" pitchFamily="50" charset="-128"/>
                </a:rPr>
                <a:t>月）</a:t>
              </a:r>
              <a:endParaRPr kumimoji="1" lang="ja-JP" altLang="en-US" sz="800" dirty="0">
                <a:latin typeface="Meiryo UI" panose="020B0604030504040204" pitchFamily="50" charset="-128"/>
                <a:ea typeface="Meiryo UI" panose="020B0604030504040204" pitchFamily="50" charset="-128"/>
              </a:endParaRPr>
            </a:p>
          </p:txBody>
        </p:sp>
      </p:grpSp>
      <p:sp>
        <p:nvSpPr>
          <p:cNvPr id="47" name="テキスト ボックス 46"/>
          <p:cNvSpPr txBox="1"/>
          <p:nvPr/>
        </p:nvSpPr>
        <p:spPr>
          <a:xfrm>
            <a:off x="2197304" y="3350311"/>
            <a:ext cx="1515424" cy="612000"/>
          </a:xfrm>
          <a:prstGeom prst="rect">
            <a:avLst/>
          </a:prstGeom>
          <a:noFill/>
          <a:ln w="6350">
            <a:solidFill>
              <a:schemeClr val="tx1"/>
            </a:solidFill>
          </a:ln>
        </p:spPr>
        <p:txBody>
          <a:bodyPr wrap="square" lIns="36000" rIns="36000" rtlCol="0" anchor="t">
            <a:noAutofit/>
          </a:bodyPr>
          <a:lstStyle/>
          <a:p>
            <a:pPr>
              <a:lnSpc>
                <a:spcPct val="150000"/>
              </a:lnSpc>
            </a:pPr>
            <a:r>
              <a:rPr lang="ja-JP" altLang="en-US" sz="800" dirty="0">
                <a:latin typeface="Meiryo UI" panose="020B0604030504040204" pitchFamily="50" charset="-128"/>
                <a:ea typeface="Meiryo UI" panose="020B0604030504040204" pitchFamily="50" charset="-128"/>
              </a:rPr>
              <a:t>②</a:t>
            </a:r>
            <a:r>
              <a:rPr lang="ja-JP" altLang="en-US" sz="800" dirty="0" smtClean="0">
                <a:latin typeface="Meiryo UI" panose="020B0604030504040204" pitchFamily="50" charset="-128"/>
                <a:ea typeface="Meiryo UI" panose="020B0604030504040204" pitchFamily="50" charset="-128"/>
              </a:rPr>
              <a:t>民間活力の積極的導入によ</a:t>
            </a:r>
            <a:r>
              <a:rPr lang="ja-JP" altLang="en-US" sz="800" dirty="0">
                <a:latin typeface="Meiryo UI" panose="020B0604030504040204" pitchFamily="50" charset="-128"/>
                <a:ea typeface="Meiryo UI" panose="020B0604030504040204" pitchFamily="50" charset="-128"/>
              </a:rPr>
              <a:t>り</a:t>
            </a:r>
            <a:r>
              <a:rPr lang="ja-JP" altLang="en-US" sz="800" dirty="0" smtClean="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a:t>
            </a:r>
            <a:r>
              <a:rPr lang="ja-JP" altLang="en-US" sz="800" b="1" u="sng" dirty="0" smtClean="0">
                <a:latin typeface="Meiryo UI" panose="020B0604030504040204" pitchFamily="50" charset="-128"/>
                <a:ea typeface="Meiryo UI" panose="020B0604030504040204" pitchFamily="50" charset="-128"/>
              </a:rPr>
              <a:t>地域に貢献</a:t>
            </a:r>
            <a:r>
              <a:rPr lang="ja-JP" altLang="en-US" sz="800" dirty="0" smtClean="0">
                <a:latin typeface="Meiryo UI" panose="020B0604030504040204" pitchFamily="50" charset="-128"/>
                <a:ea typeface="Meiryo UI" panose="020B0604030504040204" pitchFamily="50" charset="-128"/>
              </a:rPr>
              <a:t>し、</a:t>
            </a:r>
            <a:r>
              <a:rPr lang="ja-JP" altLang="en-US" sz="800" b="1" u="sng" dirty="0" smtClean="0">
                <a:latin typeface="Meiryo UI" panose="020B0604030504040204" pitchFamily="50" charset="-128"/>
                <a:ea typeface="Meiryo UI" panose="020B0604030504040204" pitchFamily="50" charset="-128"/>
              </a:rPr>
              <a:t>都市の活力</a:t>
            </a:r>
            <a:r>
              <a:rPr lang="ja-JP" altLang="en-US" sz="800" dirty="0" smtClean="0">
                <a:latin typeface="Meiryo UI" panose="020B0604030504040204" pitchFamily="50" charset="-128"/>
                <a:ea typeface="Meiryo UI" panose="020B0604030504040204" pitchFamily="50" charset="-128"/>
              </a:rPr>
              <a:t>を</a:t>
            </a:r>
            <a:endParaRPr lang="en-US" altLang="ja-JP" sz="800" dirty="0" smtClean="0">
              <a:latin typeface="Meiryo UI" panose="020B0604030504040204" pitchFamily="50" charset="-128"/>
              <a:ea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生み出す公園づくりを推進</a:t>
            </a:r>
            <a:endParaRPr kumimoji="1" lang="ja-JP" altLang="en-US" sz="800" dirty="0">
              <a:latin typeface="Meiryo UI" panose="020B0604030504040204" pitchFamily="50" charset="-128"/>
              <a:ea typeface="Meiryo UI" panose="020B0604030504040204" pitchFamily="50" charset="-128"/>
            </a:endParaRPr>
          </a:p>
        </p:txBody>
      </p:sp>
      <p:sp>
        <p:nvSpPr>
          <p:cNvPr id="124" name="テキスト ボックス 123"/>
          <p:cNvSpPr txBox="1"/>
          <p:nvPr/>
        </p:nvSpPr>
        <p:spPr>
          <a:xfrm>
            <a:off x="3900736" y="3344417"/>
            <a:ext cx="5699442" cy="612000"/>
          </a:xfrm>
          <a:prstGeom prst="rect">
            <a:avLst/>
          </a:prstGeom>
          <a:noFill/>
          <a:ln w="6350">
            <a:solidFill>
              <a:schemeClr val="tx1"/>
            </a:solidFill>
          </a:ln>
        </p:spPr>
        <p:txBody>
          <a:bodyPr wrap="square" lIns="36000" rIns="36000" rtlCol="0" anchor="t">
            <a:noAutofit/>
          </a:bodyPr>
          <a:lstStyle/>
          <a:p>
            <a:pPr>
              <a:lnSpc>
                <a:spcPts val="1100"/>
              </a:lnSpc>
            </a:pPr>
            <a:r>
              <a:rPr lang="ja-JP" altLang="en-US" sz="700" dirty="0" smtClean="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民間の資金とノウハウの活用拡大</a:t>
            </a:r>
            <a:r>
              <a:rPr lang="ja-JP" altLang="en-US" sz="700" dirty="0" smtClean="0">
                <a:latin typeface="Meiryo UI" panose="020B0604030504040204" pitchFamily="50" charset="-128"/>
                <a:ea typeface="Meiryo UI" panose="020B0604030504040204" pitchFamily="50" charset="-128"/>
              </a:rPr>
              <a:t>と民間</a:t>
            </a:r>
            <a:r>
              <a:rPr lang="ja-JP" altLang="en-US" sz="700" dirty="0">
                <a:latin typeface="Meiryo UI" panose="020B0604030504040204" pitchFamily="50" charset="-128"/>
                <a:ea typeface="Meiryo UI" panose="020B0604030504040204" pitchFamily="50" charset="-128"/>
              </a:rPr>
              <a:t>活力を導入しやすい環境の整備</a:t>
            </a:r>
            <a:endParaRPr lang="en-US" altLang="ja-JP" sz="700" dirty="0">
              <a:latin typeface="Meiryo UI" panose="020B0604030504040204" pitchFamily="50" charset="-128"/>
              <a:ea typeface="Meiryo UI" panose="020B0604030504040204" pitchFamily="50" charset="-128"/>
            </a:endParaRPr>
          </a:p>
          <a:p>
            <a:pPr>
              <a:lnSpc>
                <a:spcPts val="1100"/>
              </a:lnSpc>
            </a:pPr>
            <a:r>
              <a:rPr lang="ja-JP" altLang="en-US" sz="700" dirty="0" smtClean="0">
                <a:latin typeface="Meiryo UI" panose="020B0604030504040204" pitchFamily="50" charset="-128"/>
                <a:ea typeface="Meiryo UI" panose="020B0604030504040204" pitchFamily="50" charset="-128"/>
              </a:rPr>
              <a:t>・民間事業者から収益</a:t>
            </a:r>
            <a:r>
              <a:rPr lang="ja-JP" altLang="en-US" sz="700" dirty="0">
                <a:latin typeface="Meiryo UI" panose="020B0604030504040204" pitchFamily="50" charset="-128"/>
                <a:ea typeface="Meiryo UI" panose="020B0604030504040204" pitchFamily="50" charset="-128"/>
              </a:rPr>
              <a:t>を還元する仕組みづくり</a:t>
            </a:r>
            <a:endParaRPr lang="en-US" altLang="ja-JP" sz="700" dirty="0">
              <a:latin typeface="Meiryo UI" panose="020B0604030504040204" pitchFamily="50" charset="-128"/>
              <a:ea typeface="Meiryo UI" panose="020B0604030504040204" pitchFamily="50" charset="-128"/>
            </a:endParaRPr>
          </a:p>
          <a:p>
            <a:pPr>
              <a:lnSpc>
                <a:spcPts val="1100"/>
              </a:lnSpc>
            </a:pPr>
            <a:r>
              <a:rPr lang="ja-JP" altLang="en-US" sz="700" dirty="0" smtClean="0">
                <a:latin typeface="Meiryo UI" panose="020B0604030504040204" pitchFamily="50" charset="-128"/>
                <a:ea typeface="Meiryo UI" panose="020B0604030504040204" pitchFamily="50" charset="-128"/>
              </a:rPr>
              <a:t>・地域課題に応じた</a:t>
            </a:r>
            <a:r>
              <a:rPr lang="ja-JP" altLang="en-US" sz="700" dirty="0">
                <a:latin typeface="Meiryo UI" panose="020B0604030504040204" pitchFamily="50" charset="-128"/>
                <a:ea typeface="Meiryo UI" panose="020B0604030504040204" pitchFamily="50" charset="-128"/>
              </a:rPr>
              <a:t>施設・イベント</a:t>
            </a:r>
            <a:r>
              <a:rPr lang="ja-JP" altLang="en-US" sz="700" dirty="0" smtClean="0">
                <a:latin typeface="Meiryo UI" panose="020B0604030504040204" pitchFamily="50" charset="-128"/>
                <a:ea typeface="Meiryo UI" panose="020B0604030504040204" pitchFamily="50" charset="-128"/>
              </a:rPr>
              <a:t>の実施　　　</a:t>
            </a:r>
            <a:endParaRPr lang="en-US" altLang="ja-JP" sz="700" dirty="0" smtClean="0">
              <a:latin typeface="Meiryo UI" panose="020B0604030504040204" pitchFamily="50" charset="-128"/>
              <a:ea typeface="Meiryo UI" panose="020B0604030504040204" pitchFamily="50" charset="-128"/>
            </a:endParaRPr>
          </a:p>
          <a:p>
            <a:pPr>
              <a:lnSpc>
                <a:spcPts val="1100"/>
              </a:lnSpc>
            </a:pPr>
            <a:r>
              <a:rPr lang="ja-JP" altLang="en-US" sz="700" dirty="0" smtClean="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ニーズの変化に対応できる</a:t>
            </a:r>
            <a:r>
              <a:rPr lang="ja-JP" altLang="en-US" sz="700" dirty="0" smtClean="0">
                <a:latin typeface="Meiryo UI" panose="020B0604030504040204" pitchFamily="50" charset="-128"/>
                <a:ea typeface="Meiryo UI" panose="020B0604030504040204" pitchFamily="50" charset="-128"/>
              </a:rPr>
              <a:t>制度の導入</a:t>
            </a:r>
            <a:endParaRPr kumimoji="1" lang="ja-JP" altLang="en-US" sz="700" dirty="0">
              <a:latin typeface="Meiryo UI" panose="020B0604030504040204" pitchFamily="50" charset="-128"/>
              <a:ea typeface="Meiryo UI" panose="020B0604030504040204" pitchFamily="50" charset="-128"/>
            </a:endParaRPr>
          </a:p>
        </p:txBody>
      </p:sp>
      <p:sp>
        <p:nvSpPr>
          <p:cNvPr id="117" name="テキスト ボックス 116"/>
          <p:cNvSpPr txBox="1"/>
          <p:nvPr/>
        </p:nvSpPr>
        <p:spPr>
          <a:xfrm>
            <a:off x="161564" y="2924944"/>
            <a:ext cx="1985368" cy="246221"/>
          </a:xfrm>
          <a:prstGeom prst="rect">
            <a:avLst/>
          </a:prstGeom>
          <a:noFill/>
          <a:ln>
            <a:noFill/>
          </a:ln>
          <a:effectLst>
            <a:outerShdw blurRad="50800" dist="25400" dir="5400000" algn="t" rotWithShape="0">
              <a:prstClr val="black">
                <a:alpha val="41000"/>
              </a:prstClr>
            </a:outerShdw>
          </a:effectLst>
        </p:spPr>
        <p:txBody>
          <a:bodyPr wrap="square" rtlCol="0">
            <a:spAutoFit/>
          </a:bodyPr>
          <a:lstStyle>
            <a:defPPr>
              <a:defRPr lang="ja-JP"/>
            </a:defPPr>
            <a:lvl1pPr>
              <a:lnSpc>
                <a:spcPts val="900"/>
              </a:lnSpc>
              <a:defRPr sz="900">
                <a:latin typeface="Meiryo UI" panose="020B0604030504040204" pitchFamily="50" charset="-128"/>
                <a:ea typeface="Meiryo UI" panose="020B0604030504040204" pitchFamily="50" charset="-128"/>
              </a:defRPr>
            </a:lvl1pPr>
          </a:lstStyle>
          <a:p>
            <a:pPr>
              <a:lnSpc>
                <a:spcPts val="1200"/>
              </a:lnSpc>
            </a:pPr>
            <a:r>
              <a:rPr lang="ja-JP" altLang="en-US" sz="800" dirty="0" smtClean="0"/>
              <a:t>⑵府民の</a:t>
            </a:r>
            <a:r>
              <a:rPr lang="ja-JP" altLang="en-US" sz="800" b="1" u="sng" dirty="0" smtClean="0"/>
              <a:t>豊かな生活</a:t>
            </a:r>
            <a:r>
              <a:rPr lang="ja-JP" altLang="en-US" sz="800" dirty="0" smtClean="0"/>
              <a:t>を育む公園</a:t>
            </a:r>
            <a:endParaRPr lang="ja-JP" altLang="en-US" sz="800" dirty="0"/>
          </a:p>
        </p:txBody>
      </p:sp>
      <p:sp>
        <p:nvSpPr>
          <p:cNvPr id="118" name="テキスト ボックス 117"/>
          <p:cNvSpPr txBox="1"/>
          <p:nvPr/>
        </p:nvSpPr>
        <p:spPr>
          <a:xfrm>
            <a:off x="28156" y="2520981"/>
            <a:ext cx="633507" cy="200055"/>
          </a:xfrm>
          <a:prstGeom prst="rect">
            <a:avLst/>
          </a:prstGeom>
          <a:noFill/>
        </p:spPr>
        <p:txBody>
          <a:bodyPr wrap="none" rtlCol="0">
            <a:spAutoFit/>
          </a:bodyPr>
          <a:lstStyle/>
          <a:p>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（目標像）</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 name="直線コネクタ 10"/>
          <p:cNvCxnSpPr/>
          <p:nvPr/>
        </p:nvCxnSpPr>
        <p:spPr>
          <a:xfrm>
            <a:off x="2216728" y="5786214"/>
            <a:ext cx="288000" cy="0"/>
          </a:xfrm>
          <a:prstGeom prst="line">
            <a:avLst/>
          </a:prstGeom>
        </p:spPr>
        <p:style>
          <a:lnRef idx="1">
            <a:schemeClr val="dk1"/>
          </a:lnRef>
          <a:fillRef idx="0">
            <a:schemeClr val="dk1"/>
          </a:fillRef>
          <a:effectRef idx="0">
            <a:schemeClr val="dk1"/>
          </a:effectRef>
          <a:fontRef idx="minor">
            <a:schemeClr val="tx1"/>
          </a:fontRef>
        </p:style>
      </p:cxnSp>
      <p:cxnSp>
        <p:nvCxnSpPr>
          <p:cNvPr id="78" name="直線コネクタ 77"/>
          <p:cNvCxnSpPr/>
          <p:nvPr/>
        </p:nvCxnSpPr>
        <p:spPr>
          <a:xfrm>
            <a:off x="2217590" y="6192641"/>
            <a:ext cx="288000" cy="0"/>
          </a:xfrm>
          <a:prstGeom prst="line">
            <a:avLst/>
          </a:prstGeom>
        </p:spPr>
        <p:style>
          <a:lnRef idx="1">
            <a:schemeClr val="dk1"/>
          </a:lnRef>
          <a:fillRef idx="0">
            <a:schemeClr val="dk1"/>
          </a:fillRef>
          <a:effectRef idx="0">
            <a:schemeClr val="dk1"/>
          </a:effectRef>
          <a:fontRef idx="minor">
            <a:schemeClr val="tx1"/>
          </a:fontRef>
        </p:style>
      </p:cxnSp>
      <p:cxnSp>
        <p:nvCxnSpPr>
          <p:cNvPr id="79" name="直線コネクタ 78"/>
          <p:cNvCxnSpPr/>
          <p:nvPr/>
        </p:nvCxnSpPr>
        <p:spPr>
          <a:xfrm>
            <a:off x="2217485" y="6607555"/>
            <a:ext cx="288000" cy="0"/>
          </a:xfrm>
          <a:prstGeom prst="line">
            <a:avLst/>
          </a:prstGeom>
        </p:spPr>
        <p:style>
          <a:lnRef idx="1">
            <a:schemeClr val="dk1"/>
          </a:lnRef>
          <a:fillRef idx="0">
            <a:schemeClr val="dk1"/>
          </a:fillRef>
          <a:effectRef idx="0">
            <a:schemeClr val="dk1"/>
          </a:effectRef>
          <a:fontRef idx="minor">
            <a:schemeClr val="tx1"/>
          </a:fontRef>
        </p:style>
      </p:cxnSp>
      <p:cxnSp>
        <p:nvCxnSpPr>
          <p:cNvPr id="84" name="直線コネクタ 83"/>
          <p:cNvCxnSpPr/>
          <p:nvPr/>
        </p:nvCxnSpPr>
        <p:spPr>
          <a:xfrm>
            <a:off x="3717263" y="2972928"/>
            <a:ext cx="180000" cy="0"/>
          </a:xfrm>
          <a:prstGeom prst="line">
            <a:avLst/>
          </a:prstGeom>
        </p:spPr>
        <p:style>
          <a:lnRef idx="1">
            <a:schemeClr val="dk1"/>
          </a:lnRef>
          <a:fillRef idx="0">
            <a:schemeClr val="dk1"/>
          </a:fillRef>
          <a:effectRef idx="0">
            <a:schemeClr val="dk1"/>
          </a:effectRef>
          <a:fontRef idx="minor">
            <a:schemeClr val="tx1"/>
          </a:fontRef>
        </p:style>
      </p:cxnSp>
      <p:cxnSp>
        <p:nvCxnSpPr>
          <p:cNvPr id="85" name="直線コネクタ 84"/>
          <p:cNvCxnSpPr/>
          <p:nvPr/>
        </p:nvCxnSpPr>
        <p:spPr>
          <a:xfrm>
            <a:off x="3720492" y="3644712"/>
            <a:ext cx="180000" cy="0"/>
          </a:xfrm>
          <a:prstGeom prst="line">
            <a:avLst/>
          </a:prstGeom>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a:xfrm>
            <a:off x="3725256" y="4323114"/>
            <a:ext cx="180000" cy="0"/>
          </a:xfrm>
          <a:prstGeom prst="line">
            <a:avLst/>
          </a:prstGeom>
        </p:spPr>
        <p:style>
          <a:lnRef idx="1">
            <a:schemeClr val="dk1"/>
          </a:lnRef>
          <a:fillRef idx="0">
            <a:schemeClr val="dk1"/>
          </a:fillRef>
          <a:effectRef idx="0">
            <a:schemeClr val="dk1"/>
          </a:effectRef>
          <a:fontRef idx="minor">
            <a:schemeClr val="tx1"/>
          </a:fontRef>
        </p:style>
      </p:cxnSp>
      <p:cxnSp>
        <p:nvCxnSpPr>
          <p:cNvPr id="87" name="直線コネクタ 86"/>
          <p:cNvCxnSpPr/>
          <p:nvPr/>
        </p:nvCxnSpPr>
        <p:spPr>
          <a:xfrm>
            <a:off x="3725499" y="4961177"/>
            <a:ext cx="180000" cy="0"/>
          </a:xfrm>
          <a:prstGeom prst="line">
            <a:avLst/>
          </a:prstGeom>
        </p:spPr>
        <p:style>
          <a:lnRef idx="1">
            <a:schemeClr val="dk1"/>
          </a:lnRef>
          <a:fillRef idx="0">
            <a:schemeClr val="dk1"/>
          </a:fillRef>
          <a:effectRef idx="0">
            <a:schemeClr val="dk1"/>
          </a:effectRef>
          <a:fontRef idx="minor">
            <a:schemeClr val="tx1"/>
          </a:fontRef>
        </p:style>
      </p:cxnSp>
      <p:sp>
        <p:nvSpPr>
          <p:cNvPr id="2" name="正方形/長方形 1"/>
          <p:cNvSpPr/>
          <p:nvPr/>
        </p:nvSpPr>
        <p:spPr>
          <a:xfrm>
            <a:off x="167705" y="2667888"/>
            <a:ext cx="1995654" cy="2610062"/>
          </a:xfrm>
          <a:prstGeom prst="rect">
            <a:avLst/>
          </a:prstGeom>
          <a:noFill/>
          <a:ln w="6350">
            <a:solidFill>
              <a:schemeClr val="tx1"/>
            </a:solidFill>
          </a:ln>
        </p:spPr>
        <p:txBody>
          <a:bodyPr wrap="square" lIns="36000" rIns="36000" rtlCol="0" anchor="ctr">
            <a:noAutofit/>
          </a:bodyPr>
          <a:lstStyle/>
          <a:p>
            <a:endParaRPr lang="ja-JP" altLang="en-US" sz="900">
              <a:solidFill>
                <a:schemeClr val="tx1"/>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252792" y="909396"/>
            <a:ext cx="1768583" cy="323165"/>
          </a:xfrm>
          <a:prstGeom prst="rect">
            <a:avLst/>
          </a:prstGeom>
          <a:noFill/>
        </p:spPr>
        <p:txBody>
          <a:bodyPr wrap="square" rtlCol="0">
            <a:spAutoFit/>
          </a:bodyPr>
          <a:lstStyle/>
          <a:p>
            <a:pPr algn="ctr">
              <a:lnSpc>
                <a:spcPts val="900"/>
              </a:lnSpc>
            </a:pPr>
            <a:r>
              <a:rPr lang="ja-JP" altLang="en-US" sz="700" dirty="0">
                <a:latin typeface="Meiryo UI" panose="020B0604030504040204" pitchFamily="50" charset="-128"/>
                <a:ea typeface="Meiryo UI" panose="020B0604030504040204" pitchFamily="50" charset="-128"/>
              </a:rPr>
              <a:t>都市緑地法等の一部改正（</a:t>
            </a:r>
            <a:r>
              <a:rPr lang="en-US" altLang="ja-JP" sz="700" dirty="0">
                <a:latin typeface="Meiryo UI" panose="020B0604030504040204" pitchFamily="50" charset="-128"/>
                <a:ea typeface="Meiryo UI" panose="020B0604030504040204" pitchFamily="50" charset="-128"/>
              </a:rPr>
              <a:t>H29</a:t>
            </a:r>
            <a:r>
              <a:rPr lang="ja-JP" altLang="en-US" sz="700" dirty="0">
                <a:latin typeface="Meiryo UI" panose="020B0604030504040204" pitchFamily="50" charset="-128"/>
                <a:ea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rPr>
              <a:t>6</a:t>
            </a:r>
            <a:r>
              <a:rPr lang="ja-JP" altLang="en-US" sz="700" dirty="0">
                <a:latin typeface="Meiryo UI" panose="020B0604030504040204" pitchFamily="50" charset="-128"/>
                <a:ea typeface="Meiryo UI" panose="020B0604030504040204" pitchFamily="50" charset="-128"/>
              </a:rPr>
              <a:t>月）</a:t>
            </a:r>
            <a:endParaRPr lang="en-US" altLang="ja-JP" sz="700" dirty="0">
              <a:latin typeface="Meiryo UI" panose="020B0604030504040204" pitchFamily="50" charset="-128"/>
              <a:ea typeface="Meiryo UI" panose="020B0604030504040204" pitchFamily="50" charset="-128"/>
            </a:endParaRPr>
          </a:p>
          <a:p>
            <a:pPr algn="ctr">
              <a:lnSpc>
                <a:spcPts val="900"/>
              </a:lnSpc>
            </a:pPr>
            <a:endParaRPr kumimoji="1" lang="ja-JP" altLang="en-US" sz="800" dirty="0"/>
          </a:p>
        </p:txBody>
      </p:sp>
      <p:cxnSp>
        <p:nvCxnSpPr>
          <p:cNvPr id="12" name="直線矢印コネクタ 11"/>
          <p:cNvCxnSpPr/>
          <p:nvPr/>
        </p:nvCxnSpPr>
        <p:spPr>
          <a:xfrm>
            <a:off x="5151848" y="999104"/>
            <a:ext cx="180000"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pic>
        <p:nvPicPr>
          <p:cNvPr id="64" name="Picture 24" descr="T:\■14_写真・photo\■久宝寺緑地　主要写真\◆（東）プール\16.7.1久宝寺緑地プール変形プール混雑状況.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8516" y="2687706"/>
            <a:ext cx="676422" cy="5040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Picture 23" descr="完成（音羽山荘前）"/>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67278" y="2687706"/>
            <a:ext cx="661500" cy="504000"/>
          </a:xfrm>
          <a:prstGeom prst="rect">
            <a:avLst/>
          </a:prstGeom>
          <a:noFill/>
          <a:ln>
            <a:noFill/>
          </a:ln>
          <a:extLst/>
        </p:spPr>
      </p:pic>
      <p:pic>
        <p:nvPicPr>
          <p:cNvPr id="69" name="Picture 4" descr="D:\KonoTomo\Desktop\箕面公園\図3.jpg"/>
          <p:cNvPicPr>
            <a:picLocks noChangeAspect="1"/>
          </p:cNvPicPr>
          <p:nvPr/>
        </p:nvPicPr>
        <p:blipFill rotWithShape="1">
          <a:blip r:embed="rId4" cstate="print">
            <a:extLst>
              <a:ext uri="{28A0092B-C50C-407E-A947-70E740481C1C}">
                <a14:useLocalDpi xmlns:a14="http://schemas.microsoft.com/office/drawing/2010/main" val="0"/>
              </a:ext>
            </a:extLst>
          </a:blip>
          <a:srcRect l="4923" t="9285" r="12677" b="4876"/>
          <a:stretch/>
        </p:blipFill>
        <p:spPr bwMode="auto">
          <a:xfrm>
            <a:off x="8817797" y="3362521"/>
            <a:ext cx="676408" cy="504000"/>
          </a:xfrm>
          <a:prstGeom prst="rect">
            <a:avLst/>
          </a:prstGeom>
          <a:noFill/>
          <a:ln>
            <a:noFill/>
          </a:ln>
          <a:extLst>
            <a:ext uri="{53640926-AAD7-44D8-BBD7-CCE9431645EC}">
              <a14:shadowObscured xmlns:a14="http://schemas.microsoft.com/office/drawing/2010/main"/>
            </a:ext>
          </a:extLst>
        </p:spPr>
      </p:pic>
      <p:pic>
        <p:nvPicPr>
          <p:cNvPr id="70" name="図 69" descr="D:\sugimuram\Desktop\20151003_5.jpg"/>
          <p:cNvPicPr>
            <a:picLocks noChangeAspect="1"/>
          </p:cNvPicPr>
          <p:nvPr/>
        </p:nvPicPr>
        <p:blipFill rotWithShape="1">
          <a:blip r:embed="rId5" cstate="print">
            <a:extLst>
              <a:ext uri="{28A0092B-C50C-407E-A947-70E740481C1C}">
                <a14:useLocalDpi xmlns:a14="http://schemas.microsoft.com/office/drawing/2010/main" val="0"/>
              </a:ext>
            </a:extLst>
          </a:blip>
          <a:srcRect l="9156" t="10606" r="9640" b="10852"/>
          <a:stretch/>
        </p:blipFill>
        <p:spPr bwMode="auto">
          <a:xfrm>
            <a:off x="7334027" y="4055908"/>
            <a:ext cx="670894" cy="504000"/>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71" name="図 70" descr="\\G0000sv0ns502\d10207$\doc\11_都市みどり課・工区\【0400番台】写真フォルダ\【0103】_風景など記録写真\H28風景写真\せんなん里海公園\ウミホタル\ウミホタル観察.JPG"/>
          <p:cNvPicPr>
            <a:picLocks noChangeAspect="1"/>
          </p:cNvPicPr>
          <p:nvPr/>
        </p:nvPicPr>
        <p:blipFill rotWithShape="1">
          <a:blip r:embed="rId6" cstate="print">
            <a:extLst>
              <a:ext uri="{28A0092B-C50C-407E-A947-70E740481C1C}">
                <a14:useLocalDpi xmlns:a14="http://schemas.microsoft.com/office/drawing/2010/main" val="0"/>
              </a:ext>
            </a:extLst>
          </a:blip>
          <a:srcRect r="10999"/>
          <a:stretch/>
        </p:blipFill>
        <p:spPr bwMode="auto">
          <a:xfrm>
            <a:off x="7349185" y="4704186"/>
            <a:ext cx="648219" cy="482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 name="図 71" descr="\\G0000sv0ns502\d11544$\doc\公園課\地域まちづくり支援G\45_府営公園マスタープラン\03_常務委員会\☆☆常務委員会後について(マスタープランの作成)\マスタープラン策定\丘陵事例\ﾍﾞﾝﾁ.JPG"/>
          <p:cNvPicPr>
            <a:picLocks noChangeAspect="1"/>
          </p:cNvPicPr>
          <p:nvPr/>
        </p:nvPicPr>
        <p:blipFill rotWithShape="1">
          <a:blip r:embed="rId7" cstate="email">
            <a:extLst>
              <a:ext uri="{28A0092B-C50C-407E-A947-70E740481C1C}">
                <a14:useLocalDpi xmlns:a14="http://schemas.microsoft.com/office/drawing/2010/main"/>
              </a:ext>
            </a:extLst>
          </a:blip>
          <a:srcRect l="8918" t="6699" r="10819" b="9003"/>
          <a:stretch/>
        </p:blipFill>
        <p:spPr bwMode="auto">
          <a:xfrm>
            <a:off x="8087375" y="4704186"/>
            <a:ext cx="652495" cy="480873"/>
          </a:xfrm>
          <a:prstGeom prst="rect">
            <a:avLst/>
          </a:prstGeom>
          <a:noFill/>
          <a:ln>
            <a:noFill/>
          </a:ln>
          <a:extLst>
            <a:ext uri="{53640926-AAD7-44D8-BBD7-CCE9431645EC}">
              <a14:shadowObscured xmlns:a14="http://schemas.microsoft.com/office/drawing/2010/main"/>
            </a:ext>
          </a:extLst>
        </p:spPr>
      </p:pic>
      <p:pic>
        <p:nvPicPr>
          <p:cNvPr id="73" name="図 72" descr="F:\313_都市みどり課\■写真入れ（ｻｲｽﾞﾀﾞｳﾝしてね！）\01大泉\☆大泉\ツリークライミング2.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8081693" y="4054971"/>
            <a:ext cx="672000" cy="50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p:cNvSpPr txBox="1"/>
          <p:nvPr/>
        </p:nvSpPr>
        <p:spPr>
          <a:xfrm>
            <a:off x="7384859" y="5157928"/>
            <a:ext cx="646490" cy="169277"/>
          </a:xfrm>
          <a:prstGeom prst="rect">
            <a:avLst/>
          </a:prstGeom>
          <a:noFill/>
        </p:spPr>
        <p:txBody>
          <a:bodyPr wrap="square" rtlCol="0">
            <a:spAutoFit/>
          </a:bodyPr>
          <a:lstStyle/>
          <a:p>
            <a:r>
              <a:rPr kumimoji="1" lang="ja-JP" altLang="en-US" sz="500" dirty="0" smtClean="0">
                <a:latin typeface="Meiryo UI" panose="020B0604030504040204" pitchFamily="50" charset="-128"/>
                <a:ea typeface="Meiryo UI" panose="020B0604030504040204" pitchFamily="50" charset="-128"/>
              </a:rPr>
              <a:t>海ホタル観察会</a:t>
            </a:r>
            <a:endParaRPr kumimoji="1" lang="ja-JP" altLang="en-US" sz="500" dirty="0">
              <a:latin typeface="Meiryo UI" panose="020B0604030504040204" pitchFamily="50" charset="-128"/>
              <a:ea typeface="Meiryo UI" panose="020B0604030504040204" pitchFamily="50" charset="-128"/>
            </a:endParaRPr>
          </a:p>
        </p:txBody>
      </p:sp>
      <p:sp>
        <p:nvSpPr>
          <p:cNvPr id="74" name="テキスト ボックス 73"/>
          <p:cNvSpPr txBox="1"/>
          <p:nvPr/>
        </p:nvSpPr>
        <p:spPr>
          <a:xfrm>
            <a:off x="8174310" y="5157928"/>
            <a:ext cx="646490" cy="169277"/>
          </a:xfrm>
          <a:prstGeom prst="rect">
            <a:avLst/>
          </a:prstGeom>
          <a:noFill/>
        </p:spPr>
        <p:txBody>
          <a:bodyPr wrap="square" rtlCol="0">
            <a:spAutoFit/>
          </a:bodyPr>
          <a:lstStyle/>
          <a:p>
            <a:r>
              <a:rPr kumimoji="1" lang="ja-JP" altLang="en-US" sz="500" dirty="0" smtClean="0">
                <a:latin typeface="Meiryo UI" panose="020B0604030504040204" pitchFamily="50" charset="-128"/>
                <a:ea typeface="Meiryo UI" panose="020B0604030504040204" pitchFamily="50" charset="-128"/>
              </a:rPr>
              <a:t>丸太ベンチ</a:t>
            </a:r>
            <a:endParaRPr kumimoji="1" lang="ja-JP" altLang="en-US" sz="500" dirty="0">
              <a:latin typeface="Meiryo UI" panose="020B0604030504040204" pitchFamily="50" charset="-128"/>
              <a:ea typeface="Meiryo UI" panose="020B0604030504040204" pitchFamily="50" charset="-128"/>
            </a:endParaRPr>
          </a:p>
        </p:txBody>
      </p:sp>
      <p:sp>
        <p:nvSpPr>
          <p:cNvPr id="75" name="テキスト ボックス 74"/>
          <p:cNvSpPr txBox="1"/>
          <p:nvPr/>
        </p:nvSpPr>
        <p:spPr>
          <a:xfrm>
            <a:off x="8156146" y="4512977"/>
            <a:ext cx="646490" cy="169277"/>
          </a:xfrm>
          <a:prstGeom prst="rect">
            <a:avLst/>
          </a:prstGeom>
          <a:noFill/>
        </p:spPr>
        <p:txBody>
          <a:bodyPr wrap="square" rtlCol="0">
            <a:spAutoFit/>
          </a:bodyPr>
          <a:lstStyle/>
          <a:p>
            <a:r>
              <a:rPr kumimoji="1" lang="ja-JP" altLang="en-US" sz="500" dirty="0" smtClean="0">
                <a:latin typeface="Meiryo UI" panose="020B0604030504040204" pitchFamily="50" charset="-128"/>
                <a:ea typeface="Meiryo UI" panose="020B0604030504040204" pitchFamily="50" charset="-128"/>
              </a:rPr>
              <a:t>ツリークライミング</a:t>
            </a:r>
            <a:endParaRPr kumimoji="1" lang="ja-JP" altLang="en-US" sz="500" dirty="0">
              <a:latin typeface="Meiryo UI" panose="020B0604030504040204" pitchFamily="50" charset="-128"/>
              <a:ea typeface="Meiryo UI" panose="020B0604030504040204" pitchFamily="50" charset="-128"/>
            </a:endParaRPr>
          </a:p>
        </p:txBody>
      </p:sp>
      <p:sp>
        <p:nvSpPr>
          <p:cNvPr id="76" name="テキスト ボックス 75"/>
          <p:cNvSpPr txBox="1"/>
          <p:nvPr/>
        </p:nvSpPr>
        <p:spPr>
          <a:xfrm>
            <a:off x="7484335" y="4525919"/>
            <a:ext cx="646490" cy="169277"/>
          </a:xfrm>
          <a:prstGeom prst="rect">
            <a:avLst/>
          </a:prstGeom>
          <a:noFill/>
        </p:spPr>
        <p:txBody>
          <a:bodyPr wrap="square" rtlCol="0">
            <a:spAutoFit/>
          </a:bodyPr>
          <a:lstStyle/>
          <a:p>
            <a:r>
              <a:rPr kumimoji="1" lang="ja-JP" altLang="en-US" sz="500" dirty="0" smtClean="0">
                <a:latin typeface="Meiryo UI" panose="020B0604030504040204" pitchFamily="50" charset="-128"/>
                <a:ea typeface="Meiryo UI" panose="020B0604030504040204" pitchFamily="50" charset="-128"/>
              </a:rPr>
              <a:t>防災フェア</a:t>
            </a:r>
            <a:endParaRPr kumimoji="1" lang="ja-JP" altLang="en-US" sz="500" dirty="0">
              <a:latin typeface="Meiryo UI" panose="020B0604030504040204" pitchFamily="50" charset="-128"/>
              <a:ea typeface="Meiryo UI" panose="020B0604030504040204" pitchFamily="50" charset="-128"/>
            </a:endParaRPr>
          </a:p>
        </p:txBody>
      </p:sp>
      <p:sp>
        <p:nvSpPr>
          <p:cNvPr id="80" name="テキスト ボックス 79"/>
          <p:cNvSpPr txBox="1"/>
          <p:nvPr/>
        </p:nvSpPr>
        <p:spPr>
          <a:xfrm>
            <a:off x="8786802" y="3817225"/>
            <a:ext cx="735869" cy="169277"/>
          </a:xfrm>
          <a:prstGeom prst="rect">
            <a:avLst/>
          </a:prstGeom>
          <a:noFill/>
        </p:spPr>
        <p:txBody>
          <a:bodyPr wrap="square" rtlCol="0">
            <a:spAutoFit/>
          </a:bodyPr>
          <a:lstStyle/>
          <a:p>
            <a:r>
              <a:rPr kumimoji="1" lang="ja-JP" altLang="en-US" sz="500" dirty="0" smtClean="0">
                <a:latin typeface="Meiryo UI" panose="020B0604030504040204" pitchFamily="50" charset="-128"/>
                <a:ea typeface="Meiryo UI" panose="020B0604030504040204" pitchFamily="50" charset="-128"/>
              </a:rPr>
              <a:t>昆虫館のリニューアル</a:t>
            </a:r>
            <a:endParaRPr kumimoji="1" lang="ja-JP" altLang="en-US" sz="500" dirty="0">
              <a:latin typeface="Meiryo UI" panose="020B0604030504040204" pitchFamily="50" charset="-128"/>
              <a:ea typeface="Meiryo UI" panose="020B0604030504040204" pitchFamily="50" charset="-128"/>
            </a:endParaRPr>
          </a:p>
        </p:txBody>
      </p:sp>
      <p:sp>
        <p:nvSpPr>
          <p:cNvPr id="81" name="テキスト ボックス 80"/>
          <p:cNvSpPr txBox="1"/>
          <p:nvPr/>
        </p:nvSpPr>
        <p:spPr>
          <a:xfrm>
            <a:off x="6508315" y="3817225"/>
            <a:ext cx="860850" cy="169277"/>
          </a:xfrm>
          <a:prstGeom prst="rect">
            <a:avLst/>
          </a:prstGeom>
          <a:noFill/>
        </p:spPr>
        <p:txBody>
          <a:bodyPr wrap="square" rtlCol="0">
            <a:spAutoFit/>
          </a:bodyPr>
          <a:lstStyle/>
          <a:p>
            <a:pPr algn="ctr"/>
            <a:r>
              <a:rPr lang="ja-JP" altLang="en-US" sz="500" dirty="0" smtClean="0">
                <a:latin typeface="Meiryo UI" panose="020B0604030504040204" pitchFamily="50" charset="-128"/>
                <a:ea typeface="Meiryo UI" panose="020B0604030504040204" pitchFamily="50" charset="-128"/>
              </a:rPr>
              <a:t>便益</a:t>
            </a:r>
            <a:r>
              <a:rPr lang="ja-JP" altLang="en-US" sz="500" dirty="0">
                <a:latin typeface="Meiryo UI" panose="020B0604030504040204" pitchFamily="50" charset="-128"/>
                <a:ea typeface="Meiryo UI" panose="020B0604030504040204" pitchFamily="50" charset="-128"/>
              </a:rPr>
              <a:t>施設</a:t>
            </a:r>
            <a:endParaRPr kumimoji="1" lang="ja-JP" altLang="en-US" sz="500" dirty="0">
              <a:latin typeface="Meiryo UI" panose="020B0604030504040204" pitchFamily="50" charset="-128"/>
              <a:ea typeface="Meiryo UI" panose="020B0604030504040204" pitchFamily="50" charset="-128"/>
            </a:endParaRPr>
          </a:p>
        </p:txBody>
      </p:sp>
      <p:sp>
        <p:nvSpPr>
          <p:cNvPr id="83" name="テキスト ボックス 82"/>
          <p:cNvSpPr txBox="1"/>
          <p:nvPr/>
        </p:nvSpPr>
        <p:spPr>
          <a:xfrm>
            <a:off x="6423250" y="3152512"/>
            <a:ext cx="1030980" cy="169277"/>
          </a:xfrm>
          <a:prstGeom prst="rect">
            <a:avLst/>
          </a:prstGeom>
          <a:noFill/>
        </p:spPr>
        <p:txBody>
          <a:bodyPr wrap="square" rtlCol="0">
            <a:spAutoFit/>
          </a:bodyPr>
          <a:lstStyle/>
          <a:p>
            <a:pPr algn="ctr"/>
            <a:r>
              <a:rPr lang="ja-JP" altLang="en-US" sz="500" dirty="0">
                <a:latin typeface="Meiryo UI" panose="020B0604030504040204" pitchFamily="50" charset="-128"/>
                <a:ea typeface="Meiryo UI" panose="020B0604030504040204" pitchFamily="50" charset="-128"/>
              </a:rPr>
              <a:t>久</a:t>
            </a:r>
            <a:r>
              <a:rPr lang="ja-JP" altLang="en-US" sz="500" dirty="0" smtClean="0">
                <a:latin typeface="Meiryo UI" panose="020B0604030504040204" pitchFamily="50" charset="-128"/>
                <a:ea typeface="Meiryo UI" panose="020B0604030504040204" pitchFamily="50" charset="-128"/>
              </a:rPr>
              <a:t>宝寺緑地</a:t>
            </a:r>
            <a:endParaRPr kumimoji="1" lang="ja-JP" altLang="en-US" sz="500" dirty="0">
              <a:latin typeface="Meiryo UI" panose="020B0604030504040204" pitchFamily="50" charset="-128"/>
              <a:ea typeface="Meiryo UI" panose="020B0604030504040204" pitchFamily="50" charset="-128"/>
            </a:endParaRPr>
          </a:p>
        </p:txBody>
      </p:sp>
      <p:sp>
        <p:nvSpPr>
          <p:cNvPr id="89" name="テキスト ボックス 88"/>
          <p:cNvSpPr txBox="1"/>
          <p:nvPr/>
        </p:nvSpPr>
        <p:spPr>
          <a:xfrm>
            <a:off x="7911225" y="3152512"/>
            <a:ext cx="1030980" cy="169277"/>
          </a:xfrm>
          <a:prstGeom prst="rect">
            <a:avLst/>
          </a:prstGeom>
          <a:noFill/>
        </p:spPr>
        <p:txBody>
          <a:bodyPr wrap="square" rtlCol="0">
            <a:spAutoFit/>
          </a:bodyPr>
          <a:lstStyle/>
          <a:p>
            <a:pPr algn="ctr"/>
            <a:r>
              <a:rPr lang="ja-JP" altLang="en-US" sz="500" dirty="0" smtClean="0">
                <a:latin typeface="Meiryo UI" panose="020B0604030504040204" pitchFamily="50" charset="-128"/>
                <a:ea typeface="Meiryo UI" panose="020B0604030504040204" pitchFamily="50" charset="-128"/>
              </a:rPr>
              <a:t>箕面公園</a:t>
            </a:r>
            <a:endParaRPr kumimoji="1" lang="ja-JP" altLang="en-US" sz="500" dirty="0">
              <a:latin typeface="Meiryo UI" panose="020B0604030504040204" pitchFamily="50" charset="-128"/>
              <a:ea typeface="Meiryo UI" panose="020B0604030504040204" pitchFamily="50" charset="-128"/>
            </a:endParaRPr>
          </a:p>
        </p:txBody>
      </p:sp>
      <p:pic>
        <p:nvPicPr>
          <p:cNvPr id="82" name="図 81"/>
          <p:cNvPicPr>
            <a:picLocks noChangeAspect="1"/>
          </p:cNvPicPr>
          <p:nvPr/>
        </p:nvPicPr>
        <p:blipFill rotWithShape="1">
          <a:blip r:embed="rId9" cstate="print">
            <a:extLst>
              <a:ext uri="{28A0092B-C50C-407E-A947-70E740481C1C}">
                <a14:useLocalDpi xmlns:a14="http://schemas.microsoft.com/office/drawing/2010/main" val="0"/>
              </a:ext>
            </a:extLst>
          </a:blip>
          <a:srcRect l="11540" r="-1" b="10388"/>
          <a:stretch/>
        </p:blipFill>
        <p:spPr bwMode="auto">
          <a:xfrm>
            <a:off x="7329423" y="2687706"/>
            <a:ext cx="663370" cy="504000"/>
          </a:xfrm>
          <a:prstGeom prst="rect">
            <a:avLst/>
          </a:prstGeom>
          <a:extLst>
            <a:ext uri="{909E8E84-426E-40DD-AFC4-6F175D3DCCD1}">
              <a14:hiddenFill xmlns:a14="http://schemas.microsoft.com/office/drawing/2010/main">
                <a:solidFill>
                  <a:srgbClr val="FFFFFF"/>
                </a:solidFill>
              </a14:hiddenFill>
            </a:ext>
          </a:extLst>
        </p:spPr>
      </p:pic>
      <p:sp>
        <p:nvSpPr>
          <p:cNvPr id="90" name="テキスト ボックス 89"/>
          <p:cNvSpPr txBox="1"/>
          <p:nvPr/>
        </p:nvSpPr>
        <p:spPr>
          <a:xfrm>
            <a:off x="7165169" y="3152512"/>
            <a:ext cx="1030980" cy="169277"/>
          </a:xfrm>
          <a:prstGeom prst="rect">
            <a:avLst/>
          </a:prstGeom>
          <a:noFill/>
        </p:spPr>
        <p:txBody>
          <a:bodyPr wrap="square" rtlCol="0">
            <a:spAutoFit/>
          </a:bodyPr>
          <a:lstStyle/>
          <a:p>
            <a:pPr algn="ctr"/>
            <a:r>
              <a:rPr lang="ja-JP" altLang="en-US" sz="500" dirty="0" smtClean="0">
                <a:latin typeface="Meiryo UI" panose="020B0604030504040204" pitchFamily="50" charset="-128"/>
                <a:ea typeface="Meiryo UI" panose="020B0604030504040204" pitchFamily="50" charset="-128"/>
              </a:rPr>
              <a:t>寝屋川公園</a:t>
            </a:r>
            <a:endParaRPr kumimoji="1" lang="ja-JP" altLang="en-US" sz="500" dirty="0">
              <a:latin typeface="Meiryo UI" panose="020B0604030504040204" pitchFamily="50" charset="-128"/>
              <a:ea typeface="Meiryo UI" panose="020B0604030504040204" pitchFamily="50" charset="-128"/>
            </a:endParaRPr>
          </a:p>
        </p:txBody>
      </p:sp>
      <p:pic>
        <p:nvPicPr>
          <p:cNvPr id="91" name="図 90"/>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803263" y="2687706"/>
            <a:ext cx="672000" cy="50400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9" name="テキスト ボックス 98"/>
          <p:cNvSpPr txBox="1"/>
          <p:nvPr/>
        </p:nvSpPr>
        <p:spPr>
          <a:xfrm>
            <a:off x="8649678" y="3152512"/>
            <a:ext cx="1030980" cy="169277"/>
          </a:xfrm>
          <a:prstGeom prst="rect">
            <a:avLst/>
          </a:prstGeom>
          <a:noFill/>
        </p:spPr>
        <p:txBody>
          <a:bodyPr wrap="square" rtlCol="0">
            <a:spAutoFit/>
          </a:bodyPr>
          <a:lstStyle/>
          <a:p>
            <a:pPr algn="ctr"/>
            <a:r>
              <a:rPr lang="ja-JP" altLang="en-US" sz="500" dirty="0" smtClean="0">
                <a:latin typeface="Meiryo UI" panose="020B0604030504040204" pitchFamily="50" charset="-128"/>
                <a:ea typeface="Meiryo UI" panose="020B0604030504040204" pitchFamily="50" charset="-128"/>
              </a:rPr>
              <a:t>りんくう公園</a:t>
            </a:r>
            <a:endParaRPr kumimoji="1" lang="ja-JP" altLang="en-US" sz="500" dirty="0">
              <a:latin typeface="Meiryo UI" panose="020B0604030504040204" pitchFamily="50" charset="-128"/>
              <a:ea typeface="Meiryo UI" panose="020B0604030504040204" pitchFamily="50" charset="-128"/>
            </a:endParaRPr>
          </a:p>
        </p:txBody>
      </p:sp>
      <p:pic>
        <p:nvPicPr>
          <p:cNvPr id="101" name="図 100" descr="\\G0000sv0ns502\d10207$\doc\11_都市みどり課・工区\【0400番台】写真フォルダ\【0103】_風景など記録写真\H28風景写真\せんなん里海公園\陸ガニ生息状況\re_カニカニウォッチングー１.JPG"/>
          <p:cNvPicPr>
            <a:picLocks noChangeAspect="1"/>
          </p:cNvPicPr>
          <p:nvPr/>
        </p:nvPicPr>
        <p:blipFill rotWithShape="1">
          <a:blip r:embed="rId11" cstate="print">
            <a:extLst>
              <a:ext uri="{28A0092B-C50C-407E-A947-70E740481C1C}">
                <a14:useLocalDpi xmlns:a14="http://schemas.microsoft.com/office/drawing/2010/main" val="0"/>
              </a:ext>
            </a:extLst>
          </a:blip>
          <a:srcRect l="23660" t="63172" r="45854" b="6443"/>
          <a:stretch/>
        </p:blipFill>
        <p:spPr bwMode="auto">
          <a:xfrm>
            <a:off x="6614085" y="4704186"/>
            <a:ext cx="645129" cy="482252"/>
          </a:xfrm>
          <a:prstGeom prst="rect">
            <a:avLst/>
          </a:prstGeom>
          <a:noFill/>
          <a:ln>
            <a:noFill/>
          </a:ln>
          <a:extLst>
            <a:ext uri="{53640926-AAD7-44D8-BBD7-CCE9431645EC}">
              <a14:shadowObscured xmlns:a14="http://schemas.microsoft.com/office/drawing/2010/main"/>
            </a:ext>
          </a:extLst>
        </p:spPr>
      </p:pic>
      <p:sp>
        <p:nvSpPr>
          <p:cNvPr id="102" name="テキスト ボックス 101"/>
          <p:cNvSpPr txBox="1"/>
          <p:nvPr/>
        </p:nvSpPr>
        <p:spPr>
          <a:xfrm>
            <a:off x="6642845" y="5157928"/>
            <a:ext cx="646490" cy="169277"/>
          </a:xfrm>
          <a:prstGeom prst="rect">
            <a:avLst/>
          </a:prstGeom>
          <a:noFill/>
        </p:spPr>
        <p:txBody>
          <a:bodyPr wrap="square" rtlCol="0">
            <a:spAutoFit/>
          </a:bodyPr>
          <a:lstStyle/>
          <a:p>
            <a:r>
              <a:rPr kumimoji="1" lang="ja-JP" altLang="en-US" sz="500" dirty="0" smtClean="0">
                <a:latin typeface="Meiryo UI" panose="020B0604030504040204" pitchFamily="50" charset="-128"/>
                <a:ea typeface="Meiryo UI" panose="020B0604030504040204" pitchFamily="50" charset="-128"/>
              </a:rPr>
              <a:t>陸ガニの保全</a:t>
            </a:r>
            <a:endParaRPr kumimoji="1" lang="ja-JP" altLang="en-US" sz="500" dirty="0">
              <a:latin typeface="Meiryo UI" panose="020B0604030504040204" pitchFamily="50" charset="-128"/>
              <a:ea typeface="Meiryo UI" panose="020B0604030504040204" pitchFamily="50" charset="-128"/>
            </a:endParaRPr>
          </a:p>
        </p:txBody>
      </p:sp>
      <p:pic>
        <p:nvPicPr>
          <p:cNvPr id="103" name="図 102" descr="E:\第7回 寝屋川公園フェスティバル（写真）\⑨『どんぐり工作』\『写真データー』\DSCF2205.JPG"/>
          <p:cNvPicPr>
            <a:picLocks noChangeAspect="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829840" y="4704186"/>
            <a:ext cx="693572" cy="50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 name="テキスト ボックス 103"/>
          <p:cNvSpPr txBox="1"/>
          <p:nvPr/>
        </p:nvSpPr>
        <p:spPr>
          <a:xfrm>
            <a:off x="8918202" y="5157928"/>
            <a:ext cx="646490" cy="169277"/>
          </a:xfrm>
          <a:prstGeom prst="rect">
            <a:avLst/>
          </a:prstGeom>
          <a:noFill/>
        </p:spPr>
        <p:txBody>
          <a:bodyPr wrap="square" rtlCol="0">
            <a:spAutoFit/>
          </a:bodyPr>
          <a:lstStyle/>
          <a:p>
            <a:r>
              <a:rPr kumimoji="1" lang="ja-JP" altLang="en-US" sz="500" dirty="0" smtClean="0">
                <a:latin typeface="Meiryo UI" panose="020B0604030504040204" pitchFamily="50" charset="-128"/>
                <a:ea typeface="Meiryo UI" panose="020B0604030504040204" pitchFamily="50" charset="-128"/>
              </a:rPr>
              <a:t>工作イベント</a:t>
            </a:r>
            <a:endParaRPr kumimoji="1" lang="ja-JP" altLang="en-US" sz="500" dirty="0">
              <a:latin typeface="Meiryo UI" panose="020B0604030504040204" pitchFamily="50" charset="-128"/>
              <a:ea typeface="Meiryo UI" panose="020B0604030504040204" pitchFamily="50" charset="-128"/>
            </a:endParaRPr>
          </a:p>
        </p:txBody>
      </p:sp>
      <p:pic>
        <p:nvPicPr>
          <p:cNvPr id="107" name="図 106"/>
          <p:cNvPicPr>
            <a:picLocks noChangeAspect="1"/>
          </p:cNvPicPr>
          <p:nvPr/>
        </p:nvPicPr>
        <p:blipFill rotWithShape="1">
          <a:blip r:embed="rId13" cstate="print">
            <a:extLst>
              <a:ext uri="{28A0092B-C50C-407E-A947-70E740481C1C}">
                <a14:useLocalDpi xmlns:a14="http://schemas.microsoft.com/office/drawing/2010/main" val="0"/>
              </a:ext>
            </a:extLst>
          </a:blip>
          <a:srcRect l="59433"/>
          <a:stretch/>
        </p:blipFill>
        <p:spPr bwMode="auto">
          <a:xfrm>
            <a:off x="6657112" y="3996562"/>
            <a:ext cx="567724" cy="574603"/>
          </a:xfrm>
          <a:prstGeom prst="rect">
            <a:avLst/>
          </a:prstGeom>
          <a:noFill/>
        </p:spPr>
      </p:pic>
      <p:sp>
        <p:nvSpPr>
          <p:cNvPr id="114" name="テキスト ボックス 113"/>
          <p:cNvSpPr txBox="1"/>
          <p:nvPr/>
        </p:nvSpPr>
        <p:spPr>
          <a:xfrm>
            <a:off x="6609184" y="4513451"/>
            <a:ext cx="944933" cy="169277"/>
          </a:xfrm>
          <a:prstGeom prst="rect">
            <a:avLst/>
          </a:prstGeom>
          <a:noFill/>
        </p:spPr>
        <p:txBody>
          <a:bodyPr wrap="square" rtlCol="0">
            <a:spAutoFit/>
          </a:bodyPr>
          <a:lstStyle/>
          <a:p>
            <a:r>
              <a:rPr kumimoji="1" lang="ja-JP" altLang="en-US" sz="500" dirty="0" smtClean="0">
                <a:latin typeface="Meiryo UI" panose="020B0604030504040204" pitchFamily="50" charset="-128"/>
                <a:ea typeface="Meiryo UI" panose="020B0604030504040204" pitchFamily="50" charset="-128"/>
              </a:rPr>
              <a:t>防災公園整備イメージ</a:t>
            </a:r>
            <a:endParaRPr kumimoji="1" lang="ja-JP" altLang="en-US" sz="500" dirty="0">
              <a:latin typeface="Meiryo UI" panose="020B0604030504040204" pitchFamily="50" charset="-128"/>
              <a:ea typeface="Meiryo UI" panose="020B0604030504040204" pitchFamily="50" charset="-128"/>
            </a:endParaRPr>
          </a:p>
        </p:txBody>
      </p:sp>
      <p:pic>
        <p:nvPicPr>
          <p:cNvPr id="120" name="Picture 3"/>
          <p:cNvPicPr>
            <a:picLocks noChangeAspect="1" noChangeArrowheads="1"/>
          </p:cNvPicPr>
          <p:nvPr/>
        </p:nvPicPr>
        <p:blipFill rotWithShape="1">
          <a:blip r:embed="rId14" cstate="print">
            <a:extLst>
              <a:ext uri="{28A0092B-C50C-407E-A947-70E740481C1C}">
                <a14:useLocalDpi xmlns:a14="http://schemas.microsoft.com/office/drawing/2010/main" val="0"/>
              </a:ext>
            </a:extLst>
          </a:blip>
          <a:srcRect r="11280"/>
          <a:stretch/>
        </p:blipFill>
        <p:spPr bwMode="auto">
          <a:xfrm>
            <a:off x="7332529" y="3362521"/>
            <a:ext cx="672019" cy="50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6" name="図 125" descr="P1130032小"/>
          <p:cNvPicPr>
            <a:picLocks noChangeAspect="1"/>
          </p:cNvPicPr>
          <p:nvPr/>
        </p:nvPicPr>
        <p:blipFill rotWithShape="1">
          <a:blip r:embed="rId15" cstate="print">
            <a:extLst>
              <a:ext uri="{28A0092B-C50C-407E-A947-70E740481C1C}">
                <a14:useLocalDpi xmlns:a14="http://schemas.microsoft.com/office/drawing/2010/main" val="0"/>
              </a:ext>
            </a:extLst>
          </a:blip>
          <a:srcRect l="-1" r="28059"/>
          <a:stretch/>
        </p:blipFill>
        <p:spPr bwMode="auto">
          <a:xfrm>
            <a:off x="6622716" y="3362521"/>
            <a:ext cx="634540" cy="504000"/>
          </a:xfrm>
          <a:prstGeom prst="rect">
            <a:avLst/>
          </a:prstGeom>
          <a:noFill/>
        </p:spPr>
      </p:pic>
      <p:sp>
        <p:nvSpPr>
          <p:cNvPr id="129" name="テキスト ボックス 128"/>
          <p:cNvSpPr txBox="1"/>
          <p:nvPr/>
        </p:nvSpPr>
        <p:spPr>
          <a:xfrm>
            <a:off x="7221931" y="3817225"/>
            <a:ext cx="860850" cy="169277"/>
          </a:xfrm>
          <a:prstGeom prst="rect">
            <a:avLst/>
          </a:prstGeom>
          <a:noFill/>
        </p:spPr>
        <p:txBody>
          <a:bodyPr wrap="square" rtlCol="0">
            <a:spAutoFit/>
          </a:bodyPr>
          <a:lstStyle/>
          <a:p>
            <a:pPr algn="ctr"/>
            <a:r>
              <a:rPr lang="ja-JP" altLang="en-US" sz="500" dirty="0" smtClean="0">
                <a:latin typeface="Meiryo UI" panose="020B0604030504040204" pitchFamily="50" charset="-128"/>
                <a:ea typeface="Meiryo UI" panose="020B0604030504040204" pitchFamily="50" charset="-128"/>
              </a:rPr>
              <a:t>大型ライブイベント</a:t>
            </a:r>
            <a:endParaRPr kumimoji="1" lang="ja-JP" altLang="en-US" sz="500" dirty="0">
              <a:latin typeface="Meiryo UI" panose="020B0604030504040204" pitchFamily="50" charset="-128"/>
              <a:ea typeface="Meiryo UI" panose="020B0604030504040204" pitchFamily="50" charset="-128"/>
            </a:endParaRPr>
          </a:p>
        </p:txBody>
      </p:sp>
      <p:pic>
        <p:nvPicPr>
          <p:cNvPr id="130" name="Picture 7" descr="D:\hondamai\Documents\My Pictures\ガーデンヨガ.png"/>
          <p:cNvPicPr>
            <a:picLocks noChangeAspect="1"/>
          </p:cNvPicPr>
          <p:nvPr/>
        </p:nvPicPr>
        <p:blipFill rotWithShape="1">
          <a:blip r:embed="rId16" cstate="print">
            <a:extLst>
              <a:ext uri="{28A0092B-C50C-407E-A947-70E740481C1C}">
                <a14:useLocalDpi xmlns:a14="http://schemas.microsoft.com/office/drawing/2010/main" val="0"/>
              </a:ext>
            </a:extLst>
          </a:blip>
          <a:srcRect l="22244" r="-1"/>
          <a:stretch/>
        </p:blipFill>
        <p:spPr bwMode="auto">
          <a:xfrm>
            <a:off x="8079821" y="3362521"/>
            <a:ext cx="662704" cy="504000"/>
          </a:xfrm>
          <a:prstGeom prst="rect">
            <a:avLst/>
          </a:prstGeom>
          <a:noFill/>
          <a:extLst/>
        </p:spPr>
      </p:pic>
      <p:sp>
        <p:nvSpPr>
          <p:cNvPr id="131" name="テキスト ボックス 130"/>
          <p:cNvSpPr txBox="1"/>
          <p:nvPr/>
        </p:nvSpPr>
        <p:spPr>
          <a:xfrm>
            <a:off x="7984318" y="3817225"/>
            <a:ext cx="860850" cy="169277"/>
          </a:xfrm>
          <a:prstGeom prst="rect">
            <a:avLst/>
          </a:prstGeom>
          <a:noFill/>
        </p:spPr>
        <p:txBody>
          <a:bodyPr wrap="square" rtlCol="0">
            <a:spAutoFit/>
          </a:bodyPr>
          <a:lstStyle/>
          <a:p>
            <a:pPr algn="ctr"/>
            <a:r>
              <a:rPr lang="ja-JP" altLang="en-US" sz="500" dirty="0" smtClean="0">
                <a:latin typeface="Meiryo UI" panose="020B0604030504040204" pitchFamily="50" charset="-128"/>
                <a:ea typeface="Meiryo UI" panose="020B0604030504040204" pitchFamily="50" charset="-128"/>
              </a:rPr>
              <a:t>ガーデンヨガ</a:t>
            </a:r>
            <a:endParaRPr kumimoji="1" lang="ja-JP" altLang="en-US" sz="500" dirty="0">
              <a:latin typeface="Meiryo UI" panose="020B0604030504040204" pitchFamily="50" charset="-128"/>
              <a:ea typeface="Meiryo UI" panose="020B0604030504040204" pitchFamily="50" charset="-128"/>
            </a:endParaRPr>
          </a:p>
        </p:txBody>
      </p:sp>
      <p:sp>
        <p:nvSpPr>
          <p:cNvPr id="133" name="テキスト ボックス 132"/>
          <p:cNvSpPr txBox="1"/>
          <p:nvPr/>
        </p:nvSpPr>
        <p:spPr>
          <a:xfrm>
            <a:off x="6827301" y="5852622"/>
            <a:ext cx="842953" cy="220573"/>
          </a:xfrm>
          <a:prstGeom prst="rect">
            <a:avLst/>
          </a:prstGeom>
          <a:noFill/>
        </p:spPr>
        <p:txBody>
          <a:bodyPr wrap="square" rtlCol="0">
            <a:spAutoFit/>
          </a:bodyPr>
          <a:lstStyle/>
          <a:p>
            <a:pPr algn="ctr">
              <a:lnSpc>
                <a:spcPts val="500"/>
              </a:lnSpc>
            </a:pPr>
            <a:r>
              <a:rPr lang="ja-JP" altLang="en-US" sz="500" dirty="0">
                <a:latin typeface="Meiryo UI" panose="020B0604030504040204" pitchFamily="50" charset="-128"/>
                <a:ea typeface="Meiryo UI" panose="020B0604030504040204" pitchFamily="50" charset="-128"/>
              </a:rPr>
              <a:t>石川河川公園自然</a:t>
            </a:r>
            <a:r>
              <a:rPr lang="ja-JP" altLang="en-US" sz="500" dirty="0" smtClean="0">
                <a:latin typeface="Meiryo UI" panose="020B0604030504040204" pitchFamily="50" charset="-128"/>
                <a:ea typeface="Meiryo UI" panose="020B0604030504040204" pitchFamily="50" charset="-128"/>
              </a:rPr>
              <a:t>ゾーン</a:t>
            </a:r>
            <a:endParaRPr lang="en-US" altLang="ja-JP" sz="500" dirty="0" smtClean="0">
              <a:latin typeface="Meiryo UI" panose="020B0604030504040204" pitchFamily="50" charset="-128"/>
              <a:ea typeface="Meiryo UI" panose="020B0604030504040204" pitchFamily="50" charset="-128"/>
            </a:endParaRPr>
          </a:p>
          <a:p>
            <a:pPr algn="ctr">
              <a:lnSpc>
                <a:spcPts val="500"/>
              </a:lnSpc>
            </a:pPr>
            <a:r>
              <a:rPr lang="ja-JP" altLang="en-US" sz="500" dirty="0" smtClean="0">
                <a:latin typeface="Meiryo UI" panose="020B0604030504040204" pitchFamily="50" charset="-128"/>
                <a:ea typeface="Meiryo UI" panose="020B0604030504040204" pitchFamily="50" charset="-128"/>
              </a:rPr>
              <a:t>計画</a:t>
            </a:r>
            <a:r>
              <a:rPr lang="ja-JP" altLang="en-US" sz="500" dirty="0">
                <a:latin typeface="Meiryo UI" panose="020B0604030504040204" pitchFamily="50" charset="-128"/>
                <a:ea typeface="Meiryo UI" panose="020B0604030504040204" pitchFamily="50" charset="-128"/>
              </a:rPr>
              <a:t>・運営協議会</a:t>
            </a:r>
          </a:p>
        </p:txBody>
      </p:sp>
      <p:sp>
        <p:nvSpPr>
          <p:cNvPr id="145" name="テキスト ボックス 144"/>
          <p:cNvSpPr txBox="1"/>
          <p:nvPr/>
        </p:nvSpPr>
        <p:spPr>
          <a:xfrm>
            <a:off x="7866105" y="5951153"/>
            <a:ext cx="632379" cy="169277"/>
          </a:xfrm>
          <a:prstGeom prst="rect">
            <a:avLst/>
          </a:prstGeom>
          <a:noFill/>
        </p:spPr>
        <p:txBody>
          <a:bodyPr wrap="square" rtlCol="0">
            <a:spAutoFit/>
          </a:bodyPr>
          <a:lstStyle/>
          <a:p>
            <a:r>
              <a:rPr kumimoji="1" lang="en-US" altLang="ja-JP" sz="500" dirty="0" smtClean="0">
                <a:latin typeface="Meiryo UI" panose="020B0604030504040204" pitchFamily="50" charset="-128"/>
                <a:ea typeface="Meiryo UI" panose="020B0604030504040204" pitchFamily="50" charset="-128"/>
              </a:rPr>
              <a:t>PDCA</a:t>
            </a:r>
            <a:r>
              <a:rPr kumimoji="1" lang="ja-JP" altLang="en-US" sz="500" dirty="0" smtClean="0">
                <a:latin typeface="Meiryo UI" panose="020B0604030504040204" pitchFamily="50" charset="-128"/>
                <a:ea typeface="Meiryo UI" panose="020B0604030504040204" pitchFamily="50" charset="-128"/>
              </a:rPr>
              <a:t>サイクル</a:t>
            </a:r>
            <a:endParaRPr kumimoji="1" lang="ja-JP" altLang="en-US" sz="500" dirty="0">
              <a:latin typeface="Meiryo UI" panose="020B0604030504040204" pitchFamily="50" charset="-128"/>
              <a:ea typeface="Meiryo UI" panose="020B0604030504040204" pitchFamily="50" charset="-128"/>
            </a:endParaRPr>
          </a:p>
        </p:txBody>
      </p:sp>
      <p:grpSp>
        <p:nvGrpSpPr>
          <p:cNvPr id="15" name="グループ化 14"/>
          <p:cNvGrpSpPr/>
          <p:nvPr/>
        </p:nvGrpSpPr>
        <p:grpSpPr>
          <a:xfrm>
            <a:off x="7668538" y="5328955"/>
            <a:ext cx="1096982" cy="711380"/>
            <a:chOff x="7916067" y="5468596"/>
            <a:chExt cx="1096982" cy="711380"/>
          </a:xfrm>
        </p:grpSpPr>
        <p:grpSp>
          <p:nvGrpSpPr>
            <p:cNvPr id="9" name="グループ化 8"/>
            <p:cNvGrpSpPr/>
            <p:nvPr/>
          </p:nvGrpSpPr>
          <p:grpSpPr>
            <a:xfrm>
              <a:off x="7919849" y="5468596"/>
              <a:ext cx="935836" cy="556862"/>
              <a:chOff x="4347321" y="6806687"/>
              <a:chExt cx="935836" cy="556862"/>
            </a:xfrm>
          </p:grpSpPr>
          <p:sp>
            <p:nvSpPr>
              <p:cNvPr id="134" name="テキスト ボックス 484"/>
              <p:cNvSpPr txBox="1"/>
              <p:nvPr/>
            </p:nvSpPr>
            <p:spPr>
              <a:xfrm>
                <a:off x="4863041" y="6806687"/>
                <a:ext cx="420116" cy="21063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800" kern="100" dirty="0">
                    <a:effectLst/>
                    <a:latin typeface="Meiryo UI" panose="020B0604030504040204" pitchFamily="50" charset="-128"/>
                    <a:ea typeface="ＭＳ 明朝" panose="02020609040205080304" pitchFamily="17" charset="-128"/>
                    <a:cs typeface="Times New Roman" panose="02020603050405020304" pitchFamily="18" charset="0"/>
                  </a:rPr>
                  <a:t>P</a:t>
                </a:r>
                <a:r>
                  <a:rPr lang="en-US" sz="400" kern="100" dirty="0">
                    <a:effectLst/>
                    <a:latin typeface="Meiryo UI" panose="020B0604030504040204" pitchFamily="50" charset="-128"/>
                    <a:ea typeface="ＭＳ 明朝" panose="02020609040205080304" pitchFamily="17" charset="-128"/>
                    <a:cs typeface="Times New Roman" panose="02020603050405020304" pitchFamily="18" charset="0"/>
                  </a:rPr>
                  <a:t>LAN</a:t>
                </a:r>
                <a:endParaRPr lang="ja-JP" sz="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5" name="テキスト ボックス 485"/>
              <p:cNvSpPr txBox="1"/>
              <p:nvPr/>
            </p:nvSpPr>
            <p:spPr>
              <a:xfrm>
                <a:off x="4867527" y="7177430"/>
                <a:ext cx="348108" cy="18611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800" kern="100" dirty="0">
                    <a:effectLst/>
                    <a:latin typeface="Meiryo UI" panose="020B0604030504040204" pitchFamily="50" charset="-128"/>
                    <a:ea typeface="ＭＳ 明朝" panose="02020609040205080304" pitchFamily="17" charset="-128"/>
                    <a:cs typeface="Times New Roman" panose="02020603050405020304" pitchFamily="18" charset="0"/>
                  </a:rPr>
                  <a:t>D</a:t>
                </a:r>
                <a:r>
                  <a:rPr lang="en-US" sz="400" kern="100" dirty="0">
                    <a:effectLst/>
                    <a:latin typeface="Meiryo UI" panose="020B0604030504040204" pitchFamily="50" charset="-128"/>
                    <a:ea typeface="ＭＳ 明朝" panose="02020609040205080304" pitchFamily="17" charset="-128"/>
                    <a:cs typeface="Times New Roman" panose="02020603050405020304" pitchFamily="18" charset="0"/>
                  </a:rPr>
                  <a:t>o</a:t>
                </a:r>
                <a:endParaRPr lang="ja-JP" sz="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6" name="テキスト ボックス 487"/>
              <p:cNvSpPr txBox="1"/>
              <p:nvPr/>
            </p:nvSpPr>
            <p:spPr>
              <a:xfrm>
                <a:off x="4353065" y="7163141"/>
                <a:ext cx="425933" cy="18611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800" kern="100" dirty="0">
                    <a:effectLst/>
                    <a:latin typeface="Meiryo UI" panose="020B0604030504040204" pitchFamily="50" charset="-128"/>
                    <a:ea typeface="ＭＳ 明朝" panose="02020609040205080304" pitchFamily="17" charset="-128"/>
                    <a:cs typeface="Times New Roman" panose="02020603050405020304" pitchFamily="18" charset="0"/>
                  </a:rPr>
                  <a:t>C</a:t>
                </a:r>
                <a:r>
                  <a:rPr lang="en-US" sz="400" kern="100" dirty="0">
                    <a:effectLst/>
                    <a:latin typeface="Meiryo UI" panose="020B0604030504040204" pitchFamily="50" charset="-128"/>
                    <a:ea typeface="ＭＳ 明朝" panose="02020609040205080304" pitchFamily="17" charset="-128"/>
                    <a:cs typeface="Times New Roman" panose="02020603050405020304" pitchFamily="18" charset="0"/>
                  </a:rPr>
                  <a:t>heck</a:t>
                </a:r>
                <a:endParaRPr lang="ja-JP" sz="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7" name="テキスト ボックス 488"/>
              <p:cNvSpPr txBox="1"/>
              <p:nvPr/>
            </p:nvSpPr>
            <p:spPr>
              <a:xfrm>
                <a:off x="4347321" y="6816529"/>
                <a:ext cx="461664" cy="21063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800" kern="100" dirty="0">
                    <a:effectLst/>
                    <a:latin typeface="Meiryo UI" panose="020B0604030504040204" pitchFamily="50" charset="-128"/>
                    <a:ea typeface="ＭＳ 明朝" panose="02020609040205080304" pitchFamily="17" charset="-128"/>
                    <a:cs typeface="Times New Roman" panose="02020603050405020304" pitchFamily="18" charset="0"/>
                  </a:rPr>
                  <a:t>A</a:t>
                </a:r>
                <a:r>
                  <a:rPr lang="en-US" sz="400" kern="100" dirty="0">
                    <a:effectLst/>
                    <a:latin typeface="Meiryo UI" panose="020B0604030504040204" pitchFamily="50" charset="-128"/>
                    <a:ea typeface="ＭＳ 明朝" panose="02020609040205080304" pitchFamily="17" charset="-128"/>
                    <a:cs typeface="Times New Roman" panose="02020603050405020304" pitchFamily="18" charset="0"/>
                  </a:rPr>
                  <a:t>ction</a:t>
                </a:r>
                <a:endParaRPr lang="ja-JP" sz="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138" name="直線矢印コネクタ 137"/>
              <p:cNvCxnSpPr/>
              <p:nvPr/>
            </p:nvCxnSpPr>
            <p:spPr>
              <a:xfrm>
                <a:off x="5051107" y="7111932"/>
                <a:ext cx="0" cy="144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1" name="直線矢印コネクタ 140"/>
              <p:cNvCxnSpPr/>
              <p:nvPr/>
            </p:nvCxnSpPr>
            <p:spPr>
              <a:xfrm flipV="1">
                <a:off x="4559619" y="7093524"/>
                <a:ext cx="0" cy="144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2" name="直線矢印コネクタ 141"/>
              <p:cNvCxnSpPr/>
              <p:nvPr/>
            </p:nvCxnSpPr>
            <p:spPr>
              <a:xfrm rot="5400000">
                <a:off x="4842716" y="7209680"/>
                <a:ext cx="0" cy="180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3" name="直線矢印コネクタ 142"/>
              <p:cNvCxnSpPr/>
              <p:nvPr/>
            </p:nvCxnSpPr>
            <p:spPr>
              <a:xfrm rot="16200000" flipH="1">
                <a:off x="4847974" y="6923594"/>
                <a:ext cx="0" cy="180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147" name="テキスト ボックス 494"/>
            <p:cNvSpPr txBox="1"/>
            <p:nvPr/>
          </p:nvSpPr>
          <p:spPr>
            <a:xfrm>
              <a:off x="8443372" y="5608299"/>
              <a:ext cx="474096" cy="23641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ja-JP"/>
              </a:defPPr>
              <a:lvl1pPr algn="just">
                <a:lnSpc>
                  <a:spcPts val="1200"/>
                </a:lnSpc>
                <a:spcAft>
                  <a:spcPts val="0"/>
                </a:spcAft>
                <a:defRPr sz="500" kern="100">
                  <a:effectLst/>
                  <a:latin typeface="Century" panose="02040604050505020304" pitchFamily="18" charset="0"/>
                  <a:ea typeface="Meiryo UI" panose="020B0604030504040204" pitchFamily="50" charset="-128"/>
                  <a:cs typeface="Times New Roman" panose="02020603050405020304" pitchFamily="18" charset="0"/>
                </a:defRPr>
              </a:lvl1pPr>
            </a:lstStyle>
            <a:p>
              <a:pPr>
                <a:lnSpc>
                  <a:spcPts val="400"/>
                </a:lnSpc>
              </a:pPr>
              <a:r>
                <a:rPr lang="ja-JP" sz="400" dirty="0"/>
                <a:t>ﾏﾈｼﾞﾒﾝﾄﾌﾟﾗﾝの策定・改正</a:t>
              </a:r>
            </a:p>
          </p:txBody>
        </p:sp>
        <p:sp>
          <p:nvSpPr>
            <p:cNvPr id="149" name="テキスト ボックス 495"/>
            <p:cNvSpPr txBox="1"/>
            <p:nvPr/>
          </p:nvSpPr>
          <p:spPr>
            <a:xfrm>
              <a:off x="8449580" y="5961620"/>
              <a:ext cx="563469" cy="19459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400"/>
                </a:lnSpc>
                <a:spcAft>
                  <a:spcPts val="0"/>
                </a:spcAft>
              </a:pPr>
              <a:r>
                <a:rPr lang="ja-JP" sz="400" kern="100" dirty="0">
                  <a:effectLst/>
                  <a:latin typeface="Century" panose="02040604050505020304" pitchFamily="18" charset="0"/>
                  <a:ea typeface="Meiryo UI" panose="020B0604030504040204" pitchFamily="50" charset="-128"/>
                  <a:cs typeface="Times New Roman" panose="02020603050405020304" pitchFamily="18" charset="0"/>
                </a:rPr>
                <a:t>各施策方針</a:t>
              </a:r>
              <a:r>
                <a:rPr lang="ja-JP" sz="400" kern="100" dirty="0" smtClean="0">
                  <a:effectLst/>
                  <a:latin typeface="Century" panose="02040604050505020304" pitchFamily="18" charset="0"/>
                  <a:ea typeface="Meiryo UI" panose="020B0604030504040204" pitchFamily="50" charset="-128"/>
                  <a:cs typeface="Times New Roman" panose="02020603050405020304" pitchFamily="18" charset="0"/>
                </a:rPr>
                <a:t>の</a:t>
              </a:r>
              <a:endParaRPr lang="en-US" altLang="ja-JP" sz="400" kern="100" dirty="0" smtClean="0">
                <a:effectLst/>
                <a:latin typeface="Century" panose="02040604050505020304" pitchFamily="18" charset="0"/>
                <a:ea typeface="Meiryo UI" panose="020B0604030504040204" pitchFamily="50" charset="-128"/>
                <a:cs typeface="Times New Roman" panose="02020603050405020304" pitchFamily="18" charset="0"/>
              </a:endParaRPr>
            </a:p>
            <a:p>
              <a:pPr algn="just">
                <a:lnSpc>
                  <a:spcPts val="400"/>
                </a:lnSpc>
                <a:spcAft>
                  <a:spcPts val="0"/>
                </a:spcAft>
              </a:pPr>
              <a:r>
                <a:rPr lang="ja-JP" sz="400" kern="100" dirty="0" smtClean="0">
                  <a:effectLst/>
                  <a:latin typeface="Century" panose="02040604050505020304" pitchFamily="18" charset="0"/>
                  <a:ea typeface="Meiryo UI" panose="020B0604030504040204" pitchFamily="50" charset="-128"/>
                  <a:cs typeface="Times New Roman" panose="02020603050405020304" pitchFamily="18" charset="0"/>
                </a:rPr>
                <a:t>推進</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53" name="テキスト ボックス 496"/>
            <p:cNvSpPr txBox="1"/>
            <p:nvPr/>
          </p:nvSpPr>
          <p:spPr>
            <a:xfrm>
              <a:off x="7925240" y="5953650"/>
              <a:ext cx="442138" cy="22632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400"/>
                </a:lnSpc>
                <a:spcAft>
                  <a:spcPts val="0"/>
                </a:spcAft>
              </a:pPr>
              <a:r>
                <a:rPr lang="ja-JP" sz="400" kern="100" dirty="0">
                  <a:effectLst/>
                  <a:latin typeface="Century" panose="02040604050505020304" pitchFamily="18" charset="0"/>
                  <a:ea typeface="Meiryo UI" panose="020B0604030504040204" pitchFamily="50" charset="-128"/>
                  <a:cs typeface="Times New Roman" panose="02020603050405020304" pitchFamily="18" charset="0"/>
                </a:rPr>
                <a:t>達成状況</a:t>
              </a:r>
              <a:r>
                <a:rPr lang="ja-JP" sz="400" kern="100" dirty="0" smtClean="0">
                  <a:effectLst/>
                  <a:latin typeface="Century" panose="02040604050505020304" pitchFamily="18" charset="0"/>
                  <a:ea typeface="Meiryo UI" panose="020B0604030504040204" pitchFamily="50" charset="-128"/>
                  <a:cs typeface="Times New Roman" panose="02020603050405020304" pitchFamily="18" charset="0"/>
                </a:rPr>
                <a:t>の</a:t>
              </a:r>
              <a:endParaRPr lang="en-US" altLang="ja-JP" sz="400" kern="100" dirty="0" smtClean="0">
                <a:effectLst/>
                <a:latin typeface="Century" panose="02040604050505020304" pitchFamily="18" charset="0"/>
                <a:ea typeface="Meiryo UI" panose="020B0604030504040204" pitchFamily="50" charset="-128"/>
                <a:cs typeface="Times New Roman" panose="02020603050405020304" pitchFamily="18" charset="0"/>
              </a:endParaRPr>
            </a:p>
            <a:p>
              <a:pPr algn="just">
                <a:lnSpc>
                  <a:spcPts val="400"/>
                </a:lnSpc>
                <a:spcAft>
                  <a:spcPts val="0"/>
                </a:spcAft>
              </a:pPr>
              <a:r>
                <a:rPr lang="ja-JP" sz="400" kern="100" dirty="0" smtClean="0">
                  <a:effectLst/>
                  <a:latin typeface="Century" panose="02040604050505020304" pitchFamily="18" charset="0"/>
                  <a:ea typeface="Meiryo UI" panose="020B0604030504040204" pitchFamily="50" charset="-128"/>
                  <a:cs typeface="Times New Roman" panose="02020603050405020304" pitchFamily="18" charset="0"/>
                </a:rPr>
                <a:t>評価</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54" name="テキスト ボックス 497"/>
            <p:cNvSpPr txBox="1"/>
            <p:nvPr/>
          </p:nvSpPr>
          <p:spPr>
            <a:xfrm>
              <a:off x="7916067" y="5558846"/>
              <a:ext cx="519502" cy="19448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ja-JP"/>
              </a:defPPr>
              <a:lvl1pPr algn="just">
                <a:lnSpc>
                  <a:spcPts val="1200"/>
                </a:lnSpc>
                <a:spcAft>
                  <a:spcPts val="0"/>
                </a:spcAft>
                <a:defRPr sz="500" kern="100">
                  <a:effectLst/>
                  <a:latin typeface="Century" panose="02040604050505020304" pitchFamily="18" charset="0"/>
                  <a:ea typeface="Meiryo UI" panose="020B0604030504040204" pitchFamily="50" charset="-128"/>
                  <a:cs typeface="Times New Roman" panose="02020603050405020304" pitchFamily="18" charset="0"/>
                </a:defRPr>
              </a:lvl1pPr>
            </a:lstStyle>
            <a:p>
              <a:r>
                <a:rPr lang="ja-JP" sz="400" dirty="0"/>
                <a:t>施策の改善</a:t>
              </a:r>
            </a:p>
          </p:txBody>
        </p:sp>
      </p:grpSp>
      <p:grpSp>
        <p:nvGrpSpPr>
          <p:cNvPr id="14" name="グループ化 13"/>
          <p:cNvGrpSpPr/>
          <p:nvPr/>
        </p:nvGrpSpPr>
        <p:grpSpPr>
          <a:xfrm>
            <a:off x="2511966" y="5405760"/>
            <a:ext cx="4260284" cy="723275"/>
            <a:chOff x="2511966" y="5405760"/>
            <a:chExt cx="4260284" cy="723275"/>
          </a:xfrm>
        </p:grpSpPr>
        <p:sp>
          <p:nvSpPr>
            <p:cNvPr id="144" name="テキスト ボックス 143"/>
            <p:cNvSpPr txBox="1"/>
            <p:nvPr/>
          </p:nvSpPr>
          <p:spPr>
            <a:xfrm>
              <a:off x="2515009" y="5405760"/>
              <a:ext cx="4257241" cy="723275"/>
            </a:xfrm>
            <a:prstGeom prst="rect">
              <a:avLst/>
            </a:prstGeom>
            <a:noFill/>
            <a:ln w="6350">
              <a:noFill/>
            </a:ln>
          </p:spPr>
          <p:txBody>
            <a:bodyPr wrap="square" rtlCol="0" anchor="ctr">
              <a:spAutoFit/>
            </a:bodyPr>
            <a:lstStyle/>
            <a:p>
              <a:pPr>
                <a:lnSpc>
                  <a:spcPct val="150000"/>
                </a:lnSpc>
              </a:pPr>
              <a:endParaRPr lang="en-US" altLang="ja-JP" sz="700" dirty="0" smtClean="0">
                <a:latin typeface="Meiryo UI" panose="020B0604030504040204" pitchFamily="50" charset="-128"/>
                <a:ea typeface="Meiryo UI" panose="020B0604030504040204" pitchFamily="50" charset="-128"/>
              </a:endParaRPr>
            </a:p>
            <a:p>
              <a:pPr>
                <a:lnSpc>
                  <a:spcPts val="1200"/>
                </a:lnSpc>
              </a:pPr>
              <a:r>
                <a:rPr lang="ja-JP" altLang="en-US" sz="700" dirty="0" smtClean="0">
                  <a:latin typeface="Meiryo UI" panose="020B0604030504040204" pitchFamily="50" charset="-128"/>
                  <a:ea typeface="Meiryo UI" panose="020B0604030504040204" pitchFamily="50" charset="-128"/>
                </a:rPr>
                <a:t>・（仮称）マネジメントプラン</a:t>
              </a:r>
              <a:r>
                <a:rPr lang="ja-JP" altLang="en-US" sz="700" dirty="0">
                  <a:latin typeface="Meiryo UI" panose="020B0604030504040204" pitchFamily="50" charset="-128"/>
                  <a:ea typeface="Meiryo UI" panose="020B0604030504040204" pitchFamily="50" charset="-128"/>
                </a:rPr>
                <a:t>の</a:t>
              </a:r>
              <a:r>
                <a:rPr lang="ja-JP" altLang="en-US" sz="700" dirty="0" smtClean="0">
                  <a:latin typeface="Meiryo UI" panose="020B0604030504040204" pitchFamily="50" charset="-128"/>
                  <a:ea typeface="Meiryo UI" panose="020B0604030504040204" pitchFamily="50" charset="-128"/>
                </a:rPr>
                <a:t>策定　　　　　　　　・協働を支える仕組みづくり（協議会等</a:t>
              </a:r>
              <a:r>
                <a:rPr lang="ja-JP" altLang="en-US" sz="700" dirty="0">
                  <a:latin typeface="Meiryo UI" panose="020B0604030504040204" pitchFamily="50" charset="-128"/>
                  <a:ea typeface="Meiryo UI" panose="020B0604030504040204" pitchFamily="50" charset="-128"/>
                </a:rPr>
                <a:t>の設置</a:t>
              </a:r>
              <a:r>
                <a:rPr lang="ja-JP" altLang="en-US" sz="700" dirty="0" smtClean="0">
                  <a:latin typeface="Meiryo UI" panose="020B0604030504040204" pitchFamily="50" charset="-128"/>
                  <a:ea typeface="Meiryo UI" panose="020B0604030504040204" pitchFamily="50" charset="-128"/>
                </a:rPr>
                <a:t>）　　</a:t>
              </a:r>
              <a:endParaRPr lang="en-US" altLang="ja-JP" sz="700" dirty="0" smtClean="0">
                <a:latin typeface="Meiryo UI" panose="020B0604030504040204" pitchFamily="50" charset="-128"/>
                <a:ea typeface="Meiryo UI" panose="020B0604030504040204" pitchFamily="50" charset="-128"/>
              </a:endParaRPr>
            </a:p>
            <a:p>
              <a:pPr>
                <a:lnSpc>
                  <a:spcPts val="1200"/>
                </a:lnSpc>
              </a:pPr>
              <a:r>
                <a:rPr lang="ja-JP" altLang="en-US" sz="700" dirty="0" smtClean="0">
                  <a:latin typeface="Meiryo UI" panose="020B0604030504040204" pitchFamily="50" charset="-128"/>
                  <a:ea typeface="Meiryo UI" panose="020B0604030504040204" pitchFamily="50" charset="-128"/>
                </a:rPr>
                <a:t>・評価手法の確立（</a:t>
              </a:r>
              <a:r>
                <a:rPr lang="en-US" altLang="ja-JP" sz="700" dirty="0" smtClean="0">
                  <a:latin typeface="Meiryo UI" panose="020B0604030504040204" pitchFamily="50" charset="-128"/>
                  <a:ea typeface="Meiryo UI" panose="020B0604030504040204" pitchFamily="50" charset="-128"/>
                </a:rPr>
                <a:t>PDCA</a:t>
              </a:r>
              <a:r>
                <a:rPr lang="ja-JP" altLang="en-US" sz="700" dirty="0" smtClean="0">
                  <a:latin typeface="Meiryo UI" panose="020B0604030504040204" pitchFamily="50" charset="-128"/>
                  <a:ea typeface="Meiryo UI" panose="020B0604030504040204" pitchFamily="50" charset="-128"/>
                </a:rPr>
                <a:t>サイクルの構築）</a:t>
              </a:r>
              <a:endParaRPr kumimoji="1" lang="en-US" altLang="ja-JP" sz="700" dirty="0" smtClean="0">
                <a:latin typeface="Meiryo UI" panose="020B0604030504040204" pitchFamily="50" charset="-128"/>
                <a:ea typeface="Meiryo UI" panose="020B0604030504040204" pitchFamily="50" charset="-128"/>
              </a:endParaRPr>
            </a:p>
            <a:p>
              <a:pPr>
                <a:lnSpc>
                  <a:spcPct val="150000"/>
                </a:lnSpc>
              </a:pPr>
              <a:endParaRPr kumimoji="1" lang="ja-JP" altLang="en-US" sz="700" dirty="0">
                <a:latin typeface="Meiryo UI" panose="020B0604030504040204" pitchFamily="50" charset="-128"/>
                <a:ea typeface="Meiryo UI" panose="020B0604030504040204" pitchFamily="50" charset="-128"/>
              </a:endParaRPr>
            </a:p>
          </p:txBody>
        </p:sp>
        <p:sp>
          <p:nvSpPr>
            <p:cNvPr id="13" name="正方形/長方形 12"/>
            <p:cNvSpPr/>
            <p:nvPr/>
          </p:nvSpPr>
          <p:spPr>
            <a:xfrm>
              <a:off x="2511966" y="5593968"/>
              <a:ext cx="4102119" cy="360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5" name="正方形/長方形 154"/>
          <p:cNvSpPr/>
          <p:nvPr/>
        </p:nvSpPr>
        <p:spPr>
          <a:xfrm>
            <a:off x="272480" y="5595475"/>
            <a:ext cx="1933200" cy="360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 name="図 15"/>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212309" y="4397633"/>
            <a:ext cx="960000" cy="720000"/>
          </a:xfrm>
          <a:prstGeom prst="rect">
            <a:avLst/>
          </a:prstGeom>
        </p:spPr>
      </p:pic>
      <p:pic>
        <p:nvPicPr>
          <p:cNvPr id="17" name="図 16"/>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212309" y="3617669"/>
            <a:ext cx="960000" cy="710714"/>
          </a:xfrm>
          <a:prstGeom prst="rect">
            <a:avLst/>
          </a:prstGeom>
        </p:spPr>
      </p:pic>
      <p:pic>
        <p:nvPicPr>
          <p:cNvPr id="18" name="図 17"/>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197862" y="3618319"/>
            <a:ext cx="934720" cy="714485"/>
          </a:xfrm>
          <a:prstGeom prst="rect">
            <a:avLst/>
          </a:prstGeom>
        </p:spPr>
      </p:pic>
      <p:pic>
        <p:nvPicPr>
          <p:cNvPr id="19" name="図 18"/>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1210054" y="4402055"/>
            <a:ext cx="910336" cy="718560"/>
          </a:xfrm>
          <a:prstGeom prst="rect">
            <a:avLst/>
          </a:prstGeom>
        </p:spPr>
      </p:pic>
      <p:pic>
        <p:nvPicPr>
          <p:cNvPr id="119" name="図 118" descr="X:\00本部\05都市みどり課\22_街路樹・府道緑化\街路樹診断\20150129当日写真\P1220393.JPG"/>
          <p:cNvPicPr>
            <a:picLocks noChangeAspect="1"/>
          </p:cNvPicPr>
          <p:nvPr/>
        </p:nvPicPr>
        <p:blipFill rotWithShape="1">
          <a:blip r:embed="rId21" cstate="email">
            <a:extLst>
              <a:ext uri="{28A0092B-C50C-407E-A947-70E740481C1C}">
                <a14:useLocalDpi xmlns:a14="http://schemas.microsoft.com/office/drawing/2010/main"/>
              </a:ext>
            </a:extLst>
          </a:blip>
          <a:srcRect r="7167"/>
          <a:stretch/>
        </p:blipFill>
        <p:spPr bwMode="auto">
          <a:xfrm>
            <a:off x="6804873" y="6035794"/>
            <a:ext cx="847804" cy="684943"/>
          </a:xfrm>
          <a:prstGeom prst="rect">
            <a:avLst/>
          </a:prstGeom>
          <a:noFill/>
          <a:ln>
            <a:noFill/>
          </a:ln>
        </p:spPr>
      </p:pic>
      <p:sp>
        <p:nvSpPr>
          <p:cNvPr id="121" name="テキスト ボックス 120"/>
          <p:cNvSpPr txBox="1"/>
          <p:nvPr/>
        </p:nvSpPr>
        <p:spPr>
          <a:xfrm>
            <a:off x="6938387" y="6679289"/>
            <a:ext cx="632379" cy="169277"/>
          </a:xfrm>
          <a:prstGeom prst="rect">
            <a:avLst/>
          </a:prstGeom>
          <a:noFill/>
        </p:spPr>
        <p:txBody>
          <a:bodyPr wrap="square" rtlCol="0">
            <a:spAutoFit/>
          </a:bodyPr>
          <a:lstStyle/>
          <a:p>
            <a:r>
              <a:rPr lang="ja-JP" altLang="en-US" sz="500" dirty="0" smtClean="0">
                <a:latin typeface="Meiryo UI" panose="020B0604030504040204" pitchFamily="50" charset="-128"/>
                <a:ea typeface="Meiryo UI" panose="020B0604030504040204" pitchFamily="50" charset="-128"/>
              </a:rPr>
              <a:t>樹木</a:t>
            </a:r>
            <a:r>
              <a:rPr lang="ja-JP" altLang="en-US" sz="500" dirty="0">
                <a:latin typeface="Meiryo UI" panose="020B0604030504040204" pitchFamily="50" charset="-128"/>
                <a:ea typeface="Meiryo UI" panose="020B0604030504040204" pitchFamily="50" charset="-128"/>
              </a:rPr>
              <a:t>管理</a:t>
            </a:r>
            <a:r>
              <a:rPr kumimoji="1" lang="ja-JP" altLang="en-US" sz="500" dirty="0" smtClean="0">
                <a:latin typeface="Meiryo UI" panose="020B0604030504040204" pitchFamily="50" charset="-128"/>
                <a:ea typeface="Meiryo UI" panose="020B0604030504040204" pitchFamily="50" charset="-128"/>
              </a:rPr>
              <a:t>研修</a:t>
            </a:r>
            <a:endParaRPr kumimoji="1" lang="ja-JP" altLang="en-US" sz="500"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8802635" y="4059842"/>
            <a:ext cx="672627" cy="482803"/>
          </a:xfrm>
          <a:prstGeom prst="rect">
            <a:avLst/>
          </a:prstGeom>
        </p:spPr>
      </p:pic>
      <p:sp>
        <p:nvSpPr>
          <p:cNvPr id="122" name="テキスト ボックス 121"/>
          <p:cNvSpPr txBox="1"/>
          <p:nvPr/>
        </p:nvSpPr>
        <p:spPr>
          <a:xfrm>
            <a:off x="8850652" y="4504095"/>
            <a:ext cx="646490" cy="169277"/>
          </a:xfrm>
          <a:prstGeom prst="rect">
            <a:avLst/>
          </a:prstGeom>
          <a:noFill/>
        </p:spPr>
        <p:txBody>
          <a:bodyPr wrap="square" rtlCol="0">
            <a:spAutoFit/>
          </a:bodyPr>
          <a:lstStyle/>
          <a:p>
            <a:r>
              <a:rPr kumimoji="1" lang="ja-JP" altLang="en-US" sz="500" dirty="0" smtClean="0">
                <a:latin typeface="Meiryo UI" panose="020B0604030504040204" pitchFamily="50" charset="-128"/>
                <a:ea typeface="Meiryo UI" panose="020B0604030504040204" pitchFamily="50" charset="-128"/>
              </a:rPr>
              <a:t>車いす対応ベンチ</a:t>
            </a:r>
            <a:endParaRPr kumimoji="1" lang="ja-JP" altLang="en-US" sz="500" dirty="0">
              <a:latin typeface="Meiryo UI" panose="020B0604030504040204" pitchFamily="50" charset="-128"/>
              <a:ea typeface="Meiryo UI" panose="020B0604030504040204" pitchFamily="50" charset="-128"/>
            </a:endParaRPr>
          </a:p>
        </p:txBody>
      </p:sp>
      <p:pic>
        <p:nvPicPr>
          <p:cNvPr id="8" name="図 7"/>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7735002" y="6093232"/>
            <a:ext cx="845684" cy="607585"/>
          </a:xfrm>
          <a:prstGeom prst="rect">
            <a:avLst/>
          </a:prstGeom>
        </p:spPr>
      </p:pic>
      <p:sp>
        <p:nvSpPr>
          <p:cNvPr id="123" name="テキスト ボックス 122"/>
          <p:cNvSpPr txBox="1"/>
          <p:nvPr/>
        </p:nvSpPr>
        <p:spPr>
          <a:xfrm>
            <a:off x="7732294" y="6665375"/>
            <a:ext cx="996484" cy="169277"/>
          </a:xfrm>
          <a:prstGeom prst="rect">
            <a:avLst/>
          </a:prstGeom>
          <a:noFill/>
        </p:spPr>
        <p:txBody>
          <a:bodyPr wrap="square" rtlCol="0">
            <a:spAutoFit/>
          </a:bodyPr>
          <a:lstStyle/>
          <a:p>
            <a:r>
              <a:rPr kumimoji="1" lang="ja-JP" altLang="en-US" sz="500" dirty="0" smtClean="0">
                <a:latin typeface="Meiryo UI" panose="020B0604030504040204" pitchFamily="50" charset="-128"/>
                <a:ea typeface="Meiryo UI" panose="020B0604030504040204" pitchFamily="50" charset="-128"/>
              </a:rPr>
              <a:t>泉佐野丘陵緑地コト</a:t>
            </a:r>
            <a:r>
              <a:rPr kumimoji="1" lang="ja-JP" altLang="en-US" sz="500" dirty="0" err="1" smtClean="0">
                <a:latin typeface="Meiryo UI" panose="020B0604030504040204" pitchFamily="50" charset="-128"/>
                <a:ea typeface="Meiryo UI" panose="020B0604030504040204" pitchFamily="50" charset="-128"/>
              </a:rPr>
              <a:t>まっぷ</a:t>
            </a:r>
            <a:endParaRPr kumimoji="1" lang="ja-JP" altLang="en-US" sz="500" dirty="0">
              <a:latin typeface="Meiryo UI" panose="020B0604030504040204" pitchFamily="50" charset="-128"/>
              <a:ea typeface="Meiryo UI" panose="020B0604030504040204" pitchFamily="50" charset="-128"/>
            </a:endParaRPr>
          </a:p>
        </p:txBody>
      </p:sp>
      <p:pic>
        <p:nvPicPr>
          <p:cNvPr id="160" name="図 159"/>
          <p:cNvPicPr>
            <a:picLocks noChangeAspect="1"/>
          </p:cNvPicPr>
          <p:nvPr/>
        </p:nvPicPr>
        <p:blipFill>
          <a:blip r:embed="rId24">
            <a:extLst>
              <a:ext uri="{28A0092B-C50C-407E-A947-70E740481C1C}">
                <a14:useLocalDpi xmlns:a14="http://schemas.microsoft.com/office/drawing/2010/main" val="0"/>
              </a:ext>
            </a:extLst>
          </a:blip>
          <a:srcRect/>
          <a:stretch>
            <a:fillRect/>
          </a:stretch>
        </p:blipFill>
        <p:spPr bwMode="auto">
          <a:xfrm>
            <a:off x="8700002" y="5409084"/>
            <a:ext cx="980656" cy="735224"/>
          </a:xfrm>
          <a:prstGeom prst="rect">
            <a:avLst/>
          </a:prstGeom>
          <a:noFill/>
          <a:ln>
            <a:noFill/>
          </a:ln>
          <a:extLst/>
        </p:spPr>
      </p:pic>
      <p:pic>
        <p:nvPicPr>
          <p:cNvPr id="161" name="Picture 7" descr="\\G0000sv0ns502\d10207$\doc\11_都市みどり課・工区\【0400番台】写真フォルダ\せんなん里海公園\潮騒ビバレー\７潮騒ビバレーコート（バレー２）.JPG"/>
          <p:cNvPicPr/>
          <p:nvPr/>
        </p:nvPicPr>
        <p:blipFill rotWithShape="1">
          <a:blip r:embed="rId25" cstate="print">
            <a:extLst>
              <a:ext uri="{28A0092B-C50C-407E-A947-70E740481C1C}">
                <a14:useLocalDpi xmlns:a14="http://schemas.microsoft.com/office/drawing/2010/main" val="0"/>
              </a:ext>
            </a:extLst>
          </a:blip>
          <a:srcRect l="15084"/>
          <a:stretch/>
        </p:blipFill>
        <p:spPr bwMode="auto">
          <a:xfrm>
            <a:off x="8696297" y="6151464"/>
            <a:ext cx="980656" cy="633336"/>
          </a:xfrm>
          <a:prstGeom prst="rect">
            <a:avLst/>
          </a:prstGeom>
          <a:ln>
            <a:noFill/>
          </a:ln>
          <a:extLst>
            <a:ext uri="{909E8E84-426E-40DD-AFC4-6F175D3DCCD1}">
              <a14:hiddenFill xmlns:a14="http://schemas.microsoft.com/office/drawing/2010/main">
                <a:solidFill>
                  <a:srgbClr val="FFFFFF"/>
                </a:solidFill>
              </a14:hiddenFill>
            </a:ext>
            <a:ext uri="{53640926-AAD7-44D8-BBD7-CCE9431645EC}">
              <a14:shadowObscured xmlns:a14="http://schemas.microsoft.com/office/drawing/2010/main"/>
            </a:ext>
          </a:extLst>
        </p:spPr>
      </p:pic>
      <p:pic>
        <p:nvPicPr>
          <p:cNvPr id="21" name="図 20"/>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6804872" y="5409717"/>
            <a:ext cx="847805" cy="475850"/>
          </a:xfrm>
          <a:prstGeom prst="rect">
            <a:avLst/>
          </a:prstGeom>
        </p:spPr>
      </p:pic>
    </p:spTree>
    <p:extLst>
      <p:ext uri="{BB962C8B-B14F-4D97-AF65-F5344CB8AC3E}">
        <p14:creationId xmlns:p14="http://schemas.microsoft.com/office/powerpoint/2010/main" val="22061231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17262</TotalTime>
  <Words>498</Words>
  <Application>Microsoft Office PowerPoint</Application>
  <PresentationFormat>A4 210 x 297 mm</PresentationFormat>
  <Paragraphs>99</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HGSｺﾞｼｯｸM</vt:lpstr>
      <vt:lpstr>Meiryo UI</vt:lpstr>
      <vt:lpstr>ＭＳ Ｐゴシック</vt:lpstr>
      <vt:lpstr>ＭＳ 明朝</vt:lpstr>
      <vt:lpstr>Arial</vt:lpstr>
      <vt:lpstr>Calibri</vt:lpstr>
      <vt:lpstr>Century</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大阪府庁;本多麻衣</dc:creator>
  <cp:lastModifiedBy>陣門　泰輔</cp:lastModifiedBy>
  <cp:revision>1072</cp:revision>
  <cp:lastPrinted>2019-01-31T04:56:51Z</cp:lastPrinted>
  <dcterms:created xsi:type="dcterms:W3CDTF">2017-12-11T01:30:04Z</dcterms:created>
  <dcterms:modified xsi:type="dcterms:W3CDTF">2019-01-31T12:30:14Z</dcterms:modified>
</cp:coreProperties>
</file>