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3"/>
  </p:notesMasterIdLst>
  <p:sldIdLst>
    <p:sldId id="323" r:id="rId2"/>
  </p:sldIdLst>
  <p:sldSz cx="15122525" cy="10693400"/>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737564"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1475128"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221269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2950257"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3687821" algn="l" defTabSz="1475128" rtl="0" eaLnBrk="1" latinLnBrk="0" hangingPunct="1">
      <a:defRPr kumimoji="1" kern="1200">
        <a:solidFill>
          <a:schemeClr val="tx1"/>
        </a:solidFill>
        <a:latin typeface="Calibri" pitchFamily="34" charset="0"/>
        <a:ea typeface="ＭＳ Ｐゴシック" pitchFamily="50" charset="-128"/>
        <a:cs typeface="+mn-cs"/>
      </a:defRPr>
    </a:lvl6pPr>
    <a:lvl7pPr marL="4425385" algn="l" defTabSz="1475128" rtl="0" eaLnBrk="1" latinLnBrk="0" hangingPunct="1">
      <a:defRPr kumimoji="1" kern="1200">
        <a:solidFill>
          <a:schemeClr val="tx1"/>
        </a:solidFill>
        <a:latin typeface="Calibri" pitchFamily="34" charset="0"/>
        <a:ea typeface="ＭＳ Ｐゴシック" pitchFamily="50" charset="-128"/>
        <a:cs typeface="+mn-cs"/>
      </a:defRPr>
    </a:lvl7pPr>
    <a:lvl8pPr marL="5162949" algn="l" defTabSz="1475128" rtl="0" eaLnBrk="1" latinLnBrk="0" hangingPunct="1">
      <a:defRPr kumimoji="1" kern="1200">
        <a:solidFill>
          <a:schemeClr val="tx1"/>
        </a:solidFill>
        <a:latin typeface="Calibri" pitchFamily="34" charset="0"/>
        <a:ea typeface="ＭＳ Ｐゴシック" pitchFamily="50" charset="-128"/>
        <a:cs typeface="+mn-cs"/>
      </a:defRPr>
    </a:lvl8pPr>
    <a:lvl9pPr marL="5900513" algn="l" defTabSz="1475128" rtl="0" eaLnBrk="1" latinLnBrk="0" hangingPunct="1">
      <a:defRPr kumimoji="1" kern="1200">
        <a:solidFill>
          <a:schemeClr val="tx1"/>
        </a:solidFill>
        <a:latin typeface="Calibri" pitchFamily="34" charset="0"/>
        <a:ea typeface="ＭＳ Ｐゴシック" pitchFamily="50"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AAEC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3" autoAdjust="0"/>
    <p:restoredTop sz="71378" autoAdjust="0"/>
  </p:normalViewPr>
  <p:slideViewPr>
    <p:cSldViewPr>
      <p:cViewPr>
        <p:scale>
          <a:sx n="66" d="100"/>
          <a:sy n="66" d="100"/>
        </p:scale>
        <p:origin x="-306" y="1164"/>
      </p:cViewPr>
      <p:guideLst>
        <p:guide orient="horz" pos="3368"/>
        <p:guide pos="476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23" tIns="45711" rIns="91423" bIns="45711"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23" tIns="45711" rIns="91423" bIns="45711" rtlCol="0"/>
          <a:lstStyle>
            <a:lvl1pPr algn="r" fontAlgn="auto">
              <a:spcBef>
                <a:spcPts val="0"/>
              </a:spcBef>
              <a:spcAft>
                <a:spcPts val="0"/>
              </a:spcAft>
              <a:defRPr sz="1200">
                <a:latin typeface="+mn-lt"/>
                <a:ea typeface="+mn-ea"/>
              </a:defRPr>
            </a:lvl1pPr>
          </a:lstStyle>
          <a:p>
            <a:pPr>
              <a:defRPr/>
            </a:pPr>
            <a:fld id="{F5E75508-3CE9-4178-9389-4B6DE5673AB7}" type="datetimeFigureOut">
              <a:rPr lang="ja-JP" altLang="en-US"/>
              <a:pPr>
                <a:defRPr/>
              </a:pPr>
              <a:t>2018/1/11</a:t>
            </a:fld>
            <a:endParaRPr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3" tIns="45711" rIns="91423" bIns="45711" rtlCol="0" anchor="ctr"/>
          <a:lstStyle/>
          <a:p>
            <a:pPr lvl="0"/>
            <a:endParaRPr lang="ja-JP" altLang="en-US" noProof="0"/>
          </a:p>
        </p:txBody>
      </p:sp>
      <p:sp>
        <p:nvSpPr>
          <p:cNvPr id="5" name="ノート プレースホルダー 4"/>
          <p:cNvSpPr>
            <a:spLocks noGrp="1"/>
          </p:cNvSpPr>
          <p:nvPr>
            <p:ph type="body" sz="quarter" idx="3"/>
          </p:nvPr>
        </p:nvSpPr>
        <p:spPr>
          <a:xfrm>
            <a:off x="681041" y="4721225"/>
            <a:ext cx="5445125" cy="4471988"/>
          </a:xfrm>
          <a:prstGeom prst="rect">
            <a:avLst/>
          </a:prstGeom>
        </p:spPr>
        <p:txBody>
          <a:bodyPr vert="horz" lIns="91423" tIns="45711" rIns="91423" bIns="45711"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3" y="9440863"/>
            <a:ext cx="2949575" cy="496887"/>
          </a:xfrm>
          <a:prstGeom prst="rect">
            <a:avLst/>
          </a:prstGeom>
        </p:spPr>
        <p:txBody>
          <a:bodyPr vert="horz" lIns="91423" tIns="45711" rIns="91423" bIns="45711"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1" y="9440863"/>
            <a:ext cx="2949575" cy="496887"/>
          </a:xfrm>
          <a:prstGeom prst="rect">
            <a:avLst/>
          </a:prstGeom>
        </p:spPr>
        <p:txBody>
          <a:bodyPr vert="horz" lIns="91423" tIns="45711" rIns="91423" bIns="45711" rtlCol="0" anchor="b"/>
          <a:lstStyle>
            <a:lvl1pPr algn="r" fontAlgn="auto">
              <a:spcBef>
                <a:spcPts val="0"/>
              </a:spcBef>
              <a:spcAft>
                <a:spcPts val="0"/>
              </a:spcAft>
              <a:defRPr sz="1200">
                <a:latin typeface="+mn-lt"/>
                <a:ea typeface="+mn-ea"/>
              </a:defRPr>
            </a:lvl1pPr>
          </a:lstStyle>
          <a:p>
            <a:pPr>
              <a:defRPr/>
            </a:pPr>
            <a:fld id="{A85E4FF6-28DC-4231-B81C-46438E827E74}" type="slidenum">
              <a:rPr lang="ja-JP" altLang="en-US"/>
              <a:pPr>
                <a:defRPr/>
              </a:pPr>
              <a:t>‹#›</a:t>
            </a:fld>
            <a:endParaRPr lang="ja-JP" altLang="en-US"/>
          </a:p>
        </p:txBody>
      </p:sp>
    </p:spTree>
    <p:extLst>
      <p:ext uri="{BB962C8B-B14F-4D97-AF65-F5344CB8AC3E}">
        <p14:creationId xmlns:p14="http://schemas.microsoft.com/office/powerpoint/2010/main" val="23715179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2000" kern="1200">
        <a:solidFill>
          <a:schemeClr val="tx1"/>
        </a:solidFill>
        <a:latin typeface="+mn-lt"/>
        <a:ea typeface="+mn-ea"/>
        <a:cs typeface="+mn-cs"/>
      </a:defRPr>
    </a:lvl1pPr>
    <a:lvl2pPr marL="737564" algn="l" rtl="0" eaLnBrk="0" fontAlgn="base" hangingPunct="0">
      <a:spcBef>
        <a:spcPct val="30000"/>
      </a:spcBef>
      <a:spcAft>
        <a:spcPct val="0"/>
      </a:spcAft>
      <a:defRPr kumimoji="1" sz="2000" kern="1200">
        <a:solidFill>
          <a:schemeClr val="tx1"/>
        </a:solidFill>
        <a:latin typeface="+mn-lt"/>
        <a:ea typeface="+mn-ea"/>
        <a:cs typeface="+mn-cs"/>
      </a:defRPr>
    </a:lvl2pPr>
    <a:lvl3pPr marL="1475128" algn="l" rtl="0" eaLnBrk="0" fontAlgn="base" hangingPunct="0">
      <a:spcBef>
        <a:spcPct val="30000"/>
      </a:spcBef>
      <a:spcAft>
        <a:spcPct val="0"/>
      </a:spcAft>
      <a:defRPr kumimoji="1" sz="2000" kern="1200">
        <a:solidFill>
          <a:schemeClr val="tx1"/>
        </a:solidFill>
        <a:latin typeface="+mn-lt"/>
        <a:ea typeface="+mn-ea"/>
        <a:cs typeface="+mn-cs"/>
      </a:defRPr>
    </a:lvl3pPr>
    <a:lvl4pPr marL="2212693" algn="l" rtl="0" eaLnBrk="0" fontAlgn="base" hangingPunct="0">
      <a:spcBef>
        <a:spcPct val="30000"/>
      </a:spcBef>
      <a:spcAft>
        <a:spcPct val="0"/>
      </a:spcAft>
      <a:defRPr kumimoji="1" sz="2000" kern="1200">
        <a:solidFill>
          <a:schemeClr val="tx1"/>
        </a:solidFill>
        <a:latin typeface="+mn-lt"/>
        <a:ea typeface="+mn-ea"/>
        <a:cs typeface="+mn-cs"/>
      </a:defRPr>
    </a:lvl4pPr>
    <a:lvl5pPr marL="2950257" algn="l" rtl="0" eaLnBrk="0" fontAlgn="base" hangingPunct="0">
      <a:spcBef>
        <a:spcPct val="30000"/>
      </a:spcBef>
      <a:spcAft>
        <a:spcPct val="0"/>
      </a:spcAft>
      <a:defRPr kumimoji="1" sz="2000" kern="1200">
        <a:solidFill>
          <a:schemeClr val="tx1"/>
        </a:solidFill>
        <a:latin typeface="+mn-lt"/>
        <a:ea typeface="+mn-ea"/>
        <a:cs typeface="+mn-cs"/>
      </a:defRPr>
    </a:lvl5pPr>
    <a:lvl6pPr marL="3687821" algn="l" defTabSz="1475128" rtl="0" eaLnBrk="1" latinLnBrk="0" hangingPunct="1">
      <a:defRPr kumimoji="1" sz="2000" kern="1200">
        <a:solidFill>
          <a:schemeClr val="tx1"/>
        </a:solidFill>
        <a:latin typeface="+mn-lt"/>
        <a:ea typeface="+mn-ea"/>
        <a:cs typeface="+mn-cs"/>
      </a:defRPr>
    </a:lvl6pPr>
    <a:lvl7pPr marL="4425385" algn="l" defTabSz="1475128" rtl="0" eaLnBrk="1" latinLnBrk="0" hangingPunct="1">
      <a:defRPr kumimoji="1" sz="2000" kern="1200">
        <a:solidFill>
          <a:schemeClr val="tx1"/>
        </a:solidFill>
        <a:latin typeface="+mn-lt"/>
        <a:ea typeface="+mn-ea"/>
        <a:cs typeface="+mn-cs"/>
      </a:defRPr>
    </a:lvl7pPr>
    <a:lvl8pPr marL="5162949" algn="l" defTabSz="1475128" rtl="0" eaLnBrk="1" latinLnBrk="0" hangingPunct="1">
      <a:defRPr kumimoji="1" sz="2000" kern="1200">
        <a:solidFill>
          <a:schemeClr val="tx1"/>
        </a:solidFill>
        <a:latin typeface="+mn-lt"/>
        <a:ea typeface="+mn-ea"/>
        <a:cs typeface="+mn-cs"/>
      </a:defRPr>
    </a:lvl8pPr>
    <a:lvl9pPr marL="5900513" algn="l" defTabSz="1475128" rtl="0" eaLnBrk="1" latinLnBrk="0" hangingPunct="1">
      <a:defRPr kumimoji="1" sz="2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7"/>
            <a:ext cx="12854146" cy="2292150"/>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37564" indent="0" algn="ctr">
              <a:buNone/>
              <a:defRPr>
                <a:solidFill>
                  <a:schemeClr val="tx1">
                    <a:tint val="75000"/>
                  </a:schemeClr>
                </a:solidFill>
              </a:defRPr>
            </a:lvl2pPr>
            <a:lvl3pPr marL="1475128" indent="0" algn="ctr">
              <a:buNone/>
              <a:defRPr>
                <a:solidFill>
                  <a:schemeClr val="tx1">
                    <a:tint val="75000"/>
                  </a:schemeClr>
                </a:solidFill>
              </a:defRPr>
            </a:lvl3pPr>
            <a:lvl4pPr marL="2212693" indent="0" algn="ctr">
              <a:buNone/>
              <a:defRPr>
                <a:solidFill>
                  <a:schemeClr val="tx1">
                    <a:tint val="75000"/>
                  </a:schemeClr>
                </a:solidFill>
              </a:defRPr>
            </a:lvl4pPr>
            <a:lvl5pPr marL="2950257" indent="0" algn="ctr">
              <a:buNone/>
              <a:defRPr>
                <a:solidFill>
                  <a:schemeClr val="tx1">
                    <a:tint val="75000"/>
                  </a:schemeClr>
                </a:solidFill>
              </a:defRPr>
            </a:lvl5pPr>
            <a:lvl6pPr marL="3687821" indent="0" algn="ctr">
              <a:buNone/>
              <a:defRPr>
                <a:solidFill>
                  <a:schemeClr val="tx1">
                    <a:tint val="75000"/>
                  </a:schemeClr>
                </a:solidFill>
              </a:defRPr>
            </a:lvl6pPr>
            <a:lvl7pPr marL="4425385" indent="0" algn="ctr">
              <a:buNone/>
              <a:defRPr>
                <a:solidFill>
                  <a:schemeClr val="tx1">
                    <a:tint val="75000"/>
                  </a:schemeClr>
                </a:solidFill>
              </a:defRPr>
            </a:lvl7pPr>
            <a:lvl8pPr marL="5162949" indent="0" algn="ctr">
              <a:buNone/>
              <a:defRPr>
                <a:solidFill>
                  <a:schemeClr val="tx1">
                    <a:tint val="75000"/>
                  </a:schemeClr>
                </a:solidFill>
              </a:defRPr>
            </a:lvl8pPr>
            <a:lvl9pPr marL="5900513"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9015AF7-B15C-4108-A3A1-BC2843A8EE90}" type="datetimeFigureOut">
              <a:rPr lang="ja-JP" altLang="en-US"/>
              <a:pPr>
                <a:defRPr/>
              </a:pPr>
              <a:t>2018/1/11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8A28987-6FB5-48E9-84C4-004CD7CB5432}" type="slidenum">
              <a:rPr lang="ja-JP" altLang="en-US"/>
              <a:pPr>
                <a:defRPr/>
              </a:pPr>
              <a:t>‹#›</a:t>
            </a:fld>
            <a:endParaRPr lang="ja-JP" altLang="en-US"/>
          </a:p>
        </p:txBody>
      </p:sp>
    </p:spTree>
    <p:extLst>
      <p:ext uri="{BB962C8B-B14F-4D97-AF65-F5344CB8AC3E}">
        <p14:creationId xmlns:p14="http://schemas.microsoft.com/office/powerpoint/2010/main" val="184403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1544B6BB-FA99-4CD9-B4E7-E136EE81E75C}" type="datetimeFigureOut">
              <a:rPr lang="ja-JP" altLang="en-US"/>
              <a:pPr>
                <a:defRPr/>
              </a:pPr>
              <a:t>2018/1/11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C03F2CA-1961-4B7F-BF8E-F793B0323EEE}" type="slidenum">
              <a:rPr lang="ja-JP" altLang="en-US"/>
              <a:pPr>
                <a:defRPr/>
              </a:pPr>
              <a:t>‹#›</a:t>
            </a:fld>
            <a:endParaRPr lang="ja-JP" altLang="en-US"/>
          </a:p>
        </p:txBody>
      </p:sp>
    </p:spTree>
    <p:extLst>
      <p:ext uri="{BB962C8B-B14F-4D97-AF65-F5344CB8AC3E}">
        <p14:creationId xmlns:p14="http://schemas.microsoft.com/office/powerpoint/2010/main" val="246493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3"/>
            <a:ext cx="3402568" cy="912404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756126" y="428233"/>
            <a:ext cx="9955662" cy="912404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5F400F7-C53F-49DC-9AF7-E07875D88C78}" type="datetimeFigureOut">
              <a:rPr lang="ja-JP" altLang="en-US"/>
              <a:pPr>
                <a:defRPr/>
              </a:pPr>
              <a:t>2018/1/11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3B957C9-B730-41C9-A95B-593858DE9E80}" type="slidenum">
              <a:rPr lang="ja-JP" altLang="en-US"/>
              <a:pPr>
                <a:defRPr/>
              </a:pPr>
              <a:t>‹#›</a:t>
            </a:fld>
            <a:endParaRPr lang="ja-JP" altLang="en-US"/>
          </a:p>
        </p:txBody>
      </p:sp>
    </p:spTree>
    <p:extLst>
      <p:ext uri="{BB962C8B-B14F-4D97-AF65-F5344CB8AC3E}">
        <p14:creationId xmlns:p14="http://schemas.microsoft.com/office/powerpoint/2010/main" val="123783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7FD794B-F724-452E-94DE-BDA4681A4D56}" type="datetimeFigureOut">
              <a:rPr lang="ja-JP" altLang="en-US"/>
              <a:pPr>
                <a:defRPr/>
              </a:pPr>
              <a:t>2018/1/11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4377FAF-DFCC-49FD-8B45-CDE2A21763C5}" type="slidenum">
              <a:rPr lang="ja-JP" altLang="en-US"/>
              <a:pPr>
                <a:defRPr/>
              </a:pPr>
              <a:t>‹#›</a:t>
            </a:fld>
            <a:endParaRPr lang="ja-JP" altLang="en-US"/>
          </a:p>
        </p:txBody>
      </p:sp>
    </p:spTree>
    <p:extLst>
      <p:ext uri="{BB962C8B-B14F-4D97-AF65-F5344CB8AC3E}">
        <p14:creationId xmlns:p14="http://schemas.microsoft.com/office/powerpoint/2010/main" val="30401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871501"/>
            <a:ext cx="12854146" cy="2123828"/>
          </a:xfrm>
        </p:spPr>
        <p:txBody>
          <a:bodyPr anchor="t"/>
          <a:lstStyle>
            <a:lvl1pPr algn="l">
              <a:defRPr sz="65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1194575" y="4532320"/>
            <a:ext cx="12854146" cy="2339181"/>
          </a:xfrm>
        </p:spPr>
        <p:txBody>
          <a:bodyPr anchor="b"/>
          <a:lstStyle>
            <a:lvl1pPr marL="0" indent="0">
              <a:buNone/>
              <a:defRPr sz="3200">
                <a:solidFill>
                  <a:schemeClr val="tx1">
                    <a:tint val="75000"/>
                  </a:schemeClr>
                </a:solidFill>
              </a:defRPr>
            </a:lvl1pPr>
            <a:lvl2pPr marL="737564" indent="0">
              <a:buNone/>
              <a:defRPr sz="2900">
                <a:solidFill>
                  <a:schemeClr val="tx1">
                    <a:tint val="75000"/>
                  </a:schemeClr>
                </a:solidFill>
              </a:defRPr>
            </a:lvl2pPr>
            <a:lvl3pPr marL="1475128" indent="0">
              <a:buNone/>
              <a:defRPr sz="2500">
                <a:solidFill>
                  <a:schemeClr val="tx1">
                    <a:tint val="75000"/>
                  </a:schemeClr>
                </a:solidFill>
              </a:defRPr>
            </a:lvl3pPr>
            <a:lvl4pPr marL="2212693" indent="0">
              <a:buNone/>
              <a:defRPr sz="2300">
                <a:solidFill>
                  <a:schemeClr val="tx1">
                    <a:tint val="75000"/>
                  </a:schemeClr>
                </a:solidFill>
              </a:defRPr>
            </a:lvl4pPr>
            <a:lvl5pPr marL="2950257" indent="0">
              <a:buNone/>
              <a:defRPr sz="2300">
                <a:solidFill>
                  <a:schemeClr val="tx1">
                    <a:tint val="75000"/>
                  </a:schemeClr>
                </a:solidFill>
              </a:defRPr>
            </a:lvl5pPr>
            <a:lvl6pPr marL="3687821" indent="0">
              <a:buNone/>
              <a:defRPr sz="2300">
                <a:solidFill>
                  <a:schemeClr val="tx1">
                    <a:tint val="75000"/>
                  </a:schemeClr>
                </a:solidFill>
              </a:defRPr>
            </a:lvl6pPr>
            <a:lvl7pPr marL="4425385" indent="0">
              <a:buNone/>
              <a:defRPr sz="2300">
                <a:solidFill>
                  <a:schemeClr val="tx1">
                    <a:tint val="75000"/>
                  </a:schemeClr>
                </a:solidFill>
              </a:defRPr>
            </a:lvl7pPr>
            <a:lvl8pPr marL="5162949" indent="0">
              <a:buNone/>
              <a:defRPr sz="2300">
                <a:solidFill>
                  <a:schemeClr val="tx1">
                    <a:tint val="75000"/>
                  </a:schemeClr>
                </a:solidFill>
              </a:defRPr>
            </a:lvl8pPr>
            <a:lvl9pPr marL="5900513" indent="0">
              <a:buNone/>
              <a:defRPr sz="23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BAB3974-59BE-4EFB-92A8-AF883CA1FB21}" type="datetimeFigureOut">
              <a:rPr lang="ja-JP" altLang="en-US"/>
              <a:pPr>
                <a:defRPr/>
              </a:pPr>
              <a:t>2018/1/11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18D6DB4-C797-42FC-AC9C-0B6A1E9F61EF}" type="slidenum">
              <a:rPr lang="ja-JP" altLang="en-US"/>
              <a:pPr>
                <a:defRPr/>
              </a:pPr>
              <a:t>‹#›</a:t>
            </a:fld>
            <a:endParaRPr lang="ja-JP" altLang="en-US"/>
          </a:p>
        </p:txBody>
      </p:sp>
    </p:spTree>
    <p:extLst>
      <p:ext uri="{BB962C8B-B14F-4D97-AF65-F5344CB8AC3E}">
        <p14:creationId xmlns:p14="http://schemas.microsoft.com/office/powerpoint/2010/main" val="1276852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756126" y="2495128"/>
            <a:ext cx="6679115" cy="7057149"/>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7687284" y="2495128"/>
            <a:ext cx="6679115" cy="7057149"/>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99732C2D-7B41-4A04-B8B2-6462AEC08939}" type="datetimeFigureOut">
              <a:rPr lang="ja-JP" altLang="en-US"/>
              <a:pPr>
                <a:defRPr/>
              </a:pPr>
              <a:t>2018/1/11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2513F14D-1D0D-49C3-8E17-C008AA1C4E76}" type="slidenum">
              <a:rPr lang="ja-JP" altLang="en-US"/>
              <a:pPr>
                <a:defRPr/>
              </a:pPr>
              <a:t>‹#›</a:t>
            </a:fld>
            <a:endParaRPr lang="ja-JP" altLang="en-US"/>
          </a:p>
        </p:txBody>
      </p:sp>
    </p:spTree>
    <p:extLst>
      <p:ext uri="{BB962C8B-B14F-4D97-AF65-F5344CB8AC3E}">
        <p14:creationId xmlns:p14="http://schemas.microsoft.com/office/powerpoint/2010/main" val="310319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56127" y="2393640"/>
            <a:ext cx="6681741" cy="997555"/>
          </a:xfrm>
        </p:spPr>
        <p:txBody>
          <a:bodyPr anchor="b"/>
          <a:lstStyle>
            <a:lvl1pPr marL="0" indent="0">
              <a:buNone/>
              <a:defRPr sz="3900" b="1"/>
            </a:lvl1pPr>
            <a:lvl2pPr marL="737564" indent="0">
              <a:buNone/>
              <a:defRPr sz="3200" b="1"/>
            </a:lvl2pPr>
            <a:lvl3pPr marL="1475128" indent="0">
              <a:buNone/>
              <a:defRPr sz="2900" b="1"/>
            </a:lvl3pPr>
            <a:lvl4pPr marL="2212693" indent="0">
              <a:buNone/>
              <a:defRPr sz="2500" b="1"/>
            </a:lvl4pPr>
            <a:lvl5pPr marL="2950257" indent="0">
              <a:buNone/>
              <a:defRPr sz="2500" b="1"/>
            </a:lvl5pPr>
            <a:lvl6pPr marL="3687821" indent="0">
              <a:buNone/>
              <a:defRPr sz="2500" b="1"/>
            </a:lvl6pPr>
            <a:lvl7pPr marL="4425385" indent="0">
              <a:buNone/>
              <a:defRPr sz="2500" b="1"/>
            </a:lvl7pPr>
            <a:lvl8pPr marL="5162949" indent="0">
              <a:buNone/>
              <a:defRPr sz="2500" b="1"/>
            </a:lvl8pPr>
            <a:lvl9pPr marL="5900513" indent="0">
              <a:buNone/>
              <a:defRPr sz="25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756127" y="3391195"/>
            <a:ext cx="6681741" cy="6161082"/>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7682034" y="2393640"/>
            <a:ext cx="6684366" cy="997555"/>
          </a:xfrm>
        </p:spPr>
        <p:txBody>
          <a:bodyPr anchor="b"/>
          <a:lstStyle>
            <a:lvl1pPr marL="0" indent="0">
              <a:buNone/>
              <a:defRPr sz="3900" b="1"/>
            </a:lvl1pPr>
            <a:lvl2pPr marL="737564" indent="0">
              <a:buNone/>
              <a:defRPr sz="3200" b="1"/>
            </a:lvl2pPr>
            <a:lvl3pPr marL="1475128" indent="0">
              <a:buNone/>
              <a:defRPr sz="2900" b="1"/>
            </a:lvl3pPr>
            <a:lvl4pPr marL="2212693" indent="0">
              <a:buNone/>
              <a:defRPr sz="2500" b="1"/>
            </a:lvl4pPr>
            <a:lvl5pPr marL="2950257" indent="0">
              <a:buNone/>
              <a:defRPr sz="2500" b="1"/>
            </a:lvl5pPr>
            <a:lvl6pPr marL="3687821" indent="0">
              <a:buNone/>
              <a:defRPr sz="2500" b="1"/>
            </a:lvl6pPr>
            <a:lvl7pPr marL="4425385" indent="0">
              <a:buNone/>
              <a:defRPr sz="2500" b="1"/>
            </a:lvl7pPr>
            <a:lvl8pPr marL="5162949" indent="0">
              <a:buNone/>
              <a:defRPr sz="2500" b="1"/>
            </a:lvl8pPr>
            <a:lvl9pPr marL="5900513" indent="0">
              <a:buNone/>
              <a:defRPr sz="25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7682034" y="3391195"/>
            <a:ext cx="6684366" cy="6161082"/>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2F5776A0-27B8-4401-B856-C35B531C2953}" type="datetimeFigureOut">
              <a:rPr lang="ja-JP" altLang="en-US"/>
              <a:pPr>
                <a:defRPr/>
              </a:pPr>
              <a:t>2018/1/11</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35240D3C-E25F-4853-B4A7-44C9B3F987C8}" type="slidenum">
              <a:rPr lang="ja-JP" altLang="en-US"/>
              <a:pPr>
                <a:defRPr/>
              </a:pPr>
              <a:t>‹#›</a:t>
            </a:fld>
            <a:endParaRPr lang="ja-JP" altLang="en-US"/>
          </a:p>
        </p:txBody>
      </p:sp>
    </p:spTree>
    <p:extLst>
      <p:ext uri="{BB962C8B-B14F-4D97-AF65-F5344CB8AC3E}">
        <p14:creationId xmlns:p14="http://schemas.microsoft.com/office/powerpoint/2010/main" val="296639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A238F81E-19AD-4566-857F-20EDAE253083}" type="datetimeFigureOut">
              <a:rPr lang="ja-JP" altLang="en-US"/>
              <a:pPr>
                <a:defRPr/>
              </a:pPr>
              <a:t>2018/1/11</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3B33E6E-475D-4E24-9D9C-C65211FCE017}" type="slidenum">
              <a:rPr lang="ja-JP" altLang="en-US"/>
              <a:pPr>
                <a:defRPr/>
              </a:pPr>
              <a:t>‹#›</a:t>
            </a:fld>
            <a:endParaRPr lang="ja-JP" altLang="en-US"/>
          </a:p>
        </p:txBody>
      </p:sp>
    </p:spTree>
    <p:extLst>
      <p:ext uri="{BB962C8B-B14F-4D97-AF65-F5344CB8AC3E}">
        <p14:creationId xmlns:p14="http://schemas.microsoft.com/office/powerpoint/2010/main" val="56372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2F1FA008-B05C-4C74-B773-C458119AE791}" type="datetimeFigureOut">
              <a:rPr lang="ja-JP" altLang="en-US"/>
              <a:pPr>
                <a:defRPr/>
              </a:pPr>
              <a:t>2018/1/11</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9CA7633-51B0-4AB4-B4E5-FD95EC7DA45F}" type="slidenum">
              <a:rPr lang="ja-JP" altLang="en-US"/>
              <a:pPr>
                <a:defRPr/>
              </a:pPr>
              <a:t>‹#›</a:t>
            </a:fld>
            <a:endParaRPr lang="ja-JP" altLang="en-US"/>
          </a:p>
        </p:txBody>
      </p:sp>
    </p:spTree>
    <p:extLst>
      <p:ext uri="{BB962C8B-B14F-4D97-AF65-F5344CB8AC3E}">
        <p14:creationId xmlns:p14="http://schemas.microsoft.com/office/powerpoint/2010/main" val="1396001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8" y="425756"/>
            <a:ext cx="4975206" cy="1811937"/>
          </a:xfrm>
        </p:spPr>
        <p:txBody>
          <a:bodyPr anchor="b"/>
          <a:lstStyle>
            <a:lvl1pPr algn="l">
              <a:defRPr sz="32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912487" y="425757"/>
            <a:ext cx="8453912" cy="9126520"/>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756128" y="2237694"/>
            <a:ext cx="4975206" cy="7314583"/>
          </a:xfrm>
        </p:spPr>
        <p:txBody>
          <a:bodyPr/>
          <a:lstStyle>
            <a:lvl1pPr marL="0" indent="0">
              <a:buNone/>
              <a:defRPr sz="2300"/>
            </a:lvl1pPr>
            <a:lvl2pPr marL="737564" indent="0">
              <a:buNone/>
              <a:defRPr sz="2000"/>
            </a:lvl2pPr>
            <a:lvl3pPr marL="1475128" indent="0">
              <a:buNone/>
              <a:defRPr sz="1600"/>
            </a:lvl3pPr>
            <a:lvl4pPr marL="2212693" indent="0">
              <a:buNone/>
              <a:defRPr sz="1500"/>
            </a:lvl4pPr>
            <a:lvl5pPr marL="2950257" indent="0">
              <a:buNone/>
              <a:defRPr sz="1500"/>
            </a:lvl5pPr>
            <a:lvl6pPr marL="3687821" indent="0">
              <a:buNone/>
              <a:defRPr sz="1500"/>
            </a:lvl6pPr>
            <a:lvl7pPr marL="4425385" indent="0">
              <a:buNone/>
              <a:defRPr sz="1500"/>
            </a:lvl7pPr>
            <a:lvl8pPr marL="5162949" indent="0">
              <a:buNone/>
              <a:defRPr sz="1500"/>
            </a:lvl8pPr>
            <a:lvl9pPr marL="5900513" indent="0">
              <a:buNone/>
              <a:defRPr sz="15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42C03E7-E620-49E5-9A79-DCD0DBC0D928}" type="datetimeFigureOut">
              <a:rPr lang="ja-JP" altLang="en-US"/>
              <a:pPr>
                <a:defRPr/>
              </a:pPr>
              <a:t>2018/1/11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4ECE820-BB20-4FB6-AF2A-78D3A1AE20CB}" type="slidenum">
              <a:rPr lang="ja-JP" altLang="en-US"/>
              <a:pPr>
                <a:defRPr/>
              </a:pPr>
              <a:t>‹#›</a:t>
            </a:fld>
            <a:endParaRPr lang="ja-JP" altLang="en-US"/>
          </a:p>
        </p:txBody>
      </p:sp>
    </p:spTree>
    <p:extLst>
      <p:ext uri="{BB962C8B-B14F-4D97-AF65-F5344CB8AC3E}">
        <p14:creationId xmlns:p14="http://schemas.microsoft.com/office/powerpoint/2010/main" val="2964031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1" y="7485381"/>
            <a:ext cx="9073515" cy="883691"/>
          </a:xfrm>
        </p:spPr>
        <p:txBody>
          <a:bodyPr anchor="b"/>
          <a:lstStyle>
            <a:lvl1pPr algn="l">
              <a:defRPr sz="32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964121" y="955475"/>
            <a:ext cx="9073515" cy="6416040"/>
          </a:xfrm>
        </p:spPr>
        <p:txBody>
          <a:bodyPr rtlCol="0">
            <a:normAutofit/>
          </a:bodyPr>
          <a:lstStyle>
            <a:lvl1pPr marL="0" indent="0">
              <a:buNone/>
              <a:defRPr sz="5200"/>
            </a:lvl1pPr>
            <a:lvl2pPr marL="737564" indent="0">
              <a:buNone/>
              <a:defRPr sz="4500"/>
            </a:lvl2pPr>
            <a:lvl3pPr marL="1475128" indent="0">
              <a:buNone/>
              <a:defRPr sz="3900"/>
            </a:lvl3pPr>
            <a:lvl4pPr marL="2212693" indent="0">
              <a:buNone/>
              <a:defRPr sz="3200"/>
            </a:lvl4pPr>
            <a:lvl5pPr marL="2950257" indent="0">
              <a:buNone/>
              <a:defRPr sz="3200"/>
            </a:lvl5pPr>
            <a:lvl6pPr marL="3687821" indent="0">
              <a:buNone/>
              <a:defRPr sz="3200"/>
            </a:lvl6pPr>
            <a:lvl7pPr marL="4425385" indent="0">
              <a:buNone/>
              <a:defRPr sz="3200"/>
            </a:lvl7pPr>
            <a:lvl8pPr marL="5162949" indent="0">
              <a:buNone/>
              <a:defRPr sz="3200"/>
            </a:lvl8pPr>
            <a:lvl9pPr marL="5900513" indent="0">
              <a:buNone/>
              <a:defRPr sz="3200"/>
            </a:lvl9pPr>
          </a:lstStyle>
          <a:p>
            <a:pPr lvl="0"/>
            <a:endParaRPr lang="ja-JP" altLang="en-US" noProof="0"/>
          </a:p>
        </p:txBody>
      </p:sp>
      <p:sp>
        <p:nvSpPr>
          <p:cNvPr id="4" name="テキスト プレースホルダー 3"/>
          <p:cNvSpPr>
            <a:spLocks noGrp="1"/>
          </p:cNvSpPr>
          <p:nvPr>
            <p:ph type="body" sz="half" idx="2"/>
          </p:nvPr>
        </p:nvSpPr>
        <p:spPr>
          <a:xfrm>
            <a:off x="2964121" y="8369072"/>
            <a:ext cx="9073515" cy="1254989"/>
          </a:xfrm>
        </p:spPr>
        <p:txBody>
          <a:bodyPr/>
          <a:lstStyle>
            <a:lvl1pPr marL="0" indent="0">
              <a:buNone/>
              <a:defRPr sz="2300"/>
            </a:lvl1pPr>
            <a:lvl2pPr marL="737564" indent="0">
              <a:buNone/>
              <a:defRPr sz="2000"/>
            </a:lvl2pPr>
            <a:lvl3pPr marL="1475128" indent="0">
              <a:buNone/>
              <a:defRPr sz="1600"/>
            </a:lvl3pPr>
            <a:lvl4pPr marL="2212693" indent="0">
              <a:buNone/>
              <a:defRPr sz="1500"/>
            </a:lvl4pPr>
            <a:lvl5pPr marL="2950257" indent="0">
              <a:buNone/>
              <a:defRPr sz="1500"/>
            </a:lvl5pPr>
            <a:lvl6pPr marL="3687821" indent="0">
              <a:buNone/>
              <a:defRPr sz="1500"/>
            </a:lvl6pPr>
            <a:lvl7pPr marL="4425385" indent="0">
              <a:buNone/>
              <a:defRPr sz="1500"/>
            </a:lvl7pPr>
            <a:lvl8pPr marL="5162949" indent="0">
              <a:buNone/>
              <a:defRPr sz="1500"/>
            </a:lvl8pPr>
            <a:lvl9pPr marL="5900513" indent="0">
              <a:buNone/>
              <a:defRPr sz="15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62B9BC7-5C4D-468F-B436-CF77FDAD3D12}" type="datetimeFigureOut">
              <a:rPr lang="ja-JP" altLang="en-US"/>
              <a:pPr>
                <a:defRPr/>
              </a:pPr>
              <a:t>2018/1/11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7530A49-D1AF-4998-A41B-C2830C49A711}" type="slidenum">
              <a:rPr lang="ja-JP" altLang="en-US"/>
              <a:pPr>
                <a:defRPr/>
              </a:pPr>
              <a:t>‹#›</a:t>
            </a:fld>
            <a:endParaRPr lang="ja-JP" altLang="en-US"/>
          </a:p>
        </p:txBody>
      </p:sp>
    </p:spTree>
    <p:extLst>
      <p:ext uri="{BB962C8B-B14F-4D97-AF65-F5344CB8AC3E}">
        <p14:creationId xmlns:p14="http://schemas.microsoft.com/office/powerpoint/2010/main" val="4093368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756126" y="428232"/>
            <a:ext cx="13610273" cy="1782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7513" tIns="73756" rIns="147513" bIns="73756"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756126" y="2495128"/>
            <a:ext cx="13610273" cy="7057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7513" tIns="73756" rIns="147513" bIns="73756"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756126" y="9911199"/>
            <a:ext cx="3528589" cy="569325"/>
          </a:xfrm>
          <a:prstGeom prst="rect">
            <a:avLst/>
          </a:prstGeom>
        </p:spPr>
        <p:txBody>
          <a:bodyPr vert="horz" lIns="147513" tIns="73756" rIns="147513" bIns="73756" rtlCol="0" anchor="ctr"/>
          <a:lstStyle>
            <a:lvl1pPr algn="l" fontAlgn="auto">
              <a:spcBef>
                <a:spcPts val="0"/>
              </a:spcBef>
              <a:spcAft>
                <a:spcPts val="0"/>
              </a:spcAft>
              <a:defRPr sz="2000">
                <a:solidFill>
                  <a:schemeClr val="tx1">
                    <a:tint val="75000"/>
                  </a:schemeClr>
                </a:solidFill>
                <a:latin typeface="+mn-lt"/>
                <a:ea typeface="+mn-ea"/>
              </a:defRPr>
            </a:lvl1pPr>
          </a:lstStyle>
          <a:p>
            <a:pPr>
              <a:defRPr/>
            </a:pPr>
            <a:fld id="{3325CBA2-421B-418B-9FD1-EB03214DE745}" type="datetimeFigureOut">
              <a:rPr lang="ja-JP" altLang="en-US"/>
              <a:pPr>
                <a:defRPr/>
              </a:pPr>
              <a:t>2018/1/11</a:t>
            </a:fld>
            <a:endParaRPr lang="ja-JP" altLang="en-US"/>
          </a:p>
        </p:txBody>
      </p:sp>
      <p:sp>
        <p:nvSpPr>
          <p:cNvPr id="5" name="フッター プレースホルダー 4"/>
          <p:cNvSpPr>
            <a:spLocks noGrp="1"/>
          </p:cNvSpPr>
          <p:nvPr>
            <p:ph type="ftr" sz="quarter" idx="3"/>
          </p:nvPr>
        </p:nvSpPr>
        <p:spPr>
          <a:xfrm>
            <a:off x="5166863" y="9911199"/>
            <a:ext cx="4788800" cy="569325"/>
          </a:xfrm>
          <a:prstGeom prst="rect">
            <a:avLst/>
          </a:prstGeom>
        </p:spPr>
        <p:txBody>
          <a:bodyPr vert="horz" lIns="147513" tIns="73756" rIns="147513" bIns="73756" rtlCol="0" anchor="ctr"/>
          <a:lstStyle>
            <a:lvl1pPr algn="ctr" fontAlgn="auto">
              <a:spcBef>
                <a:spcPts val="0"/>
              </a:spcBef>
              <a:spcAft>
                <a:spcPts val="0"/>
              </a:spcAft>
              <a:defRPr sz="20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10837810" y="9911199"/>
            <a:ext cx="3528589" cy="569325"/>
          </a:xfrm>
          <a:prstGeom prst="rect">
            <a:avLst/>
          </a:prstGeom>
        </p:spPr>
        <p:txBody>
          <a:bodyPr vert="horz" lIns="147513" tIns="73756" rIns="147513" bIns="73756" rtlCol="0" anchor="ctr"/>
          <a:lstStyle>
            <a:lvl1pPr algn="r" fontAlgn="auto">
              <a:spcBef>
                <a:spcPts val="0"/>
              </a:spcBef>
              <a:spcAft>
                <a:spcPts val="0"/>
              </a:spcAft>
              <a:defRPr sz="2000">
                <a:solidFill>
                  <a:schemeClr val="tx1">
                    <a:tint val="75000"/>
                  </a:schemeClr>
                </a:solidFill>
                <a:latin typeface="+mn-lt"/>
                <a:ea typeface="+mn-ea"/>
              </a:defRPr>
            </a:lvl1pPr>
          </a:lstStyle>
          <a:p>
            <a:pPr>
              <a:defRPr/>
            </a:pPr>
            <a:fld id="{844DC39D-BF0B-4B22-8541-0B21A587837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7100" kern="1200">
          <a:solidFill>
            <a:schemeClr val="tx1"/>
          </a:solidFill>
          <a:latin typeface="+mj-lt"/>
          <a:ea typeface="+mj-ea"/>
          <a:cs typeface="+mj-cs"/>
        </a:defRPr>
      </a:lvl1pPr>
      <a:lvl2pPr algn="ctr" rtl="0" eaLnBrk="0" fontAlgn="base" hangingPunct="0">
        <a:spcBef>
          <a:spcPct val="0"/>
        </a:spcBef>
        <a:spcAft>
          <a:spcPct val="0"/>
        </a:spcAft>
        <a:defRPr kumimoji="1" sz="71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71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71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7100">
          <a:solidFill>
            <a:schemeClr val="tx1"/>
          </a:solidFill>
          <a:latin typeface="Calibri" pitchFamily="34" charset="0"/>
          <a:ea typeface="ＭＳ Ｐゴシック" charset="-128"/>
        </a:defRPr>
      </a:lvl5pPr>
      <a:lvl6pPr marL="737564" algn="ctr" rtl="0" fontAlgn="base">
        <a:spcBef>
          <a:spcPct val="0"/>
        </a:spcBef>
        <a:spcAft>
          <a:spcPct val="0"/>
        </a:spcAft>
        <a:defRPr kumimoji="1" sz="7100">
          <a:solidFill>
            <a:schemeClr val="tx1"/>
          </a:solidFill>
          <a:latin typeface="Calibri" pitchFamily="34" charset="0"/>
          <a:ea typeface="ＭＳ Ｐゴシック" charset="-128"/>
        </a:defRPr>
      </a:lvl6pPr>
      <a:lvl7pPr marL="1475128" algn="ctr" rtl="0" fontAlgn="base">
        <a:spcBef>
          <a:spcPct val="0"/>
        </a:spcBef>
        <a:spcAft>
          <a:spcPct val="0"/>
        </a:spcAft>
        <a:defRPr kumimoji="1" sz="7100">
          <a:solidFill>
            <a:schemeClr val="tx1"/>
          </a:solidFill>
          <a:latin typeface="Calibri" pitchFamily="34" charset="0"/>
          <a:ea typeface="ＭＳ Ｐゴシック" charset="-128"/>
        </a:defRPr>
      </a:lvl7pPr>
      <a:lvl8pPr marL="2212693" algn="ctr" rtl="0" fontAlgn="base">
        <a:spcBef>
          <a:spcPct val="0"/>
        </a:spcBef>
        <a:spcAft>
          <a:spcPct val="0"/>
        </a:spcAft>
        <a:defRPr kumimoji="1" sz="7100">
          <a:solidFill>
            <a:schemeClr val="tx1"/>
          </a:solidFill>
          <a:latin typeface="Calibri" pitchFamily="34" charset="0"/>
          <a:ea typeface="ＭＳ Ｐゴシック" charset="-128"/>
        </a:defRPr>
      </a:lvl8pPr>
      <a:lvl9pPr marL="2950257" algn="ctr" rtl="0" fontAlgn="base">
        <a:spcBef>
          <a:spcPct val="0"/>
        </a:spcBef>
        <a:spcAft>
          <a:spcPct val="0"/>
        </a:spcAft>
        <a:defRPr kumimoji="1" sz="7100">
          <a:solidFill>
            <a:schemeClr val="tx1"/>
          </a:solidFill>
          <a:latin typeface="Calibri" pitchFamily="34" charset="0"/>
          <a:ea typeface="ＭＳ Ｐゴシック" charset="-128"/>
        </a:defRPr>
      </a:lvl9pPr>
    </p:titleStyle>
    <p:bodyStyle>
      <a:lvl1pPr marL="553173" indent="-553173" algn="l" rtl="0" eaLnBrk="0" fontAlgn="base" hangingPunct="0">
        <a:spcBef>
          <a:spcPct val="20000"/>
        </a:spcBef>
        <a:spcAft>
          <a:spcPct val="0"/>
        </a:spcAft>
        <a:buFont typeface="Arial" charset="0"/>
        <a:buChar char="•"/>
        <a:defRPr kumimoji="1" sz="5200" kern="1200">
          <a:solidFill>
            <a:schemeClr val="tx1"/>
          </a:solidFill>
          <a:latin typeface="+mn-lt"/>
          <a:ea typeface="+mn-ea"/>
          <a:cs typeface="+mn-cs"/>
        </a:defRPr>
      </a:lvl1pPr>
      <a:lvl2pPr marL="1198542" indent="-460978" algn="l" rtl="0" eaLnBrk="0" fontAlgn="base" hangingPunct="0">
        <a:spcBef>
          <a:spcPct val="20000"/>
        </a:spcBef>
        <a:spcAft>
          <a:spcPct val="0"/>
        </a:spcAft>
        <a:buFont typeface="Arial" charset="0"/>
        <a:buChar char="–"/>
        <a:defRPr kumimoji="1" sz="4500" kern="1200">
          <a:solidFill>
            <a:schemeClr val="tx1"/>
          </a:solidFill>
          <a:latin typeface="+mn-lt"/>
          <a:ea typeface="+mn-ea"/>
          <a:cs typeface="+mn-cs"/>
        </a:defRPr>
      </a:lvl2pPr>
      <a:lvl3pPr marL="1843910" indent="-368782" algn="l" rtl="0" eaLnBrk="0" fontAlgn="base" hangingPunct="0">
        <a:spcBef>
          <a:spcPct val="20000"/>
        </a:spcBef>
        <a:spcAft>
          <a:spcPct val="0"/>
        </a:spcAft>
        <a:buFont typeface="Arial" charset="0"/>
        <a:buChar char="•"/>
        <a:defRPr kumimoji="1" sz="3900" kern="1200">
          <a:solidFill>
            <a:schemeClr val="tx1"/>
          </a:solidFill>
          <a:latin typeface="+mn-lt"/>
          <a:ea typeface="+mn-ea"/>
          <a:cs typeface="+mn-cs"/>
        </a:defRPr>
      </a:lvl3pPr>
      <a:lvl4pPr marL="2581475" indent="-36878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4pPr>
      <a:lvl5pPr marL="3319039" indent="-36878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5pPr>
      <a:lvl6pPr marL="4056603" indent="-368782" algn="l" defTabSz="1475128" rtl="0" eaLnBrk="1" latinLnBrk="0" hangingPunct="1">
        <a:spcBef>
          <a:spcPct val="20000"/>
        </a:spcBef>
        <a:buFont typeface="Arial" pitchFamily="34" charset="0"/>
        <a:buChar char="•"/>
        <a:defRPr kumimoji="1" sz="3200" kern="1200">
          <a:solidFill>
            <a:schemeClr val="tx1"/>
          </a:solidFill>
          <a:latin typeface="+mn-lt"/>
          <a:ea typeface="+mn-ea"/>
          <a:cs typeface="+mn-cs"/>
        </a:defRPr>
      </a:lvl6pPr>
      <a:lvl7pPr marL="4794167" indent="-368782" algn="l" defTabSz="1475128" rtl="0" eaLnBrk="1" latinLnBrk="0" hangingPunct="1">
        <a:spcBef>
          <a:spcPct val="20000"/>
        </a:spcBef>
        <a:buFont typeface="Arial" pitchFamily="34" charset="0"/>
        <a:buChar char="•"/>
        <a:defRPr kumimoji="1" sz="3200" kern="1200">
          <a:solidFill>
            <a:schemeClr val="tx1"/>
          </a:solidFill>
          <a:latin typeface="+mn-lt"/>
          <a:ea typeface="+mn-ea"/>
          <a:cs typeface="+mn-cs"/>
        </a:defRPr>
      </a:lvl7pPr>
      <a:lvl8pPr marL="5531731" indent="-368782" algn="l" defTabSz="1475128" rtl="0" eaLnBrk="1" latinLnBrk="0" hangingPunct="1">
        <a:spcBef>
          <a:spcPct val="20000"/>
        </a:spcBef>
        <a:buFont typeface="Arial" pitchFamily="34" charset="0"/>
        <a:buChar char="•"/>
        <a:defRPr kumimoji="1" sz="3200" kern="1200">
          <a:solidFill>
            <a:schemeClr val="tx1"/>
          </a:solidFill>
          <a:latin typeface="+mn-lt"/>
          <a:ea typeface="+mn-ea"/>
          <a:cs typeface="+mn-cs"/>
        </a:defRPr>
      </a:lvl8pPr>
      <a:lvl9pPr marL="6269296" indent="-368782" algn="l" defTabSz="1475128" rtl="0" eaLnBrk="1" latinLnBrk="0" hangingPunct="1">
        <a:spcBef>
          <a:spcPct val="20000"/>
        </a:spcBef>
        <a:buFont typeface="Arial" pitchFamily="34" charset="0"/>
        <a:buChar char="•"/>
        <a:defRPr kumimoji="1" sz="3200" kern="1200">
          <a:solidFill>
            <a:schemeClr val="tx1"/>
          </a:solidFill>
          <a:latin typeface="+mn-lt"/>
          <a:ea typeface="+mn-ea"/>
          <a:cs typeface="+mn-cs"/>
        </a:defRPr>
      </a:lvl9pPr>
    </p:bodyStyle>
    <p:other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3018971" y="493487"/>
            <a:ext cx="12046857" cy="7097938"/>
          </a:xfrm>
          <a:prstGeom prst="roundRect">
            <a:avLst>
              <a:gd name="adj" fmla="val 1968"/>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Rectangle 2"/>
          <p:cNvSpPr>
            <a:spLocks noChangeArrowheads="1"/>
          </p:cNvSpPr>
          <p:nvPr/>
        </p:nvSpPr>
        <p:spPr bwMode="auto">
          <a:xfrm>
            <a:off x="0" y="-1"/>
            <a:ext cx="15122525" cy="362858"/>
          </a:xfrm>
          <a:prstGeom prst="rect">
            <a:avLst/>
          </a:prstGeom>
          <a:gradFill rotWithShape="1">
            <a:gsLst>
              <a:gs pos="0">
                <a:srgbClr val="3333CC"/>
              </a:gs>
              <a:gs pos="50000">
                <a:schemeClr val="bg1"/>
              </a:gs>
              <a:gs pos="100000">
                <a:srgbClr val="3333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47505" tIns="73752" rIns="147505" bIns="73752" anchor="ctr"/>
          <a:lstStyle/>
          <a:p>
            <a:pPr algn="ctr">
              <a:lnSpc>
                <a:spcPts val="2650"/>
              </a:lnSpc>
              <a:defRPr/>
            </a:pPr>
            <a:r>
              <a:rPr lang="ja-JP" altLang="en-US" sz="1600" b="1" dirty="0">
                <a:solidFill>
                  <a:srgbClr val="000000"/>
                </a:solidFill>
                <a:latin typeface="メイリオ" panose="020B0604030504040204" pitchFamily="50" charset="-128"/>
                <a:ea typeface="メイリオ" panose="020B0604030504040204" pitchFamily="50" charset="-128"/>
                <a:cs typeface="Meiryo UI" pitchFamily="50" charset="-128"/>
              </a:rPr>
              <a:t> </a:t>
            </a:r>
            <a:r>
              <a:rPr lang="ja-JP" altLang="en-US" sz="1600" b="1" dirty="0">
                <a:latin typeface="メイリオ" panose="020B0604030504040204" pitchFamily="50" charset="-128"/>
                <a:ea typeface="メイリオ" panose="020B0604030504040204" pitchFamily="50" charset="-128"/>
                <a:cs typeface="Meiryo UI" pitchFamily="50" charset="-128"/>
              </a:rPr>
              <a:t>第</a:t>
            </a:r>
            <a:r>
              <a:rPr lang="en-US" altLang="ja-JP" sz="1600" b="1" dirty="0">
                <a:latin typeface="メイリオ" panose="020B0604030504040204" pitchFamily="50" charset="-128"/>
                <a:ea typeface="メイリオ" panose="020B0604030504040204" pitchFamily="50" charset="-128"/>
                <a:cs typeface="Meiryo UI" pitchFamily="50" charset="-128"/>
              </a:rPr>
              <a:t>3</a:t>
            </a:r>
            <a:r>
              <a:rPr lang="ja-JP" altLang="en-US" sz="1600" b="1" dirty="0">
                <a:latin typeface="メイリオ" panose="020B0604030504040204" pitchFamily="50" charset="-128"/>
                <a:ea typeface="メイリオ" panose="020B0604030504040204" pitchFamily="50" charset="-128"/>
                <a:cs typeface="Meiryo UI" pitchFamily="50" charset="-128"/>
              </a:rPr>
              <a:t>次大阪府健康増進計画（案）における目標について</a:t>
            </a:r>
            <a:endParaRPr lang="ja-JP" altLang="en-US" sz="1600" b="1" dirty="0">
              <a:solidFill>
                <a:srgbClr val="000000"/>
              </a:solidFill>
              <a:latin typeface="メイリオ" panose="020B0604030504040204" pitchFamily="50" charset="-128"/>
              <a:ea typeface="メイリオ" panose="020B0604030504040204"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487101765"/>
              </p:ext>
            </p:extLst>
          </p:nvPr>
        </p:nvGraphicFramePr>
        <p:xfrm>
          <a:off x="114564" y="7833145"/>
          <a:ext cx="14907721" cy="1734084"/>
        </p:xfrm>
        <a:graphic>
          <a:graphicData uri="http://schemas.openxmlformats.org/drawingml/2006/table">
            <a:tbl>
              <a:tblPr firstRow="1" firstCol="1" bandRow="1">
                <a:tableStyleId>{5940675A-B579-460E-94D1-54222C63F5DA}</a:tableStyleId>
              </a:tblPr>
              <a:tblGrid>
                <a:gridCol w="214321"/>
                <a:gridCol w="5784285"/>
                <a:gridCol w="1782601"/>
                <a:gridCol w="3410857"/>
                <a:gridCol w="3715657"/>
              </a:tblGrid>
              <a:tr h="352013">
                <a:tc gridSpan="5">
                  <a:txBody>
                    <a:bodyPr/>
                    <a:lstStyle/>
                    <a:p>
                      <a:pPr algn="l">
                        <a:lnSpc>
                          <a:spcPts val="1600"/>
                        </a:lnSpc>
                        <a:spcAft>
                          <a:spcPts val="0"/>
                        </a:spcAft>
                      </a:pPr>
                      <a:r>
                        <a:rPr lang="ja-JP" altLang="en-US" sz="1200" b="1" u="none" kern="100" dirty="0" smtClean="0">
                          <a:solidFill>
                            <a:schemeClr val="bg1"/>
                          </a:solidFill>
                          <a:effectLst/>
                          <a:latin typeface="Meiryo UI" panose="020B0604030504040204" pitchFamily="50" charset="-128"/>
                          <a:ea typeface="Meiryo UI" panose="020B0604030504040204" pitchFamily="50" charset="-128"/>
                          <a:cs typeface="Times New Roman"/>
                        </a:rPr>
                        <a:t>（</a:t>
                      </a:r>
                      <a:r>
                        <a:rPr lang="en-US" altLang="ja-JP" sz="1200" b="1" u="none" kern="100" dirty="0" smtClean="0">
                          <a:solidFill>
                            <a:schemeClr val="bg1"/>
                          </a:solidFill>
                          <a:effectLst/>
                          <a:latin typeface="Meiryo UI" panose="020B0604030504040204" pitchFamily="50" charset="-128"/>
                          <a:ea typeface="Meiryo UI" panose="020B0604030504040204" pitchFamily="50" charset="-128"/>
                          <a:cs typeface="Times New Roman"/>
                        </a:rPr>
                        <a:t>4</a:t>
                      </a:r>
                      <a:r>
                        <a:rPr lang="ja-JP" altLang="en-US" sz="1200" b="1" u="none" kern="100" dirty="0" smtClean="0">
                          <a:solidFill>
                            <a:schemeClr val="bg1"/>
                          </a:solidFill>
                          <a:effectLst/>
                          <a:latin typeface="Meiryo UI" panose="020B0604030504040204" pitchFamily="50" charset="-128"/>
                          <a:ea typeface="Meiryo UI" panose="020B0604030504040204" pitchFamily="50" charset="-128"/>
                          <a:cs typeface="Times New Roman"/>
                        </a:rPr>
                        <a:t>）府民の健康指標（</a:t>
                      </a:r>
                      <a:r>
                        <a:rPr lang="en-US" altLang="ja-JP" sz="1200" b="1" u="none" kern="100" dirty="0" smtClean="0">
                          <a:solidFill>
                            <a:schemeClr val="bg1"/>
                          </a:solidFill>
                          <a:effectLst/>
                          <a:latin typeface="Meiryo UI" panose="020B0604030504040204" pitchFamily="50" charset="-128"/>
                          <a:ea typeface="Meiryo UI" panose="020B0604030504040204" pitchFamily="50" charset="-128"/>
                          <a:cs typeface="Times New Roman"/>
                        </a:rPr>
                        <a:t>8</a:t>
                      </a:r>
                      <a:r>
                        <a:rPr lang="ja-JP" altLang="en-US" sz="1200" b="1" u="none" kern="100" dirty="0" smtClean="0">
                          <a:solidFill>
                            <a:schemeClr val="bg1"/>
                          </a:solidFill>
                          <a:effectLst/>
                          <a:latin typeface="Meiryo UI" panose="020B0604030504040204" pitchFamily="50" charset="-128"/>
                          <a:ea typeface="Meiryo UI" panose="020B0604030504040204" pitchFamily="50" charset="-128"/>
                          <a:cs typeface="Times New Roman"/>
                        </a:rPr>
                        <a:t>項目）</a:t>
                      </a:r>
                      <a:endParaRPr lang="ja-JP" sz="12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0000"/>
                    </a:solidFill>
                  </a:tcPr>
                </a:tc>
                <a:tc hMerge="1">
                  <a:txBody>
                    <a:bodyPr/>
                    <a:lstStyle/>
                    <a:p>
                      <a:pPr algn="ctr">
                        <a:lnSpc>
                          <a:spcPts val="1200"/>
                        </a:lnSpc>
                        <a:spcAft>
                          <a:spcPts val="0"/>
                        </a:spcAft>
                      </a:pP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pPr algn="ctr">
                        <a:lnSpc>
                          <a:spcPts val="1200"/>
                        </a:lnSpc>
                        <a:spcAft>
                          <a:spcPts val="0"/>
                        </a:spcAft>
                      </a:pP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pPr algn="ctr">
                        <a:lnSpc>
                          <a:spcPts val="1200"/>
                        </a:lnSpc>
                        <a:spcAft>
                          <a:spcPts val="0"/>
                        </a:spcAft>
                      </a:pP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pPr algn="ctr">
                        <a:lnSpc>
                          <a:spcPts val="1200"/>
                        </a:lnSpc>
                        <a:spcAft>
                          <a:spcPts val="0"/>
                        </a:spcAft>
                      </a:pP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r>
              <a:tr h="157098">
                <a:tc gridSpan="2">
                  <a:txBody>
                    <a:bodyPr/>
                    <a:lstStyle/>
                    <a:p>
                      <a:pPr algn="ctr">
                        <a:lnSpc>
                          <a:spcPts val="1200"/>
                        </a:lnSpc>
                        <a:spcAft>
                          <a:spcPts val="0"/>
                        </a:spcAft>
                      </a:pPr>
                      <a:r>
                        <a:rPr lang="ja-JP" sz="1000" b="1" u="none" kern="0" dirty="0">
                          <a:solidFill>
                            <a:schemeClr val="bg1"/>
                          </a:solidFill>
                          <a:effectLst/>
                          <a:latin typeface="Meiryo UI" panose="020B0604030504040204" pitchFamily="50" charset="-128"/>
                          <a:ea typeface="Meiryo UI" panose="020B0604030504040204" pitchFamily="50" charset="-128"/>
                        </a:rPr>
                        <a:t>項目</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pPr algn="ctr">
                        <a:lnSpc>
                          <a:spcPts val="1200"/>
                        </a:lnSpc>
                        <a:spcAft>
                          <a:spcPts val="0"/>
                        </a:spcAft>
                      </a:pP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1200"/>
                        </a:lnSpc>
                        <a:spcAft>
                          <a:spcPts val="0"/>
                        </a:spcAft>
                      </a:pPr>
                      <a:r>
                        <a:rPr lang="ja-JP" sz="1000" b="1" u="none" kern="0" dirty="0">
                          <a:solidFill>
                            <a:schemeClr val="bg1"/>
                          </a:solidFill>
                          <a:effectLst/>
                          <a:latin typeface="Meiryo UI" panose="020B0604030504040204" pitchFamily="50" charset="-128"/>
                          <a:ea typeface="Meiryo UI" panose="020B0604030504040204" pitchFamily="50" charset="-128"/>
                        </a:rPr>
                        <a:t>現状</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1200"/>
                        </a:lnSpc>
                        <a:spcAft>
                          <a:spcPts val="0"/>
                        </a:spcAft>
                      </a:pPr>
                      <a:r>
                        <a:rPr lang="en-US" sz="1000" b="1" u="none" kern="0" dirty="0">
                          <a:solidFill>
                            <a:schemeClr val="bg1"/>
                          </a:solidFill>
                          <a:effectLst/>
                          <a:latin typeface="Meiryo UI" panose="020B0604030504040204" pitchFamily="50" charset="-128"/>
                          <a:ea typeface="Meiryo UI" panose="020B0604030504040204" pitchFamily="50" charset="-128"/>
                        </a:rPr>
                        <a:t>2023</a:t>
                      </a:r>
                      <a:r>
                        <a:rPr lang="ja-JP" sz="1000" b="1" u="none" kern="0" dirty="0">
                          <a:solidFill>
                            <a:schemeClr val="bg1"/>
                          </a:solidFill>
                          <a:effectLst/>
                          <a:latin typeface="Meiryo UI" panose="020B0604030504040204" pitchFamily="50" charset="-128"/>
                          <a:ea typeface="Meiryo UI" panose="020B0604030504040204" pitchFamily="50" charset="-128"/>
                        </a:rPr>
                        <a:t>年度目標</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lnSpc>
                          <a:spcPts val="1200"/>
                        </a:lnSpc>
                        <a:spcAft>
                          <a:spcPts val="0"/>
                        </a:spcAft>
                      </a:pPr>
                      <a:r>
                        <a:rPr lang="ja-JP" sz="1000" b="1" u="none" kern="0" dirty="0" smtClean="0">
                          <a:solidFill>
                            <a:schemeClr val="bg1"/>
                          </a:solidFill>
                          <a:effectLst/>
                          <a:latin typeface="Meiryo UI" panose="020B0604030504040204" pitchFamily="50" charset="-128"/>
                          <a:ea typeface="Meiryo UI" panose="020B0604030504040204" pitchFamily="50" charset="-128"/>
                        </a:rPr>
                        <a:t>考え方</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r>
              <a:tr h="144016">
                <a:tc>
                  <a:txBody>
                    <a:bodyPr/>
                    <a:lstStyle/>
                    <a:p>
                      <a:pPr algn="ctr">
                        <a:lnSpc>
                          <a:spcPts val="1200"/>
                        </a:lnSpc>
                        <a:spcAft>
                          <a:spcPts val="0"/>
                        </a:spcAft>
                      </a:pPr>
                      <a:r>
                        <a:rPr lang="ja-JP" altLang="en-US" sz="1000" b="1" u="none" kern="0" dirty="0">
                          <a:solidFill>
                            <a:schemeClr val="bg1"/>
                          </a:solidFill>
                          <a:effectLst/>
                          <a:latin typeface="Meiryo UI" panose="020B0604030504040204" pitchFamily="50" charset="-128"/>
                          <a:ea typeface="Meiryo UI" panose="020B0604030504040204" pitchFamily="50" charset="-128"/>
                          <a:cs typeface="+mn-cs"/>
                        </a:rPr>
                        <a:t>❶</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accent4">
                        <a:lumMod val="75000"/>
                      </a:schemeClr>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府の健康寿命（男</a:t>
                      </a:r>
                      <a:r>
                        <a:rPr lang="en-US" sz="1000" u="none" kern="0" dirty="0">
                          <a:solidFill>
                            <a:schemeClr val="tx1"/>
                          </a:solidFill>
                          <a:effectLst/>
                          <a:latin typeface="Meiryo UI" panose="020B0604030504040204" pitchFamily="50" charset="-128"/>
                          <a:ea typeface="Meiryo UI" panose="020B0604030504040204" pitchFamily="50" charset="-128"/>
                        </a:rPr>
                        <a:t>/</a:t>
                      </a:r>
                      <a:r>
                        <a:rPr lang="ja-JP" sz="1000" u="none" kern="0" dirty="0">
                          <a:solidFill>
                            <a:schemeClr val="tx1"/>
                          </a:solidFill>
                          <a:effectLst/>
                          <a:latin typeface="Meiryo UI" panose="020B0604030504040204" pitchFamily="50" charset="-128"/>
                          <a:ea typeface="Meiryo UI" panose="020B0604030504040204" pitchFamily="50" charset="-128"/>
                        </a:rPr>
                        <a:t>女</a:t>
                      </a:r>
                      <a:r>
                        <a:rPr lang="ja-JP" sz="1000" u="none" kern="0" dirty="0" smtClean="0">
                          <a:solidFill>
                            <a:schemeClr val="tx1"/>
                          </a:solidFill>
                          <a:effectLst/>
                          <a:latin typeface="Meiryo UI" panose="020B0604030504040204" pitchFamily="50" charset="-128"/>
                          <a:ea typeface="Meiryo UI" panose="020B0604030504040204" pitchFamily="50" charset="-128"/>
                        </a:rPr>
                        <a:t>）【</a:t>
                      </a:r>
                      <a:r>
                        <a:rPr lang="ja-JP" sz="1000" u="none" kern="0" dirty="0">
                          <a:solidFill>
                            <a:schemeClr val="tx1"/>
                          </a:solidFill>
                          <a:effectLst/>
                          <a:latin typeface="Meiryo UI" panose="020B0604030504040204" pitchFamily="50" charset="-128"/>
                          <a:ea typeface="Meiryo UI" panose="020B0604030504040204" pitchFamily="50" charset="-128"/>
                        </a:rPr>
                        <a:t>厚労科研報告書】</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rPr>
                        <a:t>70.46</a:t>
                      </a:r>
                      <a:r>
                        <a:rPr lang="ja-JP" sz="1000" u="none" kern="0" dirty="0">
                          <a:solidFill>
                            <a:schemeClr val="tx1"/>
                          </a:solidFill>
                          <a:effectLst/>
                          <a:latin typeface="Meiryo UI" panose="020B0604030504040204" pitchFamily="50" charset="-128"/>
                          <a:ea typeface="Meiryo UI" panose="020B0604030504040204" pitchFamily="50" charset="-128"/>
                        </a:rPr>
                        <a:t>年</a:t>
                      </a:r>
                      <a:r>
                        <a:rPr lang="en-US" sz="1000" u="none" kern="0" dirty="0">
                          <a:solidFill>
                            <a:schemeClr val="tx1"/>
                          </a:solidFill>
                          <a:effectLst/>
                          <a:latin typeface="Meiryo UI" panose="020B0604030504040204" pitchFamily="50" charset="-128"/>
                          <a:ea typeface="Meiryo UI" panose="020B0604030504040204" pitchFamily="50" charset="-128"/>
                        </a:rPr>
                        <a:t>/72.49</a:t>
                      </a:r>
                      <a:r>
                        <a:rPr lang="ja-JP" sz="1000" u="none" kern="0" dirty="0">
                          <a:solidFill>
                            <a:schemeClr val="tx1"/>
                          </a:solidFill>
                          <a:effectLst/>
                          <a:latin typeface="Meiryo UI" panose="020B0604030504040204" pitchFamily="50" charset="-128"/>
                          <a:ea typeface="Meiryo UI" panose="020B0604030504040204" pitchFamily="50" charset="-128"/>
                        </a:rPr>
                        <a:t>年</a:t>
                      </a:r>
                      <a:r>
                        <a:rPr lang="en-US" sz="1000" u="none" kern="0" dirty="0">
                          <a:solidFill>
                            <a:schemeClr val="tx1"/>
                          </a:solidFill>
                          <a:effectLst/>
                          <a:latin typeface="Meiryo UI" panose="020B0604030504040204" pitchFamily="50" charset="-128"/>
                          <a:ea typeface="Meiryo UI" panose="020B0604030504040204" pitchFamily="50" charset="-128"/>
                        </a:rPr>
                        <a:t>[H25]</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rPr>
                        <a:t>H25</a:t>
                      </a:r>
                      <a:r>
                        <a:rPr lang="ja-JP" sz="1000" u="none" kern="0" dirty="0">
                          <a:solidFill>
                            <a:schemeClr val="tx1"/>
                          </a:solidFill>
                          <a:effectLst/>
                          <a:latin typeface="Meiryo UI" panose="020B0604030504040204" pitchFamily="50" charset="-128"/>
                          <a:ea typeface="Meiryo UI" panose="020B0604030504040204" pitchFamily="50" charset="-128"/>
                        </a:rPr>
                        <a:t>比</a:t>
                      </a:r>
                      <a:r>
                        <a:rPr lang="en-US" sz="1000" u="none" kern="0" dirty="0">
                          <a:solidFill>
                            <a:schemeClr val="tx1"/>
                          </a:solidFill>
                          <a:effectLst/>
                          <a:latin typeface="Meiryo UI" panose="020B0604030504040204" pitchFamily="50" charset="-128"/>
                          <a:ea typeface="Meiryo UI" panose="020B0604030504040204" pitchFamily="50" charset="-128"/>
                        </a:rPr>
                        <a:t>2</a:t>
                      </a:r>
                      <a:r>
                        <a:rPr lang="ja-JP" sz="1000" u="none" kern="0" dirty="0">
                          <a:solidFill>
                            <a:schemeClr val="tx1"/>
                          </a:solidFill>
                          <a:effectLst/>
                          <a:latin typeface="Meiryo UI" panose="020B0604030504040204" pitchFamily="50" charset="-128"/>
                          <a:ea typeface="Meiryo UI" panose="020B0604030504040204" pitchFamily="50" charset="-128"/>
                        </a:rPr>
                        <a:t>歳延伸</a:t>
                      </a:r>
                      <a:r>
                        <a:rPr lang="en-US" sz="1000" u="none" kern="0" dirty="0">
                          <a:solidFill>
                            <a:schemeClr val="tx1"/>
                          </a:solidFill>
                          <a:effectLst/>
                          <a:latin typeface="Meiryo UI" panose="020B0604030504040204" pitchFamily="50" charset="-128"/>
                          <a:ea typeface="Meiryo UI" panose="020B0604030504040204" pitchFamily="50" charset="-128"/>
                        </a:rPr>
                        <a:t>[</a:t>
                      </a:r>
                      <a:r>
                        <a:rPr lang="en-US" sz="1000" u="none" kern="0" dirty="0" smtClean="0">
                          <a:solidFill>
                            <a:schemeClr val="tx1"/>
                          </a:solidFill>
                          <a:effectLst/>
                          <a:latin typeface="Meiryo UI" panose="020B0604030504040204" pitchFamily="50" charset="-128"/>
                          <a:ea typeface="Meiryo UI" panose="020B0604030504040204" pitchFamily="50" charset="-128"/>
                        </a:rPr>
                        <a:t>H34]</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T w="19050" cap="flat" cmpd="sng" algn="ctr">
                      <a:solidFill>
                        <a:schemeClr val="tx1"/>
                      </a:solidFill>
                      <a:prstDash val="solid"/>
                      <a:round/>
                      <a:headEnd type="none" w="med" len="med"/>
                      <a:tailEnd type="none" w="med" len="med"/>
                    </a:lnT>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rPr>
                        <a:t>健康日本</a:t>
                      </a:r>
                      <a:r>
                        <a:rPr lang="en-US" altLang="ja-JP" sz="1000" u="none" kern="0" dirty="0" smtClean="0">
                          <a:solidFill>
                            <a:schemeClr val="tx1"/>
                          </a:solidFill>
                          <a:effectLst/>
                          <a:latin typeface="Meiryo UI" panose="020B0604030504040204" pitchFamily="50" charset="-128"/>
                          <a:ea typeface="Meiryo UI" panose="020B0604030504040204" pitchFamily="50" charset="-128"/>
                        </a:rPr>
                        <a:t>21(</a:t>
                      </a:r>
                      <a:r>
                        <a:rPr lang="ja-JP" altLang="en-US" sz="1000" u="none" kern="0" dirty="0" smtClean="0">
                          <a:solidFill>
                            <a:schemeClr val="tx1"/>
                          </a:solidFill>
                          <a:effectLst/>
                          <a:latin typeface="Meiryo UI" panose="020B0604030504040204" pitchFamily="50" charset="-128"/>
                          <a:ea typeface="Meiryo UI" panose="020B0604030504040204" pitchFamily="50" charset="-128"/>
                        </a:rPr>
                        <a:t>第</a:t>
                      </a:r>
                      <a:r>
                        <a:rPr lang="en-US" altLang="ja-JP" sz="1000" u="none" kern="0" dirty="0" smtClean="0">
                          <a:solidFill>
                            <a:schemeClr val="tx1"/>
                          </a:solidFill>
                          <a:effectLst/>
                          <a:latin typeface="Meiryo UI" panose="020B0604030504040204" pitchFamily="50" charset="-128"/>
                          <a:ea typeface="Meiryo UI" panose="020B0604030504040204" pitchFamily="50" charset="-128"/>
                        </a:rPr>
                        <a:t>2</a:t>
                      </a:r>
                      <a:r>
                        <a:rPr lang="ja-JP" altLang="en-US" sz="1000" u="none" kern="0" dirty="0" smtClean="0">
                          <a:solidFill>
                            <a:schemeClr val="tx1"/>
                          </a:solidFill>
                          <a:effectLst/>
                          <a:latin typeface="Meiryo UI" panose="020B0604030504040204" pitchFamily="50" charset="-128"/>
                          <a:ea typeface="Meiryo UI" panose="020B0604030504040204" pitchFamily="50" charset="-128"/>
                        </a:rPr>
                        <a:t>次</a:t>
                      </a:r>
                      <a:r>
                        <a:rPr lang="en-US" altLang="ja-JP" sz="1000" u="none" kern="0" dirty="0" smtClean="0">
                          <a:solidFill>
                            <a:schemeClr val="tx1"/>
                          </a:solidFill>
                          <a:effectLst/>
                          <a:latin typeface="Meiryo UI" panose="020B0604030504040204" pitchFamily="50" charset="-128"/>
                          <a:ea typeface="Meiryo UI" panose="020B0604030504040204" pitchFamily="50" charset="-128"/>
                        </a:rPr>
                        <a:t>)</a:t>
                      </a:r>
                      <a:r>
                        <a:rPr lang="ja-JP" altLang="en-US" sz="1000" u="none" kern="0" dirty="0" smtClean="0">
                          <a:solidFill>
                            <a:schemeClr val="tx1"/>
                          </a:solidFill>
                          <a:effectLst/>
                          <a:latin typeface="Meiryo UI" panose="020B0604030504040204" pitchFamily="50" charset="-128"/>
                          <a:ea typeface="Meiryo UI" panose="020B0604030504040204" pitchFamily="50" charset="-128"/>
                        </a:rPr>
                        <a:t>の考え方に基づく（</a:t>
                      </a:r>
                      <a:r>
                        <a:rPr lang="ja-JP" sz="1000" u="none" kern="0" dirty="0" smtClean="0">
                          <a:solidFill>
                            <a:schemeClr val="tx1"/>
                          </a:solidFill>
                          <a:effectLst/>
                          <a:latin typeface="Meiryo UI" panose="020B0604030504040204" pitchFamily="50" charset="-128"/>
                          <a:ea typeface="Meiryo UI" panose="020B0604030504040204" pitchFamily="50" charset="-128"/>
                        </a:rPr>
                        <a:t>平均</a:t>
                      </a:r>
                      <a:r>
                        <a:rPr lang="ja-JP" sz="1000" u="none" kern="0" dirty="0">
                          <a:solidFill>
                            <a:schemeClr val="tx1"/>
                          </a:solidFill>
                          <a:effectLst/>
                          <a:latin typeface="Meiryo UI" panose="020B0604030504040204" pitchFamily="50" charset="-128"/>
                          <a:ea typeface="Meiryo UI" panose="020B0604030504040204" pitchFamily="50" charset="-128"/>
                        </a:rPr>
                        <a:t>寿命増加分を</a:t>
                      </a:r>
                      <a:r>
                        <a:rPr lang="ja-JP" sz="1000" u="none" kern="0" dirty="0" smtClean="0">
                          <a:solidFill>
                            <a:schemeClr val="tx1"/>
                          </a:solidFill>
                          <a:effectLst/>
                          <a:latin typeface="Meiryo UI" panose="020B0604030504040204" pitchFamily="50" charset="-128"/>
                          <a:ea typeface="Meiryo UI" panose="020B0604030504040204" pitchFamily="50" charset="-128"/>
                        </a:rPr>
                        <a:t>上回る</a:t>
                      </a:r>
                      <a:r>
                        <a:rPr lang="ja-JP" altLang="en-US" sz="1000" u="none" kern="0" dirty="0" smtClean="0">
                          <a:solidFill>
                            <a:schemeClr val="tx1"/>
                          </a:solidFill>
                          <a:effectLst/>
                          <a:latin typeface="Meiryo UI" panose="020B0604030504040204" pitchFamily="50" charset="-128"/>
                          <a:ea typeface="Meiryo UI" panose="020B0604030504040204" pitchFamily="50" charset="-128"/>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r>
              <a:tr h="152551">
                <a:tc>
                  <a:txBody>
                    <a:bodyPr/>
                    <a:lstStyle/>
                    <a:p>
                      <a:pPr algn="ctr">
                        <a:lnSpc>
                          <a:spcPts val="1200"/>
                        </a:lnSpc>
                        <a:spcAft>
                          <a:spcPts val="0"/>
                        </a:spcAft>
                      </a:pPr>
                      <a:r>
                        <a:rPr lang="ja-JP" altLang="en-US" sz="1000" b="1" u="none" kern="0" dirty="0">
                          <a:solidFill>
                            <a:schemeClr val="bg1"/>
                          </a:solidFill>
                          <a:effectLst/>
                          <a:latin typeface="Meiryo UI" panose="020B0604030504040204" pitchFamily="50" charset="-128"/>
                          <a:ea typeface="Meiryo UI" panose="020B0604030504040204" pitchFamily="50" charset="-128"/>
                          <a:cs typeface="+mn-cs"/>
                        </a:rPr>
                        <a:t>❷</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accent4">
                        <a:lumMod val="75000"/>
                      </a:schemeClr>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市町村健康寿命の差（男</a:t>
                      </a:r>
                      <a:r>
                        <a:rPr lang="en-US" sz="1000" u="none" kern="0" dirty="0">
                          <a:solidFill>
                            <a:schemeClr val="tx1"/>
                          </a:solidFill>
                          <a:effectLst/>
                          <a:latin typeface="Meiryo UI" panose="020B0604030504040204" pitchFamily="50" charset="-128"/>
                          <a:ea typeface="Meiryo UI" panose="020B0604030504040204" pitchFamily="50" charset="-128"/>
                        </a:rPr>
                        <a:t>/</a:t>
                      </a:r>
                      <a:r>
                        <a:rPr lang="ja-JP" sz="1000" u="none" kern="0" dirty="0">
                          <a:solidFill>
                            <a:schemeClr val="tx1"/>
                          </a:solidFill>
                          <a:effectLst/>
                          <a:latin typeface="Meiryo UI" panose="020B0604030504040204" pitchFamily="50" charset="-128"/>
                          <a:ea typeface="Meiryo UI" panose="020B0604030504040204" pitchFamily="50" charset="-128"/>
                        </a:rPr>
                        <a:t>女</a:t>
                      </a:r>
                      <a:r>
                        <a:rPr lang="ja-JP" sz="1000" u="none" kern="0" dirty="0" smtClean="0">
                          <a:solidFill>
                            <a:schemeClr val="tx1"/>
                          </a:solidFill>
                          <a:effectLst/>
                          <a:latin typeface="Meiryo UI" panose="020B0604030504040204" pitchFamily="50" charset="-128"/>
                          <a:ea typeface="Meiryo UI" panose="020B0604030504040204" pitchFamily="50" charset="-128"/>
                        </a:rPr>
                        <a:t>）【</a:t>
                      </a:r>
                      <a:r>
                        <a:rPr lang="ja-JP" sz="1000" u="none" kern="0" dirty="0">
                          <a:solidFill>
                            <a:schemeClr val="tx1"/>
                          </a:solidFill>
                          <a:effectLst/>
                          <a:latin typeface="Meiryo UI" panose="020B0604030504040204" pitchFamily="50" charset="-128"/>
                          <a:ea typeface="Meiryo UI" panose="020B0604030504040204" pitchFamily="50" charset="-128"/>
                        </a:rPr>
                        <a:t>大阪府調べ】</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blipFill>
                      <a:blip r:embed="rId2"/>
                      <a:tile tx="0" ty="0" sx="100000" sy="100000" flip="none" algn="tl"/>
                    </a:blip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rPr>
                        <a:t>4.6</a:t>
                      </a:r>
                      <a:r>
                        <a:rPr lang="ja-JP" sz="1000" u="none" kern="0" dirty="0">
                          <a:solidFill>
                            <a:schemeClr val="tx1"/>
                          </a:solidFill>
                          <a:effectLst/>
                          <a:latin typeface="Meiryo UI" panose="020B0604030504040204" pitchFamily="50" charset="-128"/>
                          <a:ea typeface="Meiryo UI" panose="020B0604030504040204" pitchFamily="50" charset="-128"/>
                        </a:rPr>
                        <a:t>年</a:t>
                      </a:r>
                      <a:r>
                        <a:rPr lang="en-US" sz="1000" u="none" kern="0" dirty="0">
                          <a:solidFill>
                            <a:schemeClr val="tx1"/>
                          </a:solidFill>
                          <a:effectLst/>
                          <a:latin typeface="Meiryo UI" panose="020B0604030504040204" pitchFamily="50" charset="-128"/>
                          <a:ea typeface="Meiryo UI" panose="020B0604030504040204" pitchFamily="50" charset="-128"/>
                        </a:rPr>
                        <a:t>/4.0</a:t>
                      </a:r>
                      <a:r>
                        <a:rPr lang="ja-JP" sz="1000" u="none" kern="0" dirty="0">
                          <a:solidFill>
                            <a:schemeClr val="tx1"/>
                          </a:solidFill>
                          <a:effectLst/>
                          <a:latin typeface="Meiryo UI" panose="020B0604030504040204" pitchFamily="50" charset="-128"/>
                          <a:ea typeface="Meiryo UI" panose="020B0604030504040204" pitchFamily="50" charset="-128"/>
                        </a:rPr>
                        <a:t>年</a:t>
                      </a:r>
                      <a:r>
                        <a:rPr lang="en-US" sz="1000" u="none" kern="0" dirty="0">
                          <a:solidFill>
                            <a:schemeClr val="tx1"/>
                          </a:solidFill>
                          <a:effectLst/>
                          <a:latin typeface="Meiryo UI" panose="020B0604030504040204" pitchFamily="50" charset="-128"/>
                          <a:ea typeface="Meiryo UI" panose="020B0604030504040204" pitchFamily="50" charset="-128"/>
                        </a:rPr>
                        <a:t>[H27]</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tcPr>
                </a:tc>
                <a:tc>
                  <a:txBody>
                    <a:bodyPr/>
                    <a:lstStyle/>
                    <a:p>
                      <a:pPr algn="ctr">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市町村格差の縮小</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健康日本</a:t>
                      </a:r>
                      <a:r>
                        <a:rPr lang="en-US" sz="1000" u="none" kern="0" dirty="0">
                          <a:solidFill>
                            <a:schemeClr val="tx1"/>
                          </a:solidFill>
                          <a:effectLst/>
                          <a:latin typeface="Meiryo UI" panose="020B0604030504040204" pitchFamily="50" charset="-128"/>
                          <a:ea typeface="Meiryo UI" panose="020B0604030504040204" pitchFamily="50" charset="-128"/>
                        </a:rPr>
                        <a:t>21(</a:t>
                      </a:r>
                      <a:r>
                        <a:rPr lang="ja-JP" sz="1000" u="none" kern="0" dirty="0">
                          <a:solidFill>
                            <a:schemeClr val="tx1"/>
                          </a:solidFill>
                          <a:effectLst/>
                          <a:latin typeface="Meiryo UI" panose="020B0604030504040204" pitchFamily="50" charset="-128"/>
                          <a:ea typeface="Meiryo UI" panose="020B0604030504040204" pitchFamily="50" charset="-128"/>
                        </a:rPr>
                        <a:t>第</a:t>
                      </a:r>
                      <a:r>
                        <a:rPr lang="en-US" sz="1000" u="none" kern="0" dirty="0">
                          <a:solidFill>
                            <a:schemeClr val="tx1"/>
                          </a:solidFill>
                          <a:effectLst/>
                          <a:latin typeface="Meiryo UI" panose="020B0604030504040204" pitchFamily="50" charset="-128"/>
                          <a:ea typeface="Meiryo UI" panose="020B0604030504040204" pitchFamily="50" charset="-128"/>
                        </a:rPr>
                        <a:t>2</a:t>
                      </a:r>
                      <a:r>
                        <a:rPr lang="ja-JP" sz="1000" u="none" kern="0" dirty="0">
                          <a:solidFill>
                            <a:schemeClr val="tx1"/>
                          </a:solidFill>
                          <a:effectLst/>
                          <a:latin typeface="Meiryo UI" panose="020B0604030504040204" pitchFamily="50" charset="-128"/>
                          <a:ea typeface="Meiryo UI" panose="020B0604030504040204" pitchFamily="50" charset="-128"/>
                        </a:rPr>
                        <a:t>次</a:t>
                      </a:r>
                      <a:r>
                        <a:rPr lang="en-US" sz="1000" u="none" kern="0" dirty="0" smtClean="0">
                          <a:solidFill>
                            <a:schemeClr val="tx1"/>
                          </a:solidFill>
                          <a:effectLst/>
                          <a:latin typeface="Meiryo UI" panose="020B0604030504040204" pitchFamily="50" charset="-128"/>
                          <a:ea typeface="Meiryo UI" panose="020B0604030504040204" pitchFamily="50" charset="-128"/>
                        </a:rPr>
                        <a:t>)</a:t>
                      </a:r>
                      <a:r>
                        <a:rPr lang="ja-JP" altLang="en-US" sz="1000" u="none" kern="0" dirty="0" smtClean="0">
                          <a:solidFill>
                            <a:schemeClr val="tx1"/>
                          </a:solidFill>
                          <a:effectLst/>
                          <a:latin typeface="Meiryo UI" panose="020B0604030504040204" pitchFamily="50" charset="-128"/>
                          <a:ea typeface="Meiryo UI" panose="020B0604030504040204" pitchFamily="50" charset="-128"/>
                        </a:rPr>
                        <a:t>を参考</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tcPr>
                </a:tc>
              </a:tr>
              <a:tr h="143865">
                <a:tc>
                  <a:txBody>
                    <a:bodyPr/>
                    <a:lstStyle/>
                    <a:p>
                      <a:pPr algn="ctr">
                        <a:lnSpc>
                          <a:spcPts val="1200"/>
                        </a:lnSpc>
                        <a:spcAft>
                          <a:spcPts val="0"/>
                        </a:spcAft>
                      </a:pPr>
                      <a:r>
                        <a:rPr lang="ja-JP" altLang="en-US" sz="1000" b="1" u="none" kern="0" dirty="0">
                          <a:solidFill>
                            <a:schemeClr val="bg1"/>
                          </a:solidFill>
                          <a:effectLst/>
                          <a:latin typeface="Meiryo UI" panose="020B0604030504040204" pitchFamily="50" charset="-128"/>
                          <a:ea typeface="Meiryo UI" panose="020B0604030504040204" pitchFamily="50" charset="-128"/>
                          <a:cs typeface="+mn-cs"/>
                        </a:rPr>
                        <a:t>❸</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accent4">
                        <a:lumMod val="75000"/>
                      </a:schemeClr>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がん年齢調整死亡率（</a:t>
                      </a:r>
                      <a:r>
                        <a:rPr lang="en-US" sz="1000" u="none" kern="0" dirty="0">
                          <a:solidFill>
                            <a:schemeClr val="tx1"/>
                          </a:solidFill>
                          <a:effectLst/>
                          <a:latin typeface="Meiryo UI" panose="020B0604030504040204" pitchFamily="50" charset="-128"/>
                          <a:ea typeface="Meiryo UI" panose="020B0604030504040204" pitchFamily="50" charset="-128"/>
                        </a:rPr>
                        <a:t>75</a:t>
                      </a:r>
                      <a:r>
                        <a:rPr lang="ja-JP" sz="1000" u="none" kern="0" dirty="0">
                          <a:solidFill>
                            <a:schemeClr val="tx1"/>
                          </a:solidFill>
                          <a:effectLst/>
                          <a:latin typeface="Meiryo UI" panose="020B0604030504040204" pitchFamily="50" charset="-128"/>
                          <a:ea typeface="Meiryo UI" panose="020B0604030504040204" pitchFamily="50" charset="-128"/>
                        </a:rPr>
                        <a:t>歳未満</a:t>
                      </a:r>
                      <a:r>
                        <a:rPr lang="ja-JP" sz="1000" u="none" kern="0" dirty="0" smtClean="0">
                          <a:solidFill>
                            <a:schemeClr val="tx1"/>
                          </a:solidFill>
                          <a:effectLst/>
                          <a:latin typeface="Meiryo UI" panose="020B0604030504040204" pitchFamily="50" charset="-128"/>
                          <a:ea typeface="Meiryo UI" panose="020B0604030504040204" pitchFamily="50" charset="-128"/>
                        </a:rPr>
                        <a:t>）【</a:t>
                      </a:r>
                      <a:r>
                        <a:rPr lang="ja-JP" altLang="en-US" sz="1000" u="none" kern="0" dirty="0" smtClean="0">
                          <a:solidFill>
                            <a:schemeClr val="tx1"/>
                          </a:solidFill>
                          <a:effectLst/>
                          <a:latin typeface="Meiryo UI" panose="020B0604030504040204" pitchFamily="50" charset="-128"/>
                          <a:ea typeface="Meiryo UI" panose="020B0604030504040204" pitchFamily="50" charset="-128"/>
                        </a:rPr>
                        <a:t>国立がん研究Ｃ「がん登録・統計」</a:t>
                      </a:r>
                      <a:r>
                        <a:rPr lang="ja-JP" sz="1000" u="none" kern="0" dirty="0" smtClean="0">
                          <a:solidFill>
                            <a:schemeClr val="tx1"/>
                          </a:solidFill>
                          <a:effectLst/>
                          <a:latin typeface="Meiryo UI" panose="020B0604030504040204" pitchFamily="50" charset="-128"/>
                          <a:ea typeface="Meiryo UI" panose="020B0604030504040204" pitchFamily="50" charset="-128"/>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c>
                  <a:txBody>
                    <a:bodyPr/>
                    <a:lstStyle/>
                    <a:p>
                      <a:pPr algn="ctr">
                        <a:lnSpc>
                          <a:spcPts val="1200"/>
                        </a:lnSpc>
                        <a:spcAft>
                          <a:spcPts val="0"/>
                        </a:spcAft>
                      </a:pPr>
                      <a:r>
                        <a:rPr lang="en-US" sz="1000" u="none" kern="0">
                          <a:solidFill>
                            <a:schemeClr val="tx1"/>
                          </a:solidFill>
                          <a:effectLst/>
                          <a:latin typeface="Meiryo UI" panose="020B0604030504040204" pitchFamily="50" charset="-128"/>
                          <a:ea typeface="Meiryo UI" panose="020B0604030504040204" pitchFamily="50" charset="-128"/>
                        </a:rPr>
                        <a:t>79.9[H29]</a:t>
                      </a:r>
                      <a:endParaRPr lang="ja-JP" sz="1000" u="none" kern="10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tcPr>
                </a:tc>
                <a:tc>
                  <a:txBody>
                    <a:bodyPr/>
                    <a:lstStyle/>
                    <a:p>
                      <a:pPr algn="ctr">
                        <a:lnSpc>
                          <a:spcPts val="1200"/>
                        </a:lnSpc>
                        <a:spcAft>
                          <a:spcPts val="0"/>
                        </a:spcAft>
                      </a:pP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mn-cs"/>
                        </a:rPr>
                        <a:t>H29</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mn-cs"/>
                        </a:rPr>
                        <a:t>比 </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mn-cs"/>
                        </a:rPr>
                        <a:t>10</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mn-cs"/>
                        </a:rPr>
                        <a:t>年後</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mn-cs"/>
                        </a:rPr>
                        <a:t>『</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mn-cs"/>
                        </a:rPr>
                        <a:t>約</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mn-cs"/>
                        </a:rPr>
                        <a:t>17%</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mn-cs"/>
                        </a:rPr>
                        <a:t>減</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mn-cs"/>
                        </a:rPr>
                        <a:t>』</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mn-cs"/>
                        </a:rPr>
                        <a:t>（</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mn-cs"/>
                        </a:rPr>
                        <a:t>6</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mn-cs"/>
                        </a:rPr>
                        <a:t>年後</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mn-cs"/>
                        </a:rPr>
                        <a:t>『</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mn-cs"/>
                        </a:rPr>
                        <a:t>約</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mn-cs"/>
                        </a:rPr>
                        <a:t>10%</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mn-cs"/>
                        </a:rPr>
                        <a:t>減</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mn-cs"/>
                        </a:rPr>
                        <a:t>』</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mn-cs"/>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がん対策推進計画の目標設定に基づく</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tcPr>
                </a:tc>
              </a:tr>
              <a:tr h="152551">
                <a:tc>
                  <a:txBody>
                    <a:bodyPr/>
                    <a:lstStyle/>
                    <a:p>
                      <a:pPr algn="ctr">
                        <a:lnSpc>
                          <a:spcPts val="1200"/>
                        </a:lnSpc>
                        <a:spcAft>
                          <a:spcPts val="0"/>
                        </a:spcAft>
                      </a:pPr>
                      <a:r>
                        <a:rPr lang="ja-JP" altLang="en-US" sz="1000" b="1" u="none" kern="0" dirty="0">
                          <a:solidFill>
                            <a:schemeClr val="bg1"/>
                          </a:solidFill>
                          <a:effectLst/>
                          <a:latin typeface="Meiryo UI" panose="020B0604030504040204" pitchFamily="50" charset="-128"/>
                          <a:ea typeface="Meiryo UI" panose="020B0604030504040204" pitchFamily="50" charset="-128"/>
                          <a:cs typeface="+mn-cs"/>
                        </a:rPr>
                        <a:t>❹</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accent4">
                        <a:lumMod val="75000"/>
                      </a:schemeClr>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心疾患の年齢調整死亡率（男</a:t>
                      </a:r>
                      <a:r>
                        <a:rPr lang="en-US" sz="1000" u="none" kern="0" dirty="0">
                          <a:solidFill>
                            <a:schemeClr val="tx1"/>
                          </a:solidFill>
                          <a:effectLst/>
                          <a:latin typeface="Meiryo UI" panose="020B0604030504040204" pitchFamily="50" charset="-128"/>
                          <a:ea typeface="Meiryo UI" panose="020B0604030504040204" pitchFamily="50" charset="-128"/>
                        </a:rPr>
                        <a:t>/</a:t>
                      </a:r>
                      <a:r>
                        <a:rPr lang="ja-JP" sz="1000" u="none" kern="0" dirty="0">
                          <a:solidFill>
                            <a:schemeClr val="tx1"/>
                          </a:solidFill>
                          <a:effectLst/>
                          <a:latin typeface="Meiryo UI" panose="020B0604030504040204" pitchFamily="50" charset="-128"/>
                          <a:ea typeface="Meiryo UI" panose="020B0604030504040204" pitchFamily="50" charset="-128"/>
                        </a:rPr>
                        <a:t>女</a:t>
                      </a:r>
                      <a:r>
                        <a:rPr lang="ja-JP" sz="1000" u="none" kern="0" dirty="0" smtClean="0">
                          <a:solidFill>
                            <a:schemeClr val="tx1"/>
                          </a:solidFill>
                          <a:effectLst/>
                          <a:latin typeface="Meiryo UI" panose="020B0604030504040204" pitchFamily="50" charset="-128"/>
                          <a:ea typeface="Meiryo UI" panose="020B0604030504040204" pitchFamily="50" charset="-128"/>
                        </a:rPr>
                        <a:t>）【</a:t>
                      </a:r>
                      <a:r>
                        <a:rPr lang="ja-JP" sz="1000" u="none" kern="0" dirty="0">
                          <a:solidFill>
                            <a:schemeClr val="tx1"/>
                          </a:solidFill>
                          <a:effectLst/>
                          <a:latin typeface="Meiryo UI" panose="020B0604030504040204" pitchFamily="50" charset="-128"/>
                          <a:ea typeface="Meiryo UI" panose="020B0604030504040204" pitchFamily="50" charset="-128"/>
                        </a:rPr>
                        <a:t>人口動態</a:t>
                      </a:r>
                      <a:r>
                        <a:rPr lang="ja-JP" sz="1000" u="none" kern="0" dirty="0" smtClean="0">
                          <a:solidFill>
                            <a:schemeClr val="tx1"/>
                          </a:solidFill>
                          <a:effectLst/>
                          <a:latin typeface="Meiryo UI" panose="020B0604030504040204" pitchFamily="50" charset="-128"/>
                          <a:ea typeface="Meiryo UI" panose="020B0604030504040204" pitchFamily="50" charset="-128"/>
                        </a:rPr>
                        <a:t>統計</a:t>
                      </a:r>
                      <a:r>
                        <a:rPr lang="ja-JP" altLang="en-US" sz="1000" u="none" kern="0" dirty="0" smtClean="0">
                          <a:solidFill>
                            <a:schemeClr val="tx1"/>
                          </a:solidFill>
                          <a:effectLst/>
                          <a:latin typeface="Meiryo UI" panose="020B0604030504040204" pitchFamily="50" charset="-128"/>
                          <a:ea typeface="Meiryo UI" panose="020B0604030504040204" pitchFamily="50" charset="-128"/>
                        </a:rPr>
                        <a:t>特殊報告</a:t>
                      </a:r>
                      <a:r>
                        <a:rPr lang="ja-JP" sz="1000" u="none" kern="0" dirty="0" smtClean="0">
                          <a:solidFill>
                            <a:schemeClr val="tx1"/>
                          </a:solidFill>
                          <a:effectLst/>
                          <a:latin typeface="Meiryo UI" panose="020B0604030504040204" pitchFamily="50" charset="-128"/>
                          <a:ea typeface="Meiryo UI" panose="020B0604030504040204" pitchFamily="50" charset="-128"/>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c>
                  <a:txBody>
                    <a:bodyPr/>
                    <a:lstStyle/>
                    <a:p>
                      <a:pPr algn="ctr">
                        <a:lnSpc>
                          <a:spcPts val="1200"/>
                        </a:lnSpc>
                        <a:spcAft>
                          <a:spcPts val="0"/>
                        </a:spcAft>
                      </a:pPr>
                      <a:r>
                        <a:rPr lang="en-US" sz="1000" u="none" kern="0">
                          <a:solidFill>
                            <a:schemeClr val="tx1"/>
                          </a:solidFill>
                          <a:effectLst/>
                          <a:latin typeface="Meiryo UI" panose="020B0604030504040204" pitchFamily="50" charset="-128"/>
                          <a:ea typeface="Meiryo UI" panose="020B0604030504040204" pitchFamily="50" charset="-128"/>
                        </a:rPr>
                        <a:t>72.9/37.6[H27]</a:t>
                      </a:r>
                      <a:endParaRPr lang="ja-JP" sz="1000" u="none" kern="10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tcPr>
                </a:tc>
                <a:tc>
                  <a:txBody>
                    <a:bodyPr/>
                    <a:lstStyle/>
                    <a:p>
                      <a:pPr algn="ctr">
                        <a:lnSpc>
                          <a:spcPts val="1200"/>
                        </a:lnSpc>
                        <a:spcAft>
                          <a:spcPts val="0"/>
                        </a:spcAft>
                      </a:pPr>
                      <a:r>
                        <a:rPr lang="en-US" sz="1000" u="none" kern="0">
                          <a:solidFill>
                            <a:schemeClr val="tx1"/>
                          </a:solidFill>
                          <a:effectLst/>
                          <a:latin typeface="Meiryo UI" panose="020B0604030504040204" pitchFamily="50" charset="-128"/>
                          <a:ea typeface="Meiryo UI" panose="020B0604030504040204" pitchFamily="50" charset="-128"/>
                        </a:rPr>
                        <a:t>67.6/33.1</a:t>
                      </a:r>
                      <a:endParaRPr lang="ja-JP" sz="1000" u="none" kern="10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直近の推移に基づき減少ペースを</a:t>
                      </a:r>
                      <a:r>
                        <a:rPr lang="ja-JP" sz="1000" u="none" kern="0" dirty="0" smtClean="0">
                          <a:solidFill>
                            <a:schemeClr val="tx1"/>
                          </a:solidFill>
                          <a:effectLst/>
                          <a:latin typeface="Meiryo UI" panose="020B0604030504040204" pitchFamily="50" charset="-128"/>
                          <a:ea typeface="Meiryo UI" panose="020B0604030504040204" pitchFamily="50" charset="-128"/>
                        </a:rPr>
                        <a:t>維持</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tcPr>
                </a:tc>
              </a:tr>
              <a:tr h="157418">
                <a:tc>
                  <a:txBody>
                    <a:bodyPr/>
                    <a:lstStyle/>
                    <a:p>
                      <a:pPr algn="ctr">
                        <a:lnSpc>
                          <a:spcPts val="1200"/>
                        </a:lnSpc>
                        <a:spcAft>
                          <a:spcPts val="0"/>
                        </a:spcAft>
                      </a:pPr>
                      <a:r>
                        <a:rPr lang="ja-JP" altLang="en-US" sz="1000" b="1" u="none" kern="0" dirty="0">
                          <a:solidFill>
                            <a:schemeClr val="bg1"/>
                          </a:solidFill>
                          <a:effectLst/>
                          <a:latin typeface="Meiryo UI" panose="020B0604030504040204" pitchFamily="50" charset="-128"/>
                          <a:ea typeface="Meiryo UI" panose="020B0604030504040204" pitchFamily="50" charset="-128"/>
                          <a:cs typeface="+mn-cs"/>
                        </a:rPr>
                        <a:t>❺</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accent4">
                        <a:lumMod val="75000"/>
                      </a:schemeClr>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脳血管疾患の年齢調整死亡率（男</a:t>
                      </a:r>
                      <a:r>
                        <a:rPr lang="en-US" sz="1000" u="none" kern="0" dirty="0">
                          <a:solidFill>
                            <a:schemeClr val="tx1"/>
                          </a:solidFill>
                          <a:effectLst/>
                          <a:latin typeface="Meiryo UI" panose="020B0604030504040204" pitchFamily="50" charset="-128"/>
                          <a:ea typeface="Meiryo UI" panose="020B0604030504040204" pitchFamily="50" charset="-128"/>
                        </a:rPr>
                        <a:t>/</a:t>
                      </a:r>
                      <a:r>
                        <a:rPr lang="ja-JP" sz="1000" u="none" kern="0" dirty="0">
                          <a:solidFill>
                            <a:schemeClr val="tx1"/>
                          </a:solidFill>
                          <a:effectLst/>
                          <a:latin typeface="Meiryo UI" panose="020B0604030504040204" pitchFamily="50" charset="-128"/>
                          <a:ea typeface="Meiryo UI" panose="020B0604030504040204" pitchFamily="50" charset="-128"/>
                        </a:rPr>
                        <a:t>女）【人口動態</a:t>
                      </a:r>
                      <a:r>
                        <a:rPr lang="ja-JP" sz="1000" u="none" kern="0" dirty="0" smtClean="0">
                          <a:solidFill>
                            <a:schemeClr val="tx1"/>
                          </a:solidFill>
                          <a:effectLst/>
                          <a:latin typeface="Meiryo UI" panose="020B0604030504040204" pitchFamily="50" charset="-128"/>
                          <a:ea typeface="Meiryo UI" panose="020B0604030504040204" pitchFamily="50" charset="-128"/>
                        </a:rPr>
                        <a:t>統計</a:t>
                      </a:r>
                      <a:r>
                        <a:rPr lang="ja-JP" altLang="en-US" sz="1000" u="none" kern="0" dirty="0" smtClean="0">
                          <a:solidFill>
                            <a:schemeClr val="tx1"/>
                          </a:solidFill>
                          <a:effectLst/>
                          <a:latin typeface="Meiryo UI" panose="020B0604030504040204" pitchFamily="50" charset="-128"/>
                          <a:ea typeface="Meiryo UI" panose="020B0604030504040204" pitchFamily="50" charset="-128"/>
                        </a:rPr>
                        <a:t>特殊報告</a:t>
                      </a:r>
                      <a:r>
                        <a:rPr lang="ja-JP" sz="1000" u="none" kern="0" dirty="0" smtClean="0">
                          <a:solidFill>
                            <a:schemeClr val="tx1"/>
                          </a:solidFill>
                          <a:effectLst/>
                          <a:latin typeface="Meiryo UI" panose="020B0604030504040204" pitchFamily="50" charset="-128"/>
                          <a:ea typeface="Meiryo UI" panose="020B0604030504040204" pitchFamily="50" charset="-128"/>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c>
                  <a:txBody>
                    <a:bodyPr/>
                    <a:lstStyle/>
                    <a:p>
                      <a:pPr algn="ctr">
                        <a:lnSpc>
                          <a:spcPts val="1200"/>
                        </a:lnSpc>
                        <a:spcAft>
                          <a:spcPts val="0"/>
                        </a:spcAft>
                      </a:pPr>
                      <a:r>
                        <a:rPr lang="en-US" sz="1000" u="none" kern="0">
                          <a:solidFill>
                            <a:schemeClr val="tx1"/>
                          </a:solidFill>
                          <a:effectLst/>
                          <a:latin typeface="Meiryo UI" panose="020B0604030504040204" pitchFamily="50" charset="-128"/>
                          <a:ea typeface="Meiryo UI" panose="020B0604030504040204" pitchFamily="50" charset="-128"/>
                        </a:rPr>
                        <a:t>33.2/16.6[H27]</a:t>
                      </a:r>
                      <a:endParaRPr lang="ja-JP" sz="1000" u="none" kern="10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rPr>
                        <a:t>26.5/12.0</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tc>
                <a:tc>
                  <a:txBody>
                    <a:bodyPr/>
                    <a:lstStyle/>
                    <a:p>
                      <a:pPr algn="l">
                        <a:lnSpc>
                          <a:spcPts val="1200"/>
                        </a:lnSpc>
                        <a:spcAft>
                          <a:spcPts val="0"/>
                        </a:spcAft>
                      </a:pPr>
                      <a:r>
                        <a:rPr lang="ja-JP" sz="1000" u="none" kern="0" dirty="0" smtClean="0">
                          <a:solidFill>
                            <a:schemeClr val="tx1"/>
                          </a:solidFill>
                          <a:effectLst/>
                          <a:latin typeface="Meiryo UI" panose="020B0604030504040204" pitchFamily="50" charset="-128"/>
                          <a:ea typeface="Meiryo UI" panose="020B0604030504040204" pitchFamily="50" charset="-128"/>
                        </a:rPr>
                        <a:t>同上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tcPr>
                </a:tc>
              </a:tr>
              <a:tr h="152551">
                <a:tc>
                  <a:txBody>
                    <a:bodyPr/>
                    <a:lstStyle/>
                    <a:p>
                      <a:pPr algn="ctr">
                        <a:lnSpc>
                          <a:spcPts val="1200"/>
                        </a:lnSpc>
                        <a:spcAft>
                          <a:spcPts val="0"/>
                        </a:spcAft>
                      </a:pPr>
                      <a:r>
                        <a:rPr lang="ja-JP" altLang="en-US" sz="1000" b="1" u="none" kern="0" dirty="0">
                          <a:solidFill>
                            <a:schemeClr val="bg1"/>
                          </a:solidFill>
                          <a:effectLst/>
                          <a:latin typeface="Meiryo UI" panose="020B0604030504040204" pitchFamily="50" charset="-128"/>
                          <a:ea typeface="Meiryo UI" panose="020B0604030504040204" pitchFamily="50" charset="-128"/>
                          <a:cs typeface="+mn-cs"/>
                        </a:rPr>
                        <a:t>❻</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accent4">
                        <a:lumMod val="75000"/>
                      </a:schemeClr>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メタボリックシンドローム該当者</a:t>
                      </a:r>
                      <a:r>
                        <a:rPr lang="en-US" sz="1000" u="none" kern="0" dirty="0">
                          <a:solidFill>
                            <a:schemeClr val="tx1"/>
                          </a:solidFill>
                          <a:effectLst/>
                          <a:latin typeface="Meiryo UI" panose="020B0604030504040204" pitchFamily="50" charset="-128"/>
                          <a:ea typeface="Meiryo UI" panose="020B0604030504040204" pitchFamily="50" charset="-128"/>
                        </a:rPr>
                        <a:t>/</a:t>
                      </a:r>
                      <a:r>
                        <a:rPr lang="ja-JP" sz="1000" u="none" kern="0" dirty="0">
                          <a:solidFill>
                            <a:schemeClr val="tx1"/>
                          </a:solidFill>
                          <a:effectLst/>
                          <a:latin typeface="Meiryo UI" panose="020B0604030504040204" pitchFamily="50" charset="-128"/>
                          <a:ea typeface="Meiryo UI" panose="020B0604030504040204" pitchFamily="50" charset="-128"/>
                        </a:rPr>
                        <a:t>予備群【</a:t>
                      </a:r>
                      <a:r>
                        <a:rPr lang="ja-JP" sz="1000" u="none" kern="100" dirty="0">
                          <a:solidFill>
                            <a:schemeClr val="tx1"/>
                          </a:solidFill>
                          <a:effectLst/>
                          <a:latin typeface="Meiryo UI" panose="020B0604030504040204" pitchFamily="50" charset="-128"/>
                          <a:ea typeface="Meiryo UI" panose="020B0604030504040204" pitchFamily="50" charset="-128"/>
                        </a:rPr>
                        <a:t>特定</a:t>
                      </a:r>
                      <a:r>
                        <a:rPr lang="ja-JP" sz="1000" u="none" kern="100" dirty="0" smtClean="0">
                          <a:solidFill>
                            <a:schemeClr val="tx1"/>
                          </a:solidFill>
                          <a:effectLst/>
                          <a:latin typeface="Meiryo UI" panose="020B0604030504040204" pitchFamily="50" charset="-128"/>
                          <a:ea typeface="Meiryo UI" panose="020B0604030504040204" pitchFamily="50" charset="-128"/>
                        </a:rPr>
                        <a:t>健診</a:t>
                      </a:r>
                      <a:r>
                        <a:rPr lang="ja-JP" altLang="en-US" sz="1000" u="none" kern="100" dirty="0" smtClean="0">
                          <a:solidFill>
                            <a:schemeClr val="tx1"/>
                          </a:solidFill>
                          <a:effectLst/>
                          <a:latin typeface="Meiryo UI" panose="020B0604030504040204" pitchFamily="50" charset="-128"/>
                          <a:ea typeface="Meiryo UI" panose="020B0604030504040204" pitchFamily="50" charset="-128"/>
                        </a:rPr>
                        <a:t>等</a:t>
                      </a:r>
                      <a:r>
                        <a:rPr lang="ja-JP" sz="1000" u="none" kern="100" dirty="0" smtClean="0">
                          <a:solidFill>
                            <a:schemeClr val="tx1"/>
                          </a:solidFill>
                          <a:effectLst/>
                          <a:latin typeface="Meiryo UI" panose="020B0604030504040204" pitchFamily="50" charset="-128"/>
                          <a:ea typeface="Meiryo UI" panose="020B0604030504040204" pitchFamily="50" charset="-128"/>
                        </a:rPr>
                        <a:t>実施</a:t>
                      </a:r>
                      <a:r>
                        <a:rPr lang="ja-JP" sz="1000" u="none" kern="100" dirty="0">
                          <a:solidFill>
                            <a:schemeClr val="tx1"/>
                          </a:solidFill>
                          <a:effectLst/>
                          <a:latin typeface="Meiryo UI" panose="020B0604030504040204" pitchFamily="50" charset="-128"/>
                          <a:ea typeface="Meiryo UI" panose="020B0604030504040204" pitchFamily="50" charset="-128"/>
                        </a:rPr>
                        <a:t>状況</a:t>
                      </a:r>
                      <a:r>
                        <a:rPr lang="ja-JP" sz="1000" u="none" kern="0" dirty="0">
                          <a:solidFill>
                            <a:schemeClr val="tx1"/>
                          </a:solidFill>
                          <a:effectLst/>
                          <a:latin typeface="Meiryo UI" panose="020B0604030504040204" pitchFamily="50" charset="-128"/>
                          <a:ea typeface="Meiryo UI" panose="020B0604030504040204" pitchFamily="50" charset="-128"/>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c>
                  <a:txBody>
                    <a:bodyPr/>
                    <a:lstStyle/>
                    <a:p>
                      <a:pPr algn="ctr">
                        <a:lnSpc>
                          <a:spcPts val="1200"/>
                        </a:lnSpc>
                        <a:spcAft>
                          <a:spcPts val="0"/>
                        </a:spcAft>
                      </a:pPr>
                      <a:r>
                        <a:rPr lang="en-US" sz="1000" u="none" kern="0" dirty="0" smtClean="0">
                          <a:solidFill>
                            <a:schemeClr val="tx1"/>
                          </a:solidFill>
                          <a:effectLst/>
                          <a:latin typeface="Meiryo UI" panose="020B0604030504040204" pitchFamily="50" charset="-128"/>
                          <a:ea typeface="Meiryo UI" panose="020B0604030504040204" pitchFamily="50" charset="-128"/>
                        </a:rPr>
                        <a:t>13.8%/</a:t>
                      </a:r>
                      <a:r>
                        <a:rPr lang="en-US" sz="1000" u="none" kern="0" dirty="0">
                          <a:solidFill>
                            <a:schemeClr val="tx1"/>
                          </a:solidFill>
                          <a:effectLst/>
                          <a:latin typeface="Meiryo UI" panose="020B0604030504040204" pitchFamily="50" charset="-128"/>
                          <a:ea typeface="Meiryo UI" panose="020B0604030504040204" pitchFamily="50" charset="-128"/>
                        </a:rPr>
                        <a:t>12.2%[</a:t>
                      </a:r>
                      <a:r>
                        <a:rPr lang="en-US" sz="1000" u="none" kern="0" dirty="0" smtClean="0">
                          <a:solidFill>
                            <a:schemeClr val="tx1"/>
                          </a:solidFill>
                          <a:effectLst/>
                          <a:latin typeface="Meiryo UI" panose="020B0604030504040204" pitchFamily="50" charset="-128"/>
                          <a:ea typeface="Meiryo UI" panose="020B0604030504040204" pitchFamily="50" charset="-128"/>
                        </a:rPr>
                        <a:t>H26]</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tcPr>
                </a:tc>
                <a:tc>
                  <a:txBody>
                    <a:bodyPr/>
                    <a:lstStyle/>
                    <a:p>
                      <a:pPr algn="ctr">
                        <a:lnSpc>
                          <a:spcPts val="1200"/>
                        </a:lnSpc>
                        <a:spcAft>
                          <a:spcPts val="0"/>
                        </a:spcAft>
                      </a:pPr>
                      <a:r>
                        <a:rPr lang="en-US" sz="1000" u="none" kern="0">
                          <a:solidFill>
                            <a:schemeClr val="tx1"/>
                          </a:solidFill>
                          <a:effectLst/>
                          <a:latin typeface="Meiryo UI" panose="020B0604030504040204" pitchFamily="50" charset="-128"/>
                          <a:ea typeface="Meiryo UI" panose="020B0604030504040204" pitchFamily="50" charset="-128"/>
                        </a:rPr>
                        <a:t>H26</a:t>
                      </a:r>
                      <a:r>
                        <a:rPr lang="ja-JP" sz="1000" u="none" kern="0">
                          <a:solidFill>
                            <a:schemeClr val="tx1"/>
                          </a:solidFill>
                          <a:effectLst/>
                          <a:latin typeface="Meiryo UI" panose="020B0604030504040204" pitchFamily="50" charset="-128"/>
                          <a:ea typeface="Meiryo UI" panose="020B0604030504040204" pitchFamily="50" charset="-128"/>
                        </a:rPr>
                        <a:t>比</a:t>
                      </a:r>
                      <a:r>
                        <a:rPr lang="en-US" sz="1000" u="none" kern="0">
                          <a:solidFill>
                            <a:schemeClr val="tx1"/>
                          </a:solidFill>
                          <a:effectLst/>
                          <a:latin typeface="Meiryo UI" panose="020B0604030504040204" pitchFamily="50" charset="-128"/>
                          <a:ea typeface="Meiryo UI" panose="020B0604030504040204" pitchFamily="50" charset="-128"/>
                        </a:rPr>
                        <a:t>25%</a:t>
                      </a:r>
                      <a:r>
                        <a:rPr lang="ja-JP" sz="1000" u="none" kern="0">
                          <a:solidFill>
                            <a:schemeClr val="tx1"/>
                          </a:solidFill>
                          <a:effectLst/>
                          <a:latin typeface="Meiryo UI" panose="020B0604030504040204" pitchFamily="50" charset="-128"/>
                          <a:ea typeface="Meiryo UI" panose="020B0604030504040204" pitchFamily="50" charset="-128"/>
                        </a:rPr>
                        <a:t>以上減少 </a:t>
                      </a:r>
                      <a:endParaRPr lang="ja-JP" sz="1000" u="none" kern="10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医療費適正化計画に基づく</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tcPr>
                </a:tc>
              </a:tr>
              <a:tr h="152551">
                <a:tc>
                  <a:txBody>
                    <a:bodyPr/>
                    <a:lstStyle/>
                    <a:p>
                      <a:pPr algn="ctr">
                        <a:lnSpc>
                          <a:spcPts val="1200"/>
                        </a:lnSpc>
                        <a:spcAft>
                          <a:spcPts val="0"/>
                        </a:spcAft>
                      </a:pPr>
                      <a:r>
                        <a:rPr lang="ja-JP" altLang="en-US" sz="1000" b="1" u="none" kern="0" dirty="0">
                          <a:solidFill>
                            <a:schemeClr val="bg1"/>
                          </a:solidFill>
                          <a:effectLst/>
                          <a:latin typeface="Meiryo UI" panose="020B0604030504040204" pitchFamily="50" charset="-128"/>
                          <a:ea typeface="Meiryo UI" panose="020B0604030504040204" pitchFamily="50" charset="-128"/>
                          <a:cs typeface="+mn-cs"/>
                        </a:rPr>
                        <a:t>❼</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accent4">
                        <a:lumMod val="75000"/>
                      </a:schemeClr>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糖尿病性腎症による年間新規透析導入患者数【慢性透析患者に関する基礎</a:t>
                      </a:r>
                      <a:r>
                        <a:rPr lang="ja-JP" sz="1000" u="none" kern="0" dirty="0" smtClean="0">
                          <a:solidFill>
                            <a:schemeClr val="tx1"/>
                          </a:solidFill>
                          <a:effectLst/>
                          <a:latin typeface="Meiryo UI" panose="020B0604030504040204" pitchFamily="50" charset="-128"/>
                          <a:ea typeface="Meiryo UI" panose="020B0604030504040204" pitchFamily="50" charset="-128"/>
                        </a:rPr>
                        <a:t>調査</a:t>
                      </a:r>
                      <a:r>
                        <a:rPr lang="en-US" altLang="ja-JP" sz="1000" u="none" kern="0" dirty="0" smtClean="0">
                          <a:solidFill>
                            <a:schemeClr val="tx1"/>
                          </a:solidFill>
                          <a:effectLst/>
                          <a:latin typeface="Meiryo UI" panose="020B0604030504040204" pitchFamily="50" charset="-128"/>
                          <a:ea typeface="Meiryo UI" panose="020B0604030504040204" pitchFamily="50" charset="-128"/>
                        </a:rPr>
                        <a:t>(</a:t>
                      </a:r>
                      <a:r>
                        <a:rPr lang="ja-JP" sz="1000" u="none" kern="0" dirty="0" smtClean="0">
                          <a:solidFill>
                            <a:schemeClr val="tx1"/>
                          </a:solidFill>
                          <a:effectLst/>
                          <a:latin typeface="Meiryo UI" panose="020B0604030504040204" pitchFamily="50" charset="-128"/>
                          <a:ea typeface="Meiryo UI" panose="020B0604030504040204" pitchFamily="50" charset="-128"/>
                        </a:rPr>
                        <a:t>日本</a:t>
                      </a:r>
                      <a:r>
                        <a:rPr lang="ja-JP" sz="1000" u="none" kern="0" dirty="0">
                          <a:solidFill>
                            <a:schemeClr val="tx1"/>
                          </a:solidFill>
                          <a:effectLst/>
                          <a:latin typeface="Meiryo UI" panose="020B0604030504040204" pitchFamily="50" charset="-128"/>
                          <a:ea typeface="Meiryo UI" panose="020B0604030504040204" pitchFamily="50" charset="-128"/>
                        </a:rPr>
                        <a:t>透析</a:t>
                      </a:r>
                      <a:r>
                        <a:rPr lang="ja-JP" sz="1000" u="none" kern="0" dirty="0" smtClean="0">
                          <a:solidFill>
                            <a:schemeClr val="tx1"/>
                          </a:solidFill>
                          <a:effectLst/>
                          <a:latin typeface="Meiryo UI" panose="020B0604030504040204" pitchFamily="50" charset="-128"/>
                          <a:ea typeface="Meiryo UI" panose="020B0604030504040204" pitchFamily="50" charset="-128"/>
                        </a:rPr>
                        <a:t>医学会</a:t>
                      </a:r>
                      <a:r>
                        <a:rPr lang="en-US" altLang="ja-JP" sz="1000" u="none" kern="0" dirty="0" smtClean="0">
                          <a:solidFill>
                            <a:schemeClr val="tx1"/>
                          </a:solidFill>
                          <a:effectLst/>
                          <a:latin typeface="Meiryo UI" panose="020B0604030504040204" pitchFamily="50" charset="-128"/>
                          <a:ea typeface="Meiryo UI" panose="020B0604030504040204" pitchFamily="50" charset="-128"/>
                        </a:rPr>
                        <a:t>)</a:t>
                      </a:r>
                      <a:r>
                        <a:rPr lang="ja-JP" sz="1000" u="none" kern="0" dirty="0" smtClean="0">
                          <a:solidFill>
                            <a:schemeClr val="tx1"/>
                          </a:solidFill>
                          <a:effectLst/>
                          <a:latin typeface="Meiryo UI" panose="020B0604030504040204" pitchFamily="50" charset="-128"/>
                          <a:ea typeface="Meiryo UI" panose="020B0604030504040204" pitchFamily="50" charset="-128"/>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rPr>
                        <a:t>1,162</a:t>
                      </a:r>
                      <a:r>
                        <a:rPr lang="ja-JP" sz="1000" u="none" kern="0" dirty="0">
                          <a:solidFill>
                            <a:schemeClr val="tx1"/>
                          </a:solidFill>
                          <a:effectLst/>
                          <a:latin typeface="Meiryo UI" panose="020B0604030504040204" pitchFamily="50" charset="-128"/>
                          <a:ea typeface="Meiryo UI" panose="020B0604030504040204" pitchFamily="50" charset="-128"/>
                        </a:rPr>
                        <a:t>人</a:t>
                      </a:r>
                      <a:r>
                        <a:rPr lang="en-US" sz="1000" u="none" kern="0" dirty="0">
                          <a:solidFill>
                            <a:schemeClr val="tx1"/>
                          </a:solidFill>
                          <a:effectLst/>
                          <a:latin typeface="Meiryo UI" panose="020B0604030504040204" pitchFamily="50" charset="-128"/>
                          <a:ea typeface="Meiryo UI" panose="020B0604030504040204" pitchFamily="50" charset="-128"/>
                        </a:rPr>
                        <a:t>[H27]</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rPr>
                        <a:t>1,000</a:t>
                      </a:r>
                      <a:r>
                        <a:rPr lang="ja-JP" sz="1000" u="none" kern="0" dirty="0">
                          <a:solidFill>
                            <a:schemeClr val="tx1"/>
                          </a:solidFill>
                          <a:effectLst/>
                          <a:latin typeface="Meiryo UI" panose="020B0604030504040204" pitchFamily="50" charset="-128"/>
                          <a:ea typeface="Meiryo UI" panose="020B0604030504040204" pitchFamily="50" charset="-128"/>
                        </a:rPr>
                        <a:t>人未満</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同上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tcPr>
                </a:tc>
              </a:tr>
              <a:tr h="152551">
                <a:tc>
                  <a:txBody>
                    <a:bodyPr/>
                    <a:lstStyle/>
                    <a:p>
                      <a:pPr algn="ctr">
                        <a:lnSpc>
                          <a:spcPts val="1200"/>
                        </a:lnSpc>
                        <a:spcAft>
                          <a:spcPts val="0"/>
                        </a:spcAft>
                      </a:pPr>
                      <a:r>
                        <a:rPr lang="ja-JP" altLang="en-US" sz="1000" b="1" u="none" kern="100" dirty="0" smtClean="0">
                          <a:solidFill>
                            <a:schemeClr val="bg1"/>
                          </a:solidFill>
                          <a:effectLst/>
                          <a:latin typeface="Meiryo UI" panose="020B0604030504040204" pitchFamily="50" charset="-128"/>
                          <a:ea typeface="Meiryo UI" panose="020B0604030504040204" pitchFamily="50" charset="-128"/>
                          <a:cs typeface="Times New Roman"/>
                        </a:rPr>
                        <a:t>❽</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有訴者の割合【国民生活基礎調査】</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rPr>
                        <a:t>31.75%[H28]</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減少</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B w="19050" cap="flat" cmpd="sng" algn="ctr">
                      <a:solidFill>
                        <a:schemeClr val="tx1"/>
                      </a:solidFill>
                      <a:prstDash val="solid"/>
                      <a:round/>
                      <a:headEnd type="none" w="med" len="med"/>
                      <a:tailEnd type="none" w="med" len="med"/>
                    </a:lnB>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直近の推移に基づき減少をめざす</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350358819"/>
              </p:ext>
            </p:extLst>
          </p:nvPr>
        </p:nvGraphicFramePr>
        <p:xfrm>
          <a:off x="123756" y="9999986"/>
          <a:ext cx="10465504" cy="609902"/>
        </p:xfrm>
        <a:graphic>
          <a:graphicData uri="http://schemas.openxmlformats.org/drawingml/2006/table">
            <a:tbl>
              <a:tblPr firstRow="1" firstCol="1" bandRow="1">
                <a:tableStyleId>{5940675A-B579-460E-94D1-54222C63F5DA}</a:tableStyleId>
              </a:tblPr>
              <a:tblGrid>
                <a:gridCol w="3063218"/>
                <a:gridCol w="1329270"/>
                <a:gridCol w="4244216"/>
                <a:gridCol w="1828800"/>
              </a:tblGrid>
              <a:tr h="152551">
                <a:tc>
                  <a:txBody>
                    <a:bodyPr/>
                    <a:lstStyle/>
                    <a:p>
                      <a:pPr algn="ctr">
                        <a:lnSpc>
                          <a:spcPts val="1200"/>
                        </a:lnSpc>
                        <a:spcAft>
                          <a:spcPts val="0"/>
                        </a:spcAft>
                      </a:pPr>
                      <a:r>
                        <a:rPr lang="ja-JP" altLang="en-US" sz="1000" b="1" kern="0" dirty="0" smtClean="0">
                          <a:solidFill>
                            <a:schemeClr val="bg1"/>
                          </a:solidFill>
                          <a:effectLst/>
                          <a:latin typeface="Meiryo UI" panose="020B0604030504040204" pitchFamily="50" charset="-128"/>
                          <a:ea typeface="Meiryo UI" panose="020B0604030504040204" pitchFamily="50" charset="-128"/>
                          <a:cs typeface="+mn-cs"/>
                        </a:rPr>
                        <a:t>項目</a:t>
                      </a:r>
                      <a:endParaRPr lang="ja-JP" sz="10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lnSpc>
                          <a:spcPts val="1200"/>
                        </a:lnSpc>
                        <a:spcAft>
                          <a:spcPts val="0"/>
                        </a:spcAft>
                      </a:pPr>
                      <a:r>
                        <a:rPr lang="ja-JP" sz="1000" b="1" kern="0" dirty="0">
                          <a:solidFill>
                            <a:schemeClr val="bg1"/>
                          </a:solidFill>
                          <a:effectLst/>
                          <a:latin typeface="Meiryo UI" panose="020B0604030504040204" pitchFamily="50" charset="-128"/>
                          <a:ea typeface="Meiryo UI" panose="020B0604030504040204" pitchFamily="50" charset="-128"/>
                        </a:rPr>
                        <a:t>現状</a:t>
                      </a:r>
                      <a:endParaRPr lang="ja-JP" sz="10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lnSpc>
                          <a:spcPts val="1200"/>
                        </a:lnSpc>
                        <a:spcAft>
                          <a:spcPts val="0"/>
                        </a:spcAft>
                      </a:pPr>
                      <a:r>
                        <a:rPr lang="ja-JP" altLang="en-US" sz="1000" b="1" kern="100" dirty="0" smtClean="0">
                          <a:solidFill>
                            <a:schemeClr val="bg1"/>
                          </a:solidFill>
                          <a:effectLst/>
                          <a:latin typeface="Meiryo UI" panose="020B0604030504040204" pitchFamily="50" charset="-128"/>
                          <a:ea typeface="Meiryo UI" panose="020B0604030504040204" pitchFamily="50" charset="-128"/>
                          <a:cs typeface="Times New Roman"/>
                        </a:rPr>
                        <a:t>項目</a:t>
                      </a:r>
                      <a:endParaRPr lang="ja-JP" sz="10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lnSpc>
                          <a:spcPts val="1200"/>
                        </a:lnSpc>
                        <a:spcAft>
                          <a:spcPts val="0"/>
                        </a:spcAft>
                      </a:pPr>
                      <a:r>
                        <a:rPr lang="ja-JP" altLang="en-US" sz="1000" b="1" kern="100" dirty="0" smtClean="0">
                          <a:solidFill>
                            <a:schemeClr val="bg1"/>
                          </a:solidFill>
                          <a:effectLst/>
                          <a:latin typeface="Meiryo UI" panose="020B0604030504040204" pitchFamily="50" charset="-128"/>
                          <a:ea typeface="Meiryo UI" panose="020B0604030504040204" pitchFamily="50" charset="-128"/>
                          <a:cs typeface="Times New Roman"/>
                        </a:rPr>
                        <a:t>現状</a:t>
                      </a:r>
                      <a:endParaRPr lang="ja-JP" sz="10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50000"/>
                      </a:schemeClr>
                    </a:solidFill>
                  </a:tcPr>
                </a:tc>
              </a:tr>
              <a:tr h="119282">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●健康</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経営</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セミナーの開催数</a:t>
                      </a:r>
                      <a:r>
                        <a:rPr lang="en-US" sz="100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参加者数【</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大阪府調べ</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blipFill>
                      <a:blip r:embed="rId2"/>
                      <a:tile tx="0" ty="0" sx="100000" sy="100000" flip="none" algn="tl"/>
                    </a:blip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7</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回</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/1,390</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人</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[H28]</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糖尿病性</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腎症重症化予防の取組み実施市町村数【大阪府調べ</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blipFill>
                      <a:blip r:embed="rId2"/>
                      <a:tile tx="0" ty="0" sx="100000" sy="100000" flip="none" algn="tl"/>
                    </a:blip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28</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市</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町村</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[H28]</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bg1"/>
                    </a:solidFill>
                  </a:tcPr>
                </a:tc>
              </a:tr>
              <a:tr h="152551">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V.O.S</a:t>
                      </a:r>
                      <a:r>
                        <a:rPr lang="en-US" sz="100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メニュー登録数【大阪府調べ</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blipFill>
                      <a:blip r:embed="rId2"/>
                      <a:tile tx="0" ty="0" sx="100000" sy="100000" flip="none" algn="tl"/>
                    </a:blipFill>
                  </a:tcPr>
                </a:tc>
                <a:tc>
                  <a:txBody>
                    <a:bodyPr/>
                    <a:lstStyle/>
                    <a:p>
                      <a:pPr algn="ctr">
                        <a:lnSpc>
                          <a:spcPts val="1200"/>
                        </a:lnSpc>
                        <a:spcAft>
                          <a:spcPts val="0"/>
                        </a:spcAft>
                      </a:pP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16</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件</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H29]</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rowSpan="2">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府</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と事業連携協定を締結する民間企業数（健康づくり分野）【大阪府調べ</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blipFill>
                      <a:blip r:embed="rId2"/>
                      <a:tile tx="0" ty="0" sx="100000" sy="100000" flip="none" algn="tl"/>
                    </a:blipFill>
                  </a:tcPr>
                </a:tc>
                <a:tc rowSpan="2">
                  <a:txBody>
                    <a:bodyPr/>
                    <a:lstStyle/>
                    <a:p>
                      <a:pPr algn="ctr">
                        <a:lnSpc>
                          <a:spcPts val="1200"/>
                        </a:lnSpc>
                        <a:spcAft>
                          <a:spcPts val="0"/>
                        </a:spcAft>
                      </a:pP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9</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件</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[H29.7]</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solidFill>
                      <a:schemeClr val="bg1"/>
                    </a:solidFill>
                  </a:tcPr>
                </a:tc>
              </a:tr>
              <a:tr h="104048">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食育</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に関するイベント等の</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参加者数</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大阪府調べ</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blipFill>
                      <a:blip r:embed="rId2"/>
                      <a:tile tx="0" ty="0" sx="100000" sy="100000" flip="none" algn="tl"/>
                    </a:blip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4,509</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人</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[H28]</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vMerge="1">
                  <a:txBody>
                    <a:bodyPr/>
                    <a:lstStyle/>
                    <a:p>
                      <a:pPr algn="l">
                        <a:lnSpc>
                          <a:spcPts val="1200"/>
                        </a:lnSpc>
                        <a:spcAft>
                          <a:spcPts val="0"/>
                        </a:spcAft>
                      </a:pP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blipFill>
                      <a:blip r:embed="rId2"/>
                      <a:tile tx="0" ty="0" sx="100000" sy="100000" flip="none" algn="tl"/>
                    </a:blipFill>
                  </a:tcPr>
                </a:tc>
                <a:tc vMerge="1">
                  <a:txBody>
                    <a:bodyPr/>
                    <a:lstStyle/>
                    <a:p>
                      <a:pPr algn="ctr">
                        <a:lnSpc>
                          <a:spcPts val="1200"/>
                        </a:lnSpc>
                        <a:spcAft>
                          <a:spcPts val="0"/>
                        </a:spcAft>
                      </a:pP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solidFill>
                      <a:schemeClr val="bg1"/>
                    </a:solid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397065374"/>
              </p:ext>
            </p:extLst>
          </p:nvPr>
        </p:nvGraphicFramePr>
        <p:xfrm>
          <a:off x="111018" y="638175"/>
          <a:ext cx="2675725" cy="6883733"/>
        </p:xfrm>
        <a:graphic>
          <a:graphicData uri="http://schemas.openxmlformats.org/drawingml/2006/table">
            <a:tbl>
              <a:tblPr firstRow="1" firstCol="1" bandRow="1">
                <a:tableStyleId>{5940675A-B579-460E-94D1-54222C63F5DA}</a:tableStyleId>
              </a:tblPr>
              <a:tblGrid>
                <a:gridCol w="184236"/>
                <a:gridCol w="996519"/>
                <a:gridCol w="1494970"/>
              </a:tblGrid>
              <a:tr h="588017">
                <a:tc>
                  <a:txBody>
                    <a:bodyPr/>
                    <a:lstStyle/>
                    <a:p>
                      <a:pPr algn="ctr">
                        <a:lnSpc>
                          <a:spcPts val="1600"/>
                        </a:lnSpc>
                        <a:spcAft>
                          <a:spcPts val="0"/>
                        </a:spcAft>
                      </a:pPr>
                      <a:endParaRPr lang="ja-JP" sz="12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spcAft>
                          <a:spcPts val="0"/>
                        </a:spcAft>
                      </a:pPr>
                      <a:endParaRPr lang="ja-JP" altLang="en-US" sz="1200" b="1" kern="100" dirty="0" smtClean="0">
                        <a:solidFill>
                          <a:schemeClr val="bg1"/>
                        </a:solidFill>
                        <a:effectLst/>
                        <a:latin typeface="Meiryo UI" panose="020B0604030504040204" pitchFamily="50" charset="-128"/>
                        <a:ea typeface="Meiryo UI" panose="020B0604030504040204" pitchFamily="50" charset="-128"/>
                        <a:cs typeface="Times New Roman"/>
                      </a:endParaRPr>
                    </a:p>
                    <a:p>
                      <a:pPr algn="ctr">
                        <a:lnSpc>
                          <a:spcPts val="1600"/>
                        </a:lnSpc>
                        <a:spcAft>
                          <a:spcPts val="0"/>
                        </a:spcAft>
                      </a:pP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Times New Roman"/>
                        </a:rPr>
                        <a:t>取組み分野</a:t>
                      </a:r>
                    </a:p>
                    <a:p>
                      <a:pPr algn="ctr">
                        <a:lnSpc>
                          <a:spcPts val="1600"/>
                        </a:lnSpc>
                        <a:spcAft>
                          <a:spcPts val="0"/>
                        </a:spcAft>
                      </a:pPr>
                      <a:endParaRPr lang="ja-JP" sz="12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spcAft>
                          <a:spcPts val="0"/>
                        </a:spcAft>
                      </a:pPr>
                      <a:r>
                        <a:rPr lang="en-US" altLang="ja-JP" sz="1200" b="1" kern="100" dirty="0" smtClean="0">
                          <a:solidFill>
                            <a:schemeClr val="bg1"/>
                          </a:solidFill>
                          <a:effectLst/>
                          <a:latin typeface="Meiryo UI" panose="020B0604030504040204" pitchFamily="50" charset="-128"/>
                          <a:ea typeface="Meiryo UI" panose="020B0604030504040204" pitchFamily="50" charset="-128"/>
                          <a:cs typeface="Times New Roman"/>
                        </a:rPr>
                        <a:t>(1)</a:t>
                      </a: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Times New Roman"/>
                        </a:rPr>
                        <a:t>府民・行政等</a:t>
                      </a:r>
                      <a:endParaRPr lang="en-US" altLang="ja-JP" sz="1200" b="1" kern="100" dirty="0" smtClean="0">
                        <a:solidFill>
                          <a:schemeClr val="bg1"/>
                        </a:solidFill>
                        <a:effectLst/>
                        <a:latin typeface="Meiryo UI" panose="020B0604030504040204" pitchFamily="50" charset="-128"/>
                        <a:ea typeface="Meiryo UI" panose="020B0604030504040204" pitchFamily="50" charset="-128"/>
                        <a:cs typeface="Times New Roman"/>
                      </a:endParaRPr>
                    </a:p>
                    <a:p>
                      <a:pPr algn="ctr">
                        <a:lnSpc>
                          <a:spcPts val="1600"/>
                        </a:lnSpc>
                        <a:spcAft>
                          <a:spcPts val="0"/>
                        </a:spcAft>
                      </a:pP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Times New Roman"/>
                        </a:rPr>
                        <a:t>みんなでめざす目標</a:t>
                      </a:r>
                      <a:endParaRPr lang="ja-JP" sz="12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r>
              <a:tr h="326383">
                <a:tc>
                  <a:txBody>
                    <a:bodyPr/>
                    <a:lstStyle/>
                    <a:p>
                      <a:pPr algn="ctr">
                        <a:lnSpc>
                          <a:spcPts val="1200"/>
                        </a:lnSpc>
                        <a:spcAft>
                          <a:spcPts val="0"/>
                        </a:spcAft>
                      </a:pPr>
                      <a:r>
                        <a:rPr lang="ja-JP" altLang="en-US" sz="1000" u="none" kern="100" dirty="0" smtClean="0">
                          <a:solidFill>
                            <a:schemeClr val="bg1"/>
                          </a:solidFill>
                          <a:effectLst/>
                          <a:latin typeface="Meiryo UI" panose="020B0604030504040204" pitchFamily="50" charset="-128"/>
                          <a:ea typeface="Meiryo UI" panose="020B0604030504040204" pitchFamily="50" charset="-128"/>
                          <a:cs typeface="Times New Roman"/>
                        </a:rPr>
                        <a:t>❶</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just">
                        <a:lnSpc>
                          <a:spcPts val="1200"/>
                        </a:lnSpc>
                        <a:spcAft>
                          <a:spcPts val="0"/>
                        </a:spcAft>
                      </a:pPr>
                      <a:r>
                        <a:rPr lang="ja-JP" altLang="en-US" sz="1000" b="1" u="none" kern="100" dirty="0" smtClean="0">
                          <a:solidFill>
                            <a:schemeClr val="tx1"/>
                          </a:solidFill>
                          <a:effectLst/>
                          <a:latin typeface="Meiryo UI" panose="020B0604030504040204" pitchFamily="50" charset="-128"/>
                          <a:ea typeface="Meiryo UI" panose="020B0604030504040204" pitchFamily="50" charset="-128"/>
                          <a:cs typeface="Times New Roman"/>
                        </a:rPr>
                        <a:t>ヘルスリテラシー</a:t>
                      </a:r>
                      <a:endParaRPr lang="ja-JP" sz="100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ts val="1200"/>
                        </a:lnSpc>
                        <a:spcAft>
                          <a:spcPts val="0"/>
                        </a:spcAft>
                      </a:pPr>
                      <a:r>
                        <a:rPr lang="ja-JP" altLang="en-US" sz="1000" u="none" kern="100" dirty="0" smtClean="0">
                          <a:effectLst/>
                          <a:latin typeface="Meiryo UI" panose="020B0604030504040204" pitchFamily="50" charset="-128"/>
                          <a:ea typeface="Meiryo UI" panose="020B0604030504040204" pitchFamily="50" charset="-128"/>
                          <a:cs typeface="Times New Roman"/>
                        </a:rPr>
                        <a:t>健康への関心度を高めます</a:t>
                      </a:r>
                      <a:endParaRPr lang="en-US" altLang="ja-JP" sz="1000" u="none" kern="100" dirty="0" smtClean="0">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457653">
                <a:tc>
                  <a:txBody>
                    <a:bodyPr/>
                    <a:lstStyle/>
                    <a:p>
                      <a:pPr algn="ctr">
                        <a:lnSpc>
                          <a:spcPts val="1200"/>
                        </a:lnSpc>
                        <a:spcAft>
                          <a:spcPts val="0"/>
                        </a:spcAft>
                      </a:pPr>
                      <a:r>
                        <a:rPr lang="ja-JP" altLang="en-US" sz="1000" u="none" kern="100" dirty="0" smtClean="0">
                          <a:solidFill>
                            <a:schemeClr val="bg1"/>
                          </a:solidFill>
                          <a:effectLst/>
                          <a:latin typeface="Meiryo UI" panose="020B0604030504040204" pitchFamily="50" charset="-128"/>
                          <a:ea typeface="Meiryo UI" panose="020B0604030504040204" pitchFamily="50" charset="-128"/>
                          <a:cs typeface="Times New Roman"/>
                        </a:rPr>
                        <a:t>❷</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1000" b="1" u="none" kern="100" dirty="0" smtClean="0">
                          <a:solidFill>
                            <a:schemeClr val="tx1"/>
                          </a:solidFill>
                          <a:effectLst/>
                          <a:latin typeface="Meiryo UI" panose="020B0604030504040204" pitchFamily="50" charset="-128"/>
                          <a:ea typeface="Meiryo UI" panose="020B0604030504040204" pitchFamily="50" charset="-128"/>
                          <a:cs typeface="Times New Roman"/>
                        </a:rPr>
                        <a:t>栄養・食生活</a:t>
                      </a:r>
                      <a:endParaRPr lang="ja-JP" sz="100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朝食欠食率を低くします</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465263">
                <a:tc>
                  <a:txBody>
                    <a:bodyPr/>
                    <a:lstStyle/>
                    <a:p>
                      <a:pPr algn="ctr">
                        <a:lnSpc>
                          <a:spcPts val="1200"/>
                        </a:lnSpc>
                        <a:spcAft>
                          <a:spcPts val="0"/>
                        </a:spcAft>
                      </a:pPr>
                      <a:r>
                        <a:rPr lang="ja-JP" altLang="en-US" sz="1000" u="none" kern="100" dirty="0" smtClean="0">
                          <a:solidFill>
                            <a:schemeClr val="bg1"/>
                          </a:solidFill>
                          <a:effectLst/>
                          <a:latin typeface="Meiryo UI" panose="020B0604030504040204" pitchFamily="50" charset="-128"/>
                          <a:ea typeface="Meiryo UI" panose="020B0604030504040204" pitchFamily="50" charset="-128"/>
                          <a:cs typeface="Times New Roman"/>
                        </a:rPr>
                        <a:t>❸</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just">
                        <a:lnSpc>
                          <a:spcPts val="1200"/>
                        </a:lnSpc>
                        <a:spcAft>
                          <a:spcPts val="0"/>
                        </a:spcAft>
                      </a:pPr>
                      <a:r>
                        <a:rPr lang="ja-JP" altLang="en-US" sz="1000" b="1" u="none" kern="100" dirty="0" smtClean="0">
                          <a:solidFill>
                            <a:schemeClr val="tx1"/>
                          </a:solidFill>
                          <a:effectLst/>
                          <a:latin typeface="Meiryo UI" panose="020B0604030504040204" pitchFamily="50" charset="-128"/>
                          <a:ea typeface="Meiryo UI" panose="020B0604030504040204" pitchFamily="50" charset="-128"/>
                          <a:cs typeface="Times New Roman"/>
                        </a:rPr>
                        <a:t>身体活動・運動</a:t>
                      </a:r>
                      <a:endParaRPr lang="en-US" altLang="ja-JP" sz="1000" b="1"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習慣的に運動に取り組む府民を増やします</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22288">
                <a:tc>
                  <a:txBody>
                    <a:bodyPr/>
                    <a:lstStyle/>
                    <a:p>
                      <a:pPr algn="ctr">
                        <a:lnSpc>
                          <a:spcPts val="1200"/>
                        </a:lnSpc>
                        <a:spcAft>
                          <a:spcPts val="0"/>
                        </a:spcAft>
                      </a:pPr>
                      <a:r>
                        <a:rPr lang="ja-JP" altLang="en-US" sz="1000" u="none" kern="100" dirty="0" smtClean="0">
                          <a:solidFill>
                            <a:schemeClr val="bg1"/>
                          </a:solidFill>
                          <a:effectLst/>
                          <a:latin typeface="Meiryo UI" panose="020B0604030504040204" pitchFamily="50" charset="-128"/>
                          <a:ea typeface="Meiryo UI" panose="020B0604030504040204" pitchFamily="50" charset="-128"/>
                          <a:cs typeface="Times New Roman"/>
                        </a:rPr>
                        <a:t>❹</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just">
                        <a:lnSpc>
                          <a:spcPts val="1200"/>
                        </a:lnSpc>
                        <a:spcAft>
                          <a:spcPts val="0"/>
                        </a:spcAft>
                      </a:pPr>
                      <a:r>
                        <a:rPr lang="ja-JP" altLang="en-US" sz="1000" b="1" u="none" kern="100" dirty="0" smtClean="0">
                          <a:solidFill>
                            <a:schemeClr val="tx1"/>
                          </a:solidFill>
                          <a:effectLst/>
                          <a:latin typeface="Meiryo UI" panose="020B0604030504040204" pitchFamily="50" charset="-128"/>
                          <a:ea typeface="Meiryo UI" panose="020B0604030504040204" pitchFamily="50" charset="-128"/>
                          <a:cs typeface="Times New Roman"/>
                        </a:rPr>
                        <a:t>休養・睡眠</a:t>
                      </a:r>
                      <a:endParaRPr lang="ja-JP" sz="100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睡眠による休養が十分にとれている府民を増やします</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505458">
                <a:tc>
                  <a:txBody>
                    <a:bodyPr/>
                    <a:lstStyle/>
                    <a:p>
                      <a:pPr algn="ctr">
                        <a:lnSpc>
                          <a:spcPts val="1200"/>
                        </a:lnSpc>
                        <a:spcAft>
                          <a:spcPts val="0"/>
                        </a:spcAft>
                      </a:pPr>
                      <a:r>
                        <a:rPr lang="ja-JP" altLang="en-US" sz="1000" u="none" kern="100" dirty="0" smtClean="0">
                          <a:solidFill>
                            <a:schemeClr val="bg1"/>
                          </a:solidFill>
                          <a:effectLst/>
                          <a:latin typeface="Meiryo UI" panose="020B0604030504040204" pitchFamily="50" charset="-128"/>
                          <a:ea typeface="Meiryo UI" panose="020B0604030504040204" pitchFamily="50" charset="-128"/>
                          <a:cs typeface="Times New Roman"/>
                        </a:rPr>
                        <a:t>❺</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1000" b="1" u="none" kern="100" dirty="0" smtClean="0">
                          <a:solidFill>
                            <a:schemeClr val="tx1"/>
                          </a:solidFill>
                          <a:effectLst/>
                          <a:latin typeface="Meiryo UI" panose="020B0604030504040204" pitchFamily="50" charset="-128"/>
                          <a:ea typeface="Meiryo UI" panose="020B0604030504040204" pitchFamily="50" charset="-128"/>
                          <a:cs typeface="Times New Roman"/>
                        </a:rPr>
                        <a:t>飲酒</a:t>
                      </a:r>
                      <a:endParaRPr lang="ja-JP" sz="100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生活習慣病のリスクを高める飲酒を減らします</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704850">
                <a:tc>
                  <a:txBody>
                    <a:bodyPr/>
                    <a:lstStyle/>
                    <a:p>
                      <a:pPr algn="ctr">
                        <a:lnSpc>
                          <a:spcPts val="1200"/>
                        </a:lnSpc>
                        <a:spcAft>
                          <a:spcPts val="0"/>
                        </a:spcAft>
                      </a:pPr>
                      <a:r>
                        <a:rPr lang="ja-JP" altLang="en-US" sz="1000" u="none" kern="100" dirty="0" smtClean="0">
                          <a:solidFill>
                            <a:schemeClr val="bg1"/>
                          </a:solidFill>
                          <a:effectLst/>
                          <a:latin typeface="Meiryo UI" panose="020B0604030504040204" pitchFamily="50" charset="-128"/>
                          <a:ea typeface="Meiryo UI" panose="020B0604030504040204" pitchFamily="50" charset="-128"/>
                          <a:cs typeface="Times New Roman"/>
                        </a:rPr>
                        <a:t>❻</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1000" b="1" u="none" kern="100" dirty="0" smtClean="0">
                          <a:solidFill>
                            <a:schemeClr val="tx1"/>
                          </a:solidFill>
                          <a:effectLst/>
                          <a:latin typeface="Meiryo UI" panose="020B0604030504040204" pitchFamily="50" charset="-128"/>
                          <a:ea typeface="Meiryo UI" panose="020B0604030504040204" pitchFamily="50" charset="-128"/>
                          <a:cs typeface="Times New Roman"/>
                        </a:rPr>
                        <a:t>喫煙</a:t>
                      </a:r>
                      <a:endParaRPr lang="ja-JP" sz="100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喫煙率を下げ、受動喫煙を減らします</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884982">
                <a:tc>
                  <a:txBody>
                    <a:bodyPr/>
                    <a:lstStyle/>
                    <a:p>
                      <a:pPr algn="ctr">
                        <a:lnSpc>
                          <a:spcPts val="1200"/>
                        </a:lnSpc>
                        <a:spcAft>
                          <a:spcPts val="0"/>
                        </a:spcAft>
                      </a:pPr>
                      <a:r>
                        <a:rPr lang="ja-JP" altLang="en-US" sz="1000" u="none" kern="100" dirty="0" smtClean="0">
                          <a:solidFill>
                            <a:schemeClr val="bg1"/>
                          </a:solidFill>
                          <a:effectLst/>
                          <a:latin typeface="Meiryo UI" panose="020B0604030504040204" pitchFamily="50" charset="-128"/>
                          <a:ea typeface="Meiryo UI" panose="020B0604030504040204" pitchFamily="50" charset="-128"/>
                          <a:cs typeface="Times New Roman"/>
                        </a:rPr>
                        <a:t>❼</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1000" b="1" u="none" kern="100" dirty="0" smtClean="0">
                          <a:solidFill>
                            <a:schemeClr val="tx1"/>
                          </a:solidFill>
                          <a:effectLst/>
                          <a:latin typeface="Meiryo UI" panose="020B0604030504040204" pitchFamily="50" charset="-128"/>
                          <a:ea typeface="Meiryo UI" panose="020B0604030504040204" pitchFamily="50" charset="-128"/>
                          <a:cs typeface="Times New Roman"/>
                        </a:rPr>
                        <a:t>歯と口の健康</a:t>
                      </a:r>
                      <a:endParaRPr lang="ja-JP" sz="100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定期的に歯科健診を受ける府民の割合を増やします</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615291">
                <a:tc>
                  <a:txBody>
                    <a:bodyPr/>
                    <a:lstStyle/>
                    <a:p>
                      <a:pPr algn="ctr">
                        <a:lnSpc>
                          <a:spcPts val="1200"/>
                        </a:lnSpc>
                        <a:spcAft>
                          <a:spcPts val="0"/>
                        </a:spcAft>
                      </a:pPr>
                      <a:r>
                        <a:rPr lang="ja-JP" altLang="en-US" sz="1000" u="none" kern="100" dirty="0" smtClean="0">
                          <a:solidFill>
                            <a:schemeClr val="bg1"/>
                          </a:solidFill>
                          <a:effectLst/>
                          <a:latin typeface="Meiryo UI" panose="020B0604030504040204" pitchFamily="50" charset="-128"/>
                          <a:ea typeface="Meiryo UI" panose="020B0604030504040204" pitchFamily="50" charset="-128"/>
                          <a:cs typeface="Times New Roman"/>
                        </a:rPr>
                        <a:t>❽</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just">
                        <a:lnSpc>
                          <a:spcPts val="1200"/>
                        </a:lnSpc>
                        <a:spcAft>
                          <a:spcPts val="0"/>
                        </a:spcAft>
                      </a:pPr>
                      <a:r>
                        <a:rPr lang="ja-JP" altLang="en-US" sz="1000" b="1" u="none" kern="100" dirty="0" smtClean="0">
                          <a:solidFill>
                            <a:schemeClr val="tx1"/>
                          </a:solidFill>
                          <a:effectLst/>
                          <a:latin typeface="Meiryo UI" panose="020B0604030504040204" pitchFamily="50" charset="-128"/>
                          <a:ea typeface="Meiryo UI" panose="020B0604030504040204" pitchFamily="50" charset="-128"/>
                          <a:cs typeface="Times New Roman"/>
                        </a:rPr>
                        <a:t>こころの健康</a:t>
                      </a:r>
                      <a:endParaRPr lang="ja-JP" sz="100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ts val="1200"/>
                        </a:lnSpc>
                        <a:spcAft>
                          <a:spcPts val="0"/>
                        </a:spcAft>
                      </a:pPr>
                      <a:r>
                        <a:rPr lang="ja-JP" altLang="en-US" sz="1000" u="none" kern="100" spc="-30" baseline="0" dirty="0" smtClean="0">
                          <a:solidFill>
                            <a:schemeClr val="tx1"/>
                          </a:solidFill>
                          <a:effectLst/>
                          <a:latin typeface="Meiryo UI" panose="020B0604030504040204" pitchFamily="50" charset="-128"/>
                          <a:ea typeface="Meiryo UI" panose="020B0604030504040204" pitchFamily="50" charset="-128"/>
                          <a:cs typeface="Times New Roman"/>
                        </a:rPr>
                        <a:t>過度のストレスを抱える府民の割合を減らします</a:t>
                      </a:r>
                      <a:endParaRPr lang="en-US" altLang="ja-JP" sz="1000" u="none" kern="100" spc="-30" baseline="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885825">
                <a:tc>
                  <a:txBody>
                    <a:bodyPr/>
                    <a:lstStyle/>
                    <a:p>
                      <a:pPr algn="ctr">
                        <a:lnSpc>
                          <a:spcPts val="1200"/>
                        </a:lnSpc>
                        <a:spcAft>
                          <a:spcPts val="0"/>
                        </a:spcAft>
                      </a:pPr>
                      <a:r>
                        <a:rPr lang="ja-JP" altLang="en-US" sz="1000" u="none" kern="100" dirty="0" smtClean="0">
                          <a:solidFill>
                            <a:schemeClr val="bg1"/>
                          </a:solidFill>
                          <a:effectLst/>
                          <a:latin typeface="Meiryo UI" panose="020B0604030504040204" pitchFamily="50" charset="-128"/>
                          <a:ea typeface="Meiryo UI" panose="020B0604030504040204" pitchFamily="50" charset="-128"/>
                          <a:cs typeface="Times New Roman"/>
                        </a:rPr>
                        <a:t>❾</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1000" b="1" u="none" kern="100" dirty="0" smtClean="0">
                          <a:solidFill>
                            <a:schemeClr val="tx1"/>
                          </a:solidFill>
                          <a:effectLst/>
                          <a:latin typeface="Meiryo UI" panose="020B0604030504040204" pitchFamily="50" charset="-128"/>
                          <a:ea typeface="Meiryo UI" panose="020B0604030504040204" pitchFamily="50" charset="-128"/>
                          <a:cs typeface="Times New Roman"/>
                        </a:rPr>
                        <a:t>けんしん（健診・がん検診）</a:t>
                      </a:r>
                      <a:endParaRPr lang="ja-JP" sz="100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1000" u="none" kern="100" dirty="0" err="1" smtClean="0">
                          <a:solidFill>
                            <a:schemeClr val="tx1"/>
                          </a:solidFill>
                          <a:effectLst/>
                          <a:latin typeface="Meiryo UI" panose="020B0604030504040204" pitchFamily="50" charset="-128"/>
                          <a:ea typeface="Meiryo UI" panose="020B0604030504040204" pitchFamily="50" charset="-128"/>
                          <a:cs typeface="Times New Roman"/>
                        </a:rPr>
                        <a:t>けん</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しんの受診率を高めます</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648072">
                <a:tc>
                  <a:txBody>
                    <a:bodyPr/>
                    <a:lstStyle/>
                    <a:p>
                      <a:pPr algn="ctr">
                        <a:lnSpc>
                          <a:spcPts val="1200"/>
                        </a:lnSpc>
                        <a:spcAft>
                          <a:spcPts val="0"/>
                        </a:spcAft>
                      </a:pPr>
                      <a:r>
                        <a:rPr lang="ja-JP" altLang="en-US" sz="1000" u="none" kern="100" dirty="0" smtClean="0">
                          <a:solidFill>
                            <a:schemeClr val="bg1"/>
                          </a:solidFill>
                          <a:effectLst/>
                          <a:latin typeface="Meiryo UI" panose="020B0604030504040204" pitchFamily="50" charset="-128"/>
                          <a:ea typeface="Meiryo UI" panose="020B0604030504040204" pitchFamily="50" charset="-128"/>
                          <a:cs typeface="Times New Roman"/>
                        </a:rPr>
                        <a:t>❿</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1000" b="1" u="none" kern="100" dirty="0" smtClean="0">
                          <a:solidFill>
                            <a:schemeClr val="tx1"/>
                          </a:solidFill>
                          <a:effectLst/>
                          <a:latin typeface="Meiryo UI" panose="020B0604030504040204" pitchFamily="50" charset="-128"/>
                          <a:ea typeface="Meiryo UI" panose="020B0604030504040204" pitchFamily="50" charset="-128"/>
                          <a:cs typeface="Times New Roman"/>
                        </a:rPr>
                        <a:t>重症化予防</a:t>
                      </a:r>
                      <a:endParaRPr lang="ja-JP" sz="100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生活習慣による疾患（高血圧、糖尿病等）の未治療者の割合を減らします</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458068">
                <a:tc>
                  <a:txBody>
                    <a:bodyPr/>
                    <a:lstStyle/>
                    <a:p>
                      <a:pPr algn="ctr">
                        <a:lnSpc>
                          <a:spcPts val="1200"/>
                        </a:lnSpc>
                        <a:spcAft>
                          <a:spcPts val="0"/>
                        </a:spcAft>
                      </a:pPr>
                      <a:r>
                        <a:rPr lang="ja-JP" altLang="en-US" sz="1000" u="none" kern="100" dirty="0" smtClean="0">
                          <a:solidFill>
                            <a:schemeClr val="bg1"/>
                          </a:solidFill>
                          <a:effectLst/>
                          <a:latin typeface="Meiryo UI" panose="020B0604030504040204" pitchFamily="50" charset="-128"/>
                          <a:ea typeface="Meiryo UI" panose="020B0604030504040204" pitchFamily="50" charset="-128"/>
                          <a:cs typeface="Times New Roman"/>
                        </a:rPr>
                        <a:t>⓫</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1000" b="1" u="none" kern="100" dirty="0" smtClean="0">
                          <a:solidFill>
                            <a:schemeClr val="tx1"/>
                          </a:solidFill>
                          <a:effectLst/>
                          <a:latin typeface="Meiryo UI" panose="020B0604030504040204" pitchFamily="50" charset="-128"/>
                          <a:ea typeface="Meiryo UI" panose="020B0604030504040204" pitchFamily="50" charset="-128"/>
                          <a:cs typeface="Times New Roman"/>
                        </a:rPr>
                        <a:t>社会環境整備</a:t>
                      </a:r>
                      <a:endParaRPr lang="ja-JP" sz="100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地域や職場における健康づくりへの参加を増やします</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 name="二等辺三角形 4"/>
          <p:cNvSpPr/>
          <p:nvPr/>
        </p:nvSpPr>
        <p:spPr>
          <a:xfrm flipV="1">
            <a:off x="7201222" y="6776532"/>
            <a:ext cx="1800200" cy="161297"/>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2955031162"/>
              </p:ext>
            </p:extLst>
          </p:nvPr>
        </p:nvGraphicFramePr>
        <p:xfrm>
          <a:off x="3119463" y="624114"/>
          <a:ext cx="2583543" cy="6881586"/>
        </p:xfrm>
        <a:graphic>
          <a:graphicData uri="http://schemas.openxmlformats.org/drawingml/2006/table">
            <a:tbl>
              <a:tblPr firstRow="1" firstCol="1" bandRow="1">
                <a:tableStyleId>{5940675A-B579-460E-94D1-54222C63F5DA}</a:tableStyleId>
              </a:tblPr>
              <a:tblGrid>
                <a:gridCol w="2583543"/>
              </a:tblGrid>
              <a:tr h="523221">
                <a:tc>
                  <a:txBody>
                    <a:bodyPr/>
                    <a:lstStyle/>
                    <a:p>
                      <a:pPr algn="ctr">
                        <a:lnSpc>
                          <a:spcPts val="1600"/>
                        </a:lnSpc>
                        <a:spcAft>
                          <a:spcPts val="0"/>
                        </a:spcAft>
                      </a:pPr>
                      <a:endParaRPr lang="en-US" altLang="ja-JP" sz="1200" b="1" kern="100" dirty="0" smtClean="0">
                        <a:solidFill>
                          <a:schemeClr val="bg1"/>
                        </a:solidFill>
                        <a:effectLst/>
                        <a:latin typeface="Meiryo UI" panose="020B0604030504040204" pitchFamily="50" charset="-128"/>
                        <a:ea typeface="Meiryo UI" panose="020B0604030504040204" pitchFamily="50" charset="-128"/>
                        <a:cs typeface="Times New Roman"/>
                      </a:endParaRPr>
                    </a:p>
                    <a:p>
                      <a:pPr algn="ctr">
                        <a:lnSpc>
                          <a:spcPts val="1600"/>
                        </a:lnSpc>
                        <a:spcAft>
                          <a:spcPts val="0"/>
                        </a:spcAft>
                      </a:pPr>
                      <a:r>
                        <a:rPr lang="en-US" altLang="ja-JP" sz="1200" b="1" kern="100" dirty="0" smtClean="0">
                          <a:solidFill>
                            <a:schemeClr val="bg1"/>
                          </a:solidFill>
                          <a:effectLst/>
                          <a:latin typeface="Meiryo UI" panose="020B0604030504040204" pitchFamily="50" charset="-128"/>
                          <a:ea typeface="Meiryo UI" panose="020B0604030504040204" pitchFamily="50" charset="-128"/>
                          <a:cs typeface="Times New Roman"/>
                        </a:rPr>
                        <a:t>(2)</a:t>
                      </a: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Times New Roman"/>
                        </a:rPr>
                        <a:t>府民の行動目標</a:t>
                      </a:r>
                      <a:endParaRPr lang="en-US" altLang="ja-JP" sz="1200" b="1" kern="100" dirty="0" smtClean="0">
                        <a:solidFill>
                          <a:schemeClr val="bg1"/>
                        </a:solidFill>
                        <a:effectLst/>
                        <a:latin typeface="Meiryo UI" panose="020B0604030504040204" pitchFamily="50" charset="-128"/>
                        <a:ea typeface="Meiryo UI" panose="020B0604030504040204" pitchFamily="50" charset="-128"/>
                        <a:cs typeface="Times New Roman"/>
                      </a:endParaRPr>
                    </a:p>
                    <a:p>
                      <a:pPr algn="ctr">
                        <a:lnSpc>
                          <a:spcPts val="1600"/>
                        </a:lnSpc>
                        <a:spcAft>
                          <a:spcPts val="0"/>
                        </a:spcAft>
                      </a:pPr>
                      <a:endParaRPr lang="en-US" altLang="ja-JP" sz="1200" b="1" kern="100" dirty="0" smtClean="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r>
              <a:tr h="152551">
                <a:tc>
                  <a:txBody>
                    <a:bodyPr/>
                    <a:lstStyle/>
                    <a:p>
                      <a:pPr algn="just">
                        <a:lnSpc>
                          <a:spcPts val="1200"/>
                        </a:lnSpc>
                        <a:spcAft>
                          <a:spcPts val="0"/>
                        </a:spcAft>
                      </a:pPr>
                      <a:r>
                        <a:rPr lang="ja-JP" altLang="en-US" sz="1000" u="none" kern="100" spc="-50" baseline="0" dirty="0" smtClean="0">
                          <a:effectLst/>
                          <a:latin typeface="Meiryo UI" panose="020B0604030504040204" pitchFamily="50" charset="-128"/>
                          <a:ea typeface="Meiryo UI" panose="020B0604030504040204" pitchFamily="50" charset="-128"/>
                          <a:cs typeface="Times New Roman"/>
                        </a:rPr>
                        <a:t>自分の健康状況に合った情報を見極め、最善の選択を行うことができるヘルスリテラシーを習得します</a:t>
                      </a:r>
                      <a:endParaRPr lang="ja-JP" sz="1000" u="none" kern="100" spc="-50" baseline="0" dirty="0">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457653">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食生活の重要性を理解し、習慣的に実践します</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470213">
                <a:tc>
                  <a:txBody>
                    <a:bodyPr/>
                    <a:lstStyle/>
                    <a:p>
                      <a:pPr algn="just">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日常生活における「身体活動・運動」量を増やし、習慣的に取り組みます</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22288">
                <a:tc>
                  <a:txBody>
                    <a:bodyPr/>
                    <a:lstStyle/>
                    <a:p>
                      <a:pPr algn="just">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睡眠により十分休養をとりことができるよう、適切な睡眠のとり方を習得し、実践します</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521519">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年齢、性別、持病等によって、飲酒が及ぼす身体への影響が異なることを理解し、自分の状況に合った適量飲酒を実践します</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699838">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喫煙行動・受動喫煙が及ぼす健康への影響を正しく理解し、適切な行動に取り組みます</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914400">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歯と口の健康づくりに関する正しい知識を身につけ、定期的な歯科健診の受診を実践します</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590550">
                <a:tc>
                  <a:txBody>
                    <a:bodyPr/>
                    <a:lstStyle/>
                    <a:p>
                      <a:pPr algn="just">
                        <a:lnSpc>
                          <a:spcPts val="1200"/>
                        </a:lnSpc>
                        <a:spcAft>
                          <a:spcPts val="0"/>
                        </a:spcAft>
                      </a:pPr>
                      <a:r>
                        <a:rPr lang="ja-JP" altLang="en-US" sz="1000" u="none" kern="100" spc="-20" baseline="0" dirty="0" smtClean="0">
                          <a:solidFill>
                            <a:schemeClr val="tx1"/>
                          </a:solidFill>
                          <a:effectLst/>
                          <a:latin typeface="Meiryo UI" panose="020B0604030504040204" pitchFamily="50" charset="-128"/>
                          <a:ea typeface="Meiryo UI" panose="020B0604030504040204" pitchFamily="50" charset="-128"/>
                          <a:cs typeface="Times New Roman"/>
                        </a:rPr>
                        <a:t>ストレスへの対処法に関する正しい知識を持ち、日常生活で実践するとともに、必要に応じて医療機関を受診するなど、専門的な支援を受けます</a:t>
                      </a:r>
                      <a:endParaRPr lang="ja-JP" sz="1000" u="none" kern="100" spc="-20" baseline="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885825">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定期的に</a:t>
                      </a:r>
                      <a:r>
                        <a:rPr lang="ja-JP" altLang="en-US" sz="1000" u="none" kern="100" dirty="0" err="1" smtClean="0">
                          <a:solidFill>
                            <a:schemeClr val="tx1"/>
                          </a:solidFill>
                          <a:effectLst/>
                          <a:latin typeface="Meiryo UI" panose="020B0604030504040204" pitchFamily="50" charset="-128"/>
                          <a:ea typeface="Meiryo UI" panose="020B0604030504040204" pitchFamily="50" charset="-128"/>
                          <a:cs typeface="Times New Roman"/>
                        </a:rPr>
                        <a:t>けんしんを受</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診することにより、自らの健康状態を正しく理解し、疾患の早期発見につなげます</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647700">
                <a:tc>
                  <a:txBody>
                    <a:bodyPr/>
                    <a:lstStyle/>
                    <a:p>
                      <a:pPr algn="l">
                        <a:lnSpc>
                          <a:spcPts val="1200"/>
                        </a:lnSpc>
                        <a:spcAft>
                          <a:spcPts val="0"/>
                        </a:spcAft>
                      </a:pPr>
                      <a:r>
                        <a:rPr lang="ja-JP" altLang="en-US" sz="1000" u="none" kern="100" dirty="0" err="1" smtClean="0">
                          <a:solidFill>
                            <a:schemeClr val="tx1"/>
                          </a:solidFill>
                          <a:effectLst/>
                          <a:latin typeface="Meiryo UI" panose="020B0604030504040204" pitchFamily="50" charset="-128"/>
                          <a:ea typeface="Meiryo UI" panose="020B0604030504040204" pitchFamily="50" charset="-128"/>
                          <a:cs typeface="Times New Roman"/>
                        </a:rPr>
                        <a:t>けん</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しんの結果、疾患が見つかった場合、速やかに医療機関を受診するとともに、疾患に応じて継続的な治療を受けます</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98916">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学校・職域・地域等における健康づくりの取組みや活動に積極的に参加するとともに、健康なまちづくりに参画・協力します</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215024427"/>
              </p:ext>
            </p:extLst>
          </p:nvPr>
        </p:nvGraphicFramePr>
        <p:xfrm>
          <a:off x="5846460" y="616592"/>
          <a:ext cx="9088743" cy="6881213"/>
        </p:xfrm>
        <a:graphic>
          <a:graphicData uri="http://schemas.openxmlformats.org/drawingml/2006/table">
            <a:tbl>
              <a:tblPr firstRow="1" firstCol="1" bandRow="1">
                <a:tableStyleId>{5940675A-B579-460E-94D1-54222C63F5DA}</a:tableStyleId>
              </a:tblPr>
              <a:tblGrid>
                <a:gridCol w="319316"/>
                <a:gridCol w="4216474"/>
                <a:gridCol w="1650095"/>
                <a:gridCol w="1277258"/>
                <a:gridCol w="1625600"/>
              </a:tblGrid>
              <a:tr h="413922">
                <a:tc gridSpan="5">
                  <a:txBody>
                    <a:bodyPr/>
                    <a:lstStyle/>
                    <a:p>
                      <a:pPr algn="ctr">
                        <a:lnSpc>
                          <a:spcPts val="1600"/>
                        </a:lnSpc>
                        <a:spcAft>
                          <a:spcPts val="0"/>
                        </a:spcAft>
                      </a:pPr>
                      <a:r>
                        <a:rPr lang="en-US" altLang="ja-JP" sz="1200" b="1" kern="100" dirty="0" smtClean="0">
                          <a:solidFill>
                            <a:schemeClr val="bg1"/>
                          </a:solidFill>
                          <a:effectLst/>
                          <a:latin typeface="Meiryo UI" panose="020B0604030504040204" pitchFamily="50" charset="-128"/>
                          <a:ea typeface="Meiryo UI" panose="020B0604030504040204" pitchFamily="50" charset="-128"/>
                          <a:cs typeface="Times New Roman"/>
                        </a:rPr>
                        <a:t>(3)</a:t>
                      </a: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Times New Roman"/>
                        </a:rPr>
                        <a:t>行政等が取り組む数値目標（</a:t>
                      </a:r>
                      <a:r>
                        <a:rPr lang="en-US" altLang="ja-JP" sz="1200" b="1" kern="100" dirty="0" smtClean="0">
                          <a:solidFill>
                            <a:schemeClr val="bg1"/>
                          </a:solidFill>
                          <a:effectLst/>
                          <a:latin typeface="Meiryo UI" panose="020B0604030504040204" pitchFamily="50" charset="-128"/>
                          <a:ea typeface="Meiryo UI" panose="020B0604030504040204" pitchFamily="50" charset="-128"/>
                          <a:cs typeface="Times New Roman"/>
                        </a:rPr>
                        <a:t>26</a:t>
                      </a: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Times New Roman"/>
                        </a:rPr>
                        <a:t>項目）</a:t>
                      </a:r>
                      <a:endParaRPr lang="en-US" altLang="ja-JP" sz="1200" b="1" kern="100" dirty="0" smtClean="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rgbClr val="00B050"/>
                    </a:solidFill>
                  </a:tcPr>
                </a:tc>
                <a:tc hMerge="1">
                  <a:txBody>
                    <a:bodyPr/>
                    <a:lstStyle/>
                    <a:p>
                      <a:pPr algn="ctr">
                        <a:lnSpc>
                          <a:spcPts val="1200"/>
                        </a:lnSpc>
                        <a:spcAft>
                          <a:spcPts val="0"/>
                        </a:spcAft>
                      </a:pPr>
                      <a:endParaRPr lang="ja-JP" sz="10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50000"/>
                      </a:schemeClr>
                    </a:solidFill>
                  </a:tcPr>
                </a:tc>
                <a:tc hMerge="1">
                  <a:txBody>
                    <a:bodyPr/>
                    <a:lstStyle/>
                    <a:p>
                      <a:pPr algn="ctr">
                        <a:lnSpc>
                          <a:spcPts val="1200"/>
                        </a:lnSpc>
                        <a:spcAft>
                          <a:spcPts val="0"/>
                        </a:spcAft>
                      </a:pPr>
                      <a:endParaRPr lang="ja-JP" sz="10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50000"/>
                      </a:schemeClr>
                    </a:solidFill>
                  </a:tcPr>
                </a:tc>
                <a:tc hMerge="1">
                  <a:txBody>
                    <a:bodyPr/>
                    <a:lstStyle/>
                    <a:p>
                      <a:pPr algn="ctr">
                        <a:lnSpc>
                          <a:spcPts val="1200"/>
                        </a:lnSpc>
                        <a:spcAft>
                          <a:spcPts val="0"/>
                        </a:spcAft>
                      </a:pPr>
                      <a:endParaRPr lang="ja-JP" sz="10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50000"/>
                      </a:schemeClr>
                    </a:solidFill>
                  </a:tcPr>
                </a:tc>
                <a:tc hMerge="1">
                  <a:txBody>
                    <a:bodyPr/>
                    <a:lstStyle/>
                    <a:p>
                      <a:pPr algn="ctr">
                        <a:lnSpc>
                          <a:spcPts val="1200"/>
                        </a:lnSpc>
                        <a:spcAft>
                          <a:spcPts val="0"/>
                        </a:spcAft>
                      </a:pPr>
                      <a:endParaRPr lang="ja-JP" sz="10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50000"/>
                      </a:schemeClr>
                    </a:solidFill>
                  </a:tcPr>
                </a:tc>
              </a:tr>
              <a:tr h="179161">
                <a:tc gridSpan="2">
                  <a:txBody>
                    <a:bodyPr/>
                    <a:lstStyle/>
                    <a:p>
                      <a:pPr algn="ctr">
                        <a:lnSpc>
                          <a:spcPts val="1200"/>
                        </a:lnSpc>
                        <a:spcAft>
                          <a:spcPts val="0"/>
                        </a:spcAft>
                      </a:pPr>
                      <a:r>
                        <a:rPr lang="ja-JP" altLang="en-US" sz="1000" b="1" u="none" kern="100" dirty="0" smtClean="0">
                          <a:effectLst/>
                          <a:latin typeface="Meiryo UI" panose="020B0604030504040204" pitchFamily="50" charset="-128"/>
                          <a:ea typeface="Meiryo UI" panose="020B0604030504040204" pitchFamily="50" charset="-128"/>
                          <a:cs typeface="Times New Roman"/>
                        </a:rPr>
                        <a:t>項目</a:t>
                      </a:r>
                      <a:endParaRPr lang="ja-JP" sz="1000" b="1" u="none" kern="100" dirty="0">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pPr algn="ctr">
                        <a:lnSpc>
                          <a:spcPts val="1200"/>
                        </a:lnSpc>
                        <a:spcAft>
                          <a:spcPts val="0"/>
                        </a:spcAft>
                      </a:pPr>
                      <a:endParaRPr lang="ja-JP" sz="1000" b="1" u="none" kern="100" dirty="0">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200"/>
                        </a:lnSpc>
                        <a:spcAft>
                          <a:spcPts val="0"/>
                        </a:spcAft>
                      </a:pPr>
                      <a:r>
                        <a:rPr lang="ja-JP" altLang="en-US" sz="1000" b="1" u="none" kern="100" dirty="0" smtClean="0">
                          <a:effectLst/>
                          <a:latin typeface="Meiryo UI" panose="020B0604030504040204" pitchFamily="50" charset="-128"/>
                          <a:ea typeface="Meiryo UI" panose="020B0604030504040204" pitchFamily="50" charset="-128"/>
                          <a:cs typeface="Times New Roman"/>
                        </a:rPr>
                        <a:t>現状</a:t>
                      </a:r>
                      <a:endParaRPr lang="ja-JP" sz="1000" b="1" u="none" kern="100" dirty="0">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ts val="1200"/>
                        </a:lnSpc>
                        <a:spcAft>
                          <a:spcPts val="0"/>
                        </a:spcAft>
                      </a:pPr>
                      <a:r>
                        <a:rPr lang="en-US" altLang="ja-JP" sz="1000" b="1" u="none" kern="100" dirty="0" smtClean="0">
                          <a:effectLst/>
                          <a:latin typeface="Meiryo UI" panose="020B0604030504040204" pitchFamily="50" charset="-128"/>
                          <a:ea typeface="Meiryo UI" panose="020B0604030504040204" pitchFamily="50" charset="-128"/>
                          <a:cs typeface="Times New Roman"/>
                        </a:rPr>
                        <a:t>2023</a:t>
                      </a:r>
                      <a:r>
                        <a:rPr lang="ja-JP" altLang="en-US" sz="1000" b="1" u="none" kern="100" dirty="0" smtClean="0">
                          <a:effectLst/>
                          <a:latin typeface="Meiryo UI" panose="020B0604030504040204" pitchFamily="50" charset="-128"/>
                          <a:ea typeface="Meiryo UI" panose="020B0604030504040204" pitchFamily="50" charset="-128"/>
                          <a:cs typeface="Times New Roman"/>
                        </a:rPr>
                        <a:t>年度目標</a:t>
                      </a:r>
                      <a:endParaRPr lang="ja-JP" sz="1000" b="1" u="none" kern="100" dirty="0">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ts val="1200"/>
                        </a:lnSpc>
                        <a:spcAft>
                          <a:spcPts val="0"/>
                        </a:spcAft>
                      </a:pPr>
                      <a:r>
                        <a:rPr lang="ja-JP" altLang="en-US" sz="1000" b="1" u="none" kern="100" dirty="0" smtClean="0">
                          <a:effectLst/>
                          <a:latin typeface="Meiryo UI" panose="020B0604030504040204" pitchFamily="50" charset="-128"/>
                          <a:ea typeface="Meiryo UI" panose="020B0604030504040204" pitchFamily="50" charset="-128"/>
                          <a:cs typeface="Times New Roman"/>
                        </a:rPr>
                        <a:t>考え方</a:t>
                      </a:r>
                      <a:endParaRPr lang="ja-JP" sz="1000" b="1" u="none" kern="100" dirty="0">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60000"/>
                        <a:lumOff val="40000"/>
                      </a:schemeClr>
                    </a:solidFill>
                  </a:tcPr>
                </a:tc>
              </a:tr>
              <a:tr h="320601">
                <a:tc>
                  <a:txBody>
                    <a:bodyPr/>
                    <a:lstStyle/>
                    <a:p>
                      <a:pPr algn="ctr">
                        <a:lnSpc>
                          <a:spcPts val="1200"/>
                        </a:lnSpc>
                        <a:spcAft>
                          <a:spcPts val="0"/>
                        </a:spcAft>
                      </a:pPr>
                      <a:r>
                        <a:rPr lang="en-US" altLang="ja-JP" sz="1000" u="none" kern="100" dirty="0" smtClean="0">
                          <a:effectLst/>
                          <a:latin typeface="Meiryo UI" panose="020B0604030504040204" pitchFamily="50" charset="-128"/>
                          <a:ea typeface="Meiryo UI" panose="020B0604030504040204" pitchFamily="50" charset="-128"/>
                          <a:cs typeface="Times New Roman"/>
                        </a:rPr>
                        <a:t>1</a:t>
                      </a:r>
                      <a:endParaRPr lang="ja-JP" sz="1000" u="none" kern="100" dirty="0">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just">
                        <a:lnSpc>
                          <a:spcPts val="1200"/>
                        </a:lnSpc>
                        <a:spcAft>
                          <a:spcPts val="0"/>
                        </a:spcAft>
                      </a:pPr>
                      <a:r>
                        <a:rPr lang="ja-JP" sz="1000" u="none" kern="0" dirty="0">
                          <a:solidFill>
                            <a:srgbClr val="000000"/>
                          </a:solidFill>
                          <a:effectLst/>
                          <a:latin typeface="Meiryo UI" panose="020B0604030504040204" pitchFamily="50" charset="-128"/>
                          <a:ea typeface="Meiryo UI" panose="020B0604030504040204" pitchFamily="50" charset="-128"/>
                          <a:cs typeface="ＭＳ Ｐゴシック"/>
                        </a:rPr>
                        <a:t>健康への関心度（☆</a:t>
                      </a:r>
                      <a:r>
                        <a:rPr lang="ja-JP" sz="1000" u="none" kern="0" dirty="0" smtClean="0">
                          <a:solidFill>
                            <a:srgbClr val="000000"/>
                          </a:solidFill>
                          <a:effectLst/>
                          <a:latin typeface="Meiryo UI" panose="020B0604030504040204" pitchFamily="50" charset="-128"/>
                          <a:ea typeface="Meiryo UI" panose="020B0604030504040204" pitchFamily="50" charset="-128"/>
                          <a:cs typeface="ＭＳ Ｐゴシック"/>
                        </a:rPr>
                        <a:t>）【大阪版</a:t>
                      </a:r>
                      <a:r>
                        <a:rPr lang="ja-JP" sz="1000" u="none" kern="0" dirty="0">
                          <a:solidFill>
                            <a:srgbClr val="000000"/>
                          </a:solidFill>
                          <a:effectLst/>
                          <a:latin typeface="Meiryo UI" panose="020B0604030504040204" pitchFamily="50" charset="-128"/>
                          <a:ea typeface="Meiryo UI" panose="020B0604030504040204" pitchFamily="50" charset="-128"/>
                          <a:cs typeface="ＭＳ Ｐゴシック"/>
                        </a:rPr>
                        <a:t>健康・栄養調査、アンケート調査】</a:t>
                      </a:r>
                      <a:endParaRPr lang="ja-JP" sz="1000" u="none" kern="100" dirty="0">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a:lnSpc>
                          <a:spcPts val="1200"/>
                        </a:lnSpc>
                        <a:spcAft>
                          <a:spcPts val="0"/>
                        </a:spcAft>
                      </a:pPr>
                      <a:r>
                        <a:rPr lang="en-US" sz="1000" u="none" kern="0" dirty="0">
                          <a:solidFill>
                            <a:srgbClr val="000000"/>
                          </a:solidFill>
                          <a:effectLst/>
                          <a:latin typeface="Meiryo UI" panose="020B0604030504040204" pitchFamily="50" charset="-128"/>
                          <a:ea typeface="Meiryo UI" panose="020B0604030504040204" pitchFamily="50" charset="-128"/>
                          <a:cs typeface="ＭＳ Ｐゴシック"/>
                        </a:rPr>
                        <a:t>87.4%[H27]</a:t>
                      </a:r>
                      <a:endParaRPr lang="ja-JP" sz="1000" u="none" kern="100" dirty="0">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1000" u="none" kern="0" dirty="0" smtClean="0">
                          <a:solidFill>
                            <a:srgbClr val="000000"/>
                          </a:solidFill>
                          <a:effectLst/>
                          <a:latin typeface="Meiryo UI" panose="020B0604030504040204" pitchFamily="50" charset="-128"/>
                          <a:ea typeface="Meiryo UI" panose="020B0604030504040204" pitchFamily="50" charset="-128"/>
                          <a:cs typeface="ＭＳ Ｐゴシック"/>
                        </a:rPr>
                        <a:t>100</a:t>
                      </a:r>
                      <a:r>
                        <a:rPr lang="en-US" sz="1000" u="none" kern="0" dirty="0" smtClean="0">
                          <a:solidFill>
                            <a:srgbClr val="000000"/>
                          </a:solidFill>
                          <a:effectLst/>
                          <a:latin typeface="Meiryo UI" panose="020B0604030504040204" pitchFamily="50" charset="-128"/>
                          <a:ea typeface="Meiryo UI" panose="020B0604030504040204" pitchFamily="50" charset="-128"/>
                          <a:cs typeface="ＭＳ Ｐゴシック"/>
                        </a:rPr>
                        <a:t>%</a:t>
                      </a:r>
                      <a:endParaRPr lang="ja-JP" sz="1000" u="none" kern="100" dirty="0">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rgbClr val="000000"/>
                          </a:solidFill>
                          <a:effectLst/>
                          <a:latin typeface="Meiryo UI" panose="020B0604030504040204" pitchFamily="50" charset="-128"/>
                          <a:ea typeface="Meiryo UI" panose="020B0604030504040204" pitchFamily="50" charset="-128"/>
                          <a:cs typeface="ＭＳ Ｐゴシック"/>
                        </a:rPr>
                        <a:t>めざすべき目標値を</a:t>
                      </a:r>
                      <a:r>
                        <a:rPr lang="ja-JP" sz="1000" u="none" kern="0" dirty="0" smtClean="0">
                          <a:solidFill>
                            <a:srgbClr val="000000"/>
                          </a:solidFill>
                          <a:effectLst/>
                          <a:latin typeface="Meiryo UI" panose="020B0604030504040204" pitchFamily="50" charset="-128"/>
                          <a:ea typeface="Meiryo UI" panose="020B0604030504040204" pitchFamily="50" charset="-128"/>
                          <a:cs typeface="ＭＳ Ｐゴシック"/>
                        </a:rPr>
                        <a:t>設定</a:t>
                      </a:r>
                      <a:endParaRPr lang="ja-JP" sz="1000" u="none" kern="100" dirty="0">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152551">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2</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朝食欠食率（☆</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大阪府民の健康・栄養状況】</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25.2%[H26]</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15%</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以下</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食育推進計画に基づく</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152551">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3</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野菜摂取量【大阪府民の健康・栄養状況】</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269g[H26]</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350g</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以上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同上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152551">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4</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食塩摂取量【大阪府民の健康・栄養状況】</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9.4g[H26]</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8g</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未満</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同上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152551">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5</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blipFill>
                      <a:blip r:embed="rId2"/>
                      <a:tile tx="0" ty="0" sx="100000" sy="100000" flip="none" algn="tl"/>
                    </a:blipFill>
                  </a:tcPr>
                </a:tc>
                <a:tc>
                  <a:txBody>
                    <a:bodyPr/>
                    <a:lstStyle/>
                    <a:p>
                      <a:pPr algn="just">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運動習慣のある者（☆）</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【アンケート調査</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en-US" sz="1000" u="none" kern="100" dirty="0">
                          <a:solidFill>
                            <a:schemeClr val="tx1"/>
                          </a:solidFill>
                          <a:effectLst/>
                          <a:latin typeface="Meiryo UI" panose="020B0604030504040204" pitchFamily="50" charset="-128"/>
                          <a:ea typeface="Meiryo UI" panose="020B0604030504040204" pitchFamily="50" charset="-128"/>
                          <a:cs typeface="Times New Roman"/>
                        </a:rPr>
                        <a:t>1</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日</a:t>
                      </a:r>
                      <a:r>
                        <a:rPr lang="en-US" sz="1000" u="none" kern="100" dirty="0">
                          <a:solidFill>
                            <a:schemeClr val="tx1"/>
                          </a:solidFill>
                          <a:effectLst/>
                          <a:latin typeface="Meiryo UI" panose="020B0604030504040204" pitchFamily="50" charset="-128"/>
                          <a:ea typeface="Meiryo UI" panose="020B0604030504040204" pitchFamily="50" charset="-128"/>
                          <a:cs typeface="Times New Roman"/>
                        </a:rPr>
                        <a:t>30</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分、週</a:t>
                      </a:r>
                      <a:r>
                        <a:rPr lang="en-US" sz="1000" u="none" kern="100" dirty="0">
                          <a:solidFill>
                            <a:schemeClr val="tx1"/>
                          </a:solidFill>
                          <a:effectLst/>
                          <a:latin typeface="Meiryo UI" panose="020B0604030504040204" pitchFamily="50" charset="-128"/>
                          <a:ea typeface="Meiryo UI" panose="020B0604030504040204" pitchFamily="50" charset="-128"/>
                          <a:cs typeface="Times New Roman"/>
                        </a:rPr>
                        <a:t>1</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回以上</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blipFill>
                      <a:blip r:embed="rId2"/>
                      <a:tile tx="0" ty="0" sx="100000" sy="100000" flip="none" algn="tl"/>
                    </a:blip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60.8%[H28]</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67%</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健康日本</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21(</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第</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2</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次</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を参考</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152551">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6</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日常生活における歩数（男</a:t>
                      </a:r>
                      <a:r>
                        <a:rPr lang="en-US" sz="100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女</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大阪府民の健康・栄養状況】</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7,524</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歩</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/6,579</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歩</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[H26]</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9,000</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歩</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/8,000</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歩</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直近の推移に基づき、第</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2</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次計画を下方修正</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22288">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7</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just">
                        <a:lnSpc>
                          <a:spcPts val="1200"/>
                        </a:lnSpc>
                        <a:spcAft>
                          <a:spcPts val="0"/>
                        </a:spcAft>
                      </a:pPr>
                      <a:r>
                        <a:rPr lang="ja-JP" sz="1000" u="none" kern="100" spc="-30" baseline="0" dirty="0">
                          <a:solidFill>
                            <a:schemeClr val="tx1"/>
                          </a:solidFill>
                          <a:effectLst/>
                          <a:latin typeface="Meiryo UI" panose="020B0604030504040204" pitchFamily="50" charset="-128"/>
                          <a:ea typeface="Meiryo UI" panose="020B0604030504040204" pitchFamily="50" charset="-128"/>
                          <a:cs typeface="Times New Roman"/>
                        </a:rPr>
                        <a:t>睡眠による休養が十分とれている者の割合（☆）【大阪府民の健康・栄養状況】</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76.9%[H26]</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85%</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以上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sz="100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健康日本</a:t>
                      </a:r>
                      <a:r>
                        <a:rPr lang="en-US" sz="100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21(</a:t>
                      </a:r>
                      <a:r>
                        <a:rPr lang="ja-JP" sz="100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第</a:t>
                      </a:r>
                      <a:r>
                        <a:rPr lang="en-US" sz="100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2</a:t>
                      </a:r>
                      <a:r>
                        <a:rPr lang="ja-JP" sz="100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次</a:t>
                      </a:r>
                      <a:r>
                        <a:rPr lang="en-US" sz="100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a:t>
                      </a:r>
                      <a:r>
                        <a:rPr lang="ja-JP" sz="100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に</a:t>
                      </a:r>
                      <a:r>
                        <a:rPr lang="ja-JP" sz="1000" u="none" kern="0" spc="-20" baseline="0" dirty="0" smtClean="0">
                          <a:solidFill>
                            <a:schemeClr val="tx1"/>
                          </a:solidFill>
                          <a:effectLst/>
                          <a:latin typeface="Meiryo UI" panose="020B0604030504040204" pitchFamily="50" charset="-128"/>
                          <a:ea typeface="Meiryo UI" panose="020B0604030504040204" pitchFamily="50" charset="-128"/>
                          <a:cs typeface="ＭＳ Ｐゴシック"/>
                        </a:rPr>
                        <a:t>基づく</a:t>
                      </a:r>
                      <a:endParaRPr lang="ja-JP" sz="1000" u="none" kern="100" spc="-20" baseline="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24808">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8</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生活習慣病のリスクを高める量の飲酒者（男</a:t>
                      </a:r>
                      <a:r>
                        <a:rPr lang="en-US" sz="100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女）（☆）【大阪府民の健康・栄養状況】</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17.7%/11.0</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H26</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13.0%/</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6.4</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[H33]</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アルコール</a:t>
                      </a:r>
                      <a:r>
                        <a:rPr lang="ja-JP" altLang="en-US" sz="1000" u="none" kern="0" dirty="0" err="1" smtClean="0">
                          <a:solidFill>
                            <a:schemeClr val="tx1"/>
                          </a:solidFill>
                          <a:effectLst/>
                          <a:latin typeface="Meiryo UI" panose="020B0604030504040204" pitchFamily="50" charset="-128"/>
                          <a:ea typeface="Meiryo UI" panose="020B0604030504040204" pitchFamily="50" charset="-128"/>
                          <a:cs typeface="ＭＳ Ｐゴシック"/>
                        </a:rPr>
                        <a:t>健康障がい</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対策推進計画に基づく</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212799">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9</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妊婦の飲酒割合</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【大阪府調べ】</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a:lnSpc>
                          <a:spcPts val="1200"/>
                        </a:lnSpc>
                        <a:spcAft>
                          <a:spcPts val="0"/>
                        </a:spcAft>
                      </a:pP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1.7%</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H27</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0%[H33]</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同上</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 </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191616">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10</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成人の喫煙率（男</a:t>
                      </a:r>
                      <a:r>
                        <a:rPr lang="en-US" sz="100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女）（☆</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国民生活基礎調査】</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30.4%/10.7</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H28</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15%/5</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がん対策推進計画に基づく</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152551">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11</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敷地内禁煙の割合</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病院</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私立</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小中高等</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学校</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【大阪府調べ】</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73.5%/51.9%[</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H29</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100</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同上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152551">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12</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建物内禁煙の割合（官公庁</a:t>
                      </a:r>
                      <a:r>
                        <a:rPr lang="en-US" sz="100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大学</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大阪府調べ】</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91.9%/83.0</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H29</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100</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同上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198954">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13</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l">
                        <a:lnSpc>
                          <a:spcPts val="1200"/>
                        </a:lnSpc>
                        <a:spcAft>
                          <a:spcPts val="0"/>
                        </a:spcAft>
                      </a:pPr>
                      <a:r>
                        <a:rPr lang="ja-JP" sz="1000" u="none" kern="0" spc="-30" baseline="0" dirty="0">
                          <a:solidFill>
                            <a:schemeClr val="tx1"/>
                          </a:solidFill>
                          <a:effectLst/>
                          <a:latin typeface="Meiryo UI" panose="020B0604030504040204" pitchFamily="50" charset="-128"/>
                          <a:ea typeface="Meiryo UI" panose="020B0604030504040204" pitchFamily="50" charset="-128"/>
                          <a:cs typeface="ＭＳ Ｐゴシック"/>
                        </a:rPr>
                        <a:t>受動喫煙の機会を有する者の割合</a:t>
                      </a:r>
                      <a:r>
                        <a:rPr lang="ja-JP" sz="1000" u="none" kern="100" spc="-30" baseline="0" dirty="0">
                          <a:solidFill>
                            <a:schemeClr val="tx1"/>
                          </a:solidFill>
                          <a:effectLst/>
                          <a:latin typeface="Meiryo UI" panose="020B0604030504040204" pitchFamily="50" charset="-128"/>
                          <a:ea typeface="Meiryo UI" panose="020B0604030504040204" pitchFamily="50" charset="-128"/>
                          <a:cs typeface="Times New Roman"/>
                        </a:rPr>
                        <a:t>（☆）</a:t>
                      </a:r>
                      <a:r>
                        <a:rPr lang="en-US" sz="1000" u="none" kern="0" spc="-30" baseline="0" dirty="0">
                          <a:solidFill>
                            <a:schemeClr val="tx1"/>
                          </a:solidFill>
                          <a:effectLst/>
                          <a:latin typeface="Meiryo UI" panose="020B0604030504040204" pitchFamily="50" charset="-128"/>
                          <a:ea typeface="Meiryo UI" panose="020B0604030504040204" pitchFamily="50" charset="-128"/>
                          <a:cs typeface="ＭＳ Ｐゴシック"/>
                        </a:rPr>
                        <a:t>(</a:t>
                      </a:r>
                      <a:r>
                        <a:rPr lang="ja-JP" sz="1000" u="none" kern="0" spc="-30" baseline="0" dirty="0">
                          <a:solidFill>
                            <a:schemeClr val="tx1"/>
                          </a:solidFill>
                          <a:effectLst/>
                          <a:latin typeface="Meiryo UI" panose="020B0604030504040204" pitchFamily="50" charset="-128"/>
                          <a:ea typeface="Meiryo UI" panose="020B0604030504040204" pitchFamily="50" charset="-128"/>
                          <a:cs typeface="ＭＳ Ｐゴシック"/>
                        </a:rPr>
                        <a:t>職場</a:t>
                      </a:r>
                      <a:r>
                        <a:rPr lang="en-US" sz="1000" u="none" kern="0" spc="-30" baseline="0" dirty="0">
                          <a:solidFill>
                            <a:schemeClr val="tx1"/>
                          </a:solidFill>
                          <a:effectLst/>
                          <a:latin typeface="Meiryo UI" panose="020B0604030504040204" pitchFamily="50" charset="-128"/>
                          <a:ea typeface="Meiryo UI" panose="020B0604030504040204" pitchFamily="50" charset="-128"/>
                          <a:cs typeface="ＭＳ Ｐゴシック"/>
                        </a:rPr>
                        <a:t>/</a:t>
                      </a:r>
                      <a:r>
                        <a:rPr lang="ja-JP" sz="1000" u="none" kern="0" spc="-30" baseline="0" dirty="0" smtClean="0">
                          <a:solidFill>
                            <a:schemeClr val="tx1"/>
                          </a:solidFill>
                          <a:effectLst/>
                          <a:latin typeface="Meiryo UI" panose="020B0604030504040204" pitchFamily="50" charset="-128"/>
                          <a:ea typeface="Meiryo UI" panose="020B0604030504040204" pitchFamily="50" charset="-128"/>
                          <a:cs typeface="ＭＳ Ｐゴシック"/>
                        </a:rPr>
                        <a:t>飲食店</a:t>
                      </a:r>
                      <a:r>
                        <a:rPr lang="en-US" altLang="ja-JP" sz="1000" u="none" kern="0" spc="-30" baseline="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1000" u="none" kern="0" spc="-30" baseline="0" dirty="0" smtClean="0">
                          <a:solidFill>
                            <a:schemeClr val="tx1"/>
                          </a:solidFill>
                          <a:effectLst/>
                          <a:latin typeface="Meiryo UI" panose="020B0604030504040204" pitchFamily="50" charset="-128"/>
                          <a:ea typeface="Meiryo UI" panose="020B0604030504040204" pitchFamily="50" charset="-128"/>
                          <a:cs typeface="ＭＳ Ｐゴシック"/>
                        </a:rPr>
                        <a:t>国民健康・栄養調査</a:t>
                      </a:r>
                      <a:r>
                        <a:rPr lang="en-US" altLang="ja-JP" sz="1000" u="none" kern="0" spc="-30" baseline="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spc="-30" baseline="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34.6%/</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54.4%</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[H25]</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0%/15</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同上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152551">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14</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過去</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1</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年間に歯科健診を受診した者の割合（</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20</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歳以上）</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（☆）【アンケート調査】</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51.4</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H28</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55%</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以上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歯科口腔保健計画等に基づく</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152551">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15</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blipFill>
                      <a:blip r:embed="rId2"/>
                      <a:tile tx="0" ty="0" sx="100000" sy="100000" flip="none" algn="tl"/>
                    </a:blipFill>
                  </a:tcPr>
                </a:tc>
                <a:tc>
                  <a:txBody>
                    <a:bodyPr/>
                    <a:lstStyle/>
                    <a:p>
                      <a:pPr algn="just">
                        <a:lnSpc>
                          <a:spcPts val="1200"/>
                        </a:lnSpc>
                        <a:spcAft>
                          <a:spcPts val="0"/>
                        </a:spcAft>
                      </a:pPr>
                      <a:r>
                        <a:rPr lang="ja-JP" sz="1000" u="none" kern="100" spc="-30" baseline="0" dirty="0">
                          <a:solidFill>
                            <a:schemeClr val="tx1"/>
                          </a:solidFill>
                          <a:effectLst/>
                          <a:latin typeface="Meiryo UI" panose="020B0604030504040204" pitchFamily="50" charset="-128"/>
                          <a:ea typeface="Meiryo UI" panose="020B0604030504040204" pitchFamily="50" charset="-128"/>
                          <a:cs typeface="Times New Roman"/>
                        </a:rPr>
                        <a:t>咀嚼良好者の割合（</a:t>
                      </a:r>
                      <a:r>
                        <a:rPr lang="en-US" sz="1000" u="none" kern="100" spc="-30" baseline="0" dirty="0">
                          <a:solidFill>
                            <a:schemeClr val="tx1"/>
                          </a:solidFill>
                          <a:effectLst/>
                          <a:latin typeface="Meiryo UI" panose="020B0604030504040204" pitchFamily="50" charset="-128"/>
                          <a:ea typeface="Meiryo UI" panose="020B0604030504040204" pitchFamily="50" charset="-128"/>
                          <a:cs typeface="Times New Roman"/>
                        </a:rPr>
                        <a:t>60</a:t>
                      </a:r>
                      <a:r>
                        <a:rPr lang="ja-JP" sz="1000" u="none" kern="100" spc="-30" baseline="0" dirty="0">
                          <a:solidFill>
                            <a:schemeClr val="tx1"/>
                          </a:solidFill>
                          <a:effectLst/>
                          <a:latin typeface="Meiryo UI" panose="020B0604030504040204" pitchFamily="50" charset="-128"/>
                          <a:ea typeface="Meiryo UI" panose="020B0604030504040204" pitchFamily="50" charset="-128"/>
                          <a:cs typeface="Times New Roman"/>
                        </a:rPr>
                        <a:t>歳以上</a:t>
                      </a:r>
                      <a:r>
                        <a:rPr lang="ja-JP" sz="1000" u="none" kern="100" spc="-30" baseline="0" dirty="0" smtClean="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spc="-30" baseline="0" dirty="0">
                          <a:solidFill>
                            <a:schemeClr val="tx1"/>
                          </a:solidFill>
                          <a:effectLst/>
                          <a:latin typeface="Meiryo UI" panose="020B0604030504040204" pitchFamily="50" charset="-128"/>
                          <a:ea typeface="Meiryo UI" panose="020B0604030504040204" pitchFamily="50" charset="-128"/>
                          <a:cs typeface="Times New Roman"/>
                        </a:rPr>
                        <a:t>国民健康・栄養調査】</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blipFill>
                      <a:blip r:embed="rId2"/>
                      <a:tile tx="0" ty="0" sx="100000" sy="100000" flip="none" algn="tl"/>
                    </a:blip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65.9</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H28</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75</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以上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同上</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 </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152551">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16</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just">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20</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本以上の歯を有する人の割合（</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80</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歳</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大阪府民の健康・栄養状況】</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42.1</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H26</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45%</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以上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同上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314023">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17</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just">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歯磨き習慣のある者【アンケート調査】</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56.6</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H28</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 </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増加</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Times New Roman"/>
                        </a:rPr>
                        <a:t>現状に基づき、増加をめざす</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72219">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18</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just">
                        <a:lnSpc>
                          <a:spcPts val="1200"/>
                        </a:lnSpc>
                        <a:spcAft>
                          <a:spcPts val="0"/>
                        </a:spcAft>
                      </a:pPr>
                      <a:r>
                        <a:rPr lang="ja-JP" sz="1000" u="none" kern="100" dirty="0" err="1">
                          <a:solidFill>
                            <a:schemeClr val="tx1"/>
                          </a:solidFill>
                          <a:effectLst/>
                          <a:latin typeface="Meiryo UI" panose="020B0604030504040204" pitchFamily="50" charset="-128"/>
                          <a:ea typeface="Meiryo UI" panose="020B0604030504040204" pitchFamily="50" charset="-128"/>
                          <a:cs typeface="Times New Roman"/>
                        </a:rPr>
                        <a:t>気分障がい</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err="1">
                          <a:solidFill>
                            <a:schemeClr val="tx1"/>
                          </a:solidFill>
                          <a:effectLst/>
                          <a:latin typeface="Meiryo UI" panose="020B0604030504040204" pitchFamily="50" charset="-128"/>
                          <a:ea typeface="Meiryo UI" panose="020B0604030504040204" pitchFamily="50" charset="-128"/>
                          <a:cs typeface="Times New Roman"/>
                        </a:rPr>
                        <a:t>不安障がいに相</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応する心理的苦痛を感じている者の割合（</a:t>
                      </a:r>
                      <a:r>
                        <a:rPr lang="en-US" sz="1000" u="none" kern="100" dirty="0">
                          <a:solidFill>
                            <a:schemeClr val="tx1"/>
                          </a:solidFill>
                          <a:effectLst/>
                          <a:latin typeface="Meiryo UI" panose="020B0604030504040204" pitchFamily="50" charset="-128"/>
                          <a:ea typeface="Meiryo UI" panose="020B0604030504040204" pitchFamily="50" charset="-128"/>
                          <a:cs typeface="Times New Roman"/>
                        </a:rPr>
                        <a:t>20</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歳以上）（☆）【国民生活基礎調査</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10.6</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H28</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10%</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健康日本</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21(</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第</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2</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次</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を参考</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216024">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19</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just">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地域の集まりやグループに参加する者の割合</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アンケート調査</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24.1%[H28]</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増加</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現状に基づき、増加をめざす</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432048">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20</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特定健診の受診率（☆）【特定健</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診</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等</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実施</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状況】</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41.5%(</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国保</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29.1%, </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協会けんぽ</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31.0%)[</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H26</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70%</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1000" u="none" kern="0" baseline="0" dirty="0" smtClean="0">
                          <a:solidFill>
                            <a:schemeClr val="tx1"/>
                          </a:solidFill>
                          <a:effectLst/>
                          <a:latin typeface="Meiryo UI" panose="020B0604030504040204" pitchFamily="50" charset="-128"/>
                          <a:ea typeface="Meiryo UI" panose="020B0604030504040204" pitchFamily="50" charset="-128"/>
                          <a:cs typeface="ＭＳ Ｐゴシック"/>
                        </a:rPr>
                        <a:t>国保</a:t>
                      </a:r>
                      <a:r>
                        <a:rPr lang="en-US" altLang="ja-JP" sz="1000" u="none" kern="0" baseline="0" dirty="0" smtClean="0">
                          <a:solidFill>
                            <a:schemeClr val="tx1"/>
                          </a:solidFill>
                          <a:effectLst/>
                          <a:latin typeface="Meiryo UI" panose="020B0604030504040204" pitchFamily="50" charset="-128"/>
                          <a:ea typeface="Meiryo UI" panose="020B0604030504040204" pitchFamily="50" charset="-128"/>
                          <a:cs typeface="ＭＳ Ｐゴシック"/>
                        </a:rPr>
                        <a:t>60%, </a:t>
                      </a:r>
                    </a:p>
                    <a:p>
                      <a:pPr algn="ctr">
                        <a:lnSpc>
                          <a:spcPts val="1200"/>
                        </a:lnSpc>
                        <a:spcAft>
                          <a:spcPts val="0"/>
                        </a:spcAft>
                      </a:pPr>
                      <a:r>
                        <a:rPr lang="ja-JP" altLang="en-US" sz="1000" u="none" kern="0" baseline="0" dirty="0" smtClean="0">
                          <a:solidFill>
                            <a:schemeClr val="tx1"/>
                          </a:solidFill>
                          <a:effectLst/>
                          <a:latin typeface="Meiryo UI" panose="020B0604030504040204" pitchFamily="50" charset="-128"/>
                          <a:ea typeface="Meiryo UI" panose="020B0604030504040204" pitchFamily="50" charset="-128"/>
                          <a:cs typeface="ＭＳ Ｐゴシック"/>
                        </a:rPr>
                        <a:t>協会けんぽ</a:t>
                      </a:r>
                      <a:r>
                        <a:rPr lang="en-US" altLang="ja-JP" sz="1000" u="none" kern="0" baseline="0" dirty="0" smtClean="0">
                          <a:solidFill>
                            <a:schemeClr val="tx1"/>
                          </a:solidFill>
                          <a:effectLst/>
                          <a:latin typeface="Meiryo UI" panose="020B0604030504040204" pitchFamily="50" charset="-128"/>
                          <a:ea typeface="Meiryo UI" panose="020B0604030504040204" pitchFamily="50" charset="-128"/>
                          <a:cs typeface="ＭＳ Ｐゴシック"/>
                        </a:rPr>
                        <a:t>65%)</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医療費適正化計画に基づく</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 </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360040">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21</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just">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がん検診の受診率（☆）</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【国立</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がん</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研究Ｃ</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がん登録・統計</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国民生活基礎調査）】</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ja-JP" sz="1000" u="none" kern="0" spc="-50" baseline="0" dirty="0">
                          <a:solidFill>
                            <a:schemeClr val="tx1"/>
                          </a:solidFill>
                          <a:effectLst/>
                          <a:latin typeface="Meiryo UI" panose="020B0604030504040204" pitchFamily="50" charset="-128"/>
                          <a:ea typeface="Meiryo UI" panose="020B0604030504040204" pitchFamily="50" charset="-128"/>
                          <a:cs typeface="ＭＳ Ｐゴシック"/>
                        </a:rPr>
                        <a:t>胃</a:t>
                      </a:r>
                      <a:r>
                        <a:rPr lang="en-US" sz="1000" u="none" kern="0" spc="-50" baseline="0" dirty="0">
                          <a:solidFill>
                            <a:schemeClr val="tx1"/>
                          </a:solidFill>
                          <a:effectLst/>
                          <a:latin typeface="Meiryo UI" panose="020B0604030504040204" pitchFamily="50" charset="-128"/>
                          <a:ea typeface="Meiryo UI" panose="020B0604030504040204" pitchFamily="50" charset="-128"/>
                          <a:cs typeface="ＭＳ Ｐゴシック"/>
                        </a:rPr>
                        <a:t>33.7%, </a:t>
                      </a:r>
                      <a:r>
                        <a:rPr lang="ja-JP" sz="1000" u="none" kern="0" spc="-50" baseline="0" dirty="0">
                          <a:solidFill>
                            <a:schemeClr val="tx1"/>
                          </a:solidFill>
                          <a:effectLst/>
                          <a:latin typeface="Meiryo UI" panose="020B0604030504040204" pitchFamily="50" charset="-128"/>
                          <a:ea typeface="Meiryo UI" panose="020B0604030504040204" pitchFamily="50" charset="-128"/>
                          <a:cs typeface="ＭＳ Ｐゴシック"/>
                        </a:rPr>
                        <a:t>大腸</a:t>
                      </a:r>
                      <a:r>
                        <a:rPr lang="en-US" sz="1000" u="none" kern="0" spc="-50" baseline="0" dirty="0">
                          <a:solidFill>
                            <a:schemeClr val="tx1"/>
                          </a:solidFill>
                          <a:effectLst/>
                          <a:latin typeface="Meiryo UI" panose="020B0604030504040204" pitchFamily="50" charset="-128"/>
                          <a:ea typeface="Meiryo UI" panose="020B0604030504040204" pitchFamily="50" charset="-128"/>
                          <a:cs typeface="ＭＳ Ｐゴシック"/>
                        </a:rPr>
                        <a:t>34.4</a:t>
                      </a:r>
                      <a:r>
                        <a:rPr lang="en-US" sz="1000" u="none" kern="0" spc="-50" baseline="0" dirty="0" smtClean="0">
                          <a:solidFill>
                            <a:schemeClr val="tx1"/>
                          </a:solidFill>
                          <a:effectLst/>
                          <a:latin typeface="Meiryo UI" panose="020B0604030504040204" pitchFamily="50" charset="-128"/>
                          <a:ea typeface="Meiryo UI" panose="020B0604030504040204" pitchFamily="50" charset="-128"/>
                          <a:cs typeface="ＭＳ Ｐゴシック"/>
                        </a:rPr>
                        <a:t>%,</a:t>
                      </a:r>
                    </a:p>
                    <a:p>
                      <a:pPr algn="ctr">
                        <a:lnSpc>
                          <a:spcPts val="1200"/>
                        </a:lnSpc>
                        <a:spcAft>
                          <a:spcPts val="0"/>
                        </a:spcAft>
                      </a:pPr>
                      <a:r>
                        <a:rPr lang="en-US" sz="1000" u="none" kern="0" spc="-50" baseline="0" dirty="0" smtClean="0">
                          <a:solidFill>
                            <a:schemeClr val="tx1"/>
                          </a:solidFill>
                          <a:effectLst/>
                          <a:latin typeface="Meiryo UI" panose="020B0604030504040204" pitchFamily="50" charset="-128"/>
                          <a:ea typeface="Meiryo UI" panose="020B0604030504040204" pitchFamily="50" charset="-128"/>
                          <a:cs typeface="ＭＳ Ｐゴシック"/>
                        </a:rPr>
                        <a:t> </a:t>
                      </a:r>
                      <a:r>
                        <a:rPr lang="ja-JP" sz="1000" u="none" kern="0" spc="-50" baseline="0" dirty="0" smtClean="0">
                          <a:solidFill>
                            <a:schemeClr val="tx1"/>
                          </a:solidFill>
                          <a:effectLst/>
                          <a:latin typeface="Meiryo UI" panose="020B0604030504040204" pitchFamily="50" charset="-128"/>
                          <a:ea typeface="Meiryo UI" panose="020B0604030504040204" pitchFamily="50" charset="-128"/>
                          <a:cs typeface="ＭＳ Ｐゴシック"/>
                        </a:rPr>
                        <a:t>肺</a:t>
                      </a:r>
                      <a:r>
                        <a:rPr lang="en-US" altLang="ja-JP" sz="1000" u="none" kern="0" spc="-50" baseline="0" dirty="0" smtClean="0">
                          <a:solidFill>
                            <a:schemeClr val="tx1"/>
                          </a:solidFill>
                          <a:effectLst/>
                          <a:latin typeface="Meiryo UI" panose="020B0604030504040204" pitchFamily="50" charset="-128"/>
                          <a:ea typeface="Meiryo UI" panose="020B0604030504040204" pitchFamily="50" charset="-128"/>
                          <a:cs typeface="ＭＳ Ｐゴシック"/>
                        </a:rPr>
                        <a:t>3</a:t>
                      </a:r>
                      <a:r>
                        <a:rPr lang="en-US" sz="1000" u="none" kern="0" spc="-50" baseline="0" dirty="0" smtClean="0">
                          <a:solidFill>
                            <a:schemeClr val="tx1"/>
                          </a:solidFill>
                          <a:effectLst/>
                          <a:latin typeface="Meiryo UI" panose="020B0604030504040204" pitchFamily="50" charset="-128"/>
                          <a:ea typeface="Meiryo UI" panose="020B0604030504040204" pitchFamily="50" charset="-128"/>
                          <a:cs typeface="ＭＳ Ｐゴシック"/>
                        </a:rPr>
                        <a:t>6.4</a:t>
                      </a:r>
                      <a:r>
                        <a:rPr lang="en-US" sz="1000" u="none" kern="0" spc="-50" baseline="0" dirty="0">
                          <a:solidFill>
                            <a:schemeClr val="tx1"/>
                          </a:solidFill>
                          <a:effectLst/>
                          <a:latin typeface="Meiryo UI" panose="020B0604030504040204" pitchFamily="50" charset="-128"/>
                          <a:ea typeface="Meiryo UI" panose="020B0604030504040204" pitchFamily="50" charset="-128"/>
                          <a:cs typeface="ＭＳ Ｐゴシック"/>
                        </a:rPr>
                        <a:t>%, </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乳</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39.0%, </a:t>
                      </a:r>
                      <a:endPar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子宮</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38.5</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H28</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胃</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大腸</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40</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p>
                    <a:p>
                      <a:pPr algn="ctr">
                        <a:lnSpc>
                          <a:spcPts val="1200"/>
                        </a:lnSpc>
                        <a:spcAft>
                          <a:spcPts val="0"/>
                        </a:spcAft>
                      </a:pP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肺</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 </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乳</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子宮</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45</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Times New Roman"/>
                        </a:rPr>
                        <a:t>がん対策推進計画に基づく</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22288">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22</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blipFill>
                      <a:blip r:embed="rId2"/>
                      <a:tile tx="0" ty="0" sx="100000" sy="100000" flip="none" algn="tl"/>
                    </a:blip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生活習慣による</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疾患</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高血圧</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・糖尿病</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等</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に</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係る未治療者の割合（☆）【大阪がん循Ｃ報告書】</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blipFill>
                      <a:blip r:embed="rId2"/>
                      <a:tile tx="0" ty="0" sx="100000" sy="100000" flip="none" algn="tl"/>
                    </a:blipFill>
                  </a:tcPr>
                </a:tc>
                <a:tc>
                  <a:txBody>
                    <a:bodyPr/>
                    <a:lstStyle/>
                    <a:p>
                      <a:pPr algn="ctr">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高血圧</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38.0%, </a:t>
                      </a:r>
                      <a:endPar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糖尿病</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36.0%, </a:t>
                      </a:r>
                      <a:endPar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脂質</a:t>
                      </a: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異常症</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78.2</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%[H26]</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減少</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現状に基づき、減少をめざす</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180840">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23</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特定保健指導の実施率</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【特定健</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診</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等</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実施</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状況】</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13.1</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%[H27]</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45</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Times New Roman"/>
                        </a:rPr>
                        <a:t>医療費適正化計画に基づく</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152551">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24</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健康づくりを進める住民の自主組織の数（☆）【市町村アンケート】</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715</a:t>
                      </a:r>
                      <a:r>
                        <a:rPr 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団体</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[H28]</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cs typeface="ＭＳ Ｐゴシック"/>
                        </a:rPr>
                        <a:t>増加</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現状に基づき、増加をめざす</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152551">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25</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blipFill>
                      <a:blip r:embed="rId2"/>
                      <a:tile tx="0" ty="0" sx="100000" sy="100000" flip="none" algn="tl"/>
                    </a:blip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ボランティア活動の</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参加者数【</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社会生活基礎調査】</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blipFill>
                      <a:blip r:embed="rId2"/>
                      <a:tile tx="0" ty="0" sx="100000" sy="100000" flip="none" algn="tl"/>
                    </a:blip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20.6</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%[H28]</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 </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増加</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Times New Roman"/>
                        </a:rPr>
                        <a:t>同上</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r>
              <a:tr h="0">
                <a:tc>
                  <a:txBody>
                    <a:bodyPr/>
                    <a:lstStyle/>
                    <a:p>
                      <a:pPr algn="ctr">
                        <a:lnSpc>
                          <a:spcPts val="12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26</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l">
                        <a:lnSpc>
                          <a:spcPts val="1200"/>
                        </a:lnSpc>
                        <a:spcAft>
                          <a:spcPts val="0"/>
                        </a:spcAft>
                      </a:pP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健康経営に取り組む中小企業数</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（協会</a:t>
                      </a:r>
                      <a:r>
                        <a:rPr lang="ja-JP" sz="1000" u="none" kern="100" dirty="0">
                          <a:solidFill>
                            <a:schemeClr val="tx1"/>
                          </a:solidFill>
                          <a:effectLst/>
                          <a:latin typeface="Meiryo UI" panose="020B0604030504040204" pitchFamily="50" charset="-128"/>
                          <a:ea typeface="Meiryo UI" panose="020B0604030504040204" pitchFamily="50" charset="-128"/>
                          <a:cs typeface="Times New Roman"/>
                        </a:rPr>
                        <a:t>けんぽ</a:t>
                      </a:r>
                      <a:r>
                        <a:rPr lang="ja-JP" sz="1000" u="none" kern="100" dirty="0" smtClean="0">
                          <a:solidFill>
                            <a:schemeClr val="tx1"/>
                          </a:solidFill>
                          <a:effectLst/>
                          <a:latin typeface="Meiryo UI" panose="020B0604030504040204" pitchFamily="50" charset="-128"/>
                          <a:ea typeface="Meiryo UI" panose="020B0604030504040204" pitchFamily="50" charset="-128"/>
                          <a:cs typeface="Times New Roman"/>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a:lnSpc>
                          <a:spcPts val="1200"/>
                        </a:lnSpc>
                        <a:spcAft>
                          <a:spcPts val="0"/>
                        </a:spcAft>
                      </a:pP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 </a:t>
                      </a:r>
                      <a:r>
                        <a:rPr 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114</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企業</a:t>
                      </a: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[H29.12]</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2,000</a:t>
                      </a: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企業</a:t>
                      </a:r>
                      <a:r>
                        <a:rPr lang="en-US" sz="1000" u="none" kern="0" dirty="0">
                          <a:solidFill>
                            <a:schemeClr val="tx1"/>
                          </a:solidFill>
                          <a:effectLst/>
                          <a:latin typeface="Meiryo UI" panose="020B0604030504040204" pitchFamily="50" charset="-128"/>
                          <a:ea typeface="Meiryo UI" panose="020B0604030504040204" pitchFamily="50" charset="-128"/>
                          <a:cs typeface="ＭＳ Ｐゴシック"/>
                        </a:rPr>
                        <a:t> </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1000" u="none" kern="0" dirty="0" smtClean="0">
                          <a:solidFill>
                            <a:schemeClr val="tx1"/>
                          </a:solidFill>
                          <a:effectLst/>
                          <a:latin typeface="Meiryo UI" panose="020B0604030504040204" pitchFamily="50" charset="-128"/>
                          <a:ea typeface="Meiryo UI" panose="020B0604030504040204" pitchFamily="50" charset="-128"/>
                          <a:cs typeface="ＭＳ Ｐゴシック"/>
                        </a:rPr>
                        <a:t>めざすべき目標値を設定</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13" name="二等辺三角形 12"/>
          <p:cNvSpPr/>
          <p:nvPr/>
        </p:nvSpPr>
        <p:spPr>
          <a:xfrm rot="16200000" flipV="1">
            <a:off x="2263550" y="6148094"/>
            <a:ext cx="1294456" cy="123716"/>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二等辺三角形 13"/>
          <p:cNvSpPr/>
          <p:nvPr/>
        </p:nvSpPr>
        <p:spPr>
          <a:xfrm rot="16200000" flipV="1">
            <a:off x="2266345" y="3197453"/>
            <a:ext cx="1294456" cy="123717"/>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二等辺三角形 14"/>
          <p:cNvSpPr/>
          <p:nvPr/>
        </p:nvSpPr>
        <p:spPr>
          <a:xfrm flipV="1">
            <a:off x="6482266" y="7648575"/>
            <a:ext cx="1800200" cy="144236"/>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p:cNvCxnSpPr/>
          <p:nvPr/>
        </p:nvCxnSpPr>
        <p:spPr>
          <a:xfrm>
            <a:off x="149260" y="9811305"/>
            <a:ext cx="10440000"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323887" y="9658841"/>
            <a:ext cx="1453423" cy="274776"/>
          </a:xfrm>
          <a:prstGeom prst="rect">
            <a:avLst/>
          </a:prstGeom>
          <a:solidFill>
            <a:srgbClr val="0070C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147513" tIns="73756" rIns="147513" bIns="73756" anchor="ctr"/>
          <a:lstStyle/>
          <a:p>
            <a:pPr>
              <a:lnSpc>
                <a:spcPts val="1613"/>
              </a:lnSpc>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参考指標</a:t>
            </a:r>
            <a:r>
              <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10873630" y="9825819"/>
            <a:ext cx="4075990" cy="784830"/>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800"/>
              </a:lnSpc>
            </a:pPr>
            <a:r>
              <a:rPr kumimoji="1" lang="ja-JP" altLang="en-US" sz="1100" dirty="0" smtClean="0">
                <a:latin typeface="Meiryo UI" panose="020B0604030504040204" pitchFamily="50" charset="-128"/>
                <a:ea typeface="Meiryo UI" panose="020B0604030504040204" pitchFamily="50" charset="-128"/>
              </a:rPr>
              <a:t>＊　　　　　　　は新規項目、✧は「府民・行政等みんな</a:t>
            </a:r>
            <a:r>
              <a:rPr kumimoji="1" lang="ja-JP" altLang="en-US" sz="1100" smtClean="0">
                <a:latin typeface="Meiryo UI" panose="020B0604030504040204" pitchFamily="50" charset="-128"/>
                <a:ea typeface="Meiryo UI" panose="020B0604030504040204" pitchFamily="50" charset="-128"/>
              </a:rPr>
              <a:t>でめざす目標」</a:t>
            </a: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2023</a:t>
            </a:r>
            <a:r>
              <a:rPr lang="ja-JP" altLang="en-US" sz="1100" dirty="0" smtClean="0">
                <a:latin typeface="Meiryo UI" panose="020B0604030504040204" pitchFamily="50" charset="-128"/>
                <a:ea typeface="Meiryo UI" panose="020B0604030504040204" pitchFamily="50" charset="-128"/>
              </a:rPr>
              <a:t>年度目標については、</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次計画の評価・今後の推移、関連</a:t>
            </a:r>
            <a:endParaRPr lang="en-US" altLang="ja-JP" sz="1100" dirty="0" smtClean="0">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計画の評価、国の動向、本計画に基づく取組み等を踏まえ、設定</a:t>
            </a:r>
            <a:endParaRPr kumimoji="1" lang="en-US" altLang="ja-JP" sz="1100" dirty="0" smtClean="0">
              <a:latin typeface="Meiryo UI" panose="020B0604030504040204" pitchFamily="50" charset="-128"/>
              <a:ea typeface="Meiryo UI" panose="020B0604030504040204" pitchFamily="50" charset="-128"/>
            </a:endParaRPr>
          </a:p>
        </p:txBody>
      </p:sp>
      <p:sp>
        <p:nvSpPr>
          <p:cNvPr id="19" name="正方形/長方形 18"/>
          <p:cNvSpPr/>
          <p:nvPr/>
        </p:nvSpPr>
        <p:spPr>
          <a:xfrm>
            <a:off x="11161662" y="9894672"/>
            <a:ext cx="490269" cy="167221"/>
          </a:xfrm>
          <a:prstGeom prst="rect">
            <a:avLst/>
          </a:prstGeom>
          <a:blipFill>
            <a:blip r:embed="rId2"/>
            <a:tile tx="0" ty="0" sx="100000" sy="100000" flip="none" algn="tl"/>
          </a:blipFill>
        </p:spPr>
        <p:style>
          <a:lnRef idx="2">
            <a:schemeClr val="dk1"/>
          </a:lnRef>
          <a:fillRef idx="1">
            <a:schemeClr val="lt1"/>
          </a:fillRef>
          <a:effectRef idx="0">
            <a:schemeClr val="dk1"/>
          </a:effectRef>
          <a:fontRef idx="minor">
            <a:schemeClr val="dk1"/>
          </a:fontRef>
        </p:style>
        <p:txBody>
          <a:bodyPr lIns="105366" tIns="52683" rIns="105366" bIns="52683" rtlCol="0" anchor="ctr"/>
          <a:lstStyle/>
          <a:p>
            <a:pPr algn="ctr"/>
            <a:endParaRPr kumimoji="1" lang="ja-JP" altLang="en-US" sz="1050"/>
          </a:p>
        </p:txBody>
      </p:sp>
      <p:sp>
        <p:nvSpPr>
          <p:cNvPr id="20" name="テキスト ボックス 19"/>
          <p:cNvSpPr txBox="1"/>
          <p:nvPr/>
        </p:nvSpPr>
        <p:spPr>
          <a:xfrm>
            <a:off x="13393910" y="29028"/>
            <a:ext cx="1381472" cy="298755"/>
          </a:xfrm>
          <a:prstGeom prst="rect">
            <a:avLst/>
          </a:prstGeom>
        </p:spPr>
        <p:style>
          <a:lnRef idx="2">
            <a:schemeClr val="dk1"/>
          </a:lnRef>
          <a:fillRef idx="1">
            <a:schemeClr val="lt1"/>
          </a:fillRef>
          <a:effectRef idx="0">
            <a:schemeClr val="dk1"/>
          </a:effectRef>
          <a:fontRef idx="minor">
            <a:schemeClr val="dk1"/>
          </a:fontRef>
        </p:style>
        <p:txBody>
          <a:bodyPr wrap="square" lIns="105366" tIns="52683" rIns="105366" bIns="52683" rtlCol="0">
            <a:spAutoFit/>
          </a:bodyPr>
          <a:lstStyle/>
          <a:p>
            <a:pPr algn="ctr">
              <a:lnSpc>
                <a:spcPts val="1498"/>
              </a:lnSpc>
            </a:pPr>
            <a:r>
              <a:rPr lang="ja-JP" altLang="en-US" sz="1400" b="1" dirty="0" smtClean="0">
                <a:latin typeface="Meiryo UI" panose="020B0604030504040204" pitchFamily="50" charset="-128"/>
                <a:ea typeface="Meiryo UI" panose="020B0604030504040204" pitchFamily="50" charset="-128"/>
              </a:rPr>
              <a:t>参考資料１</a:t>
            </a:r>
            <a:endParaRPr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91947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1704</Words>
  <Application>Microsoft Office PowerPoint</Application>
  <PresentationFormat>ユーザー設定</PresentationFormat>
  <Paragraphs>257</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2018-01-11T13:51:33Z</dcterms:created>
  <dcterms:modified xsi:type="dcterms:W3CDTF">2018-01-11T13:51:36Z</dcterms:modified>
</cp:coreProperties>
</file>