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5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3A74C1BE-DCC5-4486-91C3-4F7FA5EECFC4}" type="datetimeFigureOut">
              <a:rPr kumimoji="1" lang="ja-JP" altLang="en-US" smtClean="0"/>
              <a:t>2016/11/1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30E5D29D-AE2A-46F8-A948-E989DDF03C2E}" type="slidenum">
              <a:rPr kumimoji="1" lang="ja-JP" altLang="en-US" smtClean="0"/>
              <a:t>‹#›</a:t>
            </a:fld>
            <a:endParaRPr kumimoji="1" lang="ja-JP" altLang="en-US"/>
          </a:p>
        </p:txBody>
      </p:sp>
    </p:spTree>
    <p:extLst>
      <p:ext uri="{BB962C8B-B14F-4D97-AF65-F5344CB8AC3E}">
        <p14:creationId xmlns:p14="http://schemas.microsoft.com/office/powerpoint/2010/main" val="176448302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7" rIns="91433" bIns="45717" rtlCol="0"/>
          <a:lstStyle>
            <a:lvl1pPr algn="r">
              <a:defRPr sz="1200"/>
            </a:lvl1pPr>
          </a:lstStyle>
          <a:p>
            <a:fld id="{67E0EABC-3CA0-492A-8EAD-87916A6D2C1C}" type="datetimeFigureOut">
              <a:rPr kumimoji="1" lang="ja-JP" altLang="en-US" smtClean="0"/>
              <a:t>2016/11/1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7" rIns="91433"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3" tIns="45717" rIns="91433" bIns="45717" rtlCol="0" anchor="b"/>
          <a:lstStyle>
            <a:lvl1pPr algn="r">
              <a:defRPr sz="1200"/>
            </a:lvl1pPr>
          </a:lstStyle>
          <a:p>
            <a:fld id="{14ED62C2-10EC-4762-95FD-8098A41856F8}" type="slidenum">
              <a:rPr kumimoji="1" lang="ja-JP" altLang="en-US" smtClean="0"/>
              <a:t>‹#›</a:t>
            </a:fld>
            <a:endParaRPr kumimoji="1" lang="ja-JP" altLang="en-US"/>
          </a:p>
        </p:txBody>
      </p:sp>
    </p:spTree>
    <p:extLst>
      <p:ext uri="{BB962C8B-B14F-4D97-AF65-F5344CB8AC3E}">
        <p14:creationId xmlns:p14="http://schemas.microsoft.com/office/powerpoint/2010/main" val="428133481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4ED62C2-10EC-4762-95FD-8098A41856F8}" type="slidenum">
              <a:rPr kumimoji="1" lang="ja-JP" altLang="en-US" smtClean="0"/>
              <a:t>1</a:t>
            </a:fld>
            <a:endParaRPr kumimoji="1" lang="ja-JP" altLang="en-US"/>
          </a:p>
        </p:txBody>
      </p:sp>
      <p:sp>
        <p:nvSpPr>
          <p:cNvPr id="5" name="ヘッダー プレースホルダー 4"/>
          <p:cNvSpPr>
            <a:spLocks noGrp="1"/>
          </p:cNvSpPr>
          <p:nvPr>
            <p:ph type="hdr" sz="quarter" idx="11"/>
          </p:nvPr>
        </p:nvSpPr>
        <p:spPr/>
        <p:txBody>
          <a:bodyPr/>
          <a:lstStyle/>
          <a:p>
            <a:endParaRPr kumimoji="1" lang="ja-JP" altLang="en-US"/>
          </a:p>
        </p:txBody>
      </p:sp>
    </p:spTree>
    <p:extLst>
      <p:ext uri="{BB962C8B-B14F-4D97-AF65-F5344CB8AC3E}">
        <p14:creationId xmlns:p14="http://schemas.microsoft.com/office/powerpoint/2010/main" val="199726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E611144-E7A6-4BF0-9CB5-780BB15EF4D1}" type="datetime1">
              <a:rPr kumimoji="1" lang="ja-JP" altLang="en-US" smtClean="0"/>
              <a:t>2016/11/1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161769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091646-4E95-4DFD-8C49-8FEAA888ED09}" type="datetime1">
              <a:rPr kumimoji="1" lang="ja-JP" altLang="en-US" smtClean="0"/>
              <a:t>2016/11/1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3673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3D9B2F8-94DB-40AB-9AC8-A68EFC9A290B}" type="datetime1">
              <a:rPr kumimoji="1" lang="ja-JP" altLang="en-US" smtClean="0"/>
              <a:t>2016/11/1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84068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D8F5D6A-61A7-4A36-96D3-DEA35E6D4AA1}" type="datetime1">
              <a:rPr kumimoji="1" lang="ja-JP" altLang="en-US" smtClean="0"/>
              <a:t>2016/11/1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3807557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488FE5F-03BF-4CA2-B67F-350F666B7D3A}" type="datetime1">
              <a:rPr kumimoji="1" lang="ja-JP" altLang="en-US" smtClean="0"/>
              <a:t>2016/11/1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882381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E977CB-F9AF-48F5-962F-9C664F1124C2}" type="datetime1">
              <a:rPr kumimoji="1" lang="ja-JP" altLang="en-US" smtClean="0"/>
              <a:t>2016/11/1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25302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F2590E9-054C-4C86-980B-C495638C90A6}" type="datetime1">
              <a:rPr kumimoji="1" lang="ja-JP" altLang="en-US" smtClean="0"/>
              <a:t>2016/11/1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49480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4192D98-1685-4BA9-B88A-F8BBBFAD8ABB}" type="datetime1">
              <a:rPr kumimoji="1" lang="ja-JP" altLang="en-US" smtClean="0"/>
              <a:t>2016/11/1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39664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07B6251-AB4A-4842-930D-D77C1AD28BAE}" type="datetime1">
              <a:rPr kumimoji="1" lang="ja-JP" altLang="en-US" smtClean="0"/>
              <a:t>2016/11/1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294628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BF695E7-FEEA-400A-8346-1CFD4E3AD776}" type="datetime1">
              <a:rPr kumimoji="1" lang="ja-JP" altLang="en-US" smtClean="0"/>
              <a:t>2016/11/1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1179030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D57CEB2-E12D-4B4F-B7A6-1EC24B6AD630}" type="datetime1">
              <a:rPr kumimoji="1" lang="ja-JP" altLang="en-US" smtClean="0"/>
              <a:t>2016/11/1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3380404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F60964-2CB4-4967-BF54-37AEE5B9D412}" type="datetime1">
              <a:rPr kumimoji="1" lang="ja-JP" altLang="en-US" smtClean="0"/>
              <a:t>2016/11/1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299E2-5F0E-4DBE-9766-62AC3BBBD1EC}" type="slidenum">
              <a:rPr kumimoji="1" lang="ja-JP" altLang="en-US" smtClean="0"/>
              <a:t>‹#›</a:t>
            </a:fld>
            <a:endParaRPr kumimoji="1" lang="ja-JP" altLang="en-US"/>
          </a:p>
        </p:txBody>
      </p:sp>
    </p:spTree>
    <p:extLst>
      <p:ext uri="{BB962C8B-B14F-4D97-AF65-F5344CB8AC3E}">
        <p14:creationId xmlns:p14="http://schemas.microsoft.com/office/powerpoint/2010/main" val="856382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hdphoto" Target="../media/hdphoto1.wdp"/><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microsoft.com/office/2007/relationships/hdphoto" Target="../media/hdphoto2.wdp"/><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円/楕円 68"/>
          <p:cNvSpPr/>
          <p:nvPr/>
        </p:nvSpPr>
        <p:spPr>
          <a:xfrm>
            <a:off x="117042" y="5896669"/>
            <a:ext cx="8991462" cy="916707"/>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円/楕円 67"/>
          <p:cNvSpPr/>
          <p:nvPr/>
        </p:nvSpPr>
        <p:spPr>
          <a:xfrm>
            <a:off x="145422" y="1700808"/>
            <a:ext cx="1569546" cy="5078351"/>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107504" y="1700807"/>
            <a:ext cx="8928000" cy="708119"/>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円/楕円 66"/>
          <p:cNvSpPr/>
          <p:nvPr/>
        </p:nvSpPr>
        <p:spPr>
          <a:xfrm>
            <a:off x="7380312" y="1700807"/>
            <a:ext cx="1701942" cy="5078351"/>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108504" y="44664"/>
            <a:ext cx="9000000"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latin typeface="+mn-ea"/>
              </a:rPr>
              <a:t>ＯＳＡＫＡ　ＰＡＧＥ　ＯＮＥ　キャンペーンについて</a:t>
            </a:r>
            <a:endParaRPr lang="en-US" altLang="ja-JP" dirty="0" smtClean="0">
              <a:latin typeface="+mn-ea"/>
            </a:endParaRPr>
          </a:p>
        </p:txBody>
      </p:sp>
      <p:sp>
        <p:nvSpPr>
          <p:cNvPr id="25" name="テキスト ボックス 24"/>
          <p:cNvSpPr txBox="1"/>
          <p:nvPr/>
        </p:nvSpPr>
        <p:spPr>
          <a:xfrm>
            <a:off x="33973" y="3584954"/>
            <a:ext cx="1739972" cy="246221"/>
          </a:xfrm>
          <a:prstGeom prst="rect">
            <a:avLst/>
          </a:prstGeom>
          <a:noFill/>
        </p:spPr>
        <p:txBody>
          <a:bodyPr wrap="square" rtlCol="0">
            <a:spAutoFit/>
          </a:bodyPr>
          <a:lstStyle/>
          <a:p>
            <a:r>
              <a:rPr kumimoji="1" lang="ja-JP" altLang="en-US" sz="1000" dirty="0" smtClean="0">
                <a:latin typeface="HGP創英ﾌﾟﾚｾﾞﾝｽEB" panose="02020800000000000000" pitchFamily="18" charset="-128"/>
                <a:ea typeface="HGP創英ﾌﾟﾚｾﾞﾝｽEB" panose="02020800000000000000" pitchFamily="18" charset="-128"/>
              </a:rPr>
              <a:t>・おはなし会</a:t>
            </a:r>
            <a:r>
              <a:rPr lang="ja-JP" altLang="en-US" sz="1000" dirty="0" smtClean="0">
                <a:latin typeface="HGP創英ﾌﾟﾚｾﾞﾝｽEB" panose="02020800000000000000" pitchFamily="18" charset="-128"/>
                <a:ea typeface="HGP創英ﾌﾟﾚｾﾞﾝｽEB" panose="02020800000000000000" pitchFamily="18" charset="-128"/>
              </a:rPr>
              <a:t>等本</a:t>
            </a:r>
            <a:r>
              <a:rPr lang="ja-JP" altLang="en-US" sz="1000" dirty="0">
                <a:latin typeface="HGP創英ﾌﾟﾚｾﾞﾝｽEB" panose="02020800000000000000" pitchFamily="18" charset="-128"/>
                <a:ea typeface="HGP創英ﾌﾟﾚｾﾞﾝｽEB" panose="02020800000000000000" pitchFamily="18" charset="-128"/>
              </a:rPr>
              <a:t>に</a:t>
            </a:r>
            <a:r>
              <a:rPr lang="ja-JP" altLang="en-US" sz="1000" dirty="0" smtClean="0">
                <a:latin typeface="HGP創英ﾌﾟﾚｾﾞﾝｽEB" panose="02020800000000000000" pitchFamily="18" charset="-128"/>
                <a:ea typeface="HGP創英ﾌﾟﾚｾﾞﾝｽEB" panose="02020800000000000000" pitchFamily="18" charset="-128"/>
              </a:rPr>
              <a:t>関する催し</a:t>
            </a:r>
            <a:endParaRPr kumimoji="1" lang="ja-JP" altLang="en-US" sz="1000" dirty="0">
              <a:latin typeface="HGP創英ﾌﾟﾚｾﾞﾝｽEB" panose="02020800000000000000" pitchFamily="18" charset="-128"/>
              <a:ea typeface="HGP創英ﾌﾟﾚｾﾞﾝｽEB" panose="02020800000000000000" pitchFamily="18" charset="-128"/>
            </a:endParaRPr>
          </a:p>
        </p:txBody>
      </p:sp>
      <p:sp>
        <p:nvSpPr>
          <p:cNvPr id="40" name="円/楕円 39"/>
          <p:cNvSpPr/>
          <p:nvPr/>
        </p:nvSpPr>
        <p:spPr>
          <a:xfrm>
            <a:off x="48501" y="3265034"/>
            <a:ext cx="1800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ja-JP" altLang="en-US" sz="1200" dirty="0" smtClean="0">
                <a:latin typeface="ＭＳ ゴシック" panose="020B0609070205080204" pitchFamily="49" charset="-128"/>
                <a:ea typeface="ＭＳ ゴシック" panose="020B0609070205080204" pitchFamily="49" charset="-128"/>
              </a:rPr>
              <a:t>市町村、図書館等</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38" name="テキスト ボックス 37"/>
          <p:cNvSpPr txBox="1"/>
          <p:nvPr/>
        </p:nvSpPr>
        <p:spPr>
          <a:xfrm>
            <a:off x="1907704" y="1657278"/>
            <a:ext cx="5686337" cy="769441"/>
          </a:xfrm>
          <a:prstGeom prst="rect">
            <a:avLst/>
          </a:prstGeom>
          <a:noFill/>
        </p:spPr>
        <p:txBody>
          <a:bodyPr wrap="square" rtlCol="0">
            <a:spAutoFit/>
          </a:bodyPr>
          <a:lstStyle/>
          <a:p>
            <a:r>
              <a:rPr lang="ja-JP" altLang="en-US" sz="1400" b="1" dirty="0" smtClean="0">
                <a:latin typeface="HGPｺﾞｼｯｸE" panose="020B0900000000000000" pitchFamily="50" charset="-128"/>
                <a:ea typeface="HGPｺﾞｼｯｸE" panose="020B0900000000000000" pitchFamily="50" charset="-128"/>
              </a:rPr>
              <a:t>　</a:t>
            </a:r>
            <a:r>
              <a:rPr lang="ja-JP" altLang="en-US" sz="1000" dirty="0" smtClean="0">
                <a:latin typeface="HGS創英ﾌﾟﾚｾﾞﾝｽEB" panose="02020800000000000000" pitchFamily="18" charset="-128"/>
                <a:ea typeface="HGS創英ﾌﾟﾚｾﾞﾝｽEB" panose="02020800000000000000" pitchFamily="18" charset="-128"/>
              </a:rPr>
              <a:t>・</a:t>
            </a:r>
            <a:r>
              <a:rPr lang="en-US" altLang="ja-JP" sz="1000" dirty="0" smtClean="0">
                <a:latin typeface="HGS創英ﾌﾟﾚｾﾞﾝｽEB" panose="02020800000000000000" pitchFamily="18" charset="-128"/>
                <a:ea typeface="HGS創英ﾌﾟﾚｾﾞﾝｽEB" panose="02020800000000000000" pitchFamily="18" charset="-128"/>
              </a:rPr>
              <a:t>HP</a:t>
            </a:r>
            <a:r>
              <a:rPr lang="ja-JP" altLang="en-US" sz="1000" dirty="0" err="1" smtClean="0">
                <a:latin typeface="HGS創英ﾌﾟﾚｾﾞﾝｽEB" panose="02020800000000000000" pitchFamily="18" charset="-128"/>
                <a:ea typeface="HGS創英ﾌﾟﾚｾﾞﾝｽEB" panose="02020800000000000000" pitchFamily="18" charset="-128"/>
              </a:rPr>
              <a:t>、</a:t>
            </a:r>
            <a:r>
              <a:rPr lang="ja-JP" altLang="en-US" sz="1000" dirty="0" smtClean="0">
                <a:latin typeface="HGS創英ﾌﾟﾚｾﾞﾝｽEB" panose="02020800000000000000" pitchFamily="18" charset="-128"/>
                <a:ea typeface="HGS創英ﾌﾟﾚｾﾞﾝｽEB" panose="02020800000000000000" pitchFamily="18" charset="-128"/>
              </a:rPr>
              <a:t>広報媒体による</a:t>
            </a:r>
            <a:r>
              <a:rPr lang="ja-JP" altLang="en-US" sz="1000" dirty="0">
                <a:latin typeface="HGS創英ﾌﾟﾚｾﾞﾝｽEB" panose="02020800000000000000" pitchFamily="18" charset="-128"/>
                <a:ea typeface="HGS創英ﾌﾟﾚｾﾞﾝｽEB" panose="02020800000000000000" pitchFamily="18" charset="-128"/>
              </a:rPr>
              <a:t>　</a:t>
            </a:r>
            <a:r>
              <a:rPr lang="ja-JP" altLang="en-US" sz="1000" dirty="0" smtClean="0">
                <a:latin typeface="HGS創英ﾌﾟﾚｾﾞﾝｽEB" panose="02020800000000000000" pitchFamily="18" charset="-128"/>
                <a:ea typeface="HGS創英ﾌﾟﾚｾﾞﾝｽEB" panose="02020800000000000000" pitchFamily="18" charset="-128"/>
              </a:rPr>
              <a:t>「</a:t>
            </a:r>
            <a:r>
              <a:rPr lang="en-US" altLang="ja-JP" sz="1000" dirty="0">
                <a:latin typeface="HGS創英ﾌﾟﾚｾﾞﾝｽEB" panose="02020800000000000000" pitchFamily="18" charset="-128"/>
                <a:ea typeface="HGS創英ﾌﾟﾚｾﾞﾝｽEB" panose="02020800000000000000" pitchFamily="18" charset="-128"/>
              </a:rPr>
              <a:t>OSAKA PAGE ONE</a:t>
            </a:r>
            <a:r>
              <a:rPr lang="ja-JP" altLang="en-US" sz="1000" dirty="0">
                <a:latin typeface="HGS創英ﾌﾟﾚｾﾞﾝｽEB" panose="02020800000000000000" pitchFamily="18" charset="-128"/>
                <a:ea typeface="HGS創英ﾌﾟﾚｾﾞﾝｽEB" panose="02020800000000000000" pitchFamily="18" charset="-128"/>
              </a:rPr>
              <a:t>の日」の</a:t>
            </a:r>
            <a:r>
              <a:rPr lang="ja-JP" altLang="en-US" sz="1000" dirty="0" smtClean="0">
                <a:latin typeface="HGS創英ﾌﾟﾚｾﾞﾝｽEB" panose="02020800000000000000" pitchFamily="18" charset="-128"/>
                <a:ea typeface="HGS創英ﾌﾟﾚｾﾞﾝｽEB" panose="02020800000000000000" pitchFamily="18" charset="-128"/>
              </a:rPr>
              <a:t>周知</a:t>
            </a:r>
            <a:endParaRPr lang="en-US" altLang="ja-JP" sz="1000" dirty="0" smtClean="0">
              <a:latin typeface="HGS創英ﾌﾟﾚｾﾞﾝｽEB" panose="02020800000000000000" pitchFamily="18" charset="-128"/>
              <a:ea typeface="HGS創英ﾌﾟﾚｾﾞﾝｽEB" panose="02020800000000000000" pitchFamily="18" charset="-128"/>
            </a:endParaRPr>
          </a:p>
          <a:p>
            <a:r>
              <a:rPr lang="ja-JP" altLang="en-US" sz="1000" dirty="0" smtClean="0">
                <a:latin typeface="HGS創英ﾌﾟﾚｾﾞﾝｽEB" panose="02020800000000000000" pitchFamily="18" charset="-128"/>
                <a:ea typeface="HGS創英ﾌﾟﾚｾﾞﾝｽEB" panose="02020800000000000000" pitchFamily="18" charset="-128"/>
              </a:rPr>
              <a:t>　・書店及び図書館での催しの紹介</a:t>
            </a:r>
            <a:endParaRPr lang="en-US" altLang="ja-JP" sz="1000" dirty="0" smtClean="0">
              <a:latin typeface="HGS創英ﾌﾟﾚｾﾞﾝｽEB" panose="02020800000000000000" pitchFamily="18" charset="-128"/>
              <a:ea typeface="HGS創英ﾌﾟﾚｾﾞﾝｽEB" panose="02020800000000000000" pitchFamily="18" charset="-128"/>
            </a:endParaRPr>
          </a:p>
          <a:p>
            <a:r>
              <a:rPr lang="ja-JP" altLang="en-US" sz="1000" dirty="0" smtClean="0">
                <a:latin typeface="HGS創英ﾌﾟﾚｾﾞﾝｽEB" panose="02020800000000000000" pitchFamily="18" charset="-128"/>
                <a:ea typeface="HGS創英ﾌﾟﾚｾﾞﾝｽEB" panose="02020800000000000000" pitchFamily="18" charset="-128"/>
              </a:rPr>
              <a:t>　・中高生向けおすすめ本の紹介</a:t>
            </a:r>
            <a:endParaRPr lang="en-US" altLang="ja-JP" sz="1000" dirty="0" smtClean="0">
              <a:latin typeface="HGS創英ﾌﾟﾚｾﾞﾝｽEB" panose="02020800000000000000" pitchFamily="18" charset="-128"/>
              <a:ea typeface="HGS創英ﾌﾟﾚｾﾞﾝｽEB" panose="02020800000000000000" pitchFamily="18" charset="-128"/>
            </a:endParaRPr>
          </a:p>
          <a:p>
            <a:r>
              <a:rPr lang="ja-JP" altLang="en-US" sz="1000" dirty="0" smtClean="0">
                <a:latin typeface="HGS創英ﾌﾟﾚｾﾞﾝｽEB" panose="02020800000000000000" pitchFamily="18" charset="-128"/>
                <a:ea typeface="HGS創英ﾌﾟﾚｾﾞﾝｽEB" panose="02020800000000000000" pitchFamily="18" charset="-128"/>
              </a:rPr>
              <a:t>　・ブックカバーデザインコンテストの実施</a:t>
            </a:r>
            <a:endParaRPr lang="en-US" altLang="ja-JP" sz="1000" dirty="0" smtClean="0">
              <a:latin typeface="HGS創英ﾌﾟﾚｾﾞﾝｽEB" panose="02020800000000000000" pitchFamily="18" charset="-128"/>
              <a:ea typeface="HGS創英ﾌﾟﾚｾﾞﾝｽEB" panose="02020800000000000000" pitchFamily="18" charset="-128"/>
            </a:endParaRPr>
          </a:p>
        </p:txBody>
      </p:sp>
      <p:sp>
        <p:nvSpPr>
          <p:cNvPr id="16" name="円/楕円 15"/>
          <p:cNvSpPr/>
          <p:nvPr/>
        </p:nvSpPr>
        <p:spPr>
          <a:xfrm>
            <a:off x="4788024" y="1988840"/>
            <a:ext cx="2622591" cy="3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latin typeface="ＭＳ ゴシック" panose="020B0609070205080204" pitchFamily="49" charset="-128"/>
                <a:ea typeface="ＭＳ ゴシック" panose="020B0609070205080204" pitchFamily="49" charset="-128"/>
              </a:rPr>
              <a:t>大阪府</a:t>
            </a:r>
            <a:endParaRPr kumimoji="1" lang="ja-JP" altLang="en-US" sz="1200" dirty="0">
              <a:latin typeface="ＭＳ ゴシック" panose="020B0609070205080204" pitchFamily="49" charset="-128"/>
              <a:ea typeface="ＭＳ ゴシック" panose="020B0609070205080204" pitchFamily="49" charset="-128"/>
            </a:endParaRPr>
          </a:p>
        </p:txBody>
      </p:sp>
      <p:pic>
        <p:nvPicPr>
          <p:cNvPr id="50" name="図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882" y="3819449"/>
            <a:ext cx="1315300" cy="923841"/>
          </a:xfrm>
          <a:prstGeom prst="rect">
            <a:avLst/>
          </a:prstGeom>
          <a:ln>
            <a:solidFill>
              <a:schemeClr val="tx2"/>
            </a:solidFill>
          </a:ln>
        </p:spPr>
      </p:pic>
      <p:pic>
        <p:nvPicPr>
          <p:cNvPr id="61" name="図 6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86546" y="5976194"/>
            <a:ext cx="668769" cy="715865"/>
          </a:xfrm>
          <a:prstGeom prst="rect">
            <a:avLst/>
          </a:prstGeom>
        </p:spPr>
      </p:pic>
      <p:pic>
        <p:nvPicPr>
          <p:cNvPr id="42" name="図 4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0444" y="5085184"/>
            <a:ext cx="885304" cy="1079027"/>
          </a:xfrm>
          <a:prstGeom prst="rect">
            <a:avLst/>
          </a:prstGeom>
          <a:ln>
            <a:solidFill>
              <a:schemeClr val="accent1"/>
            </a:solidFill>
          </a:ln>
        </p:spPr>
      </p:pic>
      <p:sp>
        <p:nvSpPr>
          <p:cNvPr id="70" name="テキスト ボックス 69"/>
          <p:cNvSpPr txBox="1"/>
          <p:nvPr/>
        </p:nvSpPr>
        <p:spPr>
          <a:xfrm>
            <a:off x="145422" y="4790549"/>
            <a:ext cx="1468050" cy="246221"/>
          </a:xfrm>
          <a:prstGeom prst="rect">
            <a:avLst/>
          </a:prstGeom>
          <a:noFill/>
        </p:spPr>
        <p:txBody>
          <a:bodyPr wrap="square" rtlCol="0">
            <a:spAutoFit/>
          </a:bodyPr>
          <a:lstStyle/>
          <a:p>
            <a:r>
              <a:rPr kumimoji="1" lang="ja-JP" altLang="en-US" sz="1000" dirty="0" smtClean="0">
                <a:latin typeface="HGP創英ﾌﾟﾚｾﾞﾝｽEB" panose="02020800000000000000" pitchFamily="18" charset="-128"/>
                <a:ea typeface="HGP創英ﾌﾟﾚｾﾞﾝｽEB" panose="02020800000000000000" pitchFamily="18" charset="-128"/>
              </a:rPr>
              <a:t>・おすすめ本の関連企画</a:t>
            </a:r>
            <a:endParaRPr kumimoji="1" lang="ja-JP" altLang="en-US" sz="1000" dirty="0">
              <a:latin typeface="HGP創英ﾌﾟﾚｾﾞﾝｽEB" panose="02020800000000000000" pitchFamily="18" charset="-128"/>
              <a:ea typeface="HGP創英ﾌﾟﾚｾﾞﾝｽEB" panose="02020800000000000000" pitchFamily="18" charset="-128"/>
            </a:endParaRPr>
          </a:p>
        </p:txBody>
      </p:sp>
      <p:grpSp>
        <p:nvGrpSpPr>
          <p:cNvPr id="3" name="グループ化 2"/>
          <p:cNvGrpSpPr/>
          <p:nvPr/>
        </p:nvGrpSpPr>
        <p:grpSpPr>
          <a:xfrm>
            <a:off x="7332017" y="2192903"/>
            <a:ext cx="1885875" cy="2892281"/>
            <a:chOff x="7332017" y="2408927"/>
            <a:chExt cx="1885875" cy="2892281"/>
          </a:xfrm>
        </p:grpSpPr>
        <p:pic>
          <p:nvPicPr>
            <p:cNvPr id="71"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32411" y="2408927"/>
              <a:ext cx="834458" cy="928101"/>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テキスト ボックス 38"/>
            <p:cNvSpPr txBox="1"/>
            <p:nvPr/>
          </p:nvSpPr>
          <p:spPr>
            <a:xfrm>
              <a:off x="7380312" y="3350356"/>
              <a:ext cx="1837580" cy="400110"/>
            </a:xfrm>
            <a:prstGeom prst="rect">
              <a:avLst/>
            </a:prstGeom>
            <a:noFill/>
          </p:spPr>
          <p:txBody>
            <a:bodyPr wrap="square" rtlCol="0">
              <a:spAutoFit/>
            </a:bodyPr>
            <a:lstStyle/>
            <a:p>
              <a:r>
                <a:rPr lang="ja-JP" altLang="en-US" sz="1000" dirty="0" smtClean="0">
                  <a:latin typeface="HGP創英ﾌﾟﾚｾﾞﾝｽEB" panose="02020800000000000000" pitchFamily="18" charset="-128"/>
                  <a:ea typeface="HGP創英ﾌﾟﾚｾﾞﾝｽEB" panose="02020800000000000000" pitchFamily="18" charset="-128"/>
                </a:rPr>
                <a:t>・ワークショップ</a:t>
              </a:r>
              <a:r>
                <a:rPr lang="ja-JP" altLang="en-US" sz="1000" dirty="0">
                  <a:latin typeface="HGP創英ﾌﾟﾚｾﾞﾝｽEB" panose="02020800000000000000" pitchFamily="18" charset="-128"/>
                  <a:ea typeface="HGP創英ﾌﾟﾚｾﾞﾝｽEB" panose="02020800000000000000" pitchFamily="18" charset="-128"/>
                </a:rPr>
                <a:t>等の展開</a:t>
              </a:r>
            </a:p>
            <a:p>
              <a:r>
                <a:rPr kumimoji="1" lang="ja-JP" altLang="en-US" sz="1000" dirty="0" smtClean="0">
                  <a:latin typeface="HGP創英ﾌﾟﾚｾﾞﾝｽEB" panose="02020800000000000000" pitchFamily="18" charset="-128"/>
                  <a:ea typeface="HGP創英ﾌﾟﾚｾﾞﾝｽEB" panose="02020800000000000000" pitchFamily="18" charset="-128"/>
                </a:rPr>
                <a:t>・児童書に関するプロモーション</a:t>
              </a:r>
              <a:endParaRPr kumimoji="1" lang="en-US" altLang="ja-JP" sz="1000" dirty="0" smtClean="0">
                <a:latin typeface="HGP創英ﾌﾟﾚｾﾞﾝｽEB" panose="02020800000000000000" pitchFamily="18" charset="-128"/>
                <a:ea typeface="HGP創英ﾌﾟﾚｾﾞﾝｽEB" panose="02020800000000000000" pitchFamily="18" charset="-128"/>
              </a:endParaRPr>
            </a:p>
          </p:txBody>
        </p:sp>
        <p:sp>
          <p:nvSpPr>
            <p:cNvPr id="46" name="円/楕円 45"/>
            <p:cNvSpPr/>
            <p:nvPr/>
          </p:nvSpPr>
          <p:spPr>
            <a:xfrm>
              <a:off x="7340841" y="3861080"/>
              <a:ext cx="1800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ja-JP" altLang="en-US" sz="1200" dirty="0" smtClean="0">
                  <a:latin typeface="ＭＳ ゴシック" panose="020B0609070205080204" pitchFamily="49" charset="-128"/>
                  <a:ea typeface="ＭＳ ゴシック" panose="020B0609070205080204" pitchFamily="49" charset="-128"/>
                </a:rPr>
                <a:t>協力書店等</a:t>
              </a:r>
              <a:endParaRPr kumimoji="1" lang="ja-JP" altLang="en-US" sz="1200" dirty="0">
                <a:latin typeface="ＭＳ ゴシック" panose="020B0609070205080204" pitchFamily="49" charset="-128"/>
                <a:ea typeface="ＭＳ ゴシック" panose="020B0609070205080204" pitchFamily="49" charset="-128"/>
              </a:endParaRPr>
            </a:p>
          </p:txBody>
        </p:sp>
        <p:pic>
          <p:nvPicPr>
            <p:cNvPr id="30" name="図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81487" y="2652838"/>
              <a:ext cx="508659" cy="757457"/>
            </a:xfrm>
            <a:prstGeom prst="rect">
              <a:avLst/>
            </a:prstGeom>
            <a:ln>
              <a:solidFill>
                <a:schemeClr val="accent1"/>
              </a:solidFill>
            </a:ln>
          </p:spPr>
        </p:pic>
        <p:pic>
          <p:nvPicPr>
            <p:cNvPr id="29" name="図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99643" y="4495422"/>
              <a:ext cx="1080000" cy="805786"/>
            </a:xfrm>
            <a:prstGeom prst="rect">
              <a:avLst/>
            </a:prstGeom>
            <a:ln>
              <a:solidFill>
                <a:schemeClr val="accent1"/>
              </a:solidFill>
            </a:ln>
          </p:spPr>
        </p:pic>
        <p:sp>
          <p:nvSpPr>
            <p:cNvPr id="73" name="テキスト ボックス 72"/>
            <p:cNvSpPr txBox="1"/>
            <p:nvPr/>
          </p:nvSpPr>
          <p:spPr>
            <a:xfrm>
              <a:off x="7332017" y="4221088"/>
              <a:ext cx="1719466" cy="246221"/>
            </a:xfrm>
            <a:prstGeom prst="rect">
              <a:avLst/>
            </a:prstGeom>
            <a:noFill/>
          </p:spPr>
          <p:txBody>
            <a:bodyPr wrap="square" rtlCol="0">
              <a:spAutoFit/>
            </a:bodyPr>
            <a:lstStyle/>
            <a:p>
              <a:r>
                <a:rPr kumimoji="1" lang="ja-JP" altLang="en-US" sz="1000" dirty="0" smtClean="0">
                  <a:latin typeface="HGP創英ﾌﾟﾚｾﾞﾝｽEB" panose="02020800000000000000" pitchFamily="18" charset="-128"/>
                  <a:ea typeface="HGP創英ﾌﾟﾚｾﾞﾝｽEB" panose="02020800000000000000" pitchFamily="18" charset="-128"/>
                </a:rPr>
                <a:t>・おすすめ本のプロモーション</a:t>
              </a:r>
              <a:endParaRPr kumimoji="1" lang="ja-JP" altLang="en-US" sz="1000" dirty="0">
                <a:latin typeface="HGP創英ﾌﾟﾚｾﾞﾝｽEB" panose="02020800000000000000" pitchFamily="18" charset="-128"/>
                <a:ea typeface="HGP創英ﾌﾟﾚｾﾞﾝｽEB" panose="02020800000000000000" pitchFamily="18" charset="-128"/>
              </a:endParaRPr>
            </a:p>
          </p:txBody>
        </p:sp>
      </p:grpSp>
      <p:sp>
        <p:nvSpPr>
          <p:cNvPr id="75" name="円/楕円 74"/>
          <p:cNvSpPr/>
          <p:nvPr/>
        </p:nvSpPr>
        <p:spPr>
          <a:xfrm>
            <a:off x="2907554" y="6513512"/>
            <a:ext cx="1952478" cy="2998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ja-JP" altLang="en-US" sz="1200" dirty="0" smtClean="0">
                <a:latin typeface="ＭＳ ゴシック" panose="020B0609070205080204" pitchFamily="49" charset="-128"/>
                <a:ea typeface="ＭＳ ゴシック" panose="020B0609070205080204" pitchFamily="49" charset="-128"/>
              </a:rPr>
              <a:t>学校、教育・保育施設</a:t>
            </a:r>
            <a:endParaRPr kumimoji="1" lang="ja-JP" altLang="en-US" sz="1200" dirty="0">
              <a:latin typeface="ＭＳ ゴシック" panose="020B0609070205080204" pitchFamily="49" charset="-128"/>
              <a:ea typeface="ＭＳ ゴシック" panose="020B0609070205080204" pitchFamily="49" charset="-128"/>
            </a:endParaRPr>
          </a:p>
        </p:txBody>
      </p:sp>
      <p:pic>
        <p:nvPicPr>
          <p:cNvPr id="55" name="図 5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777102" y="5608345"/>
            <a:ext cx="900000" cy="965147"/>
          </a:xfrm>
          <a:prstGeom prst="rect">
            <a:avLst/>
          </a:prstGeom>
        </p:spPr>
      </p:pic>
      <p:pic>
        <p:nvPicPr>
          <p:cNvPr id="62" name="図 61"/>
          <p:cNvPicPr/>
          <p:nvPr/>
        </p:nvPicPr>
        <p:blipFill>
          <a:blip r:embed="rId10" cstate="print">
            <a:extLst>
              <a:ext uri="{28A0092B-C50C-407E-A947-70E740481C1C}">
                <a14:useLocalDpi xmlns:a14="http://schemas.microsoft.com/office/drawing/2010/main" val="0"/>
              </a:ext>
            </a:extLst>
          </a:blip>
          <a:stretch>
            <a:fillRect/>
          </a:stretch>
        </p:blipFill>
        <p:spPr>
          <a:xfrm>
            <a:off x="411585" y="2308230"/>
            <a:ext cx="1016846" cy="908370"/>
          </a:xfrm>
          <a:prstGeom prst="rect">
            <a:avLst/>
          </a:prstGeom>
          <a:ln>
            <a:solidFill>
              <a:schemeClr val="accent1"/>
            </a:solidFill>
          </a:ln>
        </p:spPr>
      </p:pic>
      <p:sp>
        <p:nvSpPr>
          <p:cNvPr id="64" name="テキスト ボックス 63"/>
          <p:cNvSpPr txBox="1"/>
          <p:nvPr/>
        </p:nvSpPr>
        <p:spPr>
          <a:xfrm>
            <a:off x="-121743" y="1908120"/>
            <a:ext cx="2097954" cy="400110"/>
          </a:xfrm>
          <a:prstGeom prst="rect">
            <a:avLst/>
          </a:prstGeom>
          <a:noFill/>
        </p:spPr>
        <p:txBody>
          <a:bodyPr wrap="square" rtlCol="0">
            <a:spAutoFit/>
          </a:bodyPr>
          <a:lstStyle/>
          <a:p>
            <a:pPr algn="ctr"/>
            <a:r>
              <a:rPr lang="ja-JP" altLang="en-US" sz="1000" dirty="0" smtClean="0">
                <a:latin typeface="HGS創英ﾌﾟﾚｾﾞﾝｽEB" panose="02020800000000000000" pitchFamily="18" charset="-128"/>
                <a:ea typeface="HGS創英ﾌﾟﾚｾﾞﾝｽEB" panose="02020800000000000000" pitchFamily="18" charset="-128"/>
              </a:rPr>
              <a:t>・</a:t>
            </a:r>
            <a:r>
              <a:rPr lang="ja-JP" altLang="en-US" sz="1000" dirty="0" err="1" smtClean="0">
                <a:latin typeface="HGS創英ﾌﾟﾚｾﾞﾝｽEB" panose="02020800000000000000" pitchFamily="18" charset="-128"/>
                <a:ea typeface="HGS創英ﾌﾟﾚｾﾞﾝｽEB" panose="02020800000000000000" pitchFamily="18" charset="-128"/>
              </a:rPr>
              <a:t>え</a:t>
            </a:r>
            <a:r>
              <a:rPr lang="ja-JP" altLang="en-US" sz="1000" dirty="0" smtClean="0">
                <a:latin typeface="HGS創英ﾌﾟﾚｾﾞﾝｽEB" panose="02020800000000000000" pitchFamily="18" charset="-128"/>
                <a:ea typeface="HGS創英ﾌﾟﾚｾﾞﾝｽEB" panose="02020800000000000000" pitchFamily="18" charset="-128"/>
              </a:rPr>
              <a:t>ほんの広場の普及</a:t>
            </a:r>
            <a:endParaRPr lang="en-US" altLang="ja-JP" sz="1000" dirty="0" smtClean="0">
              <a:latin typeface="HGS創英ﾌﾟﾚｾﾞﾝｽEB" panose="02020800000000000000" pitchFamily="18" charset="-128"/>
              <a:ea typeface="HGS創英ﾌﾟﾚｾﾞﾝｽEB" panose="02020800000000000000" pitchFamily="18" charset="-128"/>
            </a:endParaRPr>
          </a:p>
          <a:p>
            <a:pPr algn="ctr"/>
            <a:r>
              <a:rPr lang="ja-JP" altLang="en-US" sz="1000" dirty="0" smtClean="0">
                <a:latin typeface="HGS創英ﾌﾟﾚｾﾞﾝｽEB" panose="02020800000000000000" pitchFamily="18" charset="-128"/>
                <a:ea typeface="HGS創英ﾌﾟﾚｾﾞﾝｽEB" panose="02020800000000000000" pitchFamily="18" charset="-128"/>
              </a:rPr>
              <a:t>・保護者への働きかけ</a:t>
            </a:r>
            <a:endParaRPr lang="en-US" altLang="ja-JP" sz="1000" dirty="0" smtClean="0">
              <a:latin typeface="HGS創英ﾌﾟﾚｾﾞﾝｽEB" panose="02020800000000000000" pitchFamily="18" charset="-128"/>
              <a:ea typeface="HGS創英ﾌﾟﾚｾﾞﾝｽEB" panose="02020800000000000000" pitchFamily="18" charset="-128"/>
            </a:endParaRPr>
          </a:p>
        </p:txBody>
      </p:sp>
      <p:pic>
        <p:nvPicPr>
          <p:cNvPr id="65" name="図 6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flipH="1">
            <a:off x="4860032" y="5926884"/>
            <a:ext cx="1080000" cy="958500"/>
          </a:xfrm>
          <a:prstGeom prst="rect">
            <a:avLst/>
          </a:prstGeom>
        </p:spPr>
      </p:pic>
      <p:sp>
        <p:nvSpPr>
          <p:cNvPr id="7" name="正方形/長方形 6"/>
          <p:cNvSpPr/>
          <p:nvPr/>
        </p:nvSpPr>
        <p:spPr>
          <a:xfrm>
            <a:off x="1784981" y="2426719"/>
            <a:ext cx="5549660" cy="3347070"/>
          </a:xfrm>
          <a:prstGeom prst="rect">
            <a:avLst/>
          </a:prstGeom>
          <a:ln w="15875" cmpd="dbl">
            <a:solidFill>
              <a:schemeClr val="accent1">
                <a:shade val="50000"/>
              </a:schemeClr>
            </a:solidFill>
          </a:ln>
        </p:spPr>
        <p:txBody>
          <a:bodyPr wrap="square">
            <a:spAutoFit/>
          </a:bodyPr>
          <a:lstStyle/>
          <a:p>
            <a:r>
              <a:rPr lang="ja-JP" altLang="en-US" sz="1050" b="1" dirty="0" smtClean="0">
                <a:latin typeface="+mn-ea"/>
              </a:rPr>
              <a:t>■平成</a:t>
            </a:r>
            <a:r>
              <a:rPr lang="en-US" altLang="ja-JP" sz="1050" b="1" dirty="0" smtClean="0">
                <a:latin typeface="+mn-ea"/>
              </a:rPr>
              <a:t>28</a:t>
            </a:r>
            <a:r>
              <a:rPr lang="ja-JP" altLang="en-US" sz="1050" b="1" dirty="0" smtClean="0">
                <a:latin typeface="+mn-ea"/>
              </a:rPr>
              <a:t>年度事業概要（予定）　</a:t>
            </a:r>
            <a:endParaRPr lang="en-US" altLang="ja-JP" sz="1050" b="1" dirty="0" smtClean="0">
              <a:latin typeface="+mn-ea"/>
            </a:endParaRPr>
          </a:p>
          <a:p>
            <a:r>
              <a:rPr lang="ja-JP" altLang="en-US" sz="1050" dirty="0" smtClean="0">
                <a:latin typeface="+mn-ea"/>
              </a:rPr>
              <a:t>　１．「</a:t>
            </a:r>
            <a:r>
              <a:rPr lang="en-US" altLang="ja-JP" sz="1050" dirty="0" smtClean="0">
                <a:latin typeface="+mn-ea"/>
              </a:rPr>
              <a:t>OSAKA</a:t>
            </a:r>
            <a:r>
              <a:rPr lang="ja-JP" altLang="en-US" sz="1050" dirty="0">
                <a:latin typeface="+mn-ea"/>
              </a:rPr>
              <a:t>　</a:t>
            </a:r>
            <a:r>
              <a:rPr lang="en-US" altLang="ja-JP" sz="1050" dirty="0">
                <a:latin typeface="+mn-ea"/>
              </a:rPr>
              <a:t>PAGE</a:t>
            </a:r>
            <a:r>
              <a:rPr lang="ja-JP" altLang="en-US" sz="1050" dirty="0">
                <a:latin typeface="+mn-ea"/>
              </a:rPr>
              <a:t>　</a:t>
            </a:r>
            <a:r>
              <a:rPr lang="en-US" altLang="ja-JP" sz="1050" dirty="0">
                <a:latin typeface="+mn-ea"/>
              </a:rPr>
              <a:t>ONE </a:t>
            </a:r>
            <a:r>
              <a:rPr lang="ja-JP" altLang="en-US" sz="1050" dirty="0">
                <a:latin typeface="+mn-ea"/>
              </a:rPr>
              <a:t>キャンペーン</a:t>
            </a:r>
            <a:r>
              <a:rPr lang="ja-JP" altLang="en-US" sz="1050" dirty="0" smtClean="0">
                <a:latin typeface="+mn-ea"/>
              </a:rPr>
              <a:t>推進会議」の</a:t>
            </a:r>
            <a:r>
              <a:rPr lang="ja-JP" altLang="en-US" sz="1050" dirty="0">
                <a:latin typeface="+mn-ea"/>
              </a:rPr>
              <a:t>設置</a:t>
            </a:r>
          </a:p>
          <a:p>
            <a:r>
              <a:rPr lang="ja-JP" altLang="en-US" sz="1050" dirty="0" smtClean="0">
                <a:latin typeface="+mn-ea"/>
              </a:rPr>
              <a:t>　２．「</a:t>
            </a:r>
            <a:r>
              <a:rPr lang="en-US" altLang="ja-JP" sz="1050" dirty="0">
                <a:latin typeface="+mn-ea"/>
              </a:rPr>
              <a:t>OSAKA PAGE ONE</a:t>
            </a:r>
            <a:r>
              <a:rPr lang="ja-JP" altLang="en-US" sz="1050" dirty="0">
                <a:latin typeface="+mn-ea"/>
              </a:rPr>
              <a:t>の日</a:t>
            </a:r>
            <a:r>
              <a:rPr lang="ja-JP" altLang="en-US" sz="1050" dirty="0" smtClean="0">
                <a:latin typeface="+mn-ea"/>
              </a:rPr>
              <a:t>」の</a:t>
            </a:r>
            <a:r>
              <a:rPr lang="ja-JP" altLang="en-US" sz="1050" dirty="0">
                <a:latin typeface="+mn-ea"/>
              </a:rPr>
              <a:t>周知、家読、地域活動での読み聞かせ等の呼びかけの実施</a:t>
            </a:r>
          </a:p>
          <a:p>
            <a:r>
              <a:rPr lang="ja-JP" altLang="en-US" sz="1050" dirty="0" smtClean="0">
                <a:latin typeface="+mn-ea"/>
              </a:rPr>
              <a:t>　３</a:t>
            </a:r>
            <a:r>
              <a:rPr lang="ja-JP" altLang="en-US" sz="1050" dirty="0">
                <a:latin typeface="+mn-ea"/>
              </a:rPr>
              <a:t>．公立図書館等の公の施設、協力書店、民間商業施設等におけるおはなし会、ワークショップ</a:t>
            </a:r>
            <a:r>
              <a:rPr lang="ja-JP" altLang="en-US" sz="1050" dirty="0" smtClean="0">
                <a:latin typeface="+mn-ea"/>
              </a:rPr>
              <a:t>、</a:t>
            </a:r>
            <a:endParaRPr lang="en-US" altLang="ja-JP" sz="1050" dirty="0" smtClean="0">
              <a:latin typeface="+mn-ea"/>
            </a:endParaRPr>
          </a:p>
          <a:p>
            <a:r>
              <a:rPr lang="ja-JP" altLang="en-US" sz="1050" dirty="0">
                <a:latin typeface="+mn-ea"/>
              </a:rPr>
              <a:t>　</a:t>
            </a:r>
            <a:r>
              <a:rPr lang="ja-JP" altLang="en-US" sz="1050" dirty="0" smtClean="0">
                <a:latin typeface="+mn-ea"/>
              </a:rPr>
              <a:t>　おすすめ</a:t>
            </a:r>
            <a:r>
              <a:rPr lang="ja-JP" altLang="en-US" sz="1050" dirty="0">
                <a:latin typeface="+mn-ea"/>
              </a:rPr>
              <a:t>本の展示等の実施</a:t>
            </a:r>
          </a:p>
          <a:p>
            <a:r>
              <a:rPr lang="ja-JP" altLang="en-US" sz="1050" dirty="0" smtClean="0">
                <a:latin typeface="+mn-ea"/>
              </a:rPr>
              <a:t>　４</a:t>
            </a:r>
            <a:r>
              <a:rPr lang="ja-JP" altLang="en-US" sz="1050" dirty="0">
                <a:latin typeface="+mn-ea"/>
              </a:rPr>
              <a:t>．中高生に向けた著名人によるおすすめ本の紹介の実施（</a:t>
            </a:r>
            <a:r>
              <a:rPr lang="en-US" altLang="ja-JP" sz="1050" dirty="0">
                <a:latin typeface="+mn-ea"/>
              </a:rPr>
              <a:t>OSAKA</a:t>
            </a:r>
            <a:r>
              <a:rPr lang="ja-JP" altLang="en-US" sz="1050" dirty="0">
                <a:latin typeface="+mn-ea"/>
              </a:rPr>
              <a:t>　</a:t>
            </a:r>
            <a:r>
              <a:rPr lang="en-US" altLang="ja-JP" sz="1050" dirty="0">
                <a:latin typeface="+mn-ea"/>
              </a:rPr>
              <a:t>BOOK</a:t>
            </a:r>
            <a:r>
              <a:rPr lang="ja-JP" altLang="en-US" sz="1050" dirty="0">
                <a:latin typeface="+mn-ea"/>
              </a:rPr>
              <a:t>　</a:t>
            </a:r>
            <a:r>
              <a:rPr lang="en-US" altLang="ja-JP" sz="1050" dirty="0">
                <a:latin typeface="+mn-ea"/>
              </a:rPr>
              <a:t>RECOMMEND</a:t>
            </a:r>
            <a:r>
              <a:rPr lang="ja-JP" altLang="en-US" sz="1050" dirty="0">
                <a:latin typeface="+mn-ea"/>
              </a:rPr>
              <a:t>）</a:t>
            </a:r>
          </a:p>
          <a:p>
            <a:r>
              <a:rPr lang="ja-JP" altLang="en-US" sz="1050" dirty="0" smtClean="0">
                <a:latin typeface="+mn-ea"/>
              </a:rPr>
              <a:t>　５</a:t>
            </a:r>
            <a:r>
              <a:rPr lang="ja-JP" altLang="en-US" sz="1050" dirty="0">
                <a:latin typeface="+mn-ea"/>
              </a:rPr>
              <a:t>．商業施設等を活用したえほんの広場モデル事業の実施及び貸出しセットの提供による</a:t>
            </a:r>
            <a:r>
              <a:rPr lang="ja-JP" altLang="en-US" sz="1050" dirty="0" smtClean="0">
                <a:latin typeface="+mn-ea"/>
              </a:rPr>
              <a:t>地域　</a:t>
            </a:r>
            <a:endParaRPr lang="en-US" altLang="ja-JP" sz="1050" dirty="0" smtClean="0">
              <a:latin typeface="+mn-ea"/>
            </a:endParaRPr>
          </a:p>
          <a:p>
            <a:r>
              <a:rPr lang="ja-JP" altLang="en-US" sz="1050" dirty="0" smtClean="0">
                <a:latin typeface="+mn-ea"/>
              </a:rPr>
              <a:t>　　の</a:t>
            </a:r>
            <a:r>
              <a:rPr lang="ja-JP" altLang="en-US" sz="1050" dirty="0">
                <a:latin typeface="+mn-ea"/>
              </a:rPr>
              <a:t>自主的な取組みの支援</a:t>
            </a:r>
          </a:p>
          <a:p>
            <a:r>
              <a:rPr lang="ja-JP" altLang="en-US" sz="1050" dirty="0" smtClean="0">
                <a:latin typeface="+mn-ea"/>
              </a:rPr>
              <a:t>　６</a:t>
            </a:r>
            <a:r>
              <a:rPr lang="ja-JP" altLang="en-US" sz="1050" dirty="0">
                <a:latin typeface="+mn-ea"/>
              </a:rPr>
              <a:t>．</a:t>
            </a:r>
            <a:r>
              <a:rPr lang="en-US" altLang="ja-JP" sz="1050" dirty="0">
                <a:latin typeface="+mn-ea"/>
              </a:rPr>
              <a:t>OSAKA PAGE ONE</a:t>
            </a:r>
            <a:r>
              <a:rPr lang="ja-JP" altLang="en-US" sz="1050" dirty="0">
                <a:latin typeface="+mn-ea"/>
              </a:rPr>
              <a:t>の日を普及するためのブックカバーコンテストの実施及び</a:t>
            </a:r>
            <a:r>
              <a:rPr lang="ja-JP" altLang="en-US" sz="1050" dirty="0" smtClean="0">
                <a:latin typeface="+mn-ea"/>
              </a:rPr>
              <a:t>カバーデザイ</a:t>
            </a:r>
            <a:r>
              <a:rPr lang="ja-JP" altLang="en-US" sz="1050" dirty="0">
                <a:latin typeface="+mn-ea"/>
              </a:rPr>
              <a:t>　</a:t>
            </a:r>
            <a:r>
              <a:rPr lang="ja-JP" altLang="en-US" sz="1050" dirty="0" smtClean="0">
                <a:latin typeface="+mn-ea"/>
              </a:rPr>
              <a:t>　　</a:t>
            </a:r>
            <a:endParaRPr lang="en-US" altLang="ja-JP" sz="1050" dirty="0" smtClean="0">
              <a:latin typeface="+mn-ea"/>
            </a:endParaRPr>
          </a:p>
          <a:p>
            <a:r>
              <a:rPr lang="ja-JP" altLang="en-US" sz="1050" dirty="0">
                <a:latin typeface="+mn-ea"/>
              </a:rPr>
              <a:t>　</a:t>
            </a:r>
            <a:r>
              <a:rPr lang="ja-JP" altLang="en-US" sz="1050" dirty="0" smtClean="0">
                <a:latin typeface="+mn-ea"/>
              </a:rPr>
              <a:t>　ンの協力</a:t>
            </a:r>
            <a:r>
              <a:rPr lang="ja-JP" altLang="en-US" sz="1050" dirty="0">
                <a:latin typeface="+mn-ea"/>
              </a:rPr>
              <a:t>書店での</a:t>
            </a:r>
            <a:r>
              <a:rPr lang="ja-JP" altLang="en-US" sz="1050" dirty="0" smtClean="0">
                <a:latin typeface="+mn-ea"/>
              </a:rPr>
              <a:t>活用</a:t>
            </a:r>
            <a:endParaRPr lang="ja-JP" altLang="en-US" sz="1050" dirty="0">
              <a:latin typeface="+mn-ea"/>
            </a:endParaRPr>
          </a:p>
          <a:p>
            <a:endParaRPr lang="en-US" altLang="ja-JP" sz="600" dirty="0" smtClean="0">
              <a:latin typeface="+mn-ea"/>
            </a:endParaRPr>
          </a:p>
          <a:p>
            <a:r>
              <a:rPr lang="ja-JP" altLang="en-US" sz="1050" b="1" dirty="0" smtClean="0">
                <a:latin typeface="+mn-ea"/>
              </a:rPr>
              <a:t>■参画団体</a:t>
            </a:r>
            <a:endParaRPr lang="en-US" altLang="ja-JP" sz="1050" b="1" dirty="0" smtClean="0">
              <a:latin typeface="+mn-ea"/>
            </a:endParaRPr>
          </a:p>
          <a:p>
            <a:r>
              <a:rPr lang="ja-JP" altLang="en-US" sz="1050" dirty="0" smtClean="0">
                <a:latin typeface="+mn-ea"/>
              </a:rPr>
              <a:t>　市町村等、学校、教育・保育施設、事業者、民間団体、府</a:t>
            </a:r>
            <a:r>
              <a:rPr lang="ja-JP" altLang="en-US" sz="1050" dirty="0">
                <a:latin typeface="+mn-ea"/>
              </a:rPr>
              <a:t>　</a:t>
            </a:r>
            <a:r>
              <a:rPr lang="ja-JP" altLang="en-US" sz="1050" dirty="0" smtClean="0">
                <a:latin typeface="+mn-ea"/>
              </a:rPr>
              <a:t>（平成</a:t>
            </a:r>
            <a:r>
              <a:rPr lang="en-US" altLang="ja-JP" sz="1050" dirty="0" smtClean="0">
                <a:latin typeface="+mn-ea"/>
              </a:rPr>
              <a:t>28</a:t>
            </a:r>
            <a:r>
              <a:rPr lang="ja-JP" altLang="en-US" sz="1050" dirty="0" smtClean="0">
                <a:latin typeface="+mn-ea"/>
              </a:rPr>
              <a:t>年</a:t>
            </a:r>
            <a:r>
              <a:rPr lang="en-US" altLang="ja-JP" sz="1050" dirty="0" smtClean="0">
                <a:latin typeface="+mn-ea"/>
              </a:rPr>
              <a:t>7</a:t>
            </a:r>
            <a:r>
              <a:rPr lang="ja-JP" altLang="en-US" sz="1050" dirty="0" smtClean="0">
                <a:latin typeface="+mn-ea"/>
              </a:rPr>
              <a:t>月</a:t>
            </a:r>
            <a:r>
              <a:rPr lang="en-US" altLang="ja-JP" sz="1050" dirty="0" smtClean="0">
                <a:latin typeface="+mn-ea"/>
              </a:rPr>
              <a:t>19</a:t>
            </a:r>
            <a:r>
              <a:rPr lang="ja-JP" altLang="en-US" sz="1050" dirty="0" smtClean="0">
                <a:latin typeface="+mn-ea"/>
              </a:rPr>
              <a:t>日現在</a:t>
            </a:r>
            <a:r>
              <a:rPr lang="en-US" altLang="ja-JP" sz="1050" dirty="0" smtClean="0">
                <a:latin typeface="+mn-ea"/>
              </a:rPr>
              <a:t>24</a:t>
            </a:r>
            <a:r>
              <a:rPr lang="ja-JP" altLang="en-US" sz="1050" dirty="0" smtClean="0">
                <a:latin typeface="+mn-ea"/>
              </a:rPr>
              <a:t>団体）</a:t>
            </a:r>
            <a:endParaRPr lang="en-US" altLang="ja-JP" sz="1050" dirty="0" smtClean="0">
              <a:latin typeface="+mn-ea"/>
            </a:endParaRPr>
          </a:p>
          <a:p>
            <a:endParaRPr lang="en-US" altLang="ja-JP" sz="600" dirty="0" smtClean="0">
              <a:latin typeface="+mn-ea"/>
            </a:endParaRPr>
          </a:p>
          <a:p>
            <a:r>
              <a:rPr lang="ja-JP" altLang="en-US" sz="1050" b="1" dirty="0" smtClean="0">
                <a:latin typeface="+mn-ea"/>
              </a:rPr>
              <a:t>■</a:t>
            </a:r>
            <a:r>
              <a:rPr lang="ja-JP" altLang="en-US" sz="1050" b="1" dirty="0">
                <a:latin typeface="+mn-ea"/>
              </a:rPr>
              <a:t>平成</a:t>
            </a:r>
            <a:r>
              <a:rPr lang="en-US" altLang="ja-JP" sz="1050" b="1" dirty="0">
                <a:latin typeface="+mn-ea"/>
              </a:rPr>
              <a:t>28</a:t>
            </a:r>
            <a:r>
              <a:rPr lang="ja-JP" altLang="en-US" sz="1050" b="1" dirty="0">
                <a:latin typeface="+mn-ea"/>
              </a:rPr>
              <a:t>年度の</a:t>
            </a:r>
            <a:r>
              <a:rPr lang="en-US" altLang="ja-JP" sz="1050" b="1" dirty="0">
                <a:latin typeface="+mn-ea"/>
              </a:rPr>
              <a:t>OSAKA PAGE ONE</a:t>
            </a:r>
            <a:r>
              <a:rPr lang="ja-JP" altLang="en-US" sz="1050" b="1" dirty="0">
                <a:latin typeface="+mn-ea"/>
              </a:rPr>
              <a:t>の日</a:t>
            </a:r>
            <a:endParaRPr lang="en-US" altLang="ja-JP" sz="1050" b="1" dirty="0" smtClean="0">
              <a:latin typeface="+mn-ea"/>
            </a:endParaRPr>
          </a:p>
          <a:p>
            <a:r>
              <a:rPr lang="ja-JP" altLang="en-US" sz="1050" dirty="0" smtClean="0">
                <a:latin typeface="+mn-ea"/>
              </a:rPr>
              <a:t>　平成</a:t>
            </a:r>
            <a:r>
              <a:rPr lang="en-US" altLang="ja-JP" sz="1050" dirty="0">
                <a:latin typeface="+mn-ea"/>
              </a:rPr>
              <a:t>28</a:t>
            </a:r>
            <a:r>
              <a:rPr lang="ja-JP" altLang="en-US" sz="1050" dirty="0">
                <a:latin typeface="+mn-ea"/>
              </a:rPr>
              <a:t>年　</a:t>
            </a:r>
            <a:r>
              <a:rPr lang="en-US" altLang="ja-JP" sz="1050" dirty="0">
                <a:latin typeface="+mn-ea"/>
              </a:rPr>
              <a:t>8</a:t>
            </a:r>
            <a:r>
              <a:rPr lang="ja-JP" altLang="en-US" sz="1050" dirty="0">
                <a:latin typeface="+mn-ea"/>
              </a:rPr>
              <a:t>月</a:t>
            </a:r>
            <a:r>
              <a:rPr lang="en-US" altLang="ja-JP" sz="1050" dirty="0">
                <a:latin typeface="+mn-ea"/>
              </a:rPr>
              <a:t>6</a:t>
            </a:r>
            <a:r>
              <a:rPr lang="ja-JP" altLang="en-US" sz="1050" dirty="0">
                <a:latin typeface="+mn-ea"/>
              </a:rPr>
              <a:t>日・</a:t>
            </a:r>
            <a:r>
              <a:rPr lang="en-US" altLang="ja-JP" sz="1050" dirty="0">
                <a:latin typeface="+mn-ea"/>
              </a:rPr>
              <a:t>7</a:t>
            </a:r>
            <a:r>
              <a:rPr lang="ja-JP" altLang="en-US" sz="1050" dirty="0">
                <a:latin typeface="+mn-ea"/>
              </a:rPr>
              <a:t>日、</a:t>
            </a:r>
            <a:r>
              <a:rPr lang="en-US" altLang="ja-JP" sz="1050" dirty="0">
                <a:latin typeface="+mn-ea"/>
              </a:rPr>
              <a:t>9</a:t>
            </a:r>
            <a:r>
              <a:rPr lang="ja-JP" altLang="en-US" sz="1050" dirty="0">
                <a:latin typeface="+mn-ea"/>
              </a:rPr>
              <a:t>月</a:t>
            </a:r>
            <a:r>
              <a:rPr lang="en-US" altLang="ja-JP" sz="1050" dirty="0">
                <a:latin typeface="+mn-ea"/>
              </a:rPr>
              <a:t>3</a:t>
            </a:r>
            <a:r>
              <a:rPr lang="ja-JP" altLang="en-US" sz="1050" dirty="0">
                <a:latin typeface="+mn-ea"/>
              </a:rPr>
              <a:t>日・</a:t>
            </a:r>
            <a:r>
              <a:rPr lang="en-US" altLang="ja-JP" sz="1050" dirty="0">
                <a:latin typeface="+mn-ea"/>
              </a:rPr>
              <a:t>4</a:t>
            </a:r>
            <a:r>
              <a:rPr lang="ja-JP" altLang="en-US" sz="1050" dirty="0">
                <a:latin typeface="+mn-ea"/>
              </a:rPr>
              <a:t>日、</a:t>
            </a:r>
            <a:r>
              <a:rPr lang="en-US" altLang="ja-JP" sz="1050" dirty="0">
                <a:latin typeface="+mn-ea"/>
              </a:rPr>
              <a:t>10</a:t>
            </a:r>
            <a:r>
              <a:rPr lang="ja-JP" altLang="en-US" sz="1050" dirty="0">
                <a:latin typeface="+mn-ea"/>
              </a:rPr>
              <a:t>月</a:t>
            </a:r>
            <a:r>
              <a:rPr lang="en-US" altLang="ja-JP" sz="1050" dirty="0">
                <a:latin typeface="+mn-ea"/>
              </a:rPr>
              <a:t>1</a:t>
            </a:r>
            <a:r>
              <a:rPr lang="ja-JP" altLang="en-US" sz="1050" dirty="0">
                <a:latin typeface="+mn-ea"/>
              </a:rPr>
              <a:t>日・</a:t>
            </a:r>
            <a:r>
              <a:rPr lang="en-US" altLang="ja-JP" sz="1050" dirty="0">
                <a:latin typeface="+mn-ea"/>
              </a:rPr>
              <a:t>2</a:t>
            </a:r>
            <a:r>
              <a:rPr lang="ja-JP" altLang="en-US" sz="1050" dirty="0">
                <a:latin typeface="+mn-ea"/>
              </a:rPr>
              <a:t>日、</a:t>
            </a:r>
            <a:r>
              <a:rPr lang="en-US" altLang="ja-JP" sz="1050" dirty="0">
                <a:latin typeface="+mn-ea"/>
              </a:rPr>
              <a:t>11</a:t>
            </a:r>
            <a:r>
              <a:rPr lang="ja-JP" altLang="en-US" sz="1050" dirty="0">
                <a:latin typeface="+mn-ea"/>
              </a:rPr>
              <a:t>月</a:t>
            </a:r>
            <a:r>
              <a:rPr lang="en-US" altLang="ja-JP" sz="1050" dirty="0">
                <a:latin typeface="+mn-ea"/>
              </a:rPr>
              <a:t>5</a:t>
            </a:r>
            <a:r>
              <a:rPr lang="ja-JP" altLang="en-US" sz="1050" dirty="0">
                <a:latin typeface="+mn-ea"/>
              </a:rPr>
              <a:t>日・</a:t>
            </a:r>
            <a:r>
              <a:rPr lang="en-US" altLang="ja-JP" sz="1050" dirty="0">
                <a:latin typeface="+mn-ea"/>
              </a:rPr>
              <a:t>6</a:t>
            </a:r>
            <a:r>
              <a:rPr lang="ja-JP" altLang="en-US" sz="1050" dirty="0">
                <a:latin typeface="+mn-ea"/>
              </a:rPr>
              <a:t>日、</a:t>
            </a:r>
            <a:r>
              <a:rPr lang="en-US" altLang="ja-JP" sz="1050" dirty="0">
                <a:latin typeface="+mn-ea"/>
              </a:rPr>
              <a:t>12</a:t>
            </a:r>
            <a:r>
              <a:rPr lang="ja-JP" altLang="en-US" sz="1050" dirty="0">
                <a:latin typeface="+mn-ea"/>
              </a:rPr>
              <a:t>月</a:t>
            </a:r>
            <a:r>
              <a:rPr lang="en-US" altLang="ja-JP" sz="1050" dirty="0">
                <a:latin typeface="+mn-ea"/>
              </a:rPr>
              <a:t>3</a:t>
            </a:r>
            <a:r>
              <a:rPr lang="ja-JP" altLang="en-US" sz="1050" dirty="0">
                <a:latin typeface="+mn-ea"/>
              </a:rPr>
              <a:t>日・</a:t>
            </a:r>
            <a:r>
              <a:rPr lang="en-US" altLang="ja-JP" sz="1050" dirty="0">
                <a:latin typeface="+mn-ea"/>
              </a:rPr>
              <a:t>4</a:t>
            </a:r>
            <a:r>
              <a:rPr lang="ja-JP" altLang="en-US" sz="1050" dirty="0">
                <a:latin typeface="+mn-ea"/>
              </a:rPr>
              <a:t>日</a:t>
            </a:r>
          </a:p>
          <a:p>
            <a:r>
              <a:rPr lang="ja-JP" altLang="en-US" sz="1050" dirty="0">
                <a:latin typeface="+mn-ea"/>
              </a:rPr>
              <a:t>　</a:t>
            </a:r>
            <a:r>
              <a:rPr lang="ja-JP" altLang="en-US" sz="1050" dirty="0" smtClean="0">
                <a:latin typeface="+mn-ea"/>
              </a:rPr>
              <a:t>平成</a:t>
            </a:r>
            <a:r>
              <a:rPr lang="en-US" altLang="ja-JP" sz="1050" dirty="0">
                <a:latin typeface="+mn-ea"/>
              </a:rPr>
              <a:t>29</a:t>
            </a:r>
            <a:r>
              <a:rPr lang="ja-JP" altLang="en-US" sz="1050" dirty="0">
                <a:latin typeface="+mn-ea"/>
              </a:rPr>
              <a:t>年　</a:t>
            </a:r>
            <a:r>
              <a:rPr lang="en-US" altLang="ja-JP" sz="1050" dirty="0">
                <a:latin typeface="+mn-ea"/>
              </a:rPr>
              <a:t>1</a:t>
            </a:r>
            <a:r>
              <a:rPr lang="ja-JP" altLang="en-US" sz="1050" dirty="0">
                <a:latin typeface="+mn-ea"/>
              </a:rPr>
              <a:t>月</a:t>
            </a:r>
            <a:r>
              <a:rPr lang="en-US" altLang="ja-JP" sz="1050" dirty="0">
                <a:latin typeface="+mn-ea"/>
              </a:rPr>
              <a:t>7</a:t>
            </a:r>
            <a:r>
              <a:rPr lang="ja-JP" altLang="en-US" sz="1050" dirty="0">
                <a:latin typeface="+mn-ea"/>
              </a:rPr>
              <a:t>日・</a:t>
            </a:r>
            <a:r>
              <a:rPr lang="en-US" altLang="ja-JP" sz="1050" dirty="0">
                <a:latin typeface="+mn-ea"/>
              </a:rPr>
              <a:t>8</a:t>
            </a:r>
            <a:r>
              <a:rPr lang="ja-JP" altLang="en-US" sz="1050" dirty="0">
                <a:latin typeface="+mn-ea"/>
              </a:rPr>
              <a:t>日、</a:t>
            </a:r>
            <a:r>
              <a:rPr lang="en-US" altLang="ja-JP" sz="1050" dirty="0">
                <a:latin typeface="+mn-ea"/>
              </a:rPr>
              <a:t>2</a:t>
            </a:r>
            <a:r>
              <a:rPr lang="ja-JP" altLang="en-US" sz="1050" dirty="0">
                <a:latin typeface="+mn-ea"/>
              </a:rPr>
              <a:t>月</a:t>
            </a:r>
            <a:r>
              <a:rPr lang="en-US" altLang="ja-JP" sz="1050" dirty="0">
                <a:latin typeface="+mn-ea"/>
              </a:rPr>
              <a:t>4</a:t>
            </a:r>
            <a:r>
              <a:rPr lang="ja-JP" altLang="en-US" sz="1050" dirty="0">
                <a:latin typeface="+mn-ea"/>
              </a:rPr>
              <a:t>日・</a:t>
            </a:r>
            <a:r>
              <a:rPr lang="en-US" altLang="ja-JP" sz="1050" dirty="0">
                <a:latin typeface="+mn-ea"/>
              </a:rPr>
              <a:t>5</a:t>
            </a:r>
            <a:r>
              <a:rPr lang="ja-JP" altLang="en-US" sz="1050" dirty="0">
                <a:latin typeface="+mn-ea"/>
              </a:rPr>
              <a:t>日、</a:t>
            </a:r>
            <a:r>
              <a:rPr lang="en-US" altLang="ja-JP" sz="1050" dirty="0">
                <a:latin typeface="+mn-ea"/>
              </a:rPr>
              <a:t>3</a:t>
            </a:r>
            <a:r>
              <a:rPr lang="ja-JP" altLang="en-US" sz="1050" dirty="0">
                <a:latin typeface="+mn-ea"/>
              </a:rPr>
              <a:t>月</a:t>
            </a:r>
            <a:r>
              <a:rPr lang="en-US" altLang="ja-JP" sz="1050" dirty="0">
                <a:latin typeface="+mn-ea"/>
              </a:rPr>
              <a:t>4</a:t>
            </a:r>
            <a:r>
              <a:rPr lang="ja-JP" altLang="en-US" sz="1050" dirty="0">
                <a:latin typeface="+mn-ea"/>
              </a:rPr>
              <a:t>日・</a:t>
            </a:r>
            <a:r>
              <a:rPr lang="en-US" altLang="ja-JP" sz="1050" dirty="0">
                <a:latin typeface="+mn-ea"/>
              </a:rPr>
              <a:t>5</a:t>
            </a:r>
            <a:r>
              <a:rPr lang="ja-JP" altLang="en-US" sz="1050" dirty="0" smtClean="0">
                <a:latin typeface="+mn-ea"/>
              </a:rPr>
              <a:t>日</a:t>
            </a:r>
            <a:endParaRPr lang="en-US" altLang="ja-JP" sz="1050" dirty="0" smtClean="0">
              <a:latin typeface="+mn-ea"/>
            </a:endParaRPr>
          </a:p>
          <a:p>
            <a:endParaRPr lang="en-US" altLang="ja-JP" sz="600" dirty="0" smtClean="0">
              <a:latin typeface="+mn-ea"/>
            </a:endParaRPr>
          </a:p>
          <a:p>
            <a:r>
              <a:rPr lang="ja-JP" altLang="en-US" sz="1050" b="1" dirty="0" smtClean="0">
                <a:latin typeface="+mn-ea"/>
              </a:rPr>
              <a:t>■キャンペーン</a:t>
            </a:r>
            <a:endParaRPr lang="en-US" altLang="ja-JP" sz="1050" b="1" dirty="0" smtClean="0">
              <a:latin typeface="+mn-ea"/>
            </a:endParaRPr>
          </a:p>
          <a:p>
            <a:r>
              <a:rPr lang="ja-JP" altLang="en-US" sz="1050" b="1" dirty="0">
                <a:latin typeface="+mn-ea"/>
              </a:rPr>
              <a:t>　</a:t>
            </a:r>
            <a:r>
              <a:rPr lang="ja-JP" altLang="en-US" sz="1050" b="1" dirty="0" smtClean="0">
                <a:latin typeface="+mn-ea"/>
              </a:rPr>
              <a:t> コピー</a:t>
            </a:r>
            <a:endParaRPr lang="en-US" altLang="ja-JP" sz="1050" b="1" dirty="0" smtClean="0">
              <a:latin typeface="+mn-ea"/>
            </a:endParaRPr>
          </a:p>
          <a:p>
            <a:endParaRPr lang="ja-JP" altLang="en-US" sz="1050" dirty="0"/>
          </a:p>
        </p:txBody>
      </p:sp>
      <p:sp>
        <p:nvSpPr>
          <p:cNvPr id="80" name="正方形/長方形 79"/>
          <p:cNvSpPr/>
          <p:nvPr/>
        </p:nvSpPr>
        <p:spPr>
          <a:xfrm>
            <a:off x="108504" y="404664"/>
            <a:ext cx="9000000" cy="1296000"/>
          </a:xfrm>
          <a:prstGeom prst="rect">
            <a:avLst/>
          </a:prstGeom>
          <a:ln w="15875" cmpd="dbl">
            <a:solidFill>
              <a:schemeClr val="accent1">
                <a:shade val="50000"/>
              </a:schemeClr>
            </a:solidFill>
          </a:ln>
        </p:spPr>
        <p:txBody>
          <a:bodyPr wrap="square" tIns="0" bIns="0" anchor="ctr" anchorCtr="0">
            <a:spAutoFit/>
          </a:bodyPr>
          <a:lstStyle/>
          <a:p>
            <a:r>
              <a:rPr lang="ja-JP" altLang="en-US" sz="1150" dirty="0" smtClean="0"/>
              <a:t>■　大阪府</a:t>
            </a:r>
            <a:r>
              <a:rPr lang="ja-JP" altLang="en-US" sz="1150" dirty="0"/>
              <a:t>では、子どもの読書活動の推進に関する法律に基づく「第３次</a:t>
            </a:r>
            <a:r>
              <a:rPr lang="ja-JP" altLang="en-US" sz="1150" dirty="0" smtClean="0"/>
              <a:t>大阪府子ども</a:t>
            </a:r>
            <a:r>
              <a:rPr lang="ja-JP" altLang="en-US" sz="1150" dirty="0"/>
              <a:t>読書活動推進計画」を平成</a:t>
            </a:r>
            <a:r>
              <a:rPr lang="en-US" altLang="ja-JP" sz="1150" dirty="0"/>
              <a:t>28</a:t>
            </a:r>
            <a:r>
              <a:rPr lang="ja-JP" altLang="en-US" sz="1150" dirty="0"/>
              <a:t>年３月末に策定</a:t>
            </a:r>
            <a:r>
              <a:rPr lang="ja-JP" altLang="en-US" sz="1150" dirty="0" smtClean="0"/>
              <a:t>しました。</a:t>
            </a:r>
            <a:endParaRPr lang="en-US" altLang="ja-JP" sz="1150" dirty="0" smtClean="0"/>
          </a:p>
          <a:p>
            <a:r>
              <a:rPr lang="ja-JP" altLang="en-US" sz="1150" dirty="0"/>
              <a:t>　</a:t>
            </a:r>
            <a:r>
              <a:rPr lang="ja-JP" altLang="en-US" sz="1150" dirty="0" smtClean="0"/>
              <a:t>　　５年後</a:t>
            </a:r>
            <a:r>
              <a:rPr lang="ja-JP" altLang="en-US" sz="1150" dirty="0"/>
              <a:t>に、「読書が好きな子どもの割合を全国平均以上にする」ことを目指し</a:t>
            </a:r>
            <a:r>
              <a:rPr lang="ja-JP" altLang="en-US" sz="1150" dirty="0" smtClean="0"/>
              <a:t>、家庭</a:t>
            </a:r>
            <a:r>
              <a:rPr lang="ja-JP" altLang="en-US" sz="1150" dirty="0"/>
              <a:t>や地域で読書を楽しむ日として</a:t>
            </a:r>
            <a:r>
              <a:rPr lang="ja-JP" altLang="en-US" sz="1150" dirty="0" smtClean="0"/>
              <a:t>、「</a:t>
            </a:r>
            <a:r>
              <a:rPr lang="en-US" altLang="ja-JP" sz="1150" dirty="0"/>
              <a:t>OSAKA  PAGE</a:t>
            </a:r>
            <a:r>
              <a:rPr lang="ja-JP" altLang="en-US" sz="1150" dirty="0"/>
              <a:t>　</a:t>
            </a:r>
            <a:r>
              <a:rPr lang="en-US" altLang="ja-JP" sz="1150" dirty="0" smtClean="0"/>
              <a:t>ONE </a:t>
            </a:r>
            <a:r>
              <a:rPr lang="ja-JP" altLang="en-US" sz="1150" dirty="0" smtClean="0"/>
              <a:t>の</a:t>
            </a:r>
            <a:endParaRPr lang="en-US" altLang="ja-JP" sz="1150" dirty="0" smtClean="0"/>
          </a:p>
          <a:p>
            <a:r>
              <a:rPr lang="ja-JP" altLang="en-US" sz="1150" dirty="0"/>
              <a:t>　</a:t>
            </a:r>
            <a:r>
              <a:rPr lang="ja-JP" altLang="en-US" sz="1150" dirty="0" smtClean="0"/>
              <a:t>　日」（毎月第１土曜日・日曜日、８月～）を</a:t>
            </a:r>
            <a:r>
              <a:rPr lang="ja-JP" altLang="en-US" sz="1150" dirty="0"/>
              <a:t>設け、読書の大切さを府民に伝えていきます。</a:t>
            </a:r>
            <a:br>
              <a:rPr lang="ja-JP" altLang="en-US" sz="1150" dirty="0"/>
            </a:br>
            <a:r>
              <a:rPr lang="ja-JP" altLang="en-US" sz="1150" dirty="0" smtClean="0"/>
              <a:t>■</a:t>
            </a:r>
            <a:r>
              <a:rPr lang="ja-JP" altLang="en-US" sz="1150" dirty="0"/>
              <a:t>　「</a:t>
            </a:r>
            <a:r>
              <a:rPr lang="en-US" altLang="ja-JP" sz="1150" dirty="0"/>
              <a:t>OSAKA PAGE ONE </a:t>
            </a:r>
            <a:r>
              <a:rPr lang="ja-JP" altLang="en-US" sz="1150" dirty="0"/>
              <a:t>の日」を中心に、乳幼児への読み聞かせや、不読率</a:t>
            </a:r>
            <a:r>
              <a:rPr lang="ja-JP" altLang="en-US" sz="1150" dirty="0" smtClean="0"/>
              <a:t>の高い</a:t>
            </a:r>
            <a:r>
              <a:rPr lang="ja-JP" altLang="en-US" sz="1150" dirty="0"/>
              <a:t>中高生が魅力的な本と出合うための取組みを中心に</a:t>
            </a:r>
            <a:r>
              <a:rPr lang="ja-JP" altLang="en-US" sz="1150" dirty="0" smtClean="0"/>
              <a:t>、家庭や</a:t>
            </a:r>
            <a:endParaRPr lang="en-US" altLang="ja-JP" sz="1150" dirty="0" smtClean="0"/>
          </a:p>
          <a:p>
            <a:r>
              <a:rPr lang="ja-JP" altLang="en-US" sz="1150" dirty="0"/>
              <a:t>　</a:t>
            </a:r>
            <a:r>
              <a:rPr lang="ja-JP" altLang="en-US" sz="1150" dirty="0" smtClean="0"/>
              <a:t>　地域</a:t>
            </a:r>
            <a:r>
              <a:rPr lang="ja-JP" altLang="en-US" sz="1150" dirty="0"/>
              <a:t>での</a:t>
            </a:r>
            <a:r>
              <a:rPr lang="ja-JP" altLang="en-US" sz="1150" dirty="0" smtClean="0"/>
              <a:t>読書</a:t>
            </a:r>
            <a:r>
              <a:rPr lang="ja-JP" altLang="en-US" sz="1150" dirty="0"/>
              <a:t>活動を促進するための取組みを進めます。</a:t>
            </a:r>
          </a:p>
          <a:p>
            <a:r>
              <a:rPr lang="ja-JP" altLang="en-US" sz="1150" dirty="0" smtClean="0"/>
              <a:t>■</a:t>
            </a:r>
            <a:r>
              <a:rPr lang="ja-JP" altLang="en-US" sz="1150" dirty="0"/>
              <a:t>　取組みの実施にあたっては、大阪全体で子ども読書活動の推進に取り組む</a:t>
            </a:r>
            <a:r>
              <a:rPr lang="ja-JP" altLang="en-US" sz="1150" dirty="0" smtClean="0"/>
              <a:t>機運</a:t>
            </a:r>
            <a:r>
              <a:rPr lang="ja-JP" altLang="en-US" sz="1150" dirty="0"/>
              <a:t>を高めていくことが重要であるとの観点から、</a:t>
            </a:r>
            <a:r>
              <a:rPr lang="ja-JP" altLang="en-US" sz="1150" dirty="0" smtClean="0"/>
              <a:t>民間企業や団</a:t>
            </a:r>
            <a:endParaRPr lang="en-US" altLang="ja-JP" sz="1150" dirty="0" smtClean="0"/>
          </a:p>
          <a:p>
            <a:r>
              <a:rPr lang="ja-JP" altLang="en-US" sz="1150" dirty="0"/>
              <a:t>　</a:t>
            </a:r>
            <a:r>
              <a:rPr lang="ja-JP" altLang="en-US" sz="1150" dirty="0" smtClean="0"/>
              <a:t>　体</a:t>
            </a:r>
            <a:r>
              <a:rPr lang="ja-JP" altLang="en-US" sz="1150" dirty="0"/>
              <a:t>と協働して</a:t>
            </a:r>
            <a:r>
              <a:rPr lang="ja-JP" altLang="en-US" sz="1150" dirty="0" smtClean="0"/>
              <a:t>進めて</a:t>
            </a:r>
            <a:r>
              <a:rPr lang="ja-JP" altLang="en-US" sz="1150" dirty="0"/>
              <a:t>いきます。</a:t>
            </a:r>
          </a:p>
        </p:txBody>
      </p:sp>
      <p:sp>
        <p:nvSpPr>
          <p:cNvPr id="18" name="横巻き 17"/>
          <p:cNvSpPr/>
          <p:nvPr/>
        </p:nvSpPr>
        <p:spPr>
          <a:xfrm>
            <a:off x="1704302" y="5574282"/>
            <a:ext cx="5760000" cy="447006"/>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i="1" dirty="0" smtClean="0"/>
              <a:t>公民連携により子どもの読書活動を推進</a:t>
            </a:r>
            <a:endParaRPr kumimoji="1" lang="ja-JP" altLang="en-US" sz="1600" b="1" i="1" dirty="0"/>
          </a:p>
        </p:txBody>
      </p:sp>
      <p:grpSp>
        <p:nvGrpSpPr>
          <p:cNvPr id="52" name="グループ化 51"/>
          <p:cNvGrpSpPr/>
          <p:nvPr/>
        </p:nvGrpSpPr>
        <p:grpSpPr>
          <a:xfrm>
            <a:off x="5801420" y="6030731"/>
            <a:ext cx="432000" cy="504000"/>
            <a:chOff x="4285558" y="2418863"/>
            <a:chExt cx="872764" cy="936104"/>
          </a:xfrm>
        </p:grpSpPr>
        <p:sp>
          <p:nvSpPr>
            <p:cNvPr id="53" name="正方形/長方形 52"/>
            <p:cNvSpPr/>
            <p:nvPr/>
          </p:nvSpPr>
          <p:spPr>
            <a:xfrm rot="2371922">
              <a:off x="4398149" y="2418863"/>
              <a:ext cx="647577" cy="936104"/>
            </a:xfrm>
            <a:prstGeom prst="rect">
              <a:avLst/>
            </a:prstGeom>
            <a:solidFill>
              <a:srgbClr val="1FA936"/>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p:nvSpPr>
          <p:spPr>
            <a:xfrm rot="20577441">
              <a:off x="4285558" y="2796574"/>
              <a:ext cx="872764" cy="247154"/>
            </a:xfrm>
            <a:prstGeom prst="rect">
              <a:avLst/>
            </a:prstGeom>
            <a:noFill/>
          </p:spPr>
          <p:txBody>
            <a:bodyPr wrap="none" lIns="91440" tIns="45720" rIns="91440" bIns="45720">
              <a:prstTxWarp prst="textCirclePour">
                <a:avLst/>
              </a:prstTxWarp>
              <a:spAutoFit/>
            </a:bodyPr>
            <a:lstStyle/>
            <a:p>
              <a:pPr algn="ctr"/>
              <a:r>
                <a:rPr lang="en-US" altLang="ja-JP" sz="5400" b="0" cap="none" spc="0" dirty="0" smtClean="0">
                  <a:ln w="6350" cmpd="sng">
                    <a:solidFill>
                      <a:srgbClr val="FFFFFF"/>
                    </a:solidFill>
                    <a:prstDash val="solid"/>
                  </a:ln>
                  <a:solidFill>
                    <a:srgbClr val="FFFFFF"/>
                  </a:solidFill>
                  <a:effectLst>
                    <a:outerShdw blurRad="63500" dir="3600000" algn="tl" rotWithShape="0">
                      <a:srgbClr val="000000">
                        <a:alpha val="70000"/>
                      </a:srgbClr>
                    </a:outerShdw>
                  </a:effectLst>
                </a:rPr>
                <a:t>OSAKA</a:t>
              </a:r>
              <a:r>
                <a:rPr lang="ja-JP" altLang="en-US" sz="5400" b="0" cap="none" spc="0" dirty="0" smtClean="0">
                  <a:ln w="6350" cmpd="sng">
                    <a:solidFill>
                      <a:srgbClr val="FFFFFF"/>
                    </a:solidFill>
                    <a:prstDash val="solid"/>
                  </a:ln>
                  <a:solidFill>
                    <a:srgbClr val="FFFFFF"/>
                  </a:solidFill>
                  <a:effectLst>
                    <a:outerShdw blurRad="63500" dir="3600000" algn="tl" rotWithShape="0">
                      <a:srgbClr val="000000">
                        <a:alpha val="70000"/>
                      </a:srgbClr>
                    </a:outerShdw>
                  </a:effectLst>
                </a:rPr>
                <a:t>　</a:t>
              </a:r>
              <a:r>
                <a:rPr lang="en-US" altLang="ja-JP" sz="5400" b="0" cap="none" spc="0" dirty="0" smtClean="0">
                  <a:ln w="6350" cmpd="sng">
                    <a:solidFill>
                      <a:srgbClr val="FFFFFF"/>
                    </a:solidFill>
                    <a:prstDash val="solid"/>
                  </a:ln>
                  <a:solidFill>
                    <a:srgbClr val="FFFFFF"/>
                  </a:solidFill>
                  <a:effectLst>
                    <a:outerShdw blurRad="63500" dir="3600000" algn="tl" rotWithShape="0">
                      <a:srgbClr val="000000">
                        <a:alpha val="70000"/>
                      </a:srgbClr>
                    </a:outerShdw>
                  </a:effectLst>
                </a:rPr>
                <a:t>PAGE</a:t>
              </a:r>
              <a:r>
                <a:rPr lang="ja-JP" altLang="en-US" sz="5400" b="0" cap="none" spc="0" dirty="0" smtClean="0">
                  <a:ln w="6350" cmpd="sng">
                    <a:solidFill>
                      <a:srgbClr val="FFFFFF"/>
                    </a:solidFill>
                    <a:prstDash val="solid"/>
                  </a:ln>
                  <a:solidFill>
                    <a:srgbClr val="FFFFFF"/>
                  </a:solidFill>
                  <a:effectLst>
                    <a:outerShdw blurRad="63500" dir="3600000" algn="tl" rotWithShape="0">
                      <a:srgbClr val="000000">
                        <a:alpha val="70000"/>
                      </a:srgbClr>
                    </a:outerShdw>
                  </a:effectLst>
                </a:rPr>
                <a:t>　</a:t>
              </a:r>
              <a:r>
                <a:rPr lang="en-US" altLang="ja-JP" sz="5400" b="0" cap="none" spc="0" dirty="0" smtClean="0">
                  <a:ln w="6350" cmpd="sng">
                    <a:solidFill>
                      <a:srgbClr val="FFFFFF"/>
                    </a:solidFill>
                    <a:prstDash val="solid"/>
                  </a:ln>
                  <a:solidFill>
                    <a:srgbClr val="FFFFFF"/>
                  </a:solidFill>
                  <a:effectLst>
                    <a:outerShdw blurRad="63500" dir="3600000" algn="tl" rotWithShape="0">
                      <a:srgbClr val="000000">
                        <a:alpha val="70000"/>
                      </a:srgbClr>
                    </a:outerShdw>
                  </a:effectLst>
                </a:rPr>
                <a:t>ONE</a:t>
              </a:r>
              <a:endParaRPr lang="ja-JP" altLang="en-US" sz="5400" b="0" cap="none" spc="0" dirty="0">
                <a:ln w="6350"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sp>
        <p:nvSpPr>
          <p:cNvPr id="85" name="テキスト ボックス 84"/>
          <p:cNvSpPr txBox="1"/>
          <p:nvPr/>
        </p:nvSpPr>
        <p:spPr>
          <a:xfrm>
            <a:off x="2889099" y="5971346"/>
            <a:ext cx="1656184" cy="553998"/>
          </a:xfrm>
          <a:prstGeom prst="rect">
            <a:avLst/>
          </a:prstGeom>
          <a:noFill/>
        </p:spPr>
        <p:txBody>
          <a:bodyPr wrap="square" rtlCol="0">
            <a:spAutoFit/>
          </a:bodyPr>
          <a:lstStyle/>
          <a:p>
            <a:r>
              <a:rPr kumimoji="1" lang="ja-JP" altLang="en-US" sz="1000" dirty="0" smtClean="0">
                <a:latin typeface="HGP創英ﾌﾟﾚｾﾞﾝｽEB" panose="02020800000000000000" pitchFamily="18" charset="-128"/>
                <a:ea typeface="HGP創英ﾌﾟﾚｾﾞﾝｽEB" panose="02020800000000000000" pitchFamily="18" charset="-128"/>
              </a:rPr>
              <a:t>・学校、教育・保育施設での</a:t>
            </a:r>
            <a:endParaRPr kumimoji="1" lang="en-US" altLang="ja-JP" sz="1000" dirty="0" smtClean="0">
              <a:latin typeface="HGP創英ﾌﾟﾚｾﾞﾝｽEB" panose="02020800000000000000" pitchFamily="18" charset="-128"/>
              <a:ea typeface="HGP創英ﾌﾟﾚｾﾞﾝｽEB" panose="02020800000000000000" pitchFamily="18" charset="-128"/>
            </a:endParaRPr>
          </a:p>
          <a:p>
            <a:r>
              <a:rPr lang="ja-JP" altLang="en-US" sz="1000" dirty="0">
                <a:latin typeface="HGP創英ﾌﾟﾚｾﾞﾝｽEB" panose="02020800000000000000" pitchFamily="18" charset="-128"/>
                <a:ea typeface="HGP創英ﾌﾟﾚｾﾞﾝｽEB" panose="02020800000000000000" pitchFamily="18" charset="-128"/>
              </a:rPr>
              <a:t>　</a:t>
            </a:r>
            <a:r>
              <a:rPr lang="ja-JP" altLang="en-US" sz="1000" dirty="0" smtClean="0">
                <a:latin typeface="HGP創英ﾌﾟﾚｾﾞﾝｽEB" panose="02020800000000000000" pitchFamily="18" charset="-128"/>
                <a:ea typeface="HGP創英ﾌﾟﾚｾﾞﾝｽEB" panose="02020800000000000000" pitchFamily="18" charset="-128"/>
              </a:rPr>
              <a:t>児童保護者に対する</a:t>
            </a:r>
            <a:endParaRPr lang="en-US" altLang="ja-JP" sz="1000" dirty="0" smtClean="0">
              <a:latin typeface="HGP創英ﾌﾟﾚｾﾞﾝｽEB" panose="02020800000000000000" pitchFamily="18" charset="-128"/>
              <a:ea typeface="HGP創英ﾌﾟﾚｾﾞﾝｽEB" panose="02020800000000000000" pitchFamily="18" charset="-128"/>
            </a:endParaRPr>
          </a:p>
          <a:p>
            <a:r>
              <a:rPr kumimoji="1" lang="ja-JP" altLang="en-US" sz="1000" dirty="0">
                <a:latin typeface="HGP創英ﾌﾟﾚｾﾞﾝｽEB" panose="02020800000000000000" pitchFamily="18" charset="-128"/>
                <a:ea typeface="HGP創英ﾌﾟﾚｾﾞﾝｽEB" panose="02020800000000000000" pitchFamily="18" charset="-128"/>
              </a:rPr>
              <a:t>　</a:t>
            </a:r>
            <a:r>
              <a:rPr kumimoji="1" lang="ja-JP" altLang="en-US" sz="1000" dirty="0" smtClean="0">
                <a:latin typeface="HGP創英ﾌﾟﾚｾﾞﾝｽEB" panose="02020800000000000000" pitchFamily="18" charset="-128"/>
                <a:ea typeface="HGP創英ﾌﾟﾚｾﾞﾝｽEB" panose="02020800000000000000" pitchFamily="18" charset="-128"/>
              </a:rPr>
              <a:t>おすすめ本の紹介</a:t>
            </a:r>
            <a:endParaRPr kumimoji="1" lang="ja-JP" altLang="en-US" sz="1000" dirty="0">
              <a:latin typeface="HGP創英ﾌﾟﾚｾﾞﾝｽEB" panose="02020800000000000000" pitchFamily="18" charset="-128"/>
              <a:ea typeface="HGP創英ﾌﾟﾚｾﾞﾝｽEB" panose="02020800000000000000" pitchFamily="18" charset="-128"/>
            </a:endParaRPr>
          </a:p>
        </p:txBody>
      </p:sp>
      <p:cxnSp>
        <p:nvCxnSpPr>
          <p:cNvPr id="22" name="曲線コネクタ 21"/>
          <p:cNvCxnSpPr/>
          <p:nvPr/>
        </p:nvCxnSpPr>
        <p:spPr>
          <a:xfrm>
            <a:off x="6243435" y="6092590"/>
            <a:ext cx="1888976" cy="326497"/>
          </a:xfrm>
          <a:prstGeom prst="curvedConnector3">
            <a:avLst>
              <a:gd name="adj1" fmla="val 50000"/>
            </a:avLst>
          </a:prstGeom>
          <a:ln w="50800">
            <a:tailEnd type="triangle" w="lg" len="lg"/>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5986069" y="6379049"/>
            <a:ext cx="1951748" cy="400110"/>
          </a:xfrm>
          <a:prstGeom prst="rect">
            <a:avLst/>
          </a:prstGeom>
          <a:noFill/>
        </p:spPr>
        <p:txBody>
          <a:bodyPr wrap="square" rtlCol="0">
            <a:spAutoFit/>
          </a:bodyPr>
          <a:lstStyle/>
          <a:p>
            <a:r>
              <a:rPr kumimoji="1" lang="ja-JP" altLang="en-US" sz="1000" dirty="0" smtClean="0">
                <a:latin typeface="HGP創英ﾌﾟﾚｾﾞﾝｽEB" panose="02020800000000000000" pitchFamily="18" charset="-128"/>
                <a:ea typeface="HGP創英ﾌﾟﾚｾﾞﾝｽEB" panose="02020800000000000000" pitchFamily="18" charset="-128"/>
              </a:rPr>
              <a:t>・ブックカバーデザインを学校で公　</a:t>
            </a:r>
            <a:endParaRPr kumimoji="1" lang="en-US" altLang="ja-JP" sz="1000" dirty="0" smtClean="0">
              <a:latin typeface="HGP創英ﾌﾟﾚｾﾞﾝｽEB" panose="02020800000000000000" pitchFamily="18" charset="-128"/>
              <a:ea typeface="HGP創英ﾌﾟﾚｾﾞﾝｽEB" panose="02020800000000000000" pitchFamily="18" charset="-128"/>
            </a:endParaRPr>
          </a:p>
          <a:p>
            <a:r>
              <a:rPr lang="ja-JP" altLang="en-US" sz="1000" dirty="0">
                <a:latin typeface="HGP創英ﾌﾟﾚｾﾞﾝｽEB" panose="02020800000000000000" pitchFamily="18" charset="-128"/>
                <a:ea typeface="HGP創英ﾌﾟﾚｾﾞﾝｽEB" panose="02020800000000000000" pitchFamily="18" charset="-128"/>
              </a:rPr>
              <a:t>　</a:t>
            </a:r>
            <a:r>
              <a:rPr kumimoji="1" lang="ja-JP" altLang="en-US" sz="1000" dirty="0" smtClean="0">
                <a:latin typeface="HGP創英ﾌﾟﾚｾﾞﾝｽEB" panose="02020800000000000000" pitchFamily="18" charset="-128"/>
                <a:ea typeface="HGP創英ﾌﾟﾚｾﾞﾝｽEB" panose="02020800000000000000" pitchFamily="18" charset="-128"/>
              </a:rPr>
              <a:t>募、優秀作を書店で配付</a:t>
            </a:r>
            <a:endParaRPr kumimoji="1" lang="ja-JP" altLang="en-US" sz="1000" dirty="0">
              <a:latin typeface="HGP創英ﾌﾟﾚｾﾞﾝｽEB" panose="02020800000000000000" pitchFamily="18" charset="-128"/>
              <a:ea typeface="HGP創英ﾌﾟﾚｾﾞﾝｽEB" panose="02020800000000000000" pitchFamily="18" charset="-128"/>
            </a:endParaRPr>
          </a:p>
        </p:txBody>
      </p:sp>
      <p:pic>
        <p:nvPicPr>
          <p:cNvPr id="41" name="図 40"/>
          <p:cNvPicPr>
            <a:picLocks noChangeAspect="1"/>
          </p:cNvPicPr>
          <p:nvPr/>
        </p:nvPicPr>
        <p:blipFill>
          <a:blip r:embed="rId12" cstate="print">
            <a:extLst>
              <a:ext uri="{BEBA8EAE-BF5A-486C-A8C5-ECC9F3942E4B}">
                <a14:imgProps xmlns:a14="http://schemas.microsoft.com/office/drawing/2010/main">
                  <a14:imgLayer r:embed="rId13">
                    <a14:imgEffect>
                      <a14:sharpenSoften amount="50000"/>
                    </a14:imgEffect>
                    <a14:imgEffect>
                      <a14:saturation sat="20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2771800" y="5068345"/>
            <a:ext cx="2268000" cy="540000"/>
          </a:xfrm>
          <a:prstGeom prst="rect">
            <a:avLst/>
          </a:prstGeom>
        </p:spPr>
      </p:pic>
      <p:pic>
        <p:nvPicPr>
          <p:cNvPr id="43" name="図 42"/>
          <p:cNvPicPr>
            <a:picLocks noChangeAspect="1"/>
          </p:cNvPicPr>
          <p:nvPr/>
        </p:nvPicPr>
        <p:blipFill>
          <a:blip r:embed="rId14" cstate="print">
            <a:extLst>
              <a:ext uri="{BEBA8EAE-BF5A-486C-A8C5-ECC9F3942E4B}">
                <a14:imgProps xmlns:a14="http://schemas.microsoft.com/office/drawing/2010/main">
                  <a14:imgLayer r:embed="rId15">
                    <a14:imgEffect>
                      <a14:sharpenSoften amount="50000"/>
                    </a14:imgEffect>
                    <a14:imgEffect>
                      <a14:brightnessContrast contrast="5000"/>
                    </a14:imgEffect>
                  </a14:imgLayer>
                </a14:imgProps>
              </a:ext>
              <a:ext uri="{28A0092B-C50C-407E-A947-70E740481C1C}">
                <a14:useLocalDpi xmlns:a14="http://schemas.microsoft.com/office/drawing/2010/main" val="0"/>
              </a:ext>
            </a:extLst>
          </a:blip>
          <a:stretch>
            <a:fillRect/>
          </a:stretch>
        </p:blipFill>
        <p:spPr>
          <a:xfrm>
            <a:off x="5040303" y="5073251"/>
            <a:ext cx="2268001" cy="540000"/>
          </a:xfrm>
          <a:prstGeom prst="rect">
            <a:avLst/>
          </a:prstGeom>
        </p:spPr>
      </p:pic>
    </p:spTree>
    <p:extLst>
      <p:ext uri="{BB962C8B-B14F-4D97-AF65-F5344CB8AC3E}">
        <p14:creationId xmlns:p14="http://schemas.microsoft.com/office/powerpoint/2010/main" val="1730684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90</Words>
  <Application>Microsoft Office PowerPoint</Application>
  <PresentationFormat>画面に合わせる (4:3)</PresentationFormat>
  <Paragraphs>50</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2016-07-28T02:50:48Z</cp:lastPrinted>
  <dcterms:created xsi:type="dcterms:W3CDTF">2016-06-28T04:51:32Z</dcterms:created>
  <dcterms:modified xsi:type="dcterms:W3CDTF">2016-11-01T09:03:39Z</dcterms:modified>
</cp:coreProperties>
</file>