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71" r:id="rId2"/>
    <p:sldId id="277" r:id="rId3"/>
    <p:sldId id="281" r:id="rId4"/>
  </p:sldIdLst>
  <p:sldSz cx="9144000" cy="6858000" type="screen4x3"/>
  <p:notesSz cx="6645275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E87"/>
    <a:srgbClr val="58A25F"/>
    <a:srgbClr val="54B644"/>
    <a:srgbClr val="B62840"/>
    <a:srgbClr val="D169A7"/>
    <a:srgbClr val="CC66FF"/>
    <a:srgbClr val="FF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>
        <p:scale>
          <a:sx n="77" d="100"/>
          <a:sy n="77" d="100"/>
        </p:scale>
        <p:origin x="-119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2484" y="1260"/>
      </p:cViewPr>
      <p:guideLst>
        <p:guide orient="horz" pos="3080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992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79413" cy="488793"/>
          </a:xfrm>
          <a:prstGeom prst="rect">
            <a:avLst/>
          </a:prstGeom>
        </p:spPr>
        <p:txBody>
          <a:bodyPr vert="horz" lIns="89666" tIns="44833" rIns="89666" bIns="448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315" y="1"/>
            <a:ext cx="2879413" cy="488793"/>
          </a:xfrm>
          <a:prstGeom prst="rect">
            <a:avLst/>
          </a:prstGeom>
        </p:spPr>
        <p:txBody>
          <a:bodyPr vert="horz" lIns="89666" tIns="44833" rIns="89666" bIns="44833" rtlCol="0"/>
          <a:lstStyle>
            <a:lvl1pPr algn="r">
              <a:defRPr sz="1200"/>
            </a:lvl1pPr>
          </a:lstStyle>
          <a:p>
            <a:fld id="{9A5AD408-5040-4076-9348-A36108DD7C2E}" type="datetimeFigureOut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6" tIns="44833" rIns="89666" bIns="448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838" y="4644312"/>
            <a:ext cx="5315600" cy="4399133"/>
          </a:xfrm>
          <a:prstGeom prst="rect">
            <a:avLst/>
          </a:prstGeom>
        </p:spPr>
        <p:txBody>
          <a:bodyPr vert="horz" lIns="89666" tIns="44833" rIns="89666" bIns="4483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79413" cy="488792"/>
          </a:xfrm>
          <a:prstGeom prst="rect">
            <a:avLst/>
          </a:prstGeom>
        </p:spPr>
        <p:txBody>
          <a:bodyPr vert="horz" lIns="89666" tIns="44833" rIns="89666" bIns="448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315" y="9287059"/>
            <a:ext cx="2879413" cy="488792"/>
          </a:xfrm>
          <a:prstGeom prst="rect">
            <a:avLst/>
          </a:prstGeom>
        </p:spPr>
        <p:txBody>
          <a:bodyPr vert="horz" lIns="89666" tIns="44833" rIns="89666" bIns="44833" rtlCol="0" anchor="b"/>
          <a:lstStyle>
            <a:lvl1pPr algn="r">
              <a:defRPr sz="1200"/>
            </a:lvl1pPr>
          </a:lstStyle>
          <a:p>
            <a:fld id="{CEDFE2DE-0939-4E92-9504-3523FF1DD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8582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ノー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30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ノー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30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ノート プレースホルダー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43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AF02A-D55C-4C34-A5ED-AC4B673F7710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3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D076-26B5-47EC-BCE2-F4657DEBD6A3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9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BCB-CE77-43EB-817C-330E4CE3F23E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08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03FFC-1F26-46F3-AEAB-0EB6129BF048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5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AB85-0FDD-4C73-AF4D-0EE9B5C04D5D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46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246D7-4D61-410A-B498-CEFDE1561D69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81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E1AA7-A41E-4596-A200-5D21511D2B0D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21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3A73-EBDD-41BF-836C-C7F9EC04E3EA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14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414D-15D2-408B-9FCC-47AEB7EC5800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1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41D43-AD46-4FC6-9610-3A13067DD099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13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D44D-1CBB-4F5C-A68D-D70FFD9F3670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32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276CA-0C00-4A24-AF6D-8F69E7BA6511}" type="datetime1">
              <a:rPr kumimoji="1" lang="ja-JP" altLang="en-US" smtClean="0"/>
              <a:t>2016/11/2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 smtClean="0"/>
              <a:t>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C0CB1-16E5-4ABE-9E4B-B4E8AA4539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89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6"/>
          <p:cNvSpPr txBox="1">
            <a:spLocks/>
          </p:cNvSpPr>
          <p:nvPr/>
        </p:nvSpPr>
        <p:spPr>
          <a:xfrm>
            <a:off x="460508" y="3717032"/>
            <a:ext cx="821594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endParaRPr lang="en-US" altLang="ja-JP" sz="1400" dirty="0" smtClean="0"/>
          </a:p>
        </p:txBody>
      </p:sp>
      <p:sp>
        <p:nvSpPr>
          <p:cNvPr id="2" name="正方形/長方形 1"/>
          <p:cNvSpPr/>
          <p:nvPr/>
        </p:nvSpPr>
        <p:spPr>
          <a:xfrm>
            <a:off x="460508" y="1034152"/>
            <a:ext cx="8231253" cy="147732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800" b="1" dirty="0">
                <a:ln w="18415" cmpd="sng">
                  <a:noFill/>
                  <a:prstDash val="solid"/>
                </a:ln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重点的に取り組むべき項目</a:t>
            </a:r>
            <a:r>
              <a:rPr lang="en-US" altLang="ja-JP" sz="2800" b="1" dirty="0" smtClean="0">
                <a:ln w="18415" cmpd="sng">
                  <a:noFill/>
                  <a:prstDash val="solid"/>
                </a:ln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endParaRPr lang="ja-JP" altLang="en-US" sz="2800" b="1" dirty="0">
              <a:ln w="18415" cmpd="sng">
                <a:noFill/>
                <a:prstDash val="solid"/>
              </a:ln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073E8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　読書</a:t>
            </a:r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073E8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離れの進む中・高校生が魅力的な本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073E8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</a:t>
            </a:r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073E87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073E8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073E87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出合うきっかけづくり</a:t>
            </a:r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073E87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　乳幼児</a:t>
            </a:r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や小学生に対する読み聞かせの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普及</a:t>
            </a:r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　子ども</a:t>
            </a:r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の読書活動に関わる人材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の確保、</a:t>
            </a:r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58A25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スキル向上と、</a:t>
            </a:r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支援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人材同士が、相談</a:t>
            </a:r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・協力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endParaRPr lang="en-US" altLang="ja-JP" sz="2800" b="1" dirty="0" smtClean="0">
              <a:ln w="18415" cmpd="sng">
                <a:noFill/>
                <a:prstDash val="solid"/>
              </a:ln>
              <a:solidFill>
                <a:srgbClr val="58A25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2800" b="1" dirty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2800" b="1" dirty="0" smtClean="0">
                <a:ln w="18415" cmpd="sng">
                  <a:noFill/>
                  <a:prstDash val="solid"/>
                </a:ln>
                <a:solidFill>
                  <a:srgbClr val="58A25F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連携できるネットワークづくり</a:t>
            </a:r>
            <a:endParaRPr lang="ja-JP" altLang="en-US" sz="2800" b="1" dirty="0">
              <a:ln w="18415" cmpd="sng">
                <a:noFill/>
                <a:prstDash val="solid"/>
              </a:ln>
              <a:solidFill>
                <a:srgbClr val="58A25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コンテンツ プレースホルダー 6"/>
          <p:cNvSpPr txBox="1">
            <a:spLocks/>
          </p:cNvSpPr>
          <p:nvPr/>
        </p:nvSpPr>
        <p:spPr>
          <a:xfrm>
            <a:off x="558868" y="3212976"/>
            <a:ext cx="8215948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Arial" panose="020B0604020202020204" pitchFamily="34" charset="0"/>
              <a:buNone/>
            </a:pP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4" name="タイトル 2"/>
          <p:cNvSpPr txBox="1">
            <a:spLocks/>
          </p:cNvSpPr>
          <p:nvPr/>
        </p:nvSpPr>
        <p:spPr>
          <a:xfrm>
            <a:off x="4666842" y="-27384"/>
            <a:ext cx="3525751" cy="6480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平成</a:t>
            </a:r>
            <a:r>
              <a:rPr lang="en-US" altLang="ja-JP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29</a:t>
            </a:r>
            <a:r>
              <a:rPr lang="ja-JP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年度事業の方向性</a:t>
            </a:r>
            <a:endParaRPr lang="ja-JP" alt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円/楕円 6"/>
          <p:cNvSpPr>
            <a:spLocks noChangeAspect="1"/>
          </p:cNvSpPr>
          <p:nvPr/>
        </p:nvSpPr>
        <p:spPr>
          <a:xfrm>
            <a:off x="8244480" y="3105040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8" name="円/楕円 7"/>
          <p:cNvSpPr>
            <a:spLocks noChangeAspect="1"/>
          </p:cNvSpPr>
          <p:nvPr/>
        </p:nvSpPr>
        <p:spPr>
          <a:xfrm>
            <a:off x="8244480" y="1814719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" name="円/楕円 8"/>
          <p:cNvSpPr>
            <a:spLocks noChangeAspect="1"/>
          </p:cNvSpPr>
          <p:nvPr/>
        </p:nvSpPr>
        <p:spPr>
          <a:xfrm>
            <a:off x="8244480" y="4329124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84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6"/>
          <p:cNvSpPr txBox="1">
            <a:spLocks/>
          </p:cNvSpPr>
          <p:nvPr/>
        </p:nvSpPr>
        <p:spPr>
          <a:xfrm>
            <a:off x="460508" y="3717032"/>
            <a:ext cx="821594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endParaRPr lang="en-US" altLang="ja-JP" sz="1400" dirty="0" smtClean="0"/>
          </a:p>
        </p:txBody>
      </p:sp>
      <p:sp>
        <p:nvSpPr>
          <p:cNvPr id="9" name="コンテンツ プレースホルダー 6"/>
          <p:cNvSpPr txBox="1">
            <a:spLocks/>
          </p:cNvSpPr>
          <p:nvPr/>
        </p:nvSpPr>
        <p:spPr>
          <a:xfrm>
            <a:off x="232766" y="620688"/>
            <a:ext cx="8659714" cy="6033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Wingdings 2" pitchFamily="18" charset="2"/>
              <a:buNone/>
            </a:pP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</a:t>
            </a: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大阪子ども読書活動推進ネットワークフォーラム事業」</a:t>
            </a:r>
            <a:r>
              <a:rPr lang="ja-JP" altLang="en-US" sz="14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（国費：公募型提案）</a:t>
            </a:r>
            <a:endParaRPr lang="en-US" altLang="ja-JP" sz="1400" b="1" dirty="0" smtClean="0"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 algn="r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文部科学省委託事業「読書コミュニティ拠点形成支援事業」）</a:t>
            </a:r>
            <a:endParaRPr lang="en-US" altLang="ja-JP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◇全体フォーラム（年２回）</a:t>
            </a:r>
            <a:endParaRPr lang="en-US" altLang="ja-JP" sz="16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第１回：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え</a:t>
            </a: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ほんの広場コーディネート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研修（１１月頃を予定）</a:t>
            </a:r>
            <a:endParaRPr lang="ja-JP" altLang="en-US" sz="14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</a:t>
            </a:r>
            <a:r>
              <a:rPr lang="ja-JP" altLang="en-US" sz="14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え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ほんの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広場の実施、コーディネーターによる運営ノウハウの研修、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絵本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及び関連グッズの展示・販売</a:t>
            </a: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分科会：子ども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の読書活動推進に関する官民の好事例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発表、官民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　連携した読書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コミュニティ形成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についてのパネルディスカッション。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第２回：ビブリオバトルデモンストレーション（２月頃を</a:t>
            </a: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予定）</a:t>
            </a:r>
            <a:endParaRPr lang="en-US" altLang="ja-JP" sz="14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街なかの会場での公開ビブリオバトル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分科会：学校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での子どもの読書活動推進や学校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図書館の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活性化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　　　　　関する講演会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及び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事例発表</a:t>
            </a: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◇読み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啓発（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えほんの広場普及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6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聞かせ啓発リーフレットの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作成（小学１年生の保護者を対象）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ja-JP" altLang="en-US" sz="1400" dirty="0" err="1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え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ほんの広場モデル事業の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実施、普及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チラシの作成</a:t>
            </a:r>
          </a:p>
          <a:p>
            <a:pPr marL="68580" indent="0">
              <a:buFont typeface="Arial" panose="020B0604020202020204" pitchFamily="34" charset="0"/>
              <a:buNone/>
            </a:pP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◇読み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聞かせボランティア育成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研修（５地区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１回を予定）</a:t>
            </a:r>
            <a:endParaRPr lang="ja-JP" altLang="en-US" sz="16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</a:t>
            </a:r>
            <a:r>
              <a:rPr lang="en-US" altLang="ja-JP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60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代の定年退職後の活力のある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男女をメインターゲットに、読み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聞かせの効果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絵本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の魅力について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の講演。読み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聞かせの方法についての講義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・実技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各地域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の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ボランティア団体等への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結びつけ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の構築。</a:t>
            </a:r>
          </a:p>
          <a:p>
            <a:pPr marL="68580" indent="0">
              <a:buFont typeface="Arial" panose="020B0604020202020204" pitchFamily="34" charset="0"/>
              <a:buNone/>
            </a:pPr>
            <a:endParaRPr lang="en-US" altLang="ja-JP" sz="1400" b="1" dirty="0" smtClean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</p:txBody>
      </p:sp>
      <p:sp>
        <p:nvSpPr>
          <p:cNvPr id="14" name="タイトル 2"/>
          <p:cNvSpPr txBox="1">
            <a:spLocks/>
          </p:cNvSpPr>
          <p:nvPr/>
        </p:nvSpPr>
        <p:spPr>
          <a:xfrm>
            <a:off x="4666842" y="-27384"/>
            <a:ext cx="3525751" cy="6480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平成</a:t>
            </a:r>
            <a:r>
              <a:rPr lang="en-US" altLang="ja-JP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29</a:t>
            </a:r>
            <a:r>
              <a:rPr lang="ja-JP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年度事業の方向性</a:t>
            </a:r>
            <a:endParaRPr lang="ja-JP" alt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7524400" y="3161573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8244480" y="3140968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7524400" y="1700808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8244480" y="1700808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7524400" y="4509120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円/楕円 22"/>
          <p:cNvSpPr>
            <a:spLocks noChangeAspect="1"/>
          </p:cNvSpPr>
          <p:nvPr/>
        </p:nvSpPr>
        <p:spPr>
          <a:xfrm>
            <a:off x="8244480" y="4509120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円/楕円 26"/>
          <p:cNvSpPr>
            <a:spLocks noChangeAspect="1"/>
          </p:cNvSpPr>
          <p:nvPr/>
        </p:nvSpPr>
        <p:spPr>
          <a:xfrm>
            <a:off x="7524400" y="5807852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円/楕円 29"/>
          <p:cNvSpPr>
            <a:spLocks noChangeAspect="1"/>
          </p:cNvSpPr>
          <p:nvPr/>
        </p:nvSpPr>
        <p:spPr>
          <a:xfrm>
            <a:off x="8244480" y="5807852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58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6"/>
          <p:cNvSpPr txBox="1">
            <a:spLocks/>
          </p:cNvSpPr>
          <p:nvPr/>
        </p:nvSpPr>
        <p:spPr>
          <a:xfrm>
            <a:off x="234460" y="632258"/>
            <a:ext cx="8659714" cy="3816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Font typeface="Arial" panose="020B0604020202020204" pitchFamily="34" charset="0"/>
              <a:buNone/>
            </a:pP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子ども</a:t>
            </a:r>
            <a:r>
              <a:rPr lang="ja-JP" altLang="en-US" sz="2000" b="1" dirty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読書活動推進</a:t>
            </a: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</a:t>
            </a:r>
            <a:r>
              <a:rPr lang="ja-JP" altLang="en-US" sz="14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（府単費）</a:t>
            </a:r>
            <a:endParaRPr lang="en-US" altLang="ja-JP" sz="1400" b="1" dirty="0"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　</a:t>
            </a:r>
            <a:r>
              <a:rPr lang="ja-JP" altLang="en-US" sz="16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◇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ビブリオバトル研修（</a:t>
            </a:r>
            <a:r>
              <a:rPr lang="zh-CN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</a:t>
            </a:r>
            <a:r>
              <a:rPr lang="zh-CN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地区各１回　</a:t>
            </a:r>
            <a:r>
              <a:rPr lang="zh-CN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７月</a:t>
            </a:r>
            <a:r>
              <a:rPr lang="zh-CN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zh-CN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８月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を予定</a:t>
            </a:r>
            <a:r>
              <a:rPr lang="zh-CN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6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小学校、中学校、府立学校教諭、司書教諭、学校図書館司書、公立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図書館司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書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を対象に子どもが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ゲーム感覚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で本を紹介しあうビブリオバトルの意義や効果を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学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び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、体験する研修を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実施。</a:t>
            </a:r>
            <a:endParaRPr lang="ja-JP" altLang="en-US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　第３回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大阪府中高生ビブリオバトル大会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11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月～</a:t>
            </a:r>
            <a:r>
              <a:rPr lang="en-US" altLang="ja-JP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12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月を予定）</a:t>
            </a:r>
            <a:endParaRPr lang="en-US" altLang="ja-JP" sz="16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　ＯＳＡＫＡ　ＰＡＧＥ　ＯＮＥキャンペーン広報</a:t>
            </a:r>
            <a:endParaRPr lang="ja-JP" altLang="en-US" sz="16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　「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えほんのひろば」セット貸出し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事業（継続）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6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400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endParaRPr lang="en-US" altLang="ja-JP" sz="1400" dirty="0" smtClean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marL="68580" indent="0"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endParaRPr lang="en-US" altLang="ja-JP" sz="1400" b="1" dirty="0" smtClean="0">
              <a:solidFill>
                <a:schemeClr val="tx1"/>
              </a:solidFill>
              <a:latin typeface="HGP明朝B" panose="02020800000000000000" pitchFamily="18" charset="-128"/>
              <a:ea typeface="HGP明朝B" panose="02020800000000000000" pitchFamily="18" charset="-128"/>
            </a:endParaRPr>
          </a:p>
          <a:p>
            <a:pPr marL="68580" indent="0">
              <a:buNone/>
            </a:pPr>
            <a:r>
              <a:rPr lang="ja-JP" altLang="en-US" sz="1400" b="1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400" b="1" dirty="0" smtClean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◇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その他</a:t>
            </a:r>
            <a:endParaRPr lang="en-US" altLang="ja-JP" sz="2000" b="1" dirty="0" smtClean="0"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endParaRPr lang="en-US" altLang="ja-JP" sz="2000" b="1" dirty="0" smtClean="0">
              <a:solidFill>
                <a:srgbClr val="C00000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図書館</a:t>
            </a:r>
            <a:r>
              <a:rPr lang="ja-JP" altLang="en-US" sz="2000" b="1" dirty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資源を活用</a:t>
            </a:r>
            <a:r>
              <a:rPr lang="ja-JP" altLang="en-US" sz="2000" b="1" dirty="0" smtClean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した読書活動支援</a:t>
            </a:r>
            <a:r>
              <a:rPr lang="ja-JP" altLang="en-US" sz="2000" b="1" dirty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</a:t>
            </a:r>
            <a:r>
              <a:rPr lang="ja-JP" altLang="en-US" sz="1400" b="1" dirty="0">
                <a:solidFill>
                  <a:srgbClr val="C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（国費：公募型提案）</a:t>
            </a:r>
          </a:p>
          <a:p>
            <a:pPr marL="68580" indent="0" algn="r">
              <a:buNone/>
            </a:pPr>
            <a:r>
              <a:rPr lang="ja-JP" altLang="en-US" sz="20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P明朝B" panose="02020800000000000000" pitchFamily="18" charset="-128"/>
                <a:ea typeface="HGP明朝B" panose="02020800000000000000" pitchFamily="18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（文部科学省委託事業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「図書館資源を活用した困難地域等における読書・学習機会提供事業」</a:t>
            </a:r>
            <a:r>
              <a:rPr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4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公立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図書館のない市町村における実施の可否について検討中</a:t>
            </a:r>
            <a:endParaRPr lang="en-US" altLang="ja-JP" sz="16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68580" indent="0">
              <a:buNone/>
            </a:pPr>
            <a:r>
              <a:rPr lang="ja-JP" altLang="en-US" sz="16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600" b="1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2" name="タイトル 2"/>
          <p:cNvSpPr txBox="1">
            <a:spLocks/>
          </p:cNvSpPr>
          <p:nvPr/>
        </p:nvSpPr>
        <p:spPr>
          <a:xfrm>
            <a:off x="4666842" y="-27384"/>
            <a:ext cx="3525751" cy="64807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平成</a:t>
            </a:r>
            <a:r>
              <a:rPr lang="en-US" altLang="ja-JP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29</a:t>
            </a:r>
            <a:r>
              <a:rPr lang="ja-JP" alt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年度事業の方向性</a:t>
            </a:r>
            <a:endParaRPr lang="ja-JP" alt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6588224" y="2996952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円/楕円 13"/>
          <p:cNvSpPr>
            <a:spLocks noChangeAspect="1"/>
          </p:cNvSpPr>
          <p:nvPr/>
        </p:nvSpPr>
        <p:spPr>
          <a:xfrm>
            <a:off x="7427751" y="2996952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8223545" y="2996952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8244480" y="3861048"/>
            <a:ext cx="648000" cy="648000"/>
          </a:xfrm>
          <a:prstGeom prst="ellipse">
            <a:avLst/>
          </a:prstGeom>
          <a:solidFill>
            <a:srgbClr val="B628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読み</a:t>
            </a:r>
            <a:endParaRPr kumimoji="1" lang="en-US" altLang="ja-JP" sz="15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5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聞かせ</a:t>
            </a:r>
            <a:endParaRPr kumimoji="1" lang="ja-JP" altLang="en-US" sz="15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3" name="円/楕円 22"/>
          <p:cNvSpPr>
            <a:spLocks noChangeAspect="1"/>
          </p:cNvSpPr>
          <p:nvPr/>
        </p:nvSpPr>
        <p:spPr>
          <a:xfrm>
            <a:off x="7497407" y="1124744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8244480" y="1124744"/>
            <a:ext cx="648000" cy="648000"/>
          </a:xfrm>
          <a:prstGeom prst="ellipse">
            <a:avLst/>
          </a:prstGeom>
          <a:solidFill>
            <a:srgbClr val="58A2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ネット</a:t>
            </a:r>
            <a:endParaRPr kumimoji="1" lang="en-US" altLang="ja-JP" sz="1600" b="1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ワ</a:t>
            </a:r>
            <a:r>
              <a:rPr kumimoji="1" lang="en-US" altLang="ja-JP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-</a:t>
            </a:r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ク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6" name="円/楕円 25"/>
          <p:cNvSpPr>
            <a:spLocks noChangeAspect="1"/>
          </p:cNvSpPr>
          <p:nvPr/>
        </p:nvSpPr>
        <p:spPr>
          <a:xfrm>
            <a:off x="8244480" y="2132856"/>
            <a:ext cx="648000" cy="648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中高生</a:t>
            </a:r>
            <a:endParaRPr kumimoji="1" lang="ja-JP" altLang="en-US" sz="1600" b="1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C0CB1-16E5-4ABE-9E4B-B4E8AA45392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3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2688</TotalTime>
  <Words>95</Words>
  <Application>Microsoft Office PowerPoint</Application>
  <PresentationFormat>画面に合わせる (4:3)</PresentationFormat>
  <Paragraphs>89</Paragraphs>
  <Slides>3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2016-11-02T09:20:55Z</cp:lastPrinted>
  <dcterms:created xsi:type="dcterms:W3CDTF">2014-10-08T20:49:16Z</dcterms:created>
  <dcterms:modified xsi:type="dcterms:W3CDTF">2016-11-02T09:29:51Z</dcterms:modified>
</cp:coreProperties>
</file>