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9" r:id="rId3"/>
    <p:sldId id="257" r:id="rId4"/>
    <p:sldId id="258" r:id="rId5"/>
    <p:sldId id="268" r:id="rId6"/>
    <p:sldId id="260" r:id="rId7"/>
    <p:sldId id="266" r:id="rId8"/>
    <p:sldId id="271" r:id="rId9"/>
    <p:sldId id="262" r:id="rId10"/>
    <p:sldId id="267" r:id="rId11"/>
    <p:sldId id="269" r:id="rId12"/>
    <p:sldId id="263" r:id="rId13"/>
    <p:sldId id="270" r:id="rId14"/>
    <p:sldId id="264" r:id="rId15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EA751-24AC-4D7B-8DF5-C217D3A8D8B5}" type="datetimeFigureOut">
              <a:rPr kumimoji="1" lang="ja-JP" altLang="en-US" smtClean="0"/>
              <a:t>2017/6/28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89893-3674-4ED2-A8DA-8D301F803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868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E8DBB7-A3F5-42B7-812D-CB90C9898D0D}" type="datetimeFigureOut">
              <a:rPr kumimoji="1" lang="ja-JP" altLang="en-US" smtClean="0"/>
              <a:t>2017/6/28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円/楕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円/楕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0A5410B-E66B-47BE-8F1E-84722FEE9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DBB7-A3F5-42B7-812D-CB90C9898D0D}" type="datetimeFigureOut">
              <a:rPr kumimoji="1" lang="ja-JP" altLang="en-US" smtClean="0"/>
              <a:t>2017/6/28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410B-E66B-47BE-8F1E-84722FEE9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DBB7-A3F5-42B7-812D-CB90C9898D0D}" type="datetimeFigureOut">
              <a:rPr kumimoji="1" lang="ja-JP" altLang="en-US" smtClean="0"/>
              <a:t>2017/6/28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410B-E66B-47BE-8F1E-84722FEE9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E8DBB7-A3F5-42B7-812D-CB90C9898D0D}" type="datetimeFigureOut">
              <a:rPr kumimoji="1" lang="ja-JP" altLang="en-US" smtClean="0"/>
              <a:t>2017/6/28</a:t>
            </a:fld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A5410B-E66B-47BE-8F1E-84722FEE9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E8DBB7-A3F5-42B7-812D-CB90C9898D0D}" type="datetimeFigureOut">
              <a:rPr kumimoji="1" lang="ja-JP" altLang="en-US" smtClean="0"/>
              <a:t>2017/6/28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円/楕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0A5410B-E66B-47BE-8F1E-84722FEE9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DBB7-A3F5-42B7-812D-CB90C9898D0D}" type="datetimeFigureOut">
              <a:rPr kumimoji="1" lang="ja-JP" altLang="en-US" smtClean="0"/>
              <a:t>2017/6/28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410B-E66B-47BE-8F1E-84722FEE9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DBB7-A3F5-42B7-812D-CB90C9898D0D}" type="datetimeFigureOut">
              <a:rPr kumimoji="1" lang="ja-JP" altLang="en-US" smtClean="0"/>
              <a:t>2017/6/28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410B-E66B-47BE-8F1E-84722FEE9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E8DBB7-A3F5-42B7-812D-CB90C9898D0D}" type="datetimeFigureOut">
              <a:rPr kumimoji="1" lang="ja-JP" altLang="en-US" smtClean="0"/>
              <a:t>2017/6/28</a:t>
            </a:fld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A5410B-E66B-47BE-8F1E-84722FEE9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DBB7-A3F5-42B7-812D-CB90C9898D0D}" type="datetimeFigureOut">
              <a:rPr kumimoji="1" lang="ja-JP" altLang="en-US" smtClean="0"/>
              <a:t>2017/6/28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410B-E66B-47BE-8F1E-84722FEE9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コンテンツ プレースホルダー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ー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E8DBB7-A3F5-42B7-812D-CB90C9898D0D}" type="datetimeFigureOut">
              <a:rPr kumimoji="1" lang="ja-JP" altLang="en-US" smtClean="0"/>
              <a:t>2017/6/28</a:t>
            </a:fld>
            <a:endParaRPr kumimoji="1" lang="ja-JP" altLang="en-US"/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A5410B-E66B-47BE-8F1E-84722FEE9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3" name="フッター プレースホルダー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E8DBB7-A3F5-42B7-812D-CB90C9898D0D}" type="datetimeFigureOut">
              <a:rPr kumimoji="1" lang="ja-JP" altLang="en-US" smtClean="0"/>
              <a:t>2017/6/28</a:t>
            </a:fld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A5410B-E66B-47BE-8F1E-84722FEE9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E8DBB7-A3F5-42B7-812D-CB90C9898D0D}" type="datetimeFigureOut">
              <a:rPr kumimoji="1" lang="ja-JP" altLang="en-US" smtClean="0"/>
              <a:t>2017/6/28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A5410B-E66B-47BE-8F1E-84722FEE9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692696"/>
            <a:ext cx="4824536" cy="1944216"/>
          </a:xfrm>
        </p:spPr>
        <p:txBody>
          <a:bodyPr>
            <a:normAutofit/>
          </a:bodyPr>
          <a:lstStyle/>
          <a:p>
            <a:r>
              <a:rPr lang="ja-JP" altLang="en-US" sz="2000" dirty="0" smtClean="0">
                <a:solidFill>
                  <a:schemeClr val="tx1"/>
                </a:solidFill>
              </a:rPr>
              <a:t>（日本語版）</a:t>
            </a:r>
            <a:r>
              <a:rPr lang="en-US" altLang="ja-JP" sz="2000" dirty="0" smtClean="0">
                <a:solidFill>
                  <a:schemeClr val="tx1"/>
                </a:solidFill>
              </a:rPr>
              <a:t/>
            </a:r>
            <a:br>
              <a:rPr lang="en-US" altLang="ja-JP" sz="2000" dirty="0" smtClean="0">
                <a:solidFill>
                  <a:schemeClr val="tx1"/>
                </a:solidFill>
              </a:rPr>
            </a:br>
            <a:r>
              <a:rPr lang="ja-JP" altLang="en-US" sz="2000" dirty="0" smtClean="0">
                <a:solidFill>
                  <a:schemeClr val="tx1"/>
                </a:solidFill>
              </a:rPr>
              <a:t>大阪府咲洲庁舎について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5536" y="4653136"/>
            <a:ext cx="4248472" cy="704749"/>
          </a:xfrm>
        </p:spPr>
        <p:txBody>
          <a:bodyPr>
            <a:normAutofit/>
          </a:bodyPr>
          <a:lstStyle/>
          <a:p>
            <a:r>
              <a:rPr lang="ja-JP" altLang="en-US" sz="2000" dirty="0" smtClean="0">
                <a:solidFill>
                  <a:schemeClr val="tx1"/>
                </a:solidFill>
              </a:rPr>
              <a:t>大阪府総務部庁舎室庁舎管理課</a:t>
            </a:r>
            <a:endParaRPr kumimoji="1" lang="en-US" altLang="ja-JP" sz="2000" dirty="0" smtClean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5" t="9292" r="9866"/>
          <a:stretch/>
        </p:blipFill>
        <p:spPr>
          <a:xfrm>
            <a:off x="4835236" y="332656"/>
            <a:ext cx="4050999" cy="622069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536043"/>
            <a:ext cx="2855524" cy="10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652934"/>
          </a:xfrm>
        </p:spPr>
        <p:txBody>
          <a:bodyPr/>
          <a:lstStyle/>
          <a:p>
            <a:r>
              <a:rPr lang="ja-JP" altLang="en-US" sz="3600" b="1" dirty="0">
                <a:solidFill>
                  <a:schemeClr val="tx1"/>
                </a:solidFill>
              </a:rPr>
              <a:t>安全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157660" y="1052736"/>
            <a:ext cx="8986340" cy="5544616"/>
          </a:xfrm>
        </p:spPr>
        <p:txBody>
          <a:bodyPr>
            <a:normAutofit/>
          </a:bodyPr>
          <a:lstStyle/>
          <a:p>
            <a:r>
              <a:rPr lang="ja-JP" altLang="en-US" dirty="0"/>
              <a:t>耐震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292</a:t>
            </a:r>
            <a:r>
              <a:rPr lang="ja-JP" altLang="en-US" dirty="0"/>
              <a:t>の制震ダンパーが既に据え付けられています</a:t>
            </a:r>
            <a:r>
              <a:rPr lang="ja-JP" altLang="en-US" dirty="0" smtClean="0"/>
              <a:t>。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</a:t>
            </a:r>
            <a:r>
              <a:rPr lang="ja-JP" altLang="en-US" dirty="0"/>
              <a:t>より安全性を高めるため、来年以降、ダンパーを追加する予定です。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</a:t>
            </a:r>
          </a:p>
          <a:p>
            <a:pPr marL="0" indent="0">
              <a:buNone/>
            </a:pPr>
            <a:r>
              <a:rPr lang="en-US" altLang="ja-JP" dirty="0" smtClean="0"/>
              <a:t>    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 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64" y="4365104"/>
            <a:ext cx="2016912" cy="121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47" y="4365104"/>
            <a:ext cx="1921193" cy="121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299404"/>
            <a:ext cx="3915743" cy="31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652934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tx1"/>
                </a:solidFill>
              </a:rPr>
              <a:t>安全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7467600" cy="5161784"/>
          </a:xfrm>
        </p:spPr>
        <p:txBody>
          <a:bodyPr>
            <a:normAutofit/>
          </a:bodyPr>
          <a:lstStyle/>
          <a:p>
            <a:r>
              <a:rPr lang="ja-JP" altLang="en-US" dirty="0"/>
              <a:t>防災</a:t>
            </a:r>
            <a:r>
              <a:rPr lang="en-US" altLang="ja-JP" dirty="0"/>
              <a:t> </a:t>
            </a:r>
          </a:p>
          <a:p>
            <a:pPr marL="0" indent="0">
              <a:buNone/>
            </a:pPr>
            <a:r>
              <a:rPr lang="en-US" altLang="ja-JP" dirty="0"/>
              <a:t>   </a:t>
            </a:r>
            <a:r>
              <a:rPr lang="ja-JP" altLang="en-US" dirty="0"/>
              <a:t>例</a:t>
            </a:r>
            <a:r>
              <a:rPr lang="en-US" altLang="ja-JP" dirty="0"/>
              <a:t>) </a:t>
            </a:r>
            <a:r>
              <a:rPr lang="ja-JP" altLang="en-US" dirty="0"/>
              <a:t>スプリンクラー</a:t>
            </a:r>
            <a:r>
              <a:rPr lang="en-US" altLang="ja-JP" dirty="0"/>
              <a:t>, </a:t>
            </a:r>
            <a:r>
              <a:rPr lang="ja-JP" altLang="en-US" dirty="0"/>
              <a:t>消火栓</a:t>
            </a:r>
            <a:r>
              <a:rPr lang="en-US" altLang="ja-JP" dirty="0"/>
              <a:t>, </a:t>
            </a:r>
            <a:r>
              <a:rPr lang="ja-JP" altLang="en-US" dirty="0"/>
              <a:t>非常放送など</a:t>
            </a:r>
            <a:r>
              <a:rPr lang="en-US" altLang="ja-JP" dirty="0"/>
              <a:t>.</a:t>
            </a:r>
          </a:p>
          <a:p>
            <a:endParaRPr lang="en-US" altLang="ja-JP" dirty="0"/>
          </a:p>
          <a:p>
            <a:r>
              <a:rPr lang="ja-JP" altLang="en-US" dirty="0"/>
              <a:t>セキュリティー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</a:t>
            </a:r>
            <a:r>
              <a:rPr lang="ja-JP" altLang="en-US" dirty="0"/>
              <a:t>例</a:t>
            </a:r>
            <a:r>
              <a:rPr lang="en-US" altLang="ja-JP" dirty="0"/>
              <a:t>) </a:t>
            </a:r>
            <a:r>
              <a:rPr lang="ja-JP" altLang="en-US" dirty="0"/>
              <a:t>監視カメラ</a:t>
            </a:r>
            <a:r>
              <a:rPr lang="en-US" altLang="ja-JP" dirty="0"/>
              <a:t>, </a:t>
            </a:r>
            <a:r>
              <a:rPr lang="ja-JP" altLang="en-US" dirty="0"/>
              <a:t>電子錠管理システムなど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バリアフリー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</a:t>
            </a:r>
            <a:r>
              <a:rPr lang="ja-JP" altLang="en-US" dirty="0" smtClean="0"/>
              <a:t>非常用</a:t>
            </a:r>
            <a:r>
              <a:rPr lang="ja-JP" altLang="en-US" dirty="0"/>
              <a:t>階段避難車や</a:t>
            </a:r>
            <a:r>
              <a:rPr lang="ja-JP" altLang="en-US" dirty="0" err="1"/>
              <a:t>障がい</a:t>
            </a:r>
            <a:r>
              <a:rPr lang="ja-JP" altLang="en-US" dirty="0"/>
              <a:t>者用トイレ</a:t>
            </a:r>
            <a:r>
              <a:rPr lang="ja-JP" altLang="en-US" dirty="0" smtClean="0"/>
              <a:t>など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 smtClean="0"/>
              <a:t>その他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  ＡＥＤ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03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724942"/>
          </a:xfrm>
        </p:spPr>
        <p:txBody>
          <a:bodyPr>
            <a:normAutofit/>
          </a:bodyPr>
          <a:lstStyle/>
          <a:p>
            <a:r>
              <a:rPr lang="ja-JP" altLang="en-US" sz="3600" b="1" dirty="0" smtClean="0">
                <a:solidFill>
                  <a:schemeClr val="tx1"/>
                </a:solidFill>
              </a:rPr>
              <a:t>新テナント募集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920880" cy="5589240"/>
          </a:xfrm>
        </p:spPr>
        <p:txBody>
          <a:bodyPr>
            <a:normAutofit/>
          </a:bodyPr>
          <a:lstStyle/>
          <a:p>
            <a:r>
              <a:rPr lang="ja-JP" altLang="en-US" sz="3100" dirty="0"/>
              <a:t>大阪府は６月１２日に、咲洲庁舎７階から１７階への入居事業者募集を開始しました。</a:t>
            </a:r>
            <a:endParaRPr lang="en-US" altLang="ja-JP" sz="2000" dirty="0"/>
          </a:p>
          <a:p>
            <a:endParaRPr lang="en-US" altLang="ja-JP" sz="2000" dirty="0"/>
          </a:p>
          <a:p>
            <a:pPr marL="0" indent="0">
              <a:buNone/>
            </a:pPr>
            <a:r>
              <a:rPr lang="en-US" altLang="ja-JP" sz="2300" b="1" dirty="0"/>
              <a:t>1.  </a:t>
            </a:r>
            <a:r>
              <a:rPr lang="ja-JP" altLang="en-US" sz="2300" b="1" dirty="0"/>
              <a:t>フロア</a:t>
            </a:r>
            <a:r>
              <a:rPr lang="en-US" altLang="ja-JP" sz="2300" b="1" dirty="0"/>
              <a:t>:</a:t>
            </a:r>
            <a:r>
              <a:rPr lang="en-US" altLang="ja-JP" sz="2300" dirty="0"/>
              <a:t>  </a:t>
            </a:r>
            <a:r>
              <a:rPr lang="ja-JP" altLang="en-US" sz="2300" dirty="0"/>
              <a:t>７階から１７階</a:t>
            </a:r>
            <a:r>
              <a:rPr lang="en-US" altLang="ja-JP" sz="2300" dirty="0"/>
              <a:t>(</a:t>
            </a:r>
            <a:r>
              <a:rPr lang="ja-JP" altLang="en-US" sz="2300" dirty="0"/>
              <a:t>計</a:t>
            </a:r>
            <a:r>
              <a:rPr lang="en-US" altLang="ja-JP" sz="2300" dirty="0"/>
              <a:t>11</a:t>
            </a:r>
            <a:r>
              <a:rPr lang="ja-JP" altLang="en-US" sz="2300" dirty="0"/>
              <a:t>フロア、１６，０００平方メートル</a:t>
            </a:r>
            <a:r>
              <a:rPr lang="en-US" altLang="ja-JP" sz="2300" dirty="0"/>
              <a:t>).</a:t>
            </a:r>
            <a:endParaRPr lang="ja-JP" altLang="ja-JP" sz="2300" dirty="0"/>
          </a:p>
          <a:p>
            <a:pPr marL="0" indent="0">
              <a:buNone/>
            </a:pPr>
            <a:endParaRPr lang="en-US" altLang="ja-JP" sz="2300" b="1" dirty="0" smtClean="0"/>
          </a:p>
          <a:p>
            <a:pPr marL="0" indent="0">
              <a:buNone/>
            </a:pPr>
            <a:r>
              <a:rPr lang="en-US" altLang="ja-JP" sz="2300" b="1" dirty="0" smtClean="0"/>
              <a:t>2</a:t>
            </a:r>
            <a:r>
              <a:rPr lang="en-US" altLang="ja-JP" sz="2300" b="1" dirty="0"/>
              <a:t>.  </a:t>
            </a:r>
            <a:r>
              <a:rPr lang="ja-JP" altLang="en-US" sz="2300" b="1" dirty="0"/>
              <a:t>使用用途</a:t>
            </a:r>
            <a:r>
              <a:rPr lang="en-US" altLang="ja-JP" sz="2300" b="1" dirty="0"/>
              <a:t>:  </a:t>
            </a:r>
            <a:r>
              <a:rPr lang="ja-JP" altLang="en-US" sz="2300" dirty="0"/>
              <a:t>オフィス、ショップ、ホテルなど幅広く可</a:t>
            </a:r>
            <a:endParaRPr lang="ja-JP" altLang="ja-JP" sz="2300" dirty="0"/>
          </a:p>
          <a:p>
            <a:pPr marL="0" indent="0">
              <a:buNone/>
            </a:pPr>
            <a:endParaRPr lang="en-US" altLang="ja-JP" sz="2300" b="1" dirty="0" smtClean="0"/>
          </a:p>
          <a:p>
            <a:pPr marL="0" indent="0">
              <a:buNone/>
            </a:pPr>
            <a:r>
              <a:rPr lang="en-US" altLang="ja-JP" sz="2300" b="1" dirty="0" smtClean="0"/>
              <a:t>3</a:t>
            </a:r>
            <a:r>
              <a:rPr lang="en-US" altLang="ja-JP" sz="2300" b="1" dirty="0"/>
              <a:t>.  </a:t>
            </a:r>
            <a:r>
              <a:rPr lang="ja-JP" altLang="en-US" sz="2300" b="1" dirty="0"/>
              <a:t>募集範囲</a:t>
            </a:r>
            <a:r>
              <a:rPr lang="en-US" altLang="ja-JP" sz="2300" b="1" dirty="0"/>
              <a:t>:</a:t>
            </a:r>
            <a:r>
              <a:rPr lang="en-US" altLang="ja-JP" sz="2300" dirty="0"/>
              <a:t>  </a:t>
            </a:r>
            <a:r>
              <a:rPr lang="ja-JP" altLang="en-US" sz="2300" dirty="0"/>
              <a:t>一括利用、部分利用のいずれも可</a:t>
            </a:r>
            <a:endParaRPr lang="ja-JP" altLang="ja-JP" sz="2300" dirty="0"/>
          </a:p>
          <a:p>
            <a:pPr marL="0" indent="0">
              <a:buNone/>
            </a:pPr>
            <a:endParaRPr lang="ja-JP" altLang="ja-JP" sz="2300" dirty="0"/>
          </a:p>
          <a:p>
            <a:pPr marL="0" indent="0">
              <a:buNone/>
            </a:pP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1053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724942"/>
          </a:xfrm>
        </p:spPr>
        <p:txBody>
          <a:bodyPr>
            <a:normAutofit/>
          </a:bodyPr>
          <a:lstStyle/>
          <a:p>
            <a:r>
              <a:rPr lang="ja-JP" altLang="en-US" sz="3600" b="1" dirty="0" smtClean="0">
                <a:solidFill>
                  <a:schemeClr val="tx1"/>
                </a:solidFill>
              </a:rPr>
              <a:t>新テナント募集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496944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300" b="1" dirty="0"/>
              <a:t>4.  </a:t>
            </a:r>
            <a:r>
              <a:rPr lang="ja-JP" altLang="en-US" sz="2300" b="1" dirty="0"/>
              <a:t>契約方法</a:t>
            </a:r>
            <a:r>
              <a:rPr lang="en-US" altLang="ja-JP" sz="2300" b="1" dirty="0"/>
              <a:t>:</a:t>
            </a:r>
            <a:r>
              <a:rPr lang="en-US" altLang="ja-JP" sz="2300" dirty="0"/>
              <a:t>  </a:t>
            </a:r>
            <a:r>
              <a:rPr lang="ja-JP" altLang="en-US" sz="2300" dirty="0"/>
              <a:t>定期賃貸借契約</a:t>
            </a:r>
            <a:endParaRPr lang="ja-JP" altLang="ja-JP" sz="2300" dirty="0"/>
          </a:p>
          <a:p>
            <a:pPr marL="0" indent="0">
              <a:buNone/>
            </a:pPr>
            <a:r>
              <a:rPr lang="en-US" altLang="ja-JP" sz="2300" b="1" dirty="0"/>
              <a:t>5.  </a:t>
            </a:r>
            <a:r>
              <a:rPr lang="ja-JP" altLang="en-US" sz="2300" b="1" dirty="0"/>
              <a:t>入居者決定方法</a:t>
            </a:r>
            <a:r>
              <a:rPr lang="en-US" altLang="ja-JP" sz="2300" b="1" dirty="0"/>
              <a:t>:</a:t>
            </a:r>
            <a:r>
              <a:rPr lang="en-US" altLang="ja-JP" sz="2300" dirty="0"/>
              <a:t>  </a:t>
            </a:r>
            <a:endParaRPr lang="ja-JP" altLang="ja-JP" sz="2300" dirty="0"/>
          </a:p>
          <a:p>
            <a:pPr marL="0" indent="0">
              <a:buNone/>
            </a:pPr>
            <a:r>
              <a:rPr lang="en-US" altLang="ja-JP" sz="2300" dirty="0"/>
              <a:t>   1.</a:t>
            </a:r>
            <a:r>
              <a:rPr lang="ja-JP" altLang="en-US" sz="2300" dirty="0"/>
              <a:t>　募集区画に複数の応募者がいない</a:t>
            </a:r>
            <a:r>
              <a:rPr lang="en-US" altLang="ja-JP" sz="2300" dirty="0"/>
              <a:t>:</a:t>
            </a:r>
            <a:r>
              <a:rPr lang="ja-JP" altLang="en-US" sz="2300" dirty="0"/>
              <a:t>応募者に決定</a:t>
            </a:r>
            <a:r>
              <a:rPr lang="en-US" altLang="ja-JP" sz="2300" dirty="0"/>
              <a:t> </a:t>
            </a:r>
            <a:endParaRPr lang="ja-JP" altLang="ja-JP" sz="2300" dirty="0"/>
          </a:p>
          <a:p>
            <a:pPr marL="0" indent="0">
              <a:buNone/>
            </a:pPr>
            <a:r>
              <a:rPr lang="en-US" altLang="ja-JP" sz="2300" dirty="0"/>
              <a:t>   2. </a:t>
            </a:r>
            <a:r>
              <a:rPr lang="ja-JP" altLang="en-US" sz="2300" dirty="0"/>
              <a:t>募集区画に複数の応募者がいた：より広い面積とより高い家賃を</a:t>
            </a:r>
            <a:endParaRPr lang="en-US" altLang="ja-JP" sz="2300" dirty="0"/>
          </a:p>
          <a:p>
            <a:pPr marL="0" indent="0">
              <a:buNone/>
            </a:pPr>
            <a:r>
              <a:rPr lang="ja-JP" altLang="en-US" sz="2300" dirty="0"/>
              <a:t>　　　提示した者に決定</a:t>
            </a:r>
            <a:endParaRPr lang="ja-JP" altLang="ja-JP" sz="2300" dirty="0"/>
          </a:p>
          <a:p>
            <a:pPr marL="0" indent="0">
              <a:buNone/>
            </a:pPr>
            <a:r>
              <a:rPr lang="en-US" altLang="ja-JP" sz="2300" b="1" dirty="0"/>
              <a:t>6.  </a:t>
            </a:r>
            <a:r>
              <a:rPr lang="ja-JP" altLang="en-US" sz="2300" b="1" dirty="0"/>
              <a:t>対応通貨</a:t>
            </a:r>
            <a:r>
              <a:rPr lang="en-US" altLang="ja-JP" sz="2300" b="1" dirty="0"/>
              <a:t>:</a:t>
            </a:r>
            <a:r>
              <a:rPr lang="en-US" altLang="ja-JP" sz="2300" dirty="0"/>
              <a:t>  </a:t>
            </a:r>
            <a:r>
              <a:rPr lang="ja-JP" altLang="en-US" sz="2300" dirty="0"/>
              <a:t>日本円のみ</a:t>
            </a:r>
            <a:r>
              <a:rPr lang="en-US" altLang="ja-JP" sz="2300" dirty="0"/>
              <a:t> </a:t>
            </a:r>
            <a:endParaRPr lang="ja-JP" altLang="ja-JP" sz="23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詳細はＷＥＢサイトをご覧ください（日本語のみ）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http://www.pref.osaka.lg.jp/yodo/koubojyouhou/sakishima_koubo_6_8.html </a:t>
            </a:r>
            <a:endParaRPr lang="ja-JP" altLang="ja-JP" sz="2000" dirty="0"/>
          </a:p>
          <a:p>
            <a:pPr marL="0" indent="0">
              <a:buNone/>
            </a:pPr>
            <a:endParaRPr lang="ja-JP" altLang="ja-JP" sz="2300" dirty="0"/>
          </a:p>
          <a:p>
            <a:pPr marL="0" indent="0">
              <a:buNone/>
            </a:pP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5269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38336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</a:rPr>
              <a:t>連絡先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251520" y="1641442"/>
            <a:ext cx="8229600" cy="5472608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総務部庁舎室庁舎管理課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住所</a:t>
            </a:r>
            <a:r>
              <a:rPr lang="en-US" altLang="ja-JP" dirty="0"/>
              <a:t>:  </a:t>
            </a:r>
            <a:r>
              <a:rPr lang="ja-JP" altLang="en-US" dirty="0"/>
              <a:t>大阪府大阪市住之江区南港北１丁目　咲洲庁舎</a:t>
            </a:r>
            <a:r>
              <a:rPr lang="ja-JP" altLang="en-US" dirty="0" smtClean="0"/>
              <a:t>４３階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電話</a:t>
            </a:r>
            <a:r>
              <a:rPr lang="en-US" altLang="ja-JP" dirty="0"/>
              <a:t>:  06-6210-9298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Fax</a:t>
            </a:r>
            <a:r>
              <a:rPr lang="en-US" altLang="ja-JP" dirty="0"/>
              <a:t>:   06-6615-6124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E-mail</a:t>
            </a:r>
            <a:r>
              <a:rPr lang="en-US" altLang="ja-JP" dirty="0"/>
              <a:t>:     Choshakanri-g09@sbox.pref.osaka.lg.jp</a:t>
            </a: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5940"/>
            <a:ext cx="2616549" cy="10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52934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</a:rPr>
              <a:t>目次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67544" y="1497463"/>
            <a:ext cx="7467600" cy="5349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1.   </a:t>
            </a:r>
            <a:r>
              <a:rPr lang="ja-JP" altLang="en-US" dirty="0"/>
              <a:t>咲</a:t>
            </a:r>
            <a:r>
              <a:rPr lang="ja-JP" altLang="en-US" dirty="0" smtClean="0"/>
              <a:t>洲庁舎の歴史</a:t>
            </a:r>
            <a:endParaRPr kumimoji="1" lang="en-US" altLang="ja-JP" dirty="0" smtClean="0"/>
          </a:p>
          <a:p>
            <a:pPr marL="514350" indent="-514350">
              <a:buAutoNum type="arabicPeriod"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2.   </a:t>
            </a:r>
            <a:r>
              <a:rPr lang="ja-JP" altLang="en-US" dirty="0" smtClean="0"/>
              <a:t>庁舎概要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      </a:t>
            </a:r>
            <a:r>
              <a:rPr lang="ja-JP" altLang="en-US" dirty="0" smtClean="0"/>
              <a:t>・</a:t>
            </a:r>
            <a:r>
              <a:rPr lang="ja-JP" altLang="en-US" dirty="0" smtClean="0"/>
              <a:t>所在地／エリア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    </a:t>
            </a:r>
            <a:r>
              <a:rPr lang="ja-JP" altLang="en-US" dirty="0" smtClean="0"/>
              <a:t>・</a:t>
            </a:r>
            <a:r>
              <a:rPr lang="ja-JP" altLang="en-US" dirty="0" smtClean="0"/>
              <a:t>入居</a:t>
            </a:r>
            <a:r>
              <a:rPr lang="ja-JP" altLang="en-US" dirty="0"/>
              <a:t>状況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    </a:t>
            </a:r>
            <a:r>
              <a:rPr lang="ja-JP" altLang="en-US" dirty="0" smtClean="0"/>
              <a:t>・</a:t>
            </a:r>
            <a:r>
              <a:rPr lang="ja-JP" altLang="en-US" dirty="0"/>
              <a:t>設備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</a:t>
            </a:r>
            <a:r>
              <a:rPr lang="ja-JP" altLang="en-US" dirty="0" smtClean="0"/>
              <a:t>・安全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3.    </a:t>
            </a:r>
            <a:r>
              <a:rPr lang="ja-JP" altLang="en-US" dirty="0" smtClean="0"/>
              <a:t>新</a:t>
            </a:r>
            <a:r>
              <a:rPr lang="ja-JP" altLang="en-US" dirty="0" smtClean="0"/>
              <a:t>テナント募集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4.    </a:t>
            </a:r>
            <a:r>
              <a:rPr lang="ja-JP" altLang="en-US" dirty="0"/>
              <a:t>連絡先</a:t>
            </a:r>
            <a:endParaRPr lang="en-US" altLang="ja-JP" dirty="0" smtClean="0"/>
          </a:p>
          <a:p>
            <a:pPr marL="514350" indent="-514350">
              <a:buAutoNum type="arabicPeriod"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94" y="3316392"/>
            <a:ext cx="4392488" cy="137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854968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>
                <a:solidFill>
                  <a:schemeClr val="tx1"/>
                </a:solidFill>
              </a:rPr>
              <a:t> </a:t>
            </a:r>
            <a:r>
              <a:rPr lang="ja-JP" altLang="en-US" sz="3600" b="1" dirty="0">
                <a:solidFill>
                  <a:schemeClr val="tx1"/>
                </a:solidFill>
              </a:rPr>
              <a:t>咲</a:t>
            </a:r>
            <a:r>
              <a:rPr lang="ja-JP" altLang="en-US" sz="3600" b="1" dirty="0" smtClean="0">
                <a:solidFill>
                  <a:schemeClr val="tx1"/>
                </a:solidFill>
              </a:rPr>
              <a:t>洲庁舎の歴史</a:t>
            </a:r>
            <a:r>
              <a:rPr kumimoji="1" lang="en-US" altLang="ja-JP" sz="3600" b="1" dirty="0" smtClean="0">
                <a:solidFill>
                  <a:schemeClr val="tx1"/>
                </a:solidFill>
              </a:rPr>
              <a:t> 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32687" y="1700809"/>
            <a:ext cx="8271761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1995    </a:t>
            </a:r>
            <a:r>
              <a:rPr kumimoji="1" lang="ja-JP" altLang="en-US" dirty="0" smtClean="0"/>
              <a:t>ＷＴＣが建設</a:t>
            </a:r>
            <a:r>
              <a:rPr kumimoji="1" lang="en-US" altLang="ja-JP" dirty="0" smtClean="0"/>
              <a:t> 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</a:t>
            </a:r>
            <a:r>
              <a:rPr lang="ja-JP" altLang="en-US" dirty="0" smtClean="0"/>
              <a:t>建設費用：１２００億円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en-US" altLang="ja-JP" dirty="0" smtClean="0"/>
              <a:t>2010    </a:t>
            </a:r>
            <a:r>
              <a:rPr lang="ja-JP" altLang="en-US" dirty="0" smtClean="0"/>
              <a:t>大阪府が８５億円で購入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2015    </a:t>
            </a:r>
            <a:r>
              <a:rPr lang="ja-JP" altLang="en-US" dirty="0" smtClean="0"/>
              <a:t>１階から３階の入居事業者募集開始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</a:t>
            </a:r>
            <a:r>
              <a:rPr lang="en-US" altLang="ja-JP" dirty="0" smtClean="0"/>
              <a:t> (</a:t>
            </a:r>
            <a:r>
              <a:rPr lang="ja-JP" altLang="en-US" dirty="0" smtClean="0"/>
              <a:t>レストランや商店限定</a:t>
            </a:r>
            <a:r>
              <a:rPr lang="en-US" altLang="ja-JP" dirty="0" smtClean="0"/>
              <a:t>)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2017    </a:t>
            </a:r>
            <a:r>
              <a:rPr lang="ja-JP" altLang="en-US" dirty="0" smtClean="0"/>
              <a:t>７階から１７階の入居事業者募集開始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sz="1600" dirty="0" smtClean="0"/>
              <a:t>	</a:t>
            </a:r>
            <a:r>
              <a:rPr lang="en-US" altLang="ja-JP" dirty="0" smtClean="0"/>
              <a:t>     </a:t>
            </a:r>
            <a:r>
              <a:rPr lang="en-US" altLang="ja-JP" dirty="0" smtClean="0"/>
              <a:t>(</a:t>
            </a:r>
            <a:r>
              <a:rPr lang="ja-JP" altLang="en-US" dirty="0" smtClean="0"/>
              <a:t>オフィス、ホテル、商店など</a:t>
            </a:r>
            <a:r>
              <a:rPr lang="en-US" altLang="ja-JP" dirty="0" smtClean="0"/>
              <a:t>)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00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3950"/>
            <a:ext cx="8568952" cy="55454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2733" y="0"/>
            <a:ext cx="8229600" cy="882352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</a:rPr>
              <a:t>所在地</a:t>
            </a:r>
            <a:r>
              <a:rPr kumimoji="1" lang="en-US" altLang="ja-JP" sz="3600" b="1" dirty="0" smtClean="0">
                <a:solidFill>
                  <a:schemeClr val="tx1"/>
                </a:solidFill>
              </a:rPr>
              <a:t>/</a:t>
            </a:r>
            <a:r>
              <a:rPr kumimoji="1" lang="ja-JP" altLang="en-US" sz="3600" b="1" dirty="0" smtClean="0">
                <a:solidFill>
                  <a:schemeClr val="tx1"/>
                </a:solidFill>
              </a:rPr>
              <a:t>エリア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星 5 5"/>
          <p:cNvSpPr/>
          <p:nvPr/>
        </p:nvSpPr>
        <p:spPr>
          <a:xfrm>
            <a:off x="1835696" y="4437112"/>
            <a:ext cx="360040" cy="36004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5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0148" y="0"/>
            <a:ext cx="7467600" cy="1143000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</a:rPr>
              <a:t>所在地</a:t>
            </a:r>
            <a:r>
              <a:rPr lang="en-US" altLang="ja-JP" sz="3600" b="1" dirty="0" smtClean="0">
                <a:solidFill>
                  <a:schemeClr val="tx1"/>
                </a:solidFill>
              </a:rPr>
              <a:t>/</a:t>
            </a:r>
            <a:r>
              <a:rPr lang="ja-JP" altLang="en-US" sz="3600" b="1" dirty="0" smtClean="0">
                <a:solidFill>
                  <a:schemeClr val="tx1"/>
                </a:solidFill>
              </a:rPr>
              <a:t>エリア</a:t>
            </a:r>
            <a:r>
              <a:rPr lang="en-US" altLang="ja-JP" sz="3600" b="1" dirty="0" smtClean="0">
                <a:solidFill>
                  <a:schemeClr val="tx1"/>
                </a:solidFill>
              </a:rPr>
              <a:t> 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59688" cy="5112568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電車</a:t>
            </a:r>
            <a:r>
              <a:rPr lang="ja-JP" altLang="en-US" dirty="0"/>
              <a:t>で</a:t>
            </a:r>
            <a:r>
              <a:rPr lang="ja-JP" altLang="en-US" dirty="0" smtClean="0"/>
              <a:t>のアクセス</a:t>
            </a:r>
            <a:endParaRPr lang="en-US" altLang="ja-JP" dirty="0" smtClean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・地下鉄中央線コスモスクエア駅から南東に約</a:t>
            </a:r>
            <a:r>
              <a:rPr lang="ja-JP" altLang="en-US" dirty="0" smtClean="0"/>
              <a:t>６００メートル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 ニュートラム南港ポートタウン線トレードセンター前駅から約１００メートルのＡＴＣ（アジア太平洋トレードセンター）から、直接アクセス可能。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sp>
        <p:nvSpPr>
          <p:cNvPr id="5" name="フローチャート : 代替処理 4"/>
          <p:cNvSpPr/>
          <p:nvPr/>
        </p:nvSpPr>
        <p:spPr>
          <a:xfrm>
            <a:off x="643252" y="2132856"/>
            <a:ext cx="2088232" cy="1152128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梅田から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約３０分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6" name="フローチャート : 代替処理 5"/>
          <p:cNvSpPr/>
          <p:nvPr/>
        </p:nvSpPr>
        <p:spPr>
          <a:xfrm>
            <a:off x="5454619" y="2132856"/>
            <a:ext cx="2088232" cy="1152128"/>
          </a:xfrm>
          <a:prstGeom prst="flowChartAlternateProces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天王寺から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約３５分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7" name="フローチャート : 代替処理 6"/>
          <p:cNvSpPr/>
          <p:nvPr/>
        </p:nvSpPr>
        <p:spPr>
          <a:xfrm>
            <a:off x="3059832" y="2132856"/>
            <a:ext cx="2088232" cy="1152128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難波から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約３０分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724942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</a:rPr>
              <a:t>所在地</a:t>
            </a:r>
            <a:r>
              <a:rPr kumimoji="1" lang="en-US" altLang="ja-JP" sz="36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600" b="1" dirty="0" smtClean="0">
                <a:solidFill>
                  <a:schemeClr val="tx1"/>
                </a:solidFill>
              </a:rPr>
              <a:t>/ </a:t>
            </a:r>
            <a:r>
              <a:rPr lang="ja-JP" altLang="en-US" sz="3600" b="1" dirty="0">
                <a:solidFill>
                  <a:schemeClr val="tx1"/>
                </a:solidFill>
              </a:rPr>
              <a:t>エリア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78396" y="1124744"/>
            <a:ext cx="8363272" cy="3556992"/>
          </a:xfrm>
        </p:spPr>
        <p:txBody>
          <a:bodyPr/>
          <a:lstStyle/>
          <a:p>
            <a:r>
              <a:rPr lang="ja-JP" altLang="en-US" dirty="0"/>
              <a:t>敷地面積・・・　約</a:t>
            </a:r>
            <a:r>
              <a:rPr lang="en-US" altLang="ja-JP" dirty="0"/>
              <a:t> 20,000</a:t>
            </a:r>
            <a:r>
              <a:rPr lang="ja-JP" altLang="en-US" dirty="0"/>
              <a:t> </a:t>
            </a:r>
            <a:r>
              <a:rPr lang="en-US" altLang="ja-JP" dirty="0"/>
              <a:t>m</a:t>
            </a:r>
            <a:r>
              <a:rPr lang="en-US" altLang="ja-JP" baseline="30000" dirty="0"/>
              <a:t>2</a:t>
            </a:r>
            <a:endParaRPr lang="en-US" altLang="ja-JP" dirty="0"/>
          </a:p>
          <a:p>
            <a:r>
              <a:rPr lang="ja-JP" altLang="en-US" dirty="0"/>
              <a:t>延床面積・・・   約</a:t>
            </a:r>
            <a:r>
              <a:rPr lang="en-US" altLang="ja-JP" dirty="0"/>
              <a:t>149,300 m</a:t>
            </a:r>
            <a:r>
              <a:rPr lang="en-US" altLang="ja-JP" baseline="30000" dirty="0"/>
              <a:t>2</a:t>
            </a:r>
            <a:r>
              <a:rPr lang="ja-JP" altLang="en-US" dirty="0"/>
              <a:t>   </a:t>
            </a:r>
            <a:endParaRPr lang="en-US" altLang="ja-JP" dirty="0"/>
          </a:p>
          <a:p>
            <a:r>
              <a:rPr lang="ja-JP" altLang="en-US" dirty="0"/>
              <a:t>建築面積・・・　</a:t>
            </a:r>
            <a:r>
              <a:rPr lang="en-US" altLang="ja-JP" dirty="0"/>
              <a:t> </a:t>
            </a:r>
            <a:r>
              <a:rPr lang="ja-JP" altLang="en-US" dirty="0"/>
              <a:t>約</a:t>
            </a:r>
            <a:r>
              <a:rPr lang="en-US" altLang="ja-JP" dirty="0"/>
              <a:t>11,000 m</a:t>
            </a:r>
            <a:r>
              <a:rPr lang="en-US" altLang="ja-JP" baseline="30000" dirty="0"/>
              <a:t>2</a:t>
            </a:r>
            <a:endParaRPr lang="en-US" altLang="ja-JP" dirty="0"/>
          </a:p>
          <a:p>
            <a:r>
              <a:rPr lang="ja-JP" altLang="en-US" dirty="0"/>
              <a:t>基準階面積・・・ 約</a:t>
            </a:r>
            <a:r>
              <a:rPr lang="en-US" altLang="ja-JP" dirty="0"/>
              <a:t>1,600 m</a:t>
            </a:r>
            <a:r>
              <a:rPr lang="en-US" altLang="ja-JP" baseline="30000" dirty="0"/>
              <a:t>2</a:t>
            </a:r>
            <a:endParaRPr lang="en-US" altLang="ja-JP" dirty="0"/>
          </a:p>
          <a:p>
            <a:endParaRPr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5" t="9292" r="9866"/>
          <a:stretch/>
        </p:blipFill>
        <p:spPr>
          <a:xfrm>
            <a:off x="2339752" y="3161157"/>
            <a:ext cx="2304256" cy="341237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65104"/>
            <a:ext cx="3203848" cy="121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5" t="9292" r="9866"/>
          <a:stretch/>
        </p:blipFill>
        <p:spPr>
          <a:xfrm>
            <a:off x="2701012" y="721117"/>
            <a:ext cx="3870979" cy="57677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3947" y="116632"/>
            <a:ext cx="7467600" cy="724942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</a:rPr>
              <a:t>所在地</a:t>
            </a:r>
            <a:r>
              <a:rPr lang="en-US" altLang="ja-JP" sz="3600" b="1" dirty="0" smtClean="0">
                <a:solidFill>
                  <a:schemeClr val="tx1"/>
                </a:solidFill>
              </a:rPr>
              <a:t> </a:t>
            </a:r>
            <a:r>
              <a:rPr lang="en-US" altLang="ja-JP" sz="3600" b="1" dirty="0">
                <a:solidFill>
                  <a:schemeClr val="tx1"/>
                </a:solidFill>
              </a:rPr>
              <a:t>/ </a:t>
            </a:r>
            <a:r>
              <a:rPr lang="ja-JP" altLang="en-US" sz="3600" b="1" dirty="0">
                <a:solidFill>
                  <a:schemeClr val="tx1"/>
                </a:solidFill>
              </a:rPr>
              <a:t>エリア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右中かっこ 4"/>
          <p:cNvSpPr/>
          <p:nvPr/>
        </p:nvSpPr>
        <p:spPr>
          <a:xfrm>
            <a:off x="5206336" y="1155575"/>
            <a:ext cx="1399726" cy="4392488"/>
          </a:xfrm>
          <a:prstGeom prst="rightBrace">
            <a:avLst>
              <a:gd name="adj1" fmla="val 8333"/>
              <a:gd name="adj2" fmla="val 4967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左中かっこ 5"/>
          <p:cNvSpPr/>
          <p:nvPr/>
        </p:nvSpPr>
        <p:spPr>
          <a:xfrm>
            <a:off x="2195736" y="5548063"/>
            <a:ext cx="1080120" cy="936104"/>
          </a:xfrm>
          <a:prstGeom prst="leftBrace">
            <a:avLst>
              <a:gd name="adj1" fmla="val 8333"/>
              <a:gd name="adj2" fmla="val 3224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5595871"/>
            <a:ext cx="2735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地下３階</a:t>
            </a:r>
            <a:r>
              <a:rPr lang="en-US" altLang="ja-JP" sz="2800" dirty="0" smtClean="0"/>
              <a:t>  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31774" y="2874765"/>
            <a:ext cx="1806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地上５５階</a:t>
            </a:r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204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28600"/>
            <a:ext cx="2952328" cy="1224136"/>
          </a:xfrm>
        </p:spPr>
        <p:txBody>
          <a:bodyPr>
            <a:normAutofit/>
          </a:bodyPr>
          <a:lstStyle/>
          <a:p>
            <a:r>
              <a:rPr lang="ja-JP" altLang="en-US" sz="3600" b="1" dirty="0" smtClean="0">
                <a:solidFill>
                  <a:schemeClr val="tx1"/>
                </a:solidFill>
              </a:rPr>
              <a:t>入居</a:t>
            </a:r>
            <a:r>
              <a:rPr lang="ja-JP" altLang="en-US" sz="3600" b="1" dirty="0">
                <a:solidFill>
                  <a:schemeClr val="tx1"/>
                </a:solidFill>
              </a:rPr>
              <a:t>状況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60" y="197764"/>
            <a:ext cx="5438775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4125398" y="4509120"/>
            <a:ext cx="2664296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７階から１７階</a:t>
            </a:r>
            <a:endParaRPr kumimoji="1" lang="en-US" altLang="ja-JP" dirty="0" smtClean="0"/>
          </a:p>
          <a:p>
            <a:pPr algn="ctr"/>
            <a:r>
              <a:rPr lang="ja-JP" altLang="en-US" dirty="0"/>
              <a:t>新テナント</a:t>
            </a:r>
            <a:endParaRPr kumimoji="1" lang="ja-JP" alt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31"/>
          <a:stretch/>
        </p:blipFill>
        <p:spPr bwMode="auto">
          <a:xfrm>
            <a:off x="251520" y="2132856"/>
            <a:ext cx="1189531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691680" y="1412776"/>
            <a:ext cx="155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53061" y="216421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大阪府</a:t>
            </a:r>
            <a:endParaRPr kumimoji="1" lang="ja-JP" altLang="en-US" sz="1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53061" y="2924944"/>
            <a:ext cx="8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大阪</a:t>
            </a:r>
            <a:r>
              <a:rPr lang="ja-JP" altLang="en-US" sz="1200" dirty="0"/>
              <a:t>府警</a:t>
            </a:r>
            <a:r>
              <a:rPr kumimoji="1" lang="en-US" altLang="ja-JP" sz="1200" dirty="0" smtClean="0"/>
              <a:t> </a:t>
            </a:r>
            <a:endParaRPr kumimoji="1" lang="ja-JP" altLang="en-US" sz="1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75438" y="2511172"/>
            <a:ext cx="997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委託事業者</a:t>
            </a:r>
            <a:r>
              <a:rPr kumimoji="1" lang="en-US" altLang="ja-JP" sz="1200" dirty="0" smtClean="0"/>
              <a:t> </a:t>
            </a:r>
            <a:endParaRPr kumimoji="1" lang="ja-JP" altLang="en-US" sz="1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89893" y="3335817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展望台</a:t>
            </a:r>
            <a:r>
              <a:rPr kumimoji="1" lang="en-US" altLang="ja-JP" sz="1200" dirty="0" smtClean="0"/>
              <a:t> </a:t>
            </a:r>
            <a:endParaRPr kumimoji="1" lang="ja-JP" altLang="en-US" sz="1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16553" y="3668142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駐車場</a:t>
            </a:r>
            <a:endParaRPr kumimoji="1" lang="ja-JP" altLang="en-US" sz="1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25837" y="4077072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公共</a:t>
            </a:r>
            <a:r>
              <a:rPr lang="ja-JP" altLang="en-US" sz="1200" dirty="0"/>
              <a:t>スペース</a:t>
            </a:r>
            <a:r>
              <a:rPr kumimoji="1" lang="en-US" altLang="ja-JP" sz="1200" dirty="0" smtClean="0"/>
              <a:t> </a:t>
            </a:r>
            <a:endParaRPr kumimoji="1"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17145" y="4501703"/>
            <a:ext cx="8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一般企業</a:t>
            </a:r>
            <a:r>
              <a:rPr kumimoji="1" lang="en-US" altLang="ja-JP" sz="1200" dirty="0" smtClean="0"/>
              <a:t> 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986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</a:rPr>
              <a:t>設備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738833" cy="4873752"/>
          </a:xfrm>
        </p:spPr>
        <p:txBody>
          <a:bodyPr/>
          <a:lstStyle/>
          <a:p>
            <a:r>
              <a:rPr lang="ja-JP" altLang="en-US" sz="2000" dirty="0"/>
              <a:t>構造・・・地上；鉄骨造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                </a:t>
            </a:r>
            <a:r>
              <a:rPr lang="ja-JP" altLang="en-US" sz="2000" dirty="0"/>
              <a:t>地下；鉄骨鉄筋コンクリート造</a:t>
            </a:r>
            <a:endParaRPr lang="en-US" altLang="ja-JP" sz="1400" dirty="0"/>
          </a:p>
          <a:p>
            <a:r>
              <a:rPr lang="ja-JP" altLang="en-US" sz="2000" dirty="0"/>
              <a:t>エレベータ・・・ </a:t>
            </a:r>
            <a:r>
              <a:rPr lang="en-US" altLang="ja-JP" sz="2000" dirty="0"/>
              <a:t>24 (</a:t>
            </a:r>
            <a:r>
              <a:rPr lang="ja-JP" altLang="en-US" sz="2000" dirty="0"/>
              <a:t>普通階へ</a:t>
            </a:r>
            <a:r>
              <a:rPr lang="en-US" altLang="ja-JP" sz="2000" dirty="0"/>
              <a:t>)</a:t>
            </a:r>
          </a:p>
          <a:p>
            <a:pPr marL="0" indent="0">
              <a:buNone/>
            </a:pPr>
            <a:r>
              <a:rPr lang="en-US" altLang="ja-JP" sz="2000" dirty="0"/>
              <a:t>		    2 (</a:t>
            </a:r>
            <a:r>
              <a:rPr lang="ja-JP" altLang="en-US" sz="2000" dirty="0"/>
              <a:t>展望台へ</a:t>
            </a:r>
            <a:r>
              <a:rPr lang="en-US" altLang="ja-JP" sz="2000" dirty="0"/>
              <a:t>)</a:t>
            </a:r>
          </a:p>
          <a:p>
            <a:pPr marL="0" indent="0">
              <a:buNone/>
            </a:pPr>
            <a:r>
              <a:rPr lang="en-US" altLang="ja-JP" sz="2000" dirty="0"/>
              <a:t>		    2 (</a:t>
            </a:r>
            <a:r>
              <a:rPr lang="ja-JP" altLang="en-US" sz="2000" dirty="0"/>
              <a:t>荷物用</a:t>
            </a:r>
            <a:r>
              <a:rPr lang="en-US" altLang="ja-JP" sz="2000" dirty="0"/>
              <a:t>)</a:t>
            </a:r>
          </a:p>
          <a:p>
            <a:r>
              <a:rPr lang="ja-JP" altLang="en-US" sz="2000" dirty="0"/>
              <a:t>給水・・・ 重力給水方式</a:t>
            </a:r>
            <a:r>
              <a:rPr lang="en-US" altLang="ja-JP" sz="2000" dirty="0"/>
              <a:t> </a:t>
            </a:r>
          </a:p>
          <a:p>
            <a:r>
              <a:rPr lang="ja-JP" altLang="en-US" sz="2000" dirty="0"/>
              <a:t>電気・・・  特攻２２ｋＶ３回線スポットネットワーク方式</a:t>
            </a:r>
            <a:endParaRPr lang="en-US" altLang="ja-JP" sz="2000" dirty="0"/>
          </a:p>
          <a:p>
            <a:r>
              <a:rPr lang="ja-JP" altLang="en-US" sz="2000" dirty="0"/>
              <a:t>空調・・・ 地域冷暖房</a:t>
            </a:r>
            <a:r>
              <a:rPr lang="en-US" altLang="ja-JP" sz="2000" dirty="0"/>
              <a:t> </a:t>
            </a:r>
            <a:endParaRPr lang="ja-JP" altLang="en-US" sz="2000" dirty="0"/>
          </a:p>
          <a:p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526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スパイ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1463</TotalTime>
  <Words>356</Words>
  <Application>Microsoft Office PowerPoint</Application>
  <PresentationFormat>画面に合わせる (4:3)</PresentationFormat>
  <Paragraphs>124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スパイス</vt:lpstr>
      <vt:lpstr>（日本語版） 大阪府咲洲庁舎について</vt:lpstr>
      <vt:lpstr>目次</vt:lpstr>
      <vt:lpstr> 咲洲庁舎の歴史 </vt:lpstr>
      <vt:lpstr>所在地/エリア</vt:lpstr>
      <vt:lpstr>所在地/エリア </vt:lpstr>
      <vt:lpstr>所在地 / エリア</vt:lpstr>
      <vt:lpstr>所在地 / エリア</vt:lpstr>
      <vt:lpstr>入居状況</vt:lpstr>
      <vt:lpstr>設備</vt:lpstr>
      <vt:lpstr>安全</vt:lpstr>
      <vt:lpstr>安全</vt:lpstr>
      <vt:lpstr>新テナント募集</vt:lpstr>
      <vt:lpstr>新テナント募集</vt:lpstr>
      <vt:lpstr>連絡先</vt:lpstr>
    </vt:vector>
  </TitlesOfParts>
  <Company>大阪府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佐々木　菜実</dc:creator>
  <cp:lastModifiedBy>佐々木　菜実</cp:lastModifiedBy>
  <cp:revision>71</cp:revision>
  <cp:lastPrinted>2017-06-23T02:28:53Z</cp:lastPrinted>
  <dcterms:created xsi:type="dcterms:W3CDTF">2016-12-20T08:49:36Z</dcterms:created>
  <dcterms:modified xsi:type="dcterms:W3CDTF">2017-06-28T01:34:13Z</dcterms:modified>
</cp:coreProperties>
</file>