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0"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113" autoAdjust="0"/>
  </p:normalViewPr>
  <p:slideViewPr>
    <p:cSldViewPr>
      <p:cViewPr varScale="1">
        <p:scale>
          <a:sx n="70" d="100"/>
          <a:sy n="70" d="100"/>
        </p:scale>
        <p:origin x="138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FD3F7C3E-593D-429D-AF5F-63EB45916EC0}" type="datetimeFigureOut">
              <a:rPr kumimoji="1" lang="ja-JP" altLang="en-US" smtClean="0"/>
              <a:t>2020/3/11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C3F93AD-440E-4C83-9CC8-5FDE2A2EFA2C}" type="slidenum">
              <a:rPr kumimoji="1" lang="ja-JP" altLang="en-US" smtClean="0"/>
              <a:t>‹#›</a:t>
            </a:fld>
            <a:endParaRPr kumimoji="1" lang="ja-JP" altLang="en-US"/>
          </a:p>
        </p:txBody>
      </p:sp>
    </p:spTree>
    <p:extLst>
      <p:ext uri="{BB962C8B-B14F-4D97-AF65-F5344CB8AC3E}">
        <p14:creationId xmlns:p14="http://schemas.microsoft.com/office/powerpoint/2010/main" val="4958648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C3F93AD-440E-4C83-9CC8-5FDE2A2EFA2C}" type="slidenum">
              <a:rPr kumimoji="1" lang="ja-JP" altLang="en-US" smtClean="0"/>
              <a:t>1</a:t>
            </a:fld>
            <a:endParaRPr kumimoji="1" lang="ja-JP" altLang="en-US"/>
          </a:p>
        </p:txBody>
      </p:sp>
    </p:spTree>
    <p:extLst>
      <p:ext uri="{BB962C8B-B14F-4D97-AF65-F5344CB8AC3E}">
        <p14:creationId xmlns:p14="http://schemas.microsoft.com/office/powerpoint/2010/main" val="1409077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2020/3/11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134807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2020/3/11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437858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2020/3/11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324440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2020/3/11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029822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E4AFCEE-D2A3-41D9-9ED0-F3969A78BEE6}" type="datetimeFigureOut">
              <a:rPr kumimoji="1" lang="ja-JP" altLang="en-US" smtClean="0"/>
              <a:t>2020/3/11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289090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2020/3/11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3635031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E4AFCEE-D2A3-41D9-9ED0-F3969A78BEE6}" type="datetimeFigureOut">
              <a:rPr kumimoji="1" lang="ja-JP" altLang="en-US" smtClean="0"/>
              <a:t>2020/3/11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040783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E4AFCEE-D2A3-41D9-9ED0-F3969A78BEE6}" type="datetimeFigureOut">
              <a:rPr kumimoji="1" lang="ja-JP" altLang="en-US" smtClean="0"/>
              <a:t>2020/3/11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385805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E4AFCEE-D2A3-41D9-9ED0-F3969A78BEE6}" type="datetimeFigureOut">
              <a:rPr kumimoji="1" lang="ja-JP" altLang="en-US" smtClean="0"/>
              <a:t>2020/3/11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741837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2020/3/11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193285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E4AFCEE-D2A3-41D9-9ED0-F3969A78BEE6}" type="datetimeFigureOut">
              <a:rPr kumimoji="1" lang="ja-JP" altLang="en-US" smtClean="0"/>
              <a:t>2020/3/11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42109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4AFCEE-D2A3-41D9-9ED0-F3969A78BEE6}" type="datetimeFigureOut">
              <a:rPr kumimoji="1" lang="ja-JP" altLang="en-US" smtClean="0"/>
              <a:t>2020/3/11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971093-259D-4248-9340-C14863DC835D}" type="slidenum">
              <a:rPr kumimoji="1" lang="ja-JP" altLang="en-US" smtClean="0"/>
              <a:t>‹#›</a:t>
            </a:fld>
            <a:endParaRPr kumimoji="1" lang="ja-JP" altLang="en-US"/>
          </a:p>
        </p:txBody>
      </p:sp>
    </p:spTree>
    <p:extLst>
      <p:ext uri="{BB962C8B-B14F-4D97-AF65-F5344CB8AC3E}">
        <p14:creationId xmlns:p14="http://schemas.microsoft.com/office/powerpoint/2010/main" val="2477375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97836" y="3506743"/>
            <a:ext cx="8919262" cy="3306633"/>
          </a:xfrm>
          <a:prstGeom prst="rect">
            <a:avLst/>
          </a:prstGeom>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nSpc>
                <a:spcPts val="1700"/>
              </a:lnSpc>
            </a:pPr>
            <a:r>
              <a:rPr lang="ja-JP" altLang="en-US" sz="1400" dirty="0">
                <a:latin typeface="HG丸ｺﾞｼｯｸM-PRO" panose="020F0600000000000000" pitchFamily="50" charset="-128"/>
                <a:ea typeface="HG丸ｺﾞｼｯｸM-PRO" panose="020F0600000000000000" pitchFamily="50" charset="-128"/>
              </a:rPr>
              <a:t>○　障害者差別解消法の名前も内容も知っている事業者</a:t>
            </a:r>
            <a:r>
              <a:rPr lang="ja-JP" altLang="en-US" sz="1400" dirty="0" smtClean="0">
                <a:latin typeface="HG丸ｺﾞｼｯｸM-PRO" panose="020F0600000000000000" pitchFamily="50" charset="-128"/>
                <a:ea typeface="HG丸ｺﾞｼｯｸM-PRO" panose="020F0600000000000000" pitchFamily="50" charset="-128"/>
              </a:rPr>
              <a:t>は</a:t>
            </a:r>
            <a:r>
              <a:rPr lang="en-US" altLang="ja-JP" sz="1400" dirty="0" smtClean="0">
                <a:latin typeface="HG丸ｺﾞｼｯｸM-PRO" panose="020F0600000000000000" pitchFamily="50" charset="-128"/>
                <a:ea typeface="HG丸ｺﾞｼｯｸM-PRO" panose="020F0600000000000000" pitchFamily="50" charset="-128"/>
              </a:rPr>
              <a:t>109</a:t>
            </a:r>
            <a:r>
              <a:rPr lang="ja-JP" altLang="en-US" sz="1400" dirty="0">
                <a:latin typeface="HG丸ｺﾞｼｯｸM-PRO" panose="020F0600000000000000" pitchFamily="50" charset="-128"/>
                <a:ea typeface="HG丸ｺﾞｼｯｸM-PRO" panose="020F0600000000000000" pitchFamily="50" charset="-128"/>
              </a:rPr>
              <a:t>　</a:t>
            </a:r>
            <a:r>
              <a:rPr lang="ja-JP" altLang="en-US" sz="1400" b="1" u="sng" dirty="0" smtClean="0">
                <a:latin typeface="HG丸ｺﾞｼｯｸM-PRO" panose="020F0600000000000000" pitchFamily="50" charset="-128"/>
                <a:ea typeface="HG丸ｺﾞｼｯｸM-PRO" panose="020F0600000000000000" pitchFamily="50" charset="-128"/>
              </a:rPr>
              <a:t>回答</a:t>
            </a:r>
            <a:r>
              <a:rPr lang="ja-JP" altLang="en-US" sz="1400" b="1" u="sng" dirty="0">
                <a:latin typeface="HG丸ｺﾞｼｯｸM-PRO" panose="020F0600000000000000" pitchFamily="50" charset="-128"/>
                <a:ea typeface="HG丸ｺﾞｼｯｸM-PRO" panose="020F0600000000000000" pitchFamily="50" charset="-128"/>
              </a:rPr>
              <a:t>総数</a:t>
            </a:r>
            <a:r>
              <a:rPr lang="ja-JP" altLang="en-US" sz="1400" b="1" u="sng" dirty="0" smtClean="0">
                <a:latin typeface="HG丸ｺﾞｼｯｸM-PRO" panose="020F0600000000000000" pitchFamily="50" charset="-128"/>
                <a:ea typeface="HG丸ｺﾞｼｯｸM-PRO" panose="020F0600000000000000" pitchFamily="50" charset="-128"/>
              </a:rPr>
              <a:t>の</a:t>
            </a:r>
            <a:r>
              <a:rPr lang="en-US" altLang="ja-JP" sz="1400" b="1" u="sng" dirty="0" smtClean="0">
                <a:latin typeface="HG丸ｺﾞｼｯｸM-PRO" panose="020F0600000000000000" pitchFamily="50" charset="-128"/>
                <a:ea typeface="HG丸ｺﾞｼｯｸM-PRO" panose="020F0600000000000000" pitchFamily="50" charset="-128"/>
              </a:rPr>
              <a:t>30.0</a:t>
            </a:r>
            <a:r>
              <a:rPr lang="ja-JP" altLang="en-US" sz="1400" b="1" u="sng" dirty="0" smtClean="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（問４）</a:t>
            </a:r>
            <a:endParaRPr lang="en-US" altLang="ja-JP" sz="1400" dirty="0">
              <a:latin typeface="HG丸ｺﾞｼｯｸM-PRO" panose="020F0600000000000000" pitchFamily="50" charset="-128"/>
              <a:ea typeface="HG丸ｺﾞｼｯｸM-PRO" panose="020F0600000000000000" pitchFamily="50" charset="-128"/>
            </a:endParaRPr>
          </a:p>
          <a:p>
            <a:pPr>
              <a:lnSpc>
                <a:spcPts val="1700"/>
              </a:lnSpc>
            </a:pPr>
            <a:r>
              <a:rPr lang="ja-JP" altLang="en-US" sz="1400" dirty="0">
                <a:latin typeface="HG丸ｺﾞｼｯｸM-PRO" panose="020F0600000000000000" pitchFamily="50" charset="-128"/>
                <a:ea typeface="HG丸ｺﾞｼｯｸM-PRO" panose="020F0600000000000000" pitchFamily="50" charset="-128"/>
              </a:rPr>
              <a:t>○　障がいのあるお客様と接する機会がよくある、たまにある事業者</a:t>
            </a:r>
            <a:r>
              <a:rPr lang="ja-JP" altLang="en-US" sz="1400" dirty="0" smtClean="0">
                <a:latin typeface="HG丸ｺﾞｼｯｸM-PRO" panose="020F0600000000000000" pitchFamily="50" charset="-128"/>
                <a:ea typeface="HG丸ｺﾞｼｯｸM-PRO" panose="020F0600000000000000" pitchFamily="50" charset="-128"/>
              </a:rPr>
              <a:t>は</a:t>
            </a:r>
            <a:r>
              <a:rPr lang="en-US" altLang="ja-JP" sz="1400" dirty="0" smtClean="0">
                <a:latin typeface="HG丸ｺﾞｼｯｸM-PRO" panose="020F0600000000000000" pitchFamily="50" charset="-128"/>
                <a:ea typeface="HG丸ｺﾞｼｯｸM-PRO" panose="020F0600000000000000" pitchFamily="50" charset="-128"/>
              </a:rPr>
              <a:t>229</a:t>
            </a:r>
            <a:r>
              <a:rPr lang="ja-JP" altLang="en-US" sz="1400" dirty="0">
                <a:latin typeface="HG丸ｺﾞｼｯｸM-PRO" panose="020F0600000000000000" pitchFamily="50" charset="-128"/>
                <a:ea typeface="HG丸ｺﾞｼｯｸM-PRO" panose="020F0600000000000000" pitchFamily="50" charset="-128"/>
              </a:rPr>
              <a:t>　</a:t>
            </a:r>
            <a:r>
              <a:rPr lang="ja-JP" altLang="en-US" sz="1400" b="1" u="sng" dirty="0" smtClean="0">
                <a:latin typeface="HG丸ｺﾞｼｯｸM-PRO" panose="020F0600000000000000" pitchFamily="50" charset="-128"/>
                <a:ea typeface="HG丸ｺﾞｼｯｸM-PRO" panose="020F0600000000000000" pitchFamily="50" charset="-128"/>
              </a:rPr>
              <a:t>回答</a:t>
            </a:r>
            <a:r>
              <a:rPr lang="ja-JP" altLang="en-US" sz="1400" b="1" u="sng" dirty="0">
                <a:latin typeface="HG丸ｺﾞｼｯｸM-PRO" panose="020F0600000000000000" pitchFamily="50" charset="-128"/>
                <a:ea typeface="HG丸ｺﾞｼｯｸM-PRO" panose="020F0600000000000000" pitchFamily="50" charset="-128"/>
              </a:rPr>
              <a:t>総数の</a:t>
            </a:r>
            <a:r>
              <a:rPr lang="en-US" altLang="ja-JP" sz="1400" b="1" u="sng" dirty="0" smtClean="0">
                <a:latin typeface="HG丸ｺﾞｼｯｸM-PRO" panose="020F0600000000000000" pitchFamily="50" charset="-128"/>
                <a:ea typeface="HG丸ｺﾞｼｯｸM-PRO" panose="020F0600000000000000" pitchFamily="50" charset="-128"/>
              </a:rPr>
              <a:t>63.1</a:t>
            </a:r>
            <a:r>
              <a:rPr lang="ja-JP" altLang="en-US" sz="1400" b="1" u="sng" dirty="0" smtClean="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（問５）</a:t>
            </a:r>
            <a:endParaRPr lang="en-US" altLang="ja-JP" sz="1400" dirty="0">
              <a:latin typeface="HG丸ｺﾞｼｯｸM-PRO" panose="020F0600000000000000" pitchFamily="50" charset="-128"/>
              <a:ea typeface="HG丸ｺﾞｼｯｸM-PRO" panose="020F0600000000000000" pitchFamily="50" charset="-128"/>
            </a:endParaRPr>
          </a:p>
          <a:p>
            <a:pPr>
              <a:lnSpc>
                <a:spcPts val="1700"/>
              </a:lnSpc>
            </a:pPr>
            <a:r>
              <a:rPr lang="ja-JP" altLang="en-US" sz="1400" dirty="0">
                <a:latin typeface="HG丸ｺﾞｼｯｸM-PRO" panose="020F0600000000000000" pitchFamily="50" charset="-128"/>
                <a:ea typeface="HG丸ｺﾞｼｯｸM-PRO" panose="020F0600000000000000" pitchFamily="50" charset="-128"/>
              </a:rPr>
              <a:t>○　合理的配慮の申し出を受けた経験のある事業者は</a:t>
            </a:r>
            <a:r>
              <a:rPr lang="en-US" altLang="ja-JP" sz="1400" dirty="0" smtClean="0">
                <a:latin typeface="HG丸ｺﾞｼｯｸM-PRO" panose="020F0600000000000000" pitchFamily="50" charset="-128"/>
                <a:ea typeface="HG丸ｺﾞｼｯｸM-PRO" panose="020F0600000000000000" pitchFamily="50" charset="-128"/>
              </a:rPr>
              <a:t>117</a:t>
            </a:r>
            <a:r>
              <a:rPr lang="ja-JP" altLang="en-US" sz="1400" dirty="0">
                <a:latin typeface="HG丸ｺﾞｼｯｸM-PRO" panose="020F0600000000000000" pitchFamily="50" charset="-128"/>
                <a:ea typeface="HG丸ｺﾞｼｯｸM-PRO" panose="020F0600000000000000" pitchFamily="50" charset="-128"/>
              </a:rPr>
              <a:t>　</a:t>
            </a:r>
            <a:r>
              <a:rPr lang="ja-JP" altLang="en-US" sz="1400" b="1" u="sng" dirty="0" smtClean="0">
                <a:latin typeface="HG丸ｺﾞｼｯｸM-PRO" panose="020F0600000000000000" pitchFamily="50" charset="-128"/>
                <a:ea typeface="HG丸ｺﾞｼｯｸM-PRO" panose="020F0600000000000000" pitchFamily="50" charset="-128"/>
              </a:rPr>
              <a:t>回答</a:t>
            </a:r>
            <a:r>
              <a:rPr lang="ja-JP" altLang="en-US" sz="1400" b="1" u="sng" dirty="0">
                <a:latin typeface="HG丸ｺﾞｼｯｸM-PRO" panose="020F0600000000000000" pitchFamily="50" charset="-128"/>
                <a:ea typeface="HG丸ｺﾞｼｯｸM-PRO" panose="020F0600000000000000" pitchFamily="50" charset="-128"/>
              </a:rPr>
              <a:t>総数</a:t>
            </a:r>
            <a:r>
              <a:rPr lang="ja-JP" altLang="en-US" sz="1400" b="1" u="sng" dirty="0" smtClean="0">
                <a:latin typeface="HG丸ｺﾞｼｯｸM-PRO" panose="020F0600000000000000" pitchFamily="50" charset="-128"/>
                <a:ea typeface="HG丸ｺﾞｼｯｸM-PRO" panose="020F0600000000000000" pitchFamily="50" charset="-128"/>
              </a:rPr>
              <a:t>の</a:t>
            </a:r>
            <a:r>
              <a:rPr lang="en-US" altLang="ja-JP" sz="1400" b="1" u="sng" dirty="0" smtClean="0">
                <a:latin typeface="HG丸ｺﾞｼｯｸM-PRO" panose="020F0600000000000000" pitchFamily="50" charset="-128"/>
                <a:ea typeface="HG丸ｺﾞｼｯｸM-PRO" panose="020F0600000000000000" pitchFamily="50" charset="-128"/>
              </a:rPr>
              <a:t>32.2</a:t>
            </a:r>
            <a:r>
              <a:rPr lang="ja-JP" altLang="en-US" sz="1400" b="1" u="sng" dirty="0" smtClean="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（問６）</a:t>
            </a:r>
            <a:endParaRPr lang="en-US" altLang="ja-JP" sz="1400" dirty="0">
              <a:latin typeface="HG丸ｺﾞｼｯｸM-PRO" panose="020F0600000000000000" pitchFamily="50" charset="-128"/>
              <a:ea typeface="HG丸ｺﾞｼｯｸM-PRO" panose="020F0600000000000000" pitchFamily="50" charset="-128"/>
            </a:endParaRPr>
          </a:p>
          <a:p>
            <a:pPr>
              <a:lnSpc>
                <a:spcPts val="1700"/>
              </a:lnSpc>
            </a:pPr>
            <a:r>
              <a:rPr lang="ja-JP" altLang="en-US" sz="1400" dirty="0">
                <a:latin typeface="HG丸ｺﾞｼｯｸM-PRO" panose="020F0600000000000000" pitchFamily="50" charset="-128"/>
                <a:ea typeface="HG丸ｺﾞｼｯｸM-PRO" panose="020F0600000000000000" pitchFamily="50" charset="-128"/>
              </a:rPr>
              <a:t>○　過重な負担がないにもかかわらず配慮を行わないことは障がいを理由とする差別にあたる</a:t>
            </a:r>
            <a:r>
              <a:rPr lang="ja-JP" altLang="en-US" sz="1400" dirty="0" smtClean="0">
                <a:latin typeface="HG丸ｺﾞｼｯｸM-PRO" panose="020F0600000000000000" pitchFamily="50" charset="-128"/>
                <a:ea typeface="HG丸ｺﾞｼｯｸM-PRO" panose="020F0600000000000000" pitchFamily="50" charset="-128"/>
              </a:rPr>
              <a:t>かについて、</a:t>
            </a:r>
            <a:endParaRPr lang="en-US" altLang="ja-JP" sz="1400" dirty="0" smtClean="0">
              <a:latin typeface="HG丸ｺﾞｼｯｸM-PRO" panose="020F0600000000000000" pitchFamily="50" charset="-128"/>
              <a:ea typeface="HG丸ｺﾞｼｯｸM-PRO" panose="020F0600000000000000" pitchFamily="50" charset="-128"/>
            </a:endParaRPr>
          </a:p>
          <a:p>
            <a:pPr>
              <a:lnSpc>
                <a:spcPts val="1700"/>
              </a:lnSpc>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どちら</a:t>
            </a:r>
            <a:r>
              <a:rPr lang="ja-JP" altLang="en-US" sz="1400" dirty="0">
                <a:latin typeface="HG丸ｺﾞｼｯｸM-PRO" panose="020F0600000000000000" pitchFamily="50" charset="-128"/>
                <a:ea typeface="HG丸ｺﾞｼｯｸM-PRO" panose="020F0600000000000000" pitchFamily="50" charset="-128"/>
              </a:rPr>
              <a:t>かといえばそう思う事業者又はそう思う事業者</a:t>
            </a:r>
            <a:r>
              <a:rPr lang="ja-JP" altLang="en-US" sz="1400" dirty="0" smtClean="0">
                <a:latin typeface="HG丸ｺﾞｼｯｸM-PRO" panose="020F0600000000000000" pitchFamily="50" charset="-128"/>
                <a:ea typeface="HG丸ｺﾞｼｯｸM-PRO" panose="020F0600000000000000" pitchFamily="50" charset="-128"/>
              </a:rPr>
              <a:t>は</a:t>
            </a:r>
            <a:r>
              <a:rPr lang="en-US" altLang="ja-JP" sz="1400" dirty="0" smtClean="0">
                <a:latin typeface="HG丸ｺﾞｼｯｸM-PRO" panose="020F0600000000000000" pitchFamily="50" charset="-128"/>
                <a:ea typeface="HG丸ｺﾞｼｯｸM-PRO" panose="020F0600000000000000" pitchFamily="50" charset="-128"/>
              </a:rPr>
              <a:t>301</a:t>
            </a:r>
            <a:r>
              <a:rPr lang="ja-JP" altLang="en-US" sz="1400" dirty="0">
                <a:latin typeface="HG丸ｺﾞｼｯｸM-PRO" panose="020F0600000000000000" pitchFamily="50" charset="-128"/>
                <a:ea typeface="HG丸ｺﾞｼｯｸM-PRO" panose="020F0600000000000000" pitchFamily="50" charset="-128"/>
              </a:rPr>
              <a:t>　</a:t>
            </a:r>
            <a:r>
              <a:rPr lang="ja-JP" altLang="en-US" sz="1400" b="1" u="sng" dirty="0" smtClean="0">
                <a:latin typeface="HG丸ｺﾞｼｯｸM-PRO" panose="020F0600000000000000" pitchFamily="50" charset="-128"/>
                <a:ea typeface="HG丸ｺﾞｼｯｸM-PRO" panose="020F0600000000000000" pitchFamily="50" charset="-128"/>
              </a:rPr>
              <a:t>回答</a:t>
            </a:r>
            <a:r>
              <a:rPr lang="ja-JP" altLang="en-US" sz="1400" b="1" u="sng" dirty="0">
                <a:latin typeface="HG丸ｺﾞｼｯｸM-PRO" panose="020F0600000000000000" pitchFamily="50" charset="-128"/>
                <a:ea typeface="HG丸ｺﾞｼｯｸM-PRO" panose="020F0600000000000000" pitchFamily="50" charset="-128"/>
              </a:rPr>
              <a:t>総数</a:t>
            </a:r>
            <a:r>
              <a:rPr lang="ja-JP" altLang="en-US" sz="1400" b="1" u="sng" dirty="0" smtClean="0">
                <a:latin typeface="HG丸ｺﾞｼｯｸM-PRO" panose="020F0600000000000000" pitchFamily="50" charset="-128"/>
                <a:ea typeface="HG丸ｺﾞｼｯｸM-PRO" panose="020F0600000000000000" pitchFamily="50" charset="-128"/>
              </a:rPr>
              <a:t>の</a:t>
            </a:r>
            <a:r>
              <a:rPr lang="en-US" altLang="ja-JP" sz="1400" b="1" u="sng" dirty="0" smtClean="0">
                <a:latin typeface="HG丸ｺﾞｼｯｸM-PRO" panose="020F0600000000000000" pitchFamily="50" charset="-128"/>
                <a:ea typeface="HG丸ｺﾞｼｯｸM-PRO" panose="020F0600000000000000" pitchFamily="50" charset="-128"/>
              </a:rPr>
              <a:t>82.9</a:t>
            </a:r>
            <a:r>
              <a:rPr lang="ja-JP" altLang="en-US" sz="1400" b="1" u="sng" dirty="0" smtClean="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（問９）</a:t>
            </a:r>
            <a:endParaRPr lang="en-US" altLang="ja-JP" sz="1400" dirty="0">
              <a:latin typeface="HG丸ｺﾞｼｯｸM-PRO" panose="020F0600000000000000" pitchFamily="50" charset="-128"/>
              <a:ea typeface="HG丸ｺﾞｼｯｸM-PRO" panose="020F0600000000000000" pitchFamily="50" charset="-128"/>
            </a:endParaRPr>
          </a:p>
          <a:p>
            <a:pPr>
              <a:lnSpc>
                <a:spcPts val="1700"/>
              </a:lnSpc>
            </a:pPr>
            <a:r>
              <a:rPr lang="ja-JP" altLang="en-US" sz="1400" dirty="0">
                <a:latin typeface="HG丸ｺﾞｼｯｸM-PRO" panose="020F0600000000000000" pitchFamily="50" charset="-128"/>
                <a:ea typeface="HG丸ｺﾞｼｯｸM-PRO" panose="020F0600000000000000" pitchFamily="50" charset="-128"/>
              </a:rPr>
              <a:t>○　合理的配慮の申し出</a:t>
            </a:r>
            <a:r>
              <a:rPr lang="en-US" altLang="ja-JP" sz="1400" dirty="0">
                <a:latin typeface="HG丸ｺﾞｼｯｸM-PRO" panose="020F0600000000000000" pitchFamily="50" charset="-128"/>
                <a:ea typeface="HG丸ｺﾞｼｯｸM-PRO" panose="020F0600000000000000" pitchFamily="50" charset="-128"/>
              </a:rPr>
              <a:t>15</a:t>
            </a:r>
            <a:r>
              <a:rPr lang="ja-JP" altLang="en-US" sz="1400" dirty="0">
                <a:latin typeface="HG丸ｺﾞｼｯｸM-PRO" panose="020F0600000000000000" pitchFamily="50" charset="-128"/>
                <a:ea typeface="HG丸ｺﾞｼｯｸM-PRO" panose="020F0600000000000000" pitchFamily="50" charset="-128"/>
              </a:rPr>
              <a:t>事例に対する望ましい対応例について、可能であれば対応する又は対応すると考　　　</a:t>
            </a:r>
            <a:endParaRPr lang="en-US" altLang="ja-JP" sz="1400" dirty="0">
              <a:latin typeface="HG丸ｺﾞｼｯｸM-PRO" panose="020F0600000000000000" pitchFamily="50" charset="-128"/>
              <a:ea typeface="HG丸ｺﾞｼｯｸM-PRO" panose="020F0600000000000000" pitchFamily="50" charset="-128"/>
            </a:endParaRPr>
          </a:p>
          <a:p>
            <a:pPr>
              <a:lnSpc>
                <a:spcPts val="1700"/>
              </a:lnSpc>
            </a:pPr>
            <a:r>
              <a:rPr lang="ja-JP" altLang="en-US" sz="1400" dirty="0">
                <a:latin typeface="HG丸ｺﾞｼｯｸM-PRO" panose="020F0600000000000000" pitchFamily="50" charset="-128"/>
                <a:ea typeface="HG丸ｺﾞｼｯｸM-PRO" panose="020F0600000000000000" pitchFamily="50" charset="-128"/>
              </a:rPr>
              <a:t>　　える事業者は、</a:t>
            </a:r>
            <a:r>
              <a:rPr lang="ja-JP" altLang="en-US" sz="1400" b="1" u="sng" dirty="0">
                <a:latin typeface="HG丸ｺﾞｼｯｸM-PRO" panose="020F0600000000000000" pitchFamily="50" charset="-128"/>
                <a:ea typeface="HG丸ｺﾞｼｯｸM-PRO" panose="020F0600000000000000" pitchFamily="50" charset="-128"/>
              </a:rPr>
              <a:t>すべての事例で８割から９割</a:t>
            </a:r>
            <a:r>
              <a:rPr lang="ja-JP" altLang="en-US" sz="1400" dirty="0">
                <a:latin typeface="HG丸ｺﾞｼｯｸM-PRO" panose="020F0600000000000000" pitchFamily="50" charset="-128"/>
                <a:ea typeface="HG丸ｺﾞｼｯｸM-PRO" panose="020F0600000000000000" pitchFamily="50" charset="-128"/>
              </a:rPr>
              <a:t>（問</a:t>
            </a:r>
            <a:r>
              <a:rPr lang="en-US" altLang="ja-JP" sz="1400" dirty="0">
                <a:latin typeface="HG丸ｺﾞｼｯｸM-PRO" panose="020F0600000000000000" pitchFamily="50" charset="-128"/>
                <a:ea typeface="HG丸ｺﾞｼｯｸM-PRO" panose="020F0600000000000000" pitchFamily="50" charset="-128"/>
              </a:rPr>
              <a:t>10</a:t>
            </a:r>
            <a:r>
              <a:rPr lang="ja-JP" altLang="en-US" sz="1400" dirty="0">
                <a:latin typeface="HG丸ｺﾞｼｯｸM-PRO" panose="020F0600000000000000" pitchFamily="50" charset="-128"/>
                <a:ea typeface="HG丸ｺﾞｼｯｸM-PRO" panose="020F0600000000000000" pitchFamily="50" charset="-128"/>
              </a:rPr>
              <a:t>）</a:t>
            </a:r>
            <a:endParaRPr lang="en-US" altLang="ja-JP" sz="1400" dirty="0">
              <a:latin typeface="HG丸ｺﾞｼｯｸM-PRO" panose="020F0600000000000000" pitchFamily="50" charset="-128"/>
              <a:ea typeface="HG丸ｺﾞｼｯｸM-PRO" panose="020F0600000000000000" pitchFamily="50" charset="-128"/>
            </a:endParaRPr>
          </a:p>
          <a:p>
            <a:pPr>
              <a:lnSpc>
                <a:spcPts val="1700"/>
              </a:lnSpc>
            </a:pPr>
            <a:r>
              <a:rPr lang="ja-JP" altLang="en-US" sz="1400" dirty="0">
                <a:latin typeface="HG丸ｺﾞｼｯｸM-PRO" panose="020F0600000000000000" pitchFamily="50" charset="-128"/>
                <a:ea typeface="HG丸ｺﾞｼｯｸM-PRO" panose="020F0600000000000000" pitchFamily="50" charset="-128"/>
              </a:rPr>
              <a:t>○　合理的配慮の提供の義務化について</a:t>
            </a:r>
            <a:r>
              <a:rPr lang="ja-JP" altLang="en-US" sz="1400" dirty="0" smtClean="0">
                <a:latin typeface="HG丸ｺﾞｼｯｸM-PRO" panose="020F0600000000000000" pitchFamily="50" charset="-128"/>
                <a:ea typeface="HG丸ｺﾞｼｯｸM-PRO" panose="020F0600000000000000" pitchFamily="50" charset="-128"/>
              </a:rPr>
              <a:t>、賛成</a:t>
            </a:r>
            <a:r>
              <a:rPr lang="ja-JP" altLang="en-US" sz="1400" dirty="0">
                <a:latin typeface="HG丸ｺﾞｼｯｸM-PRO" panose="020F0600000000000000" pitchFamily="50" charset="-128"/>
                <a:ea typeface="HG丸ｺﾞｼｯｸM-PRO" panose="020F0600000000000000" pitchFamily="50" charset="-128"/>
              </a:rPr>
              <a:t>で</a:t>
            </a:r>
            <a:r>
              <a:rPr lang="ja-JP" altLang="en-US" sz="1400" dirty="0" smtClean="0">
                <a:latin typeface="HG丸ｺﾞｼｯｸM-PRO" panose="020F0600000000000000" pitchFamily="50" charset="-128"/>
                <a:ea typeface="HG丸ｺﾞｼｯｸM-PRO" panose="020F0600000000000000" pitchFamily="50" charset="-128"/>
              </a:rPr>
              <a:t>ある又はどちら</a:t>
            </a:r>
            <a:r>
              <a:rPr lang="ja-JP" altLang="en-US" sz="1400" dirty="0">
                <a:latin typeface="HG丸ｺﾞｼｯｸM-PRO" panose="020F0600000000000000" pitchFamily="50" charset="-128"/>
                <a:ea typeface="HG丸ｺﾞｼｯｸM-PRO" panose="020F0600000000000000" pitchFamily="50" charset="-128"/>
              </a:rPr>
              <a:t>かといえば賛成で</a:t>
            </a:r>
            <a:r>
              <a:rPr lang="ja-JP" altLang="en-US" sz="1400" dirty="0" smtClean="0">
                <a:latin typeface="HG丸ｺﾞｼｯｸM-PRO" panose="020F0600000000000000" pitchFamily="50" charset="-128"/>
                <a:ea typeface="HG丸ｺﾞｼｯｸM-PRO" panose="020F0600000000000000" pitchFamily="50" charset="-128"/>
              </a:rPr>
              <a:t>ある事</a:t>
            </a:r>
            <a:r>
              <a:rPr lang="ja-JP" altLang="en-US" sz="1400" dirty="0">
                <a:latin typeface="HG丸ｺﾞｼｯｸM-PRO" panose="020F0600000000000000" pitchFamily="50" charset="-128"/>
                <a:ea typeface="HG丸ｺﾞｼｯｸM-PRO" panose="020F0600000000000000" pitchFamily="50" charset="-128"/>
              </a:rPr>
              <a:t>業者</a:t>
            </a:r>
            <a:r>
              <a:rPr lang="ja-JP" altLang="en-US" sz="1400" dirty="0" smtClean="0">
                <a:latin typeface="HG丸ｺﾞｼｯｸM-PRO" panose="020F0600000000000000" pitchFamily="50" charset="-128"/>
                <a:ea typeface="HG丸ｺﾞｼｯｸM-PRO" panose="020F0600000000000000" pitchFamily="50" charset="-128"/>
              </a:rPr>
              <a:t>は</a:t>
            </a:r>
            <a:r>
              <a:rPr lang="en-US" altLang="ja-JP" sz="1400" dirty="0" smtClean="0">
                <a:latin typeface="HG丸ｺﾞｼｯｸM-PRO" panose="020F0600000000000000" pitchFamily="50" charset="-128"/>
                <a:ea typeface="HG丸ｺﾞｼｯｸM-PRO" panose="020F0600000000000000" pitchFamily="50" charset="-128"/>
              </a:rPr>
              <a:t>280</a:t>
            </a:r>
            <a:r>
              <a:rPr lang="ja-JP" altLang="en-US" sz="1400" dirty="0">
                <a:latin typeface="HG丸ｺﾞｼｯｸM-PRO" panose="020F0600000000000000" pitchFamily="50" charset="-128"/>
                <a:ea typeface="HG丸ｺﾞｼｯｸM-PRO" panose="020F0600000000000000" pitchFamily="50" charset="-128"/>
              </a:rPr>
              <a:t>　</a:t>
            </a:r>
            <a:r>
              <a:rPr lang="ja-JP" altLang="en-US" sz="1400" b="1" u="sng" dirty="0" smtClean="0">
                <a:latin typeface="HG丸ｺﾞｼｯｸM-PRO" panose="020F0600000000000000" pitchFamily="50" charset="-128"/>
                <a:ea typeface="HG丸ｺﾞｼｯｸM-PRO" panose="020F0600000000000000" pitchFamily="50" charset="-128"/>
              </a:rPr>
              <a:t>回答</a:t>
            </a:r>
            <a:endParaRPr lang="en-US" altLang="ja-JP" sz="1400" b="1" u="sng" dirty="0" smtClean="0">
              <a:latin typeface="HG丸ｺﾞｼｯｸM-PRO" panose="020F0600000000000000" pitchFamily="50" charset="-128"/>
              <a:ea typeface="HG丸ｺﾞｼｯｸM-PRO" panose="020F0600000000000000" pitchFamily="50" charset="-128"/>
            </a:endParaRPr>
          </a:p>
          <a:p>
            <a:pPr>
              <a:lnSpc>
                <a:spcPts val="1700"/>
              </a:lnSpc>
            </a:pP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a:t>
            </a:r>
            <a:r>
              <a:rPr lang="ja-JP" altLang="en-US" sz="1400" b="1" u="sng" dirty="0" smtClean="0">
                <a:latin typeface="HG丸ｺﾞｼｯｸM-PRO" panose="020F0600000000000000" pitchFamily="50" charset="-128"/>
                <a:ea typeface="HG丸ｺﾞｼｯｸM-PRO" panose="020F0600000000000000" pitchFamily="50" charset="-128"/>
              </a:rPr>
              <a:t>総数の</a:t>
            </a:r>
            <a:r>
              <a:rPr lang="en-US" altLang="ja-JP" sz="1400" b="1" u="sng" dirty="0" smtClean="0">
                <a:latin typeface="HG丸ｺﾞｼｯｸM-PRO" panose="020F0600000000000000" pitchFamily="50" charset="-128"/>
                <a:ea typeface="HG丸ｺﾞｼｯｸM-PRO" panose="020F0600000000000000" pitchFamily="50" charset="-128"/>
              </a:rPr>
              <a:t>77.1</a:t>
            </a:r>
            <a:r>
              <a:rPr lang="ja-JP" altLang="en-US" sz="1400" b="1" u="sng"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反対である又はどちらかといえば反対である事業者は</a:t>
            </a:r>
            <a:r>
              <a:rPr lang="en-US" altLang="ja-JP" sz="1400" dirty="0" smtClean="0">
                <a:latin typeface="HG丸ｺﾞｼｯｸM-PRO" panose="020F0600000000000000" pitchFamily="50" charset="-128"/>
                <a:ea typeface="HG丸ｺﾞｼｯｸM-PRO" panose="020F0600000000000000" pitchFamily="50" charset="-128"/>
              </a:rPr>
              <a:t>76</a:t>
            </a:r>
            <a:r>
              <a:rPr lang="ja-JP" altLang="en-US" sz="1400" dirty="0">
                <a:latin typeface="HG丸ｺﾞｼｯｸM-PRO" panose="020F0600000000000000" pitchFamily="50" charset="-128"/>
                <a:ea typeface="HG丸ｺﾞｼｯｸM-PRO" panose="020F0600000000000000" pitchFamily="50" charset="-128"/>
              </a:rPr>
              <a:t>　</a:t>
            </a:r>
            <a:r>
              <a:rPr lang="ja-JP" altLang="en-US" sz="1400" b="1" u="sng" dirty="0" smtClean="0">
                <a:latin typeface="HG丸ｺﾞｼｯｸM-PRO" panose="020F0600000000000000" pitchFamily="50" charset="-128"/>
                <a:ea typeface="HG丸ｺﾞｼｯｸM-PRO" panose="020F0600000000000000" pitchFamily="50" charset="-128"/>
              </a:rPr>
              <a:t>回答総数の</a:t>
            </a:r>
            <a:r>
              <a:rPr lang="en-US" altLang="ja-JP" sz="1400" b="1" u="sng" dirty="0" smtClean="0">
                <a:latin typeface="HG丸ｺﾞｼｯｸM-PRO" panose="020F0600000000000000" pitchFamily="50" charset="-128"/>
                <a:ea typeface="HG丸ｺﾞｼｯｸM-PRO" panose="020F0600000000000000" pitchFamily="50" charset="-128"/>
              </a:rPr>
              <a:t>21.0</a:t>
            </a:r>
            <a:r>
              <a:rPr lang="ja-JP" altLang="en-US" sz="1400" b="1" u="sng"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問</a:t>
            </a:r>
            <a:r>
              <a:rPr lang="en-US" altLang="ja-JP" sz="1400" dirty="0">
                <a:latin typeface="HG丸ｺﾞｼｯｸM-PRO" panose="020F0600000000000000" pitchFamily="50" charset="-128"/>
                <a:ea typeface="HG丸ｺﾞｼｯｸM-PRO" panose="020F0600000000000000" pitchFamily="50" charset="-128"/>
              </a:rPr>
              <a:t>11</a:t>
            </a:r>
            <a:r>
              <a:rPr lang="ja-JP" altLang="en-US" sz="1400" dirty="0">
                <a:latin typeface="HG丸ｺﾞｼｯｸM-PRO" panose="020F0600000000000000" pitchFamily="50" charset="-128"/>
                <a:ea typeface="HG丸ｺﾞｼｯｸM-PRO" panose="020F0600000000000000" pitchFamily="50" charset="-128"/>
              </a:rPr>
              <a:t>）</a:t>
            </a:r>
            <a:endParaRPr lang="en-US" altLang="ja-JP" sz="1400" dirty="0">
              <a:latin typeface="HG丸ｺﾞｼｯｸM-PRO" panose="020F0600000000000000" pitchFamily="50" charset="-128"/>
              <a:ea typeface="HG丸ｺﾞｼｯｸM-PRO" panose="020F0600000000000000" pitchFamily="50" charset="-128"/>
            </a:endParaRPr>
          </a:p>
          <a:p>
            <a:pPr>
              <a:lnSpc>
                <a:spcPts val="1700"/>
              </a:lnSpc>
            </a:pPr>
            <a:r>
              <a:rPr lang="ja-JP" altLang="en-US" sz="1400" dirty="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賛成理由（問</a:t>
            </a:r>
            <a:r>
              <a:rPr lang="en-US" altLang="ja-JP" sz="1200" dirty="0">
                <a:latin typeface="HG丸ｺﾞｼｯｸM-PRO" panose="020F0600000000000000" pitchFamily="50" charset="-128"/>
                <a:ea typeface="HG丸ｺﾞｼｯｸM-PRO" panose="020F0600000000000000" pitchFamily="50" charset="-128"/>
              </a:rPr>
              <a:t>12</a:t>
            </a:r>
            <a:r>
              <a:rPr lang="ja-JP" altLang="en-US" sz="1200" dirty="0">
                <a:latin typeface="HG丸ｺﾞｼｯｸM-PRO" panose="020F0600000000000000" pitchFamily="50" charset="-128"/>
                <a:ea typeface="HG丸ｺﾞｼｯｸM-PRO" panose="020F0600000000000000" pitchFamily="50" charset="-128"/>
              </a:rPr>
              <a:t>）：「過重な負担のない範囲」での対応のため</a:t>
            </a:r>
            <a:endParaRPr lang="en-US" altLang="ja-JP" sz="1200" dirty="0">
              <a:latin typeface="HG丸ｺﾞｼｯｸM-PRO" panose="020F0600000000000000" pitchFamily="50" charset="-128"/>
              <a:ea typeface="HG丸ｺﾞｼｯｸM-PRO" panose="020F0600000000000000" pitchFamily="50" charset="-128"/>
            </a:endParaRPr>
          </a:p>
          <a:p>
            <a:pPr>
              <a:lnSpc>
                <a:spcPts val="1700"/>
              </a:lnSpc>
            </a:pPr>
            <a:r>
              <a:rPr lang="ja-JP" altLang="en-US" sz="1200" dirty="0">
                <a:latin typeface="HG丸ｺﾞｼｯｸM-PRO" panose="020F0600000000000000" pitchFamily="50" charset="-128"/>
                <a:ea typeface="HG丸ｺﾞｼｯｸM-PRO" panose="020F0600000000000000" pitchFamily="50" charset="-128"/>
              </a:rPr>
              <a:t>　　 反対理由（問</a:t>
            </a:r>
            <a:r>
              <a:rPr lang="en-US" altLang="ja-JP" sz="1200" dirty="0">
                <a:latin typeface="HG丸ｺﾞｼｯｸM-PRO" panose="020F0600000000000000" pitchFamily="50" charset="-128"/>
                <a:ea typeface="HG丸ｺﾞｼｯｸM-PRO" panose="020F0600000000000000" pitchFamily="50" charset="-128"/>
              </a:rPr>
              <a:t>13</a:t>
            </a:r>
            <a:r>
              <a:rPr lang="ja-JP" altLang="en-US" sz="1200" dirty="0">
                <a:latin typeface="HG丸ｺﾞｼｯｸM-PRO" panose="020F0600000000000000" pitchFamily="50" charset="-128"/>
                <a:ea typeface="HG丸ｺﾞｼｯｸM-PRO" panose="020F0600000000000000" pitchFamily="50" charset="-128"/>
              </a:rPr>
              <a:t>）：業種・規模等による違いや状況で対応が困難な場合があるため、</a:t>
            </a:r>
            <a:endParaRPr lang="en-US" altLang="ja-JP" sz="1200" dirty="0">
              <a:latin typeface="HG丸ｺﾞｼｯｸM-PRO" panose="020F0600000000000000" pitchFamily="50" charset="-128"/>
              <a:ea typeface="HG丸ｺﾞｼｯｸM-PRO" panose="020F0600000000000000" pitchFamily="50" charset="-128"/>
            </a:endParaRPr>
          </a:p>
          <a:p>
            <a:pPr>
              <a:lnSpc>
                <a:spcPts val="1700"/>
              </a:lnSpc>
            </a:pPr>
            <a:r>
              <a:rPr lang="ja-JP" altLang="en-US" sz="1200" dirty="0">
                <a:latin typeface="HG丸ｺﾞｼｯｸM-PRO" panose="020F0600000000000000" pitchFamily="50" charset="-128"/>
                <a:ea typeface="HG丸ｺﾞｼｯｸM-PRO" panose="020F0600000000000000" pitchFamily="50" charset="-128"/>
              </a:rPr>
              <a:t>　　 　　　　　　　　　  施設・設備の改修等、物理的に難しい場合や費用負担が重すぎる場合があるため</a:t>
            </a:r>
            <a:endParaRPr lang="en-US" altLang="ja-JP" sz="1200" dirty="0">
              <a:latin typeface="HG丸ｺﾞｼｯｸM-PRO" panose="020F0600000000000000" pitchFamily="50" charset="-128"/>
              <a:ea typeface="HG丸ｺﾞｼｯｸM-PRO" panose="020F0600000000000000" pitchFamily="50" charset="-128"/>
            </a:endParaRPr>
          </a:p>
          <a:p>
            <a:pPr>
              <a:lnSpc>
                <a:spcPts val="1700"/>
              </a:lnSpc>
            </a:pPr>
            <a:r>
              <a:rPr lang="ja-JP" altLang="en-US" sz="1200" dirty="0">
                <a:latin typeface="HG丸ｺﾞｼｯｸM-PRO" panose="020F0600000000000000" pitchFamily="50" charset="-128"/>
                <a:ea typeface="HG丸ｺﾞｼｯｸM-PRO" panose="020F0600000000000000" pitchFamily="50" charset="-128"/>
              </a:rPr>
              <a:t>　　 　　　　　              過重な負担の判断基準が不明確であるため　　　　　　　　　　　　　</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複数回答あり</a:t>
            </a:r>
            <a:endParaRPr lang="en-US" altLang="ja-JP" sz="1200" dirty="0">
              <a:latin typeface="HG丸ｺﾞｼｯｸM-PRO" panose="020F0600000000000000" pitchFamily="50" charset="-128"/>
              <a:ea typeface="HG丸ｺﾞｼｯｸM-PRO" panose="020F0600000000000000" pitchFamily="50" charset="-128"/>
            </a:endParaRPr>
          </a:p>
          <a:p>
            <a:pPr>
              <a:lnSpc>
                <a:spcPts val="1700"/>
              </a:lnSpc>
            </a:pPr>
            <a:r>
              <a:rPr lang="ja-JP" altLang="en-US" sz="1400" dirty="0">
                <a:latin typeface="HG丸ｺﾞｼｯｸM-PRO" panose="020F0600000000000000" pitchFamily="50" charset="-128"/>
                <a:ea typeface="HG丸ｺﾞｼｯｸM-PRO" panose="020F0600000000000000" pitchFamily="50" charset="-128"/>
              </a:rPr>
              <a:t>○　法に関する社員等への教育・研修を実施したことのある事業者</a:t>
            </a:r>
            <a:r>
              <a:rPr lang="ja-JP" altLang="en-US" sz="1400" dirty="0" smtClean="0">
                <a:latin typeface="HG丸ｺﾞｼｯｸM-PRO" panose="020F0600000000000000" pitchFamily="50" charset="-128"/>
                <a:ea typeface="HG丸ｺﾞｼｯｸM-PRO" panose="020F0600000000000000" pitchFamily="50" charset="-128"/>
              </a:rPr>
              <a:t>は</a:t>
            </a:r>
            <a:r>
              <a:rPr lang="en-US" altLang="ja-JP" sz="1400" dirty="0" smtClean="0">
                <a:latin typeface="HG丸ｺﾞｼｯｸM-PRO" panose="020F0600000000000000" pitchFamily="50" charset="-128"/>
                <a:ea typeface="HG丸ｺﾞｼｯｸM-PRO" panose="020F0600000000000000" pitchFamily="50" charset="-128"/>
              </a:rPr>
              <a:t>70</a:t>
            </a: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回答</a:t>
            </a:r>
            <a:r>
              <a:rPr lang="ja-JP" altLang="en-US" sz="1400" dirty="0">
                <a:latin typeface="HG丸ｺﾞｼｯｸM-PRO" panose="020F0600000000000000" pitchFamily="50" charset="-128"/>
                <a:ea typeface="HG丸ｺﾞｼｯｸM-PRO" panose="020F0600000000000000" pitchFamily="50" charset="-128"/>
              </a:rPr>
              <a:t>総数の</a:t>
            </a:r>
            <a:r>
              <a:rPr lang="en-US" altLang="ja-JP" sz="1400" b="1" u="sng" dirty="0" smtClean="0">
                <a:latin typeface="HG丸ｺﾞｼｯｸM-PRO" panose="020F0600000000000000" pitchFamily="50" charset="-128"/>
                <a:ea typeface="HG丸ｺﾞｼｯｸM-PRO" panose="020F0600000000000000" pitchFamily="50" charset="-128"/>
              </a:rPr>
              <a:t>19.3</a:t>
            </a:r>
            <a:r>
              <a:rPr lang="ja-JP" altLang="en-US" sz="1400" b="1" u="sng" dirty="0" smtClean="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（問</a:t>
            </a:r>
            <a:r>
              <a:rPr lang="en-US" altLang="ja-JP" sz="1400" dirty="0">
                <a:latin typeface="HG丸ｺﾞｼｯｸM-PRO" panose="020F0600000000000000" pitchFamily="50" charset="-128"/>
                <a:ea typeface="HG丸ｺﾞｼｯｸM-PRO" panose="020F0600000000000000" pitchFamily="50" charset="-128"/>
              </a:rPr>
              <a:t>15</a:t>
            </a:r>
            <a:r>
              <a:rPr lang="ja-JP" altLang="en-US" sz="1400" dirty="0">
                <a:latin typeface="HG丸ｺﾞｼｯｸM-PRO" panose="020F0600000000000000" pitchFamily="50" charset="-128"/>
                <a:ea typeface="HG丸ｺﾞｼｯｸM-PRO" panose="020F0600000000000000" pitchFamily="50" charset="-128"/>
              </a:rPr>
              <a:t>）</a:t>
            </a:r>
          </a:p>
        </p:txBody>
      </p:sp>
      <p:sp>
        <p:nvSpPr>
          <p:cNvPr id="8" name="正方形/長方形 7"/>
          <p:cNvSpPr/>
          <p:nvPr/>
        </p:nvSpPr>
        <p:spPr>
          <a:xfrm>
            <a:off x="129465" y="743153"/>
            <a:ext cx="1669181"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a:latin typeface="HGP創英角ｺﾞｼｯｸUB" panose="020B0900000000000000" pitchFamily="50" charset="-128"/>
                <a:ea typeface="HGP創英角ｺﾞｼｯｸUB" panose="020B0900000000000000" pitchFamily="50" charset="-128"/>
              </a:rPr>
              <a:t>アンケート実施概要</a:t>
            </a:r>
          </a:p>
        </p:txBody>
      </p:sp>
      <p:sp>
        <p:nvSpPr>
          <p:cNvPr id="13" name="正方形/長方形 12"/>
          <p:cNvSpPr/>
          <p:nvPr/>
        </p:nvSpPr>
        <p:spPr>
          <a:xfrm>
            <a:off x="-26902" y="56544"/>
            <a:ext cx="9144000" cy="71764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latin typeface="HGP創英角ｺﾞｼｯｸUB" panose="020B0900000000000000" pitchFamily="50" charset="-128"/>
                <a:ea typeface="HGP創英角ｺﾞｼｯｸUB" panose="020B0900000000000000" pitchFamily="50" charset="-128"/>
              </a:rPr>
              <a:t>1,000</a:t>
            </a:r>
            <a:r>
              <a:rPr kumimoji="1" lang="ja-JP" altLang="en-US" sz="2000" smtClean="0">
                <a:latin typeface="HGP創英角ｺﾞｼｯｸUB" panose="020B0900000000000000" pitchFamily="50" charset="-128"/>
                <a:ea typeface="HGP創英角ｺﾞｼｯｸUB" panose="020B0900000000000000" pitchFamily="50" charset="-128"/>
              </a:rPr>
              <a:t>事業者に</a:t>
            </a:r>
            <a:r>
              <a:rPr kumimoji="1" lang="ja-JP" altLang="en-US" sz="2000" dirty="0">
                <a:latin typeface="HGP創英角ｺﾞｼｯｸUB" panose="020B0900000000000000" pitchFamily="50" charset="-128"/>
                <a:ea typeface="HGP創英角ｺﾞｼｯｸUB" panose="020B0900000000000000" pitchFamily="50" charset="-128"/>
              </a:rPr>
              <a:t>対する合理的配慮の</a:t>
            </a:r>
            <a:endParaRPr kumimoji="1" lang="en-US" altLang="ja-JP" sz="2000" dirty="0">
              <a:latin typeface="HGP創英角ｺﾞｼｯｸUB" panose="020B0900000000000000" pitchFamily="50" charset="-128"/>
              <a:ea typeface="HGP創英角ｺﾞｼｯｸUB" panose="020B0900000000000000" pitchFamily="50" charset="-128"/>
            </a:endParaRPr>
          </a:p>
          <a:p>
            <a:pPr algn="ctr"/>
            <a:r>
              <a:rPr kumimoji="1" lang="ja-JP" altLang="en-US" sz="2000" dirty="0">
                <a:latin typeface="HGP創英角ｺﾞｼｯｸUB" panose="020B0900000000000000" pitchFamily="50" charset="-128"/>
                <a:ea typeface="HGP創英角ｺﾞｼｯｸUB" panose="020B0900000000000000" pitchFamily="50" charset="-128"/>
              </a:rPr>
              <a:t>実施状況等に関するアンケート</a:t>
            </a:r>
            <a:r>
              <a:rPr lang="ja-JP" altLang="en-US" sz="2000" dirty="0">
                <a:latin typeface="HGP創英角ｺﾞｼｯｸUB" panose="020B0900000000000000" pitchFamily="50" charset="-128"/>
                <a:ea typeface="HGP創英角ｺﾞｼｯｸUB" panose="020B0900000000000000" pitchFamily="50" charset="-128"/>
              </a:rPr>
              <a:t>結果の</a:t>
            </a:r>
            <a:r>
              <a:rPr lang="ja-JP" altLang="en-US" sz="2000" dirty="0" smtClean="0">
                <a:latin typeface="HGP創英角ｺﾞｼｯｸUB" panose="020B0900000000000000" pitchFamily="50" charset="-128"/>
                <a:ea typeface="HGP創英角ｺﾞｼｯｸUB" panose="020B0900000000000000" pitchFamily="50" charset="-128"/>
              </a:rPr>
              <a:t>概要</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sp>
        <p:nvSpPr>
          <p:cNvPr id="15" name="正方形/長方形 14"/>
          <p:cNvSpPr/>
          <p:nvPr/>
        </p:nvSpPr>
        <p:spPr>
          <a:xfrm>
            <a:off x="129465" y="1150230"/>
            <a:ext cx="8922617" cy="1887414"/>
          </a:xfrm>
          <a:prstGeom prst="rect">
            <a:avLst/>
          </a:prstGeom>
          <a:ln>
            <a:solidFill>
              <a:schemeClr val="accent1">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latin typeface="HG丸ｺﾞｼｯｸM-PRO" panose="020F0600000000000000" pitchFamily="50" charset="-128"/>
                <a:ea typeface="HG丸ｺﾞｼｯｸM-PRO" panose="020F0600000000000000" pitchFamily="50" charset="-128"/>
              </a:rPr>
              <a:t>〇</a:t>
            </a:r>
            <a:r>
              <a:rPr lang="ja-JP" altLang="en-US" sz="1400" dirty="0">
                <a:solidFill>
                  <a:schemeClr val="tx1"/>
                </a:solidFill>
                <a:latin typeface="HG丸ｺﾞｼｯｸM-PRO" panose="020F0600000000000000" pitchFamily="50" charset="-128"/>
                <a:ea typeface="HG丸ｺﾞｼｯｸM-PRO" panose="020F0600000000000000" pitchFamily="50" charset="-128"/>
              </a:rPr>
              <a:t>目的：事業者の合理的配慮の実施状況や浸透状況などを把握するために実施</a:t>
            </a:r>
          </a:p>
          <a:p>
            <a:r>
              <a:rPr lang="ja-JP" altLang="en-US" sz="1400" dirty="0">
                <a:solidFill>
                  <a:schemeClr val="tx1"/>
                </a:solidFill>
                <a:latin typeface="HG丸ｺﾞｼｯｸM-PRO" panose="020F0600000000000000" pitchFamily="50" charset="-128"/>
                <a:ea typeface="HG丸ｺﾞｼｯｸM-PRO" panose="020F0600000000000000" pitchFamily="50" charset="-128"/>
              </a:rPr>
              <a:t>○対象：大阪府内に本社のある事業者から無作為に抽出した</a:t>
            </a:r>
            <a:r>
              <a:rPr lang="en-US" altLang="ja-JP" sz="1400" dirty="0">
                <a:solidFill>
                  <a:schemeClr val="tx1"/>
                </a:solidFill>
                <a:latin typeface="HG丸ｺﾞｼｯｸM-PRO" panose="020F0600000000000000" pitchFamily="50" charset="-128"/>
                <a:ea typeface="HG丸ｺﾞｼｯｸM-PRO" panose="020F0600000000000000" pitchFamily="50" charset="-128"/>
              </a:rPr>
              <a:t>1,000</a:t>
            </a:r>
            <a:r>
              <a:rPr lang="ja-JP" altLang="en-US" sz="1400" dirty="0">
                <a:solidFill>
                  <a:schemeClr val="tx1"/>
                </a:solidFill>
                <a:latin typeface="HG丸ｺﾞｼｯｸM-PRO" panose="020F0600000000000000" pitchFamily="50" charset="-128"/>
                <a:ea typeface="HG丸ｺﾞｼｯｸM-PRO" panose="020F0600000000000000" pitchFamily="50" charset="-128"/>
              </a:rPr>
              <a:t>事業者</a:t>
            </a:r>
          </a:p>
          <a:p>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○回収：</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363</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事業者</a:t>
            </a:r>
            <a:r>
              <a:rPr lang="ja-JP" altLang="en-US" sz="1400" dirty="0">
                <a:solidFill>
                  <a:schemeClr val="tx1"/>
                </a:solidFill>
                <a:latin typeface="HG丸ｺﾞｼｯｸM-PRO" panose="020F0600000000000000" pitchFamily="50" charset="-128"/>
                <a:ea typeface="HG丸ｺﾞｼｯｸM-PRO" panose="020F0600000000000000" pitchFamily="50" charset="-128"/>
              </a:rPr>
              <a:t>（</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回収率</a:t>
            </a:r>
            <a:r>
              <a:rPr lang="en-US" altLang="ja-JP" sz="1400" dirty="0" smtClean="0">
                <a:solidFill>
                  <a:schemeClr val="tx1"/>
                </a:solidFill>
                <a:latin typeface="HG丸ｺﾞｼｯｸM-PRO" panose="020F0600000000000000" pitchFamily="50" charset="-128"/>
                <a:ea typeface="HG丸ｺﾞｼｯｸM-PRO" panose="020F0600000000000000" pitchFamily="50" charset="-128"/>
              </a:rPr>
              <a:t>36.3</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dirty="0">
                <a:solidFill>
                  <a:schemeClr val="tx1"/>
                </a:solidFill>
                <a:latin typeface="HG丸ｺﾞｼｯｸM-PRO" panose="020F0600000000000000" pitchFamily="50" charset="-128"/>
                <a:ea typeface="HG丸ｺﾞｼｯｸM-PRO" panose="020F0600000000000000" pitchFamily="50" charset="-128"/>
              </a:rPr>
              <a:t>）</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a:solidFill>
                  <a:schemeClr val="tx1"/>
                </a:solidFill>
                <a:latin typeface="HG丸ｺﾞｼｯｸM-PRO" panose="020F0600000000000000" pitchFamily="50" charset="-128"/>
                <a:ea typeface="HG丸ｺﾞｼｯｸM-PRO" panose="020F0600000000000000" pitchFamily="50" charset="-128"/>
              </a:rPr>
              <a:t>卸売業・小売業等（</a:t>
            </a:r>
            <a:r>
              <a:rPr lang="en-US" altLang="ja-JP" sz="12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91</a:t>
            </a:r>
            <a:r>
              <a:rPr lang="ja-JP" altLang="en-US" sz="1200" dirty="0" err="1"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運輸業・郵便業</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21</a:t>
            </a:r>
            <a:r>
              <a:rPr lang="ja-JP" altLang="en-US" sz="1200" dirty="0" err="1"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不動産業・物品賃貸業</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33</a:t>
            </a:r>
            <a:r>
              <a:rPr lang="ja-JP" altLang="en-US" sz="1200" dirty="0" err="1"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教育・学習支援業</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84</a:t>
            </a: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医療</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a:solidFill>
                  <a:schemeClr val="tx1"/>
                </a:solidFill>
                <a:latin typeface="HG丸ｺﾞｼｯｸM-PRO" panose="020F0600000000000000" pitchFamily="50" charset="-128"/>
                <a:ea typeface="HG丸ｺﾞｼｯｸM-PRO" panose="020F0600000000000000" pitchFamily="50" charset="-128"/>
              </a:rPr>
              <a:t>58</a:t>
            </a:r>
            <a:r>
              <a:rPr lang="ja-JP" altLang="en-US" sz="1200" dirty="0" err="1" smtClean="0">
                <a:solidFill>
                  <a:schemeClr val="tx1"/>
                </a:solidFill>
                <a:latin typeface="HG丸ｺﾞｼｯｸM-PRO" panose="020F0600000000000000" pitchFamily="50" charset="-128"/>
                <a:ea typeface="HG丸ｺﾞｼｯｸM-PRO" panose="020F0600000000000000" pitchFamily="50" charset="-128"/>
              </a:rPr>
              <a:t>、</a:t>
            </a:r>
            <a:r>
              <a:rPr lang="ja-JP" altLang="en-US" sz="1200" dirty="0">
                <a:solidFill>
                  <a:schemeClr val="tx1"/>
                </a:solidFill>
                <a:latin typeface="HG丸ｺﾞｼｯｸM-PRO" panose="020F0600000000000000" pitchFamily="50" charset="-128"/>
                <a:ea typeface="HG丸ｺﾞｼｯｸM-PRO" panose="020F0600000000000000" pitchFamily="50" charset="-128"/>
              </a:rPr>
              <a:t>福祉</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72</a:t>
            </a:r>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回答なし：４　計</a:t>
            </a:r>
            <a:r>
              <a:rPr lang="en-US" altLang="ja-JP" sz="1200" dirty="0" smtClean="0">
                <a:solidFill>
                  <a:schemeClr val="tx1"/>
                </a:solidFill>
                <a:latin typeface="HG丸ｺﾞｼｯｸM-PRO" panose="020F0600000000000000" pitchFamily="50" charset="-128"/>
                <a:ea typeface="HG丸ｺﾞｼｯｸM-PRO" panose="020F0600000000000000" pitchFamily="50" charset="-128"/>
              </a:rPr>
              <a:t>363</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事</a:t>
            </a:r>
            <a:r>
              <a:rPr lang="ja-JP" altLang="en-US" sz="1200" dirty="0">
                <a:solidFill>
                  <a:schemeClr val="tx1"/>
                </a:solidFill>
                <a:latin typeface="HG丸ｺﾞｼｯｸM-PRO" panose="020F0600000000000000" pitchFamily="50" charset="-128"/>
                <a:ea typeface="HG丸ｺﾞｼｯｸM-PRO" panose="020F0600000000000000" pitchFamily="50" charset="-128"/>
              </a:rPr>
              <a:t>業者　</a:t>
            </a:r>
            <a:endParaRPr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　</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a:t>
            </a:r>
            <a:r>
              <a:rPr lang="en-US" altLang="ja-JP" sz="1100" dirty="0">
                <a:solidFill>
                  <a:schemeClr val="tx1"/>
                </a:solidFill>
                <a:latin typeface="HG丸ｺﾞｼｯｸM-PRO" panose="020F0600000000000000" pitchFamily="50" charset="-128"/>
                <a:ea typeface="HG丸ｺﾞｼｯｸM-PRO" panose="020F0600000000000000" pitchFamily="50" charset="-128"/>
              </a:rPr>
              <a:t>※</a:t>
            </a:r>
            <a:r>
              <a:rPr lang="ja-JP" altLang="en-US" sz="1100" dirty="0">
                <a:solidFill>
                  <a:schemeClr val="tx1"/>
                </a:solidFill>
                <a:latin typeface="HG丸ｺﾞｼｯｸM-PRO" panose="020F0600000000000000" pitchFamily="50" charset="-128"/>
                <a:ea typeface="HG丸ｺﾞｼｯｸM-PRO" panose="020F0600000000000000" pitchFamily="50" charset="-128"/>
              </a:rPr>
              <a:t>）情報通信業、金融業・保険業、学術研究・専門技術サービス業、宿泊業</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・飲食</a:t>
            </a:r>
            <a:r>
              <a:rPr lang="ja-JP" altLang="en-US" sz="1100" dirty="0">
                <a:solidFill>
                  <a:schemeClr val="tx1"/>
                </a:solidFill>
                <a:latin typeface="HG丸ｺﾞｼｯｸM-PRO" panose="020F0600000000000000" pitchFamily="50" charset="-128"/>
                <a:ea typeface="HG丸ｺﾞｼｯｸM-PRO" panose="020F0600000000000000" pitchFamily="50" charset="-128"/>
              </a:rPr>
              <a:t>サービス業</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1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100" dirty="0">
                <a:solidFill>
                  <a:schemeClr val="tx1"/>
                </a:solidFill>
                <a:latin typeface="HG丸ｺﾞｼｯｸM-PRO" panose="020F0600000000000000" pitchFamily="50" charset="-128"/>
                <a:ea typeface="HG丸ｺﾞｼｯｸM-PRO" panose="020F0600000000000000" pitchFamily="50" charset="-128"/>
              </a:rPr>
              <a:t>　</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　　　　　　　　  生活</a:t>
            </a:r>
            <a:r>
              <a:rPr lang="ja-JP" altLang="en-US" sz="1100" dirty="0">
                <a:solidFill>
                  <a:schemeClr val="tx1"/>
                </a:solidFill>
                <a:latin typeface="HG丸ｺﾞｼｯｸM-PRO" panose="020F0600000000000000" pitchFamily="50" charset="-128"/>
                <a:ea typeface="HG丸ｺﾞｼｯｸM-PRO" panose="020F0600000000000000" pitchFamily="50" charset="-128"/>
              </a:rPr>
              <a:t>関連サービス業・娯楽業、その他サービス業含む</a:t>
            </a:r>
          </a:p>
          <a:p>
            <a:r>
              <a:rPr lang="ja-JP" altLang="en-US" sz="1400" dirty="0">
                <a:solidFill>
                  <a:schemeClr val="tx1"/>
                </a:solidFill>
                <a:latin typeface="HG丸ｺﾞｼｯｸM-PRO" panose="020F0600000000000000" pitchFamily="50" charset="-128"/>
                <a:ea typeface="HG丸ｺﾞｼｯｸM-PRO" panose="020F0600000000000000" pitchFamily="50" charset="-128"/>
              </a:rPr>
              <a:t>○方法：郵送による配布・回収（督促を実施）</a:t>
            </a:r>
          </a:p>
          <a:p>
            <a:r>
              <a:rPr lang="ja-JP" altLang="en-US" sz="1400" dirty="0">
                <a:solidFill>
                  <a:schemeClr val="tx1"/>
                </a:solidFill>
                <a:latin typeface="HG丸ｺﾞｼｯｸM-PRO" panose="020F0600000000000000" pitchFamily="50" charset="-128"/>
                <a:ea typeface="HG丸ｺﾞｼｯｸM-PRO" panose="020F0600000000000000" pitchFamily="50" charset="-128"/>
              </a:rPr>
              <a:t>○期間：令和元年</a:t>
            </a:r>
            <a:r>
              <a:rPr lang="en-US" altLang="ja-JP" sz="1400" dirty="0">
                <a:solidFill>
                  <a:schemeClr val="tx1"/>
                </a:solidFill>
                <a:latin typeface="HG丸ｺﾞｼｯｸM-PRO" panose="020F0600000000000000" pitchFamily="50" charset="-128"/>
                <a:ea typeface="HG丸ｺﾞｼｯｸM-PRO" panose="020F0600000000000000" pitchFamily="50" charset="-128"/>
              </a:rPr>
              <a:t>10</a:t>
            </a:r>
            <a:r>
              <a:rPr lang="ja-JP" altLang="en-US" sz="1400" dirty="0">
                <a:solidFill>
                  <a:schemeClr val="tx1"/>
                </a:solidFill>
                <a:latin typeface="HG丸ｺﾞｼｯｸM-PRO" panose="020F0600000000000000" pitchFamily="50" charset="-128"/>
                <a:ea typeface="HG丸ｺﾞｼｯｸM-PRO" panose="020F0600000000000000" pitchFamily="50" charset="-128"/>
              </a:rPr>
              <a:t>月</a:t>
            </a:r>
            <a:r>
              <a:rPr lang="en-US" altLang="ja-JP" sz="1400" dirty="0">
                <a:solidFill>
                  <a:schemeClr val="tx1"/>
                </a:solidFill>
                <a:latin typeface="HG丸ｺﾞｼｯｸM-PRO" panose="020F0600000000000000" pitchFamily="50" charset="-128"/>
                <a:ea typeface="HG丸ｺﾞｼｯｸM-PRO" panose="020F0600000000000000" pitchFamily="50" charset="-128"/>
              </a:rPr>
              <a:t>18</a:t>
            </a:r>
            <a:r>
              <a:rPr lang="ja-JP" altLang="en-US" sz="1400" dirty="0">
                <a:solidFill>
                  <a:schemeClr val="tx1"/>
                </a:solidFill>
                <a:latin typeface="HG丸ｺﾞｼｯｸM-PRO" panose="020F0600000000000000" pitchFamily="50" charset="-128"/>
                <a:ea typeface="HG丸ｺﾞｼｯｸM-PRO" panose="020F0600000000000000" pitchFamily="50" charset="-128"/>
              </a:rPr>
              <a:t>日～</a:t>
            </a:r>
            <a:r>
              <a:rPr lang="en-US" altLang="ja-JP" sz="1400" dirty="0">
                <a:solidFill>
                  <a:schemeClr val="tx1"/>
                </a:solidFill>
                <a:latin typeface="HG丸ｺﾞｼｯｸM-PRO" panose="020F0600000000000000" pitchFamily="50" charset="-128"/>
                <a:ea typeface="HG丸ｺﾞｼｯｸM-PRO" panose="020F0600000000000000" pitchFamily="50" charset="-128"/>
              </a:rPr>
              <a:t>11</a:t>
            </a:r>
            <a:r>
              <a:rPr lang="ja-JP" altLang="en-US" sz="1400" dirty="0">
                <a:solidFill>
                  <a:schemeClr val="tx1"/>
                </a:solidFill>
                <a:latin typeface="HG丸ｺﾞｼｯｸM-PRO" panose="020F0600000000000000" pitchFamily="50" charset="-128"/>
                <a:ea typeface="HG丸ｺﾞｼｯｸM-PRO" panose="020F0600000000000000" pitchFamily="50" charset="-128"/>
              </a:rPr>
              <a:t>月８日</a:t>
            </a:r>
          </a:p>
        </p:txBody>
      </p:sp>
      <p:sp>
        <p:nvSpPr>
          <p:cNvPr id="7" name="正方形/長方形 6">
            <a:extLst>
              <a:ext uri="{FF2B5EF4-FFF2-40B4-BE49-F238E27FC236}">
                <a16:creationId xmlns:a16="http://schemas.microsoft.com/office/drawing/2014/main" id="{86F17259-AE2C-42D7-92AF-F1B8E12220D0}"/>
              </a:ext>
            </a:extLst>
          </p:cNvPr>
          <p:cNvSpPr/>
          <p:nvPr/>
        </p:nvSpPr>
        <p:spPr>
          <a:xfrm>
            <a:off x="129465" y="3103930"/>
            <a:ext cx="2426311" cy="336527"/>
          </a:xfrm>
          <a:prstGeom prst="rect">
            <a:avLst/>
          </a:prstGeom>
          <a:solidFill>
            <a:schemeClr val="bg1">
              <a:lumMod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a:latin typeface="HGP創英角ｺﾞｼｯｸUB" panose="020B0900000000000000" pitchFamily="50" charset="-128"/>
                <a:ea typeface="HGP創英角ｺﾞｼｯｸUB" panose="020B0900000000000000" pitchFamily="50" charset="-128"/>
              </a:rPr>
              <a:t>アンケート結果概要</a:t>
            </a:r>
            <a:r>
              <a:rPr lang="ja-JP" altLang="en-US" sz="1400" dirty="0">
                <a:latin typeface="HGP創英角ｺﾞｼｯｸUB" panose="020B0900000000000000" pitchFamily="50" charset="-128"/>
                <a:ea typeface="HGP創英角ｺﾞｼｯｸUB" panose="020B0900000000000000" pitchFamily="50" charset="-128"/>
              </a:rPr>
              <a:t>（抜粋）</a:t>
            </a:r>
            <a:endParaRPr kumimoji="1" lang="en-US" altLang="ja-JP" sz="14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5228037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78</Words>
  <Application>Microsoft Office PowerPoint</Application>
  <PresentationFormat>画面に合わせる (4:3)</PresentationFormat>
  <Paragraphs>28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HGP創英角ｺﾞｼｯｸUB</vt:lpstr>
      <vt:lpstr>HG丸ｺﾞｼｯｸM-PRO</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2018-02-21T02:19:24Z</dcterms:created>
  <dcterms:modified xsi:type="dcterms:W3CDTF">2020-03-11T04:08:20Z</dcterms:modified>
</cp:coreProperties>
</file>