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6.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0.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1.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2.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6"/>
  </p:notesMasterIdLst>
  <p:sldIdLst>
    <p:sldId id="352" r:id="rId2"/>
    <p:sldId id="353" r:id="rId3"/>
    <p:sldId id="354" r:id="rId4"/>
    <p:sldId id="355" r:id="rId5"/>
    <p:sldId id="356" r:id="rId6"/>
    <p:sldId id="357" r:id="rId7"/>
    <p:sldId id="358" r:id="rId8"/>
    <p:sldId id="359" r:id="rId9"/>
    <p:sldId id="360" r:id="rId10"/>
    <p:sldId id="361" r:id="rId11"/>
    <p:sldId id="362" r:id="rId12"/>
    <p:sldId id="363" r:id="rId13"/>
    <p:sldId id="364" r:id="rId14"/>
    <p:sldId id="365" r:id="rId15"/>
    <p:sldId id="366" r:id="rId16"/>
    <p:sldId id="367" r:id="rId17"/>
    <p:sldId id="368" r:id="rId18"/>
    <p:sldId id="327" r:id="rId19"/>
    <p:sldId id="328" r:id="rId20"/>
    <p:sldId id="330" r:id="rId21"/>
    <p:sldId id="331" r:id="rId22"/>
    <p:sldId id="332" r:id="rId23"/>
    <p:sldId id="333" r:id="rId24"/>
    <p:sldId id="334" r:id="rId25"/>
    <p:sldId id="335" r:id="rId26"/>
    <p:sldId id="336" r:id="rId27"/>
    <p:sldId id="337" r:id="rId28"/>
    <p:sldId id="338" r:id="rId29"/>
    <p:sldId id="339" r:id="rId30"/>
    <p:sldId id="340" r:id="rId31"/>
    <p:sldId id="341" r:id="rId32"/>
    <p:sldId id="342" r:id="rId33"/>
    <p:sldId id="343" r:id="rId34"/>
    <p:sldId id="344" r:id="rId35"/>
    <p:sldId id="345" r:id="rId36"/>
    <p:sldId id="346" r:id="rId37"/>
    <p:sldId id="370" r:id="rId38"/>
    <p:sldId id="372" r:id="rId39"/>
    <p:sldId id="373" r:id="rId40"/>
    <p:sldId id="348" r:id="rId41"/>
    <p:sldId id="374" r:id="rId42"/>
    <p:sldId id="375" r:id="rId43"/>
    <p:sldId id="350" r:id="rId44"/>
    <p:sldId id="371" r:id="rId4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113" autoAdjust="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______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______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______11.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___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______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______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______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______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118575113862535"/>
          <c:y val="7.8753373372843688E-2"/>
          <c:w val="0.61611519204490617"/>
          <c:h val="0.92124666135697142"/>
        </c:manualLayout>
      </c:layout>
      <c:pieChart>
        <c:varyColors val="1"/>
        <c:ser>
          <c:idx val="1"/>
          <c:order val="0"/>
          <c:tx>
            <c:strRef>
              <c:f>Sheet1!$B$1</c:f>
              <c:strCache>
                <c:ptCount val="1"/>
                <c:pt idx="0">
                  <c:v>割合</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7-811C-471E-B226-5E93E3E7328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2-811C-471E-B226-5E93E3E7328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3-811C-471E-B226-5E93E3E7328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4-811C-471E-B226-5E93E3E7328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5-811C-471E-B226-5E93E3E7328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D-811C-471E-B226-5E93E3E7328B}"/>
              </c:ext>
            </c:extLst>
          </c:dPt>
          <c:dLbls>
            <c:dLbl>
              <c:idx val="1"/>
              <c:layout>
                <c:manualLayout>
                  <c:x val="-7.4944274686055516E-3"/>
                  <c:y val="-0.10548937396014303"/>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15910434222678313"/>
                      <c:h val="0.23056562865098892"/>
                    </c:manualLayout>
                  </c15:layout>
                </c:ext>
                <c:ext xmlns:c16="http://schemas.microsoft.com/office/drawing/2014/chart" uri="{C3380CC4-5D6E-409C-BE32-E72D297353CC}">
                  <c16:uniqueId val="{00000002-811C-471E-B226-5E93E3E7328B}"/>
                </c:ext>
              </c:extLst>
            </c:dLbl>
            <c:dLbl>
              <c:idx val="2"/>
              <c:layout>
                <c:manualLayout>
                  <c:x val="8.0765793563328594E-3"/>
                  <c:y val="4.6974317384427436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11C-471E-B226-5E93E3E7328B}"/>
                </c:ext>
              </c:extLst>
            </c:dLbl>
            <c:dLbl>
              <c:idx val="3"/>
              <c:layout>
                <c:manualLayout>
                  <c:x val="0"/>
                  <c:y val="1.4000324108371256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11C-471E-B226-5E93E3E7328B}"/>
                </c:ext>
              </c:extLst>
            </c:dLbl>
            <c:dLbl>
              <c:idx val="4"/>
              <c:layout>
                <c:manualLayout>
                  <c:x val="4.618421981964211E-2"/>
                  <c:y val="7.5462704746515577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11C-471E-B226-5E93E3E7328B}"/>
                </c:ext>
              </c:extLst>
            </c:dLbl>
            <c:dLbl>
              <c:idx val="5"/>
              <c:layout>
                <c:manualLayout>
                  <c:x val="0.21203938224746904"/>
                  <c:y val="2.1000899566091649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11C-471E-B226-5E93E3E7328B}"/>
                </c:ext>
              </c:extLst>
            </c:dLbl>
            <c:dLbl>
              <c:idx val="8"/>
              <c:layout>
                <c:manualLayout>
                  <c:x val="-0.12566967324583386"/>
                  <c:y val="-0.17996003436447086"/>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11C-471E-B226-5E93E3E7328B}"/>
                </c:ext>
              </c:extLst>
            </c:dLbl>
            <c:dLbl>
              <c:idx val="9"/>
              <c:layout>
                <c:manualLayout>
                  <c:x val="0.21873449397562122"/>
                  <c:y val="-0.11760110239000561"/>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11C-471E-B226-5E93E3E7328B}"/>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ja-JP"/>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１千万円未満</c:v>
                </c:pt>
                <c:pt idx="1">
                  <c:v>１千万円～５千万円未満</c:v>
                </c:pt>
                <c:pt idx="2">
                  <c:v>５千万円～１億円未満</c:v>
                </c:pt>
                <c:pt idx="3">
                  <c:v>１億円以上</c:v>
                </c:pt>
                <c:pt idx="4">
                  <c:v>その他（個人事業主など）</c:v>
                </c:pt>
                <c:pt idx="5">
                  <c:v>回答なし</c:v>
                </c:pt>
              </c:strCache>
            </c:strRef>
          </c:cat>
          <c:val>
            <c:numRef>
              <c:f>Sheet1!$B$2:$B$7</c:f>
              <c:numCache>
                <c:formatCode>0.0%</c:formatCode>
                <c:ptCount val="6"/>
                <c:pt idx="0">
                  <c:v>0.32506887052341599</c:v>
                </c:pt>
                <c:pt idx="1">
                  <c:v>0.33608815426997246</c:v>
                </c:pt>
                <c:pt idx="2">
                  <c:v>4.9586776859504134E-2</c:v>
                </c:pt>
                <c:pt idx="3">
                  <c:v>7.1625344352617082E-2</c:v>
                </c:pt>
                <c:pt idx="4">
                  <c:v>0.15977961432506887</c:v>
                </c:pt>
                <c:pt idx="5">
                  <c:v>5.7851239669421489E-2</c:v>
                </c:pt>
              </c:numCache>
            </c:numRef>
          </c:val>
          <c:extLst>
            <c:ext xmlns:c16="http://schemas.microsoft.com/office/drawing/2014/chart" uri="{C3380CC4-5D6E-409C-BE32-E72D297353CC}">
              <c16:uniqueId val="{00000001-811C-471E-B226-5E93E3E7328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0180177454899797"/>
          <c:y val="3.8539467480627553E-2"/>
          <c:w val="0.38718129302135396"/>
          <c:h val="0.89512752405706653"/>
        </c:manualLayout>
      </c:layout>
      <c:barChart>
        <c:barDir val="bar"/>
        <c:grouping val="clustered"/>
        <c:varyColors val="0"/>
        <c:ser>
          <c:idx val="1"/>
          <c:order val="0"/>
          <c:tx>
            <c:strRef>
              <c:f>Sheet1!$B$1</c:f>
              <c:strCache>
                <c:ptCount val="1"/>
                <c:pt idx="0">
                  <c:v>割合</c:v>
                </c:pt>
              </c:strCache>
            </c:strRef>
          </c:tx>
          <c:spPr>
            <a:solidFill>
              <a:schemeClr val="accent2"/>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条例により、「義務」と規定している都道府県が複数あるため</c:v>
                </c:pt>
                <c:pt idx="1">
                  <c:v>義務化しても、事業者の規模等を踏まえ「過重な負担のない範囲」での対応を求めるものであるため</c:v>
                </c:pt>
                <c:pt idx="2">
                  <c:v>現行の「努力義務」のままでは、事業者の理解・取組みが進まない要因になっていると考えられるため</c:v>
                </c:pt>
                <c:pt idx="3">
                  <c:v>合理的配慮の提供は通常の接客で実践している範囲の対応であるため</c:v>
                </c:pt>
                <c:pt idx="4">
                  <c:v>その他</c:v>
                </c:pt>
                <c:pt idx="5">
                  <c:v>回答なし</c:v>
                </c:pt>
              </c:strCache>
            </c:strRef>
          </c:cat>
          <c:val>
            <c:numRef>
              <c:f>Sheet1!$B$2:$B$7</c:f>
              <c:numCache>
                <c:formatCode>0.0%</c:formatCode>
                <c:ptCount val="6"/>
                <c:pt idx="0">
                  <c:v>3.5714285714285712E-2</c:v>
                </c:pt>
                <c:pt idx="1">
                  <c:v>0.61785714285714288</c:v>
                </c:pt>
                <c:pt idx="2">
                  <c:v>0.31071428571428572</c:v>
                </c:pt>
                <c:pt idx="3">
                  <c:v>0.35714285714285715</c:v>
                </c:pt>
                <c:pt idx="4">
                  <c:v>2.5000000000000001E-2</c:v>
                </c:pt>
                <c:pt idx="5">
                  <c:v>2.1428571428571429E-2</c:v>
                </c:pt>
              </c:numCache>
            </c:numRef>
          </c:val>
          <c:extLst>
            <c:ext xmlns:c16="http://schemas.microsoft.com/office/drawing/2014/chart" uri="{C3380CC4-5D6E-409C-BE32-E72D297353CC}">
              <c16:uniqueId val="{00000000-7567-4020-B70A-988643707E49}"/>
            </c:ext>
          </c:extLst>
        </c:ser>
        <c:dLbls>
          <c:showLegendKey val="0"/>
          <c:showVal val="0"/>
          <c:showCatName val="0"/>
          <c:showSerName val="0"/>
          <c:showPercent val="0"/>
          <c:showBubbleSize val="0"/>
        </c:dLbls>
        <c:gapWidth val="100"/>
        <c:axId val="826547872"/>
        <c:axId val="826548200"/>
      </c:barChart>
      <c:valAx>
        <c:axId val="826548200"/>
        <c:scaling>
          <c:orientation val="minMax"/>
        </c:scaling>
        <c:delete val="0"/>
        <c:axPos val="t"/>
        <c:majorGridlines>
          <c:spPr>
            <a:ln w="9525" cap="flat" cmpd="sng" algn="ctr">
              <a:solidFill>
                <a:schemeClr val="tx1">
                  <a:lumMod val="15000"/>
                  <a:lumOff val="85000"/>
                </a:schemeClr>
              </a:solidFill>
              <a:round/>
            </a:ln>
            <a:effectLst/>
          </c:spPr>
        </c:majorGridlines>
        <c:numFmt formatCode="0.0%"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826547872"/>
        <c:crosses val="autoZero"/>
        <c:crossBetween val="between"/>
      </c:valAx>
      <c:catAx>
        <c:axId val="826547872"/>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26548200"/>
        <c:crosses val="autoZero"/>
        <c:auto val="1"/>
        <c:lblAlgn val="ctr"/>
        <c:lblOffset val="100"/>
        <c:noMultiLvlLbl val="0"/>
      </c:cat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9650185225940009"/>
          <c:y val="3.8539467480627553E-2"/>
          <c:w val="0.29685492173272832"/>
          <c:h val="0.89512752405706653"/>
        </c:manualLayout>
      </c:layout>
      <c:barChart>
        <c:barDir val="bar"/>
        <c:grouping val="clustered"/>
        <c:varyColors val="0"/>
        <c:ser>
          <c:idx val="1"/>
          <c:order val="0"/>
          <c:tx>
            <c:strRef>
              <c:f>Sheet1!$B$1</c:f>
              <c:strCache>
                <c:ptCount val="1"/>
                <c:pt idx="0">
                  <c:v>割合</c:v>
                </c:pt>
              </c:strCache>
            </c:strRef>
          </c:tx>
          <c:spPr>
            <a:solidFill>
              <a:schemeClr val="accent2"/>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過重な負担の判断基準が不明確であるため</c:v>
                </c:pt>
                <c:pt idx="1">
                  <c:v>業種・規模等による違いがあるほか、混雑時等の状況によっても対応が難しい場合があるため</c:v>
                </c:pt>
                <c:pt idx="2">
                  <c:v>施設・設備の改修等を求められた場合、物理的に難しい場合や費用負担が重すぎる場合があるため</c:v>
                </c:pt>
                <c:pt idx="3">
                  <c:v>社会への法の理念や内容の浸透が十分とは言えないため</c:v>
                </c:pt>
                <c:pt idx="4">
                  <c:v>その他</c:v>
                </c:pt>
                <c:pt idx="5">
                  <c:v>回答なし・欠損値</c:v>
                </c:pt>
              </c:strCache>
            </c:strRef>
          </c:cat>
          <c:val>
            <c:numRef>
              <c:f>Sheet1!$B$2:$B$7</c:f>
              <c:numCache>
                <c:formatCode>0.0%</c:formatCode>
                <c:ptCount val="6"/>
                <c:pt idx="0">
                  <c:v>0.56578947368421051</c:v>
                </c:pt>
                <c:pt idx="1">
                  <c:v>0.86842105263157898</c:v>
                </c:pt>
                <c:pt idx="2">
                  <c:v>0.69736842105263153</c:v>
                </c:pt>
                <c:pt idx="3">
                  <c:v>0.21052631578947367</c:v>
                </c:pt>
                <c:pt idx="4">
                  <c:v>9.2105263157894732E-2</c:v>
                </c:pt>
                <c:pt idx="5">
                  <c:v>3.9473684210526314E-2</c:v>
                </c:pt>
              </c:numCache>
            </c:numRef>
          </c:val>
          <c:extLst>
            <c:ext xmlns:c16="http://schemas.microsoft.com/office/drawing/2014/chart" uri="{C3380CC4-5D6E-409C-BE32-E72D297353CC}">
              <c16:uniqueId val="{00000000-7567-4020-B70A-988643707E49}"/>
            </c:ext>
          </c:extLst>
        </c:ser>
        <c:dLbls>
          <c:showLegendKey val="0"/>
          <c:showVal val="0"/>
          <c:showCatName val="0"/>
          <c:showSerName val="0"/>
          <c:showPercent val="0"/>
          <c:showBubbleSize val="0"/>
        </c:dLbls>
        <c:gapWidth val="100"/>
        <c:axId val="826547872"/>
        <c:axId val="826548200"/>
      </c:barChart>
      <c:valAx>
        <c:axId val="826548200"/>
        <c:scaling>
          <c:orientation val="minMax"/>
        </c:scaling>
        <c:delete val="0"/>
        <c:axPos val="t"/>
        <c:majorGridlines>
          <c:spPr>
            <a:ln w="9525" cap="flat" cmpd="sng" algn="ctr">
              <a:solidFill>
                <a:schemeClr val="tx1">
                  <a:lumMod val="15000"/>
                  <a:lumOff val="85000"/>
                </a:schemeClr>
              </a:solidFill>
              <a:round/>
            </a:ln>
            <a:effectLst/>
          </c:spPr>
        </c:majorGridlines>
        <c:numFmt formatCode="0.0%"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826547872"/>
        <c:crosses val="autoZero"/>
        <c:crossBetween val="between"/>
      </c:valAx>
      <c:catAx>
        <c:axId val="826547872"/>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826548200"/>
        <c:crosses val="autoZero"/>
        <c:auto val="1"/>
        <c:lblAlgn val="ctr"/>
        <c:lblOffset val="100"/>
        <c:noMultiLvlLbl val="0"/>
      </c:cat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118575113862535"/>
          <c:y val="7.8753373372843688E-2"/>
          <c:w val="0.55564714758967504"/>
          <c:h val="0.92124662662715628"/>
        </c:manualLayout>
      </c:layout>
      <c:pieChart>
        <c:varyColors val="1"/>
        <c:ser>
          <c:idx val="1"/>
          <c:order val="0"/>
          <c:tx>
            <c:strRef>
              <c:f>Sheet1!$B$1</c:f>
              <c:strCache>
                <c:ptCount val="1"/>
                <c:pt idx="0">
                  <c:v>割合</c:v>
                </c:pt>
              </c:strCache>
            </c:strRef>
          </c:tx>
          <c:explosion val="2"/>
          <c:dPt>
            <c:idx val="0"/>
            <c:bubble3D val="0"/>
            <c:spPr>
              <a:solidFill>
                <a:schemeClr val="accent1"/>
              </a:solidFill>
              <a:ln w="19050">
                <a:solidFill>
                  <a:schemeClr val="lt1"/>
                </a:solidFill>
              </a:ln>
              <a:effectLst/>
            </c:spPr>
            <c:extLst>
              <c:ext xmlns:c16="http://schemas.microsoft.com/office/drawing/2014/chart" uri="{C3380CC4-5D6E-409C-BE32-E72D297353CC}">
                <c16:uniqueId val="{00000007-811C-471E-B226-5E93E3E7328B}"/>
              </c:ext>
            </c:extLst>
          </c:dPt>
          <c:dPt>
            <c:idx val="1"/>
            <c:bubble3D val="0"/>
            <c:explosion val="0"/>
            <c:spPr>
              <a:solidFill>
                <a:schemeClr val="accent2"/>
              </a:solidFill>
              <a:ln w="19050">
                <a:solidFill>
                  <a:schemeClr val="lt1"/>
                </a:solidFill>
              </a:ln>
              <a:effectLst/>
            </c:spPr>
            <c:extLst>
              <c:ext xmlns:c16="http://schemas.microsoft.com/office/drawing/2014/chart" uri="{C3380CC4-5D6E-409C-BE32-E72D297353CC}">
                <c16:uniqueId val="{00000002-811C-471E-B226-5E93E3E7328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3-811C-471E-B226-5E93E3E7328B}"/>
              </c:ext>
            </c:extLst>
          </c:dPt>
          <c:dLbls>
            <c:dLbl>
              <c:idx val="1"/>
              <c:layout>
                <c:manualLayout>
                  <c:x val="-3.5950721622306499E-3"/>
                  <c:y val="-0.15085658772365729"/>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11C-471E-B226-5E93E3E7328B}"/>
                </c:ext>
              </c:extLst>
            </c:dLbl>
            <c:dLbl>
              <c:idx val="2"/>
              <c:layout>
                <c:manualLayout>
                  <c:x val="0.12641145226311257"/>
                  <c:y val="0.18541331650148615"/>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11C-471E-B226-5E93E3E7328B}"/>
                </c:ext>
              </c:extLst>
            </c:dLbl>
            <c:dLbl>
              <c:idx val="3"/>
              <c:layout>
                <c:manualLayout>
                  <c:x val="3.0109084977794592E-3"/>
                  <c:y val="2.914976783472311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11C-471E-B226-5E93E3E7328B}"/>
                </c:ext>
              </c:extLst>
            </c:dLbl>
            <c:dLbl>
              <c:idx val="4"/>
              <c:layout>
                <c:manualLayout>
                  <c:x val="0.11125117235767885"/>
                  <c:y val="4.8582946391205188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11C-471E-B226-5E93E3E7328B}"/>
                </c:ext>
              </c:extLst>
            </c:dLbl>
            <c:dLbl>
              <c:idx val="5"/>
              <c:layout>
                <c:manualLayout>
                  <c:x val="-0.13722606659655442"/>
                  <c:y val="1.1284250020848588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11C-471E-B226-5E93E3E7328B}"/>
                </c:ext>
              </c:extLst>
            </c:dLbl>
            <c:dLbl>
              <c:idx val="8"/>
              <c:layout>
                <c:manualLayout>
                  <c:x val="-0.12566967324583386"/>
                  <c:y val="-0.17996003436447086"/>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11C-471E-B226-5E93E3E7328B}"/>
                </c:ext>
              </c:extLst>
            </c:dLbl>
            <c:dLbl>
              <c:idx val="9"/>
              <c:layout>
                <c:manualLayout>
                  <c:x val="0.21873449397562122"/>
                  <c:y val="-0.11760110239000561"/>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11C-471E-B226-5E93E3E7328B}"/>
                </c:ext>
              </c:extLst>
            </c:dLbl>
            <c:dLbl>
              <c:idx val="1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6="http://schemas.microsoft.com/office/drawing/2014/chart" uri="{C3380CC4-5D6E-409C-BE32-E72D297353CC}">
                  <c16:uniqueId val="{0000000B-811C-471E-B226-5E93E3E7328B}"/>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行ったことがある</c:v>
                </c:pt>
                <c:pt idx="1">
                  <c:v>行ったことがない</c:v>
                </c:pt>
                <c:pt idx="2">
                  <c:v>回答なし</c:v>
                </c:pt>
              </c:strCache>
            </c:strRef>
          </c:cat>
          <c:val>
            <c:numRef>
              <c:f>Sheet1!$B$2:$B$4</c:f>
              <c:numCache>
                <c:formatCode>0.0%</c:formatCode>
                <c:ptCount val="3"/>
                <c:pt idx="0">
                  <c:v>0.1928374655647383</c:v>
                </c:pt>
                <c:pt idx="1">
                  <c:v>0.61707988980716255</c:v>
                </c:pt>
                <c:pt idx="2">
                  <c:v>0.19008264462809918</c:v>
                </c:pt>
              </c:numCache>
            </c:numRef>
          </c:val>
          <c:extLst>
            <c:ext xmlns:c16="http://schemas.microsoft.com/office/drawing/2014/chart" uri="{C3380CC4-5D6E-409C-BE32-E72D297353CC}">
              <c16:uniqueId val="{00000001-811C-471E-B226-5E93E3E7328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86099560075448"/>
          <c:y val="0.15559943991115829"/>
          <c:w val="0.61563453355574538"/>
          <c:h val="0.83586628683630282"/>
        </c:manualLayout>
      </c:layout>
      <c:pieChart>
        <c:varyColors val="1"/>
        <c:ser>
          <c:idx val="1"/>
          <c:order val="0"/>
          <c:tx>
            <c:strRef>
              <c:f>Sheet1!$B$1</c:f>
              <c:strCache>
                <c:ptCount val="1"/>
                <c:pt idx="0">
                  <c:v>割合</c:v>
                </c:pt>
              </c:strCache>
            </c:strRef>
          </c:tx>
          <c:explosion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AED-4F1A-9C8E-B2000F88CAA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AED-4F1A-9C8E-B2000F88CAA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AED-4F1A-9C8E-B2000F88CAA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AED-4F1A-9C8E-B2000F88CAA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0AED-4F1A-9C8E-B2000F88CAA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0AED-4F1A-9C8E-B2000F88CAAB}"/>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C-C184-46B5-A366-E23F18718EB7}"/>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685E-46EA-B749-ABDC9C5FED39}"/>
              </c:ext>
            </c:extLst>
          </c:dPt>
          <c:dLbls>
            <c:dLbl>
              <c:idx val="0"/>
              <c:layout>
                <c:manualLayout>
                  <c:x val="-0.14124764461606898"/>
                  <c:y val="0.21634086590889989"/>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AED-4F1A-9C8E-B2000F88CAAB}"/>
                </c:ext>
              </c:extLst>
            </c:dLbl>
            <c:dLbl>
              <c:idx val="1"/>
              <c:layout>
                <c:manualLayout>
                  <c:x val="-0.18204379520511638"/>
                  <c:y val="-0.1475267571177957"/>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AED-4F1A-9C8E-B2000F88CAAB}"/>
                </c:ext>
              </c:extLst>
            </c:dLbl>
            <c:dLbl>
              <c:idx val="2"/>
              <c:layout>
                <c:manualLayout>
                  <c:x val="0.21548763915375926"/>
                  <c:y val="-9.7505386724038481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AED-4F1A-9C8E-B2000F88CAAB}"/>
                </c:ext>
              </c:extLst>
            </c:dLbl>
            <c:dLbl>
              <c:idx val="3"/>
              <c:layout>
                <c:manualLayout>
                  <c:x val="0"/>
                  <c:y val="1.4000324108371256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AED-4F1A-9C8E-B2000F88CAAB}"/>
                </c:ext>
              </c:extLst>
            </c:dLbl>
            <c:dLbl>
              <c:idx val="4"/>
              <c:layout>
                <c:manualLayout>
                  <c:x val="6.9098453388765607E-2"/>
                  <c:y val="3.1501349349137474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AED-4F1A-9C8E-B2000F88CAAB}"/>
                </c:ext>
              </c:extLst>
            </c:dLbl>
            <c:dLbl>
              <c:idx val="5"/>
              <c:layout>
                <c:manualLayout>
                  <c:x val="0.12773388120804283"/>
                  <c:y val="5.8110826774821706E-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AED-4F1A-9C8E-B2000F88CAAB}"/>
                </c:ext>
              </c:extLst>
            </c:dLbl>
            <c:dLbl>
              <c:idx val="6"/>
              <c:delete val="1"/>
              <c:extLst>
                <c:ext xmlns:c15="http://schemas.microsoft.com/office/drawing/2012/chart" uri="{CE6537A1-D6FC-4f65-9D91-7224C49458BB}"/>
                <c:ext xmlns:c16="http://schemas.microsoft.com/office/drawing/2014/chart" uri="{C3380CC4-5D6E-409C-BE32-E72D297353CC}">
                  <c16:uniqueId val="{0000000C-C184-46B5-A366-E23F18718EB7}"/>
                </c:ext>
              </c:extLst>
            </c:dLbl>
            <c:dLbl>
              <c:idx val="8"/>
              <c:layout>
                <c:manualLayout>
                  <c:x val="-0.12566967324583386"/>
                  <c:y val="-0.17996003436447086"/>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AED-4F1A-9C8E-B2000F88CAAB}"/>
                </c:ext>
              </c:extLst>
            </c:dLbl>
            <c:dLbl>
              <c:idx val="9"/>
              <c:layout>
                <c:manualLayout>
                  <c:x val="0.21873449397562122"/>
                  <c:y val="-0.11760110239000561"/>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AED-4F1A-9C8E-B2000F88CAAB}"/>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ja-JP"/>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Sheet1!$A$2:$A$9</c:f>
              <c:strCache>
                <c:ptCount val="8"/>
                <c:pt idx="0">
                  <c:v>１～５人</c:v>
                </c:pt>
                <c:pt idx="1">
                  <c:v>６～20人</c:v>
                </c:pt>
                <c:pt idx="2">
                  <c:v>21～50人</c:v>
                </c:pt>
                <c:pt idx="3">
                  <c:v>51～100人</c:v>
                </c:pt>
                <c:pt idx="4">
                  <c:v>101～300人</c:v>
                </c:pt>
                <c:pt idx="5">
                  <c:v>301人以上</c:v>
                </c:pt>
                <c:pt idx="6">
                  <c:v>不明</c:v>
                </c:pt>
                <c:pt idx="7">
                  <c:v>回答なし</c:v>
                </c:pt>
              </c:strCache>
            </c:strRef>
          </c:cat>
          <c:val>
            <c:numRef>
              <c:f>Sheet1!$B$2:$B$9</c:f>
              <c:numCache>
                <c:formatCode>0.0%</c:formatCode>
                <c:ptCount val="8"/>
                <c:pt idx="0">
                  <c:v>0.25344352617079891</c:v>
                </c:pt>
                <c:pt idx="1">
                  <c:v>0.30578512396694213</c:v>
                </c:pt>
                <c:pt idx="2">
                  <c:v>0.20661157024793389</c:v>
                </c:pt>
                <c:pt idx="3">
                  <c:v>9.6418732782369149E-2</c:v>
                </c:pt>
                <c:pt idx="4">
                  <c:v>8.5399449035812675E-2</c:v>
                </c:pt>
                <c:pt idx="5">
                  <c:v>4.1322314049586778E-2</c:v>
                </c:pt>
                <c:pt idx="6">
                  <c:v>0</c:v>
                </c:pt>
                <c:pt idx="7">
                  <c:v>1.1019283746556474E-2</c:v>
                </c:pt>
              </c:numCache>
            </c:numRef>
          </c:val>
          <c:extLst>
            <c:ext xmlns:c16="http://schemas.microsoft.com/office/drawing/2014/chart" uri="{C3380CC4-5D6E-409C-BE32-E72D297353CC}">
              <c16:uniqueId val="{0000000F-0AED-4F1A-9C8E-B2000F88CAA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118575113862535"/>
          <c:y val="7.8753373372843688E-2"/>
          <c:w val="0.55564714758967504"/>
          <c:h val="0.92124662662715628"/>
        </c:manualLayout>
      </c:layout>
      <c:pieChart>
        <c:varyColors val="1"/>
        <c:ser>
          <c:idx val="1"/>
          <c:order val="0"/>
          <c:tx>
            <c:strRef>
              <c:f>Sheet1!$B$1</c:f>
              <c:strCache>
                <c:ptCount val="1"/>
                <c:pt idx="0">
                  <c:v>割合</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7-811C-471E-B226-5E93E3E7328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2-811C-471E-B226-5E93E3E7328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3-811C-471E-B226-5E93E3E7328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4-811C-471E-B226-5E93E3E7328B}"/>
              </c:ext>
            </c:extLst>
          </c:dPt>
          <c:dLbls>
            <c:dLbl>
              <c:idx val="1"/>
              <c:layout>
                <c:manualLayout>
                  <c:x val="4.1215569714900077E-2"/>
                  <c:y val="-5.3591679070097098E-2"/>
                </c:manualLayout>
              </c:layout>
              <c:showLegendKey val="0"/>
              <c:showVal val="1"/>
              <c:showCatName val="1"/>
              <c:showSerName val="0"/>
              <c:showPercent val="0"/>
              <c:showBubbleSize val="0"/>
              <c:extLst>
                <c:ext xmlns:c15="http://schemas.microsoft.com/office/drawing/2012/chart" uri="{CE6537A1-D6FC-4f65-9D91-7224C49458BB}">
                  <c15:layout>
                    <c:manualLayout>
                      <c:w val="0.34170466554452755"/>
                      <c:h val="0.36036891345949396"/>
                    </c:manualLayout>
                  </c15:layout>
                </c:ext>
                <c:ext xmlns:c16="http://schemas.microsoft.com/office/drawing/2014/chart" uri="{C3380CC4-5D6E-409C-BE32-E72D297353CC}">
                  <c16:uniqueId val="{00000002-811C-471E-B226-5E93E3E7328B}"/>
                </c:ext>
              </c:extLst>
            </c:dLbl>
            <c:dLbl>
              <c:idx val="2"/>
              <c:layout>
                <c:manualLayout>
                  <c:x val="0.20374093764882273"/>
                  <c:y val="0.18217556169820678"/>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11C-471E-B226-5E93E3E7328B}"/>
                </c:ext>
              </c:extLst>
            </c:dLbl>
            <c:dLbl>
              <c:idx val="3"/>
              <c:layout>
                <c:manualLayout>
                  <c:x val="0.17463269287121183"/>
                  <c:y val="1.4000304504136436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11C-471E-B226-5E93E3E7328B}"/>
                </c:ext>
              </c:extLst>
            </c:dLbl>
            <c:dLbl>
              <c:idx val="4"/>
              <c:layout>
                <c:manualLayout>
                  <c:x val="0.10824034082210415"/>
                  <c:y val="9.9754272938935337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11C-471E-B226-5E93E3E7328B}"/>
                </c:ext>
              </c:extLst>
            </c:dLbl>
            <c:dLbl>
              <c:idx val="5"/>
              <c:layout>
                <c:manualLayout>
                  <c:x val="0.21203938224746904"/>
                  <c:y val="2.1000899566091649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11C-471E-B226-5E93E3E7328B}"/>
                </c:ext>
              </c:extLst>
            </c:dLbl>
            <c:dLbl>
              <c:idx val="8"/>
              <c:layout>
                <c:manualLayout>
                  <c:x val="-0.12566967324583386"/>
                  <c:y val="-0.17996003436447086"/>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11C-471E-B226-5E93E3E7328B}"/>
                </c:ext>
              </c:extLst>
            </c:dLbl>
            <c:dLbl>
              <c:idx val="9"/>
              <c:layout>
                <c:manualLayout>
                  <c:x val="0.21873449397562122"/>
                  <c:y val="-0.11760110239000561"/>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11C-471E-B226-5E93E3E7328B}"/>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ja-JP"/>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名前も内容も知っている</c:v>
                </c:pt>
                <c:pt idx="1">
                  <c:v>名前は聞いたことがあるが、内容は知らない</c:v>
                </c:pt>
                <c:pt idx="2">
                  <c:v>名前も内容も知らない</c:v>
                </c:pt>
                <c:pt idx="3">
                  <c:v>回答なし</c:v>
                </c:pt>
              </c:strCache>
            </c:strRef>
          </c:cat>
          <c:val>
            <c:numRef>
              <c:f>Sheet1!$B$2:$B$5</c:f>
              <c:numCache>
                <c:formatCode>0.0%</c:formatCode>
                <c:ptCount val="4"/>
                <c:pt idx="0">
                  <c:v>0.30027548209366389</c:v>
                </c:pt>
                <c:pt idx="1">
                  <c:v>0.42148760330578511</c:v>
                </c:pt>
                <c:pt idx="2">
                  <c:v>0.26446280991735538</c:v>
                </c:pt>
                <c:pt idx="3">
                  <c:v>1.3774104683195593E-2</c:v>
                </c:pt>
              </c:numCache>
            </c:numRef>
          </c:val>
          <c:extLst>
            <c:ext xmlns:c16="http://schemas.microsoft.com/office/drawing/2014/chart" uri="{C3380CC4-5D6E-409C-BE32-E72D297353CC}">
              <c16:uniqueId val="{00000001-811C-471E-B226-5E93E3E7328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36644984964424"/>
          <c:y val="3.2069631141523752E-2"/>
          <c:w val="0.60961271656018645"/>
          <c:h val="0.92758215543273626"/>
        </c:manualLayout>
      </c:layout>
      <c:pieChart>
        <c:varyColors val="1"/>
        <c:ser>
          <c:idx val="1"/>
          <c:order val="0"/>
          <c:tx>
            <c:strRef>
              <c:f>Sheet1!$B$1</c:f>
              <c:strCache>
                <c:ptCount val="1"/>
                <c:pt idx="0">
                  <c:v>割合</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AED-4F1A-9C8E-B2000F88CAA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AED-4F1A-9C8E-B2000F88CAA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AED-4F1A-9C8E-B2000F88CAA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AED-4F1A-9C8E-B2000F88CAA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0AED-4F1A-9C8E-B2000F88CAA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0AED-4F1A-9C8E-B2000F88CAAB}"/>
              </c:ext>
            </c:extLst>
          </c:dPt>
          <c:dLbls>
            <c:dLbl>
              <c:idx val="0"/>
              <c:layout>
                <c:manualLayout>
                  <c:x val="-0.20447672306943876"/>
                  <c:y val="0.1613643553805735"/>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AED-4F1A-9C8E-B2000F88CAAB}"/>
                </c:ext>
              </c:extLst>
            </c:dLbl>
            <c:dLbl>
              <c:idx val="1"/>
              <c:layout>
                <c:manualLayout>
                  <c:x val="-8.2683814778392442E-2"/>
                  <c:y val="-0.14978213212904465"/>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AED-4F1A-9C8E-B2000F88CAAB}"/>
                </c:ext>
              </c:extLst>
            </c:dLbl>
            <c:dLbl>
              <c:idx val="2"/>
              <c:layout>
                <c:manualLayout>
                  <c:x val="0.22150945614931833"/>
                  <c:y val="3.9935889596777553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AED-4F1A-9C8E-B2000F88CAAB}"/>
                </c:ext>
              </c:extLst>
            </c:dLbl>
            <c:dLbl>
              <c:idx val="3"/>
              <c:layout>
                <c:manualLayout>
                  <c:x val="9.3338163431164883E-2"/>
                  <c:y val="0.11020914521987538"/>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AED-4F1A-9C8E-B2000F88CAAB}"/>
                </c:ext>
              </c:extLst>
            </c:dLbl>
            <c:dLbl>
              <c:idx val="4"/>
              <c:layout>
                <c:manualLayout>
                  <c:x val="8.4152995877663117E-2"/>
                  <c:y val="2.2338716630358357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AED-4F1A-9C8E-B2000F88CAAB}"/>
                </c:ext>
              </c:extLst>
            </c:dLbl>
            <c:dLbl>
              <c:idx val="5"/>
              <c:layout>
                <c:manualLayout>
                  <c:x val="7.3537528248011505E-2"/>
                  <c:y val="2.6251124457614562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AED-4F1A-9C8E-B2000F88CAAB}"/>
                </c:ext>
              </c:extLst>
            </c:dLbl>
            <c:dLbl>
              <c:idx val="8"/>
              <c:layout>
                <c:manualLayout>
                  <c:x val="-0.12566967324583386"/>
                  <c:y val="-0.17996003436447086"/>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AED-4F1A-9C8E-B2000F88CAAB}"/>
                </c:ext>
              </c:extLst>
            </c:dLbl>
            <c:dLbl>
              <c:idx val="9"/>
              <c:layout>
                <c:manualLayout>
                  <c:x val="0.21873449397562122"/>
                  <c:y val="-0.11760110239000561"/>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AED-4F1A-9C8E-B2000F88CAAB}"/>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ja-JP"/>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よくある</c:v>
                </c:pt>
                <c:pt idx="1">
                  <c:v>たまにある</c:v>
                </c:pt>
                <c:pt idx="2">
                  <c:v>ほとんどない</c:v>
                </c:pt>
                <c:pt idx="3">
                  <c:v>全くない</c:v>
                </c:pt>
                <c:pt idx="4">
                  <c:v>回答なし</c:v>
                </c:pt>
              </c:strCache>
            </c:strRef>
          </c:cat>
          <c:val>
            <c:numRef>
              <c:f>Sheet1!$B$2:$B$6</c:f>
              <c:numCache>
                <c:formatCode>0.0%</c:formatCode>
                <c:ptCount val="5"/>
                <c:pt idx="0">
                  <c:v>0.31404958677685951</c:v>
                </c:pt>
                <c:pt idx="1">
                  <c:v>0.3168044077134986</c:v>
                </c:pt>
                <c:pt idx="2">
                  <c:v>0.27548209366391185</c:v>
                </c:pt>
                <c:pt idx="3">
                  <c:v>8.8154269972451793E-2</c:v>
                </c:pt>
                <c:pt idx="4">
                  <c:v>5.5096418732782371E-3</c:v>
                </c:pt>
              </c:numCache>
            </c:numRef>
          </c:val>
          <c:extLst>
            <c:ext xmlns:c16="http://schemas.microsoft.com/office/drawing/2014/chart" uri="{C3380CC4-5D6E-409C-BE32-E72D297353CC}">
              <c16:uniqueId val="{0000000F-0AED-4F1A-9C8E-B2000F88CAA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817472562799964"/>
          <c:y val="8.6232434587079382E-2"/>
          <c:w val="0.55865795036315824"/>
          <c:h val="0.90143055737263422"/>
        </c:manualLayout>
      </c:layout>
      <c:pieChart>
        <c:varyColors val="1"/>
        <c:ser>
          <c:idx val="1"/>
          <c:order val="0"/>
          <c:tx>
            <c:strRef>
              <c:f>Sheet1!$B$1</c:f>
              <c:strCache>
                <c:ptCount val="1"/>
                <c:pt idx="0">
                  <c:v>割合</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7-811C-471E-B226-5E93E3E7328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2-811C-471E-B226-5E93E3E7328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3-811C-471E-B226-5E93E3E7328B}"/>
              </c:ext>
            </c:extLst>
          </c:dPt>
          <c:dLbls>
            <c:dLbl>
              <c:idx val="0"/>
              <c:layout>
                <c:manualLayout>
                  <c:x val="-0.20826086606056526"/>
                  <c:y val="0.1361424222462459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11C-471E-B226-5E93E3E7328B}"/>
                </c:ext>
              </c:extLst>
            </c:dLbl>
            <c:dLbl>
              <c:idx val="1"/>
              <c:layout>
                <c:manualLayout>
                  <c:x val="0.24329942465568957"/>
                  <c:y val="-0.13689794444406189"/>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11C-471E-B226-5E93E3E7328B}"/>
                </c:ext>
              </c:extLst>
            </c:dLbl>
            <c:dLbl>
              <c:idx val="2"/>
              <c:layout>
                <c:manualLayout>
                  <c:x val="8.9029482247019676E-2"/>
                  <c:y val="9.5232138498886426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11C-471E-B226-5E93E3E7328B}"/>
                </c:ext>
              </c:extLst>
            </c:dLbl>
            <c:dLbl>
              <c:idx val="3"/>
              <c:layout>
                <c:manualLayout>
                  <c:x val="0.17463269287121183"/>
                  <c:y val="1.4000304504136436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11C-471E-B226-5E93E3E7328B}"/>
                </c:ext>
              </c:extLst>
            </c:dLbl>
            <c:dLbl>
              <c:idx val="4"/>
              <c:layout>
                <c:manualLayout>
                  <c:x val="0.10824034082210415"/>
                  <c:y val="9.9754272938935337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11C-471E-B226-5E93E3E7328B}"/>
                </c:ext>
              </c:extLst>
            </c:dLbl>
            <c:dLbl>
              <c:idx val="5"/>
              <c:layout>
                <c:manualLayout>
                  <c:x val="0.21203938224746904"/>
                  <c:y val="2.1000899566091649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11C-471E-B226-5E93E3E7328B}"/>
                </c:ext>
              </c:extLst>
            </c:dLbl>
            <c:dLbl>
              <c:idx val="8"/>
              <c:layout>
                <c:manualLayout>
                  <c:x val="-0.12566967324583386"/>
                  <c:y val="-0.17996003436447086"/>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11C-471E-B226-5E93E3E7328B}"/>
                </c:ext>
              </c:extLst>
            </c:dLbl>
            <c:dLbl>
              <c:idx val="9"/>
              <c:layout>
                <c:manualLayout>
                  <c:x val="0.21873449397562122"/>
                  <c:y val="-0.11760110239000561"/>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11C-471E-B226-5E93E3E7328B}"/>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ja-JP"/>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ある</c:v>
                </c:pt>
                <c:pt idx="1">
                  <c:v>ない</c:v>
                </c:pt>
                <c:pt idx="2">
                  <c:v>回答なし</c:v>
                </c:pt>
              </c:strCache>
            </c:strRef>
          </c:cat>
          <c:val>
            <c:numRef>
              <c:f>Sheet1!$B$2:$B$4</c:f>
              <c:numCache>
                <c:formatCode>0.0%</c:formatCode>
                <c:ptCount val="3"/>
                <c:pt idx="0">
                  <c:v>0.32231404958677684</c:v>
                </c:pt>
                <c:pt idx="1">
                  <c:v>0.66666666666666663</c:v>
                </c:pt>
                <c:pt idx="2">
                  <c:v>1.1019283746556474E-2</c:v>
                </c:pt>
              </c:numCache>
            </c:numRef>
          </c:val>
          <c:extLst>
            <c:ext xmlns:c16="http://schemas.microsoft.com/office/drawing/2014/chart" uri="{C3380CC4-5D6E-409C-BE32-E72D297353CC}">
              <c16:uniqueId val="{00000001-811C-471E-B226-5E93E3E7328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463177300310384"/>
          <c:y val="2.914976783472311E-2"/>
          <c:w val="0.58088722701491424"/>
          <c:h val="0.93729892589608754"/>
        </c:manualLayout>
      </c:layout>
      <c:pieChart>
        <c:varyColors val="1"/>
        <c:ser>
          <c:idx val="1"/>
          <c:order val="0"/>
          <c:tx>
            <c:strRef>
              <c:f>Sheet1!$B$1</c:f>
              <c:strCache>
                <c:ptCount val="1"/>
                <c:pt idx="0">
                  <c:v>割合</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AED-4F1A-9C8E-B2000F88CAA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AED-4F1A-9C8E-B2000F88CAA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AED-4F1A-9C8E-B2000F88CAA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AED-4F1A-9C8E-B2000F88CAA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0AED-4F1A-9C8E-B2000F88CAA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0AED-4F1A-9C8E-B2000F88CAAB}"/>
              </c:ext>
            </c:extLst>
          </c:dPt>
          <c:dLbls>
            <c:dLbl>
              <c:idx val="0"/>
              <c:layout>
                <c:manualLayout>
                  <c:x val="-0.19845490607387964"/>
                  <c:y val="0.17108082901633687"/>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AED-4F1A-9C8E-B2000F88CAAB}"/>
                </c:ext>
              </c:extLst>
            </c:dLbl>
            <c:dLbl>
              <c:idx val="1"/>
              <c:layout>
                <c:manualLayout>
                  <c:x val="0.23045066899067704"/>
                  <c:y val="-0.22419193553693337"/>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AED-4F1A-9C8E-B2000F88CAAB}"/>
                </c:ext>
              </c:extLst>
            </c:dLbl>
            <c:dLbl>
              <c:idx val="2"/>
              <c:layout>
                <c:manualLayout>
                  <c:x val="8.3007665251460597E-2"/>
                  <c:y val="4.8582946391205188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AED-4F1A-9C8E-B2000F88CAAB}"/>
                </c:ext>
              </c:extLst>
            </c:dLbl>
            <c:dLbl>
              <c:idx val="3"/>
              <c:layout>
                <c:manualLayout>
                  <c:x val="9.3338163431164883E-2"/>
                  <c:y val="0.11020914521987538"/>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AED-4F1A-9C8E-B2000F88CAAB}"/>
                </c:ext>
              </c:extLst>
            </c:dLbl>
            <c:dLbl>
              <c:idx val="4"/>
              <c:layout>
                <c:manualLayout>
                  <c:x val="0.11727298935323789"/>
                  <c:y val="4.013213120916217E-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AED-4F1A-9C8E-B2000F88CAAB}"/>
                </c:ext>
              </c:extLst>
            </c:dLbl>
            <c:dLbl>
              <c:idx val="5"/>
              <c:layout>
                <c:manualLayout>
                  <c:x val="7.3537528248011505E-2"/>
                  <c:y val="2.6251124457614562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AED-4F1A-9C8E-B2000F88CAAB}"/>
                </c:ext>
              </c:extLst>
            </c:dLbl>
            <c:dLbl>
              <c:idx val="8"/>
              <c:layout>
                <c:manualLayout>
                  <c:x val="-0.12566967324583386"/>
                  <c:y val="-0.17996003436447086"/>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AED-4F1A-9C8E-B2000F88CAAB}"/>
                </c:ext>
              </c:extLst>
            </c:dLbl>
            <c:dLbl>
              <c:idx val="9"/>
              <c:layout>
                <c:manualLayout>
                  <c:x val="0.21873449397562122"/>
                  <c:y val="-0.11760110239000561"/>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AED-4F1A-9C8E-B2000F88CAAB}"/>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ja-JP"/>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ある</c:v>
                </c:pt>
                <c:pt idx="1">
                  <c:v>ない</c:v>
                </c:pt>
                <c:pt idx="2">
                  <c:v>回答なし</c:v>
                </c:pt>
              </c:strCache>
            </c:strRef>
          </c:cat>
          <c:val>
            <c:numRef>
              <c:f>Sheet1!$B$2:$B$4</c:f>
              <c:numCache>
                <c:formatCode>0.0%</c:formatCode>
                <c:ptCount val="3"/>
                <c:pt idx="0">
                  <c:v>0.29914529914529914</c:v>
                </c:pt>
                <c:pt idx="1">
                  <c:v>0.69230769230769229</c:v>
                </c:pt>
                <c:pt idx="2">
                  <c:v>8.5470085470085479E-3</c:v>
                </c:pt>
              </c:numCache>
            </c:numRef>
          </c:val>
          <c:extLst>
            <c:ext xmlns:c16="http://schemas.microsoft.com/office/drawing/2014/chart" uri="{C3380CC4-5D6E-409C-BE32-E72D297353CC}">
              <c16:uniqueId val="{0000000F-0AED-4F1A-9C8E-B2000F88CAA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694557621984548"/>
          <c:y val="3.8539467480627553E-2"/>
          <c:w val="0.46157044673253977"/>
          <c:h val="0.96146053251937247"/>
        </c:manualLayout>
      </c:layout>
      <c:barChart>
        <c:barDir val="bar"/>
        <c:grouping val="clustered"/>
        <c:varyColors val="0"/>
        <c:ser>
          <c:idx val="1"/>
          <c:order val="0"/>
          <c:tx>
            <c:strRef>
              <c:f>Sheet1!$B$1</c:f>
              <c:strCache>
                <c:ptCount val="1"/>
                <c:pt idx="0">
                  <c:v>割合</c:v>
                </c:pt>
              </c:strCache>
            </c:strRef>
          </c:tx>
          <c:spPr>
            <a:solidFill>
              <a:schemeClr val="accent2"/>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人員体制や費用、準備期間などにおいて、負担が大きかった</c:v>
                </c:pt>
                <c:pt idx="1">
                  <c:v>配慮の提供は努力義務であり、必ずしも必要だとは思っていなかった</c:v>
                </c:pt>
                <c:pt idx="2">
                  <c:v>障がい者と配慮の内容について話し合ったが、対話がうまくいかなかった</c:v>
                </c:pt>
                <c:pt idx="3">
                  <c:v>適切な配慮や工夫の内容または方法がわからなかった</c:v>
                </c:pt>
                <c:pt idx="4">
                  <c:v>自社の都合だけでは対応できない内容だった</c:v>
                </c:pt>
                <c:pt idx="5">
                  <c:v>配慮や工夫を提供すれば、他の顧客との公平性を失すると考えた</c:v>
                </c:pt>
                <c:pt idx="6">
                  <c:v>お客様に対する安全配慮義務に違反する恐れがあると考えた</c:v>
                </c:pt>
                <c:pt idx="7">
                  <c:v>社内規程やマニュアルに反していた</c:v>
                </c:pt>
                <c:pt idx="8">
                  <c:v>その他</c:v>
                </c:pt>
                <c:pt idx="9">
                  <c:v>回答なし</c:v>
                </c:pt>
              </c:strCache>
            </c:strRef>
          </c:cat>
          <c:val>
            <c:numRef>
              <c:f>Sheet1!$B$2:$B$11</c:f>
              <c:numCache>
                <c:formatCode>0.0%</c:formatCode>
                <c:ptCount val="10"/>
                <c:pt idx="0">
                  <c:v>0.8</c:v>
                </c:pt>
                <c:pt idx="1">
                  <c:v>5.7142857142857141E-2</c:v>
                </c:pt>
                <c:pt idx="2">
                  <c:v>0.11428571428571428</c:v>
                </c:pt>
                <c:pt idx="3">
                  <c:v>2.8571428571428571E-2</c:v>
                </c:pt>
                <c:pt idx="4">
                  <c:v>0.22857142857142856</c:v>
                </c:pt>
                <c:pt idx="5">
                  <c:v>0.14285714285714285</c:v>
                </c:pt>
                <c:pt idx="6">
                  <c:v>5.7142857142857141E-2</c:v>
                </c:pt>
                <c:pt idx="7">
                  <c:v>0</c:v>
                </c:pt>
                <c:pt idx="8">
                  <c:v>0.14285714285714285</c:v>
                </c:pt>
                <c:pt idx="9">
                  <c:v>2.8571428571428571E-2</c:v>
                </c:pt>
              </c:numCache>
            </c:numRef>
          </c:val>
          <c:extLst>
            <c:ext xmlns:c16="http://schemas.microsoft.com/office/drawing/2014/chart" uri="{C3380CC4-5D6E-409C-BE32-E72D297353CC}">
              <c16:uniqueId val="{00000001-811C-471E-B226-5E93E3E7328B}"/>
            </c:ext>
          </c:extLst>
        </c:ser>
        <c:dLbls>
          <c:showLegendKey val="0"/>
          <c:showVal val="0"/>
          <c:showCatName val="0"/>
          <c:showSerName val="0"/>
          <c:showPercent val="0"/>
          <c:showBubbleSize val="0"/>
        </c:dLbls>
        <c:gapWidth val="100"/>
        <c:axId val="826547872"/>
        <c:axId val="826548200"/>
      </c:barChart>
      <c:valAx>
        <c:axId val="826548200"/>
        <c:scaling>
          <c:orientation val="minMax"/>
        </c:scaling>
        <c:delete val="0"/>
        <c:axPos val="t"/>
        <c:majorGridlines>
          <c:spPr>
            <a:ln w="9525" cap="flat" cmpd="sng" algn="ctr">
              <a:solidFill>
                <a:schemeClr val="tx1">
                  <a:lumMod val="15000"/>
                  <a:lumOff val="85000"/>
                </a:schemeClr>
              </a:solidFill>
              <a:round/>
            </a:ln>
            <a:effectLst/>
          </c:spPr>
        </c:majorGridlines>
        <c:numFmt formatCode="0.0%"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826547872"/>
        <c:crosses val="autoZero"/>
        <c:crossBetween val="between"/>
      </c:valAx>
      <c:catAx>
        <c:axId val="826547872"/>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826548200"/>
        <c:crosses val="autoZero"/>
        <c:auto val="1"/>
        <c:lblAlgn val="ctr"/>
        <c:lblOffset val="100"/>
        <c:noMultiLvlLbl val="0"/>
      </c:cat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118575113862535"/>
          <c:y val="7.8753373372843688E-2"/>
          <c:w val="0.58876703534095343"/>
          <c:h val="0.83774579983025255"/>
        </c:manualLayout>
      </c:layout>
      <c:pieChart>
        <c:varyColors val="1"/>
        <c:ser>
          <c:idx val="1"/>
          <c:order val="0"/>
          <c:tx>
            <c:strRef>
              <c:f>Sheet1!$B$1</c:f>
              <c:strCache>
                <c:ptCount val="1"/>
                <c:pt idx="0">
                  <c:v>割合</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7-811C-471E-B226-5E93E3E7328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2-811C-471E-B226-5E93E3E7328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3-811C-471E-B226-5E93E3E7328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4-811C-471E-B226-5E93E3E7328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5-811C-471E-B226-5E93E3E7328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D-811C-471E-B226-5E93E3E7328B}"/>
              </c:ext>
            </c:extLst>
          </c:dPt>
          <c:dLbls>
            <c:dLbl>
              <c:idx val="0"/>
              <c:layout>
                <c:manualLayout>
                  <c:x val="-0.2331007426275416"/>
                  <c:y val="4.8901229387087589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11C-471E-B226-5E93E3E7328B}"/>
                </c:ext>
              </c:extLst>
            </c:dLbl>
            <c:dLbl>
              <c:idx val="1"/>
              <c:layout>
                <c:manualLayout>
                  <c:x val="0.21319033967789444"/>
                  <c:y val="-0.23073710600849276"/>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11C-471E-B226-5E93E3E7328B}"/>
                </c:ext>
              </c:extLst>
            </c:dLbl>
            <c:dLbl>
              <c:idx val="2"/>
              <c:layout>
                <c:manualLayout>
                  <c:x val="-1.9514006177341087E-2"/>
                  <c:y val="0.12852499187020391"/>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11C-471E-B226-5E93E3E7328B}"/>
                </c:ext>
              </c:extLst>
            </c:dLbl>
            <c:dLbl>
              <c:idx val="3"/>
              <c:layout>
                <c:manualLayout>
                  <c:x val="6.3229078453369794E-2"/>
                  <c:y val="1.0555578794253414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11C-471E-B226-5E93E3E7328B}"/>
                </c:ext>
              </c:extLst>
            </c:dLbl>
            <c:dLbl>
              <c:idx val="4"/>
              <c:layout>
                <c:manualLayout>
                  <c:x val="8.4152995877663228E-2"/>
                  <c:y val="2.0316056785782233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11C-471E-B226-5E93E3E7328B}"/>
                </c:ext>
              </c:extLst>
            </c:dLbl>
            <c:dLbl>
              <c:idx val="5"/>
              <c:layout>
                <c:manualLayout>
                  <c:x val="0.24666488541003831"/>
                  <c:y val="0.11196213471578099"/>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468793237357266"/>
                      <c:h val="0.1638909541344567"/>
                    </c:manualLayout>
                  </c15:layout>
                </c:ext>
                <c:ext xmlns:c16="http://schemas.microsoft.com/office/drawing/2014/chart" uri="{C3380CC4-5D6E-409C-BE32-E72D297353CC}">
                  <c16:uniqueId val="{0000000D-811C-471E-B226-5E93E3E7328B}"/>
                </c:ext>
              </c:extLst>
            </c:dLbl>
            <c:dLbl>
              <c:idx val="8"/>
              <c:layout>
                <c:manualLayout>
                  <c:x val="-0.12566967324583386"/>
                  <c:y val="-0.17996003436447086"/>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11C-471E-B226-5E93E3E7328B}"/>
                </c:ext>
              </c:extLst>
            </c:dLbl>
            <c:dLbl>
              <c:idx val="9"/>
              <c:layout>
                <c:manualLayout>
                  <c:x val="0.21873449397562122"/>
                  <c:y val="-0.11760110239000561"/>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11C-471E-B226-5E93E3E7328B}"/>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ja-JP"/>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そう思う</c:v>
                </c:pt>
                <c:pt idx="1">
                  <c:v>どちらかといえばそう思う</c:v>
                </c:pt>
                <c:pt idx="2">
                  <c:v>あまりそう思わない</c:v>
                </c:pt>
                <c:pt idx="3">
                  <c:v>そう思わない</c:v>
                </c:pt>
                <c:pt idx="4">
                  <c:v>回答なし</c:v>
                </c:pt>
                <c:pt idx="5">
                  <c:v>欠損値</c:v>
                </c:pt>
              </c:strCache>
            </c:strRef>
          </c:cat>
          <c:val>
            <c:numRef>
              <c:f>Sheet1!$B$2:$B$7</c:f>
              <c:numCache>
                <c:formatCode>0.0%</c:formatCode>
                <c:ptCount val="6"/>
                <c:pt idx="0">
                  <c:v>0.44077134986225897</c:v>
                </c:pt>
                <c:pt idx="1">
                  <c:v>0.38842975206611569</c:v>
                </c:pt>
                <c:pt idx="2">
                  <c:v>8.2644628099173556E-2</c:v>
                </c:pt>
                <c:pt idx="3">
                  <c:v>7.1625344352617082E-2</c:v>
                </c:pt>
                <c:pt idx="4">
                  <c:v>1.3774104683195593E-2</c:v>
                </c:pt>
                <c:pt idx="5">
                  <c:v>2.7548209366391185E-3</c:v>
                </c:pt>
              </c:numCache>
            </c:numRef>
          </c:val>
          <c:extLst>
            <c:ext xmlns:c16="http://schemas.microsoft.com/office/drawing/2014/chart" uri="{C3380CC4-5D6E-409C-BE32-E72D297353CC}">
              <c16:uniqueId val="{00000001-811C-471E-B226-5E93E3E7328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118575113862535"/>
          <c:y val="7.8753373372843688E-2"/>
          <c:w val="0.55564714758967504"/>
          <c:h val="0.92124662662715628"/>
        </c:manualLayout>
      </c:layout>
      <c:pieChart>
        <c:varyColors val="1"/>
        <c:ser>
          <c:idx val="1"/>
          <c:order val="0"/>
          <c:tx>
            <c:strRef>
              <c:f>Sheet1!$B$1</c:f>
              <c:strCache>
                <c:ptCount val="1"/>
                <c:pt idx="0">
                  <c:v>割合</c:v>
                </c:pt>
              </c:strCache>
            </c:strRef>
          </c:tx>
          <c:explosion val="2"/>
          <c:dPt>
            <c:idx val="0"/>
            <c:bubble3D val="0"/>
            <c:spPr>
              <a:solidFill>
                <a:schemeClr val="accent1"/>
              </a:solidFill>
              <a:ln w="19050">
                <a:solidFill>
                  <a:schemeClr val="lt1"/>
                </a:solidFill>
              </a:ln>
              <a:effectLst/>
            </c:spPr>
            <c:extLst>
              <c:ext xmlns:c16="http://schemas.microsoft.com/office/drawing/2014/chart" uri="{C3380CC4-5D6E-409C-BE32-E72D297353CC}">
                <c16:uniqueId val="{00000007-811C-471E-B226-5E93E3E7328B}"/>
              </c:ext>
            </c:extLst>
          </c:dPt>
          <c:dPt>
            <c:idx val="1"/>
            <c:bubble3D val="0"/>
            <c:explosion val="0"/>
            <c:spPr>
              <a:solidFill>
                <a:schemeClr val="accent2"/>
              </a:solidFill>
              <a:ln w="19050">
                <a:solidFill>
                  <a:schemeClr val="lt1"/>
                </a:solidFill>
              </a:ln>
              <a:effectLst/>
            </c:spPr>
            <c:extLst>
              <c:ext xmlns:c16="http://schemas.microsoft.com/office/drawing/2014/chart" uri="{C3380CC4-5D6E-409C-BE32-E72D297353CC}">
                <c16:uniqueId val="{00000002-811C-471E-B226-5E93E3E7328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3-811C-471E-B226-5E93E3E7328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4-811C-471E-B226-5E93E3E7328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5-811C-471E-B226-5E93E3E7328B}"/>
              </c:ext>
            </c:extLst>
          </c:dPt>
          <c:dLbls>
            <c:dLbl>
              <c:idx val="1"/>
              <c:layout>
                <c:manualLayout>
                  <c:x val="7.1677640282257205E-2"/>
                  <c:y val="-0.12145736597801296"/>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11C-471E-B226-5E93E3E7328B}"/>
                </c:ext>
              </c:extLst>
            </c:dLbl>
            <c:dLbl>
              <c:idx val="2"/>
              <c:layout>
                <c:manualLayout>
                  <c:x val="0.18361871372092339"/>
                  <c:y val="0.146214393864624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11C-471E-B226-5E93E3E7328B}"/>
                </c:ext>
              </c:extLst>
            </c:dLbl>
            <c:dLbl>
              <c:idx val="3"/>
              <c:layout>
                <c:manualLayout>
                  <c:x val="3.0109084977794592E-3"/>
                  <c:y val="2.914976783472311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11C-471E-B226-5E93E3E7328B}"/>
                </c:ext>
              </c:extLst>
            </c:dLbl>
            <c:dLbl>
              <c:idx val="4"/>
              <c:layout>
                <c:manualLayout>
                  <c:x val="0.11125117235767885"/>
                  <c:y val="1.4014551452695527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11C-471E-B226-5E93E3E7328B}"/>
                </c:ext>
              </c:extLst>
            </c:dLbl>
            <c:dLbl>
              <c:idx val="5"/>
              <c:layout>
                <c:manualLayout>
                  <c:x val="-0.13722606659655442"/>
                  <c:y val="1.1284250020848588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11C-471E-B226-5E93E3E7328B}"/>
                </c:ext>
              </c:extLst>
            </c:dLbl>
            <c:dLbl>
              <c:idx val="8"/>
              <c:layout>
                <c:manualLayout>
                  <c:x val="-0.12566967324583386"/>
                  <c:y val="-0.17996003436447086"/>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11C-471E-B226-5E93E3E7328B}"/>
                </c:ext>
              </c:extLst>
            </c:dLbl>
            <c:dLbl>
              <c:idx val="9"/>
              <c:layout>
                <c:manualLayout>
                  <c:x val="0.21873449397562122"/>
                  <c:y val="-0.11760110239000561"/>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11C-471E-B226-5E93E3E7328B}"/>
                </c:ext>
              </c:extLst>
            </c:dLbl>
            <c:dLbl>
              <c:idx val="1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6="http://schemas.microsoft.com/office/drawing/2014/chart" uri="{C3380CC4-5D6E-409C-BE32-E72D297353CC}">
                  <c16:uniqueId val="{0000000B-811C-471E-B226-5E93E3E7328B}"/>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賛成である</c:v>
                </c:pt>
                <c:pt idx="1">
                  <c:v>どちらかといえば賛成である</c:v>
                </c:pt>
                <c:pt idx="2">
                  <c:v>どちらかといえば反対である</c:v>
                </c:pt>
                <c:pt idx="3">
                  <c:v>反対である</c:v>
                </c:pt>
                <c:pt idx="4">
                  <c:v>回答なし</c:v>
                </c:pt>
              </c:strCache>
            </c:strRef>
          </c:cat>
          <c:val>
            <c:numRef>
              <c:f>Sheet1!$B$2:$B$6</c:f>
              <c:numCache>
                <c:formatCode>0.0%</c:formatCode>
                <c:ptCount val="5"/>
                <c:pt idx="0">
                  <c:v>0.25895316804407714</c:v>
                </c:pt>
                <c:pt idx="1">
                  <c:v>0.51239669421487599</c:v>
                </c:pt>
                <c:pt idx="2">
                  <c:v>0.17355371900826447</c:v>
                </c:pt>
                <c:pt idx="3">
                  <c:v>3.5812672176308541E-2</c:v>
                </c:pt>
                <c:pt idx="4">
                  <c:v>1.928374655647383E-2</c:v>
                </c:pt>
              </c:numCache>
            </c:numRef>
          </c:val>
          <c:extLst>
            <c:ext xmlns:c16="http://schemas.microsoft.com/office/drawing/2014/chart" uri="{C3380CC4-5D6E-409C-BE32-E72D297353CC}">
              <c16:uniqueId val="{00000001-811C-471E-B226-5E93E3E7328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FD3F7C3E-593D-429D-AF5F-63EB45916EC0}" type="datetimeFigureOut">
              <a:rPr kumimoji="1" lang="ja-JP" altLang="en-US" smtClean="0"/>
              <a:t>2020/3/11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C3F93AD-440E-4C83-9CC8-5FDE2A2EFA2C}" type="slidenum">
              <a:rPr kumimoji="1" lang="ja-JP" altLang="en-US" smtClean="0"/>
              <a:t>‹#›</a:t>
            </a:fld>
            <a:endParaRPr kumimoji="1" lang="ja-JP" altLang="en-US"/>
          </a:p>
        </p:txBody>
      </p:sp>
    </p:spTree>
    <p:extLst>
      <p:ext uri="{BB962C8B-B14F-4D97-AF65-F5344CB8AC3E}">
        <p14:creationId xmlns:p14="http://schemas.microsoft.com/office/powerpoint/2010/main" val="4958648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3</a:t>
            </a:fld>
            <a:endParaRPr kumimoji="1" lang="ja-JP" altLang="en-US"/>
          </a:p>
        </p:txBody>
      </p:sp>
    </p:spTree>
    <p:extLst>
      <p:ext uri="{BB962C8B-B14F-4D97-AF65-F5344CB8AC3E}">
        <p14:creationId xmlns:p14="http://schemas.microsoft.com/office/powerpoint/2010/main" val="4646745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12</a:t>
            </a:fld>
            <a:endParaRPr kumimoji="1" lang="ja-JP" altLang="en-US"/>
          </a:p>
        </p:txBody>
      </p:sp>
    </p:spTree>
    <p:extLst>
      <p:ext uri="{BB962C8B-B14F-4D97-AF65-F5344CB8AC3E}">
        <p14:creationId xmlns:p14="http://schemas.microsoft.com/office/powerpoint/2010/main" val="26757250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13</a:t>
            </a:fld>
            <a:endParaRPr kumimoji="1" lang="ja-JP" altLang="en-US"/>
          </a:p>
        </p:txBody>
      </p:sp>
    </p:spTree>
    <p:extLst>
      <p:ext uri="{BB962C8B-B14F-4D97-AF65-F5344CB8AC3E}">
        <p14:creationId xmlns:p14="http://schemas.microsoft.com/office/powerpoint/2010/main" val="3933256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14</a:t>
            </a:fld>
            <a:endParaRPr kumimoji="1" lang="ja-JP" altLang="en-US"/>
          </a:p>
        </p:txBody>
      </p:sp>
    </p:spTree>
    <p:extLst>
      <p:ext uri="{BB962C8B-B14F-4D97-AF65-F5344CB8AC3E}">
        <p14:creationId xmlns:p14="http://schemas.microsoft.com/office/powerpoint/2010/main" val="5451187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18</a:t>
            </a:fld>
            <a:endParaRPr kumimoji="1" lang="ja-JP" altLang="en-US"/>
          </a:p>
        </p:txBody>
      </p:sp>
    </p:spTree>
    <p:extLst>
      <p:ext uri="{BB962C8B-B14F-4D97-AF65-F5344CB8AC3E}">
        <p14:creationId xmlns:p14="http://schemas.microsoft.com/office/powerpoint/2010/main" val="1691174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19</a:t>
            </a:fld>
            <a:endParaRPr kumimoji="1" lang="ja-JP" altLang="en-US"/>
          </a:p>
        </p:txBody>
      </p:sp>
    </p:spTree>
    <p:extLst>
      <p:ext uri="{BB962C8B-B14F-4D97-AF65-F5344CB8AC3E}">
        <p14:creationId xmlns:p14="http://schemas.microsoft.com/office/powerpoint/2010/main" val="36926651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20</a:t>
            </a:fld>
            <a:endParaRPr kumimoji="1" lang="ja-JP" altLang="en-US"/>
          </a:p>
        </p:txBody>
      </p:sp>
    </p:spTree>
    <p:extLst>
      <p:ext uri="{BB962C8B-B14F-4D97-AF65-F5344CB8AC3E}">
        <p14:creationId xmlns:p14="http://schemas.microsoft.com/office/powerpoint/2010/main" val="38152453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21</a:t>
            </a:fld>
            <a:endParaRPr kumimoji="1" lang="ja-JP" altLang="en-US"/>
          </a:p>
        </p:txBody>
      </p:sp>
    </p:spTree>
    <p:extLst>
      <p:ext uri="{BB962C8B-B14F-4D97-AF65-F5344CB8AC3E}">
        <p14:creationId xmlns:p14="http://schemas.microsoft.com/office/powerpoint/2010/main" val="23916124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22</a:t>
            </a:fld>
            <a:endParaRPr kumimoji="1" lang="ja-JP" altLang="en-US"/>
          </a:p>
        </p:txBody>
      </p:sp>
    </p:spTree>
    <p:extLst>
      <p:ext uri="{BB962C8B-B14F-4D97-AF65-F5344CB8AC3E}">
        <p14:creationId xmlns:p14="http://schemas.microsoft.com/office/powerpoint/2010/main" val="27483875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23</a:t>
            </a:fld>
            <a:endParaRPr kumimoji="1" lang="ja-JP" altLang="en-US"/>
          </a:p>
        </p:txBody>
      </p:sp>
    </p:spTree>
    <p:extLst>
      <p:ext uri="{BB962C8B-B14F-4D97-AF65-F5344CB8AC3E}">
        <p14:creationId xmlns:p14="http://schemas.microsoft.com/office/powerpoint/2010/main" val="12557931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24</a:t>
            </a:fld>
            <a:endParaRPr kumimoji="1" lang="ja-JP" altLang="en-US"/>
          </a:p>
        </p:txBody>
      </p:sp>
    </p:spTree>
    <p:extLst>
      <p:ext uri="{BB962C8B-B14F-4D97-AF65-F5344CB8AC3E}">
        <p14:creationId xmlns:p14="http://schemas.microsoft.com/office/powerpoint/2010/main" val="1226530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4</a:t>
            </a:fld>
            <a:endParaRPr kumimoji="1" lang="ja-JP" altLang="en-US"/>
          </a:p>
        </p:txBody>
      </p:sp>
    </p:spTree>
    <p:extLst>
      <p:ext uri="{BB962C8B-B14F-4D97-AF65-F5344CB8AC3E}">
        <p14:creationId xmlns:p14="http://schemas.microsoft.com/office/powerpoint/2010/main" val="33467363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25</a:t>
            </a:fld>
            <a:endParaRPr kumimoji="1" lang="ja-JP" altLang="en-US"/>
          </a:p>
        </p:txBody>
      </p:sp>
    </p:spTree>
    <p:extLst>
      <p:ext uri="{BB962C8B-B14F-4D97-AF65-F5344CB8AC3E}">
        <p14:creationId xmlns:p14="http://schemas.microsoft.com/office/powerpoint/2010/main" val="29916837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26</a:t>
            </a:fld>
            <a:endParaRPr kumimoji="1" lang="ja-JP" altLang="en-US"/>
          </a:p>
        </p:txBody>
      </p:sp>
    </p:spTree>
    <p:extLst>
      <p:ext uri="{BB962C8B-B14F-4D97-AF65-F5344CB8AC3E}">
        <p14:creationId xmlns:p14="http://schemas.microsoft.com/office/powerpoint/2010/main" val="23798186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27</a:t>
            </a:fld>
            <a:endParaRPr kumimoji="1" lang="ja-JP" altLang="en-US"/>
          </a:p>
        </p:txBody>
      </p:sp>
    </p:spTree>
    <p:extLst>
      <p:ext uri="{BB962C8B-B14F-4D97-AF65-F5344CB8AC3E}">
        <p14:creationId xmlns:p14="http://schemas.microsoft.com/office/powerpoint/2010/main" val="31419835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28</a:t>
            </a:fld>
            <a:endParaRPr kumimoji="1" lang="ja-JP" altLang="en-US"/>
          </a:p>
        </p:txBody>
      </p:sp>
    </p:spTree>
    <p:extLst>
      <p:ext uri="{BB962C8B-B14F-4D97-AF65-F5344CB8AC3E}">
        <p14:creationId xmlns:p14="http://schemas.microsoft.com/office/powerpoint/2010/main" val="345299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29</a:t>
            </a:fld>
            <a:endParaRPr kumimoji="1" lang="ja-JP" altLang="en-US"/>
          </a:p>
        </p:txBody>
      </p:sp>
    </p:spTree>
    <p:extLst>
      <p:ext uri="{BB962C8B-B14F-4D97-AF65-F5344CB8AC3E}">
        <p14:creationId xmlns:p14="http://schemas.microsoft.com/office/powerpoint/2010/main" val="15101284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30</a:t>
            </a:fld>
            <a:endParaRPr kumimoji="1" lang="ja-JP" altLang="en-US"/>
          </a:p>
        </p:txBody>
      </p:sp>
    </p:spTree>
    <p:extLst>
      <p:ext uri="{BB962C8B-B14F-4D97-AF65-F5344CB8AC3E}">
        <p14:creationId xmlns:p14="http://schemas.microsoft.com/office/powerpoint/2010/main" val="34699777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31</a:t>
            </a:fld>
            <a:endParaRPr kumimoji="1" lang="ja-JP" altLang="en-US"/>
          </a:p>
        </p:txBody>
      </p:sp>
    </p:spTree>
    <p:extLst>
      <p:ext uri="{BB962C8B-B14F-4D97-AF65-F5344CB8AC3E}">
        <p14:creationId xmlns:p14="http://schemas.microsoft.com/office/powerpoint/2010/main" val="24183640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32</a:t>
            </a:fld>
            <a:endParaRPr kumimoji="1" lang="ja-JP" altLang="en-US"/>
          </a:p>
        </p:txBody>
      </p:sp>
    </p:spTree>
    <p:extLst>
      <p:ext uri="{BB962C8B-B14F-4D97-AF65-F5344CB8AC3E}">
        <p14:creationId xmlns:p14="http://schemas.microsoft.com/office/powerpoint/2010/main" val="8160433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33</a:t>
            </a:fld>
            <a:endParaRPr kumimoji="1" lang="ja-JP" altLang="en-US"/>
          </a:p>
        </p:txBody>
      </p:sp>
    </p:spTree>
    <p:extLst>
      <p:ext uri="{BB962C8B-B14F-4D97-AF65-F5344CB8AC3E}">
        <p14:creationId xmlns:p14="http://schemas.microsoft.com/office/powerpoint/2010/main" val="26267616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34</a:t>
            </a:fld>
            <a:endParaRPr kumimoji="1" lang="ja-JP" altLang="en-US"/>
          </a:p>
        </p:txBody>
      </p:sp>
    </p:spTree>
    <p:extLst>
      <p:ext uri="{BB962C8B-B14F-4D97-AF65-F5344CB8AC3E}">
        <p14:creationId xmlns:p14="http://schemas.microsoft.com/office/powerpoint/2010/main" val="1624807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5</a:t>
            </a:fld>
            <a:endParaRPr kumimoji="1" lang="ja-JP" altLang="en-US"/>
          </a:p>
        </p:txBody>
      </p:sp>
    </p:spTree>
    <p:extLst>
      <p:ext uri="{BB962C8B-B14F-4D97-AF65-F5344CB8AC3E}">
        <p14:creationId xmlns:p14="http://schemas.microsoft.com/office/powerpoint/2010/main" val="12861291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35</a:t>
            </a:fld>
            <a:endParaRPr kumimoji="1" lang="ja-JP" altLang="en-US"/>
          </a:p>
        </p:txBody>
      </p:sp>
    </p:spTree>
    <p:extLst>
      <p:ext uri="{BB962C8B-B14F-4D97-AF65-F5344CB8AC3E}">
        <p14:creationId xmlns:p14="http://schemas.microsoft.com/office/powerpoint/2010/main" val="10980154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36</a:t>
            </a:fld>
            <a:endParaRPr kumimoji="1" lang="ja-JP" altLang="en-US"/>
          </a:p>
        </p:txBody>
      </p:sp>
    </p:spTree>
    <p:extLst>
      <p:ext uri="{BB962C8B-B14F-4D97-AF65-F5344CB8AC3E}">
        <p14:creationId xmlns:p14="http://schemas.microsoft.com/office/powerpoint/2010/main" val="34337833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37</a:t>
            </a:fld>
            <a:endParaRPr kumimoji="1" lang="ja-JP" altLang="en-US"/>
          </a:p>
        </p:txBody>
      </p:sp>
    </p:spTree>
    <p:extLst>
      <p:ext uri="{BB962C8B-B14F-4D97-AF65-F5344CB8AC3E}">
        <p14:creationId xmlns:p14="http://schemas.microsoft.com/office/powerpoint/2010/main" val="30130452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38</a:t>
            </a:fld>
            <a:endParaRPr kumimoji="1" lang="ja-JP" altLang="en-US"/>
          </a:p>
        </p:txBody>
      </p:sp>
    </p:spTree>
    <p:extLst>
      <p:ext uri="{BB962C8B-B14F-4D97-AF65-F5344CB8AC3E}">
        <p14:creationId xmlns:p14="http://schemas.microsoft.com/office/powerpoint/2010/main" val="42563772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39</a:t>
            </a:fld>
            <a:endParaRPr kumimoji="1" lang="ja-JP" altLang="en-US"/>
          </a:p>
        </p:txBody>
      </p:sp>
    </p:spTree>
    <p:extLst>
      <p:ext uri="{BB962C8B-B14F-4D97-AF65-F5344CB8AC3E}">
        <p14:creationId xmlns:p14="http://schemas.microsoft.com/office/powerpoint/2010/main" val="415500075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40</a:t>
            </a:fld>
            <a:endParaRPr kumimoji="1" lang="ja-JP" altLang="en-US"/>
          </a:p>
        </p:txBody>
      </p:sp>
    </p:spTree>
    <p:extLst>
      <p:ext uri="{BB962C8B-B14F-4D97-AF65-F5344CB8AC3E}">
        <p14:creationId xmlns:p14="http://schemas.microsoft.com/office/powerpoint/2010/main" val="12126156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41</a:t>
            </a:fld>
            <a:endParaRPr kumimoji="1" lang="ja-JP" altLang="en-US"/>
          </a:p>
        </p:txBody>
      </p:sp>
    </p:spTree>
    <p:extLst>
      <p:ext uri="{BB962C8B-B14F-4D97-AF65-F5344CB8AC3E}">
        <p14:creationId xmlns:p14="http://schemas.microsoft.com/office/powerpoint/2010/main" val="322447758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42</a:t>
            </a:fld>
            <a:endParaRPr kumimoji="1" lang="ja-JP" altLang="en-US"/>
          </a:p>
        </p:txBody>
      </p:sp>
    </p:spTree>
    <p:extLst>
      <p:ext uri="{BB962C8B-B14F-4D97-AF65-F5344CB8AC3E}">
        <p14:creationId xmlns:p14="http://schemas.microsoft.com/office/powerpoint/2010/main" val="261002566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43</a:t>
            </a:fld>
            <a:endParaRPr kumimoji="1" lang="ja-JP" altLang="en-US"/>
          </a:p>
        </p:txBody>
      </p:sp>
    </p:spTree>
    <p:extLst>
      <p:ext uri="{BB962C8B-B14F-4D97-AF65-F5344CB8AC3E}">
        <p14:creationId xmlns:p14="http://schemas.microsoft.com/office/powerpoint/2010/main" val="103937468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44</a:t>
            </a:fld>
            <a:endParaRPr kumimoji="1" lang="ja-JP" altLang="en-US"/>
          </a:p>
        </p:txBody>
      </p:sp>
    </p:spTree>
    <p:extLst>
      <p:ext uri="{BB962C8B-B14F-4D97-AF65-F5344CB8AC3E}">
        <p14:creationId xmlns:p14="http://schemas.microsoft.com/office/powerpoint/2010/main" val="1941234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6</a:t>
            </a:fld>
            <a:endParaRPr kumimoji="1" lang="ja-JP" altLang="en-US"/>
          </a:p>
        </p:txBody>
      </p:sp>
    </p:spTree>
    <p:extLst>
      <p:ext uri="{BB962C8B-B14F-4D97-AF65-F5344CB8AC3E}">
        <p14:creationId xmlns:p14="http://schemas.microsoft.com/office/powerpoint/2010/main" val="16393385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7</a:t>
            </a:fld>
            <a:endParaRPr kumimoji="1" lang="ja-JP" altLang="en-US"/>
          </a:p>
        </p:txBody>
      </p:sp>
    </p:spTree>
    <p:extLst>
      <p:ext uri="{BB962C8B-B14F-4D97-AF65-F5344CB8AC3E}">
        <p14:creationId xmlns:p14="http://schemas.microsoft.com/office/powerpoint/2010/main" val="777835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8</a:t>
            </a:fld>
            <a:endParaRPr kumimoji="1" lang="ja-JP" altLang="en-US"/>
          </a:p>
        </p:txBody>
      </p:sp>
    </p:spTree>
    <p:extLst>
      <p:ext uri="{BB962C8B-B14F-4D97-AF65-F5344CB8AC3E}">
        <p14:creationId xmlns:p14="http://schemas.microsoft.com/office/powerpoint/2010/main" val="14743747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9</a:t>
            </a:fld>
            <a:endParaRPr kumimoji="1" lang="ja-JP" altLang="en-US"/>
          </a:p>
        </p:txBody>
      </p:sp>
    </p:spTree>
    <p:extLst>
      <p:ext uri="{BB962C8B-B14F-4D97-AF65-F5344CB8AC3E}">
        <p14:creationId xmlns:p14="http://schemas.microsoft.com/office/powerpoint/2010/main" val="3924424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10</a:t>
            </a:fld>
            <a:endParaRPr kumimoji="1" lang="ja-JP" altLang="en-US"/>
          </a:p>
        </p:txBody>
      </p:sp>
    </p:spTree>
    <p:extLst>
      <p:ext uri="{BB962C8B-B14F-4D97-AF65-F5344CB8AC3E}">
        <p14:creationId xmlns:p14="http://schemas.microsoft.com/office/powerpoint/2010/main" val="269923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11</a:t>
            </a:fld>
            <a:endParaRPr kumimoji="1" lang="ja-JP" altLang="en-US"/>
          </a:p>
        </p:txBody>
      </p:sp>
    </p:spTree>
    <p:extLst>
      <p:ext uri="{BB962C8B-B14F-4D97-AF65-F5344CB8AC3E}">
        <p14:creationId xmlns:p14="http://schemas.microsoft.com/office/powerpoint/2010/main" val="536429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2020/3/11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134807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2020/3/11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437858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2020/3/11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324440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2020/3/11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029822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2020/3/11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289090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2020/3/11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635031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E4AFCEE-D2A3-41D9-9ED0-F3969A78BEE6}" type="datetimeFigureOut">
              <a:rPr kumimoji="1" lang="ja-JP" altLang="en-US" smtClean="0"/>
              <a:t>2020/3/11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040783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E4AFCEE-D2A3-41D9-9ED0-F3969A78BEE6}" type="datetimeFigureOut">
              <a:rPr kumimoji="1" lang="ja-JP" altLang="en-US" smtClean="0"/>
              <a:t>2020/3/11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385805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E4AFCEE-D2A3-41D9-9ED0-F3969A78BEE6}" type="datetimeFigureOut">
              <a:rPr kumimoji="1" lang="ja-JP" altLang="en-US" smtClean="0"/>
              <a:t>2020/3/11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741837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2020/3/11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93285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2020/3/11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42109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4AFCEE-D2A3-41D9-9ED0-F3969A78BEE6}" type="datetimeFigureOut">
              <a:rPr kumimoji="1" lang="ja-JP" altLang="en-US" smtClean="0"/>
              <a:t>2020/3/11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477375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chart" Target="../charts/chart4.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AAF600D8-F36D-4B4A-9053-1620D55AF08E}"/>
              </a:ext>
            </a:extLst>
          </p:cNvPr>
          <p:cNvSpPr/>
          <p:nvPr/>
        </p:nvSpPr>
        <p:spPr>
          <a:xfrm>
            <a:off x="30628" y="2204865"/>
            <a:ext cx="9144000" cy="172819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latin typeface="HGP創英角ｺﾞｼｯｸUB" panose="020B0900000000000000" pitchFamily="50" charset="-128"/>
                <a:ea typeface="HGP創英角ｺﾞｼｯｸUB" panose="020B0900000000000000" pitchFamily="50" charset="-128"/>
              </a:rPr>
              <a:t>1,000</a:t>
            </a:r>
            <a:r>
              <a:rPr lang="ja-JP" altLang="en-US" sz="2800" dirty="0" smtClean="0">
                <a:latin typeface="HGP創英角ｺﾞｼｯｸUB" panose="020B0900000000000000" pitchFamily="50" charset="-128"/>
                <a:ea typeface="HGP創英角ｺﾞｼｯｸUB" panose="020B0900000000000000" pitchFamily="50" charset="-128"/>
              </a:rPr>
              <a:t>事業者</a:t>
            </a:r>
            <a:r>
              <a:rPr lang="ja-JP" altLang="en-US" sz="2800" dirty="0" smtClean="0">
                <a:latin typeface="HGP創英角ｺﾞｼｯｸUB" panose="020B0900000000000000" pitchFamily="50" charset="-128"/>
                <a:ea typeface="HGP創英角ｺﾞｼｯｸUB" panose="020B0900000000000000" pitchFamily="50" charset="-128"/>
              </a:rPr>
              <a:t>に</a:t>
            </a:r>
            <a:r>
              <a:rPr lang="ja-JP" altLang="en-US" sz="2800" dirty="0">
                <a:latin typeface="HGP創英角ｺﾞｼｯｸUB" panose="020B0900000000000000" pitchFamily="50" charset="-128"/>
                <a:ea typeface="HGP創英角ｺﾞｼｯｸUB" panose="020B0900000000000000" pitchFamily="50" charset="-128"/>
              </a:rPr>
              <a:t>対する</a:t>
            </a:r>
            <a:endParaRPr lang="en-US" altLang="ja-JP" sz="2800" dirty="0">
              <a:latin typeface="HGP創英角ｺﾞｼｯｸUB" panose="020B0900000000000000" pitchFamily="50" charset="-128"/>
              <a:ea typeface="HGP創英角ｺﾞｼｯｸUB" panose="020B0900000000000000" pitchFamily="50" charset="-128"/>
            </a:endParaRPr>
          </a:p>
          <a:p>
            <a:pPr algn="ctr"/>
            <a:r>
              <a:rPr lang="ja-JP" altLang="en-US" sz="2800" dirty="0">
                <a:latin typeface="HGP創英角ｺﾞｼｯｸUB" panose="020B0900000000000000" pitchFamily="50" charset="-128"/>
                <a:ea typeface="HGP創英角ｺﾞｼｯｸUB" panose="020B0900000000000000" pitchFamily="50" charset="-128"/>
              </a:rPr>
              <a:t>合理的配慮の実施状況等に</a:t>
            </a:r>
            <a:r>
              <a:rPr lang="ja-JP" altLang="en-US" sz="2800" dirty="0" smtClean="0">
                <a:latin typeface="HGP創英角ｺﾞｼｯｸUB" panose="020B0900000000000000" pitchFamily="50" charset="-128"/>
                <a:ea typeface="HGP創英角ｺﾞｼｯｸUB" panose="020B0900000000000000" pitchFamily="50" charset="-128"/>
              </a:rPr>
              <a:t>関する</a:t>
            </a:r>
            <a:r>
              <a:rPr kumimoji="1" lang="ja-JP" altLang="en-US" sz="2800" dirty="0" smtClean="0">
                <a:latin typeface="HGP創英角ｺﾞｼｯｸUB" panose="020B0900000000000000" pitchFamily="50" charset="-128"/>
                <a:ea typeface="HGP創英角ｺﾞｼｯｸUB" panose="020B0900000000000000" pitchFamily="50" charset="-128"/>
              </a:rPr>
              <a:t>アンケート結果</a:t>
            </a:r>
            <a:endParaRPr kumimoji="1" lang="ja-JP" altLang="en-US" sz="28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569494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42516" y="646651"/>
            <a:ext cx="4075046"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a:t>
            </a:r>
            <a:r>
              <a:rPr kumimoji="1" lang="en-US" altLang="ja-JP" sz="1400" dirty="0">
                <a:latin typeface="HGP創英角ｺﾞｼｯｸUB" panose="020B0900000000000000" pitchFamily="50" charset="-128"/>
                <a:ea typeface="HGP創英角ｺﾞｼｯｸUB" panose="020B0900000000000000" pitchFamily="50" charset="-128"/>
              </a:rPr>
              <a:t>10</a:t>
            </a:r>
            <a:r>
              <a:rPr kumimoji="1" lang="ja-JP" altLang="en-US" sz="1400" dirty="0">
                <a:latin typeface="HGP創英角ｺﾞｼｯｸUB" panose="020B0900000000000000" pitchFamily="50" charset="-128"/>
                <a:ea typeface="HGP創英角ｺﾞｼｯｸUB" panose="020B0900000000000000" pitchFamily="50" charset="-128"/>
              </a:rPr>
              <a:t>の合理的配慮の申し出に対する対応</a:t>
            </a:r>
          </a:p>
        </p:txBody>
      </p:sp>
      <p:sp>
        <p:nvSpPr>
          <p:cNvPr id="17" name="正方形/長方形 16"/>
          <p:cNvSpPr/>
          <p:nvPr/>
        </p:nvSpPr>
        <p:spPr>
          <a:xfrm>
            <a:off x="8711952" y="6366844"/>
            <a:ext cx="432048" cy="387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5</a:t>
            </a:r>
            <a:endParaRPr kumimoji="1" lang="ja-JP" altLang="en-US" dirty="0">
              <a:solidFill>
                <a:schemeClr val="tx1"/>
              </a:solidFill>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1963598216"/>
              </p:ext>
            </p:extLst>
          </p:nvPr>
        </p:nvGraphicFramePr>
        <p:xfrm>
          <a:off x="342517" y="1124744"/>
          <a:ext cx="8477953" cy="3931920"/>
        </p:xfrm>
        <a:graphic>
          <a:graphicData uri="http://schemas.openxmlformats.org/drawingml/2006/table">
            <a:tbl>
              <a:tblPr firstRow="1" bandRow="1">
                <a:tableStyleId>{5C22544A-7EE6-4342-B048-85BDC9FD1C3A}</a:tableStyleId>
              </a:tblPr>
              <a:tblGrid>
                <a:gridCol w="2573299">
                  <a:extLst>
                    <a:ext uri="{9D8B030D-6E8A-4147-A177-3AD203B41FA5}">
                      <a16:colId xmlns:a16="http://schemas.microsoft.com/office/drawing/2014/main" val="1713714064"/>
                    </a:ext>
                  </a:extLst>
                </a:gridCol>
                <a:gridCol w="984109">
                  <a:extLst>
                    <a:ext uri="{9D8B030D-6E8A-4147-A177-3AD203B41FA5}">
                      <a16:colId xmlns:a16="http://schemas.microsoft.com/office/drawing/2014/main" val="3162526893"/>
                    </a:ext>
                  </a:extLst>
                </a:gridCol>
                <a:gridCol w="984109">
                  <a:extLst>
                    <a:ext uri="{9D8B030D-6E8A-4147-A177-3AD203B41FA5}">
                      <a16:colId xmlns:a16="http://schemas.microsoft.com/office/drawing/2014/main" val="1311598768"/>
                    </a:ext>
                  </a:extLst>
                </a:gridCol>
                <a:gridCol w="984109">
                  <a:extLst>
                    <a:ext uri="{9D8B030D-6E8A-4147-A177-3AD203B41FA5}">
                      <a16:colId xmlns:a16="http://schemas.microsoft.com/office/drawing/2014/main" val="3279150480"/>
                    </a:ext>
                  </a:extLst>
                </a:gridCol>
                <a:gridCol w="984109">
                  <a:extLst>
                    <a:ext uri="{9D8B030D-6E8A-4147-A177-3AD203B41FA5}">
                      <a16:colId xmlns:a16="http://schemas.microsoft.com/office/drawing/2014/main" val="1900817419"/>
                    </a:ext>
                  </a:extLst>
                </a:gridCol>
                <a:gridCol w="984109">
                  <a:extLst>
                    <a:ext uri="{9D8B030D-6E8A-4147-A177-3AD203B41FA5}">
                      <a16:colId xmlns:a16="http://schemas.microsoft.com/office/drawing/2014/main" val="398222885"/>
                    </a:ext>
                  </a:extLst>
                </a:gridCol>
                <a:gridCol w="984109">
                  <a:extLst>
                    <a:ext uri="{9D8B030D-6E8A-4147-A177-3AD203B41FA5}">
                      <a16:colId xmlns:a16="http://schemas.microsoft.com/office/drawing/2014/main" val="767998228"/>
                    </a:ext>
                  </a:extLst>
                </a:gridCol>
              </a:tblGrid>
              <a:tr h="218998">
                <a:tc rowSpan="2">
                  <a:txBody>
                    <a:bodyPr/>
                    <a:lstStyle/>
                    <a:p>
                      <a:pPr algn="ctr"/>
                      <a:r>
                        <a:rPr kumimoji="1" lang="ja-JP" altLang="en-US" sz="1200" dirty="0">
                          <a:latin typeface="Meiryo UI" panose="020B0604030504040204" pitchFamily="50" charset="-128"/>
                          <a:ea typeface="Meiryo UI" panose="020B0604030504040204" pitchFamily="50" charset="-128"/>
                        </a:rPr>
                        <a:t>主な配慮内容</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（主な障がい種別の例）</a:t>
                      </a:r>
                    </a:p>
                  </a:txBody>
                  <a:tcPr anchor="ctr"/>
                </a:tc>
                <a:tc gridSpan="6">
                  <a:txBody>
                    <a:bodyPr/>
                    <a:lstStyle/>
                    <a:p>
                      <a:pPr algn="ctr"/>
                      <a:r>
                        <a:rPr kumimoji="1" lang="ja-JP" altLang="en-US" sz="1200" dirty="0">
                          <a:latin typeface="Meiryo UI" panose="020B0604030504040204" pitchFamily="50" charset="-128"/>
                          <a:ea typeface="Meiryo UI" panose="020B0604030504040204" pitchFamily="50" charset="-128"/>
                        </a:rPr>
                        <a:t>（上段）事業者数／（下段）割合</a:t>
                      </a:r>
                    </a:p>
                  </a:txBody>
                  <a:tcPr anchor="ct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15668746"/>
                  </a:ext>
                </a:extLst>
              </a:tr>
              <a:tr h="218998">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対応</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a:solidFill>
                            <a:schemeClr val="bg1"/>
                          </a:solidFill>
                          <a:latin typeface="Meiryo UI" panose="020B0604030504040204" pitchFamily="50" charset="-128"/>
                          <a:ea typeface="Meiryo UI" panose="020B0604030504040204" pitchFamily="50" charset="-128"/>
                        </a:rPr>
                        <a:t>しない</a:t>
                      </a:r>
                    </a:p>
                  </a:txBody>
                  <a:tcPr anchor="ctr">
                    <a:solidFill>
                      <a:schemeClr val="accent1"/>
                    </a:solidFill>
                  </a:tcPr>
                </a:tc>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積極的に</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a:solidFill>
                            <a:schemeClr val="bg1"/>
                          </a:solidFill>
                          <a:latin typeface="Meiryo UI" panose="020B0604030504040204" pitchFamily="50" charset="-128"/>
                          <a:ea typeface="Meiryo UI" panose="020B0604030504040204" pitchFamily="50" charset="-128"/>
                        </a:rPr>
                        <a:t>対応しない</a:t>
                      </a:r>
                    </a:p>
                  </a:txBody>
                  <a:tcPr anchor="ctr">
                    <a:solidFill>
                      <a:schemeClr val="accent1"/>
                    </a:solidFill>
                  </a:tcPr>
                </a:tc>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可能であれば対応する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対応する</a:t>
                      </a:r>
                    </a:p>
                  </a:txBody>
                  <a:tcPr anchor="ctr">
                    <a:solidFill>
                      <a:schemeClr val="accent1"/>
                    </a:solidFill>
                  </a:tcPr>
                </a:tc>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p>
                  </a:txBody>
                  <a:tcPr anchor="ctr">
                    <a:lnR w="12700"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solidFill>
                      <a:schemeClr val="accent1"/>
                    </a:solidFill>
                  </a:tcPr>
                </a:tc>
                <a:extLst>
                  <a:ext uri="{0D108BD9-81ED-4DB2-BD59-A6C34878D82A}">
                    <a16:rowId xmlns:a16="http://schemas.microsoft.com/office/drawing/2014/main" val="1250533679"/>
                  </a:ext>
                </a:extLst>
              </a:tr>
              <a:tr h="292963">
                <a:tc>
                  <a:txBody>
                    <a:bodyPr/>
                    <a:lstStyle/>
                    <a:p>
                      <a:r>
                        <a:rPr kumimoji="1" lang="ja-JP" altLang="en-US" sz="1200" dirty="0">
                          <a:latin typeface="Meiryo UI" panose="020B0604030504040204" pitchFamily="50" charset="-128"/>
                          <a:ea typeface="Meiryo UI" panose="020B0604030504040204" pitchFamily="50" charset="-128"/>
                        </a:rPr>
                        <a:t>⑩通路に荷物を置かない</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（身体障がい）</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1.4%)</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0.8%)</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80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22.0%)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267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73.6%)</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8</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2.2%)</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02084140"/>
                  </a:ext>
                </a:extLst>
              </a:tr>
              <a:tr h="292963">
                <a:tc>
                  <a:txBody>
                    <a:bodyPr/>
                    <a:lstStyle/>
                    <a:p>
                      <a:r>
                        <a:rPr kumimoji="1" lang="ja-JP" altLang="en-US" sz="1200" dirty="0">
                          <a:latin typeface="Meiryo UI" panose="020B0604030504040204" pitchFamily="50" charset="-128"/>
                          <a:ea typeface="Meiryo UI" panose="020B0604030504040204" pitchFamily="50" charset="-128"/>
                        </a:rPr>
                        <a:t>⑪絵や図、実物などによる説明</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（知的障がい）</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1.7%)</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5.8%)</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189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52.1%)</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139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38.3%)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8</a:t>
                      </a:r>
                    </a:p>
                    <a:p>
                      <a:pPr algn="r"/>
                      <a:r>
                        <a:rPr kumimoji="1" lang="en-US" altLang="ja-JP" sz="1200" dirty="0" smtClean="0">
                          <a:latin typeface="Meiryo UI" panose="020B0604030504040204" pitchFamily="50" charset="-128"/>
                          <a:ea typeface="Meiryo UI" panose="020B0604030504040204" pitchFamily="50" charset="-128"/>
                        </a:rPr>
                        <a:t>(2.2%)</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59759664"/>
                  </a:ext>
                </a:extLst>
              </a:tr>
              <a:tr h="292963">
                <a:tc>
                  <a:txBody>
                    <a:bodyPr/>
                    <a:lstStyle/>
                    <a:p>
                      <a:r>
                        <a:rPr kumimoji="1" lang="ja-JP" altLang="en-US" sz="1200" dirty="0">
                          <a:latin typeface="Meiryo UI" panose="020B0604030504040204" pitchFamily="50" charset="-128"/>
                          <a:ea typeface="Meiryo UI" panose="020B0604030504040204" pitchFamily="50" charset="-128"/>
                        </a:rPr>
                        <a:t>⑫ふり仮名の付与やわかち書き</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（知的障がい）</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11 </a:t>
                      </a:r>
                    </a:p>
                    <a:p>
                      <a:pPr algn="r"/>
                      <a:r>
                        <a:rPr kumimoji="1" lang="en-US" altLang="ja-JP" sz="1200" dirty="0" smtClean="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3.0%)</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177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48.8%)</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147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40.5%)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8</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2.2%)</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01150018"/>
                  </a:ext>
                </a:extLst>
              </a:tr>
              <a:tr h="292963">
                <a:tc>
                  <a:txBody>
                    <a:bodyPr/>
                    <a:lstStyle/>
                    <a:p>
                      <a:r>
                        <a:rPr kumimoji="1" lang="ja-JP" altLang="en-US" sz="1200" dirty="0">
                          <a:latin typeface="Meiryo UI" panose="020B0604030504040204" pitchFamily="50" charset="-128"/>
                          <a:ea typeface="Meiryo UI" panose="020B0604030504040204" pitchFamily="50" charset="-128"/>
                        </a:rPr>
                        <a:t>⑬混雑時の手続きの順番の配慮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（知的障がい）</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16</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(10.5%)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200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(55.1%)</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101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27.8%)</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8</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2.2%)</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328155655"/>
                  </a:ext>
                </a:extLst>
              </a:tr>
              <a:tr h="292963">
                <a:tc>
                  <a:txBody>
                    <a:bodyPr/>
                    <a:lstStyle/>
                    <a:p>
                      <a:r>
                        <a:rPr kumimoji="1" lang="ja-JP" altLang="en-US" sz="1200" dirty="0">
                          <a:latin typeface="Meiryo UI" panose="020B0604030504040204" pitchFamily="50" charset="-128"/>
                          <a:ea typeface="Meiryo UI" panose="020B0604030504040204" pitchFamily="50" charset="-128"/>
                        </a:rPr>
                        <a:t>⑭混雑時の案内での配慮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（精神障がい）</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26</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7.2%)</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7.7%)</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198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54.5%)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98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27.0%)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3.6%)</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59555425"/>
                  </a:ext>
                </a:extLst>
              </a:tr>
              <a:tr h="292963">
                <a:tc>
                  <a:txBody>
                    <a:bodyPr/>
                    <a:lstStyle/>
                    <a:p>
                      <a:r>
                        <a:rPr kumimoji="1" lang="ja-JP" altLang="en-US" sz="1200" dirty="0">
                          <a:latin typeface="Meiryo UI" panose="020B0604030504040204" pitchFamily="50" charset="-128"/>
                          <a:ea typeface="Meiryo UI" panose="020B0604030504040204" pitchFamily="50" charset="-128"/>
                        </a:rPr>
                        <a:t>⑮別室スペース等の準備</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（精神障がい）</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23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6.3%)</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39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10.7%)</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195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53.7%)</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95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26.2</a:t>
                      </a:r>
                      <a:r>
                        <a:rPr kumimoji="1" lang="en-US" altLang="ja-JP" sz="1200" dirty="0">
                          <a:latin typeface="Meiryo UI" panose="020B0604030504040204" pitchFamily="50" charset="-128"/>
                          <a:ea typeface="Meiryo UI" panose="020B0604030504040204" pitchFamily="50" charset="-128"/>
                        </a:rPr>
                        <a:t>%)</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11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(3.0%)</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9053469"/>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152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2.8%)</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252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4.6%)</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2,285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42.0%)</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2,614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48.0%)</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142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2.6%)</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5,445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26690987"/>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（単純</a:t>
            </a:r>
            <a:r>
              <a:rPr lang="ja-JP" altLang="en-US" sz="2400" dirty="0"/>
              <a:t>集計）</a:t>
            </a:r>
          </a:p>
        </p:txBody>
      </p:sp>
      <p:graphicFrame>
        <p:nvGraphicFramePr>
          <p:cNvPr id="7" name="表 6">
            <a:extLst>
              <a:ext uri="{FF2B5EF4-FFF2-40B4-BE49-F238E27FC236}">
                <a16:creationId xmlns:a16="http://schemas.microsoft.com/office/drawing/2014/main" id="{DB7559F6-5F29-45D7-BCA3-0ADB12C7D539}"/>
              </a:ext>
            </a:extLst>
          </p:cNvPr>
          <p:cNvGraphicFramePr>
            <a:graphicFrameLocks noGrp="1"/>
          </p:cNvGraphicFramePr>
          <p:nvPr>
            <p:extLst>
              <p:ext uri="{D42A27DB-BD31-4B8C-83A1-F6EECF244321}">
                <p14:modId xmlns:p14="http://schemas.microsoft.com/office/powerpoint/2010/main" val="3800306788"/>
              </p:ext>
            </p:extLst>
          </p:nvPr>
        </p:nvGraphicFramePr>
        <p:xfrm>
          <a:off x="4860032" y="1859890"/>
          <a:ext cx="1944216" cy="3211646"/>
        </p:xfrm>
        <a:graphic>
          <a:graphicData uri="http://schemas.openxmlformats.org/drawingml/2006/table">
            <a:tbl>
              <a:tblPr/>
              <a:tblGrid>
                <a:gridCol w="1944216">
                  <a:extLst>
                    <a:ext uri="{9D8B030D-6E8A-4147-A177-3AD203B41FA5}">
                      <a16:colId xmlns:a16="http://schemas.microsoft.com/office/drawing/2014/main" val="1014885618"/>
                    </a:ext>
                  </a:extLst>
                </a:gridCol>
              </a:tblGrid>
              <a:tr h="3211646">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
        <p:nvSpPr>
          <p:cNvPr id="10" name="テキスト ボックス 9">
            <a:extLst>
              <a:ext uri="{FF2B5EF4-FFF2-40B4-BE49-F238E27FC236}">
                <a16:creationId xmlns:a16="http://schemas.microsoft.com/office/drawing/2014/main" id="{B6EE63BC-B0A1-4F4B-8770-34BFDD23F4C7}"/>
              </a:ext>
            </a:extLst>
          </p:cNvPr>
          <p:cNvSpPr txBox="1"/>
          <p:nvPr/>
        </p:nvSpPr>
        <p:spPr>
          <a:xfrm>
            <a:off x="262314" y="5071536"/>
            <a:ext cx="8558155" cy="400110"/>
          </a:xfrm>
          <a:prstGeom prst="rect">
            <a:avLst/>
          </a:prstGeom>
          <a:noFill/>
        </p:spPr>
        <p:txBody>
          <a:bodyPr wrap="square" rtlCol="0">
            <a:spAutoFit/>
          </a:bodyPr>
          <a:lstStyle/>
          <a:p>
            <a:r>
              <a:rPr lang="en-US" altLang="ja-JP" sz="1000" dirty="0"/>
              <a:t>※</a:t>
            </a:r>
            <a:r>
              <a:rPr lang="ja-JP" altLang="en-US" sz="1000" dirty="0"/>
              <a:t>事業内容によって、物理的に配慮の申し出に対するアンケート記載の対応が不可能である場合に「対応しない」「積極的に対応しない」と回答している場合</a:t>
            </a:r>
            <a:endParaRPr lang="en-US" altLang="ja-JP" sz="1000" dirty="0"/>
          </a:p>
          <a:p>
            <a:r>
              <a:rPr lang="ja-JP" altLang="en-US" sz="1000" dirty="0"/>
              <a:t>　 がある。</a:t>
            </a:r>
          </a:p>
        </p:txBody>
      </p:sp>
      <p:sp>
        <p:nvSpPr>
          <p:cNvPr id="11" name="四角形: 角を丸くする 10">
            <a:extLst>
              <a:ext uri="{FF2B5EF4-FFF2-40B4-BE49-F238E27FC236}">
                <a16:creationId xmlns:a16="http://schemas.microsoft.com/office/drawing/2014/main" id="{E9392056-DF69-4226-A0CE-9BD7523F84DE}"/>
              </a:ext>
            </a:extLst>
          </p:cNvPr>
          <p:cNvSpPr/>
          <p:nvPr/>
        </p:nvSpPr>
        <p:spPr>
          <a:xfrm>
            <a:off x="342516" y="5560720"/>
            <a:ext cx="8477953" cy="110864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smtClean="0"/>
              <a:t>主</a:t>
            </a:r>
            <a:r>
              <a:rPr lang="ja-JP" altLang="en-US" sz="1400" dirty="0"/>
              <a:t>な配慮</a:t>
            </a:r>
            <a:r>
              <a:rPr lang="ja-JP" altLang="en-US" sz="1400" dirty="0" smtClean="0"/>
              <a:t>内容に「</a:t>
            </a:r>
            <a:r>
              <a:rPr lang="ja-JP" altLang="en-US" sz="1400" dirty="0"/>
              <a:t>可能であれば対応する」、「対応する」と回答した事業者は</a:t>
            </a:r>
            <a:r>
              <a:rPr lang="en-US" altLang="ja-JP" sz="1400" dirty="0"/>
              <a:t>15</a:t>
            </a:r>
            <a:r>
              <a:rPr lang="ja-JP" altLang="en-US" sz="1400" dirty="0"/>
              <a:t>事例ともに８割</a:t>
            </a:r>
            <a:r>
              <a:rPr lang="ja-JP" altLang="en-US" sz="1400" dirty="0" smtClean="0"/>
              <a:t>かそれ以上と</a:t>
            </a:r>
            <a:r>
              <a:rPr lang="ja-JP" altLang="en-US" sz="1400" dirty="0"/>
              <a:t>なっている。</a:t>
            </a:r>
            <a:endParaRPr lang="en-US" altLang="ja-JP" sz="1400" dirty="0"/>
          </a:p>
          <a:p>
            <a:r>
              <a:rPr lang="ja-JP" altLang="en-US" sz="1400" dirty="0"/>
              <a:t>ただし、知的障がい者、精神障がい者への配慮</a:t>
            </a:r>
            <a:r>
              <a:rPr lang="ja-JP" altLang="en-US" sz="1400" dirty="0" smtClean="0"/>
              <a:t>内容（⑬～⑮）に「</a:t>
            </a:r>
            <a:r>
              <a:rPr lang="ja-JP" altLang="en-US" sz="1400" dirty="0"/>
              <a:t>（可能であれば）対応する」と回答した事業者の割合は、身体障がい者に関する同割合と比較すると、やや低い傾向にある。</a:t>
            </a:r>
          </a:p>
        </p:txBody>
      </p:sp>
    </p:spTree>
    <p:extLst>
      <p:ext uri="{BB962C8B-B14F-4D97-AF65-F5344CB8AC3E}">
        <p14:creationId xmlns:p14="http://schemas.microsoft.com/office/powerpoint/2010/main" val="2975158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57322" y="646651"/>
            <a:ext cx="3566606" cy="334453"/>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a:t>
            </a:r>
            <a:r>
              <a:rPr lang="en-US" altLang="ja-JP" sz="1400" dirty="0">
                <a:latin typeface="HGP創英角ｺﾞｼｯｸUB" panose="020B0900000000000000" pitchFamily="50" charset="-128"/>
                <a:ea typeface="HGP創英角ｺﾞｼｯｸUB" panose="020B0900000000000000" pitchFamily="50" charset="-128"/>
              </a:rPr>
              <a:t>11</a:t>
            </a:r>
            <a:r>
              <a:rPr lang="ja-JP" altLang="en-US" sz="1400" dirty="0">
                <a:latin typeface="HGP創英角ｺﾞｼｯｸUB" panose="020B0900000000000000" pitchFamily="50" charset="-128"/>
                <a:ea typeface="HGP創英角ｺﾞｼｯｸUB" panose="020B0900000000000000" pitchFamily="50" charset="-128"/>
              </a:rPr>
              <a:t>　合理的配慮の提供の義務化への賛否</a:t>
            </a:r>
            <a:endParaRPr kumimoji="1" lang="en-US" altLang="ja-JP" sz="1400" dirty="0">
              <a:latin typeface="HGP創英角ｺﾞｼｯｸUB" panose="020B0900000000000000" pitchFamily="50" charset="-128"/>
              <a:ea typeface="HGP創英角ｺﾞｼｯｸUB" panose="020B0900000000000000" pitchFamily="50" charset="-128"/>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2367743279"/>
              </p:ext>
            </p:extLst>
          </p:nvPr>
        </p:nvGraphicFramePr>
        <p:xfrm>
          <a:off x="340689" y="1103939"/>
          <a:ext cx="3931030" cy="2032098"/>
        </p:xfrm>
        <a:graphic>
          <a:graphicData uri="http://schemas.openxmlformats.org/drawingml/2006/table">
            <a:tbl>
              <a:tblPr firstRow="1" bandRow="1">
                <a:tableStyleId>{5C22544A-7EE6-4342-B048-85BDC9FD1C3A}</a:tableStyleId>
              </a:tblPr>
              <a:tblGrid>
                <a:gridCol w="2274846">
                  <a:extLst>
                    <a:ext uri="{9D8B030D-6E8A-4147-A177-3AD203B41FA5}">
                      <a16:colId xmlns:a16="http://schemas.microsoft.com/office/drawing/2014/main" val="1713714064"/>
                    </a:ext>
                  </a:extLst>
                </a:gridCol>
                <a:gridCol w="864096">
                  <a:extLst>
                    <a:ext uri="{9D8B030D-6E8A-4147-A177-3AD203B41FA5}">
                      <a16:colId xmlns:a16="http://schemas.microsoft.com/office/drawing/2014/main" val="398222885"/>
                    </a:ext>
                  </a:extLst>
                </a:gridCol>
                <a:gridCol w="792088">
                  <a:extLst>
                    <a:ext uri="{9D8B030D-6E8A-4147-A177-3AD203B41FA5}">
                      <a16:colId xmlns:a16="http://schemas.microsoft.com/office/drawing/2014/main" val="767998228"/>
                    </a:ext>
                  </a:extLst>
                </a:gridCol>
              </a:tblGrid>
              <a:tr h="218998">
                <a:tc>
                  <a:txBody>
                    <a:bodyPr/>
                    <a:lstStyle/>
                    <a:p>
                      <a:pPr algn="ctr"/>
                      <a:r>
                        <a:rPr kumimoji="1" lang="ja-JP" altLang="en-US" sz="1200" dirty="0">
                          <a:latin typeface="Meiryo UI" panose="020B0604030504040204" pitchFamily="50" charset="-128"/>
                          <a:ea typeface="Meiryo UI" panose="020B0604030504040204" pitchFamily="50" charset="-128"/>
                        </a:rPr>
                        <a:t>賛否</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事業者数</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割合</a:t>
                      </a:r>
                    </a:p>
                  </a:txBody>
                  <a:tcPr anchor="ct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賛成である</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94</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25.9%</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どちらかといえば賛成である</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186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51.2%</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87924873"/>
                  </a:ext>
                </a:extLst>
              </a:tr>
              <a:tr h="292963">
                <a:tc>
                  <a:txBody>
                    <a:bodyPr/>
                    <a:lstStyle/>
                    <a:p>
                      <a:r>
                        <a:rPr kumimoji="1" lang="ja-JP" altLang="en-US" sz="1200" dirty="0">
                          <a:latin typeface="Meiryo UI" panose="020B0604030504040204" pitchFamily="50" charset="-128"/>
                          <a:ea typeface="Meiryo UI" panose="020B0604030504040204" pitchFamily="50" charset="-128"/>
                        </a:rPr>
                        <a:t>どちらかといえば反対である</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63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17.4%</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2219602"/>
                  </a:ext>
                </a:extLst>
              </a:tr>
              <a:tr h="292963">
                <a:tc>
                  <a:txBody>
                    <a:bodyPr/>
                    <a:lstStyle/>
                    <a:p>
                      <a:r>
                        <a:rPr kumimoji="1" lang="ja-JP" altLang="en-US" sz="1200" dirty="0">
                          <a:latin typeface="Meiryo UI" panose="020B0604030504040204" pitchFamily="50" charset="-128"/>
                          <a:ea typeface="Meiryo UI" panose="020B0604030504040204" pitchFamily="50" charset="-128"/>
                        </a:rPr>
                        <a:t>反対である</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13</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3.6%</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tx2"/>
                      </a:solidFill>
                      <a:prstDash val="solid"/>
                      <a:round/>
                      <a:headEnd type="none" w="med" len="med"/>
                      <a:tailEnd type="none" w="med" len="med"/>
                    </a:lnB>
                  </a:tcPr>
                </a:tc>
                <a:tc>
                  <a:txBody>
                    <a:bodyPr/>
                    <a:lstStyle/>
                    <a:p>
                      <a:pPr algn="ctr"/>
                      <a:r>
                        <a:rPr kumimoji="1" lang="en-US" altLang="ja-JP" sz="1200" dirty="0">
                          <a:latin typeface="Meiryo UI" panose="020B0604030504040204" pitchFamily="50" charset="-128"/>
                          <a:ea typeface="Meiryo UI" panose="020B0604030504040204" pitchFamily="50" charset="-128"/>
                        </a:rPr>
                        <a:t>7</a:t>
                      </a:r>
                    </a:p>
                  </a:txBody>
                  <a:tcPr anchor="ctr">
                    <a:lnB w="12700" cap="flat" cmpd="sng" algn="ctr">
                      <a:solidFill>
                        <a:schemeClr val="tx2"/>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1.9%</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989390897"/>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2"/>
                      </a:solidFill>
                      <a:prstDash val="solid"/>
                      <a:round/>
                      <a:headEnd type="none" w="med" len="med"/>
                      <a:tailEnd type="none" w="med" len="med"/>
                    </a:lnT>
                  </a:tcPr>
                </a:tc>
                <a:tc>
                  <a:txBody>
                    <a:bodyPr/>
                    <a:lstStyle/>
                    <a:p>
                      <a:pPr algn="ct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2"/>
                      </a:solidFill>
                      <a:prstDash val="solid"/>
                      <a:round/>
                      <a:headEnd type="none" w="med" len="med"/>
                      <a:tailEnd type="none" w="med" len="med"/>
                    </a:lnT>
                  </a:tcPr>
                </a:tc>
                <a:tc>
                  <a:txBody>
                    <a:bodyPr/>
                    <a:lstStyle/>
                    <a:p>
                      <a:pPr algn="ctr"/>
                      <a:r>
                        <a:rPr kumimoji="1" lang="en-US" altLang="ja-JP" sz="1200" dirty="0">
                          <a:latin typeface="Meiryo UI" panose="020B0604030504040204" pitchFamily="50" charset="-128"/>
                          <a:ea typeface="Meiryo UI" panose="020B0604030504040204" pitchFamily="50" charset="-128"/>
                        </a:rPr>
                        <a:t>100%</a:t>
                      </a:r>
                    </a:p>
                  </a:txBody>
                  <a:tcPr anchor="ctr">
                    <a:lnT w="12700" cap="flat" cmpd="sng" algn="ctr">
                      <a:solidFill>
                        <a:schemeClr val="tx2"/>
                      </a:solidFill>
                      <a:prstDash val="solid"/>
                      <a:round/>
                      <a:headEnd type="none" w="med" len="med"/>
                      <a:tailEnd type="none" w="med" len="med"/>
                    </a:lnT>
                  </a:tcPr>
                </a:tc>
                <a:extLst>
                  <a:ext uri="{0D108BD9-81ED-4DB2-BD59-A6C34878D82A}">
                    <a16:rowId xmlns:a16="http://schemas.microsoft.com/office/drawing/2014/main" val="1926690987"/>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（単純</a:t>
            </a:r>
            <a:r>
              <a:rPr lang="ja-JP" altLang="en-US" sz="2400" dirty="0"/>
              <a:t>集計）</a:t>
            </a:r>
          </a:p>
        </p:txBody>
      </p:sp>
      <p:graphicFrame>
        <p:nvGraphicFramePr>
          <p:cNvPr id="6" name="グラフ 5">
            <a:extLst>
              <a:ext uri="{FF2B5EF4-FFF2-40B4-BE49-F238E27FC236}">
                <a16:creationId xmlns:a16="http://schemas.microsoft.com/office/drawing/2014/main" id="{DB6AEFBD-3B22-46E8-B0A9-F4EB48892099}"/>
              </a:ext>
            </a:extLst>
          </p:cNvPr>
          <p:cNvGraphicFramePr/>
          <p:nvPr>
            <p:extLst>
              <p:ext uri="{D42A27DB-BD31-4B8C-83A1-F6EECF244321}">
                <p14:modId xmlns:p14="http://schemas.microsoft.com/office/powerpoint/2010/main" val="3686103932"/>
              </p:ext>
            </p:extLst>
          </p:nvPr>
        </p:nvGraphicFramePr>
        <p:xfrm>
          <a:off x="4577229" y="794770"/>
          <a:ext cx="4217996" cy="29390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表 9">
            <a:extLst>
              <a:ext uri="{FF2B5EF4-FFF2-40B4-BE49-F238E27FC236}">
                <a16:creationId xmlns:a16="http://schemas.microsoft.com/office/drawing/2014/main" id="{4E9E6933-9F1E-4218-A694-0F607390FDBB}"/>
              </a:ext>
            </a:extLst>
          </p:cNvPr>
          <p:cNvGraphicFramePr>
            <a:graphicFrameLocks noGrp="1"/>
          </p:cNvGraphicFramePr>
          <p:nvPr>
            <p:extLst>
              <p:ext uri="{D42A27DB-BD31-4B8C-83A1-F6EECF244321}">
                <p14:modId xmlns:p14="http://schemas.microsoft.com/office/powerpoint/2010/main" val="1031782984"/>
              </p:ext>
            </p:extLst>
          </p:nvPr>
        </p:nvGraphicFramePr>
        <p:xfrm>
          <a:off x="3439474" y="1334870"/>
          <a:ext cx="864091" cy="640792"/>
        </p:xfrm>
        <a:graphic>
          <a:graphicData uri="http://schemas.openxmlformats.org/drawingml/2006/table">
            <a:tbl>
              <a:tblPr/>
              <a:tblGrid>
                <a:gridCol w="864091">
                  <a:extLst>
                    <a:ext uri="{9D8B030D-6E8A-4147-A177-3AD203B41FA5}">
                      <a16:colId xmlns:a16="http://schemas.microsoft.com/office/drawing/2014/main" val="1014885618"/>
                    </a:ext>
                  </a:extLst>
                </a:gridCol>
              </a:tblGrid>
              <a:tr h="640792">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graphicFrame>
        <p:nvGraphicFramePr>
          <p:cNvPr id="11" name="表 10">
            <a:extLst>
              <a:ext uri="{FF2B5EF4-FFF2-40B4-BE49-F238E27FC236}">
                <a16:creationId xmlns:a16="http://schemas.microsoft.com/office/drawing/2014/main" id="{A2E7C0EF-48DB-47EA-B7B4-17B127393F5D}"/>
              </a:ext>
            </a:extLst>
          </p:cNvPr>
          <p:cNvGraphicFramePr>
            <a:graphicFrameLocks noGrp="1"/>
          </p:cNvGraphicFramePr>
          <p:nvPr/>
        </p:nvGraphicFramePr>
        <p:xfrm>
          <a:off x="3439474" y="1975663"/>
          <a:ext cx="864091" cy="589242"/>
        </p:xfrm>
        <a:graphic>
          <a:graphicData uri="http://schemas.openxmlformats.org/drawingml/2006/table">
            <a:tbl>
              <a:tblPr/>
              <a:tblGrid>
                <a:gridCol w="864091">
                  <a:extLst>
                    <a:ext uri="{9D8B030D-6E8A-4147-A177-3AD203B41FA5}">
                      <a16:colId xmlns:a16="http://schemas.microsoft.com/office/drawing/2014/main" val="1014885618"/>
                    </a:ext>
                  </a:extLst>
                </a:gridCol>
              </a:tblGrid>
              <a:tr h="589242">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
        <p:nvSpPr>
          <p:cNvPr id="12" name="四角形: 角を丸くする 11">
            <a:extLst>
              <a:ext uri="{FF2B5EF4-FFF2-40B4-BE49-F238E27FC236}">
                <a16:creationId xmlns:a16="http://schemas.microsoft.com/office/drawing/2014/main" id="{3F0D85A0-75D5-46A3-B853-6840BCEBDF4C}"/>
              </a:ext>
            </a:extLst>
          </p:cNvPr>
          <p:cNvSpPr/>
          <p:nvPr/>
        </p:nvSpPr>
        <p:spPr>
          <a:xfrm>
            <a:off x="327952" y="3593325"/>
            <a:ext cx="8467116" cy="64079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合理的配慮の提供の義務化への賛否は、「賛成である」、「どちらかといえば賛成である」が８割弱。</a:t>
            </a:r>
            <a:endParaRPr lang="en-US" altLang="ja-JP" sz="1400" dirty="0"/>
          </a:p>
          <a:p>
            <a:r>
              <a:rPr lang="ja-JP" altLang="en-US" sz="1400" dirty="0"/>
              <a:t>「どちらかといえば反対である」、「反対である」が２割強となっている。</a:t>
            </a:r>
          </a:p>
        </p:txBody>
      </p:sp>
    </p:spTree>
    <p:extLst>
      <p:ext uri="{BB962C8B-B14F-4D97-AF65-F5344CB8AC3E}">
        <p14:creationId xmlns:p14="http://schemas.microsoft.com/office/powerpoint/2010/main" val="3043726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8650330" y="6396236"/>
            <a:ext cx="432048" cy="387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6</a:t>
            </a:r>
            <a:endParaRPr kumimoji="1" lang="ja-JP" altLang="en-US" dirty="0">
              <a:solidFill>
                <a:schemeClr val="tx1"/>
              </a:solidFill>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（単純</a:t>
            </a:r>
            <a:r>
              <a:rPr lang="ja-JP" altLang="en-US" sz="2400" dirty="0"/>
              <a:t>集計）</a:t>
            </a:r>
          </a:p>
        </p:txBody>
      </p:sp>
      <p:sp>
        <p:nvSpPr>
          <p:cNvPr id="12" name="正方形/長方形 11">
            <a:extLst>
              <a:ext uri="{FF2B5EF4-FFF2-40B4-BE49-F238E27FC236}">
                <a16:creationId xmlns:a16="http://schemas.microsoft.com/office/drawing/2014/main" id="{0BE7C842-06A9-4151-9286-E957A5AE666B}"/>
              </a:ext>
            </a:extLst>
          </p:cNvPr>
          <p:cNvSpPr/>
          <p:nvPr/>
        </p:nvSpPr>
        <p:spPr>
          <a:xfrm>
            <a:off x="251520" y="646651"/>
            <a:ext cx="8437746" cy="334453"/>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ja-JP" altLang="en-US" sz="1400" dirty="0">
                <a:latin typeface="HGP創英角ｺﾞｼｯｸUB" panose="020B0900000000000000" pitchFamily="50" charset="-128"/>
                <a:ea typeface="HGP創英角ｺﾞｼｯｸUB" panose="020B0900000000000000" pitchFamily="50" charset="-128"/>
              </a:rPr>
              <a:t>問</a:t>
            </a:r>
            <a:r>
              <a:rPr lang="en-US" altLang="ja-JP" sz="1400" dirty="0">
                <a:latin typeface="HGP創英角ｺﾞｼｯｸUB" panose="020B0900000000000000" pitchFamily="50" charset="-128"/>
                <a:ea typeface="HGP創英角ｺﾞｼｯｸUB" panose="020B0900000000000000" pitchFamily="50" charset="-128"/>
              </a:rPr>
              <a:t>12</a:t>
            </a:r>
            <a:r>
              <a:rPr lang="ja-JP" altLang="en-US" sz="1400" dirty="0">
                <a:latin typeface="HGP創英角ｺﾞｼｯｸUB" panose="020B0900000000000000" pitchFamily="50" charset="-128"/>
                <a:ea typeface="HGP創英角ｺﾞｼｯｸUB" panose="020B0900000000000000" pitchFamily="50" charset="-128"/>
              </a:rPr>
              <a:t>　（問</a:t>
            </a:r>
            <a:r>
              <a:rPr lang="en-US" altLang="ja-JP" sz="1400" dirty="0">
                <a:latin typeface="HGP創英角ｺﾞｼｯｸUB" panose="020B0900000000000000" pitchFamily="50" charset="-128"/>
                <a:ea typeface="HGP創英角ｺﾞｼｯｸUB" panose="020B0900000000000000" pitchFamily="50" charset="-128"/>
              </a:rPr>
              <a:t>11</a:t>
            </a:r>
            <a:r>
              <a:rPr lang="ja-JP" altLang="en-US" sz="1400" dirty="0">
                <a:latin typeface="HGP創英角ｺﾞｼｯｸUB" panose="020B0900000000000000" pitchFamily="50" charset="-128"/>
                <a:ea typeface="HGP創英角ｺﾞｼｯｸUB" panose="020B0900000000000000" pitchFamily="50" charset="-128"/>
              </a:rPr>
              <a:t>で「賛成である」又は「どちらかといえば賛成である」と回答した場合）　その理由　</a:t>
            </a:r>
            <a:r>
              <a:rPr lang="en-US" altLang="ja-JP" sz="1400" dirty="0">
                <a:latin typeface="HGP創英角ｺﾞｼｯｸUB" panose="020B0900000000000000" pitchFamily="50" charset="-128"/>
                <a:ea typeface="HGP創英角ｺﾞｼｯｸUB" panose="020B0900000000000000" pitchFamily="50" charset="-128"/>
              </a:rPr>
              <a:t>【</a:t>
            </a:r>
            <a:r>
              <a:rPr lang="ja-JP" altLang="en-US" sz="1400" dirty="0">
                <a:latin typeface="HGP創英角ｺﾞｼｯｸUB" panose="020B0900000000000000" pitchFamily="50" charset="-128"/>
                <a:ea typeface="HGP創英角ｺﾞｼｯｸUB" panose="020B0900000000000000" pitchFamily="50" charset="-128"/>
              </a:rPr>
              <a:t>複数回答有</a:t>
            </a:r>
            <a:r>
              <a:rPr lang="en-US" altLang="ja-JP" sz="1400" dirty="0">
                <a:latin typeface="HGP創英角ｺﾞｼｯｸUB" panose="020B0900000000000000" pitchFamily="50" charset="-128"/>
                <a:ea typeface="HGP創英角ｺﾞｼｯｸUB" panose="020B0900000000000000" pitchFamily="50" charset="-128"/>
              </a:rPr>
              <a:t>】</a:t>
            </a:r>
            <a:endParaRPr kumimoji="1" lang="en-US" altLang="ja-JP" sz="1400" dirty="0">
              <a:latin typeface="HGP創英角ｺﾞｼｯｸUB" panose="020B0900000000000000" pitchFamily="50" charset="-128"/>
              <a:ea typeface="HGP創英角ｺﾞｼｯｸUB" panose="020B0900000000000000" pitchFamily="50" charset="-128"/>
            </a:endParaRPr>
          </a:p>
        </p:txBody>
      </p:sp>
      <p:graphicFrame>
        <p:nvGraphicFramePr>
          <p:cNvPr id="18" name="表 17">
            <a:extLst>
              <a:ext uri="{FF2B5EF4-FFF2-40B4-BE49-F238E27FC236}">
                <a16:creationId xmlns:a16="http://schemas.microsoft.com/office/drawing/2014/main" id="{78283FE6-6F5C-474A-B2CC-36A84D581C43}"/>
              </a:ext>
            </a:extLst>
          </p:cNvPr>
          <p:cNvGraphicFramePr>
            <a:graphicFrameLocks noGrp="1"/>
          </p:cNvGraphicFramePr>
          <p:nvPr>
            <p:extLst>
              <p:ext uri="{D42A27DB-BD31-4B8C-83A1-F6EECF244321}">
                <p14:modId xmlns:p14="http://schemas.microsoft.com/office/powerpoint/2010/main" val="3102811828"/>
              </p:ext>
            </p:extLst>
          </p:nvPr>
        </p:nvGraphicFramePr>
        <p:xfrm>
          <a:off x="251520" y="1033080"/>
          <a:ext cx="8398810" cy="2306418"/>
        </p:xfrm>
        <a:graphic>
          <a:graphicData uri="http://schemas.openxmlformats.org/drawingml/2006/table">
            <a:tbl>
              <a:tblPr firstRow="1" bandRow="1">
                <a:tableStyleId>{5C22544A-7EE6-4342-B048-85BDC9FD1C3A}</a:tableStyleId>
              </a:tblPr>
              <a:tblGrid>
                <a:gridCol w="6192688">
                  <a:extLst>
                    <a:ext uri="{9D8B030D-6E8A-4147-A177-3AD203B41FA5}">
                      <a16:colId xmlns:a16="http://schemas.microsoft.com/office/drawing/2014/main" val="1713714064"/>
                    </a:ext>
                  </a:extLst>
                </a:gridCol>
                <a:gridCol w="1103061">
                  <a:extLst>
                    <a:ext uri="{9D8B030D-6E8A-4147-A177-3AD203B41FA5}">
                      <a16:colId xmlns:a16="http://schemas.microsoft.com/office/drawing/2014/main" val="398222885"/>
                    </a:ext>
                  </a:extLst>
                </a:gridCol>
                <a:gridCol w="1103061">
                  <a:extLst>
                    <a:ext uri="{9D8B030D-6E8A-4147-A177-3AD203B41FA5}">
                      <a16:colId xmlns:a16="http://schemas.microsoft.com/office/drawing/2014/main" val="767998228"/>
                    </a:ext>
                  </a:extLst>
                </a:gridCol>
              </a:tblGrid>
              <a:tr h="218998">
                <a:tc>
                  <a:txBody>
                    <a:bodyPr/>
                    <a:lstStyle/>
                    <a:p>
                      <a:pPr algn="ctr"/>
                      <a:r>
                        <a:rPr kumimoji="1" lang="ja-JP" altLang="en-US" sz="1200" dirty="0">
                          <a:latin typeface="Meiryo UI" panose="020B0604030504040204" pitchFamily="50" charset="-128"/>
                          <a:ea typeface="Meiryo UI" panose="020B0604030504040204" pitchFamily="50" charset="-128"/>
                        </a:rPr>
                        <a:t>理由</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事業者数</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割合</a:t>
                      </a:r>
                    </a:p>
                  </a:txBody>
                  <a:tcPr anchor="ct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条例により、「義務」と規定している都道府県が複数あるため</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10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3.6%</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義務化しても、事業者の規模等を踏まえ「過重な負担のない範囲」での対応を求めるものであるため</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173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61.8</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87924873"/>
                  </a:ext>
                </a:extLst>
              </a:tr>
              <a:tr h="292963">
                <a:tc>
                  <a:txBody>
                    <a:bodyPr/>
                    <a:lstStyle/>
                    <a:p>
                      <a:r>
                        <a:rPr kumimoji="1" lang="ja-JP" altLang="en-US" sz="1200" dirty="0">
                          <a:latin typeface="Meiryo UI" panose="020B0604030504040204" pitchFamily="50" charset="-128"/>
                          <a:ea typeface="Meiryo UI" panose="020B0604030504040204" pitchFamily="50" charset="-128"/>
                        </a:rPr>
                        <a:t>現行の「努力義務」のままでは、事業者の理解・取組みが進まない要因になっていると考えられるため</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87</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31.1%</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2219602"/>
                  </a:ext>
                </a:extLst>
              </a:tr>
              <a:tr h="292963">
                <a:tc>
                  <a:txBody>
                    <a:bodyPr/>
                    <a:lstStyle/>
                    <a:p>
                      <a:r>
                        <a:rPr kumimoji="1" lang="ja-JP" altLang="en-US" sz="1200" dirty="0">
                          <a:latin typeface="Meiryo UI" panose="020B0604030504040204" pitchFamily="50" charset="-128"/>
                          <a:ea typeface="Meiryo UI" panose="020B0604030504040204" pitchFamily="50" charset="-128"/>
                        </a:rPr>
                        <a:t>合理的配慮の提供は通常の接客で実践している範囲の対応であるため</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100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35.7%</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その他</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7</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2.5%</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89390897"/>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2"/>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6</a:t>
                      </a:r>
                    </a:p>
                  </a:txBody>
                  <a:tcPr anchor="ctr">
                    <a:lnB w="12700" cap="flat" cmpd="sng" algn="ctr">
                      <a:solidFill>
                        <a:schemeClr val="tx2"/>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2.1%</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107068937"/>
                  </a:ext>
                </a:extLst>
              </a:tr>
              <a:tr h="18668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2"/>
                      </a:solidFill>
                      <a:prstDash val="solid"/>
                      <a:round/>
                      <a:headEnd type="none" w="med" len="med"/>
                      <a:tailEnd type="none" w="med" len="med"/>
                    </a:lnT>
                  </a:tcPr>
                </a:tc>
                <a:tc>
                  <a:txBody>
                    <a:bodyPr/>
                    <a:lstStyle/>
                    <a:p>
                      <a:pPr algn="ctr"/>
                      <a:r>
                        <a:rPr kumimoji="1" lang="en-US" altLang="ja-JP" sz="1200" dirty="0">
                          <a:latin typeface="Meiryo UI" panose="020B0604030504040204" pitchFamily="50" charset="-128"/>
                          <a:ea typeface="Meiryo UI" panose="020B0604030504040204" pitchFamily="50" charset="-128"/>
                        </a:rPr>
                        <a:t>‐</a:t>
                      </a:r>
                    </a:p>
                  </a:txBody>
                  <a:tcPr anchor="ctr">
                    <a:lnT w="12700" cap="flat" cmpd="sng" algn="ctr">
                      <a:solidFill>
                        <a:schemeClr val="tx2"/>
                      </a:solidFill>
                      <a:prstDash val="solid"/>
                      <a:round/>
                      <a:headEnd type="none" w="med" len="med"/>
                      <a:tailEnd type="none" w="med" len="med"/>
                    </a:lnT>
                  </a:tcPr>
                </a:tc>
                <a:tc>
                  <a:txBody>
                    <a:bodyPr/>
                    <a:lstStyle/>
                    <a:p>
                      <a:pPr algn="ctr"/>
                      <a:r>
                        <a:rPr kumimoji="1" lang="en-US" altLang="ja-JP" sz="1200" dirty="0">
                          <a:latin typeface="Meiryo UI" panose="020B0604030504040204" pitchFamily="50" charset="-128"/>
                          <a:ea typeface="Meiryo UI" panose="020B0604030504040204" pitchFamily="50" charset="-128"/>
                        </a:rPr>
                        <a:t>-</a:t>
                      </a:r>
                    </a:p>
                  </a:txBody>
                  <a:tcPr anchor="ctr">
                    <a:lnT w="12700" cap="flat" cmpd="sng" algn="ctr">
                      <a:solidFill>
                        <a:schemeClr val="tx2"/>
                      </a:solidFill>
                      <a:prstDash val="solid"/>
                      <a:round/>
                      <a:headEnd type="none" w="med" len="med"/>
                      <a:tailEnd type="none" w="med" len="med"/>
                    </a:lnT>
                  </a:tcPr>
                </a:tc>
                <a:extLst>
                  <a:ext uri="{0D108BD9-81ED-4DB2-BD59-A6C34878D82A}">
                    <a16:rowId xmlns:a16="http://schemas.microsoft.com/office/drawing/2014/main" val="1926690987"/>
                  </a:ext>
                </a:extLst>
              </a:tr>
            </a:tbl>
          </a:graphicData>
        </a:graphic>
      </p:graphicFrame>
      <p:graphicFrame>
        <p:nvGraphicFramePr>
          <p:cNvPr id="19" name="グラフ 18">
            <a:extLst>
              <a:ext uri="{FF2B5EF4-FFF2-40B4-BE49-F238E27FC236}">
                <a16:creationId xmlns:a16="http://schemas.microsoft.com/office/drawing/2014/main" id="{8AEB307A-AE4B-470C-AB64-BD2C6BB15F5D}"/>
              </a:ext>
            </a:extLst>
          </p:cNvPr>
          <p:cNvGraphicFramePr/>
          <p:nvPr>
            <p:extLst>
              <p:ext uri="{D42A27DB-BD31-4B8C-83A1-F6EECF244321}">
                <p14:modId xmlns:p14="http://schemas.microsoft.com/office/powerpoint/2010/main" val="3489515403"/>
              </p:ext>
            </p:extLst>
          </p:nvPr>
        </p:nvGraphicFramePr>
        <p:xfrm>
          <a:off x="-782433" y="4811405"/>
          <a:ext cx="9983269" cy="1962018"/>
        </p:xfrm>
        <a:graphic>
          <a:graphicData uri="http://schemas.openxmlformats.org/drawingml/2006/chart">
            <c:chart xmlns:c="http://schemas.openxmlformats.org/drawingml/2006/chart" xmlns:r="http://schemas.openxmlformats.org/officeDocument/2006/relationships" r:id="rId3"/>
          </a:graphicData>
        </a:graphic>
      </p:graphicFrame>
      <p:sp>
        <p:nvSpPr>
          <p:cNvPr id="11" name="テキスト ボックス 10">
            <a:extLst>
              <a:ext uri="{FF2B5EF4-FFF2-40B4-BE49-F238E27FC236}">
                <a16:creationId xmlns:a16="http://schemas.microsoft.com/office/drawing/2014/main" id="{9B327307-BAA8-485D-9EBB-89DCB253D194}"/>
              </a:ext>
            </a:extLst>
          </p:cNvPr>
          <p:cNvSpPr txBox="1"/>
          <p:nvPr/>
        </p:nvSpPr>
        <p:spPr>
          <a:xfrm>
            <a:off x="251520" y="3284984"/>
            <a:ext cx="8558155" cy="1615827"/>
          </a:xfrm>
          <a:prstGeom prst="rect">
            <a:avLst/>
          </a:prstGeom>
          <a:noFill/>
        </p:spPr>
        <p:txBody>
          <a:bodyPr wrap="square" rtlCol="0">
            <a:spAutoFit/>
          </a:bodyPr>
          <a:lstStyle/>
          <a:p>
            <a:r>
              <a:rPr lang="ja-JP" altLang="en-US" sz="1100" dirty="0"/>
              <a:t>その他の内容（</a:t>
            </a:r>
            <a:r>
              <a:rPr lang="en-US" altLang="ja-JP" sz="1100" dirty="0"/>
              <a:t>※</a:t>
            </a:r>
            <a:r>
              <a:rPr lang="ja-JP" altLang="en-US" sz="1100" dirty="0"/>
              <a:t>回答内容を簡潔に記載）</a:t>
            </a:r>
            <a:endParaRPr lang="en-US" altLang="ja-JP" sz="1100" dirty="0"/>
          </a:p>
          <a:p>
            <a:r>
              <a:rPr lang="ja-JP" altLang="en-US" sz="1100" dirty="0"/>
              <a:t>・合理的配慮は大変ではない。  </a:t>
            </a:r>
            <a:endParaRPr lang="en-US" altLang="ja-JP" sz="1100" dirty="0"/>
          </a:p>
          <a:p>
            <a:r>
              <a:rPr lang="ja-JP" altLang="en-US" sz="1100" dirty="0"/>
              <a:t>・人はみな平等である。</a:t>
            </a:r>
            <a:endParaRPr lang="en-US" altLang="ja-JP" sz="1100" dirty="0"/>
          </a:p>
          <a:p>
            <a:r>
              <a:rPr lang="ja-JP" altLang="en-US" sz="1100" dirty="0"/>
              <a:t>・どうして差別がいけないのか、どうすれば差別がなくなるのかを考えてこそ、初めて真の差別解消につながるので、義務化の効果は認めつつも、</a:t>
            </a:r>
            <a:endParaRPr lang="en-US" altLang="ja-JP" sz="1100" dirty="0"/>
          </a:p>
          <a:p>
            <a:r>
              <a:rPr lang="ja-JP" altLang="en-US" sz="1100" dirty="0"/>
              <a:t>  義務化するだけでは対応が不十分。</a:t>
            </a:r>
          </a:p>
          <a:p>
            <a:r>
              <a:rPr lang="ja-JP" altLang="en-US" sz="1100" dirty="0"/>
              <a:t>・個人の問題となると、個人差が大きくなり、その人がおかれている状況に余裕やゆとりがあるかないかになる。</a:t>
            </a:r>
            <a:endParaRPr lang="en-US" altLang="ja-JP" sz="1100" dirty="0"/>
          </a:p>
          <a:p>
            <a:r>
              <a:rPr lang="en-US" altLang="ja-JP" sz="1100" dirty="0"/>
              <a:t>  </a:t>
            </a:r>
            <a:r>
              <a:rPr lang="ja-JP" altLang="en-US" sz="1100" dirty="0"/>
              <a:t>（義務化することで）社会に通常として根づかせていくことは必要。</a:t>
            </a:r>
          </a:p>
          <a:p>
            <a:r>
              <a:rPr lang="ja-JP" altLang="en-US" sz="1100" dirty="0"/>
              <a:t>・他の顧客対応が疎かになり、時にネット等で「対応が悪い」とされることがある。また、専門知識がない人に介助等を完璧にこなすことは難しい。</a:t>
            </a:r>
          </a:p>
          <a:p>
            <a:r>
              <a:rPr lang="en-US" altLang="ja-JP" sz="1100" dirty="0"/>
              <a:t>  </a:t>
            </a:r>
            <a:r>
              <a:rPr lang="ja-JP" altLang="en-US" sz="1100" dirty="0"/>
              <a:t>業種に合った具体的マニュアルが必要。</a:t>
            </a:r>
          </a:p>
        </p:txBody>
      </p:sp>
      <p:graphicFrame>
        <p:nvGraphicFramePr>
          <p:cNvPr id="10" name="表 9">
            <a:extLst>
              <a:ext uri="{FF2B5EF4-FFF2-40B4-BE49-F238E27FC236}">
                <a16:creationId xmlns:a16="http://schemas.microsoft.com/office/drawing/2014/main" id="{E02A1FD2-4467-4167-9632-22E63BA17A35}"/>
              </a:ext>
            </a:extLst>
          </p:cNvPr>
          <p:cNvGraphicFramePr>
            <a:graphicFrameLocks noGrp="1"/>
          </p:cNvGraphicFramePr>
          <p:nvPr/>
        </p:nvGraphicFramePr>
        <p:xfrm>
          <a:off x="7524255" y="1597046"/>
          <a:ext cx="1126075" cy="888763"/>
        </p:xfrm>
        <a:graphic>
          <a:graphicData uri="http://schemas.openxmlformats.org/drawingml/2006/table">
            <a:tbl>
              <a:tblPr/>
              <a:tblGrid>
                <a:gridCol w="1126075">
                  <a:extLst>
                    <a:ext uri="{9D8B030D-6E8A-4147-A177-3AD203B41FA5}">
                      <a16:colId xmlns:a16="http://schemas.microsoft.com/office/drawing/2014/main" val="1014885618"/>
                    </a:ext>
                  </a:extLst>
                </a:gridCol>
              </a:tblGrid>
              <a:tr h="888763">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Tree>
    <p:extLst>
      <p:ext uri="{BB962C8B-B14F-4D97-AF65-F5344CB8AC3E}">
        <p14:creationId xmlns:p14="http://schemas.microsoft.com/office/powerpoint/2010/main" val="1793407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（単純</a:t>
            </a:r>
            <a:r>
              <a:rPr lang="ja-JP" altLang="en-US" sz="2400" dirty="0"/>
              <a:t>集計）</a:t>
            </a:r>
          </a:p>
        </p:txBody>
      </p:sp>
      <p:sp>
        <p:nvSpPr>
          <p:cNvPr id="12" name="正方形/長方形 11">
            <a:extLst>
              <a:ext uri="{FF2B5EF4-FFF2-40B4-BE49-F238E27FC236}">
                <a16:creationId xmlns:a16="http://schemas.microsoft.com/office/drawing/2014/main" id="{0BE7C842-06A9-4151-9286-E957A5AE666B}"/>
              </a:ext>
            </a:extLst>
          </p:cNvPr>
          <p:cNvSpPr/>
          <p:nvPr/>
        </p:nvSpPr>
        <p:spPr>
          <a:xfrm>
            <a:off x="251519" y="646651"/>
            <a:ext cx="8558155" cy="334453"/>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ja-JP" altLang="en-US" sz="1400" dirty="0">
                <a:latin typeface="HGP創英角ｺﾞｼｯｸUB" panose="020B0900000000000000" pitchFamily="50" charset="-128"/>
                <a:ea typeface="HGP創英角ｺﾞｼｯｸUB" panose="020B0900000000000000" pitchFamily="50" charset="-128"/>
              </a:rPr>
              <a:t>問</a:t>
            </a:r>
            <a:r>
              <a:rPr lang="en-US" altLang="ja-JP" sz="1400" dirty="0">
                <a:latin typeface="HGP創英角ｺﾞｼｯｸUB" panose="020B0900000000000000" pitchFamily="50" charset="-128"/>
                <a:ea typeface="HGP創英角ｺﾞｼｯｸUB" panose="020B0900000000000000" pitchFamily="50" charset="-128"/>
              </a:rPr>
              <a:t>13</a:t>
            </a:r>
            <a:r>
              <a:rPr lang="ja-JP" altLang="en-US" sz="1400" dirty="0">
                <a:latin typeface="HGP創英角ｺﾞｼｯｸUB" panose="020B0900000000000000" pitchFamily="50" charset="-128"/>
                <a:ea typeface="HGP創英角ｺﾞｼｯｸUB" panose="020B0900000000000000" pitchFamily="50" charset="-128"/>
              </a:rPr>
              <a:t>　（問</a:t>
            </a:r>
            <a:r>
              <a:rPr lang="en-US" altLang="ja-JP" sz="1400" dirty="0">
                <a:latin typeface="HGP創英角ｺﾞｼｯｸUB" panose="020B0900000000000000" pitchFamily="50" charset="-128"/>
                <a:ea typeface="HGP創英角ｺﾞｼｯｸUB" panose="020B0900000000000000" pitchFamily="50" charset="-128"/>
              </a:rPr>
              <a:t>11</a:t>
            </a:r>
            <a:r>
              <a:rPr lang="ja-JP" altLang="en-US" sz="1400" dirty="0">
                <a:latin typeface="HGP創英角ｺﾞｼｯｸUB" panose="020B0900000000000000" pitchFamily="50" charset="-128"/>
                <a:ea typeface="HGP創英角ｺﾞｼｯｸUB" panose="020B0900000000000000" pitchFamily="50" charset="-128"/>
              </a:rPr>
              <a:t>で「どちらかといえば反対である」又は「反対である」と回答した場合）　その理由　</a:t>
            </a:r>
            <a:r>
              <a:rPr lang="en-US" altLang="ja-JP" sz="1400" dirty="0">
                <a:latin typeface="HGP創英角ｺﾞｼｯｸUB" panose="020B0900000000000000" pitchFamily="50" charset="-128"/>
                <a:ea typeface="HGP創英角ｺﾞｼｯｸUB" panose="020B0900000000000000" pitchFamily="50" charset="-128"/>
              </a:rPr>
              <a:t>【</a:t>
            </a:r>
            <a:r>
              <a:rPr lang="ja-JP" altLang="en-US" sz="1400" dirty="0">
                <a:latin typeface="HGP創英角ｺﾞｼｯｸUB" panose="020B0900000000000000" pitchFamily="50" charset="-128"/>
                <a:ea typeface="HGP創英角ｺﾞｼｯｸUB" panose="020B0900000000000000" pitchFamily="50" charset="-128"/>
              </a:rPr>
              <a:t>複数回答有</a:t>
            </a:r>
            <a:r>
              <a:rPr lang="en-US" altLang="ja-JP" sz="1400" dirty="0">
                <a:latin typeface="HGP創英角ｺﾞｼｯｸUB" panose="020B0900000000000000" pitchFamily="50" charset="-128"/>
                <a:ea typeface="HGP創英角ｺﾞｼｯｸUB" panose="020B0900000000000000" pitchFamily="50" charset="-128"/>
              </a:rPr>
              <a:t>】</a:t>
            </a:r>
            <a:endParaRPr kumimoji="1" lang="en-US" altLang="ja-JP" sz="1400" dirty="0">
              <a:latin typeface="HGP創英角ｺﾞｼｯｸUB" panose="020B0900000000000000" pitchFamily="50" charset="-128"/>
              <a:ea typeface="HGP創英角ｺﾞｼｯｸUB" panose="020B0900000000000000" pitchFamily="50" charset="-128"/>
            </a:endParaRPr>
          </a:p>
        </p:txBody>
      </p:sp>
      <p:graphicFrame>
        <p:nvGraphicFramePr>
          <p:cNvPr id="18" name="表 17">
            <a:extLst>
              <a:ext uri="{FF2B5EF4-FFF2-40B4-BE49-F238E27FC236}">
                <a16:creationId xmlns:a16="http://schemas.microsoft.com/office/drawing/2014/main" id="{78283FE6-6F5C-474A-B2CC-36A84D581C43}"/>
              </a:ext>
            </a:extLst>
          </p:cNvPr>
          <p:cNvGraphicFramePr>
            <a:graphicFrameLocks noGrp="1"/>
          </p:cNvGraphicFramePr>
          <p:nvPr>
            <p:extLst>
              <p:ext uri="{D42A27DB-BD31-4B8C-83A1-F6EECF244321}">
                <p14:modId xmlns:p14="http://schemas.microsoft.com/office/powerpoint/2010/main" val="2898318694"/>
              </p:ext>
            </p:extLst>
          </p:nvPr>
        </p:nvGraphicFramePr>
        <p:xfrm>
          <a:off x="251519" y="1033080"/>
          <a:ext cx="8558157" cy="2470655"/>
        </p:xfrm>
        <a:graphic>
          <a:graphicData uri="http://schemas.openxmlformats.org/drawingml/2006/table">
            <a:tbl>
              <a:tblPr firstRow="1" bandRow="1">
                <a:tableStyleId>{5C22544A-7EE6-4342-B048-85BDC9FD1C3A}</a:tableStyleId>
              </a:tblPr>
              <a:tblGrid>
                <a:gridCol w="6552729">
                  <a:extLst>
                    <a:ext uri="{9D8B030D-6E8A-4147-A177-3AD203B41FA5}">
                      <a16:colId xmlns:a16="http://schemas.microsoft.com/office/drawing/2014/main" val="1713714064"/>
                    </a:ext>
                  </a:extLst>
                </a:gridCol>
                <a:gridCol w="1002714">
                  <a:extLst>
                    <a:ext uri="{9D8B030D-6E8A-4147-A177-3AD203B41FA5}">
                      <a16:colId xmlns:a16="http://schemas.microsoft.com/office/drawing/2014/main" val="398222885"/>
                    </a:ext>
                  </a:extLst>
                </a:gridCol>
                <a:gridCol w="1002714">
                  <a:extLst>
                    <a:ext uri="{9D8B030D-6E8A-4147-A177-3AD203B41FA5}">
                      <a16:colId xmlns:a16="http://schemas.microsoft.com/office/drawing/2014/main" val="767998228"/>
                    </a:ext>
                  </a:extLst>
                </a:gridCol>
              </a:tblGrid>
              <a:tr h="218998">
                <a:tc>
                  <a:txBody>
                    <a:bodyPr/>
                    <a:lstStyle/>
                    <a:p>
                      <a:pPr algn="ctr"/>
                      <a:r>
                        <a:rPr kumimoji="1" lang="ja-JP" altLang="en-US" sz="1200" dirty="0">
                          <a:latin typeface="Meiryo UI" panose="020B0604030504040204" pitchFamily="50" charset="-128"/>
                          <a:ea typeface="Meiryo UI" panose="020B0604030504040204" pitchFamily="50" charset="-128"/>
                        </a:rPr>
                        <a:t>理由</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事業者数</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割合</a:t>
                      </a:r>
                    </a:p>
                  </a:txBody>
                  <a:tcPr anchor="ct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過重な負担の判断基準が不明確であるため</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43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56.6%</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9627566"/>
                  </a:ext>
                </a:extLst>
              </a:tr>
              <a:tr h="292963">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業種・規模等による違いがあるほか、混雑時等の状況によっても対応が難しい場合があるため</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66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86.8</a:t>
                      </a:r>
                      <a:r>
                        <a:rPr kumimoji="1" lang="ja-JP" altLang="en-US" sz="12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687924873"/>
                  </a:ext>
                </a:extLst>
              </a:tr>
              <a:tr h="292963">
                <a:tc>
                  <a:txBody>
                    <a:bodyPr/>
                    <a:lstStyle/>
                    <a:p>
                      <a:r>
                        <a:rPr kumimoji="1" lang="ja-JP" altLang="en-US" sz="1200" dirty="0">
                          <a:latin typeface="Meiryo UI" panose="020B0604030504040204" pitchFamily="50" charset="-128"/>
                          <a:ea typeface="Meiryo UI" panose="020B0604030504040204" pitchFamily="50" charset="-128"/>
                        </a:rPr>
                        <a:t>施設・設備の改修等を求められた場合、物理的に難しい場合や費用負担が重すぎる場合があるため</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53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69.7</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2219602"/>
                  </a:ext>
                </a:extLst>
              </a:tr>
              <a:tr h="292963">
                <a:tc>
                  <a:txBody>
                    <a:bodyPr/>
                    <a:lstStyle/>
                    <a:p>
                      <a:r>
                        <a:rPr kumimoji="1" lang="ja-JP" altLang="en-US" sz="1200" dirty="0">
                          <a:latin typeface="Meiryo UI" panose="020B0604030504040204" pitchFamily="50" charset="-128"/>
                          <a:ea typeface="Meiryo UI" panose="020B0604030504040204" pitchFamily="50" charset="-128"/>
                        </a:rPr>
                        <a:t>社会への障害者差別解消法の理念や内容の浸透が十分とは言えず、現時点では、実効性のある施策とは考えられないため</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16</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21.1</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その他</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7</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9.2%</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89390897"/>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回答なし・欠損値</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3</a:t>
                      </a: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3.9%</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5043836"/>
                  </a:ext>
                </a:extLst>
              </a:tr>
              <a:tr h="18668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a:t>
                      </a:r>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sz="1200" dirty="0">
                          <a:latin typeface="Meiryo UI" panose="020B0604030504040204" pitchFamily="50" charset="-128"/>
                          <a:ea typeface="Meiryo UI" panose="020B0604030504040204" pitchFamily="50" charset="-128"/>
                        </a:rPr>
                        <a:t>-</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26690987"/>
                  </a:ext>
                </a:extLst>
              </a:tr>
            </a:tbl>
          </a:graphicData>
        </a:graphic>
      </p:graphicFrame>
      <p:graphicFrame>
        <p:nvGraphicFramePr>
          <p:cNvPr id="19" name="グラフ 18">
            <a:extLst>
              <a:ext uri="{FF2B5EF4-FFF2-40B4-BE49-F238E27FC236}">
                <a16:creationId xmlns:a16="http://schemas.microsoft.com/office/drawing/2014/main" id="{8AEB307A-AE4B-470C-AB64-BD2C6BB15F5D}"/>
              </a:ext>
            </a:extLst>
          </p:cNvPr>
          <p:cNvGraphicFramePr/>
          <p:nvPr>
            <p:extLst>
              <p:ext uri="{D42A27DB-BD31-4B8C-83A1-F6EECF244321}">
                <p14:modId xmlns:p14="http://schemas.microsoft.com/office/powerpoint/2010/main" val="1240789606"/>
              </p:ext>
            </p:extLst>
          </p:nvPr>
        </p:nvGraphicFramePr>
        <p:xfrm>
          <a:off x="-1980728" y="4758122"/>
          <a:ext cx="10910938" cy="2034584"/>
        </p:xfrm>
        <a:graphic>
          <a:graphicData uri="http://schemas.openxmlformats.org/drawingml/2006/chart">
            <c:chart xmlns:c="http://schemas.openxmlformats.org/drawingml/2006/chart" xmlns:r="http://schemas.openxmlformats.org/officeDocument/2006/relationships" r:id="rId3"/>
          </a:graphicData>
        </a:graphic>
      </p:graphicFrame>
      <p:sp>
        <p:nvSpPr>
          <p:cNvPr id="11" name="テキスト ボックス 10">
            <a:extLst>
              <a:ext uri="{FF2B5EF4-FFF2-40B4-BE49-F238E27FC236}">
                <a16:creationId xmlns:a16="http://schemas.microsoft.com/office/drawing/2014/main" id="{9B327307-BAA8-485D-9EBB-89DCB253D194}"/>
              </a:ext>
            </a:extLst>
          </p:cNvPr>
          <p:cNvSpPr txBox="1"/>
          <p:nvPr/>
        </p:nvSpPr>
        <p:spPr>
          <a:xfrm>
            <a:off x="213790" y="3667972"/>
            <a:ext cx="8558155" cy="1277273"/>
          </a:xfrm>
          <a:prstGeom prst="rect">
            <a:avLst/>
          </a:prstGeom>
          <a:noFill/>
        </p:spPr>
        <p:txBody>
          <a:bodyPr wrap="square" rtlCol="0">
            <a:spAutoFit/>
          </a:bodyPr>
          <a:lstStyle/>
          <a:p>
            <a:r>
              <a:rPr lang="ja-JP" altLang="en-US" sz="1100" dirty="0"/>
              <a:t>その他の内容（</a:t>
            </a:r>
            <a:r>
              <a:rPr lang="en-US" altLang="ja-JP" sz="1100" dirty="0"/>
              <a:t>※</a:t>
            </a:r>
            <a:r>
              <a:rPr lang="ja-JP" altLang="en-US" sz="1100" dirty="0"/>
              <a:t>回答内容を簡潔に記載）</a:t>
            </a:r>
            <a:endParaRPr lang="en-US" altLang="ja-JP" sz="1100" dirty="0"/>
          </a:p>
          <a:p>
            <a:r>
              <a:rPr lang="ja-JP" altLang="en-US" sz="1100" dirty="0"/>
              <a:t>・すべての人が同じ行動がとれるとは限らない。</a:t>
            </a:r>
          </a:p>
          <a:p>
            <a:r>
              <a:rPr lang="ja-JP" altLang="en-US" sz="1100" dirty="0"/>
              <a:t>・「努力義務」を「義務」にする事によって何がどう変わるのか全くわからない。</a:t>
            </a:r>
          </a:p>
          <a:p>
            <a:r>
              <a:rPr lang="ja-JP" altLang="en-US" sz="1100" dirty="0"/>
              <a:t>・「良識」を規定化することは行き過ぎ。</a:t>
            </a:r>
          </a:p>
          <a:p>
            <a:r>
              <a:rPr lang="ja-JP" altLang="en-US" sz="1100" dirty="0"/>
              <a:t>・幼少期からの教育が不十分であるので、もっと積極的にインクルーシブを推進すべき。</a:t>
            </a:r>
          </a:p>
          <a:p>
            <a:r>
              <a:rPr lang="ja-JP" altLang="en-US" sz="1100" dirty="0"/>
              <a:t>・配慮は社会の善意によって達成すべきこと。</a:t>
            </a:r>
          </a:p>
          <a:p>
            <a:r>
              <a:rPr lang="ja-JP" altLang="en-US" sz="1100" dirty="0"/>
              <a:t>・条例で義務とすることで配慮が浸透する社会は残念。</a:t>
            </a:r>
          </a:p>
        </p:txBody>
      </p:sp>
      <p:graphicFrame>
        <p:nvGraphicFramePr>
          <p:cNvPr id="10" name="表 9">
            <a:extLst>
              <a:ext uri="{FF2B5EF4-FFF2-40B4-BE49-F238E27FC236}">
                <a16:creationId xmlns:a16="http://schemas.microsoft.com/office/drawing/2014/main" id="{91619C5B-10A7-4100-9A6D-382F04E48570}"/>
              </a:ext>
            </a:extLst>
          </p:cNvPr>
          <p:cNvGraphicFramePr>
            <a:graphicFrameLocks noGrp="1"/>
          </p:cNvGraphicFramePr>
          <p:nvPr>
            <p:extLst>
              <p:ext uri="{D42A27DB-BD31-4B8C-83A1-F6EECF244321}">
                <p14:modId xmlns:p14="http://schemas.microsoft.com/office/powerpoint/2010/main" val="1462797110"/>
              </p:ext>
            </p:extLst>
          </p:nvPr>
        </p:nvGraphicFramePr>
        <p:xfrm>
          <a:off x="7795890" y="1285194"/>
          <a:ext cx="1013786" cy="1414184"/>
        </p:xfrm>
        <a:graphic>
          <a:graphicData uri="http://schemas.openxmlformats.org/drawingml/2006/table">
            <a:tbl>
              <a:tblPr/>
              <a:tblGrid>
                <a:gridCol w="1013786">
                  <a:extLst>
                    <a:ext uri="{9D8B030D-6E8A-4147-A177-3AD203B41FA5}">
                      <a16:colId xmlns:a16="http://schemas.microsoft.com/office/drawing/2014/main" val="1014885618"/>
                    </a:ext>
                  </a:extLst>
                </a:gridCol>
              </a:tblGrid>
              <a:tr h="1414184">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Tree>
    <p:extLst>
      <p:ext uri="{BB962C8B-B14F-4D97-AF65-F5344CB8AC3E}">
        <p14:creationId xmlns:p14="http://schemas.microsoft.com/office/powerpoint/2010/main" val="1472890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57322" y="646651"/>
            <a:ext cx="5582830" cy="334453"/>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a:t>
            </a:r>
            <a:r>
              <a:rPr lang="en-US" altLang="ja-JP" sz="1400" dirty="0">
                <a:latin typeface="HGP創英角ｺﾞｼｯｸUB" panose="020B0900000000000000" pitchFamily="50" charset="-128"/>
                <a:ea typeface="HGP創英角ｺﾞｼｯｸUB" panose="020B0900000000000000" pitchFamily="50" charset="-128"/>
              </a:rPr>
              <a:t>15</a:t>
            </a:r>
            <a:r>
              <a:rPr lang="ja-JP" altLang="en-US" sz="1400" dirty="0">
                <a:latin typeface="HGP創英角ｺﾞｼｯｸUB" panose="020B0900000000000000" pitchFamily="50" charset="-128"/>
                <a:ea typeface="HGP創英角ｺﾞｼｯｸUB" panose="020B0900000000000000" pitchFamily="50" charset="-128"/>
              </a:rPr>
              <a:t>　　障害者差別解消法に関する社員等への教育や研修の実施状況</a:t>
            </a:r>
            <a:endParaRPr kumimoji="1" lang="en-US" altLang="ja-JP" sz="1400" dirty="0">
              <a:latin typeface="HGP創英角ｺﾞｼｯｸUB" panose="020B0900000000000000" pitchFamily="50" charset="-128"/>
              <a:ea typeface="HGP創英角ｺﾞｼｯｸUB" panose="020B0900000000000000" pitchFamily="50" charset="-128"/>
            </a:endParaRPr>
          </a:p>
        </p:txBody>
      </p:sp>
      <p:sp>
        <p:nvSpPr>
          <p:cNvPr id="17" name="正方形/長方形 16"/>
          <p:cNvSpPr/>
          <p:nvPr/>
        </p:nvSpPr>
        <p:spPr>
          <a:xfrm>
            <a:off x="8650330" y="6396236"/>
            <a:ext cx="432048" cy="387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７</a:t>
            </a: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236206378"/>
              </p:ext>
            </p:extLst>
          </p:nvPr>
        </p:nvGraphicFramePr>
        <p:xfrm>
          <a:off x="340688" y="1103939"/>
          <a:ext cx="4303319" cy="2325061"/>
        </p:xfrm>
        <a:graphic>
          <a:graphicData uri="http://schemas.openxmlformats.org/drawingml/2006/table">
            <a:tbl>
              <a:tblPr firstRow="1" bandRow="1">
                <a:tableStyleId>{5C22544A-7EE6-4342-B048-85BDC9FD1C3A}</a:tableStyleId>
              </a:tblPr>
              <a:tblGrid>
                <a:gridCol w="2490286">
                  <a:extLst>
                    <a:ext uri="{9D8B030D-6E8A-4147-A177-3AD203B41FA5}">
                      <a16:colId xmlns:a16="http://schemas.microsoft.com/office/drawing/2014/main" val="1713714064"/>
                    </a:ext>
                  </a:extLst>
                </a:gridCol>
                <a:gridCol w="945930">
                  <a:extLst>
                    <a:ext uri="{9D8B030D-6E8A-4147-A177-3AD203B41FA5}">
                      <a16:colId xmlns:a16="http://schemas.microsoft.com/office/drawing/2014/main" val="398222885"/>
                    </a:ext>
                  </a:extLst>
                </a:gridCol>
                <a:gridCol w="867103">
                  <a:extLst>
                    <a:ext uri="{9D8B030D-6E8A-4147-A177-3AD203B41FA5}">
                      <a16:colId xmlns:a16="http://schemas.microsoft.com/office/drawing/2014/main" val="767998228"/>
                    </a:ext>
                  </a:extLst>
                </a:gridCol>
              </a:tblGrid>
              <a:tr h="218998">
                <a:tc>
                  <a:txBody>
                    <a:bodyPr/>
                    <a:lstStyle/>
                    <a:p>
                      <a:pPr algn="ctr"/>
                      <a:r>
                        <a:rPr kumimoji="1" lang="ja-JP" altLang="en-US" sz="1200" dirty="0">
                          <a:latin typeface="Meiryo UI" panose="020B0604030504040204" pitchFamily="50" charset="-128"/>
                          <a:ea typeface="Meiryo UI" panose="020B0604030504040204" pitchFamily="50" charset="-128"/>
                        </a:rPr>
                        <a:t>実施状況</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事業者数</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割合</a:t>
                      </a:r>
                    </a:p>
                  </a:txBody>
                  <a:tcPr anchor="ct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行ったことがある</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70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19.3%</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9627566"/>
                  </a:ext>
                </a:extLst>
              </a:tr>
              <a:tr h="292963">
                <a:tc>
                  <a:txBody>
                    <a:bodyPr/>
                    <a:lstStyle/>
                    <a:p>
                      <a:pPr algn="r"/>
                      <a:r>
                        <a:rPr kumimoji="1" lang="ja-JP" altLang="en-US" sz="1050" dirty="0">
                          <a:latin typeface="Meiryo UI" panose="020B0604030504040204" pitchFamily="50" charset="-128"/>
                          <a:ea typeface="Meiryo UI" panose="020B0604030504040204" pitchFamily="50" charset="-128"/>
                        </a:rPr>
                        <a:t>　（不定期）</a:t>
                      </a:r>
                    </a:p>
                  </a:txBody>
                  <a:tcPr anchor="ctr"/>
                </a:tc>
                <a:tc>
                  <a:txBody>
                    <a:bodyPr/>
                    <a:lstStyle/>
                    <a:p>
                      <a:pPr algn="r"/>
                      <a:r>
                        <a:rPr kumimoji="1" lang="en-US" altLang="ja-JP" sz="1050" dirty="0" smtClean="0">
                          <a:latin typeface="Meiryo UI" panose="020B0604030504040204" pitchFamily="50" charset="-128"/>
                          <a:ea typeface="Meiryo UI" panose="020B0604030504040204" pitchFamily="50" charset="-128"/>
                        </a:rPr>
                        <a:t>(60)</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85.7%)</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87924873"/>
                  </a:ext>
                </a:extLst>
              </a:tr>
              <a:tr h="292963">
                <a:tc>
                  <a:txBody>
                    <a:bodyPr/>
                    <a:lstStyle/>
                    <a:p>
                      <a:pPr algn="r"/>
                      <a:r>
                        <a:rPr kumimoji="1" lang="ja-JP" altLang="en-US" sz="1050" dirty="0">
                          <a:latin typeface="Meiryo UI" panose="020B0604030504040204" pitchFamily="50" charset="-128"/>
                          <a:ea typeface="Meiryo UI" panose="020B0604030504040204" pitchFamily="50" charset="-128"/>
                        </a:rPr>
                        <a:t>　（定期的）</a:t>
                      </a:r>
                    </a:p>
                  </a:txBody>
                  <a:tcPr anchor="ctr"/>
                </a:tc>
                <a:tc>
                  <a:txBody>
                    <a:bodyPr/>
                    <a:lstStyle/>
                    <a:p>
                      <a:pPr algn="r"/>
                      <a:r>
                        <a:rPr kumimoji="1" lang="en-US" altLang="ja-JP" sz="1050" dirty="0" smtClean="0">
                          <a:latin typeface="Meiryo UI" panose="020B0604030504040204" pitchFamily="50" charset="-128"/>
                          <a:ea typeface="Meiryo UI" panose="020B0604030504040204" pitchFamily="50" charset="-128"/>
                        </a:rPr>
                        <a:t>(9)</a:t>
                      </a:r>
                      <a:endParaRPr kumimoji="1" lang="en-US" altLang="ja-JP" sz="10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50" dirty="0" smtClean="0">
                          <a:latin typeface="Meiryo UI" panose="020B0604030504040204" pitchFamily="50" charset="-128"/>
                          <a:ea typeface="Meiryo UI" panose="020B0604030504040204" pitchFamily="50" charset="-128"/>
                        </a:rPr>
                        <a:t>(12.9%)</a:t>
                      </a:r>
                      <a:endParaRPr kumimoji="1" lang="en-US" altLang="ja-JP"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2219602"/>
                  </a:ext>
                </a:extLst>
              </a:tr>
              <a:tr h="292963">
                <a:tc>
                  <a:txBody>
                    <a:bodyPr/>
                    <a:lstStyle/>
                    <a:p>
                      <a:pPr algn="r"/>
                      <a:r>
                        <a:rPr kumimoji="1" lang="ja-JP" altLang="en-US" sz="1050" dirty="0" smtClean="0">
                          <a:latin typeface="Meiryo UI" panose="020B0604030504040204" pitchFamily="50" charset="-128"/>
                          <a:ea typeface="Meiryo UI" panose="020B0604030504040204" pitchFamily="50" charset="-128"/>
                        </a:rPr>
                        <a:t>（不明）</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sz="1050" dirty="0" smtClean="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1)</a:t>
                      </a:r>
                      <a:endParaRPr kumimoji="1" lang="en-US" altLang="ja-JP" sz="10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50" dirty="0" smtClean="0">
                          <a:latin typeface="Meiryo UI" panose="020B0604030504040204" pitchFamily="50" charset="-128"/>
                          <a:ea typeface="Meiryo UI" panose="020B0604030504040204" pitchFamily="50" charset="-128"/>
                        </a:rPr>
                        <a:t>(1.4%)</a:t>
                      </a:r>
                      <a:endParaRPr kumimoji="1" lang="en-US" altLang="ja-JP"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70888826"/>
                  </a:ext>
                </a:extLst>
              </a:tr>
              <a:tr h="292963">
                <a:tc>
                  <a:txBody>
                    <a:bodyPr/>
                    <a:lstStyle/>
                    <a:p>
                      <a:r>
                        <a:rPr kumimoji="1" lang="ja-JP" altLang="en-US" sz="1200" dirty="0">
                          <a:latin typeface="Meiryo UI" panose="020B0604030504040204" pitchFamily="50" charset="-128"/>
                          <a:ea typeface="Meiryo UI" panose="020B0604030504040204" pitchFamily="50" charset="-128"/>
                        </a:rPr>
                        <a:t>行ったことがない</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224</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61.7%</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tx2"/>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69</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tx2"/>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19.0%</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989390897"/>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2"/>
                      </a:solidFill>
                      <a:prstDash val="solid"/>
                      <a:round/>
                      <a:headEnd type="none" w="med" len="med"/>
                      <a:tailEnd type="none" w="med" len="med"/>
                    </a:lnT>
                  </a:tcPr>
                </a:tc>
                <a:tc>
                  <a:txBody>
                    <a:bodyPr/>
                    <a:lstStyle/>
                    <a:p>
                      <a:pPr algn="ct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2"/>
                      </a:solidFill>
                      <a:prstDash val="solid"/>
                      <a:round/>
                      <a:headEnd type="none" w="med" len="med"/>
                      <a:tailEnd type="none" w="med" len="med"/>
                    </a:lnT>
                  </a:tcPr>
                </a:tc>
                <a:tc>
                  <a:txBody>
                    <a:bodyPr/>
                    <a:lstStyle/>
                    <a:p>
                      <a:pPr algn="ctr"/>
                      <a:r>
                        <a:rPr kumimoji="1" lang="en-US" altLang="ja-JP" sz="1200" dirty="0">
                          <a:latin typeface="Meiryo UI" panose="020B0604030504040204" pitchFamily="50" charset="-128"/>
                          <a:ea typeface="Meiryo UI" panose="020B0604030504040204" pitchFamily="50" charset="-128"/>
                        </a:rPr>
                        <a:t>100%</a:t>
                      </a:r>
                    </a:p>
                  </a:txBody>
                  <a:tcPr anchor="ctr">
                    <a:lnT w="12700" cap="flat" cmpd="sng" algn="ctr">
                      <a:solidFill>
                        <a:schemeClr val="tx2"/>
                      </a:solidFill>
                      <a:prstDash val="solid"/>
                      <a:round/>
                      <a:headEnd type="none" w="med" len="med"/>
                      <a:tailEnd type="none" w="med" len="med"/>
                    </a:lnT>
                  </a:tcPr>
                </a:tc>
                <a:extLst>
                  <a:ext uri="{0D108BD9-81ED-4DB2-BD59-A6C34878D82A}">
                    <a16:rowId xmlns:a16="http://schemas.microsoft.com/office/drawing/2014/main" val="1926690987"/>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（単純</a:t>
            </a:r>
            <a:r>
              <a:rPr lang="ja-JP" altLang="en-US" sz="2400" dirty="0"/>
              <a:t>集計）</a:t>
            </a:r>
          </a:p>
        </p:txBody>
      </p:sp>
      <p:graphicFrame>
        <p:nvGraphicFramePr>
          <p:cNvPr id="6" name="グラフ 5">
            <a:extLst>
              <a:ext uri="{FF2B5EF4-FFF2-40B4-BE49-F238E27FC236}">
                <a16:creationId xmlns:a16="http://schemas.microsoft.com/office/drawing/2014/main" id="{DB6AEFBD-3B22-46E8-B0A9-F4EB48892099}"/>
              </a:ext>
            </a:extLst>
          </p:cNvPr>
          <p:cNvGraphicFramePr/>
          <p:nvPr>
            <p:extLst>
              <p:ext uri="{D42A27DB-BD31-4B8C-83A1-F6EECF244321}">
                <p14:modId xmlns:p14="http://schemas.microsoft.com/office/powerpoint/2010/main" val="4212310073"/>
              </p:ext>
            </p:extLst>
          </p:nvPr>
        </p:nvGraphicFramePr>
        <p:xfrm>
          <a:off x="4577072" y="777944"/>
          <a:ext cx="4217996" cy="25919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表 9">
            <a:extLst>
              <a:ext uri="{FF2B5EF4-FFF2-40B4-BE49-F238E27FC236}">
                <a16:creationId xmlns:a16="http://schemas.microsoft.com/office/drawing/2014/main" id="{1C17E1E3-FABA-402B-B005-2DF74BF1E638}"/>
              </a:ext>
            </a:extLst>
          </p:cNvPr>
          <p:cNvGraphicFramePr>
            <a:graphicFrameLocks noGrp="1"/>
          </p:cNvGraphicFramePr>
          <p:nvPr>
            <p:extLst>
              <p:ext uri="{D42A27DB-BD31-4B8C-83A1-F6EECF244321}">
                <p14:modId xmlns:p14="http://schemas.microsoft.com/office/powerpoint/2010/main" val="11498445"/>
              </p:ext>
            </p:extLst>
          </p:nvPr>
        </p:nvGraphicFramePr>
        <p:xfrm>
          <a:off x="3773389" y="1354994"/>
          <a:ext cx="840724" cy="365760"/>
        </p:xfrm>
        <a:graphic>
          <a:graphicData uri="http://schemas.openxmlformats.org/drawingml/2006/table">
            <a:tbl>
              <a:tblPr/>
              <a:tblGrid>
                <a:gridCol w="840724">
                  <a:extLst>
                    <a:ext uri="{9D8B030D-6E8A-4147-A177-3AD203B41FA5}">
                      <a16:colId xmlns:a16="http://schemas.microsoft.com/office/drawing/2014/main" val="1014885618"/>
                    </a:ext>
                  </a:extLst>
                </a:gridCol>
              </a:tblGrid>
              <a:tr h="305541">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
        <p:nvSpPr>
          <p:cNvPr id="11" name="四角形: 角を丸くする 10">
            <a:extLst>
              <a:ext uri="{FF2B5EF4-FFF2-40B4-BE49-F238E27FC236}">
                <a16:creationId xmlns:a16="http://schemas.microsoft.com/office/drawing/2014/main" id="{4540450C-6122-4EFE-BDB6-C155ADC2988F}"/>
              </a:ext>
            </a:extLst>
          </p:cNvPr>
          <p:cNvSpPr/>
          <p:nvPr/>
        </p:nvSpPr>
        <p:spPr>
          <a:xfrm>
            <a:off x="340688" y="3406285"/>
            <a:ext cx="5036136" cy="40079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法に関する研修等を「行ったことがある」事業者の割合は、約２割。</a:t>
            </a:r>
          </a:p>
        </p:txBody>
      </p:sp>
    </p:spTree>
    <p:extLst>
      <p:ext uri="{BB962C8B-B14F-4D97-AF65-F5344CB8AC3E}">
        <p14:creationId xmlns:p14="http://schemas.microsoft.com/office/powerpoint/2010/main" val="3600306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5F5093D-2586-4C9A-A6E5-55870CFAB4DE}"/>
              </a:ext>
            </a:extLst>
          </p:cNvPr>
          <p:cNvSpPr>
            <a:spLocks noGrp="1"/>
          </p:cNvSpPr>
          <p:nvPr>
            <p:ph idx="1"/>
          </p:nvPr>
        </p:nvSpPr>
        <p:spPr>
          <a:xfrm>
            <a:off x="488032" y="692696"/>
            <a:ext cx="8229600" cy="5904656"/>
          </a:xfrm>
        </p:spPr>
        <p:txBody>
          <a:bodyPr>
            <a:noAutofit/>
          </a:bodyPr>
          <a:lstStyle/>
          <a:p>
            <a:pPr marL="0" indent="0">
              <a:buNone/>
            </a:pPr>
            <a:r>
              <a:rPr lang="ja-JP" altLang="en-US" sz="1400" dirty="0"/>
              <a:t>問</a:t>
            </a:r>
            <a:r>
              <a:rPr lang="en-US" altLang="ja-JP" sz="1400" dirty="0"/>
              <a:t>14</a:t>
            </a:r>
            <a:r>
              <a:rPr lang="ja-JP" altLang="en-US" sz="1400" dirty="0"/>
              <a:t>については、回答総数</a:t>
            </a:r>
            <a:r>
              <a:rPr lang="en-US" altLang="ja-JP" sz="1400" dirty="0" smtClean="0"/>
              <a:t>363</a:t>
            </a:r>
            <a:r>
              <a:rPr lang="ja-JP" altLang="en-US" sz="1400" dirty="0" smtClean="0"/>
              <a:t>事</a:t>
            </a:r>
            <a:r>
              <a:rPr lang="ja-JP" altLang="en-US" sz="1400" dirty="0"/>
              <a:t>業者中</a:t>
            </a:r>
            <a:r>
              <a:rPr lang="en-US" altLang="ja-JP" sz="1400" dirty="0" smtClean="0"/>
              <a:t>13</a:t>
            </a:r>
            <a:r>
              <a:rPr lang="en-US" altLang="ja-JP" sz="1400" dirty="0"/>
              <a:t>5</a:t>
            </a:r>
            <a:r>
              <a:rPr lang="ja-JP" altLang="en-US" sz="1400" dirty="0" smtClean="0"/>
              <a:t>事業者（</a:t>
            </a:r>
            <a:r>
              <a:rPr lang="en-US" altLang="ja-JP" sz="1400" dirty="0" smtClean="0"/>
              <a:t>37.2%</a:t>
            </a:r>
            <a:r>
              <a:rPr lang="ja-JP" altLang="en-US" sz="1400" dirty="0"/>
              <a:t>）より、問</a:t>
            </a:r>
            <a:r>
              <a:rPr lang="en-US" altLang="ja-JP" sz="1400" dirty="0"/>
              <a:t>16</a:t>
            </a:r>
            <a:r>
              <a:rPr lang="ja-JP" altLang="en-US" sz="1400" dirty="0"/>
              <a:t>については、回答総数</a:t>
            </a:r>
            <a:r>
              <a:rPr lang="en-US" altLang="ja-JP" sz="1400" dirty="0" smtClean="0"/>
              <a:t>362</a:t>
            </a:r>
            <a:r>
              <a:rPr lang="ja-JP" altLang="en-US" sz="1400" dirty="0"/>
              <a:t>事</a:t>
            </a:r>
            <a:r>
              <a:rPr lang="ja-JP" altLang="en-US" sz="1400" dirty="0" smtClean="0"/>
              <a:t>業者中</a:t>
            </a:r>
            <a:r>
              <a:rPr lang="en-US" altLang="ja-JP" sz="1400" dirty="0" smtClean="0"/>
              <a:t>51</a:t>
            </a:r>
            <a:r>
              <a:rPr lang="ja-JP" altLang="en-US" sz="1400" dirty="0" smtClean="0"/>
              <a:t>事</a:t>
            </a:r>
            <a:r>
              <a:rPr lang="ja-JP" altLang="en-US" sz="1400" dirty="0"/>
              <a:t>業者（</a:t>
            </a:r>
            <a:r>
              <a:rPr lang="en-US" altLang="ja-JP" sz="1400" dirty="0" smtClean="0"/>
              <a:t>14.1%</a:t>
            </a:r>
            <a:r>
              <a:rPr lang="ja-JP" altLang="en-US" sz="1400" dirty="0"/>
              <a:t>）　より、自由記述により回答がありました。</a:t>
            </a:r>
            <a:endParaRPr lang="en-US" altLang="ja-JP" sz="1400" dirty="0"/>
          </a:p>
          <a:p>
            <a:pPr marL="0" indent="0">
              <a:buNone/>
            </a:pPr>
            <a:r>
              <a:rPr lang="ja-JP" altLang="en-US" sz="1400" dirty="0"/>
              <a:t>以下、両設問の回答を大阪府にて分類したものです。１事業者より、複数の内容の回答があった場合はそれぞれ計上しています</a:t>
            </a:r>
            <a:r>
              <a:rPr lang="ja-JP" altLang="en-US" sz="1400" dirty="0" smtClean="0"/>
              <a:t>。</a:t>
            </a:r>
            <a:endParaRPr lang="en-US" altLang="ja-JP" sz="1400" dirty="0" smtClean="0"/>
          </a:p>
          <a:p>
            <a:pPr marL="0" indent="0">
              <a:buNone/>
            </a:pPr>
            <a:endParaRPr lang="en-US" altLang="ja-JP" sz="1400" dirty="0"/>
          </a:p>
          <a:p>
            <a:pPr marL="0" indent="0">
              <a:buNone/>
            </a:pPr>
            <a:r>
              <a:rPr lang="ja-JP" altLang="en-US" sz="1400" b="1" dirty="0"/>
              <a:t>１　合理的配慮の概念が社会に浸透するために必要な取組み</a:t>
            </a:r>
            <a:endParaRPr lang="en-US" altLang="ja-JP" sz="1400" b="1" dirty="0"/>
          </a:p>
          <a:p>
            <a:pPr marL="0" indent="0">
              <a:buNone/>
            </a:pPr>
            <a:r>
              <a:rPr lang="ja-JP" altLang="en-US" sz="1400" dirty="0"/>
              <a:t>　○行政機関や各種団体による事業者、府民への障がい理解や法の啓発　（回答数　</a:t>
            </a:r>
            <a:r>
              <a:rPr lang="en-US" altLang="ja-JP" sz="1400" dirty="0" smtClean="0"/>
              <a:t>90</a:t>
            </a:r>
            <a:r>
              <a:rPr lang="ja-JP" altLang="en-US" sz="1400" dirty="0" smtClean="0"/>
              <a:t>事</a:t>
            </a:r>
            <a:r>
              <a:rPr lang="ja-JP" altLang="en-US" sz="1400" dirty="0"/>
              <a:t>業者）</a:t>
            </a:r>
            <a:endParaRPr lang="en-US" altLang="ja-JP" sz="1400" dirty="0"/>
          </a:p>
          <a:p>
            <a:pPr marL="0" indent="0">
              <a:buNone/>
            </a:pPr>
            <a:r>
              <a:rPr lang="ja-JP" altLang="en-US" sz="1400" dirty="0"/>
              <a:t>　＜手法＞</a:t>
            </a:r>
          </a:p>
          <a:p>
            <a:pPr marL="0" indent="0">
              <a:buNone/>
            </a:pPr>
            <a:r>
              <a:rPr lang="ja-JP" altLang="en-US" sz="1400" dirty="0"/>
              <a:t>　　　・事業者を対象とした研修等の開催</a:t>
            </a:r>
          </a:p>
          <a:p>
            <a:pPr marL="0" indent="0">
              <a:buNone/>
            </a:pPr>
            <a:r>
              <a:rPr lang="ja-JP" altLang="en-US" sz="1400" dirty="0"/>
              <a:t>　　　・テレビ・新聞等のメディアやインターネット、ポスター、電光掲示板等、様々な媒体の活用</a:t>
            </a:r>
            <a:endParaRPr lang="en-US" altLang="ja-JP" sz="1400" dirty="0"/>
          </a:p>
          <a:p>
            <a:pPr marL="0" indent="0">
              <a:buNone/>
            </a:pPr>
            <a:r>
              <a:rPr lang="ja-JP" altLang="en-US" sz="1400" dirty="0"/>
              <a:t>　　　・事業者のイメージアップにつながるような奨励（認証マークなど）の取組み</a:t>
            </a:r>
          </a:p>
          <a:p>
            <a:pPr marL="0" indent="0">
              <a:buNone/>
            </a:pPr>
            <a:r>
              <a:rPr lang="ja-JP" altLang="en-US" sz="1400" dirty="0"/>
              <a:t>　　　・具体的な対応事例を絵や図解で示した啓発物の作成・配布</a:t>
            </a:r>
          </a:p>
          <a:p>
            <a:pPr marL="0" indent="0">
              <a:buNone/>
            </a:pPr>
            <a:r>
              <a:rPr lang="ja-JP" altLang="en-US" sz="1400" dirty="0"/>
              <a:t>　　　・障がいのある方やそのご家族と接することで、相手を実際に知り、理解・想像し、考え、偏見を取り除い</a:t>
            </a:r>
            <a:endParaRPr lang="en-US" altLang="ja-JP" sz="1400" dirty="0"/>
          </a:p>
          <a:p>
            <a:pPr marL="0" indent="0">
              <a:buNone/>
            </a:pPr>
            <a:r>
              <a:rPr lang="ja-JP" altLang="en-US" sz="1400" dirty="0"/>
              <a:t>　　　  ていくこと</a:t>
            </a:r>
            <a:endParaRPr lang="en-US" altLang="ja-JP" sz="1400" dirty="0"/>
          </a:p>
          <a:p>
            <a:pPr marL="0" indent="0">
              <a:buNone/>
            </a:pPr>
            <a:r>
              <a:rPr lang="ja-JP" altLang="en-US" sz="1400" dirty="0"/>
              <a:t>　　　・障がい者が参加できるイベント等、外出・社会参加の機会の充実</a:t>
            </a:r>
            <a:endParaRPr lang="en-US" altLang="ja-JP" sz="1400" dirty="0"/>
          </a:p>
          <a:p>
            <a:pPr marL="0" indent="0">
              <a:buNone/>
            </a:pPr>
            <a:r>
              <a:rPr lang="ja-JP" altLang="en-US" sz="1400" dirty="0"/>
              <a:t>　　　・事業者や家庭への専門職による支援等に関する助言ができる仕組み</a:t>
            </a:r>
            <a:endParaRPr lang="en-US" altLang="ja-JP" sz="1400" dirty="0"/>
          </a:p>
          <a:p>
            <a:pPr marL="0" indent="0">
              <a:buNone/>
            </a:pPr>
            <a:r>
              <a:rPr lang="ja-JP" altLang="en-US" sz="1400" dirty="0"/>
              <a:t>　○幼児期からの障がい理解や思いやりの心をはぐくむ教育、インクルーシブ教育（回答数　</a:t>
            </a:r>
            <a:r>
              <a:rPr lang="en-US" altLang="ja-JP" sz="1400" dirty="0" smtClean="0"/>
              <a:t>36</a:t>
            </a:r>
            <a:r>
              <a:rPr lang="ja-JP" altLang="en-US" sz="1400" dirty="0" smtClean="0"/>
              <a:t>事</a:t>
            </a:r>
            <a:r>
              <a:rPr lang="ja-JP" altLang="en-US" sz="1400" dirty="0"/>
              <a:t>業者）</a:t>
            </a:r>
            <a:endParaRPr lang="en-US" altLang="ja-JP" sz="1400" dirty="0"/>
          </a:p>
          <a:p>
            <a:pPr marL="0" indent="0">
              <a:buNone/>
            </a:pPr>
            <a:r>
              <a:rPr lang="ja-JP" altLang="en-US" sz="1400" dirty="0"/>
              <a:t>　○その他（回答数　</a:t>
            </a:r>
            <a:r>
              <a:rPr lang="en-US" altLang="ja-JP" sz="1400" dirty="0"/>
              <a:t>33</a:t>
            </a:r>
            <a:r>
              <a:rPr lang="ja-JP" altLang="en-US" sz="1400" dirty="0" smtClean="0"/>
              <a:t>事</a:t>
            </a:r>
            <a:r>
              <a:rPr lang="ja-JP" altLang="en-US" sz="1400" dirty="0"/>
              <a:t>業者）</a:t>
            </a:r>
            <a:endParaRPr lang="en-US" altLang="ja-JP" sz="1400" dirty="0"/>
          </a:p>
          <a:p>
            <a:pPr marL="0" indent="0">
              <a:buNone/>
            </a:pPr>
            <a:r>
              <a:rPr lang="ja-JP" altLang="en-US" sz="1400" dirty="0"/>
              <a:t>　　・</a:t>
            </a:r>
            <a:r>
              <a:rPr lang="ja-JP" altLang="en-US" sz="1400" dirty="0" smtClean="0"/>
              <a:t>障</a:t>
            </a:r>
            <a:r>
              <a:rPr lang="ja-JP" altLang="en-US" sz="1400" dirty="0"/>
              <a:t>がいのある方の理解の</a:t>
            </a:r>
            <a:r>
              <a:rPr lang="ja-JP" altLang="en-US" sz="1400" dirty="0" smtClean="0"/>
              <a:t>推進</a:t>
            </a:r>
            <a:endParaRPr lang="ja-JP" altLang="en-US" sz="1400" dirty="0"/>
          </a:p>
          <a:p>
            <a:pPr marL="0" indent="0">
              <a:buNone/>
            </a:pPr>
            <a:r>
              <a:rPr lang="ja-JP" altLang="en-US" sz="1400" dirty="0"/>
              <a:t>　</a:t>
            </a:r>
            <a:r>
              <a:rPr lang="ja-JP" altLang="en-US" sz="1400" dirty="0" smtClean="0"/>
              <a:t>　・</a:t>
            </a:r>
            <a:r>
              <a:rPr lang="ja-JP" altLang="en-US" sz="1400" dirty="0"/>
              <a:t>当事者意識と</a:t>
            </a:r>
            <a:r>
              <a:rPr lang="ja-JP" altLang="en-US" sz="1400" dirty="0" smtClean="0"/>
              <a:t>思いやり</a:t>
            </a:r>
            <a:endParaRPr lang="en-US" altLang="ja-JP" sz="1400" dirty="0"/>
          </a:p>
          <a:p>
            <a:pPr marL="0" indent="0">
              <a:buNone/>
            </a:pPr>
            <a:r>
              <a:rPr lang="ja-JP" altLang="en-US" sz="1400" dirty="0"/>
              <a:t>　　・対話・協力（「してもらって当たり前」「しなければならない」という意識をなくす</a:t>
            </a:r>
            <a:r>
              <a:rPr lang="ja-JP" altLang="en-US" sz="1400" dirty="0" smtClean="0"/>
              <a:t>）</a:t>
            </a:r>
            <a:r>
              <a:rPr lang="ja-JP" altLang="en-US" sz="1400" dirty="0"/>
              <a:t>　　</a:t>
            </a:r>
            <a:endParaRPr lang="en-US" altLang="ja-JP" sz="1400" dirty="0" smtClean="0"/>
          </a:p>
          <a:p>
            <a:pPr marL="0" indent="0">
              <a:buNone/>
            </a:pPr>
            <a:r>
              <a:rPr lang="ja-JP" altLang="en-US" sz="1400" dirty="0"/>
              <a:t>　</a:t>
            </a:r>
            <a:r>
              <a:rPr lang="ja-JP" altLang="en-US" sz="1400" dirty="0" smtClean="0"/>
              <a:t>　・</a:t>
            </a:r>
            <a:r>
              <a:rPr lang="zh-TW" altLang="en-US" sz="1400" dirty="0" smtClean="0"/>
              <a:t>義務化</a:t>
            </a:r>
            <a:endParaRPr lang="en-US" altLang="ja-JP" sz="1400" dirty="0"/>
          </a:p>
          <a:p>
            <a:pPr marL="0" indent="0">
              <a:buNone/>
            </a:pPr>
            <a:r>
              <a:rPr lang="ja-JP" altLang="en-US" sz="1400" dirty="0"/>
              <a:t>　　・行政による補助や</a:t>
            </a:r>
            <a:r>
              <a:rPr lang="ja-JP" altLang="en-US" sz="1400" dirty="0" smtClean="0"/>
              <a:t>援助</a:t>
            </a:r>
            <a:r>
              <a:rPr lang="ja-JP" altLang="en-US" sz="1400" dirty="0"/>
              <a:t>　　　　　　　</a:t>
            </a:r>
            <a:r>
              <a:rPr lang="ja-JP" altLang="en-US" sz="1400" dirty="0" smtClean="0"/>
              <a:t>　　　　　　　　　　　　　　　　　　　　　　　など</a:t>
            </a:r>
            <a:endParaRPr lang="en-US" altLang="ja-JP" sz="1400" dirty="0"/>
          </a:p>
        </p:txBody>
      </p:sp>
      <p:sp>
        <p:nvSpPr>
          <p:cNvPr id="5" name="正方形/長方形 4">
            <a:extLst>
              <a:ext uri="{FF2B5EF4-FFF2-40B4-BE49-F238E27FC236}">
                <a16:creationId xmlns:a16="http://schemas.microsoft.com/office/drawing/2014/main" id="{E58E0AAE-62F4-425E-999C-15C93B0BCBEE}"/>
              </a:ext>
            </a:extLst>
          </p:cNvPr>
          <p:cNvSpPr/>
          <p:nvPr/>
        </p:nvSpPr>
        <p:spPr>
          <a:xfrm>
            <a:off x="457200" y="260648"/>
            <a:ext cx="8291264" cy="334453"/>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a:t>
            </a:r>
            <a:r>
              <a:rPr lang="en-US" altLang="ja-JP" sz="1400" dirty="0">
                <a:latin typeface="HGP創英角ｺﾞｼｯｸUB" panose="020B0900000000000000" pitchFamily="50" charset="-128"/>
                <a:ea typeface="HGP創英角ｺﾞｼｯｸUB" panose="020B0900000000000000" pitchFamily="50" charset="-128"/>
              </a:rPr>
              <a:t>14</a:t>
            </a:r>
            <a:r>
              <a:rPr lang="ja-JP" altLang="en-US" sz="1400" dirty="0">
                <a:latin typeface="HGP創英角ｺﾞｼｯｸUB" panose="020B0900000000000000" pitchFamily="50" charset="-128"/>
                <a:ea typeface="HGP創英角ｺﾞｼｯｸUB" panose="020B0900000000000000" pitchFamily="50" charset="-128"/>
              </a:rPr>
              <a:t>・</a:t>
            </a:r>
            <a:r>
              <a:rPr lang="en-US" altLang="ja-JP" sz="1400" dirty="0">
                <a:latin typeface="HGP創英角ｺﾞｼｯｸUB" panose="020B0900000000000000" pitchFamily="50" charset="-128"/>
                <a:ea typeface="HGP創英角ｺﾞｼｯｸUB" panose="020B0900000000000000" pitchFamily="50" charset="-128"/>
              </a:rPr>
              <a:t>16</a:t>
            </a:r>
            <a:r>
              <a:rPr lang="ja-JP" altLang="en-US" sz="1400" dirty="0">
                <a:latin typeface="HGP創英角ｺﾞｼｯｸUB" panose="020B0900000000000000" pitchFamily="50" charset="-128"/>
                <a:ea typeface="HGP創英角ｺﾞｼｯｸUB" panose="020B0900000000000000" pitchFamily="50" charset="-128"/>
              </a:rPr>
              <a:t>　合理的配慮の概念が社会に浸透するために必要な取組み</a:t>
            </a:r>
            <a:r>
              <a:rPr lang="ja-JP" altLang="en-US" sz="1400" dirty="0">
                <a:solidFill>
                  <a:srgbClr val="FF0000"/>
                </a:solidFill>
                <a:latin typeface="HGP創英角ｺﾞｼｯｸUB" panose="020B0900000000000000" pitchFamily="50" charset="-128"/>
                <a:ea typeface="HGP創英角ｺﾞｼｯｸUB" panose="020B0900000000000000" pitchFamily="50" charset="-128"/>
              </a:rPr>
              <a:t>、</a:t>
            </a:r>
            <a:r>
              <a:rPr lang="ja-JP" altLang="en-US" sz="1400" dirty="0">
                <a:latin typeface="HGP創英角ｺﾞｼｯｸUB" panose="020B0900000000000000" pitchFamily="50" charset="-128"/>
                <a:ea typeface="HGP創英角ｺﾞｼｯｸUB" panose="020B0900000000000000" pitchFamily="50" charset="-128"/>
              </a:rPr>
              <a:t>障がい者差別解消への意見・要望</a:t>
            </a:r>
            <a:endParaRPr lang="en-US" altLang="ja-JP" sz="11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4425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5F5093D-2586-4C9A-A6E5-55870CFAB4DE}"/>
              </a:ext>
            </a:extLst>
          </p:cNvPr>
          <p:cNvSpPr>
            <a:spLocks noGrp="1"/>
          </p:cNvSpPr>
          <p:nvPr>
            <p:ph idx="1"/>
          </p:nvPr>
        </p:nvSpPr>
        <p:spPr>
          <a:xfrm>
            <a:off x="186139" y="404664"/>
            <a:ext cx="8856984" cy="5688632"/>
          </a:xfrm>
        </p:spPr>
        <p:txBody>
          <a:bodyPr>
            <a:noAutofit/>
          </a:bodyPr>
          <a:lstStyle/>
          <a:p>
            <a:pPr marL="0" indent="0">
              <a:buNone/>
            </a:pPr>
            <a:r>
              <a:rPr lang="ja-JP" altLang="en-US" sz="1400" b="1" dirty="0"/>
              <a:t>２　その他ご意見（一部抜粋）</a:t>
            </a:r>
          </a:p>
          <a:p>
            <a:pPr marL="0" indent="0">
              <a:buNone/>
            </a:pPr>
            <a:r>
              <a:rPr lang="ja-JP" altLang="en-US" sz="1400" b="1" dirty="0"/>
              <a:t>　＜合理的配慮に関して＞</a:t>
            </a:r>
          </a:p>
          <a:p>
            <a:pPr marL="0" indent="0">
              <a:buNone/>
            </a:pPr>
            <a:r>
              <a:rPr lang="ja-JP" altLang="en-US" sz="1400" dirty="0"/>
              <a:t>　　○困っている人を助けるのは当たり前だが、商売が絡むと煩わしいことも事実。ある程度の法整備と啓蒙が必要。</a:t>
            </a:r>
          </a:p>
          <a:p>
            <a:pPr marL="0" indent="0">
              <a:buNone/>
            </a:pPr>
            <a:r>
              <a:rPr lang="ja-JP" altLang="en-US" sz="1400" dirty="0"/>
              <a:t>　　○障がいの有無にかかわらず、あらゆる差別を解消すること、解消しようと取り組むことは、法律で規定される以</a:t>
            </a:r>
            <a:endParaRPr lang="en-US" altLang="ja-JP" sz="1400" dirty="0"/>
          </a:p>
          <a:p>
            <a:pPr marL="0" indent="0">
              <a:buNone/>
            </a:pPr>
            <a:r>
              <a:rPr lang="ja-JP" altLang="en-US" sz="1400" dirty="0"/>
              <a:t>　　　  前に人としての責任・権利である。</a:t>
            </a:r>
            <a:endParaRPr lang="en-US" altLang="ja-JP" sz="1400" dirty="0"/>
          </a:p>
          <a:p>
            <a:pPr marL="0" indent="0">
              <a:buNone/>
            </a:pPr>
            <a:r>
              <a:rPr lang="ja-JP" altLang="en-US" sz="1400" dirty="0"/>
              <a:t>　　○一人ひとりが思いやりある社会が必要で、それは障がい者に限ったことではない。</a:t>
            </a:r>
            <a:endParaRPr lang="en-US" altLang="ja-JP" sz="1400" dirty="0"/>
          </a:p>
          <a:p>
            <a:pPr marL="0" indent="0">
              <a:buNone/>
            </a:pPr>
            <a:r>
              <a:rPr lang="ja-JP" altLang="en-US" sz="1400" dirty="0"/>
              <a:t>　　○障がいは他人事ではなく、常に弱い立場の人を大事にしていくことは大切。ただ、障がいのある人も、ない人に　　</a:t>
            </a:r>
            <a:endParaRPr lang="en-US" altLang="ja-JP" sz="1400" dirty="0"/>
          </a:p>
          <a:p>
            <a:pPr marL="0" indent="0">
              <a:buNone/>
            </a:pPr>
            <a:r>
              <a:rPr lang="ja-JP" altLang="en-US" sz="1400" dirty="0"/>
              <a:t>　　　甘えることなくお互い仲良くやっていきたい。</a:t>
            </a:r>
            <a:endParaRPr lang="en-US" altLang="ja-JP" sz="1400" dirty="0"/>
          </a:p>
          <a:p>
            <a:pPr marL="0" indent="0">
              <a:buNone/>
            </a:pPr>
            <a:r>
              <a:rPr lang="ja-JP" altLang="en-US" sz="1400" dirty="0"/>
              <a:t>　　○既にできる限り対応している。（複数回答あり）</a:t>
            </a:r>
            <a:endParaRPr lang="en-US" altLang="ja-JP" sz="1400" dirty="0"/>
          </a:p>
          <a:p>
            <a:pPr marL="0" indent="0">
              <a:buNone/>
            </a:pPr>
            <a:r>
              <a:rPr lang="ja-JP" altLang="en-US" sz="1400" dirty="0"/>
              <a:t>　　○合理的配慮が必要な場合、どこまで対応できるか、申し出の方とよく話し合い、可能な配慮を可能な範囲で行っ</a:t>
            </a:r>
            <a:endParaRPr lang="en-US" altLang="ja-JP" sz="1400" dirty="0"/>
          </a:p>
          <a:p>
            <a:pPr marL="0" indent="0">
              <a:buNone/>
            </a:pPr>
            <a:r>
              <a:rPr lang="en-US" altLang="ja-JP" sz="1400" dirty="0"/>
              <a:t>         </a:t>
            </a:r>
            <a:r>
              <a:rPr lang="ja-JP" altLang="en-US" sz="1400" dirty="0"/>
              <a:t>ていけばよいことを事業所内で広めることが社会に浸透させる第一歩。</a:t>
            </a:r>
          </a:p>
          <a:p>
            <a:pPr marL="0" indent="0">
              <a:buNone/>
            </a:pPr>
            <a:r>
              <a:rPr lang="ja-JP" altLang="en-US" sz="1400" dirty="0"/>
              <a:t>     ○障がい者差別解消法における合理的配慮は必須ではあるが、共生社会の実現に向けたインクルーシブ</a:t>
            </a:r>
            <a:r>
              <a:rPr lang="ja-JP" altLang="en-US" sz="1400" dirty="0" smtClean="0"/>
              <a:t>教育</a:t>
            </a:r>
            <a:endParaRPr lang="en-US" altLang="ja-JP" sz="1400" dirty="0" smtClean="0"/>
          </a:p>
          <a:p>
            <a:pPr marL="0" indent="0">
              <a:buNone/>
            </a:pPr>
            <a:r>
              <a:rPr lang="ja-JP" altLang="en-US" sz="1400" dirty="0"/>
              <a:t>　</a:t>
            </a:r>
            <a:r>
              <a:rPr lang="ja-JP" altLang="en-US" sz="1400" dirty="0" smtClean="0"/>
              <a:t>　　や、社会</a:t>
            </a:r>
            <a:r>
              <a:rPr lang="ja-JP" altLang="en-US" sz="1400" dirty="0"/>
              <a:t>全体のモラルを向上させることも必要。</a:t>
            </a:r>
            <a:endParaRPr lang="en-US" altLang="ja-JP" sz="1400" dirty="0"/>
          </a:p>
          <a:p>
            <a:pPr marL="0" indent="0">
              <a:buNone/>
            </a:pPr>
            <a:r>
              <a:rPr lang="ja-JP" altLang="en-US" sz="1400" dirty="0"/>
              <a:t>　　○配慮により障がい者だけが得をする、障がい者のためだけにお金を使っているという認識にならないようにする</a:t>
            </a:r>
            <a:endParaRPr lang="en-US" altLang="ja-JP" sz="1400" dirty="0"/>
          </a:p>
          <a:p>
            <a:pPr marL="0" indent="0">
              <a:buNone/>
            </a:pPr>
            <a:r>
              <a:rPr lang="en-US" altLang="ja-JP" sz="1400" dirty="0"/>
              <a:t>          </a:t>
            </a:r>
            <a:r>
              <a:rPr lang="ja-JP" altLang="en-US" sz="1400" dirty="0"/>
              <a:t>必要。誰しも障がい者やその家族になる可能性があり、配慮は妊婦や高齢者、幼児にも必要。</a:t>
            </a:r>
          </a:p>
          <a:p>
            <a:pPr marL="0" indent="0">
              <a:buNone/>
            </a:pPr>
            <a:r>
              <a:rPr lang="ja-JP" altLang="en-US" sz="1400" dirty="0"/>
              <a:t>　　○事業者だけでなく、一般の方々に障がい理解等が浸透しなければ、事業者による対応などが難しい。</a:t>
            </a:r>
          </a:p>
          <a:p>
            <a:pPr marL="0" indent="0">
              <a:buNone/>
            </a:pPr>
            <a:r>
              <a:rPr lang="ja-JP" altLang="en-US" sz="1400" dirty="0"/>
              <a:t>　　○障がいのある方には、合理的ではない配慮を求めないでほしい。また、礼節を守りながら、お互いの立場を理</a:t>
            </a:r>
            <a:endParaRPr lang="en-US" altLang="ja-JP" sz="1400" dirty="0"/>
          </a:p>
          <a:p>
            <a:pPr marL="0" indent="0">
              <a:buNone/>
            </a:pPr>
            <a:r>
              <a:rPr lang="en-US" altLang="ja-JP" sz="1400" dirty="0"/>
              <a:t>          </a:t>
            </a:r>
            <a:r>
              <a:rPr lang="ja-JP" altLang="en-US" sz="1400" dirty="0"/>
              <a:t>解し合うことの大切さもご理解いただきたい。</a:t>
            </a:r>
          </a:p>
          <a:p>
            <a:pPr marL="0" indent="0">
              <a:buNone/>
            </a:pPr>
            <a:r>
              <a:rPr lang="ja-JP" altLang="en-US" sz="1400" dirty="0"/>
              <a:t>　　○物理的環境を要因として限界があることもある。</a:t>
            </a:r>
          </a:p>
          <a:p>
            <a:pPr marL="0" indent="0">
              <a:buNone/>
            </a:pPr>
            <a:r>
              <a:rPr lang="ja-JP" altLang="en-US" sz="1400" dirty="0"/>
              <a:t>　　○障がい者が対応に不満があれば、事業者の責任になる。「解消法」を事業者に押し付けないでほしい。段差を</a:t>
            </a:r>
            <a:endParaRPr lang="en-US" altLang="ja-JP" sz="1400" dirty="0"/>
          </a:p>
          <a:p>
            <a:pPr marL="0" indent="0">
              <a:buNone/>
            </a:pPr>
            <a:r>
              <a:rPr lang="en-US" altLang="ja-JP" sz="1400" dirty="0"/>
              <a:t>          </a:t>
            </a:r>
            <a:r>
              <a:rPr lang="ja-JP" altLang="en-US" sz="1400" dirty="0"/>
              <a:t>乗り越える場合に車いすの方を持ちあげて事故があれば、事業者に責任が生じる</a:t>
            </a:r>
            <a:r>
              <a:rPr lang="ja-JP" altLang="en-US" sz="1400" dirty="0" smtClean="0"/>
              <a:t>。</a:t>
            </a:r>
            <a:endParaRPr lang="en-US" altLang="ja-JP" sz="1400" dirty="0" smtClean="0"/>
          </a:p>
          <a:p>
            <a:pPr marL="0" indent="0">
              <a:buNone/>
            </a:pPr>
            <a:r>
              <a:rPr lang="ja-JP" altLang="en-US" sz="1400" dirty="0"/>
              <a:t>　</a:t>
            </a:r>
            <a:r>
              <a:rPr lang="ja-JP" altLang="en-US" sz="1400" dirty="0" smtClean="0"/>
              <a:t>　○障がいのある</a:t>
            </a:r>
            <a:r>
              <a:rPr lang="ja-JP" altLang="en-US" sz="1400" dirty="0"/>
              <a:t>方</a:t>
            </a:r>
            <a:r>
              <a:rPr lang="ja-JP" altLang="en-US" sz="1400" dirty="0" smtClean="0"/>
              <a:t>にも過度に要求しないよう理解が必要。</a:t>
            </a:r>
            <a:endParaRPr lang="en-US" altLang="ja-JP" sz="1400" dirty="0" smtClean="0"/>
          </a:p>
          <a:p>
            <a:pPr marL="0" indent="0">
              <a:buNone/>
            </a:pPr>
            <a:r>
              <a:rPr lang="en-US" altLang="ja-JP" sz="1400" dirty="0"/>
              <a:t> </a:t>
            </a:r>
            <a:r>
              <a:rPr lang="en-US" altLang="ja-JP" sz="1400" dirty="0" smtClean="0"/>
              <a:t>   </a:t>
            </a:r>
            <a:endParaRPr lang="en-US" altLang="ja-JP" sz="1400" dirty="0"/>
          </a:p>
          <a:p>
            <a:pPr marL="0" indent="0">
              <a:buNone/>
            </a:pPr>
            <a:r>
              <a:rPr lang="ja-JP" altLang="en-US" sz="1400" dirty="0"/>
              <a:t>　</a:t>
            </a:r>
            <a:endParaRPr lang="en-US" altLang="ja-JP" sz="1400" dirty="0"/>
          </a:p>
        </p:txBody>
      </p:sp>
      <p:sp>
        <p:nvSpPr>
          <p:cNvPr id="4" name="正方形/長方形 3">
            <a:extLst>
              <a:ext uri="{FF2B5EF4-FFF2-40B4-BE49-F238E27FC236}">
                <a16:creationId xmlns:a16="http://schemas.microsoft.com/office/drawing/2014/main" id="{5B756006-80EA-4213-8141-2221ABD23136}"/>
              </a:ext>
            </a:extLst>
          </p:cNvPr>
          <p:cNvSpPr/>
          <p:nvPr/>
        </p:nvSpPr>
        <p:spPr>
          <a:xfrm>
            <a:off x="8604448" y="6389588"/>
            <a:ext cx="432048" cy="387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８</a:t>
            </a:r>
            <a:endParaRPr kumimoji="1" lang="ja-JP" altLang="en-US" dirty="0">
              <a:solidFill>
                <a:schemeClr val="tx1"/>
              </a:solidFill>
            </a:endParaRPr>
          </a:p>
        </p:txBody>
      </p:sp>
    </p:spTree>
    <p:extLst>
      <p:ext uri="{BB962C8B-B14F-4D97-AF65-F5344CB8AC3E}">
        <p14:creationId xmlns:p14="http://schemas.microsoft.com/office/powerpoint/2010/main" val="544938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5F5093D-2586-4C9A-A6E5-55870CFAB4DE}"/>
              </a:ext>
            </a:extLst>
          </p:cNvPr>
          <p:cNvSpPr>
            <a:spLocks noGrp="1"/>
          </p:cNvSpPr>
          <p:nvPr>
            <p:ph idx="1"/>
          </p:nvPr>
        </p:nvSpPr>
        <p:spPr>
          <a:xfrm>
            <a:off x="251520" y="251317"/>
            <a:ext cx="8712968" cy="6408712"/>
          </a:xfrm>
        </p:spPr>
        <p:txBody>
          <a:bodyPr>
            <a:noAutofit/>
          </a:bodyPr>
          <a:lstStyle/>
          <a:p>
            <a:pPr marL="0" indent="0">
              <a:buNone/>
            </a:pPr>
            <a:r>
              <a:rPr lang="ja-JP" altLang="en-US" sz="1400" b="1" dirty="0"/>
              <a:t>２　その他ご意見（一部抜粋）</a:t>
            </a:r>
          </a:p>
          <a:p>
            <a:pPr marL="0" indent="0">
              <a:buNone/>
            </a:pPr>
            <a:r>
              <a:rPr lang="ja-JP" altLang="en-US" sz="1400" b="1" dirty="0"/>
              <a:t>＜合理的配慮に関して＞</a:t>
            </a:r>
          </a:p>
          <a:p>
            <a:pPr marL="0" indent="0">
              <a:buNone/>
            </a:pPr>
            <a:r>
              <a:rPr lang="ja-JP" altLang="en-US" sz="1400" dirty="0"/>
              <a:t>　　○事業者に過度に都合を押し付けている。障がい者や行政は何ができるかを考えるべき。</a:t>
            </a:r>
            <a:endParaRPr lang="en-US" altLang="ja-JP" sz="1400" dirty="0"/>
          </a:p>
          <a:p>
            <a:pPr marL="0" indent="0">
              <a:buNone/>
            </a:pPr>
            <a:r>
              <a:rPr lang="ja-JP" altLang="en-US" sz="1400" dirty="0"/>
              <a:t>　　○合理的配慮を提供するに当たって、国や自治体からの補助・援助が必要。</a:t>
            </a:r>
          </a:p>
          <a:p>
            <a:pPr marL="0" indent="0">
              <a:buNone/>
            </a:pPr>
            <a:r>
              <a:rPr lang="ja-JP" altLang="en-US" sz="1400" dirty="0"/>
              <a:t>　　○給与が歩合制の業界では、「合理的配慮」を提供することによって、労働者が不利益を受ける点を踏まえた</a:t>
            </a:r>
            <a:endParaRPr lang="en-US" altLang="ja-JP" sz="1400" dirty="0"/>
          </a:p>
          <a:p>
            <a:pPr marL="0" indent="0">
              <a:buNone/>
            </a:pPr>
            <a:r>
              <a:rPr lang="ja-JP" altLang="en-US" sz="1400" dirty="0"/>
              <a:t>　　　 うえで、現場に「押し付け」ることがないよう、社会として取り組むべき。</a:t>
            </a:r>
          </a:p>
          <a:p>
            <a:pPr marL="0" indent="0">
              <a:buNone/>
            </a:pPr>
            <a:r>
              <a:rPr lang="ja-JP" altLang="en-US" sz="1400" dirty="0"/>
              <a:t>　　○「過重な負担のない範囲」は、事業者やその場の状況によって異なるため、配慮を「押し付けない」ことが重</a:t>
            </a:r>
            <a:endParaRPr lang="en-US" altLang="ja-JP" sz="1400" dirty="0"/>
          </a:p>
          <a:p>
            <a:pPr marL="0" indent="0">
              <a:buNone/>
            </a:pPr>
            <a:r>
              <a:rPr lang="en-US" altLang="ja-JP" sz="1400" dirty="0"/>
              <a:t>         </a:t>
            </a:r>
            <a:r>
              <a:rPr lang="ja-JP" altLang="en-US" sz="1400" dirty="0"/>
              <a:t>要。</a:t>
            </a:r>
          </a:p>
          <a:p>
            <a:pPr marL="0" indent="0">
              <a:buNone/>
            </a:pPr>
            <a:r>
              <a:rPr lang="ja-JP" altLang="en-US" sz="1400" dirty="0"/>
              <a:t>　　○差別の具体的な内容が不明確。具体的な申し出があり、それが「特別扱い」でなければ対応するが、精神</a:t>
            </a:r>
            <a:endParaRPr lang="en-US" altLang="ja-JP" sz="1400" dirty="0"/>
          </a:p>
          <a:p>
            <a:pPr marL="0" indent="0">
              <a:buNone/>
            </a:pPr>
            <a:r>
              <a:rPr lang="en-US" altLang="ja-JP" sz="1400" dirty="0"/>
              <a:t>          </a:t>
            </a:r>
            <a:r>
              <a:rPr lang="ja-JP" altLang="en-US" sz="1400" dirty="0"/>
              <a:t>障がいの方への配慮はよくわからない。</a:t>
            </a:r>
            <a:endParaRPr lang="en-US" altLang="ja-JP" sz="1400" dirty="0"/>
          </a:p>
          <a:p>
            <a:pPr marL="0" indent="0">
              <a:buNone/>
            </a:pPr>
            <a:endParaRPr lang="en-US" altLang="ja-JP" sz="1400" b="1" dirty="0"/>
          </a:p>
          <a:p>
            <a:pPr marL="0" indent="0">
              <a:buNone/>
            </a:pPr>
            <a:r>
              <a:rPr lang="ja-JP" altLang="en-US" sz="1400" b="1" dirty="0"/>
              <a:t>　＜義務化に関して＞</a:t>
            </a:r>
            <a:endParaRPr lang="en-US" altLang="ja-JP" sz="1400" b="1" dirty="0"/>
          </a:p>
          <a:p>
            <a:pPr marL="0" indent="0">
              <a:buNone/>
            </a:pPr>
            <a:r>
              <a:rPr lang="ja-JP" altLang="en-US" sz="1400" dirty="0"/>
              <a:t>　　</a:t>
            </a:r>
            <a:r>
              <a:rPr lang="ja-JP" altLang="en-US" sz="1400" dirty="0" smtClean="0"/>
              <a:t>○教育</a:t>
            </a:r>
            <a:r>
              <a:rPr lang="ja-JP" altLang="en-US" sz="1400" dirty="0"/>
              <a:t>や研修をせずとも、各自が自然と行動に移しているので、今更義務化云々の議論をすることが不思議。</a:t>
            </a:r>
          </a:p>
          <a:p>
            <a:pPr marL="0" indent="0">
              <a:buNone/>
            </a:pPr>
            <a:r>
              <a:rPr lang="ja-JP" altLang="en-US" sz="1400" dirty="0"/>
              <a:t>　　</a:t>
            </a:r>
            <a:r>
              <a:rPr lang="ja-JP" altLang="en-US" sz="1400" dirty="0" smtClean="0"/>
              <a:t>○義務</a:t>
            </a:r>
            <a:r>
              <a:rPr lang="ja-JP" altLang="en-US" sz="1400" dirty="0"/>
              <a:t>にすべきとは思うが、対応が不十分なことに対して社会が許すことも必要。</a:t>
            </a:r>
          </a:p>
          <a:p>
            <a:pPr marL="0" indent="0">
              <a:buNone/>
            </a:pPr>
            <a:r>
              <a:rPr lang="ja-JP" altLang="en-US" sz="1400" dirty="0"/>
              <a:t>　　</a:t>
            </a:r>
            <a:r>
              <a:rPr lang="ja-JP" altLang="en-US" sz="1400" dirty="0" smtClean="0"/>
              <a:t>○義務化</a:t>
            </a:r>
            <a:r>
              <a:rPr lang="ja-JP" altLang="en-US" sz="1400" dirty="0"/>
              <a:t>も一つの方法ではあるが、子どもや大人に対する教育、啓発を行うことが先決ではないか。</a:t>
            </a:r>
            <a:endParaRPr lang="en-US" altLang="ja-JP" sz="1400" dirty="0"/>
          </a:p>
          <a:p>
            <a:pPr marL="0" indent="0">
              <a:buNone/>
            </a:pPr>
            <a:r>
              <a:rPr lang="ja-JP" altLang="en-US" sz="1400" dirty="0"/>
              <a:t>　　</a:t>
            </a:r>
            <a:r>
              <a:rPr lang="ja-JP" altLang="en-US" sz="1400" dirty="0" smtClean="0"/>
              <a:t>○小さな</a:t>
            </a:r>
            <a:r>
              <a:rPr lang="ja-JP" altLang="en-US" sz="1400" dirty="0"/>
              <a:t>事業所では人員やスペースに限界があり、義務化には反対である。</a:t>
            </a:r>
            <a:endParaRPr lang="en-US" altLang="ja-JP" sz="1400" dirty="0"/>
          </a:p>
          <a:p>
            <a:pPr marL="0" indent="0">
              <a:buNone/>
            </a:pPr>
            <a:r>
              <a:rPr lang="ja-JP" altLang="en-US" sz="1400" dirty="0"/>
              <a:t>　　</a:t>
            </a:r>
            <a:r>
              <a:rPr lang="ja-JP" altLang="en-US" sz="1400" dirty="0" smtClean="0"/>
              <a:t>○困って</a:t>
            </a:r>
            <a:r>
              <a:rPr lang="ja-JP" altLang="en-US" sz="1400" dirty="0"/>
              <a:t>いる方がいれば助けるのが当たり前であり、義務でしばるものではない。</a:t>
            </a:r>
            <a:endParaRPr lang="en-US" altLang="ja-JP" sz="1400" dirty="0"/>
          </a:p>
          <a:p>
            <a:pPr marL="0" indent="0">
              <a:buNone/>
            </a:pPr>
            <a:r>
              <a:rPr lang="ja-JP" altLang="en-US" sz="1400" dirty="0"/>
              <a:t>　 　 法制化しなければならないことが情けない限り。</a:t>
            </a:r>
            <a:endParaRPr lang="en-US" altLang="ja-JP" sz="1400" dirty="0"/>
          </a:p>
          <a:p>
            <a:pPr marL="0" indent="0">
              <a:buNone/>
            </a:pPr>
            <a:r>
              <a:rPr lang="ja-JP" altLang="en-US" sz="1400" dirty="0"/>
              <a:t>　　○</a:t>
            </a:r>
            <a:r>
              <a:rPr lang="ja-JP" altLang="en-US" sz="1400" dirty="0" smtClean="0"/>
              <a:t>義務化</a:t>
            </a:r>
            <a:r>
              <a:rPr lang="ja-JP" altLang="en-US" sz="1400" dirty="0"/>
              <a:t>する一方で、別の法規を遵守しようとすれば、配慮のための環境整備すら難しいことがある。各法規</a:t>
            </a:r>
            <a:endParaRPr lang="en-US" altLang="ja-JP" sz="1400" dirty="0"/>
          </a:p>
          <a:p>
            <a:pPr marL="0" indent="0">
              <a:buNone/>
            </a:pPr>
            <a:r>
              <a:rPr lang="ja-JP" altLang="en-US" sz="1400" dirty="0"/>
              <a:t>　　　の掛け合わせに伴って生じる矛盾や困難をクリアするための措置を検討していくことが必要。</a:t>
            </a:r>
          </a:p>
          <a:p>
            <a:pPr marL="0" indent="0">
              <a:buNone/>
            </a:pPr>
            <a:r>
              <a:rPr lang="ja-JP" altLang="en-US" sz="1400" dirty="0"/>
              <a:t>　　</a:t>
            </a:r>
            <a:r>
              <a:rPr lang="ja-JP" altLang="en-US" sz="1400" dirty="0" smtClean="0"/>
              <a:t>○「合理的</a:t>
            </a:r>
            <a:r>
              <a:rPr lang="ja-JP" altLang="en-US" sz="1400" dirty="0"/>
              <a:t>配慮」は「甘やかし」ではないことをお互いが理解すべき。障がいのある方が「権利」としてそれを乱</a:t>
            </a:r>
            <a:endParaRPr lang="en-US" altLang="ja-JP" sz="1400" dirty="0"/>
          </a:p>
          <a:p>
            <a:pPr marL="0" indent="0">
              <a:buNone/>
            </a:pPr>
            <a:r>
              <a:rPr lang="ja-JP" altLang="en-US" sz="1400" dirty="0"/>
              <a:t>　　　用することで、トラブルが発生する懸念もある。</a:t>
            </a:r>
            <a:endParaRPr lang="en-US" altLang="ja-JP" sz="1400" dirty="0"/>
          </a:p>
          <a:p>
            <a:pPr marL="0" indent="0">
              <a:buNone/>
            </a:pPr>
            <a:r>
              <a:rPr lang="ja-JP" altLang="en-US" sz="1400" dirty="0"/>
              <a:t>　　　義務化する前に、お互いの歩み寄りに向けてどう努力するかをまずは議論すべき。</a:t>
            </a:r>
          </a:p>
        </p:txBody>
      </p:sp>
    </p:spTree>
    <p:extLst>
      <p:ext uri="{BB962C8B-B14F-4D97-AF65-F5344CB8AC3E}">
        <p14:creationId xmlns:p14="http://schemas.microsoft.com/office/powerpoint/2010/main" val="28674719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60242" y="478856"/>
            <a:ext cx="2994926"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問１（事業内容）</a:t>
            </a:r>
            <a:r>
              <a:rPr kumimoji="1" lang="en-US" altLang="ja-JP" sz="1400" dirty="0">
                <a:latin typeface="HGP創英角ｺﾞｼｯｸUB" panose="020B0900000000000000" pitchFamily="50" charset="-128"/>
                <a:ea typeface="HGP創英角ｺﾞｼｯｸUB" panose="020B0900000000000000" pitchFamily="50" charset="-128"/>
              </a:rPr>
              <a:t>×</a:t>
            </a:r>
            <a:r>
              <a:rPr kumimoji="1" lang="ja-JP" altLang="en-US" sz="1400" dirty="0">
                <a:latin typeface="HGP創英角ｺﾞｼｯｸUB" panose="020B0900000000000000" pitchFamily="50" charset="-128"/>
                <a:ea typeface="HGP創英角ｺﾞｼｯｸUB" panose="020B0900000000000000" pitchFamily="50" charset="-128"/>
              </a:rPr>
              <a:t>問３（従業員数）</a:t>
            </a:r>
          </a:p>
        </p:txBody>
      </p:sp>
      <p:sp>
        <p:nvSpPr>
          <p:cNvPr id="17" name="正方形/長方形 16"/>
          <p:cNvSpPr/>
          <p:nvPr/>
        </p:nvSpPr>
        <p:spPr>
          <a:xfrm>
            <a:off x="8650330" y="6396236"/>
            <a:ext cx="432048" cy="387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９</a:t>
            </a:r>
            <a:endParaRPr kumimoji="1" lang="ja-JP" altLang="en-US" dirty="0">
              <a:solidFill>
                <a:schemeClr val="tx1"/>
              </a:solidFill>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814856148"/>
              </p:ext>
            </p:extLst>
          </p:nvPr>
        </p:nvGraphicFramePr>
        <p:xfrm>
          <a:off x="251520" y="848624"/>
          <a:ext cx="8568952" cy="5435796"/>
        </p:xfrm>
        <a:graphic>
          <a:graphicData uri="http://schemas.openxmlformats.org/drawingml/2006/table">
            <a:tbl>
              <a:tblPr firstRow="1" bandRow="1">
                <a:tableStyleId>{5C22544A-7EE6-4342-B048-85BDC9FD1C3A}</a:tableStyleId>
              </a:tblPr>
              <a:tblGrid>
                <a:gridCol w="1698782">
                  <a:extLst>
                    <a:ext uri="{9D8B030D-6E8A-4147-A177-3AD203B41FA5}">
                      <a16:colId xmlns:a16="http://schemas.microsoft.com/office/drawing/2014/main" val="1713714064"/>
                    </a:ext>
                  </a:extLst>
                </a:gridCol>
                <a:gridCol w="761242">
                  <a:extLst>
                    <a:ext uri="{9D8B030D-6E8A-4147-A177-3AD203B41FA5}">
                      <a16:colId xmlns:a16="http://schemas.microsoft.com/office/drawing/2014/main" val="3100612507"/>
                    </a:ext>
                  </a:extLst>
                </a:gridCol>
                <a:gridCol w="761242">
                  <a:extLst>
                    <a:ext uri="{9D8B030D-6E8A-4147-A177-3AD203B41FA5}">
                      <a16:colId xmlns:a16="http://schemas.microsoft.com/office/drawing/2014/main" val="2369552404"/>
                    </a:ext>
                  </a:extLst>
                </a:gridCol>
                <a:gridCol w="761242">
                  <a:extLst>
                    <a:ext uri="{9D8B030D-6E8A-4147-A177-3AD203B41FA5}">
                      <a16:colId xmlns:a16="http://schemas.microsoft.com/office/drawing/2014/main" val="2458686272"/>
                    </a:ext>
                  </a:extLst>
                </a:gridCol>
                <a:gridCol w="761242">
                  <a:extLst>
                    <a:ext uri="{9D8B030D-6E8A-4147-A177-3AD203B41FA5}">
                      <a16:colId xmlns:a16="http://schemas.microsoft.com/office/drawing/2014/main" val="2721206267"/>
                    </a:ext>
                  </a:extLst>
                </a:gridCol>
                <a:gridCol w="761242">
                  <a:extLst>
                    <a:ext uri="{9D8B030D-6E8A-4147-A177-3AD203B41FA5}">
                      <a16:colId xmlns:a16="http://schemas.microsoft.com/office/drawing/2014/main" val="3798001193"/>
                    </a:ext>
                  </a:extLst>
                </a:gridCol>
                <a:gridCol w="761242">
                  <a:extLst>
                    <a:ext uri="{9D8B030D-6E8A-4147-A177-3AD203B41FA5}">
                      <a16:colId xmlns:a16="http://schemas.microsoft.com/office/drawing/2014/main" val="398222885"/>
                    </a:ext>
                  </a:extLst>
                </a:gridCol>
                <a:gridCol w="761242">
                  <a:extLst>
                    <a:ext uri="{9D8B030D-6E8A-4147-A177-3AD203B41FA5}">
                      <a16:colId xmlns:a16="http://schemas.microsoft.com/office/drawing/2014/main" val="767998228"/>
                    </a:ext>
                  </a:extLst>
                </a:gridCol>
                <a:gridCol w="761242">
                  <a:extLst>
                    <a:ext uri="{9D8B030D-6E8A-4147-A177-3AD203B41FA5}">
                      <a16:colId xmlns:a16="http://schemas.microsoft.com/office/drawing/2014/main" val="1926711182"/>
                    </a:ext>
                  </a:extLst>
                </a:gridCol>
                <a:gridCol w="780234">
                  <a:extLst>
                    <a:ext uri="{9D8B030D-6E8A-4147-A177-3AD203B41FA5}">
                      <a16:colId xmlns:a16="http://schemas.microsoft.com/office/drawing/2014/main" val="306176953"/>
                    </a:ext>
                  </a:extLst>
                </a:gridCol>
              </a:tblGrid>
              <a:tr h="0">
                <a:tc>
                  <a:txBody>
                    <a:bodyPr/>
                    <a:lstStyle/>
                    <a:p>
                      <a:pPr algn="l"/>
                      <a:r>
                        <a:rPr kumimoji="1" lang="ja-JP" altLang="en-US" sz="1200" b="1">
                          <a:solidFill>
                            <a:schemeClr val="bg1"/>
                          </a:solidFill>
                          <a:latin typeface="Meiryo UI" panose="020B0604030504040204" pitchFamily="50" charset="-128"/>
                          <a:ea typeface="Meiryo UI" panose="020B0604030504040204" pitchFamily="50" charset="-128"/>
                        </a:rPr>
                        <a:t>        従業</a:t>
                      </a:r>
                      <a:r>
                        <a:rPr kumimoji="1" lang="ja-JP" altLang="en-US" sz="1200" b="1" dirty="0">
                          <a:solidFill>
                            <a:schemeClr val="bg1"/>
                          </a:solidFill>
                          <a:latin typeface="Meiryo UI" panose="020B0604030504040204" pitchFamily="50" charset="-128"/>
                          <a:ea typeface="Meiryo UI" panose="020B0604030504040204" pitchFamily="50" charset="-128"/>
                        </a:rPr>
                        <a:t>員数</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１～５</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６～</a:t>
                      </a:r>
                      <a:r>
                        <a:rPr kumimoji="1" lang="en-US" altLang="ja-JP" sz="1200" b="1" dirty="0">
                          <a:solidFill>
                            <a:schemeClr val="bg1"/>
                          </a:solidFill>
                          <a:latin typeface="Meiryo UI" panose="020B0604030504040204" pitchFamily="50" charset="-128"/>
                          <a:ea typeface="Meiryo UI" panose="020B0604030504040204" pitchFamily="50" charset="-128"/>
                        </a:rPr>
                        <a:t>20</a:t>
                      </a:r>
                    </a:p>
                  </a:txBody>
                  <a:tcPr anchor="ctr"/>
                </a:tc>
                <a:tc rowSpan="2">
                  <a:txBody>
                    <a:bodyPr/>
                    <a:lstStyle/>
                    <a:p>
                      <a:pPr algn="ctr"/>
                      <a:r>
                        <a:rPr kumimoji="1" lang="en-US" altLang="ja-JP" sz="1200" b="1" dirty="0">
                          <a:solidFill>
                            <a:schemeClr val="bg1"/>
                          </a:solidFill>
                          <a:latin typeface="Meiryo UI" panose="020B0604030504040204" pitchFamily="50" charset="-128"/>
                          <a:ea typeface="Meiryo UI" panose="020B0604030504040204" pitchFamily="50" charset="-128"/>
                        </a:rPr>
                        <a:t>21</a:t>
                      </a:r>
                      <a:r>
                        <a:rPr kumimoji="1" lang="ja-JP" altLang="en-US" sz="1200" b="1" dirty="0">
                          <a:solidFill>
                            <a:schemeClr val="bg1"/>
                          </a:solidFill>
                          <a:latin typeface="Meiryo UI" panose="020B0604030504040204" pitchFamily="50" charset="-128"/>
                          <a:ea typeface="Meiryo UI" panose="020B0604030504040204" pitchFamily="50" charset="-128"/>
                        </a:rPr>
                        <a:t>～</a:t>
                      </a:r>
                      <a:r>
                        <a:rPr kumimoji="1" lang="en-US" altLang="ja-JP" sz="1200" b="1" dirty="0">
                          <a:solidFill>
                            <a:schemeClr val="bg1"/>
                          </a:solidFill>
                          <a:latin typeface="Meiryo UI" panose="020B0604030504040204" pitchFamily="50" charset="-128"/>
                          <a:ea typeface="Meiryo UI" panose="020B0604030504040204" pitchFamily="50" charset="-128"/>
                        </a:rPr>
                        <a:t>50</a:t>
                      </a:r>
                      <a:endParaRPr kumimoji="1" lang="en-US" altLang="ja-JP" sz="8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en-US" altLang="ja-JP" sz="1200" b="1" dirty="0">
                          <a:solidFill>
                            <a:schemeClr val="bg1"/>
                          </a:solidFill>
                          <a:latin typeface="Meiryo UI" panose="020B0604030504040204" pitchFamily="50" charset="-128"/>
                          <a:ea typeface="Meiryo UI" panose="020B0604030504040204" pitchFamily="50" charset="-128"/>
                        </a:rPr>
                        <a:t>51</a:t>
                      </a:r>
                      <a:r>
                        <a:rPr kumimoji="1" lang="ja-JP" altLang="en-US" sz="1200" b="1" dirty="0">
                          <a:solidFill>
                            <a:schemeClr val="bg1"/>
                          </a:solidFill>
                          <a:latin typeface="Meiryo UI" panose="020B0604030504040204" pitchFamily="50" charset="-128"/>
                          <a:ea typeface="Meiryo UI" panose="020B0604030504040204" pitchFamily="50" charset="-128"/>
                        </a:rPr>
                        <a:t>～</a:t>
                      </a:r>
                      <a:r>
                        <a:rPr kumimoji="1" lang="en-US" altLang="ja-JP" sz="1200" b="1" dirty="0">
                          <a:solidFill>
                            <a:schemeClr val="bg1"/>
                          </a:solidFill>
                          <a:latin typeface="Meiryo UI" panose="020B0604030504040204" pitchFamily="50" charset="-128"/>
                          <a:ea typeface="Meiryo UI" panose="020B0604030504040204" pitchFamily="50" charset="-128"/>
                        </a:rPr>
                        <a:t>100</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en-US" altLang="ja-JP" sz="1200" b="1" dirty="0">
                          <a:solidFill>
                            <a:schemeClr val="bg1"/>
                          </a:solidFill>
                          <a:latin typeface="Meiryo UI" panose="020B0604030504040204" pitchFamily="50" charset="-128"/>
                          <a:ea typeface="Meiryo UI" panose="020B0604030504040204" pitchFamily="50" charset="-128"/>
                        </a:rPr>
                        <a:t>101</a:t>
                      </a:r>
                      <a:r>
                        <a:rPr kumimoji="1" lang="ja-JP" altLang="en-US" sz="1200" b="1" dirty="0">
                          <a:solidFill>
                            <a:schemeClr val="bg1"/>
                          </a:solidFill>
                          <a:latin typeface="Meiryo UI" panose="020B0604030504040204" pitchFamily="50" charset="-128"/>
                          <a:ea typeface="Meiryo UI" panose="020B0604030504040204" pitchFamily="50" charset="-128"/>
                        </a:rPr>
                        <a:t>～</a:t>
                      </a:r>
                      <a:r>
                        <a:rPr kumimoji="1" lang="en-US" altLang="ja-JP" sz="1200" b="1" dirty="0">
                          <a:solidFill>
                            <a:schemeClr val="bg1"/>
                          </a:solidFill>
                          <a:latin typeface="Meiryo UI" panose="020B0604030504040204" pitchFamily="50" charset="-128"/>
                          <a:ea typeface="Meiryo UI" panose="020B0604030504040204" pitchFamily="50" charset="-128"/>
                        </a:rPr>
                        <a:t>300</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en-US" altLang="ja-JP" sz="1200" b="1" dirty="0">
                          <a:solidFill>
                            <a:schemeClr val="bg1"/>
                          </a:solidFill>
                          <a:latin typeface="Meiryo UI" panose="020B0604030504040204" pitchFamily="50" charset="-128"/>
                          <a:ea typeface="Meiryo UI" panose="020B0604030504040204" pitchFamily="50" charset="-128"/>
                        </a:rPr>
                        <a:t>301</a:t>
                      </a:r>
                      <a:endParaRPr kumimoji="1" lang="en-US" altLang="ja-JP" sz="800" b="1" dirty="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a:solidFill>
                            <a:schemeClr val="bg1"/>
                          </a:solidFill>
                          <a:latin typeface="Meiryo UI" panose="020B0604030504040204" pitchFamily="50" charset="-128"/>
                          <a:ea typeface="Meiryo UI" panose="020B0604030504040204" pitchFamily="50" charset="-128"/>
                        </a:rPr>
                        <a:t>以上</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不明</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218998">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事業内容</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情報通信業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69627566"/>
                  </a:ext>
                </a:extLst>
              </a:tr>
              <a:tr h="292963">
                <a:tc>
                  <a:txBody>
                    <a:bodyPr/>
                    <a:lstStyle/>
                    <a:p>
                      <a:r>
                        <a:rPr kumimoji="1" lang="zh-TW" altLang="en-US" sz="1200" dirty="0">
                          <a:latin typeface="Meiryo UI" panose="020B0604030504040204" pitchFamily="50" charset="-128"/>
                          <a:ea typeface="Meiryo UI" panose="020B0604030504040204" pitchFamily="50" charset="-128"/>
                        </a:rPr>
                        <a:t>運輸業、郵便業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9</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21</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87924873"/>
                  </a:ext>
                </a:extLst>
              </a:tr>
              <a:tr h="292963">
                <a:tc>
                  <a:txBody>
                    <a:bodyPr/>
                    <a:lstStyle/>
                    <a:p>
                      <a:r>
                        <a:rPr kumimoji="1" lang="zh-TW" altLang="en-US" sz="1200" dirty="0">
                          <a:latin typeface="Meiryo UI" panose="020B0604030504040204" pitchFamily="50" charset="-128"/>
                          <a:ea typeface="Meiryo UI" panose="020B0604030504040204" pitchFamily="50" charset="-128"/>
                        </a:rPr>
                        <a:t>卸売業、小売業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42</a:t>
                      </a:r>
                      <a:endParaRPr kumimoji="1"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2219602"/>
                  </a:ext>
                </a:extLst>
              </a:tr>
              <a:tr h="292963">
                <a:tc>
                  <a:txBody>
                    <a:bodyPr/>
                    <a:lstStyle/>
                    <a:p>
                      <a:r>
                        <a:rPr kumimoji="1" lang="zh-TW" altLang="en-US" sz="1200" dirty="0">
                          <a:latin typeface="Meiryo UI" panose="020B0604030504040204" pitchFamily="50" charset="-128"/>
                          <a:ea typeface="Meiryo UI" panose="020B0604030504040204" pitchFamily="50" charset="-128"/>
                        </a:rPr>
                        <a:t>金融業、保険業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5</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不動産業、物品賃貸業</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27</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6</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33</a:t>
                      </a:r>
                      <a:endParaRPr kumimoji="1"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89390897"/>
                  </a:ext>
                </a:extLst>
              </a:tr>
              <a:tr h="292963">
                <a:tc>
                  <a:txBody>
                    <a:bodyPr/>
                    <a:lstStyle/>
                    <a:p>
                      <a:r>
                        <a:rPr kumimoji="1" lang="ja-JP" altLang="en-US" sz="1200" dirty="0">
                          <a:latin typeface="Meiryo UI" panose="020B0604030504040204" pitchFamily="50" charset="-128"/>
                          <a:ea typeface="Meiryo UI" panose="020B0604030504040204" pitchFamily="50" charset="-128"/>
                        </a:rPr>
                        <a:t>学術研究、専門・技術サービス業</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6</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txBody>
                  <a:tcPr anchor="ctr">
                    <a:lnR w="12700" cap="flat" cmpd="sng" algn="ctr">
                      <a:solidFill>
                        <a:schemeClr val="tx1"/>
                      </a:solidFill>
                      <a:prstDash val="solid"/>
                      <a:round/>
                      <a:headEnd type="none" w="med" len="med"/>
                      <a:tailEnd type="none" w="med" len="med"/>
                    </a:ln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8</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7068937"/>
                  </a:ext>
                </a:extLst>
              </a:tr>
              <a:tr h="292963">
                <a:tc>
                  <a:txBody>
                    <a:bodyPr/>
                    <a:lstStyle/>
                    <a:p>
                      <a:r>
                        <a:rPr kumimoji="1" lang="ja-JP" altLang="en-US" sz="1200" dirty="0">
                          <a:latin typeface="Meiryo UI" panose="020B0604030504040204" pitchFamily="50" charset="-128"/>
                          <a:ea typeface="Meiryo UI" panose="020B0604030504040204" pitchFamily="50" charset="-128"/>
                        </a:rPr>
                        <a:t>宿泊業、飲食サービス業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6</a:t>
                      </a:r>
                      <a:endParaRPr kumimoji="1"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6619560"/>
                  </a:ext>
                </a:extLst>
              </a:tr>
              <a:tr h="292963">
                <a:tc>
                  <a:txBody>
                    <a:bodyPr/>
                    <a:lstStyle/>
                    <a:p>
                      <a:r>
                        <a:rPr kumimoji="1" lang="ja-JP" altLang="en-US" sz="1200" dirty="0">
                          <a:latin typeface="Meiryo UI" panose="020B0604030504040204" pitchFamily="50" charset="-128"/>
                          <a:ea typeface="Meiryo UI" panose="020B0604030504040204" pitchFamily="50" charset="-128"/>
                        </a:rPr>
                        <a:t>生活関連サービス業、娯楽業</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4</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8</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8317549"/>
                  </a:ext>
                </a:extLst>
              </a:tr>
              <a:tr h="292963">
                <a:tc>
                  <a:txBody>
                    <a:bodyPr/>
                    <a:lstStyle/>
                    <a:p>
                      <a:r>
                        <a:rPr kumimoji="1" lang="ja-JP" altLang="en-US" sz="1200" dirty="0">
                          <a:latin typeface="Meiryo UI" panose="020B0604030504040204" pitchFamily="50" charset="-128"/>
                          <a:ea typeface="Meiryo UI" panose="020B0604030504040204" pitchFamily="50" charset="-128"/>
                        </a:rPr>
                        <a:t>教育、学習支援業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38</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8</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12</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8</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84</a:t>
                      </a:r>
                      <a:endParaRPr kumimoji="1"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57371770"/>
                  </a:ext>
                </a:extLst>
              </a:tr>
              <a:tr h="292963">
                <a:tc>
                  <a:txBody>
                    <a:bodyPr/>
                    <a:lstStyle/>
                    <a:p>
                      <a:r>
                        <a:rPr kumimoji="1" lang="ja-JP" altLang="en-US" sz="1200" dirty="0">
                          <a:latin typeface="Meiryo UI" panose="020B0604030504040204" pitchFamily="50" charset="-128"/>
                          <a:ea typeface="Meiryo UI" panose="020B0604030504040204" pitchFamily="50" charset="-128"/>
                        </a:rPr>
                        <a:t>医療</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9</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37</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6</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58</a:t>
                      </a:r>
                      <a:endParaRPr kumimoji="1"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02084140"/>
                  </a:ext>
                </a:extLst>
              </a:tr>
              <a:tr h="292963">
                <a:tc>
                  <a:txBody>
                    <a:bodyPr/>
                    <a:lstStyle/>
                    <a:p>
                      <a:r>
                        <a:rPr kumimoji="1" lang="ja-JP" altLang="en-US" sz="1200" dirty="0">
                          <a:latin typeface="Meiryo UI" panose="020B0604030504040204" pitchFamily="50" charset="-128"/>
                          <a:ea typeface="Meiryo UI" panose="020B0604030504040204" pitchFamily="50" charset="-128"/>
                        </a:rPr>
                        <a:t>福祉</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8</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21</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12</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7</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72</a:t>
                      </a:r>
                      <a:endParaRPr kumimoji="1"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59759664"/>
                  </a:ext>
                </a:extLst>
              </a:tr>
              <a:tr h="292963">
                <a:tc>
                  <a:txBody>
                    <a:bodyPr/>
                    <a:lstStyle/>
                    <a:p>
                      <a:r>
                        <a:rPr kumimoji="1" lang="ja-JP" altLang="en-US" sz="1200" dirty="0">
                          <a:latin typeface="Meiryo UI" panose="020B0604030504040204" pitchFamily="50" charset="-128"/>
                          <a:ea typeface="Meiryo UI" panose="020B0604030504040204" pitchFamily="50" charset="-128"/>
                        </a:rPr>
                        <a:t>複合サービス業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01150018"/>
                  </a:ext>
                </a:extLst>
              </a:tr>
              <a:tr h="292963">
                <a:tc>
                  <a:txBody>
                    <a:bodyPr/>
                    <a:lstStyle/>
                    <a:p>
                      <a:r>
                        <a:rPr kumimoji="1" lang="ja-JP" altLang="en-US" sz="1200" dirty="0">
                          <a:latin typeface="Meiryo UI" panose="020B0604030504040204" pitchFamily="50" charset="-128"/>
                          <a:ea typeface="Meiryo UI" panose="020B0604030504040204" pitchFamily="50" charset="-128"/>
                        </a:rPr>
                        <a:t>サービス業（他に分類されない）</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9</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6</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20</a:t>
                      </a:r>
                      <a:endParaRPr kumimoji="1"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59555425"/>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1</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2</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1</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4</a:t>
                      </a:r>
                      <a:endParaRPr kumimoji="1"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9053469"/>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92</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111</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75</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35</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31</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15</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a:latin typeface="Meiryo UI" panose="020B0604030504040204" pitchFamily="50" charset="-128"/>
                          <a:ea typeface="Meiryo UI" panose="020B0604030504040204" pitchFamily="50" charset="-128"/>
                        </a:rPr>
                        <a:t>4</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26690987"/>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2106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sp>
        <p:nvSpPr>
          <p:cNvPr id="10" name="四角形: 角を丸くする 9">
            <a:extLst>
              <a:ext uri="{FF2B5EF4-FFF2-40B4-BE49-F238E27FC236}">
                <a16:creationId xmlns:a16="http://schemas.microsoft.com/office/drawing/2014/main" id="{F8391246-15BD-4398-B8E8-95219AD1BE60}"/>
              </a:ext>
            </a:extLst>
          </p:cNvPr>
          <p:cNvSpPr/>
          <p:nvPr/>
        </p:nvSpPr>
        <p:spPr>
          <a:xfrm>
            <a:off x="307147" y="6333874"/>
            <a:ext cx="8225293" cy="44991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回答事業者は、「運輸業、郵便業</a:t>
            </a:r>
            <a:r>
              <a:rPr lang="ja-JP" altLang="en-US" sz="1400" dirty="0" smtClean="0"/>
              <a:t>」、「教育、学習支援業」、「福祉」を</a:t>
            </a:r>
            <a:r>
              <a:rPr lang="ja-JP" altLang="en-US" sz="1400" dirty="0"/>
              <a:t>除き、従業員数</a:t>
            </a:r>
            <a:r>
              <a:rPr lang="en-US" altLang="ja-JP" sz="1400" dirty="0"/>
              <a:t>50</a:t>
            </a:r>
            <a:r>
              <a:rPr lang="ja-JP" altLang="en-US" sz="1400" dirty="0"/>
              <a:t>人以下の規模の事業者が多い。</a:t>
            </a:r>
            <a:endParaRPr kumimoji="1" lang="ja-JP" altLang="en-US" sz="1400" dirty="0"/>
          </a:p>
        </p:txBody>
      </p:sp>
      <p:sp>
        <p:nvSpPr>
          <p:cNvPr id="2" name="テキスト ボックス 1">
            <a:extLst>
              <a:ext uri="{FF2B5EF4-FFF2-40B4-BE49-F238E27FC236}">
                <a16:creationId xmlns:a16="http://schemas.microsoft.com/office/drawing/2014/main" id="{4DB7BA8C-E8E6-4627-8C0B-CDA130FD773D}"/>
              </a:ext>
            </a:extLst>
          </p:cNvPr>
          <p:cNvSpPr txBox="1"/>
          <p:nvPr/>
        </p:nvSpPr>
        <p:spPr>
          <a:xfrm>
            <a:off x="1304358" y="878336"/>
            <a:ext cx="906694" cy="215444"/>
          </a:xfrm>
          <a:prstGeom prst="rect">
            <a:avLst/>
          </a:prstGeom>
          <a:noFill/>
        </p:spPr>
        <p:txBody>
          <a:bodyPr wrap="square" rtlCol="0">
            <a:spAutoFit/>
          </a:bodyPr>
          <a:lstStyle/>
          <a:p>
            <a:r>
              <a:rPr kumimoji="1" lang="ja-JP" altLang="en-US" sz="800" dirty="0">
                <a:solidFill>
                  <a:schemeClr val="bg1"/>
                </a:solidFill>
              </a:rPr>
              <a:t>（単位：人）</a:t>
            </a:r>
          </a:p>
        </p:txBody>
      </p:sp>
    </p:spTree>
    <p:extLst>
      <p:ext uri="{BB962C8B-B14F-4D97-AF65-F5344CB8AC3E}">
        <p14:creationId xmlns:p14="http://schemas.microsoft.com/office/powerpoint/2010/main" val="2092062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4464496"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問１（事業内容）</a:t>
            </a:r>
            <a:r>
              <a:rPr kumimoji="1" lang="en-US" altLang="ja-JP" sz="1400" dirty="0">
                <a:latin typeface="HGP創英角ｺﾞｼｯｸUB" panose="020B0900000000000000" pitchFamily="50" charset="-128"/>
                <a:ea typeface="HGP創英角ｺﾞｼｯｸUB" panose="020B0900000000000000" pitchFamily="50" charset="-128"/>
              </a:rPr>
              <a:t>×</a:t>
            </a:r>
            <a:r>
              <a:rPr kumimoji="1" lang="ja-JP" altLang="en-US" sz="1400" dirty="0">
                <a:latin typeface="HGP創英角ｺﾞｼｯｸUB" panose="020B0900000000000000" pitchFamily="50" charset="-128"/>
                <a:ea typeface="HGP創英角ｺﾞｼｯｸUB" panose="020B0900000000000000" pitchFamily="50" charset="-128"/>
              </a:rPr>
              <a:t>問</a:t>
            </a:r>
            <a:r>
              <a:rPr lang="ja-JP" altLang="en-US" sz="1400" dirty="0">
                <a:latin typeface="HGP創英角ｺﾞｼｯｸUB" panose="020B0900000000000000" pitchFamily="50" charset="-128"/>
                <a:ea typeface="HGP創英角ｺﾞｼｯｸUB" panose="020B0900000000000000" pitchFamily="50" charset="-128"/>
              </a:rPr>
              <a:t>４（障害者差別解消法の認知度）</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335427236"/>
              </p:ext>
            </p:extLst>
          </p:nvPr>
        </p:nvGraphicFramePr>
        <p:xfrm>
          <a:off x="251520" y="1076561"/>
          <a:ext cx="8280921" cy="5212080"/>
        </p:xfrm>
        <a:graphic>
          <a:graphicData uri="http://schemas.openxmlformats.org/drawingml/2006/table">
            <a:tbl>
              <a:tblPr firstRow="1" bandRow="1">
                <a:tableStyleId>{5C22544A-7EE6-4342-B048-85BDC9FD1C3A}</a:tableStyleId>
              </a:tblPr>
              <a:tblGrid>
                <a:gridCol w="2304256">
                  <a:extLst>
                    <a:ext uri="{9D8B030D-6E8A-4147-A177-3AD203B41FA5}">
                      <a16:colId xmlns:a16="http://schemas.microsoft.com/office/drawing/2014/main" val="1713714064"/>
                    </a:ext>
                  </a:extLst>
                </a:gridCol>
                <a:gridCol w="1195333">
                  <a:extLst>
                    <a:ext uri="{9D8B030D-6E8A-4147-A177-3AD203B41FA5}">
                      <a16:colId xmlns:a16="http://schemas.microsoft.com/office/drawing/2014/main" val="3100612507"/>
                    </a:ext>
                  </a:extLst>
                </a:gridCol>
                <a:gridCol w="1195333">
                  <a:extLst>
                    <a:ext uri="{9D8B030D-6E8A-4147-A177-3AD203B41FA5}">
                      <a16:colId xmlns:a16="http://schemas.microsoft.com/office/drawing/2014/main" val="2369552404"/>
                    </a:ext>
                  </a:extLst>
                </a:gridCol>
                <a:gridCol w="1195333">
                  <a:extLst>
                    <a:ext uri="{9D8B030D-6E8A-4147-A177-3AD203B41FA5}">
                      <a16:colId xmlns:a16="http://schemas.microsoft.com/office/drawing/2014/main" val="2458686272"/>
                    </a:ext>
                  </a:extLst>
                </a:gridCol>
                <a:gridCol w="1195333">
                  <a:extLst>
                    <a:ext uri="{9D8B030D-6E8A-4147-A177-3AD203B41FA5}">
                      <a16:colId xmlns:a16="http://schemas.microsoft.com/office/drawing/2014/main" val="2721206267"/>
                    </a:ext>
                  </a:extLst>
                </a:gridCol>
                <a:gridCol w="1195333">
                  <a:extLst>
                    <a:ext uri="{9D8B030D-6E8A-4147-A177-3AD203B41FA5}">
                      <a16:colId xmlns:a16="http://schemas.microsoft.com/office/drawing/2014/main" val="306176953"/>
                    </a:ext>
                  </a:extLst>
                </a:gridCol>
              </a:tblGrid>
              <a:tr h="133903">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認知状況</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名前も内容も</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a:solidFill>
                            <a:schemeClr val="bg1"/>
                          </a:solidFill>
                          <a:latin typeface="Meiryo UI" panose="020B0604030504040204" pitchFamily="50" charset="-128"/>
                          <a:ea typeface="Meiryo UI" panose="020B0604030504040204" pitchFamily="50" charset="-128"/>
                        </a:rPr>
                        <a:t>知らない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名前は聞いたことがあるが、内容は知らない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名前も内容も知っている</a:t>
                      </a:r>
                      <a:endParaRPr kumimoji="1" lang="en-US" altLang="ja-JP" sz="8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事業内容</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情報通信業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69627566"/>
                  </a:ext>
                </a:extLst>
              </a:tr>
              <a:tr h="292963">
                <a:tc>
                  <a:txBody>
                    <a:bodyPr/>
                    <a:lstStyle/>
                    <a:p>
                      <a:r>
                        <a:rPr kumimoji="1" lang="zh-TW" altLang="en-US" sz="1200" dirty="0">
                          <a:latin typeface="Meiryo UI" panose="020B0604030504040204" pitchFamily="50" charset="-128"/>
                          <a:ea typeface="Meiryo UI" panose="020B0604030504040204" pitchFamily="50" charset="-128"/>
                        </a:rPr>
                        <a:t>運輸業、郵便業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smtClean="0">
                          <a:latin typeface="Meiryo UI" panose="020B0604030504040204" pitchFamily="50" charset="-128"/>
                          <a:ea typeface="Meiryo UI" panose="020B0604030504040204" pitchFamily="50" charset="-128"/>
                        </a:rPr>
                        <a:t>(28.6%)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28.6%)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9</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42.9%)</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21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87924873"/>
                  </a:ext>
                </a:extLst>
              </a:tr>
              <a:tr h="292963">
                <a:tc>
                  <a:txBody>
                    <a:bodyPr/>
                    <a:lstStyle/>
                    <a:p>
                      <a:r>
                        <a:rPr kumimoji="1" lang="zh-TW" altLang="en-US" sz="1200" dirty="0">
                          <a:latin typeface="Meiryo UI" panose="020B0604030504040204" pitchFamily="50" charset="-128"/>
                          <a:ea typeface="Meiryo UI" panose="020B0604030504040204" pitchFamily="50" charset="-128"/>
                        </a:rPr>
                        <a:t>卸売業、小売業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50.0%)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45.2%)</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(2.4%)</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(2.4%)</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42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2219602"/>
                  </a:ext>
                </a:extLst>
              </a:tr>
              <a:tr h="292963">
                <a:tc>
                  <a:txBody>
                    <a:bodyPr/>
                    <a:lstStyle/>
                    <a:p>
                      <a:r>
                        <a:rPr kumimoji="1" lang="zh-TW" altLang="en-US" sz="1200" dirty="0">
                          <a:latin typeface="Meiryo UI" panose="020B0604030504040204" pitchFamily="50" charset="-128"/>
                          <a:ea typeface="Meiryo UI" panose="020B0604030504040204" pitchFamily="50" charset="-128"/>
                        </a:rPr>
                        <a:t>金融業、保険業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(40.0%)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(40.0%)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(20.0%)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(0.0%)</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不動産業、物品賃貸業</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33.3%)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45.5%)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18.2</a:t>
                      </a: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3.0%)</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89390897"/>
                  </a:ext>
                </a:extLst>
              </a:tr>
              <a:tr h="342242">
                <a:tc>
                  <a:txBody>
                    <a:bodyPr/>
                    <a:lstStyle/>
                    <a:p>
                      <a:r>
                        <a:rPr kumimoji="1" lang="ja-JP" altLang="en-US" sz="1200" dirty="0">
                          <a:latin typeface="Meiryo UI" panose="020B0604030504040204" pitchFamily="50" charset="-128"/>
                          <a:ea typeface="Meiryo UI" panose="020B0604030504040204" pitchFamily="50" charset="-128"/>
                        </a:rPr>
                        <a:t>学術研究、専門・技術サービス業</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12.5%)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7</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87.5%)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8</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7068937"/>
                  </a:ext>
                </a:extLst>
              </a:tr>
              <a:tr h="292963">
                <a:tc>
                  <a:txBody>
                    <a:bodyPr/>
                    <a:lstStyle/>
                    <a:p>
                      <a:r>
                        <a:rPr kumimoji="1" lang="ja-JP" altLang="en-US" sz="1200" dirty="0">
                          <a:latin typeface="Meiryo UI" panose="020B0604030504040204" pitchFamily="50" charset="-128"/>
                          <a:ea typeface="Meiryo UI" panose="020B0604030504040204" pitchFamily="50" charset="-128"/>
                        </a:rPr>
                        <a:t>宿泊業、飲食サービス業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p>
                      <a:pPr algn="r"/>
                      <a:r>
                        <a:rPr kumimoji="1" lang="en-US" altLang="ja-JP" sz="1200" dirty="0" smtClean="0">
                          <a:latin typeface="Meiryo UI" panose="020B0604030504040204" pitchFamily="50" charset="-128"/>
                          <a:ea typeface="Meiryo UI" panose="020B0604030504040204" pitchFamily="50" charset="-128"/>
                        </a:rPr>
                        <a:t>(50.0</a:t>
                      </a: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p>
                      <a:pPr algn="r"/>
                      <a:r>
                        <a:rPr kumimoji="1" lang="en-US" altLang="ja-JP" sz="1200" dirty="0" smtClean="0">
                          <a:latin typeface="Meiryo UI" panose="020B0604030504040204" pitchFamily="50" charset="-128"/>
                          <a:ea typeface="Meiryo UI" panose="020B0604030504040204" pitchFamily="50" charset="-128"/>
                        </a:rPr>
                        <a:t>(50.0</a:t>
                      </a: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6619560"/>
                  </a:ext>
                </a:extLst>
              </a:tr>
              <a:tr h="292963">
                <a:tc>
                  <a:txBody>
                    <a:bodyPr/>
                    <a:lstStyle/>
                    <a:p>
                      <a:r>
                        <a:rPr kumimoji="1" lang="ja-JP" altLang="en-US" sz="1200" dirty="0">
                          <a:latin typeface="Meiryo UI" panose="020B0604030504040204" pitchFamily="50" charset="-128"/>
                          <a:ea typeface="Meiryo UI" panose="020B0604030504040204" pitchFamily="50" charset="-128"/>
                        </a:rPr>
                        <a:t>生活関連サービス業、娯楽業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smtClean="0">
                          <a:latin typeface="Meiryo UI" panose="020B0604030504040204" pitchFamily="50" charset="-128"/>
                          <a:ea typeface="Meiryo UI" panose="020B0604030504040204" pitchFamily="50" charset="-128"/>
                        </a:rPr>
                        <a:t>(75.0%)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smtClean="0">
                          <a:latin typeface="Meiryo UI" panose="020B0604030504040204" pitchFamily="50" charset="-128"/>
                          <a:ea typeface="Meiryo UI" panose="020B0604030504040204" pitchFamily="50" charset="-128"/>
                        </a:rPr>
                        <a:t>(25.0%)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8</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8317549"/>
                  </a:ext>
                </a:extLst>
              </a:tr>
              <a:tr h="292963">
                <a:tc>
                  <a:txBody>
                    <a:bodyPr/>
                    <a:lstStyle/>
                    <a:p>
                      <a:r>
                        <a:rPr kumimoji="1" lang="ja-JP" altLang="en-US" sz="1200" dirty="0">
                          <a:latin typeface="Meiryo UI" panose="020B0604030504040204" pitchFamily="50" charset="-128"/>
                          <a:ea typeface="Meiryo UI" panose="020B0604030504040204" pitchFamily="50" charset="-128"/>
                        </a:rPr>
                        <a:t>教育、学習支援業</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20.2%)</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(39.3%)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(40.5%)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84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57371770"/>
                  </a:ext>
                </a:extLst>
              </a:tr>
              <a:tr h="292963">
                <a:tc>
                  <a:txBody>
                    <a:bodyPr/>
                    <a:lstStyle/>
                    <a:p>
                      <a:r>
                        <a:rPr kumimoji="1" lang="ja-JP" altLang="en-US" sz="1200" dirty="0">
                          <a:latin typeface="Meiryo UI" panose="020B0604030504040204" pitchFamily="50" charset="-128"/>
                          <a:ea typeface="Meiryo UI" panose="020B0604030504040204" pitchFamily="50" charset="-128"/>
                        </a:rPr>
                        <a:t>医療</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24.1%)</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56.9</a:t>
                      </a: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19.0%)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58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02084140"/>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graphicFrame>
        <p:nvGraphicFramePr>
          <p:cNvPr id="10" name="表 9">
            <a:extLst>
              <a:ext uri="{FF2B5EF4-FFF2-40B4-BE49-F238E27FC236}">
                <a16:creationId xmlns:a16="http://schemas.microsoft.com/office/drawing/2014/main" id="{D57500F6-FC8C-44A5-ADDD-783183E1CC85}"/>
              </a:ext>
            </a:extLst>
          </p:cNvPr>
          <p:cNvGraphicFramePr>
            <a:graphicFrameLocks noGrp="1"/>
          </p:cNvGraphicFramePr>
          <p:nvPr>
            <p:extLst>
              <p:ext uri="{D42A27DB-BD31-4B8C-83A1-F6EECF244321}">
                <p14:modId xmlns:p14="http://schemas.microsoft.com/office/powerpoint/2010/main" val="3609057179"/>
              </p:ext>
            </p:extLst>
          </p:nvPr>
        </p:nvGraphicFramePr>
        <p:xfrm>
          <a:off x="5004048" y="2204864"/>
          <a:ext cx="1152128" cy="432048"/>
        </p:xfrm>
        <a:graphic>
          <a:graphicData uri="http://schemas.openxmlformats.org/drawingml/2006/table">
            <a:tbl>
              <a:tblPr/>
              <a:tblGrid>
                <a:gridCol w="1152128">
                  <a:extLst>
                    <a:ext uri="{9D8B030D-6E8A-4147-A177-3AD203B41FA5}">
                      <a16:colId xmlns:a16="http://schemas.microsoft.com/office/drawing/2014/main" val="1014885618"/>
                    </a:ext>
                  </a:extLst>
                </a:gridCol>
              </a:tblGrid>
              <a:tr h="432048">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graphicFrame>
        <p:nvGraphicFramePr>
          <p:cNvPr id="11" name="表 10">
            <a:extLst>
              <a:ext uri="{FF2B5EF4-FFF2-40B4-BE49-F238E27FC236}">
                <a16:creationId xmlns:a16="http://schemas.microsoft.com/office/drawing/2014/main" id="{E4956003-DF0D-4A56-B27F-AC74141D635C}"/>
              </a:ext>
            </a:extLst>
          </p:cNvPr>
          <p:cNvGraphicFramePr>
            <a:graphicFrameLocks noGrp="1"/>
          </p:cNvGraphicFramePr>
          <p:nvPr>
            <p:extLst>
              <p:ext uri="{D42A27DB-BD31-4B8C-83A1-F6EECF244321}">
                <p14:modId xmlns:p14="http://schemas.microsoft.com/office/powerpoint/2010/main" val="752948235"/>
              </p:ext>
            </p:extLst>
          </p:nvPr>
        </p:nvGraphicFramePr>
        <p:xfrm>
          <a:off x="5004048" y="3573016"/>
          <a:ext cx="1152128" cy="432048"/>
        </p:xfrm>
        <a:graphic>
          <a:graphicData uri="http://schemas.openxmlformats.org/drawingml/2006/table">
            <a:tbl>
              <a:tblPr/>
              <a:tblGrid>
                <a:gridCol w="1152128">
                  <a:extLst>
                    <a:ext uri="{9D8B030D-6E8A-4147-A177-3AD203B41FA5}">
                      <a16:colId xmlns:a16="http://schemas.microsoft.com/office/drawing/2014/main" val="1014885618"/>
                    </a:ext>
                  </a:extLst>
                </a:gridCol>
              </a:tblGrid>
              <a:tr h="432048">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graphicFrame>
        <p:nvGraphicFramePr>
          <p:cNvPr id="12" name="表 11">
            <a:extLst>
              <a:ext uri="{FF2B5EF4-FFF2-40B4-BE49-F238E27FC236}">
                <a16:creationId xmlns:a16="http://schemas.microsoft.com/office/drawing/2014/main" id="{1FF47D5C-4E22-4F03-A508-298B15A50DE6}"/>
              </a:ext>
            </a:extLst>
          </p:cNvPr>
          <p:cNvGraphicFramePr>
            <a:graphicFrameLocks noGrp="1"/>
          </p:cNvGraphicFramePr>
          <p:nvPr>
            <p:extLst>
              <p:ext uri="{D42A27DB-BD31-4B8C-83A1-F6EECF244321}">
                <p14:modId xmlns:p14="http://schemas.microsoft.com/office/powerpoint/2010/main" val="1392863024"/>
              </p:ext>
            </p:extLst>
          </p:nvPr>
        </p:nvGraphicFramePr>
        <p:xfrm>
          <a:off x="5004048" y="5408622"/>
          <a:ext cx="1152128" cy="432048"/>
        </p:xfrm>
        <a:graphic>
          <a:graphicData uri="http://schemas.openxmlformats.org/drawingml/2006/table">
            <a:tbl>
              <a:tblPr/>
              <a:tblGrid>
                <a:gridCol w="1152128">
                  <a:extLst>
                    <a:ext uri="{9D8B030D-6E8A-4147-A177-3AD203B41FA5}">
                      <a16:colId xmlns:a16="http://schemas.microsoft.com/office/drawing/2014/main" val="1014885618"/>
                    </a:ext>
                  </a:extLst>
                </a:gridCol>
              </a:tblGrid>
              <a:tr h="432048">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graphicFrame>
        <p:nvGraphicFramePr>
          <p:cNvPr id="13" name="表 12">
            <a:extLst>
              <a:ext uri="{FF2B5EF4-FFF2-40B4-BE49-F238E27FC236}">
                <a16:creationId xmlns:a16="http://schemas.microsoft.com/office/drawing/2014/main" id="{FD5DF8A2-512D-4638-9BFC-0BA97C9E194C}"/>
              </a:ext>
            </a:extLst>
          </p:cNvPr>
          <p:cNvGraphicFramePr>
            <a:graphicFrameLocks noGrp="1"/>
          </p:cNvGraphicFramePr>
          <p:nvPr>
            <p:extLst>
              <p:ext uri="{D42A27DB-BD31-4B8C-83A1-F6EECF244321}">
                <p14:modId xmlns:p14="http://schemas.microsoft.com/office/powerpoint/2010/main" val="4132159572"/>
              </p:ext>
            </p:extLst>
          </p:nvPr>
        </p:nvGraphicFramePr>
        <p:xfrm>
          <a:off x="5004048" y="5856593"/>
          <a:ext cx="1152128" cy="432048"/>
        </p:xfrm>
        <a:graphic>
          <a:graphicData uri="http://schemas.openxmlformats.org/drawingml/2006/table">
            <a:tbl>
              <a:tblPr/>
              <a:tblGrid>
                <a:gridCol w="1152128">
                  <a:extLst>
                    <a:ext uri="{9D8B030D-6E8A-4147-A177-3AD203B41FA5}">
                      <a16:colId xmlns:a16="http://schemas.microsoft.com/office/drawing/2014/main" val="1014885618"/>
                    </a:ext>
                  </a:extLst>
                </a:gridCol>
              </a:tblGrid>
              <a:tr h="432048">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graphicFrame>
        <p:nvGraphicFramePr>
          <p:cNvPr id="15" name="表 14">
            <a:extLst>
              <a:ext uri="{FF2B5EF4-FFF2-40B4-BE49-F238E27FC236}">
                <a16:creationId xmlns:a16="http://schemas.microsoft.com/office/drawing/2014/main" id="{59A9E687-CB60-4FCF-ACAF-F2D96A44935F}"/>
              </a:ext>
            </a:extLst>
          </p:cNvPr>
          <p:cNvGraphicFramePr>
            <a:graphicFrameLocks noGrp="1"/>
          </p:cNvGraphicFramePr>
          <p:nvPr>
            <p:extLst>
              <p:ext uri="{D42A27DB-BD31-4B8C-83A1-F6EECF244321}">
                <p14:modId xmlns:p14="http://schemas.microsoft.com/office/powerpoint/2010/main" val="2545281043"/>
              </p:ext>
            </p:extLst>
          </p:nvPr>
        </p:nvGraphicFramePr>
        <p:xfrm>
          <a:off x="5004048" y="3104964"/>
          <a:ext cx="1152128" cy="432048"/>
        </p:xfrm>
        <a:graphic>
          <a:graphicData uri="http://schemas.openxmlformats.org/drawingml/2006/table">
            <a:tbl>
              <a:tblPr/>
              <a:tblGrid>
                <a:gridCol w="1152128">
                  <a:extLst>
                    <a:ext uri="{9D8B030D-6E8A-4147-A177-3AD203B41FA5}">
                      <a16:colId xmlns:a16="http://schemas.microsoft.com/office/drawing/2014/main" val="1014885618"/>
                    </a:ext>
                  </a:extLst>
                </a:gridCol>
              </a:tblGrid>
              <a:tr h="432048">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Tree>
    <p:extLst>
      <p:ext uri="{BB962C8B-B14F-4D97-AF65-F5344CB8AC3E}">
        <p14:creationId xmlns:p14="http://schemas.microsoft.com/office/powerpoint/2010/main" val="2340599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486FA3-E0E4-49D0-8C7F-D757A36998DD}"/>
              </a:ext>
            </a:extLst>
          </p:cNvPr>
          <p:cNvSpPr>
            <a:spLocks noGrp="1"/>
          </p:cNvSpPr>
          <p:nvPr>
            <p:ph type="title"/>
          </p:nvPr>
        </p:nvSpPr>
        <p:spPr>
          <a:xfrm>
            <a:off x="457200" y="274639"/>
            <a:ext cx="8229600" cy="562074"/>
          </a:xfrm>
        </p:spPr>
        <p:txBody>
          <a:bodyPr>
            <a:normAutofit/>
          </a:bodyPr>
          <a:lstStyle/>
          <a:p>
            <a:pPr algn="l"/>
            <a:r>
              <a:rPr kumimoji="1" lang="ja-JP" altLang="en-US" sz="2400" dirty="0"/>
              <a:t>アンケート概要</a:t>
            </a:r>
          </a:p>
        </p:txBody>
      </p:sp>
      <p:sp>
        <p:nvSpPr>
          <p:cNvPr id="3" name="コンテンツ プレースホルダー 2">
            <a:extLst>
              <a:ext uri="{FF2B5EF4-FFF2-40B4-BE49-F238E27FC236}">
                <a16:creationId xmlns:a16="http://schemas.microsoft.com/office/drawing/2014/main" id="{E439D5E4-7436-4FDD-BB22-E70F100D5427}"/>
              </a:ext>
            </a:extLst>
          </p:cNvPr>
          <p:cNvSpPr>
            <a:spLocks noGrp="1"/>
          </p:cNvSpPr>
          <p:nvPr>
            <p:ph idx="1"/>
          </p:nvPr>
        </p:nvSpPr>
        <p:spPr>
          <a:xfrm>
            <a:off x="457200" y="851317"/>
            <a:ext cx="8229600" cy="5313987"/>
          </a:xfrm>
        </p:spPr>
        <p:txBody>
          <a:bodyPr>
            <a:normAutofit/>
          </a:bodyPr>
          <a:lstStyle/>
          <a:p>
            <a:pPr marL="0" indent="0">
              <a:buNone/>
            </a:pPr>
            <a:r>
              <a:rPr lang="ja-JP" altLang="en-US" sz="1600" dirty="0">
                <a:latin typeface="+mn-ea"/>
              </a:rPr>
              <a:t>目的：事業者の合理的配慮の実施状況や浸透状況</a:t>
            </a:r>
            <a:r>
              <a:rPr lang="ja-JP" altLang="en-US" sz="1600" dirty="0" smtClean="0">
                <a:latin typeface="+mn-ea"/>
              </a:rPr>
              <a:t>などを</a:t>
            </a:r>
            <a:r>
              <a:rPr lang="ja-JP" altLang="en-US" sz="1600" dirty="0">
                <a:latin typeface="+mn-ea"/>
              </a:rPr>
              <a:t>把握するために実施</a:t>
            </a:r>
            <a:endParaRPr lang="en-US" altLang="ja-JP" sz="1600" dirty="0">
              <a:latin typeface="+mn-ea"/>
            </a:endParaRPr>
          </a:p>
          <a:p>
            <a:pPr marL="0" indent="0">
              <a:buNone/>
            </a:pPr>
            <a:endParaRPr lang="en-US" altLang="ja-JP" sz="1600" dirty="0">
              <a:latin typeface="+mn-ea"/>
            </a:endParaRPr>
          </a:p>
          <a:p>
            <a:pPr marL="0" indent="0">
              <a:buNone/>
            </a:pPr>
            <a:r>
              <a:rPr lang="ja-JP" altLang="en-US" sz="1600" dirty="0">
                <a:latin typeface="+mn-ea"/>
              </a:rPr>
              <a:t>対象：商品・サービス分野、公共交通分野、福祉分野、住宅分野、教育分野、医療分野の法人・</a:t>
            </a:r>
            <a:endParaRPr lang="en-US" altLang="ja-JP" sz="1600" dirty="0">
              <a:latin typeface="+mn-ea"/>
            </a:endParaRPr>
          </a:p>
          <a:p>
            <a:pPr marL="0" indent="0">
              <a:buNone/>
            </a:pPr>
            <a:r>
              <a:rPr lang="ja-JP" altLang="en-US" sz="1600" dirty="0">
                <a:latin typeface="+mn-ea"/>
              </a:rPr>
              <a:t>　　　  組合・個人事業主等</a:t>
            </a:r>
            <a:r>
              <a:rPr lang="en-US" altLang="ja-JP" sz="1600" dirty="0">
                <a:latin typeface="+mn-ea"/>
              </a:rPr>
              <a:t>1,000</a:t>
            </a:r>
            <a:r>
              <a:rPr lang="ja-JP" altLang="en-US" sz="1600" dirty="0">
                <a:latin typeface="+mn-ea"/>
              </a:rPr>
              <a:t>事業者</a:t>
            </a:r>
          </a:p>
          <a:p>
            <a:pPr marL="0" indent="0">
              <a:buNone/>
            </a:pPr>
            <a:r>
              <a:rPr lang="ja-JP" altLang="en-US" sz="1600" dirty="0">
                <a:latin typeface="+mn-ea"/>
              </a:rPr>
              <a:t>　　　　</a:t>
            </a:r>
            <a:r>
              <a:rPr lang="en-US" altLang="ja-JP" sz="1600" dirty="0">
                <a:latin typeface="+mn-ea"/>
              </a:rPr>
              <a:t>※</a:t>
            </a:r>
            <a:r>
              <a:rPr lang="ja-JP" altLang="en-US" sz="1600" dirty="0">
                <a:latin typeface="+mn-ea"/>
              </a:rPr>
              <a:t>対象者は委託事業者が保有する大阪府内に本社のある事業者データから無作為に</a:t>
            </a:r>
            <a:endParaRPr lang="en-US" altLang="ja-JP" sz="1600" dirty="0">
              <a:latin typeface="+mn-ea"/>
            </a:endParaRPr>
          </a:p>
          <a:p>
            <a:pPr marL="0" indent="0">
              <a:buNone/>
            </a:pPr>
            <a:r>
              <a:rPr lang="ja-JP" altLang="en-US" sz="1600" dirty="0">
                <a:latin typeface="+mn-ea"/>
              </a:rPr>
              <a:t>　　　　　　抽出</a:t>
            </a:r>
            <a:endParaRPr lang="en-US" altLang="ja-JP" sz="1600" dirty="0">
              <a:latin typeface="+mn-ea"/>
            </a:endParaRPr>
          </a:p>
          <a:p>
            <a:pPr marL="0" indent="0">
              <a:buNone/>
            </a:pPr>
            <a:endParaRPr lang="en-US" altLang="ja-JP" sz="1600" dirty="0">
              <a:latin typeface="+mn-ea"/>
            </a:endParaRPr>
          </a:p>
          <a:p>
            <a:pPr marL="0" indent="0">
              <a:buNone/>
            </a:pPr>
            <a:r>
              <a:rPr lang="ja-JP" altLang="en-US" sz="1600" dirty="0">
                <a:latin typeface="+mn-ea"/>
              </a:rPr>
              <a:t>回収：</a:t>
            </a:r>
            <a:r>
              <a:rPr lang="en-US" altLang="ja-JP" sz="1600" dirty="0" smtClean="0">
                <a:latin typeface="+mn-ea"/>
              </a:rPr>
              <a:t>363</a:t>
            </a:r>
            <a:r>
              <a:rPr lang="ja-JP" altLang="en-US" sz="1600" dirty="0" smtClean="0">
                <a:latin typeface="+mn-ea"/>
              </a:rPr>
              <a:t>事</a:t>
            </a:r>
            <a:r>
              <a:rPr lang="ja-JP" altLang="en-US" sz="1600" dirty="0">
                <a:latin typeface="+mn-ea"/>
              </a:rPr>
              <a:t>業者</a:t>
            </a:r>
            <a:r>
              <a:rPr lang="en-US" altLang="ja-JP" sz="1600" dirty="0">
                <a:latin typeface="+mn-ea"/>
              </a:rPr>
              <a:t>/1,000</a:t>
            </a:r>
            <a:r>
              <a:rPr lang="ja-JP" altLang="en-US" sz="1600" dirty="0">
                <a:latin typeface="+mn-ea"/>
              </a:rPr>
              <a:t>事業者（</a:t>
            </a:r>
            <a:r>
              <a:rPr lang="ja-JP" altLang="en-US" sz="1600" dirty="0" smtClean="0">
                <a:latin typeface="+mn-ea"/>
              </a:rPr>
              <a:t>回収率</a:t>
            </a:r>
            <a:r>
              <a:rPr lang="en-US" altLang="ja-JP" sz="1600" dirty="0" smtClean="0">
                <a:latin typeface="+mn-ea"/>
              </a:rPr>
              <a:t>36.3</a:t>
            </a:r>
            <a:r>
              <a:rPr lang="ja-JP" altLang="en-US" sz="1600" dirty="0" smtClean="0">
                <a:latin typeface="+mn-ea"/>
              </a:rPr>
              <a:t>％</a:t>
            </a:r>
            <a:r>
              <a:rPr lang="ja-JP" altLang="en-US" sz="1600" dirty="0">
                <a:latin typeface="+mn-ea"/>
              </a:rPr>
              <a:t>） 　</a:t>
            </a:r>
            <a:endParaRPr lang="en-US" altLang="ja-JP" sz="1600" dirty="0">
              <a:latin typeface="+mn-ea"/>
            </a:endParaRPr>
          </a:p>
          <a:p>
            <a:pPr marL="0" indent="0">
              <a:buNone/>
            </a:pPr>
            <a:endParaRPr lang="en-US" altLang="ja-JP" sz="1600" dirty="0">
              <a:latin typeface="+mn-ea"/>
            </a:endParaRPr>
          </a:p>
          <a:p>
            <a:pPr marL="0" indent="0">
              <a:buNone/>
            </a:pPr>
            <a:r>
              <a:rPr lang="ja-JP" altLang="en-US" sz="1600" dirty="0">
                <a:latin typeface="+mn-ea"/>
              </a:rPr>
              <a:t>方法：郵送による配布・回収（督促を実施）</a:t>
            </a:r>
            <a:endParaRPr lang="en-US" altLang="ja-JP" sz="1600" dirty="0">
              <a:latin typeface="+mn-ea"/>
            </a:endParaRPr>
          </a:p>
          <a:p>
            <a:pPr marL="0" indent="0">
              <a:buNone/>
            </a:pPr>
            <a:endParaRPr lang="en-US" altLang="ja-JP" sz="1600" dirty="0">
              <a:latin typeface="+mn-ea"/>
            </a:endParaRPr>
          </a:p>
          <a:p>
            <a:pPr marL="0" indent="0">
              <a:buNone/>
            </a:pPr>
            <a:r>
              <a:rPr lang="ja-JP" altLang="en-US" sz="1600" dirty="0">
                <a:latin typeface="+mn-ea"/>
              </a:rPr>
              <a:t>期間：令和元年</a:t>
            </a:r>
            <a:r>
              <a:rPr lang="en-US" altLang="ja-JP" sz="1600" dirty="0">
                <a:latin typeface="+mn-ea"/>
              </a:rPr>
              <a:t>10</a:t>
            </a:r>
            <a:r>
              <a:rPr lang="ja-JP" altLang="en-US" sz="1600" dirty="0">
                <a:latin typeface="+mn-ea"/>
              </a:rPr>
              <a:t>月</a:t>
            </a:r>
            <a:r>
              <a:rPr lang="en-US" altLang="ja-JP" sz="1600" dirty="0">
                <a:latin typeface="+mn-ea"/>
              </a:rPr>
              <a:t>18</a:t>
            </a:r>
            <a:r>
              <a:rPr lang="ja-JP" altLang="en-US" sz="1600" dirty="0">
                <a:latin typeface="+mn-ea"/>
              </a:rPr>
              <a:t>日～</a:t>
            </a:r>
            <a:r>
              <a:rPr lang="en-US" altLang="ja-JP" sz="1600" dirty="0">
                <a:latin typeface="+mn-ea"/>
              </a:rPr>
              <a:t>11</a:t>
            </a:r>
            <a:r>
              <a:rPr lang="ja-JP" altLang="en-US" sz="1600" dirty="0">
                <a:latin typeface="+mn-ea"/>
              </a:rPr>
              <a:t>月８日</a:t>
            </a:r>
          </a:p>
          <a:p>
            <a:pPr marL="0" indent="0">
              <a:buNone/>
            </a:pPr>
            <a:endParaRPr kumimoji="1" lang="en-US" altLang="ja-JP" sz="1400" dirty="0" smtClean="0">
              <a:latin typeface="+mn-ea"/>
            </a:endParaRPr>
          </a:p>
          <a:p>
            <a:pPr marL="0" indent="0">
              <a:buNone/>
            </a:pPr>
            <a:r>
              <a:rPr lang="en-US" altLang="ja-JP" sz="1400" dirty="0" smtClean="0">
                <a:latin typeface="+mn-ea"/>
              </a:rPr>
              <a:t>※</a:t>
            </a:r>
            <a:r>
              <a:rPr lang="ja-JP" altLang="en-US" sz="1400" dirty="0" smtClean="0">
                <a:latin typeface="+mn-ea"/>
              </a:rPr>
              <a:t>調査の実施に</a:t>
            </a:r>
            <a:r>
              <a:rPr lang="ja-JP" altLang="en-US" sz="1400" dirty="0">
                <a:latin typeface="+mn-ea"/>
              </a:rPr>
              <a:t>あたり</a:t>
            </a:r>
            <a:r>
              <a:rPr lang="ja-JP" altLang="en-US" sz="1400" dirty="0" smtClean="0">
                <a:latin typeface="+mn-ea"/>
              </a:rPr>
              <a:t>、大阪府</a:t>
            </a:r>
            <a:r>
              <a:rPr lang="ja-JP" altLang="en-US" sz="1400" dirty="0">
                <a:latin typeface="+mn-ea"/>
              </a:rPr>
              <a:t>立大学大学院人間社会システム科学</a:t>
            </a:r>
            <a:r>
              <a:rPr lang="ja-JP" altLang="en-US" sz="1400" dirty="0" smtClean="0">
                <a:latin typeface="+mn-ea"/>
              </a:rPr>
              <a:t>研究科兼地域</a:t>
            </a:r>
            <a:r>
              <a:rPr lang="ja-JP" altLang="en-US" sz="1400" dirty="0">
                <a:latin typeface="+mn-ea"/>
              </a:rPr>
              <a:t>保健学域教育福祉学類　</a:t>
            </a:r>
            <a:endParaRPr lang="en-US" altLang="ja-JP" sz="1400" dirty="0" smtClean="0">
              <a:latin typeface="+mn-ea"/>
            </a:endParaRPr>
          </a:p>
          <a:p>
            <a:pPr marL="0" indent="0">
              <a:buNone/>
            </a:pPr>
            <a:r>
              <a:rPr lang="ja-JP" altLang="en-US" sz="1400" dirty="0">
                <a:latin typeface="+mn-ea"/>
              </a:rPr>
              <a:t>　 </a:t>
            </a:r>
            <a:r>
              <a:rPr lang="ja-JP" altLang="en-US" sz="1400" dirty="0" smtClean="0">
                <a:latin typeface="+mn-ea"/>
              </a:rPr>
              <a:t>田垣　正晋教授に御助言をいただきました。</a:t>
            </a:r>
            <a:endParaRPr kumimoji="1" lang="ja-JP" altLang="en-US" sz="1400" dirty="0">
              <a:latin typeface="+mn-ea"/>
            </a:endParaRPr>
          </a:p>
        </p:txBody>
      </p:sp>
      <p:sp>
        <p:nvSpPr>
          <p:cNvPr id="4" name="正方形/長方形 3">
            <a:extLst>
              <a:ext uri="{FF2B5EF4-FFF2-40B4-BE49-F238E27FC236}">
                <a16:creationId xmlns:a16="http://schemas.microsoft.com/office/drawing/2014/main" id="{75399EBE-754B-445F-98CB-15E6EF5E7440}"/>
              </a:ext>
            </a:extLst>
          </p:cNvPr>
          <p:cNvSpPr/>
          <p:nvPr/>
        </p:nvSpPr>
        <p:spPr>
          <a:xfrm>
            <a:off x="8650330" y="6396236"/>
            <a:ext cx="432048" cy="387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１</a:t>
            </a:r>
          </a:p>
        </p:txBody>
      </p:sp>
    </p:spTree>
    <p:extLst>
      <p:ext uri="{BB962C8B-B14F-4D97-AF65-F5344CB8AC3E}">
        <p14:creationId xmlns:p14="http://schemas.microsoft.com/office/powerpoint/2010/main" val="32911781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4464496"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問１（事業内容）</a:t>
            </a:r>
            <a:r>
              <a:rPr kumimoji="1" lang="en-US" altLang="ja-JP" sz="1400" dirty="0">
                <a:latin typeface="HGP創英角ｺﾞｼｯｸUB" panose="020B0900000000000000" pitchFamily="50" charset="-128"/>
                <a:ea typeface="HGP創英角ｺﾞｼｯｸUB" panose="020B0900000000000000" pitchFamily="50" charset="-128"/>
              </a:rPr>
              <a:t>×</a:t>
            </a:r>
            <a:r>
              <a:rPr kumimoji="1" lang="ja-JP" altLang="en-US" sz="1400" dirty="0">
                <a:latin typeface="HGP創英角ｺﾞｼｯｸUB" panose="020B0900000000000000" pitchFamily="50" charset="-128"/>
                <a:ea typeface="HGP創英角ｺﾞｼｯｸUB" panose="020B0900000000000000" pitchFamily="50" charset="-128"/>
              </a:rPr>
              <a:t>問</a:t>
            </a:r>
            <a:r>
              <a:rPr lang="ja-JP" altLang="en-US" sz="1400" dirty="0">
                <a:latin typeface="HGP創英角ｺﾞｼｯｸUB" panose="020B0900000000000000" pitchFamily="50" charset="-128"/>
                <a:ea typeface="HGP創英角ｺﾞｼｯｸUB" panose="020B0900000000000000" pitchFamily="50" charset="-128"/>
              </a:rPr>
              <a:t>４（障害者差別解消法の認知度）</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7" name="正方形/長方形 16"/>
          <p:cNvSpPr/>
          <p:nvPr/>
        </p:nvSpPr>
        <p:spPr>
          <a:xfrm>
            <a:off x="8650330" y="6396236"/>
            <a:ext cx="432048" cy="387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10</a:t>
            </a:r>
            <a:endParaRPr kumimoji="1" lang="ja-JP" altLang="en-US" dirty="0">
              <a:solidFill>
                <a:schemeClr val="tx1"/>
              </a:solidFill>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3477795492"/>
              </p:ext>
            </p:extLst>
          </p:nvPr>
        </p:nvGraphicFramePr>
        <p:xfrm>
          <a:off x="251520" y="1076561"/>
          <a:ext cx="8280921" cy="2926080"/>
        </p:xfrm>
        <a:graphic>
          <a:graphicData uri="http://schemas.openxmlformats.org/drawingml/2006/table">
            <a:tbl>
              <a:tblPr firstRow="1" bandRow="1">
                <a:tableStyleId>{5C22544A-7EE6-4342-B048-85BDC9FD1C3A}</a:tableStyleId>
              </a:tblPr>
              <a:tblGrid>
                <a:gridCol w="2304256">
                  <a:extLst>
                    <a:ext uri="{9D8B030D-6E8A-4147-A177-3AD203B41FA5}">
                      <a16:colId xmlns:a16="http://schemas.microsoft.com/office/drawing/2014/main" val="1713714064"/>
                    </a:ext>
                  </a:extLst>
                </a:gridCol>
                <a:gridCol w="1195333">
                  <a:extLst>
                    <a:ext uri="{9D8B030D-6E8A-4147-A177-3AD203B41FA5}">
                      <a16:colId xmlns:a16="http://schemas.microsoft.com/office/drawing/2014/main" val="3100612507"/>
                    </a:ext>
                  </a:extLst>
                </a:gridCol>
                <a:gridCol w="1195333">
                  <a:extLst>
                    <a:ext uri="{9D8B030D-6E8A-4147-A177-3AD203B41FA5}">
                      <a16:colId xmlns:a16="http://schemas.microsoft.com/office/drawing/2014/main" val="2369552404"/>
                    </a:ext>
                  </a:extLst>
                </a:gridCol>
                <a:gridCol w="1195333">
                  <a:extLst>
                    <a:ext uri="{9D8B030D-6E8A-4147-A177-3AD203B41FA5}">
                      <a16:colId xmlns:a16="http://schemas.microsoft.com/office/drawing/2014/main" val="2458686272"/>
                    </a:ext>
                  </a:extLst>
                </a:gridCol>
                <a:gridCol w="1195333">
                  <a:extLst>
                    <a:ext uri="{9D8B030D-6E8A-4147-A177-3AD203B41FA5}">
                      <a16:colId xmlns:a16="http://schemas.microsoft.com/office/drawing/2014/main" val="2721206267"/>
                    </a:ext>
                  </a:extLst>
                </a:gridCol>
                <a:gridCol w="1195333">
                  <a:extLst>
                    <a:ext uri="{9D8B030D-6E8A-4147-A177-3AD203B41FA5}">
                      <a16:colId xmlns:a16="http://schemas.microsoft.com/office/drawing/2014/main" val="306176953"/>
                    </a:ext>
                  </a:extLst>
                </a:gridCol>
              </a:tblGrid>
              <a:tr h="133903">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認知状況</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名前も内容も</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a:solidFill>
                            <a:schemeClr val="bg1"/>
                          </a:solidFill>
                          <a:latin typeface="Meiryo UI" panose="020B0604030504040204" pitchFamily="50" charset="-128"/>
                          <a:ea typeface="Meiryo UI" panose="020B0604030504040204" pitchFamily="50" charset="-128"/>
                        </a:rPr>
                        <a:t>知らない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名前は聞いたことがあるが、内容は知らない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名前も内容も知っている</a:t>
                      </a:r>
                      <a:endParaRPr kumimoji="1" lang="en-US" altLang="ja-JP" sz="8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事業内容</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福祉</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smtClean="0">
                          <a:latin typeface="Meiryo UI" panose="020B0604030504040204" pitchFamily="50" charset="-128"/>
                          <a:ea typeface="Meiryo UI" panose="020B0604030504040204" pitchFamily="50" charset="-128"/>
                        </a:rPr>
                        <a:t>(5.6%)</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29.2%)</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46</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63.9%)</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1.4%)</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72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59759664"/>
                  </a:ext>
                </a:extLst>
              </a:tr>
              <a:tr h="292963">
                <a:tc>
                  <a:txBody>
                    <a:bodyPr/>
                    <a:lstStyle/>
                    <a:p>
                      <a:r>
                        <a:rPr kumimoji="1" lang="ja-JP" altLang="en-US" sz="1200" dirty="0">
                          <a:latin typeface="Meiryo UI" panose="020B0604030504040204" pitchFamily="50" charset="-128"/>
                          <a:ea typeface="Meiryo UI" panose="020B0604030504040204" pitchFamily="50" charset="-128"/>
                        </a:rPr>
                        <a:t>複合サービス業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01150018"/>
                  </a:ext>
                </a:extLst>
              </a:tr>
              <a:tr h="292963">
                <a:tc>
                  <a:txBody>
                    <a:bodyPr/>
                    <a:lstStyle/>
                    <a:p>
                      <a:r>
                        <a:rPr kumimoji="1" lang="ja-JP" altLang="en-US" sz="1200" dirty="0">
                          <a:latin typeface="Meiryo UI" panose="020B0604030504040204" pitchFamily="50" charset="-128"/>
                          <a:ea typeface="Meiryo UI" panose="020B0604030504040204" pitchFamily="50" charset="-128"/>
                        </a:rPr>
                        <a:t>サービス業（他に分類されない）</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8</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40.0%)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(50.0%)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(5.0</a:t>
                      </a: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(5.0%)</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20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59555425"/>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(25.0%)</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(50.0%)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(25.0</a:t>
                      </a:r>
                      <a:r>
                        <a:rPr kumimoji="1" lang="en-US" altLang="ja-JP" sz="1200" dirty="0">
                          <a:latin typeface="Meiryo UI" panose="020B0604030504040204" pitchFamily="50" charset="-128"/>
                          <a:ea typeface="Meiryo UI" panose="020B0604030504040204" pitchFamily="50" charset="-128"/>
                        </a:rPr>
                        <a:t>%)</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9053469"/>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96</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26.4%)</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153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42.1%)</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109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(30.0%)</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1.4%)</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6690987"/>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graphicFrame>
        <p:nvGraphicFramePr>
          <p:cNvPr id="7" name="表 6">
            <a:extLst>
              <a:ext uri="{FF2B5EF4-FFF2-40B4-BE49-F238E27FC236}">
                <a16:creationId xmlns:a16="http://schemas.microsoft.com/office/drawing/2014/main" id="{737729C8-E3C3-4F30-A24C-FB2EFA856B15}"/>
              </a:ext>
            </a:extLst>
          </p:cNvPr>
          <p:cNvGraphicFramePr>
            <a:graphicFrameLocks noGrp="1"/>
          </p:cNvGraphicFramePr>
          <p:nvPr>
            <p:extLst>
              <p:ext uri="{D42A27DB-BD31-4B8C-83A1-F6EECF244321}">
                <p14:modId xmlns:p14="http://schemas.microsoft.com/office/powerpoint/2010/main" val="1170727049"/>
              </p:ext>
            </p:extLst>
          </p:nvPr>
        </p:nvGraphicFramePr>
        <p:xfrm>
          <a:off x="5004048" y="1733675"/>
          <a:ext cx="1152128" cy="432048"/>
        </p:xfrm>
        <a:graphic>
          <a:graphicData uri="http://schemas.openxmlformats.org/drawingml/2006/table">
            <a:tbl>
              <a:tblPr/>
              <a:tblGrid>
                <a:gridCol w="1152128">
                  <a:extLst>
                    <a:ext uri="{9D8B030D-6E8A-4147-A177-3AD203B41FA5}">
                      <a16:colId xmlns:a16="http://schemas.microsoft.com/office/drawing/2014/main" val="1014885618"/>
                    </a:ext>
                  </a:extLst>
                </a:gridCol>
              </a:tblGrid>
              <a:tr h="432048">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
        <p:nvSpPr>
          <p:cNvPr id="4" name="四角形: 角を丸くする 3">
            <a:extLst>
              <a:ext uri="{FF2B5EF4-FFF2-40B4-BE49-F238E27FC236}">
                <a16:creationId xmlns:a16="http://schemas.microsoft.com/office/drawing/2014/main" id="{66972E5C-B9B8-40AB-A231-12304393CD99}"/>
              </a:ext>
            </a:extLst>
          </p:cNvPr>
          <p:cNvSpPr/>
          <p:nvPr/>
        </p:nvSpPr>
        <p:spPr>
          <a:xfrm>
            <a:off x="395536" y="4221088"/>
            <a:ext cx="8136905" cy="122413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solidFill>
                  <a:schemeClr val="tx1"/>
                </a:solidFill>
              </a:rPr>
              <a:t>「運輸業、郵便業」、「金融・保険業」、「不動産業、物品賃貸業」、「教育、学習支援業」、「医療」、「福祉」は、障害者差別解消法の認知度（「名前も内容も知っている」の割合）が他業種に比べて高い。</a:t>
            </a:r>
            <a:endParaRPr kumimoji="1" lang="en-US" altLang="ja-JP" sz="1400" dirty="0">
              <a:solidFill>
                <a:schemeClr val="tx1"/>
              </a:solidFill>
            </a:endParaRPr>
          </a:p>
          <a:p>
            <a:r>
              <a:rPr lang="ja-JP" altLang="en-US" sz="1400" dirty="0">
                <a:solidFill>
                  <a:schemeClr val="tx1"/>
                </a:solidFill>
              </a:rPr>
              <a:t>これらの業種は、障害者差別解消法の研修等の実施割合が他業種に比べて高いことから（</a:t>
            </a:r>
            <a:r>
              <a:rPr lang="en-US" altLang="ja-JP" sz="1400" dirty="0">
                <a:solidFill>
                  <a:schemeClr val="tx1"/>
                </a:solidFill>
              </a:rPr>
              <a:t>P16</a:t>
            </a:r>
            <a:r>
              <a:rPr lang="ja-JP" altLang="en-US" sz="1400" dirty="0">
                <a:solidFill>
                  <a:schemeClr val="tx1"/>
                </a:solidFill>
              </a:rPr>
              <a:t>）、研修等の実施状況と法の認知度は相関関係にあると考えられる。</a:t>
            </a:r>
            <a:endParaRPr lang="en-US" altLang="ja-JP" sz="1400" dirty="0">
              <a:solidFill>
                <a:schemeClr val="tx1"/>
              </a:solidFill>
            </a:endParaRPr>
          </a:p>
        </p:txBody>
      </p:sp>
    </p:spTree>
    <p:extLst>
      <p:ext uri="{BB962C8B-B14F-4D97-AF65-F5344CB8AC3E}">
        <p14:creationId xmlns:p14="http://schemas.microsoft.com/office/powerpoint/2010/main" val="39859421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5184576"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問１（事業内容）</a:t>
            </a:r>
            <a:r>
              <a:rPr kumimoji="1" lang="en-US" altLang="ja-JP" sz="1400" dirty="0">
                <a:latin typeface="HGP創英角ｺﾞｼｯｸUB" panose="020B0900000000000000" pitchFamily="50" charset="-128"/>
                <a:ea typeface="HGP創英角ｺﾞｼｯｸUB" panose="020B0900000000000000" pitchFamily="50" charset="-128"/>
              </a:rPr>
              <a:t>×</a:t>
            </a:r>
            <a:r>
              <a:rPr kumimoji="1" lang="ja-JP" altLang="en-US" sz="1400" dirty="0">
                <a:latin typeface="HGP創英角ｺﾞｼｯｸUB" panose="020B0900000000000000" pitchFamily="50" charset="-128"/>
                <a:ea typeface="HGP創英角ｺﾞｼｯｸUB" panose="020B0900000000000000" pitchFamily="50" charset="-128"/>
              </a:rPr>
              <a:t>問</a:t>
            </a:r>
            <a:r>
              <a:rPr lang="ja-JP" altLang="en-US" sz="1400" dirty="0">
                <a:latin typeface="HGP創英角ｺﾞｼｯｸUB" panose="020B0900000000000000" pitchFamily="50" charset="-128"/>
                <a:ea typeface="HGP創英角ｺﾞｼｯｸUB" panose="020B0900000000000000" pitchFamily="50" charset="-128"/>
              </a:rPr>
              <a:t>５（障がいのあるお客様と接する機会の頻度）</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3474844112"/>
              </p:ext>
            </p:extLst>
          </p:nvPr>
        </p:nvGraphicFramePr>
        <p:xfrm>
          <a:off x="251520" y="1076561"/>
          <a:ext cx="8280922" cy="5120640"/>
        </p:xfrm>
        <a:graphic>
          <a:graphicData uri="http://schemas.openxmlformats.org/drawingml/2006/table">
            <a:tbl>
              <a:tblPr firstRow="1" bandRow="1">
                <a:tableStyleId>{5C22544A-7EE6-4342-B048-85BDC9FD1C3A}</a:tableStyleId>
              </a:tblPr>
              <a:tblGrid>
                <a:gridCol w="2013598">
                  <a:extLst>
                    <a:ext uri="{9D8B030D-6E8A-4147-A177-3AD203B41FA5}">
                      <a16:colId xmlns:a16="http://schemas.microsoft.com/office/drawing/2014/main" val="1713714064"/>
                    </a:ext>
                  </a:extLst>
                </a:gridCol>
                <a:gridCol w="1044554">
                  <a:extLst>
                    <a:ext uri="{9D8B030D-6E8A-4147-A177-3AD203B41FA5}">
                      <a16:colId xmlns:a16="http://schemas.microsoft.com/office/drawing/2014/main" val="3100612507"/>
                    </a:ext>
                  </a:extLst>
                </a:gridCol>
                <a:gridCol w="1044554">
                  <a:extLst>
                    <a:ext uri="{9D8B030D-6E8A-4147-A177-3AD203B41FA5}">
                      <a16:colId xmlns:a16="http://schemas.microsoft.com/office/drawing/2014/main" val="2369552404"/>
                    </a:ext>
                  </a:extLst>
                </a:gridCol>
                <a:gridCol w="1044554">
                  <a:extLst>
                    <a:ext uri="{9D8B030D-6E8A-4147-A177-3AD203B41FA5}">
                      <a16:colId xmlns:a16="http://schemas.microsoft.com/office/drawing/2014/main" val="2266357165"/>
                    </a:ext>
                  </a:extLst>
                </a:gridCol>
                <a:gridCol w="1044554">
                  <a:extLst>
                    <a:ext uri="{9D8B030D-6E8A-4147-A177-3AD203B41FA5}">
                      <a16:colId xmlns:a16="http://schemas.microsoft.com/office/drawing/2014/main" val="2458686272"/>
                    </a:ext>
                  </a:extLst>
                </a:gridCol>
                <a:gridCol w="1044554">
                  <a:extLst>
                    <a:ext uri="{9D8B030D-6E8A-4147-A177-3AD203B41FA5}">
                      <a16:colId xmlns:a16="http://schemas.microsoft.com/office/drawing/2014/main" val="2721206267"/>
                    </a:ext>
                  </a:extLst>
                </a:gridCol>
                <a:gridCol w="1044554">
                  <a:extLst>
                    <a:ext uri="{9D8B030D-6E8A-4147-A177-3AD203B41FA5}">
                      <a16:colId xmlns:a16="http://schemas.microsoft.com/office/drawing/2014/main" val="306176953"/>
                    </a:ext>
                  </a:extLst>
                </a:gridCol>
              </a:tblGrid>
              <a:tr h="133903">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頻度</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よくある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たまにある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ほとんどない</a:t>
                      </a:r>
                      <a:endParaRPr kumimoji="1" lang="en-US" altLang="ja-JP" sz="8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全くない</a:t>
                      </a:r>
                      <a:endParaRPr kumimoji="1" lang="en-US" altLang="ja-JP" sz="8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事業内容</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endParaRPr kumimoji="1" lang="ja-JP" altLang="en-US"/>
                    </a:p>
                  </a:txBody>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情報通信業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(50.0%)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(50.0%)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69627566"/>
                  </a:ext>
                </a:extLst>
              </a:tr>
              <a:tr h="292963">
                <a:tc>
                  <a:txBody>
                    <a:bodyPr/>
                    <a:lstStyle/>
                    <a:p>
                      <a:r>
                        <a:rPr kumimoji="1" lang="zh-TW" altLang="en-US" sz="1200" dirty="0">
                          <a:latin typeface="Meiryo UI" panose="020B0604030504040204" pitchFamily="50" charset="-128"/>
                          <a:ea typeface="Meiryo UI" panose="020B0604030504040204" pitchFamily="50" charset="-128"/>
                        </a:rPr>
                        <a:t>運輸業、郵便業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47.6%)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23.8%)</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23.8%)</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(4.8%)</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21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87924873"/>
                  </a:ext>
                </a:extLst>
              </a:tr>
              <a:tr h="292963">
                <a:tc>
                  <a:txBody>
                    <a:bodyPr/>
                    <a:lstStyle/>
                    <a:p>
                      <a:r>
                        <a:rPr kumimoji="1" lang="zh-TW" altLang="en-US" sz="1200" dirty="0">
                          <a:latin typeface="Meiryo UI" panose="020B0604030504040204" pitchFamily="50" charset="-128"/>
                          <a:ea typeface="Meiryo UI" panose="020B0604030504040204" pitchFamily="50" charset="-128"/>
                        </a:rPr>
                        <a:t>卸売業、小売業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(2.4%)</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16</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(38.1%)</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18</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(42.9%)</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7</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16.7%)</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42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2219602"/>
                  </a:ext>
                </a:extLst>
              </a:tr>
              <a:tr h="292963">
                <a:tc>
                  <a:txBody>
                    <a:bodyPr/>
                    <a:lstStyle/>
                    <a:p>
                      <a:r>
                        <a:rPr kumimoji="1" lang="zh-TW" altLang="en-US" sz="1200" dirty="0">
                          <a:latin typeface="Meiryo UI" panose="020B0604030504040204" pitchFamily="50" charset="-128"/>
                          <a:ea typeface="Meiryo UI" panose="020B0604030504040204" pitchFamily="50" charset="-128"/>
                        </a:rPr>
                        <a:t>金融業、保険業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(20.0%)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4</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(80.0%)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(0.0%)</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不動産業、物品賃貸業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p>
                      <a:pPr algn="r"/>
                      <a:r>
                        <a:rPr kumimoji="1" lang="en-US" altLang="ja-JP" sz="1200" dirty="0" smtClean="0">
                          <a:latin typeface="Meiryo UI" panose="020B0604030504040204" pitchFamily="50" charset="-128"/>
                          <a:ea typeface="Meiryo UI" panose="020B0604030504040204" pitchFamily="50" charset="-128"/>
                        </a:rPr>
                        <a:t>(9.1%)</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9</a:t>
                      </a:r>
                    </a:p>
                    <a:p>
                      <a:pPr algn="r"/>
                      <a:r>
                        <a:rPr kumimoji="1" lang="en-US" altLang="ja-JP" sz="1200" dirty="0" smtClean="0">
                          <a:latin typeface="Meiryo UI" panose="020B0604030504040204" pitchFamily="50" charset="-128"/>
                          <a:ea typeface="Meiryo UI" panose="020B0604030504040204" pitchFamily="50" charset="-128"/>
                        </a:rPr>
                        <a:t>(27.3%)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(42.4%)</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7</a:t>
                      </a:r>
                    </a:p>
                    <a:p>
                      <a:pPr algn="r"/>
                      <a:r>
                        <a:rPr kumimoji="1" lang="en-US" altLang="ja-JP" sz="1200" dirty="0" smtClean="0">
                          <a:latin typeface="Meiryo UI" panose="020B0604030504040204" pitchFamily="50" charset="-128"/>
                          <a:ea typeface="Meiryo UI" panose="020B0604030504040204" pitchFamily="50" charset="-128"/>
                        </a:rPr>
                        <a:t>(21.2</a:t>
                      </a: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89390897"/>
                  </a:ext>
                </a:extLst>
              </a:tr>
              <a:tr h="292963">
                <a:tc>
                  <a:txBody>
                    <a:bodyPr/>
                    <a:lstStyle/>
                    <a:p>
                      <a:r>
                        <a:rPr kumimoji="1" lang="ja-JP" altLang="en-US" sz="1200" dirty="0">
                          <a:latin typeface="Meiryo UI" panose="020B0604030504040204" pitchFamily="50" charset="-128"/>
                          <a:ea typeface="Meiryo UI" panose="020B0604030504040204" pitchFamily="50" charset="-128"/>
                        </a:rPr>
                        <a:t>学術研究、専門・技術サービス業</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25.0%)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4</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(50.0%)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25.0%)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8</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7068937"/>
                  </a:ext>
                </a:extLst>
              </a:tr>
              <a:tr h="292963">
                <a:tc>
                  <a:txBody>
                    <a:bodyPr/>
                    <a:lstStyle/>
                    <a:p>
                      <a:r>
                        <a:rPr kumimoji="1" lang="ja-JP" altLang="en-US" sz="1200" dirty="0">
                          <a:latin typeface="Meiryo UI" panose="020B0604030504040204" pitchFamily="50" charset="-128"/>
                          <a:ea typeface="Meiryo UI" panose="020B0604030504040204" pitchFamily="50" charset="-128"/>
                        </a:rPr>
                        <a:t>宿泊業、飲食サービス業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66.7%)</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(16.7%)</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(16.7%)</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6619560"/>
                  </a:ext>
                </a:extLst>
              </a:tr>
              <a:tr h="292963">
                <a:tc>
                  <a:txBody>
                    <a:bodyPr/>
                    <a:lstStyle/>
                    <a:p>
                      <a:r>
                        <a:rPr kumimoji="1" lang="ja-JP" altLang="en-US" sz="1200" dirty="0">
                          <a:latin typeface="Meiryo UI" panose="020B0604030504040204" pitchFamily="50" charset="-128"/>
                          <a:ea typeface="Meiryo UI" panose="020B0604030504040204" pitchFamily="50" charset="-128"/>
                        </a:rPr>
                        <a:t>生活関連サービス業、娯楽業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12.5%)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(50.0%)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3</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37.5%)</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8</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8317549"/>
                  </a:ext>
                </a:extLst>
              </a:tr>
              <a:tr h="358226">
                <a:tc>
                  <a:txBody>
                    <a:bodyPr/>
                    <a:lstStyle/>
                    <a:p>
                      <a:r>
                        <a:rPr kumimoji="1" lang="ja-JP" altLang="en-US" sz="1200" dirty="0">
                          <a:latin typeface="Meiryo UI" panose="020B0604030504040204" pitchFamily="50" charset="-128"/>
                          <a:ea typeface="Meiryo UI" panose="020B0604030504040204" pitchFamily="50" charset="-128"/>
                        </a:rPr>
                        <a:t>教育、学習支援業</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(20.2%)</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33.3</a:t>
                      </a: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38.1%)</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7</a:t>
                      </a:r>
                    </a:p>
                    <a:p>
                      <a:pPr algn="r"/>
                      <a:r>
                        <a:rPr kumimoji="1" lang="en-US" altLang="ja-JP" sz="1200" dirty="0" smtClean="0">
                          <a:latin typeface="Meiryo UI" panose="020B0604030504040204" pitchFamily="50" charset="-128"/>
                          <a:ea typeface="Meiryo UI" panose="020B0604030504040204" pitchFamily="50" charset="-128"/>
                        </a:rPr>
                        <a:t>(8.3%)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84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57371770"/>
                  </a:ext>
                </a:extLst>
              </a:tr>
              <a:tr h="292963">
                <a:tc>
                  <a:txBody>
                    <a:bodyPr/>
                    <a:lstStyle/>
                    <a:p>
                      <a:r>
                        <a:rPr kumimoji="1" lang="ja-JP" altLang="en-US" sz="1200" dirty="0">
                          <a:latin typeface="Meiryo UI" panose="020B0604030504040204" pitchFamily="50" charset="-128"/>
                          <a:ea typeface="Meiryo UI" panose="020B0604030504040204" pitchFamily="50" charset="-128"/>
                        </a:rPr>
                        <a:t>医療</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26</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44.8%)</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48.3%)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smtClean="0">
                          <a:latin typeface="Meiryo UI" panose="020B0604030504040204" pitchFamily="50" charset="-128"/>
                          <a:ea typeface="Meiryo UI" panose="020B0604030504040204" pitchFamily="50" charset="-128"/>
                        </a:rPr>
                        <a:t>(6.9%)</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58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02084140"/>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graphicFrame>
        <p:nvGraphicFramePr>
          <p:cNvPr id="13" name="表 12">
            <a:extLst>
              <a:ext uri="{FF2B5EF4-FFF2-40B4-BE49-F238E27FC236}">
                <a16:creationId xmlns:a16="http://schemas.microsoft.com/office/drawing/2014/main" id="{FD5DF8A2-512D-4638-9BFC-0BA97C9E194C}"/>
              </a:ext>
            </a:extLst>
          </p:cNvPr>
          <p:cNvGraphicFramePr>
            <a:graphicFrameLocks noGrp="1"/>
          </p:cNvGraphicFramePr>
          <p:nvPr>
            <p:extLst>
              <p:ext uri="{D42A27DB-BD31-4B8C-83A1-F6EECF244321}">
                <p14:modId xmlns:p14="http://schemas.microsoft.com/office/powerpoint/2010/main" val="567483584"/>
              </p:ext>
            </p:extLst>
          </p:nvPr>
        </p:nvGraphicFramePr>
        <p:xfrm>
          <a:off x="2350096" y="2092745"/>
          <a:ext cx="2016224" cy="4104456"/>
        </p:xfrm>
        <a:graphic>
          <a:graphicData uri="http://schemas.openxmlformats.org/drawingml/2006/table">
            <a:tbl>
              <a:tblPr/>
              <a:tblGrid>
                <a:gridCol w="2016224">
                  <a:extLst>
                    <a:ext uri="{9D8B030D-6E8A-4147-A177-3AD203B41FA5}">
                      <a16:colId xmlns:a16="http://schemas.microsoft.com/office/drawing/2014/main" val="1014885618"/>
                    </a:ext>
                  </a:extLst>
                </a:gridCol>
              </a:tblGrid>
              <a:tr h="4104456">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Tree>
    <p:extLst>
      <p:ext uri="{BB962C8B-B14F-4D97-AF65-F5344CB8AC3E}">
        <p14:creationId xmlns:p14="http://schemas.microsoft.com/office/powerpoint/2010/main" val="8822135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5112568"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問１（事業内容）</a:t>
            </a:r>
            <a:r>
              <a:rPr kumimoji="1" lang="en-US" altLang="ja-JP" sz="1400" dirty="0">
                <a:latin typeface="HGP創英角ｺﾞｼｯｸUB" panose="020B0900000000000000" pitchFamily="50" charset="-128"/>
                <a:ea typeface="HGP創英角ｺﾞｼｯｸUB" panose="020B0900000000000000" pitchFamily="50" charset="-128"/>
              </a:rPr>
              <a:t>×</a:t>
            </a:r>
            <a:r>
              <a:rPr lang="ja-JP" altLang="en-US" sz="1400" dirty="0">
                <a:latin typeface="HGP創英角ｺﾞｼｯｸUB" panose="020B0900000000000000" pitchFamily="50" charset="-128"/>
                <a:ea typeface="HGP創英角ｺﾞｼｯｸUB" panose="020B0900000000000000" pitchFamily="50" charset="-128"/>
              </a:rPr>
              <a:t>問５（障がいのあるお客様と接する機会の頻度）</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7" name="正方形/長方形 16"/>
          <p:cNvSpPr/>
          <p:nvPr/>
        </p:nvSpPr>
        <p:spPr>
          <a:xfrm>
            <a:off x="8650330" y="6396236"/>
            <a:ext cx="432048" cy="387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11</a:t>
            </a:r>
            <a:endParaRPr kumimoji="1" lang="ja-JP" altLang="en-US" dirty="0">
              <a:solidFill>
                <a:schemeClr val="tx1"/>
              </a:solidFill>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896054805"/>
              </p:ext>
            </p:extLst>
          </p:nvPr>
        </p:nvGraphicFramePr>
        <p:xfrm>
          <a:off x="251520" y="1076561"/>
          <a:ext cx="8280922" cy="2834640"/>
        </p:xfrm>
        <a:graphic>
          <a:graphicData uri="http://schemas.openxmlformats.org/drawingml/2006/table">
            <a:tbl>
              <a:tblPr firstRow="1" bandRow="1">
                <a:tableStyleId>{5C22544A-7EE6-4342-B048-85BDC9FD1C3A}</a:tableStyleId>
              </a:tblPr>
              <a:tblGrid>
                <a:gridCol w="2013598">
                  <a:extLst>
                    <a:ext uri="{9D8B030D-6E8A-4147-A177-3AD203B41FA5}">
                      <a16:colId xmlns:a16="http://schemas.microsoft.com/office/drawing/2014/main" val="1713714064"/>
                    </a:ext>
                  </a:extLst>
                </a:gridCol>
                <a:gridCol w="1044554">
                  <a:extLst>
                    <a:ext uri="{9D8B030D-6E8A-4147-A177-3AD203B41FA5}">
                      <a16:colId xmlns:a16="http://schemas.microsoft.com/office/drawing/2014/main" val="3100612507"/>
                    </a:ext>
                  </a:extLst>
                </a:gridCol>
                <a:gridCol w="1044554">
                  <a:extLst>
                    <a:ext uri="{9D8B030D-6E8A-4147-A177-3AD203B41FA5}">
                      <a16:colId xmlns:a16="http://schemas.microsoft.com/office/drawing/2014/main" val="2369552404"/>
                    </a:ext>
                  </a:extLst>
                </a:gridCol>
                <a:gridCol w="1044554">
                  <a:extLst>
                    <a:ext uri="{9D8B030D-6E8A-4147-A177-3AD203B41FA5}">
                      <a16:colId xmlns:a16="http://schemas.microsoft.com/office/drawing/2014/main" val="1708189472"/>
                    </a:ext>
                  </a:extLst>
                </a:gridCol>
                <a:gridCol w="1044554">
                  <a:extLst>
                    <a:ext uri="{9D8B030D-6E8A-4147-A177-3AD203B41FA5}">
                      <a16:colId xmlns:a16="http://schemas.microsoft.com/office/drawing/2014/main" val="2458686272"/>
                    </a:ext>
                  </a:extLst>
                </a:gridCol>
                <a:gridCol w="1044554">
                  <a:extLst>
                    <a:ext uri="{9D8B030D-6E8A-4147-A177-3AD203B41FA5}">
                      <a16:colId xmlns:a16="http://schemas.microsoft.com/office/drawing/2014/main" val="2721206267"/>
                    </a:ext>
                  </a:extLst>
                </a:gridCol>
                <a:gridCol w="1044554">
                  <a:extLst>
                    <a:ext uri="{9D8B030D-6E8A-4147-A177-3AD203B41FA5}">
                      <a16:colId xmlns:a16="http://schemas.microsoft.com/office/drawing/2014/main" val="306176953"/>
                    </a:ext>
                  </a:extLst>
                </a:gridCol>
              </a:tblGrid>
              <a:tr h="133903">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頻度</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よくある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たまにある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ほとんどない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全くない</a:t>
                      </a:r>
                      <a:endParaRPr kumimoji="1" lang="en-US" altLang="ja-JP" sz="8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事業内容</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endParaRPr kumimoji="1" lang="ja-JP" altLang="en-US"/>
                    </a:p>
                  </a:txBody>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福祉</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56</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77.8%)</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(19.4%)</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smtClean="0">
                          <a:latin typeface="Meiryo UI" panose="020B0604030504040204" pitchFamily="50" charset="-128"/>
                          <a:ea typeface="Meiryo UI" panose="020B0604030504040204" pitchFamily="50" charset="-128"/>
                        </a:rPr>
                        <a:t>(2.8%)</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72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59759664"/>
                  </a:ext>
                </a:extLst>
              </a:tr>
              <a:tr h="292963">
                <a:tc>
                  <a:txBody>
                    <a:bodyPr/>
                    <a:lstStyle/>
                    <a:p>
                      <a:r>
                        <a:rPr kumimoji="1" lang="ja-JP" altLang="en-US" sz="1200" dirty="0">
                          <a:latin typeface="Meiryo UI" panose="020B0604030504040204" pitchFamily="50" charset="-128"/>
                          <a:ea typeface="Meiryo UI" panose="020B0604030504040204" pitchFamily="50" charset="-128"/>
                        </a:rPr>
                        <a:t>複合サービス業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01150018"/>
                  </a:ext>
                </a:extLst>
              </a:tr>
              <a:tr h="292963">
                <a:tc>
                  <a:txBody>
                    <a:bodyPr/>
                    <a:lstStyle/>
                    <a:p>
                      <a:r>
                        <a:rPr kumimoji="1" lang="ja-JP" altLang="en-US" sz="1200" dirty="0">
                          <a:latin typeface="Meiryo UI" panose="020B0604030504040204" pitchFamily="50" charset="-128"/>
                          <a:ea typeface="Meiryo UI" panose="020B0604030504040204" pitchFamily="50" charset="-128"/>
                        </a:rPr>
                        <a:t>サービス業</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（他に分類されない）</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20.0</a:t>
                      </a: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(50.0%)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(25.0%)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(5.0%)</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20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59555425"/>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smtClean="0">
                          <a:latin typeface="Meiryo UI" panose="020B0604030504040204" pitchFamily="50" charset="-128"/>
                          <a:ea typeface="Meiryo UI" panose="020B0604030504040204" pitchFamily="50" charset="-128"/>
                        </a:rPr>
                        <a:t>(50.0</a:t>
                      </a:r>
                      <a:r>
                        <a:rPr kumimoji="1" lang="en-US" altLang="ja-JP" sz="1200" dirty="0">
                          <a:latin typeface="Meiryo UI" panose="020B0604030504040204" pitchFamily="50" charset="-128"/>
                          <a:ea typeface="Meiryo UI" panose="020B0604030504040204" pitchFamily="50" charset="-128"/>
                        </a:rPr>
                        <a:t>%)</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(25.0</a:t>
                      </a:r>
                      <a:r>
                        <a:rPr kumimoji="1" lang="en-US" altLang="ja-JP" sz="1200" dirty="0">
                          <a:latin typeface="Meiryo UI" panose="020B0604030504040204" pitchFamily="50" charset="-128"/>
                          <a:ea typeface="Meiryo UI" panose="020B0604030504040204" pitchFamily="50" charset="-128"/>
                        </a:rPr>
                        <a:t>%)</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(25.0</a:t>
                      </a:r>
                      <a:r>
                        <a:rPr kumimoji="1" lang="en-US" altLang="ja-JP" sz="1200" dirty="0">
                          <a:latin typeface="Meiryo UI" panose="020B0604030504040204" pitchFamily="50" charset="-128"/>
                          <a:ea typeface="Meiryo UI" panose="020B0604030504040204" pitchFamily="50" charset="-128"/>
                        </a:rPr>
                        <a:t>%)</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9053469"/>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114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31.4%)</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115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31.7%)</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100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27.5%)</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32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(8.8%)</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0.6%)</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6690987"/>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graphicFrame>
        <p:nvGraphicFramePr>
          <p:cNvPr id="7" name="表 6">
            <a:extLst>
              <a:ext uri="{FF2B5EF4-FFF2-40B4-BE49-F238E27FC236}">
                <a16:creationId xmlns:a16="http://schemas.microsoft.com/office/drawing/2014/main" id="{737729C8-E3C3-4F30-A24C-FB2EFA856B15}"/>
              </a:ext>
            </a:extLst>
          </p:cNvPr>
          <p:cNvGraphicFramePr>
            <a:graphicFrameLocks noGrp="1"/>
          </p:cNvGraphicFramePr>
          <p:nvPr>
            <p:extLst>
              <p:ext uri="{D42A27DB-BD31-4B8C-83A1-F6EECF244321}">
                <p14:modId xmlns:p14="http://schemas.microsoft.com/office/powerpoint/2010/main" val="3496567605"/>
              </p:ext>
            </p:extLst>
          </p:nvPr>
        </p:nvGraphicFramePr>
        <p:xfrm>
          <a:off x="2324435" y="1607162"/>
          <a:ext cx="2088232" cy="474026"/>
        </p:xfrm>
        <a:graphic>
          <a:graphicData uri="http://schemas.openxmlformats.org/drawingml/2006/table">
            <a:tbl>
              <a:tblPr/>
              <a:tblGrid>
                <a:gridCol w="2088232">
                  <a:extLst>
                    <a:ext uri="{9D8B030D-6E8A-4147-A177-3AD203B41FA5}">
                      <a16:colId xmlns:a16="http://schemas.microsoft.com/office/drawing/2014/main" val="1014885618"/>
                    </a:ext>
                  </a:extLst>
                </a:gridCol>
              </a:tblGrid>
              <a:tr h="474026">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
        <p:nvSpPr>
          <p:cNvPr id="10" name="四角形: 角を丸くする 9">
            <a:extLst>
              <a:ext uri="{FF2B5EF4-FFF2-40B4-BE49-F238E27FC236}">
                <a16:creationId xmlns:a16="http://schemas.microsoft.com/office/drawing/2014/main" id="{335D6E02-2251-45D1-9BF7-01E1C2D998BA}"/>
              </a:ext>
            </a:extLst>
          </p:cNvPr>
          <p:cNvSpPr/>
          <p:nvPr/>
        </p:nvSpPr>
        <p:spPr>
          <a:xfrm>
            <a:off x="251441" y="4054098"/>
            <a:ext cx="8136905" cy="86409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「情報通信業」を除き、</a:t>
            </a:r>
            <a:r>
              <a:rPr kumimoji="1" lang="ja-JP" altLang="en-US" sz="1400" dirty="0"/>
              <a:t>各業種とも、障がいのあるお客様と接する機会のある</a:t>
            </a:r>
            <a:r>
              <a:rPr lang="ja-JP" altLang="en-US" sz="1400" dirty="0"/>
              <a:t>事業者が一定割合存在する</a:t>
            </a:r>
            <a:r>
              <a:rPr kumimoji="1" lang="ja-JP" altLang="en-US" sz="1400" dirty="0"/>
              <a:t>が、特</a:t>
            </a:r>
            <a:r>
              <a:rPr lang="ja-JP" altLang="en-US" sz="1400" dirty="0"/>
              <a:t>に、「運輸業、郵便業」、「宿泊業、飲食サービス業」、「生活関連サービス業、娯楽業」</a:t>
            </a:r>
            <a:r>
              <a:rPr lang="ja-JP" altLang="en-US" sz="1400" dirty="0" smtClean="0"/>
              <a:t>、「教育・学習支援業」、「</a:t>
            </a:r>
            <a:r>
              <a:rPr lang="ja-JP" altLang="en-US" sz="1400" dirty="0"/>
              <a:t>医療」、「福祉」が他業種に比べて多い。</a:t>
            </a:r>
            <a:endParaRPr kumimoji="1" lang="ja-JP" altLang="en-US" sz="1400" dirty="0"/>
          </a:p>
        </p:txBody>
      </p:sp>
      <p:graphicFrame>
        <p:nvGraphicFramePr>
          <p:cNvPr id="11" name="表 10">
            <a:extLst>
              <a:ext uri="{FF2B5EF4-FFF2-40B4-BE49-F238E27FC236}">
                <a16:creationId xmlns:a16="http://schemas.microsoft.com/office/drawing/2014/main" id="{67CF4F44-E76B-4358-A095-FD11FA411427}"/>
              </a:ext>
            </a:extLst>
          </p:cNvPr>
          <p:cNvGraphicFramePr>
            <a:graphicFrameLocks noGrp="1"/>
          </p:cNvGraphicFramePr>
          <p:nvPr>
            <p:extLst>
              <p:ext uri="{D42A27DB-BD31-4B8C-83A1-F6EECF244321}">
                <p14:modId xmlns:p14="http://schemas.microsoft.com/office/powerpoint/2010/main" val="3796408939"/>
              </p:ext>
            </p:extLst>
          </p:nvPr>
        </p:nvGraphicFramePr>
        <p:xfrm>
          <a:off x="2271191" y="2524644"/>
          <a:ext cx="2088232" cy="474026"/>
        </p:xfrm>
        <a:graphic>
          <a:graphicData uri="http://schemas.openxmlformats.org/drawingml/2006/table">
            <a:tbl>
              <a:tblPr/>
              <a:tblGrid>
                <a:gridCol w="2088232">
                  <a:extLst>
                    <a:ext uri="{9D8B030D-6E8A-4147-A177-3AD203B41FA5}">
                      <a16:colId xmlns:a16="http://schemas.microsoft.com/office/drawing/2014/main" val="1014885618"/>
                    </a:ext>
                  </a:extLst>
                </a:gridCol>
              </a:tblGrid>
              <a:tr h="474026">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Tree>
    <p:extLst>
      <p:ext uri="{BB962C8B-B14F-4D97-AF65-F5344CB8AC3E}">
        <p14:creationId xmlns:p14="http://schemas.microsoft.com/office/powerpoint/2010/main" val="16065226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4752528"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問１（事業内容）</a:t>
            </a:r>
            <a:r>
              <a:rPr kumimoji="1" lang="en-US" altLang="ja-JP" sz="1400" dirty="0">
                <a:latin typeface="HGP創英角ｺﾞｼｯｸUB" panose="020B0900000000000000" pitchFamily="50" charset="-128"/>
                <a:ea typeface="HGP創英角ｺﾞｼｯｸUB" panose="020B0900000000000000" pitchFamily="50" charset="-128"/>
              </a:rPr>
              <a:t>×</a:t>
            </a:r>
            <a:r>
              <a:rPr kumimoji="1" lang="ja-JP" altLang="en-US" sz="1400" dirty="0">
                <a:latin typeface="HGP創英角ｺﾞｼｯｸUB" panose="020B0900000000000000" pitchFamily="50" charset="-128"/>
                <a:ea typeface="HGP創英角ｺﾞｼｯｸUB" panose="020B0900000000000000" pitchFamily="50" charset="-128"/>
              </a:rPr>
              <a:t>問</a:t>
            </a:r>
            <a:r>
              <a:rPr lang="ja-JP" altLang="en-US" sz="1400" dirty="0">
                <a:latin typeface="HGP創英角ｺﾞｼｯｸUB" panose="020B0900000000000000" pitchFamily="50" charset="-128"/>
                <a:ea typeface="HGP創英角ｺﾞｼｯｸUB" panose="020B0900000000000000" pitchFamily="50" charset="-128"/>
              </a:rPr>
              <a:t>６（合理的配慮の申し出を受けた経験）</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977191195"/>
              </p:ext>
            </p:extLst>
          </p:nvPr>
        </p:nvGraphicFramePr>
        <p:xfrm>
          <a:off x="251520" y="1076561"/>
          <a:ext cx="8398809" cy="5120640"/>
        </p:xfrm>
        <a:graphic>
          <a:graphicData uri="http://schemas.openxmlformats.org/drawingml/2006/table">
            <a:tbl>
              <a:tblPr firstRow="1" bandRow="1">
                <a:tableStyleId>{5C22544A-7EE6-4342-B048-85BDC9FD1C3A}</a:tableStyleId>
              </a:tblPr>
              <a:tblGrid>
                <a:gridCol w="2731321">
                  <a:extLst>
                    <a:ext uri="{9D8B030D-6E8A-4147-A177-3AD203B41FA5}">
                      <a16:colId xmlns:a16="http://schemas.microsoft.com/office/drawing/2014/main" val="1713714064"/>
                    </a:ext>
                  </a:extLst>
                </a:gridCol>
                <a:gridCol w="1416872">
                  <a:extLst>
                    <a:ext uri="{9D8B030D-6E8A-4147-A177-3AD203B41FA5}">
                      <a16:colId xmlns:a16="http://schemas.microsoft.com/office/drawing/2014/main" val="3100612507"/>
                    </a:ext>
                  </a:extLst>
                </a:gridCol>
                <a:gridCol w="1416872">
                  <a:extLst>
                    <a:ext uri="{9D8B030D-6E8A-4147-A177-3AD203B41FA5}">
                      <a16:colId xmlns:a16="http://schemas.microsoft.com/office/drawing/2014/main" val="2369552404"/>
                    </a:ext>
                  </a:extLst>
                </a:gridCol>
                <a:gridCol w="1416872">
                  <a:extLst>
                    <a:ext uri="{9D8B030D-6E8A-4147-A177-3AD203B41FA5}">
                      <a16:colId xmlns:a16="http://schemas.microsoft.com/office/drawing/2014/main" val="2266357165"/>
                    </a:ext>
                  </a:extLst>
                </a:gridCol>
                <a:gridCol w="1416872">
                  <a:extLst>
                    <a:ext uri="{9D8B030D-6E8A-4147-A177-3AD203B41FA5}">
                      <a16:colId xmlns:a16="http://schemas.microsoft.com/office/drawing/2014/main" val="306176953"/>
                    </a:ext>
                  </a:extLst>
                </a:gridCol>
              </a:tblGrid>
              <a:tr h="133903">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経験</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en-US" altLang="ja-JP" sz="8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事業内容</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endParaRPr kumimoji="1" lang="ja-JP" altLang="en-US"/>
                    </a:p>
                  </a:txBody>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情報通信業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69627566"/>
                  </a:ext>
                </a:extLst>
              </a:tr>
              <a:tr h="292963">
                <a:tc>
                  <a:txBody>
                    <a:bodyPr/>
                    <a:lstStyle/>
                    <a:p>
                      <a:r>
                        <a:rPr kumimoji="1" lang="zh-TW" altLang="en-US" sz="1200" dirty="0">
                          <a:latin typeface="Meiryo UI" panose="020B0604030504040204" pitchFamily="50" charset="-128"/>
                          <a:ea typeface="Meiryo UI" panose="020B0604030504040204" pitchFamily="50" charset="-128"/>
                        </a:rPr>
                        <a:t>運輸業、郵便業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11</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52.4%)</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47.6%)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21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87924873"/>
                  </a:ext>
                </a:extLst>
              </a:tr>
              <a:tr h="292963">
                <a:tc>
                  <a:txBody>
                    <a:bodyPr/>
                    <a:lstStyle/>
                    <a:p>
                      <a:r>
                        <a:rPr kumimoji="1" lang="zh-TW" altLang="en-US" sz="1200" dirty="0">
                          <a:latin typeface="Meiryo UI" panose="020B0604030504040204" pitchFamily="50" charset="-128"/>
                          <a:ea typeface="Meiryo UI" panose="020B0604030504040204" pitchFamily="50" charset="-128"/>
                        </a:rPr>
                        <a:t>卸売業、小売業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9.5%)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90.5%)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42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2219602"/>
                  </a:ext>
                </a:extLst>
              </a:tr>
              <a:tr h="292963">
                <a:tc>
                  <a:txBody>
                    <a:bodyPr/>
                    <a:lstStyle/>
                    <a:p>
                      <a:r>
                        <a:rPr kumimoji="1" lang="zh-TW" altLang="en-US" sz="1200" dirty="0">
                          <a:latin typeface="Meiryo UI" panose="020B0604030504040204" pitchFamily="50" charset="-128"/>
                          <a:ea typeface="Meiryo UI" panose="020B0604030504040204" pitchFamily="50" charset="-128"/>
                        </a:rPr>
                        <a:t>金融業、保険業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(20.0%)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(80.0%)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不動産業、物品賃貸業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12.1%)</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87.9%)</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89390897"/>
                  </a:ext>
                </a:extLst>
              </a:tr>
              <a:tr h="292963">
                <a:tc>
                  <a:txBody>
                    <a:bodyPr/>
                    <a:lstStyle/>
                    <a:p>
                      <a:r>
                        <a:rPr kumimoji="1" lang="ja-JP" altLang="en-US" sz="1200" dirty="0">
                          <a:latin typeface="Meiryo UI" panose="020B0604030504040204" pitchFamily="50" charset="-128"/>
                          <a:ea typeface="Meiryo UI" panose="020B0604030504040204" pitchFamily="50" charset="-128"/>
                        </a:rPr>
                        <a:t>学術研究、専門・技術サービス業</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8</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(100%)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8</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7068937"/>
                  </a:ext>
                </a:extLst>
              </a:tr>
              <a:tr h="292963">
                <a:tc>
                  <a:txBody>
                    <a:bodyPr/>
                    <a:lstStyle/>
                    <a:p>
                      <a:r>
                        <a:rPr kumimoji="1" lang="ja-JP" altLang="en-US" sz="1200" dirty="0">
                          <a:latin typeface="Meiryo UI" panose="020B0604030504040204" pitchFamily="50" charset="-128"/>
                          <a:ea typeface="Meiryo UI" panose="020B0604030504040204" pitchFamily="50" charset="-128"/>
                        </a:rPr>
                        <a:t>宿泊業、飲食サービス業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a:latin typeface="Meiryo UI" panose="020B0604030504040204" pitchFamily="50" charset="-128"/>
                          <a:ea typeface="Meiryo UI" panose="020B0604030504040204" pitchFamily="50" charset="-128"/>
                        </a:rPr>
                        <a:t>(100%)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6619560"/>
                  </a:ext>
                </a:extLst>
              </a:tr>
              <a:tr h="292963">
                <a:tc>
                  <a:txBody>
                    <a:bodyPr/>
                    <a:lstStyle/>
                    <a:p>
                      <a:r>
                        <a:rPr kumimoji="1" lang="ja-JP" altLang="en-US" sz="1200" dirty="0">
                          <a:latin typeface="Meiryo UI" panose="020B0604030504040204" pitchFamily="50" charset="-128"/>
                          <a:ea typeface="Meiryo UI" panose="020B0604030504040204" pitchFamily="50" charset="-128"/>
                        </a:rPr>
                        <a:t>生活関連サービス業、娯楽業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p>
                      <a:pPr algn="r"/>
                      <a:r>
                        <a:rPr kumimoji="1" lang="en-US" altLang="ja-JP" sz="1200" dirty="0" smtClean="0">
                          <a:latin typeface="Meiryo UI" panose="020B0604030504040204" pitchFamily="50" charset="-128"/>
                          <a:ea typeface="Meiryo UI" panose="020B0604030504040204" pitchFamily="50" charset="-128"/>
                        </a:rPr>
                        <a:t>(37.5%)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smtClean="0">
                          <a:latin typeface="Meiryo UI" panose="020B0604030504040204" pitchFamily="50" charset="-128"/>
                          <a:ea typeface="Meiryo UI" panose="020B0604030504040204" pitchFamily="50" charset="-128"/>
                        </a:rPr>
                        <a:t>(62.5%)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8</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8317549"/>
                  </a:ext>
                </a:extLst>
              </a:tr>
              <a:tr h="358226">
                <a:tc>
                  <a:txBody>
                    <a:bodyPr/>
                    <a:lstStyle/>
                    <a:p>
                      <a:r>
                        <a:rPr kumimoji="1" lang="ja-JP" altLang="en-US" sz="1200" dirty="0">
                          <a:latin typeface="Meiryo UI" panose="020B0604030504040204" pitchFamily="50" charset="-128"/>
                          <a:ea typeface="Meiryo UI" panose="020B0604030504040204" pitchFamily="50" charset="-128"/>
                        </a:rPr>
                        <a:t>教育、学習支援業</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47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56.0%)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84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57371770"/>
                  </a:ext>
                </a:extLst>
              </a:tr>
              <a:tr h="292963">
                <a:tc>
                  <a:txBody>
                    <a:bodyPr/>
                    <a:lstStyle/>
                    <a:p>
                      <a:r>
                        <a:rPr kumimoji="1" lang="ja-JP" altLang="en-US" sz="1200" dirty="0">
                          <a:latin typeface="Meiryo UI" panose="020B0604030504040204" pitchFamily="50" charset="-128"/>
                          <a:ea typeface="Meiryo UI" panose="020B0604030504040204" pitchFamily="50" charset="-128"/>
                        </a:rPr>
                        <a:t>医療</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18</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31.0%)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40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69.0%)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58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02084140"/>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graphicFrame>
        <p:nvGraphicFramePr>
          <p:cNvPr id="13" name="表 12">
            <a:extLst>
              <a:ext uri="{FF2B5EF4-FFF2-40B4-BE49-F238E27FC236}">
                <a16:creationId xmlns:a16="http://schemas.microsoft.com/office/drawing/2014/main" id="{FD5DF8A2-512D-4638-9BFC-0BA97C9E194C}"/>
              </a:ext>
            </a:extLst>
          </p:cNvPr>
          <p:cNvGraphicFramePr>
            <a:graphicFrameLocks noGrp="1"/>
          </p:cNvGraphicFramePr>
          <p:nvPr>
            <p:extLst>
              <p:ext uri="{D42A27DB-BD31-4B8C-83A1-F6EECF244321}">
                <p14:modId xmlns:p14="http://schemas.microsoft.com/office/powerpoint/2010/main" val="4205453129"/>
              </p:ext>
            </p:extLst>
          </p:nvPr>
        </p:nvGraphicFramePr>
        <p:xfrm>
          <a:off x="2946849" y="2132857"/>
          <a:ext cx="1440160" cy="1800200"/>
        </p:xfrm>
        <a:graphic>
          <a:graphicData uri="http://schemas.openxmlformats.org/drawingml/2006/table">
            <a:tbl>
              <a:tblPr/>
              <a:tblGrid>
                <a:gridCol w="1440160">
                  <a:extLst>
                    <a:ext uri="{9D8B030D-6E8A-4147-A177-3AD203B41FA5}">
                      <a16:colId xmlns:a16="http://schemas.microsoft.com/office/drawing/2014/main" val="1014885618"/>
                    </a:ext>
                  </a:extLst>
                </a:gridCol>
              </a:tblGrid>
              <a:tr h="1800200">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graphicFrame>
        <p:nvGraphicFramePr>
          <p:cNvPr id="10" name="表 9">
            <a:extLst>
              <a:ext uri="{FF2B5EF4-FFF2-40B4-BE49-F238E27FC236}">
                <a16:creationId xmlns:a16="http://schemas.microsoft.com/office/drawing/2014/main" id="{E920FF08-77EB-47F9-8E29-1730925C55E9}"/>
              </a:ext>
            </a:extLst>
          </p:cNvPr>
          <p:cNvGraphicFramePr>
            <a:graphicFrameLocks noGrp="1"/>
          </p:cNvGraphicFramePr>
          <p:nvPr>
            <p:extLst>
              <p:ext uri="{D42A27DB-BD31-4B8C-83A1-F6EECF244321}">
                <p14:modId xmlns:p14="http://schemas.microsoft.com/office/powerpoint/2010/main" val="2547043040"/>
              </p:ext>
            </p:extLst>
          </p:nvPr>
        </p:nvGraphicFramePr>
        <p:xfrm>
          <a:off x="2967131" y="4852131"/>
          <a:ext cx="1440160" cy="1329011"/>
        </p:xfrm>
        <a:graphic>
          <a:graphicData uri="http://schemas.openxmlformats.org/drawingml/2006/table">
            <a:tbl>
              <a:tblPr/>
              <a:tblGrid>
                <a:gridCol w="1440160">
                  <a:extLst>
                    <a:ext uri="{9D8B030D-6E8A-4147-A177-3AD203B41FA5}">
                      <a16:colId xmlns:a16="http://schemas.microsoft.com/office/drawing/2014/main" val="1014885618"/>
                    </a:ext>
                  </a:extLst>
                </a:gridCol>
              </a:tblGrid>
              <a:tr h="1329011">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Tree>
    <p:extLst>
      <p:ext uri="{BB962C8B-B14F-4D97-AF65-F5344CB8AC3E}">
        <p14:creationId xmlns:p14="http://schemas.microsoft.com/office/powerpoint/2010/main" val="21696302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4752528"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問１（事業内容）</a:t>
            </a:r>
            <a:r>
              <a:rPr kumimoji="1" lang="en-US" altLang="ja-JP" sz="1400" dirty="0">
                <a:latin typeface="HGP創英角ｺﾞｼｯｸUB" panose="020B0900000000000000" pitchFamily="50" charset="-128"/>
                <a:ea typeface="HGP創英角ｺﾞｼｯｸUB" panose="020B0900000000000000" pitchFamily="50" charset="-128"/>
              </a:rPr>
              <a:t>×</a:t>
            </a:r>
            <a:r>
              <a:rPr lang="ja-JP" altLang="en-US" sz="1400" dirty="0">
                <a:latin typeface="HGP創英角ｺﾞｼｯｸUB" panose="020B0900000000000000" pitchFamily="50" charset="-128"/>
                <a:ea typeface="HGP創英角ｺﾞｼｯｸUB" panose="020B0900000000000000" pitchFamily="50" charset="-128"/>
              </a:rPr>
              <a:t>問６（合理的配慮の申し出を受けた経験）</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7" name="正方形/長方形 16"/>
          <p:cNvSpPr/>
          <p:nvPr/>
        </p:nvSpPr>
        <p:spPr>
          <a:xfrm>
            <a:off x="8650330" y="6396236"/>
            <a:ext cx="432048" cy="387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12</a:t>
            </a: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964203770"/>
              </p:ext>
            </p:extLst>
          </p:nvPr>
        </p:nvGraphicFramePr>
        <p:xfrm>
          <a:off x="251520" y="1076561"/>
          <a:ext cx="8136826" cy="2834640"/>
        </p:xfrm>
        <a:graphic>
          <a:graphicData uri="http://schemas.openxmlformats.org/drawingml/2006/table">
            <a:tbl>
              <a:tblPr firstRow="1" bandRow="1">
                <a:tableStyleId>{5C22544A-7EE6-4342-B048-85BDC9FD1C3A}</a:tableStyleId>
              </a:tblPr>
              <a:tblGrid>
                <a:gridCol w="2646122">
                  <a:extLst>
                    <a:ext uri="{9D8B030D-6E8A-4147-A177-3AD203B41FA5}">
                      <a16:colId xmlns:a16="http://schemas.microsoft.com/office/drawing/2014/main" val="1713714064"/>
                    </a:ext>
                  </a:extLst>
                </a:gridCol>
                <a:gridCol w="1372676">
                  <a:extLst>
                    <a:ext uri="{9D8B030D-6E8A-4147-A177-3AD203B41FA5}">
                      <a16:colId xmlns:a16="http://schemas.microsoft.com/office/drawing/2014/main" val="3100612507"/>
                    </a:ext>
                  </a:extLst>
                </a:gridCol>
                <a:gridCol w="1372676">
                  <a:extLst>
                    <a:ext uri="{9D8B030D-6E8A-4147-A177-3AD203B41FA5}">
                      <a16:colId xmlns:a16="http://schemas.microsoft.com/office/drawing/2014/main" val="2369552404"/>
                    </a:ext>
                  </a:extLst>
                </a:gridCol>
                <a:gridCol w="1372676">
                  <a:extLst>
                    <a:ext uri="{9D8B030D-6E8A-4147-A177-3AD203B41FA5}">
                      <a16:colId xmlns:a16="http://schemas.microsoft.com/office/drawing/2014/main" val="1708189472"/>
                    </a:ext>
                  </a:extLst>
                </a:gridCol>
                <a:gridCol w="1372676">
                  <a:extLst>
                    <a:ext uri="{9D8B030D-6E8A-4147-A177-3AD203B41FA5}">
                      <a16:colId xmlns:a16="http://schemas.microsoft.com/office/drawing/2014/main" val="306176953"/>
                    </a:ext>
                  </a:extLst>
                </a:gridCol>
              </a:tblGrid>
              <a:tr h="133903">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経験</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事業内容</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endParaRPr kumimoji="1" lang="ja-JP" altLang="en-US"/>
                    </a:p>
                  </a:txBody>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福祉</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52.8%)</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44.4%)</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smtClean="0">
                          <a:latin typeface="Meiryo UI" panose="020B0604030504040204" pitchFamily="50" charset="-128"/>
                          <a:ea typeface="Meiryo UI" panose="020B0604030504040204" pitchFamily="50" charset="-128"/>
                        </a:rPr>
                        <a:t>(2.8%)</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72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59759664"/>
                  </a:ext>
                </a:extLst>
              </a:tr>
              <a:tr h="292963">
                <a:tc>
                  <a:txBody>
                    <a:bodyPr/>
                    <a:lstStyle/>
                    <a:p>
                      <a:r>
                        <a:rPr kumimoji="1" lang="ja-JP" altLang="en-US" sz="1200" dirty="0">
                          <a:latin typeface="Meiryo UI" panose="020B0604030504040204" pitchFamily="50" charset="-128"/>
                          <a:ea typeface="Meiryo UI" panose="020B0604030504040204" pitchFamily="50" charset="-128"/>
                        </a:rPr>
                        <a:t>複合サービス業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01150018"/>
                  </a:ext>
                </a:extLst>
              </a:tr>
              <a:tr h="292963">
                <a:tc>
                  <a:txBody>
                    <a:bodyPr/>
                    <a:lstStyle/>
                    <a:p>
                      <a:r>
                        <a:rPr kumimoji="1" lang="ja-JP" altLang="en-US" sz="1200" dirty="0">
                          <a:latin typeface="Meiryo UI" panose="020B0604030504040204" pitchFamily="50" charset="-128"/>
                          <a:ea typeface="Meiryo UI" panose="020B0604030504040204" pitchFamily="50" charset="-128"/>
                        </a:rPr>
                        <a:t>サービス業（他に分類されない）</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(5.0%)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(90.0%)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(5.0%)</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20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59555425"/>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3</a:t>
                      </a:r>
                    </a:p>
                    <a:p>
                      <a:pPr algn="r"/>
                      <a:r>
                        <a:rPr kumimoji="1" lang="en-US" altLang="ja-JP" sz="1200" dirty="0" smtClean="0">
                          <a:latin typeface="Meiryo UI" panose="020B0604030504040204" pitchFamily="50" charset="-128"/>
                          <a:ea typeface="Meiryo UI" panose="020B0604030504040204" pitchFamily="50" charset="-128"/>
                        </a:rPr>
                        <a:t>(75.0</a:t>
                      </a:r>
                      <a:r>
                        <a:rPr kumimoji="1" lang="en-US" altLang="ja-JP" sz="1200" dirty="0">
                          <a:latin typeface="Meiryo UI" panose="020B0604030504040204" pitchFamily="50" charset="-128"/>
                          <a:ea typeface="Meiryo UI" panose="020B0604030504040204" pitchFamily="50" charset="-128"/>
                        </a:rPr>
                        <a:t>%)</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(25.0</a:t>
                      </a:r>
                      <a:r>
                        <a:rPr kumimoji="1" lang="en-US" altLang="ja-JP" sz="1200" dirty="0">
                          <a:latin typeface="Meiryo UI" panose="020B0604030504040204" pitchFamily="50" charset="-128"/>
                          <a:ea typeface="Meiryo UI" panose="020B0604030504040204" pitchFamily="50" charset="-128"/>
                        </a:rPr>
                        <a:t>%)</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9053469"/>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117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32.2%)</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242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66.7%)</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1.1%)</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6690987"/>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graphicFrame>
        <p:nvGraphicFramePr>
          <p:cNvPr id="10" name="表 9">
            <a:extLst>
              <a:ext uri="{FF2B5EF4-FFF2-40B4-BE49-F238E27FC236}">
                <a16:creationId xmlns:a16="http://schemas.microsoft.com/office/drawing/2014/main" id="{D0BE0FAB-DB69-4035-B436-877F338C560E}"/>
              </a:ext>
            </a:extLst>
          </p:cNvPr>
          <p:cNvGraphicFramePr>
            <a:graphicFrameLocks noGrp="1"/>
          </p:cNvGraphicFramePr>
          <p:nvPr>
            <p:extLst>
              <p:ext uri="{D42A27DB-BD31-4B8C-83A1-F6EECF244321}">
                <p14:modId xmlns:p14="http://schemas.microsoft.com/office/powerpoint/2010/main" val="1485605763"/>
              </p:ext>
            </p:extLst>
          </p:nvPr>
        </p:nvGraphicFramePr>
        <p:xfrm>
          <a:off x="2807016" y="1594926"/>
          <a:ext cx="1440160" cy="488569"/>
        </p:xfrm>
        <a:graphic>
          <a:graphicData uri="http://schemas.openxmlformats.org/drawingml/2006/table">
            <a:tbl>
              <a:tblPr/>
              <a:tblGrid>
                <a:gridCol w="1440160">
                  <a:extLst>
                    <a:ext uri="{9D8B030D-6E8A-4147-A177-3AD203B41FA5}">
                      <a16:colId xmlns:a16="http://schemas.microsoft.com/office/drawing/2014/main" val="1014885618"/>
                    </a:ext>
                  </a:extLst>
                </a:gridCol>
              </a:tblGrid>
              <a:tr h="488569">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
        <p:nvSpPr>
          <p:cNvPr id="11" name="四角形: 角を丸くする 10">
            <a:extLst>
              <a:ext uri="{FF2B5EF4-FFF2-40B4-BE49-F238E27FC236}">
                <a16:creationId xmlns:a16="http://schemas.microsoft.com/office/drawing/2014/main" id="{055E8D30-1A8E-4CDD-AE56-0231F14F8F1B}"/>
              </a:ext>
            </a:extLst>
          </p:cNvPr>
          <p:cNvSpPr/>
          <p:nvPr/>
        </p:nvSpPr>
        <p:spPr>
          <a:xfrm>
            <a:off x="344215" y="4077072"/>
            <a:ext cx="8136905" cy="136815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t>合理的配慮の申し出を受けた経験が「ある」と回答した事業者は、</a:t>
            </a:r>
            <a:r>
              <a:rPr kumimoji="1" lang="ja-JP" altLang="en-US" sz="1400" dirty="0" smtClean="0"/>
              <a:t>「運輸業、郵便業」、「卸売業、小売業」、「金融業、保険業」、「不動産業、物品賃貸業」、「生活関連サービス業、娯楽業」、「教育、学習支援業」。「医療」、「福祉」、「サービス業（他に分類されない」の業種で一定</a:t>
            </a:r>
            <a:r>
              <a:rPr kumimoji="1" lang="ja-JP" altLang="en-US" sz="1400" dirty="0"/>
              <a:t>割合存在する</a:t>
            </a:r>
            <a:r>
              <a:rPr kumimoji="1" lang="ja-JP" altLang="en-US" sz="1400" dirty="0" smtClean="0"/>
              <a:t>。</a:t>
            </a:r>
            <a:endParaRPr kumimoji="1" lang="en-US" altLang="ja-JP" sz="1400" dirty="0" smtClean="0"/>
          </a:p>
          <a:p>
            <a:r>
              <a:rPr kumimoji="1" lang="ja-JP" altLang="en-US" sz="1400" dirty="0" smtClean="0"/>
              <a:t>特</a:t>
            </a:r>
            <a:r>
              <a:rPr kumimoji="1" lang="ja-JP" altLang="en-US" sz="1400" dirty="0"/>
              <a:t>に、「運輸業、郵便業」、「生活関連サービス業、娯楽業」、「教育、学習支援業」</a:t>
            </a:r>
            <a:r>
              <a:rPr kumimoji="1" lang="ja-JP" altLang="en-US" sz="1400" dirty="0" smtClean="0"/>
              <a:t>、「医療」、「</a:t>
            </a:r>
            <a:r>
              <a:rPr kumimoji="1" lang="ja-JP" altLang="en-US" sz="1400" dirty="0"/>
              <a:t>福祉」が</a:t>
            </a:r>
            <a:r>
              <a:rPr lang="ja-JP" altLang="en-US" sz="1400" dirty="0"/>
              <a:t>他業種に比べて多い。</a:t>
            </a:r>
            <a:endParaRPr kumimoji="1" lang="ja-JP" altLang="en-US" sz="1400" dirty="0"/>
          </a:p>
        </p:txBody>
      </p:sp>
      <p:graphicFrame>
        <p:nvGraphicFramePr>
          <p:cNvPr id="12" name="表 11">
            <a:extLst>
              <a:ext uri="{FF2B5EF4-FFF2-40B4-BE49-F238E27FC236}">
                <a16:creationId xmlns:a16="http://schemas.microsoft.com/office/drawing/2014/main" id="{D79779E7-1839-4470-A6D0-F0F54A752916}"/>
              </a:ext>
            </a:extLst>
          </p:cNvPr>
          <p:cNvGraphicFramePr>
            <a:graphicFrameLocks noGrp="1"/>
          </p:cNvGraphicFramePr>
          <p:nvPr>
            <p:extLst>
              <p:ext uri="{D42A27DB-BD31-4B8C-83A1-F6EECF244321}">
                <p14:modId xmlns:p14="http://schemas.microsoft.com/office/powerpoint/2010/main" val="534397955"/>
              </p:ext>
            </p:extLst>
          </p:nvPr>
        </p:nvGraphicFramePr>
        <p:xfrm>
          <a:off x="2866728" y="2524816"/>
          <a:ext cx="1440160" cy="488569"/>
        </p:xfrm>
        <a:graphic>
          <a:graphicData uri="http://schemas.openxmlformats.org/drawingml/2006/table">
            <a:tbl>
              <a:tblPr/>
              <a:tblGrid>
                <a:gridCol w="1440160">
                  <a:extLst>
                    <a:ext uri="{9D8B030D-6E8A-4147-A177-3AD203B41FA5}">
                      <a16:colId xmlns:a16="http://schemas.microsoft.com/office/drawing/2014/main" val="1014885618"/>
                    </a:ext>
                  </a:extLst>
                </a:gridCol>
              </a:tblGrid>
              <a:tr h="488569">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Tree>
    <p:extLst>
      <p:ext uri="{BB962C8B-B14F-4D97-AF65-F5344CB8AC3E}">
        <p14:creationId xmlns:p14="http://schemas.microsoft.com/office/powerpoint/2010/main" val="1944036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4752528"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問１（事業内容）</a:t>
            </a:r>
            <a:r>
              <a:rPr kumimoji="1" lang="en-US" altLang="ja-JP" sz="1400" dirty="0">
                <a:latin typeface="HGP創英角ｺﾞｼｯｸUB" panose="020B0900000000000000" pitchFamily="50" charset="-128"/>
                <a:ea typeface="HGP創英角ｺﾞｼｯｸUB" panose="020B0900000000000000" pitchFamily="50" charset="-128"/>
              </a:rPr>
              <a:t>×</a:t>
            </a:r>
            <a:r>
              <a:rPr kumimoji="1" lang="ja-JP" altLang="en-US" sz="1400" dirty="0">
                <a:latin typeface="HGP創英角ｺﾞｼｯｸUB" panose="020B0900000000000000" pitchFamily="50" charset="-128"/>
                <a:ea typeface="HGP創英角ｺﾞｼｯｸUB" panose="020B0900000000000000" pitchFamily="50" charset="-128"/>
              </a:rPr>
              <a:t>問</a:t>
            </a:r>
            <a:r>
              <a:rPr lang="ja-JP" altLang="en-US" sz="1400" dirty="0">
                <a:latin typeface="HGP創英角ｺﾞｼｯｸUB" panose="020B0900000000000000" pitchFamily="50" charset="-128"/>
                <a:ea typeface="HGP創英角ｺﾞｼｯｸUB" panose="020B0900000000000000" pitchFamily="50" charset="-128"/>
              </a:rPr>
              <a:t>７（合理的配慮を提供できなかった経験）</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1660968424"/>
              </p:ext>
            </p:extLst>
          </p:nvPr>
        </p:nvGraphicFramePr>
        <p:xfrm>
          <a:off x="251520" y="1076561"/>
          <a:ext cx="8398809" cy="5120640"/>
        </p:xfrm>
        <a:graphic>
          <a:graphicData uri="http://schemas.openxmlformats.org/drawingml/2006/table">
            <a:tbl>
              <a:tblPr firstRow="1" bandRow="1">
                <a:tableStyleId>{5C22544A-7EE6-4342-B048-85BDC9FD1C3A}</a:tableStyleId>
              </a:tblPr>
              <a:tblGrid>
                <a:gridCol w="2731321">
                  <a:extLst>
                    <a:ext uri="{9D8B030D-6E8A-4147-A177-3AD203B41FA5}">
                      <a16:colId xmlns:a16="http://schemas.microsoft.com/office/drawing/2014/main" val="1713714064"/>
                    </a:ext>
                  </a:extLst>
                </a:gridCol>
                <a:gridCol w="1416872">
                  <a:extLst>
                    <a:ext uri="{9D8B030D-6E8A-4147-A177-3AD203B41FA5}">
                      <a16:colId xmlns:a16="http://schemas.microsoft.com/office/drawing/2014/main" val="3100612507"/>
                    </a:ext>
                  </a:extLst>
                </a:gridCol>
                <a:gridCol w="1416872">
                  <a:extLst>
                    <a:ext uri="{9D8B030D-6E8A-4147-A177-3AD203B41FA5}">
                      <a16:colId xmlns:a16="http://schemas.microsoft.com/office/drawing/2014/main" val="2369552404"/>
                    </a:ext>
                  </a:extLst>
                </a:gridCol>
                <a:gridCol w="1416872">
                  <a:extLst>
                    <a:ext uri="{9D8B030D-6E8A-4147-A177-3AD203B41FA5}">
                      <a16:colId xmlns:a16="http://schemas.microsoft.com/office/drawing/2014/main" val="2266357165"/>
                    </a:ext>
                  </a:extLst>
                </a:gridCol>
                <a:gridCol w="1416872">
                  <a:extLst>
                    <a:ext uri="{9D8B030D-6E8A-4147-A177-3AD203B41FA5}">
                      <a16:colId xmlns:a16="http://schemas.microsoft.com/office/drawing/2014/main" val="306176953"/>
                    </a:ext>
                  </a:extLst>
                </a:gridCol>
              </a:tblGrid>
              <a:tr h="133903">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経験</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en-US" altLang="ja-JP" sz="8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事業内容</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endParaRPr kumimoji="1" lang="ja-JP" altLang="en-US"/>
                    </a:p>
                  </a:txBody>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情報通信業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sz="1200" dirty="0">
                          <a:latin typeface="Meiryo UI" panose="020B0604030504040204" pitchFamily="50" charset="-128"/>
                          <a:ea typeface="Meiryo UI" panose="020B0604030504040204" pitchFamily="50" charset="-128"/>
                        </a:rPr>
                        <a:t>０</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69627566"/>
                  </a:ext>
                </a:extLst>
              </a:tr>
              <a:tr h="390274">
                <a:tc>
                  <a:txBody>
                    <a:bodyPr/>
                    <a:lstStyle/>
                    <a:p>
                      <a:r>
                        <a:rPr kumimoji="1" lang="zh-TW" altLang="en-US" sz="1200" dirty="0">
                          <a:latin typeface="Meiryo UI" panose="020B0604030504040204" pitchFamily="50" charset="-128"/>
                          <a:ea typeface="Meiryo UI" panose="020B0604030504040204" pitchFamily="50" charset="-128"/>
                        </a:rPr>
                        <a:t>運輸業、郵便業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(36.4%)</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7</a:t>
                      </a:r>
                    </a:p>
                    <a:p>
                      <a:pPr algn="r"/>
                      <a:r>
                        <a:rPr kumimoji="1" lang="en-US" altLang="ja-JP" sz="1200" dirty="0">
                          <a:latin typeface="Meiryo UI" panose="020B0604030504040204" pitchFamily="50" charset="-128"/>
                          <a:ea typeface="Meiryo UI" panose="020B0604030504040204" pitchFamily="50" charset="-128"/>
                        </a:rPr>
                        <a:t>(63.6%)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11</a:t>
                      </a: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87924873"/>
                  </a:ext>
                </a:extLst>
              </a:tr>
              <a:tr h="292963">
                <a:tc>
                  <a:txBody>
                    <a:bodyPr/>
                    <a:lstStyle/>
                    <a:p>
                      <a:r>
                        <a:rPr kumimoji="1" lang="zh-TW" altLang="en-US" sz="1200" dirty="0">
                          <a:latin typeface="Meiryo UI" panose="020B0604030504040204" pitchFamily="50" charset="-128"/>
                          <a:ea typeface="Meiryo UI" panose="020B0604030504040204" pitchFamily="50" charset="-128"/>
                        </a:rPr>
                        <a:t>卸売業、小売業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(25.0%)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p>
                      <a:pPr algn="r"/>
                      <a:r>
                        <a:rPr kumimoji="1" lang="en-US" altLang="ja-JP" sz="1200" dirty="0" smtClean="0">
                          <a:latin typeface="Meiryo UI" panose="020B0604030504040204" pitchFamily="50" charset="-128"/>
                          <a:ea typeface="Meiryo UI" panose="020B0604030504040204" pitchFamily="50" charset="-128"/>
                        </a:rPr>
                        <a:t>(75.0%)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2219602"/>
                  </a:ext>
                </a:extLst>
              </a:tr>
              <a:tr h="292963">
                <a:tc>
                  <a:txBody>
                    <a:bodyPr/>
                    <a:lstStyle/>
                    <a:p>
                      <a:r>
                        <a:rPr kumimoji="1" lang="zh-TW" altLang="en-US" sz="1200" dirty="0">
                          <a:latin typeface="Meiryo UI" panose="020B0604030504040204" pitchFamily="50" charset="-128"/>
                          <a:ea typeface="Meiryo UI" panose="020B0604030504040204" pitchFamily="50" charset="-128"/>
                        </a:rPr>
                        <a:t>金融業、保険業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(100%)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不動産業、物品賃貸業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(25.0%)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p>
                      <a:pPr algn="r"/>
                      <a:r>
                        <a:rPr kumimoji="1" lang="en-US" altLang="ja-JP" sz="1200" dirty="0" smtClean="0">
                          <a:latin typeface="Meiryo UI" panose="020B0604030504040204" pitchFamily="50" charset="-128"/>
                          <a:ea typeface="Meiryo UI" panose="020B0604030504040204" pitchFamily="50" charset="-128"/>
                        </a:rPr>
                        <a:t>(75.0%)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89390897"/>
                  </a:ext>
                </a:extLst>
              </a:tr>
              <a:tr h="292963">
                <a:tc>
                  <a:txBody>
                    <a:bodyPr/>
                    <a:lstStyle/>
                    <a:p>
                      <a:r>
                        <a:rPr kumimoji="1" lang="ja-JP" altLang="en-US" sz="1200" dirty="0">
                          <a:latin typeface="Meiryo UI" panose="020B0604030504040204" pitchFamily="50" charset="-128"/>
                          <a:ea typeface="Meiryo UI" panose="020B0604030504040204" pitchFamily="50" charset="-128"/>
                        </a:rPr>
                        <a:t>学術研究、専門・技術サービス業</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7068937"/>
                  </a:ext>
                </a:extLst>
              </a:tr>
              <a:tr h="292963">
                <a:tc>
                  <a:txBody>
                    <a:bodyPr/>
                    <a:lstStyle/>
                    <a:p>
                      <a:r>
                        <a:rPr kumimoji="1" lang="ja-JP" altLang="en-US" sz="1200" dirty="0">
                          <a:latin typeface="Meiryo UI" panose="020B0604030504040204" pitchFamily="50" charset="-128"/>
                          <a:ea typeface="Meiryo UI" panose="020B0604030504040204" pitchFamily="50" charset="-128"/>
                        </a:rPr>
                        <a:t>宿泊業、飲食サービス業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6619560"/>
                  </a:ext>
                </a:extLst>
              </a:tr>
              <a:tr h="292963">
                <a:tc>
                  <a:txBody>
                    <a:bodyPr/>
                    <a:lstStyle/>
                    <a:p>
                      <a:r>
                        <a:rPr kumimoji="1" lang="ja-JP" altLang="en-US" sz="1200" dirty="0">
                          <a:latin typeface="Meiryo UI" panose="020B0604030504040204" pitchFamily="50" charset="-128"/>
                          <a:ea typeface="Meiryo UI" panose="020B0604030504040204" pitchFamily="50" charset="-128"/>
                        </a:rPr>
                        <a:t>生活関連サービス業、娯楽業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p>
                      <a:pPr algn="r"/>
                      <a:r>
                        <a:rPr kumimoji="1" lang="en-US" altLang="ja-JP" sz="1200" dirty="0">
                          <a:latin typeface="Meiryo UI" panose="020B0604030504040204" pitchFamily="50" charset="-128"/>
                          <a:ea typeface="Meiryo UI" panose="020B0604030504040204" pitchFamily="50" charset="-128"/>
                        </a:rPr>
                        <a:t>(100%)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3</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8317549"/>
                  </a:ext>
                </a:extLst>
              </a:tr>
              <a:tr h="358226">
                <a:tc>
                  <a:txBody>
                    <a:bodyPr/>
                    <a:lstStyle/>
                    <a:p>
                      <a:r>
                        <a:rPr kumimoji="1" lang="ja-JP" altLang="en-US" sz="1200" dirty="0">
                          <a:latin typeface="Meiryo UI" panose="020B0604030504040204" pitchFamily="50" charset="-128"/>
                          <a:ea typeface="Meiryo UI" panose="020B0604030504040204" pitchFamily="50" charset="-128"/>
                        </a:rPr>
                        <a:t>教育、学習支援業</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(40.5%)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(59.5%)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57371770"/>
                  </a:ext>
                </a:extLst>
              </a:tr>
              <a:tr h="292963">
                <a:tc>
                  <a:txBody>
                    <a:bodyPr/>
                    <a:lstStyle/>
                    <a:p>
                      <a:r>
                        <a:rPr kumimoji="1" lang="ja-JP" altLang="en-US" sz="1200" dirty="0">
                          <a:latin typeface="Meiryo UI" panose="020B0604030504040204" pitchFamily="50" charset="-128"/>
                          <a:ea typeface="Meiryo UI" panose="020B0604030504040204" pitchFamily="50" charset="-128"/>
                        </a:rPr>
                        <a:t>医療</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(11.1%)</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16</a:t>
                      </a:r>
                    </a:p>
                    <a:p>
                      <a:pPr algn="r"/>
                      <a:r>
                        <a:rPr kumimoji="1" lang="en-US" altLang="ja-JP" sz="1200" dirty="0">
                          <a:latin typeface="Meiryo UI" panose="020B0604030504040204" pitchFamily="50" charset="-128"/>
                          <a:ea typeface="Meiryo UI" panose="020B0604030504040204" pitchFamily="50" charset="-128"/>
                        </a:rPr>
                        <a:t>(88.9%)</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18</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02084140"/>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graphicFrame>
        <p:nvGraphicFramePr>
          <p:cNvPr id="13" name="表 12">
            <a:extLst>
              <a:ext uri="{FF2B5EF4-FFF2-40B4-BE49-F238E27FC236}">
                <a16:creationId xmlns:a16="http://schemas.microsoft.com/office/drawing/2014/main" id="{FD5DF8A2-512D-4638-9BFC-0BA97C9E194C}"/>
              </a:ext>
            </a:extLst>
          </p:cNvPr>
          <p:cNvGraphicFramePr>
            <a:graphicFrameLocks noGrp="1"/>
          </p:cNvGraphicFramePr>
          <p:nvPr>
            <p:extLst>
              <p:ext uri="{D42A27DB-BD31-4B8C-83A1-F6EECF244321}">
                <p14:modId xmlns:p14="http://schemas.microsoft.com/office/powerpoint/2010/main" val="2679745190"/>
              </p:ext>
            </p:extLst>
          </p:nvPr>
        </p:nvGraphicFramePr>
        <p:xfrm>
          <a:off x="2961454" y="2095829"/>
          <a:ext cx="1440160" cy="901123"/>
        </p:xfrm>
        <a:graphic>
          <a:graphicData uri="http://schemas.openxmlformats.org/drawingml/2006/table">
            <a:tbl>
              <a:tblPr/>
              <a:tblGrid>
                <a:gridCol w="1440160">
                  <a:extLst>
                    <a:ext uri="{9D8B030D-6E8A-4147-A177-3AD203B41FA5}">
                      <a16:colId xmlns:a16="http://schemas.microsoft.com/office/drawing/2014/main" val="1014885618"/>
                    </a:ext>
                  </a:extLst>
                </a:gridCol>
              </a:tblGrid>
              <a:tr h="901123">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531864588"/>
                  </a:ext>
                </a:extLst>
              </a:tr>
            </a:tbl>
          </a:graphicData>
        </a:graphic>
      </p:graphicFrame>
      <p:graphicFrame>
        <p:nvGraphicFramePr>
          <p:cNvPr id="10" name="表 9">
            <a:extLst>
              <a:ext uri="{FF2B5EF4-FFF2-40B4-BE49-F238E27FC236}">
                <a16:creationId xmlns:a16="http://schemas.microsoft.com/office/drawing/2014/main" id="{8775CB12-27FF-4921-B75E-D7C9051A7B7D}"/>
              </a:ext>
            </a:extLst>
          </p:cNvPr>
          <p:cNvGraphicFramePr>
            <a:graphicFrameLocks noGrp="1"/>
          </p:cNvGraphicFramePr>
          <p:nvPr>
            <p:extLst>
              <p:ext uri="{D42A27DB-BD31-4B8C-83A1-F6EECF244321}">
                <p14:modId xmlns:p14="http://schemas.microsoft.com/office/powerpoint/2010/main" val="1839987184"/>
              </p:ext>
            </p:extLst>
          </p:nvPr>
        </p:nvGraphicFramePr>
        <p:xfrm>
          <a:off x="2961454" y="3435745"/>
          <a:ext cx="1440160" cy="497312"/>
        </p:xfrm>
        <a:graphic>
          <a:graphicData uri="http://schemas.openxmlformats.org/drawingml/2006/table">
            <a:tbl>
              <a:tblPr/>
              <a:tblGrid>
                <a:gridCol w="1440160">
                  <a:extLst>
                    <a:ext uri="{9D8B030D-6E8A-4147-A177-3AD203B41FA5}">
                      <a16:colId xmlns:a16="http://schemas.microsoft.com/office/drawing/2014/main" val="1014885618"/>
                    </a:ext>
                  </a:extLst>
                </a:gridCol>
              </a:tblGrid>
              <a:tr h="497312">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531864588"/>
                  </a:ext>
                </a:extLst>
              </a:tr>
            </a:tbl>
          </a:graphicData>
        </a:graphic>
      </p:graphicFrame>
      <p:graphicFrame>
        <p:nvGraphicFramePr>
          <p:cNvPr id="11" name="表 10">
            <a:extLst>
              <a:ext uri="{FF2B5EF4-FFF2-40B4-BE49-F238E27FC236}">
                <a16:creationId xmlns:a16="http://schemas.microsoft.com/office/drawing/2014/main" id="{91B26CD4-812C-4F07-9ACB-76CEA7CDD8C5}"/>
              </a:ext>
            </a:extLst>
          </p:cNvPr>
          <p:cNvGraphicFramePr>
            <a:graphicFrameLocks noGrp="1"/>
          </p:cNvGraphicFramePr>
          <p:nvPr>
            <p:extLst>
              <p:ext uri="{D42A27DB-BD31-4B8C-83A1-F6EECF244321}">
                <p14:modId xmlns:p14="http://schemas.microsoft.com/office/powerpoint/2010/main" val="4054742102"/>
              </p:ext>
            </p:extLst>
          </p:nvPr>
        </p:nvGraphicFramePr>
        <p:xfrm>
          <a:off x="2949284" y="5295629"/>
          <a:ext cx="1440160" cy="901123"/>
        </p:xfrm>
        <a:graphic>
          <a:graphicData uri="http://schemas.openxmlformats.org/drawingml/2006/table">
            <a:tbl>
              <a:tblPr/>
              <a:tblGrid>
                <a:gridCol w="1440160">
                  <a:extLst>
                    <a:ext uri="{9D8B030D-6E8A-4147-A177-3AD203B41FA5}">
                      <a16:colId xmlns:a16="http://schemas.microsoft.com/office/drawing/2014/main" val="1014885618"/>
                    </a:ext>
                  </a:extLst>
                </a:gridCol>
              </a:tblGrid>
              <a:tr h="901123">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531864588"/>
                  </a:ext>
                </a:extLst>
              </a:tr>
            </a:tbl>
          </a:graphicData>
        </a:graphic>
      </p:graphicFrame>
    </p:spTree>
    <p:extLst>
      <p:ext uri="{BB962C8B-B14F-4D97-AF65-F5344CB8AC3E}">
        <p14:creationId xmlns:p14="http://schemas.microsoft.com/office/powerpoint/2010/main" val="21557738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4752528"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問１（事業内容）</a:t>
            </a:r>
            <a:r>
              <a:rPr kumimoji="1" lang="en-US" altLang="ja-JP" sz="1400" dirty="0">
                <a:latin typeface="HGP創英角ｺﾞｼｯｸUB" panose="020B0900000000000000" pitchFamily="50" charset="-128"/>
                <a:ea typeface="HGP創英角ｺﾞｼｯｸUB" panose="020B0900000000000000" pitchFamily="50" charset="-128"/>
              </a:rPr>
              <a:t>×</a:t>
            </a:r>
            <a:r>
              <a:rPr lang="ja-JP" altLang="en-US" sz="1400" dirty="0">
                <a:latin typeface="HGP創英角ｺﾞｼｯｸUB" panose="020B0900000000000000" pitchFamily="50" charset="-128"/>
                <a:ea typeface="HGP創英角ｺﾞｼｯｸUB" panose="020B0900000000000000" pitchFamily="50" charset="-128"/>
              </a:rPr>
              <a:t>問７（合理的配慮を提供できなかった経験）</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7" name="正方形/長方形 16"/>
          <p:cNvSpPr/>
          <p:nvPr/>
        </p:nvSpPr>
        <p:spPr>
          <a:xfrm>
            <a:off x="8650330" y="6396236"/>
            <a:ext cx="432048" cy="387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13</a:t>
            </a:r>
            <a:endParaRPr kumimoji="1" lang="ja-JP" altLang="en-US" dirty="0">
              <a:solidFill>
                <a:schemeClr val="tx1"/>
              </a:solidFill>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1746027935"/>
              </p:ext>
            </p:extLst>
          </p:nvPr>
        </p:nvGraphicFramePr>
        <p:xfrm>
          <a:off x="251520" y="1076561"/>
          <a:ext cx="8136826" cy="2834640"/>
        </p:xfrm>
        <a:graphic>
          <a:graphicData uri="http://schemas.openxmlformats.org/drawingml/2006/table">
            <a:tbl>
              <a:tblPr firstRow="1" bandRow="1">
                <a:tableStyleId>{5C22544A-7EE6-4342-B048-85BDC9FD1C3A}</a:tableStyleId>
              </a:tblPr>
              <a:tblGrid>
                <a:gridCol w="2646122">
                  <a:extLst>
                    <a:ext uri="{9D8B030D-6E8A-4147-A177-3AD203B41FA5}">
                      <a16:colId xmlns:a16="http://schemas.microsoft.com/office/drawing/2014/main" val="1713714064"/>
                    </a:ext>
                  </a:extLst>
                </a:gridCol>
                <a:gridCol w="1372676">
                  <a:extLst>
                    <a:ext uri="{9D8B030D-6E8A-4147-A177-3AD203B41FA5}">
                      <a16:colId xmlns:a16="http://schemas.microsoft.com/office/drawing/2014/main" val="3100612507"/>
                    </a:ext>
                  </a:extLst>
                </a:gridCol>
                <a:gridCol w="1372676">
                  <a:extLst>
                    <a:ext uri="{9D8B030D-6E8A-4147-A177-3AD203B41FA5}">
                      <a16:colId xmlns:a16="http://schemas.microsoft.com/office/drawing/2014/main" val="2369552404"/>
                    </a:ext>
                  </a:extLst>
                </a:gridCol>
                <a:gridCol w="1372676">
                  <a:extLst>
                    <a:ext uri="{9D8B030D-6E8A-4147-A177-3AD203B41FA5}">
                      <a16:colId xmlns:a16="http://schemas.microsoft.com/office/drawing/2014/main" val="1708189472"/>
                    </a:ext>
                  </a:extLst>
                </a:gridCol>
                <a:gridCol w="1372676">
                  <a:extLst>
                    <a:ext uri="{9D8B030D-6E8A-4147-A177-3AD203B41FA5}">
                      <a16:colId xmlns:a16="http://schemas.microsoft.com/office/drawing/2014/main" val="306176953"/>
                    </a:ext>
                  </a:extLst>
                </a:gridCol>
              </a:tblGrid>
              <a:tr h="133903">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経験</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事業内容</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endParaRPr kumimoji="1" lang="ja-JP" altLang="en-US"/>
                    </a:p>
                  </a:txBody>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福祉</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28.9%)</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26</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(68.4%)</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(2.6%)</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59759664"/>
                  </a:ext>
                </a:extLst>
              </a:tr>
              <a:tr h="292963">
                <a:tc>
                  <a:txBody>
                    <a:bodyPr/>
                    <a:lstStyle/>
                    <a:p>
                      <a:r>
                        <a:rPr kumimoji="1" lang="ja-JP" altLang="en-US" sz="1200" dirty="0">
                          <a:latin typeface="Meiryo UI" panose="020B0604030504040204" pitchFamily="50" charset="-128"/>
                          <a:ea typeface="Meiryo UI" panose="020B0604030504040204" pitchFamily="50" charset="-128"/>
                        </a:rPr>
                        <a:t>複合サービス業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01150018"/>
                  </a:ext>
                </a:extLst>
              </a:tr>
              <a:tr h="365122">
                <a:tc>
                  <a:txBody>
                    <a:bodyPr/>
                    <a:lstStyle/>
                    <a:p>
                      <a:r>
                        <a:rPr kumimoji="1" lang="ja-JP" altLang="en-US" sz="1200" dirty="0">
                          <a:latin typeface="Meiryo UI" panose="020B0604030504040204" pitchFamily="50" charset="-128"/>
                          <a:ea typeface="Meiryo UI" panose="020B0604030504040204" pitchFamily="50" charset="-128"/>
                        </a:rPr>
                        <a:t>サービス業（他に分類されない）</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(100%)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59555425"/>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9053469"/>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35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29.9%)</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81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(69.2%)</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(0.9%)</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117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6690987"/>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graphicFrame>
        <p:nvGraphicFramePr>
          <p:cNvPr id="7" name="表 6">
            <a:extLst>
              <a:ext uri="{FF2B5EF4-FFF2-40B4-BE49-F238E27FC236}">
                <a16:creationId xmlns:a16="http://schemas.microsoft.com/office/drawing/2014/main" id="{C55F6E51-A7E8-4050-B460-EB978D324270}"/>
              </a:ext>
            </a:extLst>
          </p:cNvPr>
          <p:cNvGraphicFramePr>
            <a:graphicFrameLocks noGrp="1"/>
          </p:cNvGraphicFramePr>
          <p:nvPr>
            <p:extLst>
              <p:ext uri="{D42A27DB-BD31-4B8C-83A1-F6EECF244321}">
                <p14:modId xmlns:p14="http://schemas.microsoft.com/office/powerpoint/2010/main" val="3527693475"/>
              </p:ext>
            </p:extLst>
          </p:nvPr>
        </p:nvGraphicFramePr>
        <p:xfrm>
          <a:off x="2926160" y="1645272"/>
          <a:ext cx="1357808" cy="470297"/>
        </p:xfrm>
        <a:graphic>
          <a:graphicData uri="http://schemas.openxmlformats.org/drawingml/2006/table">
            <a:tbl>
              <a:tblPr/>
              <a:tblGrid>
                <a:gridCol w="1357808">
                  <a:extLst>
                    <a:ext uri="{9D8B030D-6E8A-4147-A177-3AD203B41FA5}">
                      <a16:colId xmlns:a16="http://schemas.microsoft.com/office/drawing/2014/main" val="1014885618"/>
                    </a:ext>
                  </a:extLst>
                </a:gridCol>
              </a:tblGrid>
              <a:tr h="470297">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
        <p:nvSpPr>
          <p:cNvPr id="10" name="四角形: 角を丸くする 9">
            <a:extLst>
              <a:ext uri="{FF2B5EF4-FFF2-40B4-BE49-F238E27FC236}">
                <a16:creationId xmlns:a16="http://schemas.microsoft.com/office/drawing/2014/main" id="{81D425E5-66AC-4053-8258-2840290EC532}"/>
              </a:ext>
            </a:extLst>
          </p:cNvPr>
          <p:cNvSpPr/>
          <p:nvPr/>
        </p:nvSpPr>
        <p:spPr>
          <a:xfrm>
            <a:off x="344215" y="4146940"/>
            <a:ext cx="8136905" cy="108225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t>合理的配慮を提供できなかった経験が「ある」事業者</a:t>
            </a:r>
            <a:r>
              <a:rPr kumimoji="1" lang="ja-JP" altLang="en-US" sz="1400" dirty="0" smtClean="0"/>
              <a:t>は、「運輸業、郵便業」、「卸売業、小売業」、「不動産業、物品賃貸業」、「教育、学習支援業」、「医療」、「</a:t>
            </a:r>
            <a:r>
              <a:rPr lang="ja-JP" altLang="en-US" sz="1400" dirty="0" smtClean="0"/>
              <a:t>福祉」、「サービス業（他に分類されない）」で一定割合ある。</a:t>
            </a:r>
            <a:endParaRPr kumimoji="1" lang="en-US" altLang="ja-JP" sz="1400" dirty="0"/>
          </a:p>
        </p:txBody>
      </p:sp>
      <p:graphicFrame>
        <p:nvGraphicFramePr>
          <p:cNvPr id="11" name="表 10">
            <a:extLst>
              <a:ext uri="{FF2B5EF4-FFF2-40B4-BE49-F238E27FC236}">
                <a16:creationId xmlns:a16="http://schemas.microsoft.com/office/drawing/2014/main" id="{3093351A-86C5-400B-A0F6-03D57AA7B859}"/>
              </a:ext>
            </a:extLst>
          </p:cNvPr>
          <p:cNvGraphicFramePr>
            <a:graphicFrameLocks noGrp="1"/>
          </p:cNvGraphicFramePr>
          <p:nvPr>
            <p:extLst>
              <p:ext uri="{D42A27DB-BD31-4B8C-83A1-F6EECF244321}">
                <p14:modId xmlns:p14="http://schemas.microsoft.com/office/powerpoint/2010/main" val="1578294920"/>
              </p:ext>
            </p:extLst>
          </p:nvPr>
        </p:nvGraphicFramePr>
        <p:xfrm>
          <a:off x="2915738" y="2545479"/>
          <a:ext cx="1357808" cy="470297"/>
        </p:xfrm>
        <a:graphic>
          <a:graphicData uri="http://schemas.openxmlformats.org/drawingml/2006/table">
            <a:tbl>
              <a:tblPr/>
              <a:tblGrid>
                <a:gridCol w="1357808">
                  <a:extLst>
                    <a:ext uri="{9D8B030D-6E8A-4147-A177-3AD203B41FA5}">
                      <a16:colId xmlns:a16="http://schemas.microsoft.com/office/drawing/2014/main" val="1014885618"/>
                    </a:ext>
                  </a:extLst>
                </a:gridCol>
              </a:tblGrid>
              <a:tr h="470297">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Tree>
    <p:extLst>
      <p:ext uri="{BB962C8B-B14F-4D97-AF65-F5344CB8AC3E}">
        <p14:creationId xmlns:p14="http://schemas.microsoft.com/office/powerpoint/2010/main" val="9805972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8280922" cy="429910"/>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問１（事業内容）</a:t>
            </a:r>
            <a:r>
              <a:rPr kumimoji="1" lang="en-US" altLang="ja-JP" sz="1400" dirty="0">
                <a:latin typeface="HGP創英角ｺﾞｼｯｸUB" panose="020B0900000000000000" pitchFamily="50" charset="-128"/>
                <a:ea typeface="HGP創英角ｺﾞｼｯｸUB" panose="020B0900000000000000" pitchFamily="50" charset="-128"/>
              </a:rPr>
              <a:t>×</a:t>
            </a:r>
            <a:r>
              <a:rPr kumimoji="1" lang="ja-JP" altLang="en-US" sz="1400" dirty="0">
                <a:latin typeface="HGP創英角ｺﾞｼｯｸUB" panose="020B0900000000000000" pitchFamily="50" charset="-128"/>
                <a:ea typeface="HGP創英角ｺﾞｼｯｸUB" panose="020B0900000000000000" pitchFamily="50" charset="-128"/>
              </a:rPr>
              <a:t>問９（合理的配慮の理解度（過重な負担がないにもかかわらず配慮を行わないことは「障が</a:t>
            </a:r>
            <a:endParaRPr kumimoji="1" lang="en-US" altLang="ja-JP" sz="1400" dirty="0">
              <a:latin typeface="HGP創英角ｺﾞｼｯｸUB" panose="020B0900000000000000" pitchFamily="50" charset="-128"/>
              <a:ea typeface="HGP創英角ｺﾞｼｯｸUB" panose="020B0900000000000000" pitchFamily="50" charset="-128"/>
            </a:endParaRPr>
          </a:p>
          <a:p>
            <a:r>
              <a:rPr lang="ja-JP" altLang="en-US" sz="1400" dirty="0">
                <a:latin typeface="HGP創英角ｺﾞｼｯｸUB" panose="020B0900000000000000" pitchFamily="50" charset="-128"/>
                <a:ea typeface="HGP創英角ｺﾞｼｯｸUB" panose="020B0900000000000000" pitchFamily="50" charset="-128"/>
              </a:rPr>
              <a:t>　　　　　　　　　　　　　　　　</a:t>
            </a:r>
            <a:r>
              <a:rPr kumimoji="1" lang="ja-JP" altLang="en-US" sz="1400" dirty="0">
                <a:latin typeface="HGP創英角ｺﾞｼｯｸUB" panose="020B0900000000000000" pitchFamily="50" charset="-128"/>
                <a:ea typeface="HGP創英角ｺﾞｼｯｸUB" panose="020B0900000000000000" pitchFamily="50" charset="-128"/>
              </a:rPr>
              <a:t>いを理由とする差別」にあたると思うか。））</a:t>
            </a: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2516251153"/>
              </p:ext>
            </p:extLst>
          </p:nvPr>
        </p:nvGraphicFramePr>
        <p:xfrm>
          <a:off x="251520" y="1182762"/>
          <a:ext cx="8280921" cy="5120640"/>
        </p:xfrm>
        <a:graphic>
          <a:graphicData uri="http://schemas.openxmlformats.org/drawingml/2006/table">
            <a:tbl>
              <a:tblPr firstRow="1" bandRow="1">
                <a:tableStyleId>{5C22544A-7EE6-4342-B048-85BDC9FD1C3A}</a:tableStyleId>
              </a:tblPr>
              <a:tblGrid>
                <a:gridCol w="2013597">
                  <a:extLst>
                    <a:ext uri="{9D8B030D-6E8A-4147-A177-3AD203B41FA5}">
                      <a16:colId xmlns:a16="http://schemas.microsoft.com/office/drawing/2014/main" val="1713714064"/>
                    </a:ext>
                  </a:extLst>
                </a:gridCol>
                <a:gridCol w="1044554">
                  <a:extLst>
                    <a:ext uri="{9D8B030D-6E8A-4147-A177-3AD203B41FA5}">
                      <a16:colId xmlns:a16="http://schemas.microsoft.com/office/drawing/2014/main" val="3100612507"/>
                    </a:ext>
                  </a:extLst>
                </a:gridCol>
                <a:gridCol w="1044554">
                  <a:extLst>
                    <a:ext uri="{9D8B030D-6E8A-4147-A177-3AD203B41FA5}">
                      <a16:colId xmlns:a16="http://schemas.microsoft.com/office/drawing/2014/main" val="2369552404"/>
                    </a:ext>
                  </a:extLst>
                </a:gridCol>
                <a:gridCol w="1168213">
                  <a:extLst>
                    <a:ext uri="{9D8B030D-6E8A-4147-A177-3AD203B41FA5}">
                      <a16:colId xmlns:a16="http://schemas.microsoft.com/office/drawing/2014/main" val="2266357165"/>
                    </a:ext>
                  </a:extLst>
                </a:gridCol>
                <a:gridCol w="920895">
                  <a:extLst>
                    <a:ext uri="{9D8B030D-6E8A-4147-A177-3AD203B41FA5}">
                      <a16:colId xmlns:a16="http://schemas.microsoft.com/office/drawing/2014/main" val="2458686272"/>
                    </a:ext>
                  </a:extLst>
                </a:gridCol>
                <a:gridCol w="1044554">
                  <a:extLst>
                    <a:ext uri="{9D8B030D-6E8A-4147-A177-3AD203B41FA5}">
                      <a16:colId xmlns:a16="http://schemas.microsoft.com/office/drawing/2014/main" val="2721206267"/>
                    </a:ext>
                  </a:extLst>
                </a:gridCol>
                <a:gridCol w="1044554">
                  <a:extLst>
                    <a:ext uri="{9D8B030D-6E8A-4147-A177-3AD203B41FA5}">
                      <a16:colId xmlns:a16="http://schemas.microsoft.com/office/drawing/2014/main" val="306176953"/>
                    </a:ext>
                  </a:extLst>
                </a:gridCol>
              </a:tblGrid>
              <a:tr h="133903">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差別にあたると思うか</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そう思わない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あまりそう思わない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どちらかといえばそう思う</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そう思う</a:t>
                      </a:r>
                      <a:endParaRPr kumimoji="1" lang="en-US" altLang="ja-JP" sz="7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a:solidFill>
                            <a:schemeClr val="bg1"/>
                          </a:solidFill>
                          <a:latin typeface="Meiryo UI" panose="020B0604030504040204" pitchFamily="50" charset="-128"/>
                          <a:ea typeface="Meiryo UI" panose="020B0604030504040204" pitchFamily="50" charset="-128"/>
                        </a:rPr>
                        <a:t>欠損値</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事業内容</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endParaRPr kumimoji="1" lang="ja-JP" altLang="en-US"/>
                    </a:p>
                  </a:txBody>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情報通信業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(100%)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69627566"/>
                  </a:ext>
                </a:extLst>
              </a:tr>
              <a:tr h="292963">
                <a:tc>
                  <a:txBody>
                    <a:bodyPr/>
                    <a:lstStyle/>
                    <a:p>
                      <a:r>
                        <a:rPr kumimoji="1" lang="zh-TW" altLang="en-US" sz="1200" dirty="0">
                          <a:latin typeface="Meiryo UI" panose="020B0604030504040204" pitchFamily="50" charset="-128"/>
                          <a:ea typeface="Meiryo UI" panose="020B0604030504040204" pitchFamily="50" charset="-128"/>
                        </a:rPr>
                        <a:t>運輸業、郵便業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smtClean="0">
                          <a:latin typeface="Meiryo UI" panose="020B0604030504040204" pitchFamily="50" charset="-128"/>
                          <a:ea typeface="Meiryo UI" panose="020B0604030504040204" pitchFamily="50" charset="-128"/>
                        </a:rPr>
                        <a:t>(9.5</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(4.8%)</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52.4%)</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7</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33.3%)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21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87924873"/>
                  </a:ext>
                </a:extLst>
              </a:tr>
              <a:tr h="292963">
                <a:tc>
                  <a:txBody>
                    <a:bodyPr/>
                    <a:lstStyle/>
                    <a:p>
                      <a:r>
                        <a:rPr kumimoji="1" lang="zh-TW" altLang="en-US" sz="1200" dirty="0">
                          <a:latin typeface="Meiryo UI" panose="020B0604030504040204" pitchFamily="50" charset="-128"/>
                          <a:ea typeface="Meiryo UI" panose="020B0604030504040204" pitchFamily="50" charset="-128"/>
                        </a:rPr>
                        <a:t>卸売業、小売業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smtClean="0">
                          <a:latin typeface="Meiryo UI" panose="020B0604030504040204" pitchFamily="50" charset="-128"/>
                          <a:ea typeface="Meiryo UI" panose="020B0604030504040204" pitchFamily="50" charset="-128"/>
                        </a:rPr>
                        <a:t>(4.8%)</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7</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16.7%)</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20</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(47.6%)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11</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26.2%)</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smtClean="0">
                          <a:latin typeface="Meiryo UI" panose="020B0604030504040204" pitchFamily="50" charset="-128"/>
                          <a:ea typeface="Meiryo UI" panose="020B0604030504040204" pitchFamily="50" charset="-128"/>
                        </a:rPr>
                        <a:t>(4.8%)</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42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2219602"/>
                  </a:ext>
                </a:extLst>
              </a:tr>
              <a:tr h="292963">
                <a:tc>
                  <a:txBody>
                    <a:bodyPr/>
                    <a:lstStyle/>
                    <a:p>
                      <a:r>
                        <a:rPr kumimoji="1" lang="zh-TW" altLang="en-US" sz="1200" dirty="0">
                          <a:latin typeface="Meiryo UI" panose="020B0604030504040204" pitchFamily="50" charset="-128"/>
                          <a:ea typeface="Meiryo UI" panose="020B0604030504040204" pitchFamily="50" charset="-128"/>
                        </a:rPr>
                        <a:t>金融業、保険業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0.0%)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3</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(60.0%)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(40.0%)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(0.0%)</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不動産業、物品賃貸業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smtClean="0">
                          <a:latin typeface="Meiryo UI" panose="020B0604030504040204" pitchFamily="50" charset="-128"/>
                          <a:ea typeface="Meiryo UI" panose="020B0604030504040204" pitchFamily="50" charset="-128"/>
                        </a:rPr>
                        <a:t>(6.1%)</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(3.0</a:t>
                      </a: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16</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48.5%)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(39.4%)</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3.0%)</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89390897"/>
                  </a:ext>
                </a:extLst>
              </a:tr>
              <a:tr h="292963">
                <a:tc>
                  <a:txBody>
                    <a:bodyPr/>
                    <a:lstStyle/>
                    <a:p>
                      <a:r>
                        <a:rPr kumimoji="1" lang="ja-JP" altLang="en-US" sz="1200" dirty="0">
                          <a:latin typeface="Meiryo UI" panose="020B0604030504040204" pitchFamily="50" charset="-128"/>
                          <a:ea typeface="Meiryo UI" panose="020B0604030504040204" pitchFamily="50" charset="-128"/>
                        </a:rPr>
                        <a:t>学術研究、専門・技術サービス業</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3</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(37.5%)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3</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(37.5%)</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25.0%)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8</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7068937"/>
                  </a:ext>
                </a:extLst>
              </a:tr>
              <a:tr h="292963">
                <a:tc>
                  <a:txBody>
                    <a:bodyPr/>
                    <a:lstStyle/>
                    <a:p>
                      <a:r>
                        <a:rPr kumimoji="1" lang="ja-JP" altLang="en-US" sz="1200" dirty="0">
                          <a:latin typeface="Meiryo UI" panose="020B0604030504040204" pitchFamily="50" charset="-128"/>
                          <a:ea typeface="Meiryo UI" panose="020B0604030504040204" pitchFamily="50" charset="-128"/>
                        </a:rPr>
                        <a:t>宿泊業、飲食サービス業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(16.7%)</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(16.7%)</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(66.7%)</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6</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100%)</a:t>
                      </a:r>
                      <a:endParaRPr kumimoji="1"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6619560"/>
                  </a:ext>
                </a:extLst>
              </a:tr>
              <a:tr h="292963">
                <a:tc>
                  <a:txBody>
                    <a:bodyPr/>
                    <a:lstStyle/>
                    <a:p>
                      <a:r>
                        <a:rPr kumimoji="1" lang="ja-JP" altLang="en-US" sz="1200" dirty="0">
                          <a:latin typeface="Meiryo UI" panose="020B0604030504040204" pitchFamily="50" charset="-128"/>
                          <a:ea typeface="Meiryo UI" panose="020B0604030504040204" pitchFamily="50" charset="-128"/>
                        </a:rPr>
                        <a:t>生活関連サービス業、娯楽業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3</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37.5%)</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62.5%)</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8</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8317549"/>
                  </a:ext>
                </a:extLst>
              </a:tr>
              <a:tr h="358226">
                <a:tc>
                  <a:txBody>
                    <a:bodyPr/>
                    <a:lstStyle/>
                    <a:p>
                      <a:r>
                        <a:rPr kumimoji="1" lang="ja-JP" altLang="en-US" sz="1200" dirty="0">
                          <a:latin typeface="Meiryo UI" panose="020B0604030504040204" pitchFamily="50" charset="-128"/>
                          <a:ea typeface="Meiryo UI" panose="020B0604030504040204" pitchFamily="50" charset="-128"/>
                        </a:rPr>
                        <a:t>教育、学習支援業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7</a:t>
                      </a:r>
                    </a:p>
                    <a:p>
                      <a:pPr algn="r"/>
                      <a:r>
                        <a:rPr kumimoji="1" lang="en-US" altLang="ja-JP" sz="1200" dirty="0" smtClean="0">
                          <a:latin typeface="Meiryo UI" panose="020B0604030504040204" pitchFamily="50" charset="-128"/>
                          <a:ea typeface="Meiryo UI" panose="020B0604030504040204" pitchFamily="50" charset="-128"/>
                        </a:rPr>
                        <a:t>(8.3%)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smtClean="0">
                          <a:latin typeface="Meiryo UI" panose="020B0604030504040204" pitchFamily="50" charset="-128"/>
                          <a:ea typeface="Meiryo UI" panose="020B0604030504040204" pitchFamily="50" charset="-128"/>
                        </a:rPr>
                        <a:t>(7.1%)</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(39.3</a:t>
                      </a: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1.2%)</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84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57371770"/>
                  </a:ext>
                </a:extLst>
              </a:tr>
              <a:tr h="292963">
                <a:tc>
                  <a:txBody>
                    <a:bodyPr/>
                    <a:lstStyle/>
                    <a:p>
                      <a:r>
                        <a:rPr kumimoji="1" lang="ja-JP" altLang="en-US" sz="1200" dirty="0">
                          <a:latin typeface="Meiryo UI" panose="020B0604030504040204" pitchFamily="50" charset="-128"/>
                          <a:ea typeface="Meiryo UI" panose="020B0604030504040204" pitchFamily="50" charset="-128"/>
                        </a:rPr>
                        <a:t>医療</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(6.9%)</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smtClean="0">
                          <a:latin typeface="Meiryo UI" panose="020B0604030504040204" pitchFamily="50" charset="-128"/>
                          <a:ea typeface="Meiryo UI" panose="020B0604030504040204" pitchFamily="50" charset="-128"/>
                        </a:rPr>
                        <a:t>(6.9%)</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32.8%)</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53.4%)</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58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02084140"/>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graphicFrame>
        <p:nvGraphicFramePr>
          <p:cNvPr id="10" name="表 9">
            <a:extLst>
              <a:ext uri="{FF2B5EF4-FFF2-40B4-BE49-F238E27FC236}">
                <a16:creationId xmlns:a16="http://schemas.microsoft.com/office/drawing/2014/main" id="{98DBED20-8CE0-4459-88B5-F7019F932033}"/>
              </a:ext>
            </a:extLst>
          </p:cNvPr>
          <p:cNvGraphicFramePr>
            <a:graphicFrameLocks noGrp="1"/>
          </p:cNvGraphicFramePr>
          <p:nvPr>
            <p:extLst>
              <p:ext uri="{D42A27DB-BD31-4B8C-83A1-F6EECF244321}">
                <p14:modId xmlns:p14="http://schemas.microsoft.com/office/powerpoint/2010/main" val="2321209743"/>
              </p:ext>
            </p:extLst>
          </p:nvPr>
        </p:nvGraphicFramePr>
        <p:xfrm>
          <a:off x="4391980" y="1716212"/>
          <a:ext cx="2088232" cy="4587189"/>
        </p:xfrm>
        <a:graphic>
          <a:graphicData uri="http://schemas.openxmlformats.org/drawingml/2006/table">
            <a:tbl>
              <a:tblPr/>
              <a:tblGrid>
                <a:gridCol w="2088232">
                  <a:extLst>
                    <a:ext uri="{9D8B030D-6E8A-4147-A177-3AD203B41FA5}">
                      <a16:colId xmlns:a16="http://schemas.microsoft.com/office/drawing/2014/main" val="1014885618"/>
                    </a:ext>
                  </a:extLst>
                </a:gridCol>
              </a:tblGrid>
              <a:tr h="4587189">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Tree>
    <p:extLst>
      <p:ext uri="{BB962C8B-B14F-4D97-AF65-F5344CB8AC3E}">
        <p14:creationId xmlns:p14="http://schemas.microsoft.com/office/powerpoint/2010/main" val="27462469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8229600" cy="562074"/>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問１（事業内容）</a:t>
            </a:r>
            <a:r>
              <a:rPr lang="en-US" altLang="ja-JP" sz="1400" dirty="0">
                <a:latin typeface="HGP創英角ｺﾞｼｯｸUB" panose="020B0900000000000000" pitchFamily="50" charset="-128"/>
                <a:ea typeface="HGP創英角ｺﾞｼｯｸUB" panose="020B0900000000000000" pitchFamily="50" charset="-128"/>
              </a:rPr>
              <a:t>×</a:t>
            </a:r>
            <a:r>
              <a:rPr lang="ja-JP" altLang="en-US" sz="1400" dirty="0">
                <a:latin typeface="HGP創英角ｺﾞｼｯｸUB" panose="020B0900000000000000" pitchFamily="50" charset="-128"/>
                <a:ea typeface="HGP創英角ｺﾞｼｯｸUB" panose="020B0900000000000000" pitchFamily="50" charset="-128"/>
              </a:rPr>
              <a:t>問９（合理的配慮の理解度（過重な負担がないにもかかわらず配慮を行わないことは「障が</a:t>
            </a:r>
            <a:endParaRPr lang="en-US" altLang="ja-JP" sz="1400" dirty="0">
              <a:latin typeface="HGP創英角ｺﾞｼｯｸUB" panose="020B0900000000000000" pitchFamily="50" charset="-128"/>
              <a:ea typeface="HGP創英角ｺﾞｼｯｸUB" panose="020B0900000000000000" pitchFamily="50" charset="-128"/>
            </a:endParaRPr>
          </a:p>
          <a:p>
            <a:r>
              <a:rPr lang="ja-JP" altLang="en-US" sz="1400" dirty="0">
                <a:latin typeface="HGP創英角ｺﾞｼｯｸUB" panose="020B0900000000000000" pitchFamily="50" charset="-128"/>
                <a:ea typeface="HGP創英角ｺﾞｼｯｸUB" panose="020B0900000000000000" pitchFamily="50" charset="-128"/>
              </a:rPr>
              <a:t>　　　　　　　　　　　　　　　　いを理由とする差別」にあたると思うか。））</a:t>
            </a:r>
          </a:p>
        </p:txBody>
      </p:sp>
      <p:sp>
        <p:nvSpPr>
          <p:cNvPr id="17" name="正方形/長方形 16"/>
          <p:cNvSpPr/>
          <p:nvPr/>
        </p:nvSpPr>
        <p:spPr>
          <a:xfrm>
            <a:off x="8650330" y="6396236"/>
            <a:ext cx="432048" cy="387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14</a:t>
            </a:r>
            <a:endParaRPr lang="en-US" altLang="ja-JP" dirty="0">
              <a:solidFill>
                <a:schemeClr val="tx1"/>
              </a:solidFill>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763337823"/>
              </p:ext>
            </p:extLst>
          </p:nvPr>
        </p:nvGraphicFramePr>
        <p:xfrm>
          <a:off x="251520" y="1484784"/>
          <a:ext cx="8280922" cy="2834640"/>
        </p:xfrm>
        <a:graphic>
          <a:graphicData uri="http://schemas.openxmlformats.org/drawingml/2006/table">
            <a:tbl>
              <a:tblPr firstRow="1" bandRow="1">
                <a:tableStyleId>{5C22544A-7EE6-4342-B048-85BDC9FD1C3A}</a:tableStyleId>
              </a:tblPr>
              <a:tblGrid>
                <a:gridCol w="2013598">
                  <a:extLst>
                    <a:ext uri="{9D8B030D-6E8A-4147-A177-3AD203B41FA5}">
                      <a16:colId xmlns:a16="http://schemas.microsoft.com/office/drawing/2014/main" val="1713714064"/>
                    </a:ext>
                  </a:extLst>
                </a:gridCol>
                <a:gridCol w="1044554">
                  <a:extLst>
                    <a:ext uri="{9D8B030D-6E8A-4147-A177-3AD203B41FA5}">
                      <a16:colId xmlns:a16="http://schemas.microsoft.com/office/drawing/2014/main" val="3100612507"/>
                    </a:ext>
                  </a:extLst>
                </a:gridCol>
                <a:gridCol w="1044554">
                  <a:extLst>
                    <a:ext uri="{9D8B030D-6E8A-4147-A177-3AD203B41FA5}">
                      <a16:colId xmlns:a16="http://schemas.microsoft.com/office/drawing/2014/main" val="2369552404"/>
                    </a:ext>
                  </a:extLst>
                </a:gridCol>
                <a:gridCol w="1044554">
                  <a:extLst>
                    <a:ext uri="{9D8B030D-6E8A-4147-A177-3AD203B41FA5}">
                      <a16:colId xmlns:a16="http://schemas.microsoft.com/office/drawing/2014/main" val="1708189472"/>
                    </a:ext>
                  </a:extLst>
                </a:gridCol>
                <a:gridCol w="1044554">
                  <a:extLst>
                    <a:ext uri="{9D8B030D-6E8A-4147-A177-3AD203B41FA5}">
                      <a16:colId xmlns:a16="http://schemas.microsoft.com/office/drawing/2014/main" val="2458686272"/>
                    </a:ext>
                  </a:extLst>
                </a:gridCol>
                <a:gridCol w="1044554">
                  <a:extLst>
                    <a:ext uri="{9D8B030D-6E8A-4147-A177-3AD203B41FA5}">
                      <a16:colId xmlns:a16="http://schemas.microsoft.com/office/drawing/2014/main" val="2721206267"/>
                    </a:ext>
                  </a:extLst>
                </a:gridCol>
                <a:gridCol w="1044554">
                  <a:extLst>
                    <a:ext uri="{9D8B030D-6E8A-4147-A177-3AD203B41FA5}">
                      <a16:colId xmlns:a16="http://schemas.microsoft.com/office/drawing/2014/main" val="306176953"/>
                    </a:ext>
                  </a:extLst>
                </a:gridCol>
              </a:tblGrid>
              <a:tr h="267806">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差別にあたると思うか</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そう思わない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あまりそう思わない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どちらかといえばそう思う</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そう思う</a:t>
                      </a:r>
                      <a:endParaRPr kumimoji="1" lang="en-US" altLang="ja-JP" sz="8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a:solidFill>
                            <a:schemeClr val="bg1"/>
                          </a:solidFill>
                          <a:latin typeface="Meiryo UI" panose="020B0604030504040204" pitchFamily="50" charset="-128"/>
                          <a:ea typeface="Meiryo UI" panose="020B0604030504040204" pitchFamily="50" charset="-128"/>
                        </a:rPr>
                        <a:t>欠損値</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事業内容</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endParaRPr kumimoji="1" lang="ja-JP" altLang="en-US"/>
                    </a:p>
                  </a:txBody>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福祉</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9</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12.5%)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8.3%)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31.9%)</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47.2%)</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72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59759664"/>
                  </a:ext>
                </a:extLst>
              </a:tr>
              <a:tr h="292963">
                <a:tc>
                  <a:txBody>
                    <a:bodyPr/>
                    <a:lstStyle/>
                    <a:p>
                      <a:r>
                        <a:rPr kumimoji="1" lang="ja-JP" altLang="en-US" sz="1200" dirty="0">
                          <a:latin typeface="Meiryo UI" panose="020B0604030504040204" pitchFamily="50" charset="-128"/>
                          <a:ea typeface="Meiryo UI" panose="020B0604030504040204" pitchFamily="50" charset="-128"/>
                        </a:rPr>
                        <a:t>複合サービス業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01150018"/>
                  </a:ext>
                </a:extLst>
              </a:tr>
              <a:tr h="292963">
                <a:tc>
                  <a:txBody>
                    <a:bodyPr/>
                    <a:lstStyle/>
                    <a:p>
                      <a:r>
                        <a:rPr kumimoji="1" lang="ja-JP" altLang="en-US" sz="1200" dirty="0">
                          <a:latin typeface="Meiryo UI" panose="020B0604030504040204" pitchFamily="50" charset="-128"/>
                          <a:ea typeface="Meiryo UI" panose="020B0604030504040204" pitchFamily="50" charset="-128"/>
                        </a:rPr>
                        <a:t>サービス業</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（他に分類されない）</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(5.0</a:t>
                      </a: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7</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35.0%)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(55.0%)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(5.0%)</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20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59555425"/>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(50.0%)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(25.0</a:t>
                      </a:r>
                      <a:r>
                        <a:rPr kumimoji="1" lang="en-US" altLang="ja-JP" sz="1200" dirty="0">
                          <a:latin typeface="Meiryo UI" panose="020B0604030504040204" pitchFamily="50" charset="-128"/>
                          <a:ea typeface="Meiryo UI" panose="020B0604030504040204" pitchFamily="50" charset="-128"/>
                        </a:rPr>
                        <a:t>%)</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(25.0</a:t>
                      </a:r>
                      <a:r>
                        <a:rPr kumimoji="1" lang="en-US" altLang="ja-JP" sz="1200" dirty="0">
                          <a:latin typeface="Meiryo UI" panose="020B0604030504040204" pitchFamily="50" charset="-128"/>
                          <a:ea typeface="Meiryo UI" panose="020B0604030504040204" pitchFamily="50" charset="-128"/>
                        </a:rPr>
                        <a:t>%)</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9053469"/>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26</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7.2%)</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30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(8.3%)</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141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38.8%)</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160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44.1%)</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a:latin typeface="Meiryo UI" panose="020B0604030504040204" pitchFamily="50" charset="-128"/>
                          <a:ea typeface="Meiryo UI" panose="020B0604030504040204" pitchFamily="50" charset="-128"/>
                        </a:rPr>
                        <a:t>(1.7%)</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6690987"/>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graphicFrame>
        <p:nvGraphicFramePr>
          <p:cNvPr id="10" name="表 9">
            <a:extLst>
              <a:ext uri="{FF2B5EF4-FFF2-40B4-BE49-F238E27FC236}">
                <a16:creationId xmlns:a16="http://schemas.microsoft.com/office/drawing/2014/main" id="{EA3B91C0-B0CA-432D-8C03-932B80AA9CBF}"/>
              </a:ext>
            </a:extLst>
          </p:cNvPr>
          <p:cNvGraphicFramePr>
            <a:graphicFrameLocks noGrp="1"/>
          </p:cNvGraphicFramePr>
          <p:nvPr>
            <p:extLst>
              <p:ext uri="{D42A27DB-BD31-4B8C-83A1-F6EECF244321}">
                <p14:modId xmlns:p14="http://schemas.microsoft.com/office/powerpoint/2010/main" val="2106323119"/>
              </p:ext>
            </p:extLst>
          </p:nvPr>
        </p:nvGraphicFramePr>
        <p:xfrm>
          <a:off x="4391981" y="2059433"/>
          <a:ext cx="2088232" cy="1369567"/>
        </p:xfrm>
        <a:graphic>
          <a:graphicData uri="http://schemas.openxmlformats.org/drawingml/2006/table">
            <a:tbl>
              <a:tblPr/>
              <a:tblGrid>
                <a:gridCol w="2088232">
                  <a:extLst>
                    <a:ext uri="{9D8B030D-6E8A-4147-A177-3AD203B41FA5}">
                      <a16:colId xmlns:a16="http://schemas.microsoft.com/office/drawing/2014/main" val="1014885618"/>
                    </a:ext>
                  </a:extLst>
                </a:gridCol>
              </a:tblGrid>
              <a:tr h="1369567">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
        <p:nvSpPr>
          <p:cNvPr id="11" name="四角形: 角を丸くする 10">
            <a:extLst>
              <a:ext uri="{FF2B5EF4-FFF2-40B4-BE49-F238E27FC236}">
                <a16:creationId xmlns:a16="http://schemas.microsoft.com/office/drawing/2014/main" id="{DCC7CE98-9286-4370-A7F5-B9D77C97C0D1}"/>
              </a:ext>
            </a:extLst>
          </p:cNvPr>
          <p:cNvSpPr/>
          <p:nvPr/>
        </p:nvSpPr>
        <p:spPr>
          <a:xfrm>
            <a:off x="264502" y="4429158"/>
            <a:ext cx="8136905" cy="58401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t>合理的配慮の理解度は、各業種ともに</a:t>
            </a:r>
            <a:r>
              <a:rPr lang="en-US" altLang="ja-JP" sz="1400" dirty="0"/>
              <a:t>70</a:t>
            </a:r>
            <a:r>
              <a:rPr lang="ja-JP" altLang="en-US" sz="1400" dirty="0"/>
              <a:t>％以上から</a:t>
            </a:r>
            <a:r>
              <a:rPr lang="en-US" altLang="ja-JP" sz="1400" dirty="0"/>
              <a:t>100</a:t>
            </a:r>
            <a:r>
              <a:rPr lang="ja-JP" altLang="en-US" sz="1400" dirty="0"/>
              <a:t>％の範囲となっている。</a:t>
            </a:r>
            <a:endParaRPr kumimoji="1" lang="en-US" altLang="ja-JP" sz="1400" dirty="0"/>
          </a:p>
        </p:txBody>
      </p:sp>
    </p:spTree>
    <p:extLst>
      <p:ext uri="{BB962C8B-B14F-4D97-AF65-F5344CB8AC3E}">
        <p14:creationId xmlns:p14="http://schemas.microsoft.com/office/powerpoint/2010/main" val="5031727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8280922" cy="406086"/>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問１（事業内容）</a:t>
            </a:r>
            <a:r>
              <a:rPr kumimoji="1" lang="en-US" altLang="ja-JP" sz="1400" dirty="0">
                <a:latin typeface="HGP創英角ｺﾞｼｯｸUB" panose="020B0900000000000000" pitchFamily="50" charset="-128"/>
                <a:ea typeface="HGP創英角ｺﾞｼｯｸUB" panose="020B0900000000000000" pitchFamily="50" charset="-128"/>
              </a:rPr>
              <a:t>×</a:t>
            </a:r>
            <a:r>
              <a:rPr kumimoji="1" lang="ja-JP" altLang="en-US" sz="1400" dirty="0">
                <a:latin typeface="HGP創英角ｺﾞｼｯｸUB" panose="020B0900000000000000" pitchFamily="50" charset="-128"/>
                <a:ea typeface="HGP創英角ｺﾞｼｯｸUB" panose="020B0900000000000000" pitchFamily="50" charset="-128"/>
              </a:rPr>
              <a:t>問</a:t>
            </a:r>
            <a:r>
              <a:rPr lang="en-US" altLang="ja-JP" sz="1400" dirty="0">
                <a:latin typeface="HGP創英角ｺﾞｼｯｸUB" panose="020B0900000000000000" pitchFamily="50" charset="-128"/>
                <a:ea typeface="HGP創英角ｺﾞｼｯｸUB" panose="020B0900000000000000" pitchFamily="50" charset="-128"/>
              </a:rPr>
              <a:t>11</a:t>
            </a:r>
            <a:r>
              <a:rPr lang="ja-JP" altLang="en-US" sz="1400" dirty="0">
                <a:latin typeface="HGP創英角ｺﾞｼｯｸUB" panose="020B0900000000000000" pitchFamily="50" charset="-128"/>
                <a:ea typeface="HGP創英角ｺﾞｼｯｸUB" panose="020B0900000000000000" pitchFamily="50" charset="-128"/>
              </a:rPr>
              <a:t>（合理的配慮の提供の義務化への賛否）</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2174709662"/>
              </p:ext>
            </p:extLst>
          </p:nvPr>
        </p:nvGraphicFramePr>
        <p:xfrm>
          <a:off x="251520" y="1182762"/>
          <a:ext cx="8280921" cy="5120640"/>
        </p:xfrm>
        <a:graphic>
          <a:graphicData uri="http://schemas.openxmlformats.org/drawingml/2006/table">
            <a:tbl>
              <a:tblPr firstRow="1" bandRow="1">
                <a:tableStyleId>{5C22544A-7EE6-4342-B048-85BDC9FD1C3A}</a:tableStyleId>
              </a:tblPr>
              <a:tblGrid>
                <a:gridCol w="2013597">
                  <a:extLst>
                    <a:ext uri="{9D8B030D-6E8A-4147-A177-3AD203B41FA5}">
                      <a16:colId xmlns:a16="http://schemas.microsoft.com/office/drawing/2014/main" val="1713714064"/>
                    </a:ext>
                  </a:extLst>
                </a:gridCol>
                <a:gridCol w="1044554">
                  <a:extLst>
                    <a:ext uri="{9D8B030D-6E8A-4147-A177-3AD203B41FA5}">
                      <a16:colId xmlns:a16="http://schemas.microsoft.com/office/drawing/2014/main" val="3100612507"/>
                    </a:ext>
                  </a:extLst>
                </a:gridCol>
                <a:gridCol w="1044554">
                  <a:extLst>
                    <a:ext uri="{9D8B030D-6E8A-4147-A177-3AD203B41FA5}">
                      <a16:colId xmlns:a16="http://schemas.microsoft.com/office/drawing/2014/main" val="2369552404"/>
                    </a:ext>
                  </a:extLst>
                </a:gridCol>
                <a:gridCol w="1168213">
                  <a:extLst>
                    <a:ext uri="{9D8B030D-6E8A-4147-A177-3AD203B41FA5}">
                      <a16:colId xmlns:a16="http://schemas.microsoft.com/office/drawing/2014/main" val="2266357165"/>
                    </a:ext>
                  </a:extLst>
                </a:gridCol>
                <a:gridCol w="920895">
                  <a:extLst>
                    <a:ext uri="{9D8B030D-6E8A-4147-A177-3AD203B41FA5}">
                      <a16:colId xmlns:a16="http://schemas.microsoft.com/office/drawing/2014/main" val="2458686272"/>
                    </a:ext>
                  </a:extLst>
                </a:gridCol>
                <a:gridCol w="1044554">
                  <a:extLst>
                    <a:ext uri="{9D8B030D-6E8A-4147-A177-3AD203B41FA5}">
                      <a16:colId xmlns:a16="http://schemas.microsoft.com/office/drawing/2014/main" val="2721206267"/>
                    </a:ext>
                  </a:extLst>
                </a:gridCol>
                <a:gridCol w="1044554">
                  <a:extLst>
                    <a:ext uri="{9D8B030D-6E8A-4147-A177-3AD203B41FA5}">
                      <a16:colId xmlns:a16="http://schemas.microsoft.com/office/drawing/2014/main" val="306176953"/>
                    </a:ext>
                  </a:extLst>
                </a:gridCol>
              </a:tblGrid>
              <a:tr h="133903">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賛否</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賛成である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どちらかといえば賛成である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どちらかといえば反対である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反対である</a:t>
                      </a:r>
                      <a:endParaRPr kumimoji="1" lang="en-US" altLang="ja-JP" sz="7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事業内容</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endParaRPr kumimoji="1" lang="ja-JP" altLang="en-US"/>
                    </a:p>
                  </a:txBody>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情報通信業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(50.0%)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(50.0%)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69627566"/>
                  </a:ext>
                </a:extLst>
              </a:tr>
              <a:tr h="292963">
                <a:tc>
                  <a:txBody>
                    <a:bodyPr/>
                    <a:lstStyle/>
                    <a:p>
                      <a:r>
                        <a:rPr kumimoji="1" lang="zh-TW" altLang="en-US" sz="1200" dirty="0">
                          <a:latin typeface="Meiryo UI" panose="020B0604030504040204" pitchFamily="50" charset="-128"/>
                          <a:ea typeface="Meiryo UI" panose="020B0604030504040204" pitchFamily="50" charset="-128"/>
                        </a:rPr>
                        <a:t>運輸業、郵便業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23.8%)</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47.6%)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23.8%)</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(4.8%)</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21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87924873"/>
                  </a:ext>
                </a:extLst>
              </a:tr>
              <a:tr h="292963">
                <a:tc>
                  <a:txBody>
                    <a:bodyPr/>
                    <a:lstStyle/>
                    <a:p>
                      <a:r>
                        <a:rPr kumimoji="1" lang="zh-TW" altLang="en-US" sz="1200" dirty="0">
                          <a:latin typeface="Meiryo UI" panose="020B0604030504040204" pitchFamily="50" charset="-128"/>
                          <a:ea typeface="Meiryo UI" panose="020B0604030504040204" pitchFamily="50" charset="-128"/>
                        </a:rPr>
                        <a:t>卸売業、小売業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9</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21.4%)</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(50.0%)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12</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(28.6%)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42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2219602"/>
                  </a:ext>
                </a:extLst>
              </a:tr>
              <a:tr h="292963">
                <a:tc>
                  <a:txBody>
                    <a:bodyPr/>
                    <a:lstStyle/>
                    <a:p>
                      <a:r>
                        <a:rPr kumimoji="1" lang="zh-TW" altLang="en-US" sz="1200" dirty="0">
                          <a:latin typeface="Meiryo UI" panose="020B0604030504040204" pitchFamily="50" charset="-128"/>
                          <a:ea typeface="Meiryo UI" panose="020B0604030504040204" pitchFamily="50" charset="-128"/>
                        </a:rPr>
                        <a:t>金融業、保険業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(40.0%)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p>
                      <a:pPr algn="r"/>
                      <a:r>
                        <a:rPr kumimoji="1" lang="en-US" altLang="ja-JP" sz="1200" dirty="0">
                          <a:latin typeface="Meiryo UI" panose="020B0604030504040204" pitchFamily="50" charset="-128"/>
                          <a:ea typeface="Meiryo UI" panose="020B0604030504040204" pitchFamily="50" charset="-128"/>
                        </a:rPr>
                        <a:t>(60.0%)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(0.0%)</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不動産業、物品賃貸業</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33.3%)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42.4%)</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smtClean="0">
                          <a:latin typeface="Meiryo UI" panose="020B0604030504040204" pitchFamily="50" charset="-128"/>
                          <a:ea typeface="Meiryo UI" panose="020B0604030504040204" pitchFamily="50" charset="-128"/>
                        </a:rPr>
                        <a:t>(18.2%)</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3.0%)</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89390897"/>
                  </a:ext>
                </a:extLst>
              </a:tr>
              <a:tr h="292963">
                <a:tc>
                  <a:txBody>
                    <a:bodyPr/>
                    <a:lstStyle/>
                    <a:p>
                      <a:r>
                        <a:rPr kumimoji="1" lang="ja-JP" altLang="en-US" sz="1200" dirty="0">
                          <a:latin typeface="Meiryo UI" panose="020B0604030504040204" pitchFamily="50" charset="-128"/>
                          <a:ea typeface="Meiryo UI" panose="020B0604030504040204" pitchFamily="50" charset="-128"/>
                        </a:rPr>
                        <a:t>学術研究、専門・技術サービス業</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12.5%)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5</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(62.5%)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25.0%)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8</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7068937"/>
                  </a:ext>
                </a:extLst>
              </a:tr>
              <a:tr h="292963">
                <a:tc>
                  <a:txBody>
                    <a:bodyPr/>
                    <a:lstStyle/>
                    <a:p>
                      <a:r>
                        <a:rPr kumimoji="1" lang="ja-JP" altLang="en-US" sz="1200" dirty="0">
                          <a:latin typeface="Meiryo UI" panose="020B0604030504040204" pitchFamily="50" charset="-128"/>
                          <a:ea typeface="Meiryo UI" panose="020B0604030504040204" pitchFamily="50" charset="-128"/>
                        </a:rPr>
                        <a:t>宿泊業、飲食サービス業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83.3%)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(16.7%)</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6619560"/>
                  </a:ext>
                </a:extLst>
              </a:tr>
              <a:tr h="292963">
                <a:tc>
                  <a:txBody>
                    <a:bodyPr/>
                    <a:lstStyle/>
                    <a:p>
                      <a:r>
                        <a:rPr kumimoji="1" lang="ja-JP" altLang="en-US" sz="1200" dirty="0">
                          <a:latin typeface="Meiryo UI" panose="020B0604030504040204" pitchFamily="50" charset="-128"/>
                          <a:ea typeface="Meiryo UI" panose="020B0604030504040204" pitchFamily="50" charset="-128"/>
                        </a:rPr>
                        <a:t>生活関連サービス業、娯楽業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12.5%)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7</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87.5%)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8</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8317549"/>
                  </a:ext>
                </a:extLst>
              </a:tr>
              <a:tr h="358226">
                <a:tc>
                  <a:txBody>
                    <a:bodyPr/>
                    <a:lstStyle/>
                    <a:p>
                      <a:r>
                        <a:rPr kumimoji="1" lang="ja-JP" altLang="en-US" sz="1200" dirty="0">
                          <a:latin typeface="Meiryo UI" panose="020B0604030504040204" pitchFamily="50" charset="-128"/>
                          <a:ea typeface="Meiryo UI" panose="020B0604030504040204" pitchFamily="50" charset="-128"/>
                        </a:rPr>
                        <a:t>教育、学習支援業</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27.4%)</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47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56.0%)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14.3%)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smtClean="0">
                          <a:latin typeface="Meiryo UI" panose="020B0604030504040204" pitchFamily="50" charset="-128"/>
                          <a:ea typeface="Meiryo UI" panose="020B0604030504040204" pitchFamily="50" charset="-128"/>
                        </a:rPr>
                        <a:t>(2.4%)</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84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57371770"/>
                  </a:ext>
                </a:extLst>
              </a:tr>
              <a:tr h="292963">
                <a:tc>
                  <a:txBody>
                    <a:bodyPr/>
                    <a:lstStyle/>
                    <a:p>
                      <a:r>
                        <a:rPr kumimoji="1" lang="ja-JP" altLang="en-US" sz="1200" dirty="0">
                          <a:latin typeface="Meiryo UI" panose="020B0604030504040204" pitchFamily="50" charset="-128"/>
                          <a:ea typeface="Meiryo UI" panose="020B0604030504040204" pitchFamily="50" charset="-128"/>
                        </a:rPr>
                        <a:t>医療</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(20.7%)</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29</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50.0%)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12</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20.7%)</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8.6%)</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58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02084140"/>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graphicFrame>
        <p:nvGraphicFramePr>
          <p:cNvPr id="11" name="表 10">
            <a:extLst>
              <a:ext uri="{FF2B5EF4-FFF2-40B4-BE49-F238E27FC236}">
                <a16:creationId xmlns:a16="http://schemas.microsoft.com/office/drawing/2014/main" id="{470B51D5-220E-4B5A-9136-E7B0EEC66A02}"/>
              </a:ext>
            </a:extLst>
          </p:cNvPr>
          <p:cNvGraphicFramePr>
            <a:graphicFrameLocks noGrp="1"/>
          </p:cNvGraphicFramePr>
          <p:nvPr>
            <p:extLst>
              <p:ext uri="{D42A27DB-BD31-4B8C-83A1-F6EECF244321}">
                <p14:modId xmlns:p14="http://schemas.microsoft.com/office/powerpoint/2010/main" val="2322784335"/>
              </p:ext>
            </p:extLst>
          </p:nvPr>
        </p:nvGraphicFramePr>
        <p:xfrm>
          <a:off x="2278088" y="1713824"/>
          <a:ext cx="2088232" cy="4589577"/>
        </p:xfrm>
        <a:graphic>
          <a:graphicData uri="http://schemas.openxmlformats.org/drawingml/2006/table">
            <a:tbl>
              <a:tblPr/>
              <a:tblGrid>
                <a:gridCol w="2088232">
                  <a:extLst>
                    <a:ext uri="{9D8B030D-6E8A-4147-A177-3AD203B41FA5}">
                      <a16:colId xmlns:a16="http://schemas.microsoft.com/office/drawing/2014/main" val="1014885618"/>
                    </a:ext>
                  </a:extLst>
                </a:gridCol>
              </a:tblGrid>
              <a:tr h="4589577">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graphicFrame>
        <p:nvGraphicFramePr>
          <p:cNvPr id="12" name="表 11">
            <a:extLst>
              <a:ext uri="{FF2B5EF4-FFF2-40B4-BE49-F238E27FC236}">
                <a16:creationId xmlns:a16="http://schemas.microsoft.com/office/drawing/2014/main" id="{6C8CE5F7-E482-4ED9-8FE4-823AE808D700}"/>
              </a:ext>
            </a:extLst>
          </p:cNvPr>
          <p:cNvGraphicFramePr>
            <a:graphicFrameLocks noGrp="1"/>
          </p:cNvGraphicFramePr>
          <p:nvPr>
            <p:extLst>
              <p:ext uri="{D42A27DB-BD31-4B8C-83A1-F6EECF244321}">
                <p14:modId xmlns:p14="http://schemas.microsoft.com/office/powerpoint/2010/main" val="2778832139"/>
              </p:ext>
            </p:extLst>
          </p:nvPr>
        </p:nvGraphicFramePr>
        <p:xfrm>
          <a:off x="4366320" y="1713823"/>
          <a:ext cx="2088232" cy="4589577"/>
        </p:xfrm>
        <a:graphic>
          <a:graphicData uri="http://schemas.openxmlformats.org/drawingml/2006/table">
            <a:tbl>
              <a:tblPr/>
              <a:tblGrid>
                <a:gridCol w="2088232">
                  <a:extLst>
                    <a:ext uri="{9D8B030D-6E8A-4147-A177-3AD203B41FA5}">
                      <a16:colId xmlns:a16="http://schemas.microsoft.com/office/drawing/2014/main" val="1014885618"/>
                    </a:ext>
                  </a:extLst>
                </a:gridCol>
              </a:tblGrid>
              <a:tr h="4589577">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Tree>
    <p:extLst>
      <p:ext uri="{BB962C8B-B14F-4D97-AF65-F5344CB8AC3E}">
        <p14:creationId xmlns:p14="http://schemas.microsoft.com/office/powerpoint/2010/main" val="2637333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42516" y="536847"/>
            <a:ext cx="1440160"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a:latin typeface="HGP創英角ｺﾞｼｯｸUB" panose="020B0900000000000000" pitchFamily="50" charset="-128"/>
                <a:ea typeface="HGP創英角ｺﾞｼｯｸUB" panose="020B0900000000000000" pitchFamily="50" charset="-128"/>
              </a:rPr>
              <a:t>問１　事業内容</a:t>
            </a: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3372684094"/>
              </p:ext>
            </p:extLst>
          </p:nvPr>
        </p:nvGraphicFramePr>
        <p:xfrm>
          <a:off x="342516" y="901485"/>
          <a:ext cx="8477955" cy="5450820"/>
        </p:xfrm>
        <a:graphic>
          <a:graphicData uri="http://schemas.openxmlformats.org/drawingml/2006/table">
            <a:tbl>
              <a:tblPr firstRow="1" bandRow="1">
                <a:tableStyleId>{5C22544A-7EE6-4342-B048-85BDC9FD1C3A}</a:tableStyleId>
              </a:tblPr>
              <a:tblGrid>
                <a:gridCol w="3188071">
                  <a:extLst>
                    <a:ext uri="{9D8B030D-6E8A-4147-A177-3AD203B41FA5}">
                      <a16:colId xmlns:a16="http://schemas.microsoft.com/office/drawing/2014/main" val="1713714064"/>
                    </a:ext>
                  </a:extLst>
                </a:gridCol>
                <a:gridCol w="1322471">
                  <a:extLst>
                    <a:ext uri="{9D8B030D-6E8A-4147-A177-3AD203B41FA5}">
                      <a16:colId xmlns:a16="http://schemas.microsoft.com/office/drawing/2014/main" val="2289929860"/>
                    </a:ext>
                  </a:extLst>
                </a:gridCol>
                <a:gridCol w="1322471">
                  <a:extLst>
                    <a:ext uri="{9D8B030D-6E8A-4147-A177-3AD203B41FA5}">
                      <a16:colId xmlns:a16="http://schemas.microsoft.com/office/drawing/2014/main" val="398222885"/>
                    </a:ext>
                  </a:extLst>
                </a:gridCol>
                <a:gridCol w="1322471">
                  <a:extLst>
                    <a:ext uri="{9D8B030D-6E8A-4147-A177-3AD203B41FA5}">
                      <a16:colId xmlns:a16="http://schemas.microsoft.com/office/drawing/2014/main" val="2427082140"/>
                    </a:ext>
                  </a:extLst>
                </a:gridCol>
                <a:gridCol w="1322471">
                  <a:extLst>
                    <a:ext uri="{9D8B030D-6E8A-4147-A177-3AD203B41FA5}">
                      <a16:colId xmlns:a16="http://schemas.microsoft.com/office/drawing/2014/main" val="767998228"/>
                    </a:ext>
                  </a:extLst>
                </a:gridCol>
              </a:tblGrid>
              <a:tr h="300307">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事業内容</a:t>
                      </a:r>
                    </a:p>
                  </a:txBody>
                  <a:tcPr anchor="ctr"/>
                </a:tc>
                <a:tc>
                  <a:txBody>
                    <a:bodyPr/>
                    <a:lstStyle/>
                    <a:p>
                      <a:pPr algn="ctr"/>
                      <a:r>
                        <a:rPr kumimoji="1" lang="ja-JP" altLang="en-US" sz="1200" dirty="0" smtClean="0">
                          <a:solidFill>
                            <a:schemeClr val="bg1"/>
                          </a:solidFill>
                          <a:latin typeface="Meiryo UI" panose="020B0604030504040204" pitchFamily="50" charset="-128"/>
                          <a:ea typeface="Meiryo UI" panose="020B0604030504040204" pitchFamily="50" charset="-128"/>
                        </a:rPr>
                        <a:t>配布数</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bg1"/>
                          </a:solidFill>
                          <a:latin typeface="Meiryo UI" panose="020B0604030504040204" pitchFamily="50" charset="-128"/>
                          <a:ea typeface="Meiryo UI" panose="020B0604030504040204" pitchFamily="50" charset="-128"/>
                        </a:rPr>
                        <a:t>事業者数</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bg1"/>
                          </a:solidFill>
                          <a:latin typeface="Meiryo UI" panose="020B0604030504040204" pitchFamily="50" charset="-128"/>
                          <a:ea typeface="Meiryo UI" panose="020B0604030504040204" pitchFamily="50" charset="-128"/>
                        </a:rPr>
                        <a:t>配布数に</a:t>
                      </a:r>
                      <a:endParaRPr kumimoji="1" lang="en-US" altLang="ja-JP" sz="120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bg1"/>
                          </a:solidFill>
                          <a:latin typeface="Meiryo UI" panose="020B0604030504040204" pitchFamily="50" charset="-128"/>
                          <a:ea typeface="Meiryo UI" panose="020B0604030504040204" pitchFamily="50" charset="-128"/>
                        </a:rPr>
                        <a:t>占める</a:t>
                      </a:r>
                      <a:endParaRPr kumimoji="1" lang="en-US" altLang="ja-JP" sz="120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bg1"/>
                          </a:solidFill>
                          <a:latin typeface="Meiryo UI" panose="020B0604030504040204" pitchFamily="50" charset="-128"/>
                          <a:ea typeface="Meiryo UI" panose="020B0604030504040204" pitchFamily="50" charset="-128"/>
                        </a:rPr>
                        <a:t>回答割合</a:t>
                      </a:r>
                      <a:endParaRPr kumimoji="1" lang="en-US" altLang="ja-JP" sz="1200" dirty="0" smtClean="0">
                        <a:solidFill>
                          <a:schemeClr val="bg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bg1"/>
                          </a:solidFill>
                          <a:latin typeface="Meiryo UI" panose="020B0604030504040204" pitchFamily="50" charset="-128"/>
                          <a:ea typeface="Meiryo UI" panose="020B0604030504040204" pitchFamily="50" charset="-128"/>
                        </a:rPr>
                        <a:t>回答総数</a:t>
                      </a:r>
                      <a:endParaRPr kumimoji="1" lang="en-US" altLang="ja-JP" sz="1200" dirty="0" smtClean="0">
                        <a:solidFill>
                          <a:schemeClr val="bg1"/>
                        </a:solidFill>
                        <a:latin typeface="Meiryo UI" panose="020B0604030504040204" pitchFamily="50" charset="-128"/>
                        <a:ea typeface="Meiryo UI" panose="020B0604030504040204" pitchFamily="50" charset="-128"/>
                      </a:endParaRPr>
                    </a:p>
                    <a:p>
                      <a:pPr algn="ctr"/>
                      <a:r>
                        <a:rPr kumimoji="1" lang="en-US" altLang="ja-JP" sz="1200" dirty="0" smtClean="0">
                          <a:solidFill>
                            <a:schemeClr val="bg1"/>
                          </a:solidFill>
                          <a:latin typeface="Meiryo UI" panose="020B0604030504040204" pitchFamily="50" charset="-128"/>
                          <a:ea typeface="Meiryo UI" panose="020B0604030504040204" pitchFamily="50" charset="-128"/>
                        </a:rPr>
                        <a:t>(363</a:t>
                      </a:r>
                      <a:r>
                        <a:rPr kumimoji="1" lang="ja-JP" altLang="en-US" sz="1200" dirty="0" smtClean="0">
                          <a:solidFill>
                            <a:schemeClr val="bg1"/>
                          </a:solidFill>
                          <a:latin typeface="Meiryo UI" panose="020B0604030504040204" pitchFamily="50" charset="-128"/>
                          <a:ea typeface="Meiryo UI" panose="020B0604030504040204" pitchFamily="50" charset="-128"/>
                        </a:rPr>
                        <a:t>社）に</a:t>
                      </a:r>
                      <a:endParaRPr kumimoji="1" lang="en-US" altLang="ja-JP" sz="120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bg1"/>
                          </a:solidFill>
                          <a:latin typeface="Meiryo UI" panose="020B0604030504040204" pitchFamily="50" charset="-128"/>
                          <a:ea typeface="Meiryo UI" panose="020B0604030504040204" pitchFamily="50" charset="-128"/>
                        </a:rPr>
                        <a:t>占める割合</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915668746"/>
                  </a:ext>
                </a:extLst>
              </a:tr>
              <a:tr h="320716">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情報</a:t>
                      </a:r>
                      <a:r>
                        <a:rPr kumimoji="1" lang="ja-JP" altLang="en-US" sz="1200" dirty="0" smtClean="0">
                          <a:solidFill>
                            <a:schemeClr val="tx1"/>
                          </a:solidFill>
                          <a:latin typeface="Meiryo UI" panose="020B0604030504040204" pitchFamily="50" charset="-128"/>
                          <a:ea typeface="Meiryo UI" panose="020B0604030504040204" pitchFamily="50" charset="-128"/>
                        </a:rPr>
                        <a:t>通信業</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1</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solidFill>
                            <a:schemeClr val="tx1"/>
                          </a:solidFill>
                          <a:latin typeface="Meiryo UI" panose="020B0604030504040204" pitchFamily="50" charset="-128"/>
                          <a:ea typeface="Meiryo UI" panose="020B0604030504040204" pitchFamily="50" charset="-128"/>
                        </a:rPr>
                        <a:t>2</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200.0%</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0.6%</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9627566"/>
                  </a:ext>
                </a:extLst>
              </a:tr>
              <a:tr h="320716">
                <a:tc>
                  <a:txBody>
                    <a:bodyPr/>
                    <a:lstStyle/>
                    <a:p>
                      <a:r>
                        <a:rPr kumimoji="1" lang="zh-TW" altLang="en-US" sz="1200" dirty="0">
                          <a:solidFill>
                            <a:schemeClr val="tx1"/>
                          </a:solidFill>
                          <a:latin typeface="Meiryo UI" panose="020B0604030504040204" pitchFamily="50" charset="-128"/>
                          <a:ea typeface="Meiryo UI" panose="020B0604030504040204" pitchFamily="50" charset="-128"/>
                        </a:rPr>
                        <a:t>運輸業、郵便業</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56</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21</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37.5%</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5.8%</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87924873"/>
                  </a:ext>
                </a:extLst>
              </a:tr>
              <a:tr h="320716">
                <a:tc>
                  <a:txBody>
                    <a:bodyPr/>
                    <a:lstStyle/>
                    <a:p>
                      <a:r>
                        <a:rPr kumimoji="1" lang="zh-TW" altLang="en-US" sz="1200" dirty="0">
                          <a:solidFill>
                            <a:schemeClr val="tx1"/>
                          </a:solidFill>
                          <a:latin typeface="Meiryo UI" panose="020B0604030504040204" pitchFamily="50" charset="-128"/>
                          <a:ea typeface="Meiryo UI" panose="020B0604030504040204" pitchFamily="50" charset="-128"/>
                        </a:rPr>
                        <a:t>卸売業、小売業</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214</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42</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baseline="0" dirty="0" smtClean="0">
                          <a:solidFill>
                            <a:schemeClr val="tx1"/>
                          </a:solidFill>
                          <a:latin typeface="Meiryo UI" panose="020B0604030504040204" pitchFamily="50" charset="-128"/>
                          <a:ea typeface="Meiryo UI" panose="020B0604030504040204" pitchFamily="50" charset="-128"/>
                        </a:rPr>
                        <a:t>19.6%</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11.6%</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2219602"/>
                  </a:ext>
                </a:extLst>
              </a:tr>
              <a:tr h="320716">
                <a:tc>
                  <a:txBody>
                    <a:bodyPr/>
                    <a:lstStyle/>
                    <a:p>
                      <a:r>
                        <a:rPr kumimoji="1" lang="zh-TW" altLang="en-US" sz="1200" dirty="0">
                          <a:solidFill>
                            <a:schemeClr val="tx1"/>
                          </a:solidFill>
                          <a:latin typeface="Meiryo UI" panose="020B0604030504040204" pitchFamily="50" charset="-128"/>
                          <a:ea typeface="Meiryo UI" panose="020B0604030504040204" pitchFamily="50" charset="-128"/>
                        </a:rPr>
                        <a:t>金融業、保険業</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10</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solidFill>
                            <a:schemeClr val="tx1"/>
                          </a:solidFill>
                          <a:latin typeface="Meiryo UI" panose="020B0604030504040204" pitchFamily="50" charset="-128"/>
                          <a:ea typeface="Meiryo UI" panose="020B0604030504040204" pitchFamily="50" charset="-128"/>
                        </a:rPr>
                        <a:t>5</a:t>
                      </a: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50.0%</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1.4%</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61554555"/>
                  </a:ext>
                </a:extLst>
              </a:tr>
              <a:tr h="320716">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不動産業、物品</a:t>
                      </a:r>
                      <a:r>
                        <a:rPr kumimoji="1" lang="ja-JP" altLang="en-US" sz="1200" dirty="0" smtClean="0">
                          <a:solidFill>
                            <a:schemeClr val="tx1"/>
                          </a:solidFill>
                          <a:latin typeface="Meiryo UI" panose="020B0604030504040204" pitchFamily="50" charset="-128"/>
                          <a:ea typeface="Meiryo UI" panose="020B0604030504040204" pitchFamily="50" charset="-128"/>
                        </a:rPr>
                        <a:t>賃貸業</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150</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33</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22.0%</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9.1%</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89390897"/>
                  </a:ext>
                </a:extLst>
              </a:tr>
              <a:tr h="320716">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学術研究</a:t>
                      </a:r>
                      <a:r>
                        <a:rPr kumimoji="1" lang="ja-JP" altLang="en-US" sz="1200" dirty="0" smtClean="0">
                          <a:solidFill>
                            <a:schemeClr val="tx1"/>
                          </a:solidFill>
                          <a:latin typeface="Meiryo UI" panose="020B0604030504040204" pitchFamily="50" charset="-128"/>
                          <a:ea typeface="Meiryo UI" panose="020B0604030504040204" pitchFamily="50" charset="-128"/>
                        </a:rPr>
                        <a:t>、専門</a:t>
                      </a:r>
                      <a:r>
                        <a:rPr kumimoji="1" lang="ja-JP" altLang="en-US" sz="1200" dirty="0">
                          <a:solidFill>
                            <a:schemeClr val="tx1"/>
                          </a:solidFill>
                          <a:latin typeface="Meiryo UI" panose="020B0604030504040204" pitchFamily="50" charset="-128"/>
                          <a:ea typeface="Meiryo UI" panose="020B0604030504040204" pitchFamily="50" charset="-128"/>
                        </a:rPr>
                        <a:t>・技術サービス業</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６</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8</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133.3%</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2.2%</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07068937"/>
                  </a:ext>
                </a:extLst>
              </a:tr>
              <a:tr h="320716">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宿泊業、飲食サービス業</a:t>
                      </a: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37</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solidFill>
                            <a:schemeClr val="tx1"/>
                          </a:solidFill>
                          <a:latin typeface="Meiryo UI" panose="020B0604030504040204" pitchFamily="50" charset="-128"/>
                          <a:ea typeface="Meiryo UI" panose="020B0604030504040204" pitchFamily="50" charset="-128"/>
                        </a:rPr>
                        <a:t>6</a:t>
                      </a: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16.2%</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solidFill>
                            <a:schemeClr val="tx1"/>
                          </a:solidFill>
                          <a:latin typeface="Meiryo UI" panose="020B0604030504040204" pitchFamily="50" charset="-128"/>
                          <a:ea typeface="Meiryo UI" panose="020B0604030504040204" pitchFamily="50" charset="-128"/>
                        </a:rPr>
                        <a:t>1.7%</a:t>
                      </a:r>
                    </a:p>
                  </a:txBody>
                  <a:tcPr anchor="ctr"/>
                </a:tc>
                <a:extLst>
                  <a:ext uri="{0D108BD9-81ED-4DB2-BD59-A6C34878D82A}">
                    <a16:rowId xmlns:a16="http://schemas.microsoft.com/office/drawing/2014/main" val="3106619560"/>
                  </a:ext>
                </a:extLst>
              </a:tr>
              <a:tr h="320716">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生活関連サービス業</a:t>
                      </a:r>
                      <a:r>
                        <a:rPr kumimoji="1" lang="ja-JP" altLang="en-US" sz="1200" dirty="0" smtClean="0">
                          <a:solidFill>
                            <a:schemeClr val="tx1"/>
                          </a:solidFill>
                          <a:latin typeface="Meiryo UI" panose="020B0604030504040204" pitchFamily="50" charset="-128"/>
                          <a:ea typeface="Meiryo UI" panose="020B0604030504040204" pitchFamily="50" charset="-128"/>
                        </a:rPr>
                        <a:t>、娯楽業</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40</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solidFill>
                            <a:schemeClr val="tx1"/>
                          </a:solidFill>
                          <a:latin typeface="Meiryo UI" panose="020B0604030504040204" pitchFamily="50" charset="-128"/>
                          <a:ea typeface="Meiryo UI" panose="020B0604030504040204" pitchFamily="50" charset="-128"/>
                        </a:rPr>
                        <a:t>8</a:t>
                      </a: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20.0%</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2.2%</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08317549"/>
                  </a:ext>
                </a:extLst>
              </a:tr>
              <a:tr h="320716">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教育、学習支援業</a:t>
                      </a: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144</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84</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58.3%</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23.1%</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957371770"/>
                  </a:ext>
                </a:extLst>
              </a:tr>
              <a:tr h="320716">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医療</a:t>
                      </a: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150</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58</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38.7%</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16.0%</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902084140"/>
                  </a:ext>
                </a:extLst>
              </a:tr>
              <a:tr h="320716">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福祉</a:t>
                      </a: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150</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72</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48.0%</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19.8%</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059759664"/>
                  </a:ext>
                </a:extLst>
              </a:tr>
              <a:tr h="320716">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複合サービス業</a:t>
                      </a: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0</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solidFill>
                            <a:schemeClr val="tx1"/>
                          </a:solidFill>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0.0%</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solidFill>
                            <a:schemeClr val="tx1"/>
                          </a:solidFill>
                          <a:latin typeface="Meiryo UI" panose="020B0604030504040204" pitchFamily="50" charset="-128"/>
                          <a:ea typeface="Meiryo UI" panose="020B0604030504040204" pitchFamily="50" charset="-128"/>
                        </a:rPr>
                        <a:t>0.0%</a:t>
                      </a:r>
                    </a:p>
                  </a:txBody>
                  <a:tcPr anchor="ctr"/>
                </a:tc>
                <a:extLst>
                  <a:ext uri="{0D108BD9-81ED-4DB2-BD59-A6C34878D82A}">
                    <a16:rowId xmlns:a16="http://schemas.microsoft.com/office/drawing/2014/main" val="2601150018"/>
                  </a:ext>
                </a:extLst>
              </a:tr>
              <a:tr h="320716">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サービス業（</a:t>
                      </a:r>
                      <a:r>
                        <a:rPr kumimoji="1" lang="ja-JP" altLang="en-US" sz="1200" dirty="0">
                          <a:solidFill>
                            <a:schemeClr val="tx1"/>
                          </a:solidFill>
                          <a:latin typeface="Meiryo UI" panose="020B0604030504040204" pitchFamily="50" charset="-128"/>
                          <a:ea typeface="Meiryo UI" panose="020B0604030504040204" pitchFamily="50" charset="-128"/>
                        </a:rPr>
                        <a:t>他に分類されない）</a:t>
                      </a: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42</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20</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47.6%</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5.5%</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59555425"/>
                  </a:ext>
                </a:extLst>
              </a:tr>
              <a:tr h="320716">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ja-JP" altLang="en-US" sz="1200" dirty="0">
                          <a:solidFill>
                            <a:schemeClr val="tx1"/>
                          </a:solidFill>
                          <a:latin typeface="Meiryo UI" panose="020B0604030504040204" pitchFamily="50" charset="-128"/>
                          <a:ea typeface="Meiryo UI" panose="020B0604030504040204" pitchFamily="50" charset="-128"/>
                        </a:rPr>
                        <a:t>ー</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solidFill>
                            <a:schemeClr val="tx1"/>
                          </a:solidFill>
                          <a:latin typeface="Meiryo UI" panose="020B0604030504040204" pitchFamily="50" charset="-128"/>
                          <a:ea typeface="Meiryo UI" panose="020B0604030504040204" pitchFamily="50" charset="-128"/>
                        </a:rPr>
                        <a:t>4</a:t>
                      </a:r>
                    </a:p>
                  </a:txBody>
                  <a:tcPr anchor="ctr">
                    <a:lnB w="12700" cap="flat" cmpd="sng" algn="ctr">
                      <a:solidFill>
                        <a:schemeClr val="tx1"/>
                      </a:solidFill>
                      <a:prstDash val="solid"/>
                      <a:round/>
                      <a:headEnd type="none" w="med" len="med"/>
                      <a:tailEnd type="none" w="med" len="med"/>
                    </a:lnB>
                  </a:tcPr>
                </a:tc>
                <a:tc>
                  <a:txBody>
                    <a:bodyPr/>
                    <a:lstStyle/>
                    <a:p>
                      <a:pPr algn="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1.1%</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9053469"/>
                  </a:ext>
                </a:extLst>
              </a:tr>
              <a:tr h="320716">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a:solidFill>
                            <a:schemeClr val="tx1"/>
                          </a:solidFill>
                          <a:latin typeface="Meiryo UI" panose="020B0604030504040204" pitchFamily="50" charset="-128"/>
                          <a:ea typeface="Meiryo UI" panose="020B0604030504040204" pitchFamily="50" charset="-128"/>
                        </a:rPr>
                        <a:t>1,000</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363</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rPr>
                        <a:t>36.2</a:t>
                      </a: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a:solidFill>
                            <a:schemeClr val="tx1"/>
                          </a:solidFill>
                          <a:latin typeface="Meiryo UI" panose="020B0604030504040204" pitchFamily="50" charset="-128"/>
                          <a:ea typeface="Meiryo UI" panose="020B0604030504040204" pitchFamily="50" charset="-128"/>
                        </a:rPr>
                        <a:t>100%</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26690987"/>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（単純</a:t>
            </a:r>
            <a:r>
              <a:rPr lang="ja-JP" altLang="en-US" sz="2400" dirty="0"/>
              <a:t>集計）</a:t>
            </a:r>
          </a:p>
        </p:txBody>
      </p:sp>
      <p:sp>
        <p:nvSpPr>
          <p:cNvPr id="5" name="テキスト ボックス 4"/>
          <p:cNvSpPr txBox="1"/>
          <p:nvPr/>
        </p:nvSpPr>
        <p:spPr>
          <a:xfrm>
            <a:off x="241766" y="6371492"/>
            <a:ext cx="8208912" cy="430887"/>
          </a:xfrm>
          <a:prstGeom prst="rect">
            <a:avLst/>
          </a:prstGeom>
          <a:noFill/>
        </p:spPr>
        <p:txBody>
          <a:bodyPr wrap="square" rtlCol="0">
            <a:spAutoFit/>
          </a:bodyPr>
          <a:lstStyle/>
          <a:p>
            <a:r>
              <a:rPr kumimoji="1" lang="en-US" altLang="ja-JP" sz="1100" dirty="0" smtClean="0"/>
              <a:t>※</a:t>
            </a:r>
            <a:r>
              <a:rPr lang="ja-JP" altLang="en-US" sz="1100" dirty="0" smtClean="0"/>
              <a:t>府による事業内容の分類と、回答事業者の分類が異なる場合があります。</a:t>
            </a:r>
            <a:endParaRPr lang="en-US" altLang="ja-JP" sz="1100" dirty="0" smtClean="0"/>
          </a:p>
          <a:p>
            <a:r>
              <a:rPr kumimoji="1" lang="en-US" altLang="ja-JP" sz="1100" dirty="0" smtClean="0"/>
              <a:t>※</a:t>
            </a:r>
            <a:r>
              <a:rPr kumimoji="1" lang="ja-JP" altLang="en-US" sz="1100" dirty="0" smtClean="0"/>
              <a:t>不動産業、物品賃貸業</a:t>
            </a:r>
            <a:r>
              <a:rPr kumimoji="1" lang="en-US" altLang="ja-JP" sz="1100" dirty="0" smtClean="0"/>
              <a:t>150</a:t>
            </a:r>
            <a:r>
              <a:rPr kumimoji="1" lang="ja-JP" altLang="en-US" sz="1100" dirty="0" smtClean="0"/>
              <a:t>社には、建築リフォーム工事業も含みます。</a:t>
            </a:r>
            <a:endParaRPr kumimoji="1" lang="ja-JP" altLang="en-US" sz="1100" dirty="0"/>
          </a:p>
        </p:txBody>
      </p:sp>
    </p:spTree>
    <p:extLst>
      <p:ext uri="{BB962C8B-B14F-4D97-AF65-F5344CB8AC3E}">
        <p14:creationId xmlns:p14="http://schemas.microsoft.com/office/powerpoint/2010/main" val="36870331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5040560" cy="33407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問１（事業内容）</a:t>
            </a:r>
            <a:r>
              <a:rPr lang="en-US" altLang="ja-JP" sz="1400" dirty="0">
                <a:latin typeface="HGP創英角ｺﾞｼｯｸUB" panose="020B0900000000000000" pitchFamily="50" charset="-128"/>
                <a:ea typeface="HGP創英角ｺﾞｼｯｸUB" panose="020B0900000000000000" pitchFamily="50" charset="-128"/>
              </a:rPr>
              <a:t>×</a:t>
            </a:r>
            <a:r>
              <a:rPr lang="ja-JP" altLang="en-US" sz="1400" dirty="0">
                <a:latin typeface="HGP創英角ｺﾞｼｯｸUB" panose="020B0900000000000000" pitchFamily="50" charset="-128"/>
                <a:ea typeface="HGP創英角ｺﾞｼｯｸUB" panose="020B0900000000000000" pitchFamily="50" charset="-128"/>
              </a:rPr>
              <a:t>問</a:t>
            </a:r>
            <a:r>
              <a:rPr lang="en-US" altLang="ja-JP" sz="1400" dirty="0">
                <a:latin typeface="HGP創英角ｺﾞｼｯｸUB" panose="020B0900000000000000" pitchFamily="50" charset="-128"/>
                <a:ea typeface="HGP創英角ｺﾞｼｯｸUB" panose="020B0900000000000000" pitchFamily="50" charset="-128"/>
              </a:rPr>
              <a:t>11</a:t>
            </a:r>
            <a:r>
              <a:rPr lang="ja-JP" altLang="en-US" sz="1400" dirty="0">
                <a:latin typeface="HGP創英角ｺﾞｼｯｸUB" panose="020B0900000000000000" pitchFamily="50" charset="-128"/>
                <a:ea typeface="HGP創英角ｺﾞｼｯｸUB" panose="020B0900000000000000" pitchFamily="50" charset="-128"/>
              </a:rPr>
              <a:t>（合理的配慮の提供の義務化への賛否）</a:t>
            </a:r>
          </a:p>
        </p:txBody>
      </p:sp>
      <p:sp>
        <p:nvSpPr>
          <p:cNvPr id="17" name="正方形/長方形 16"/>
          <p:cNvSpPr/>
          <p:nvPr/>
        </p:nvSpPr>
        <p:spPr>
          <a:xfrm>
            <a:off x="8532442" y="6309320"/>
            <a:ext cx="432048"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15</a:t>
            </a:r>
            <a:endParaRPr lang="en-US" altLang="ja-JP" dirty="0">
              <a:solidFill>
                <a:schemeClr val="tx1"/>
              </a:solidFill>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1802882524"/>
              </p:ext>
            </p:extLst>
          </p:nvPr>
        </p:nvGraphicFramePr>
        <p:xfrm>
          <a:off x="251520" y="1043649"/>
          <a:ext cx="8280922" cy="2834640"/>
        </p:xfrm>
        <a:graphic>
          <a:graphicData uri="http://schemas.openxmlformats.org/drawingml/2006/table">
            <a:tbl>
              <a:tblPr firstRow="1" bandRow="1">
                <a:tableStyleId>{5C22544A-7EE6-4342-B048-85BDC9FD1C3A}</a:tableStyleId>
              </a:tblPr>
              <a:tblGrid>
                <a:gridCol w="2013598">
                  <a:extLst>
                    <a:ext uri="{9D8B030D-6E8A-4147-A177-3AD203B41FA5}">
                      <a16:colId xmlns:a16="http://schemas.microsoft.com/office/drawing/2014/main" val="1713714064"/>
                    </a:ext>
                  </a:extLst>
                </a:gridCol>
                <a:gridCol w="1044554">
                  <a:extLst>
                    <a:ext uri="{9D8B030D-6E8A-4147-A177-3AD203B41FA5}">
                      <a16:colId xmlns:a16="http://schemas.microsoft.com/office/drawing/2014/main" val="3100612507"/>
                    </a:ext>
                  </a:extLst>
                </a:gridCol>
                <a:gridCol w="1044554">
                  <a:extLst>
                    <a:ext uri="{9D8B030D-6E8A-4147-A177-3AD203B41FA5}">
                      <a16:colId xmlns:a16="http://schemas.microsoft.com/office/drawing/2014/main" val="2369552404"/>
                    </a:ext>
                  </a:extLst>
                </a:gridCol>
                <a:gridCol w="1044554">
                  <a:extLst>
                    <a:ext uri="{9D8B030D-6E8A-4147-A177-3AD203B41FA5}">
                      <a16:colId xmlns:a16="http://schemas.microsoft.com/office/drawing/2014/main" val="1708189472"/>
                    </a:ext>
                  </a:extLst>
                </a:gridCol>
                <a:gridCol w="1044554">
                  <a:extLst>
                    <a:ext uri="{9D8B030D-6E8A-4147-A177-3AD203B41FA5}">
                      <a16:colId xmlns:a16="http://schemas.microsoft.com/office/drawing/2014/main" val="2458686272"/>
                    </a:ext>
                  </a:extLst>
                </a:gridCol>
                <a:gridCol w="1044554">
                  <a:extLst>
                    <a:ext uri="{9D8B030D-6E8A-4147-A177-3AD203B41FA5}">
                      <a16:colId xmlns:a16="http://schemas.microsoft.com/office/drawing/2014/main" val="2721206267"/>
                    </a:ext>
                  </a:extLst>
                </a:gridCol>
                <a:gridCol w="1044554">
                  <a:extLst>
                    <a:ext uri="{9D8B030D-6E8A-4147-A177-3AD203B41FA5}">
                      <a16:colId xmlns:a16="http://schemas.microsoft.com/office/drawing/2014/main" val="306176953"/>
                    </a:ext>
                  </a:extLst>
                </a:gridCol>
              </a:tblGrid>
              <a:tr h="267806">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賛否</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賛成である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どちらかといえば賛成である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どちらかといえば反対である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反対である</a:t>
                      </a:r>
                      <a:endParaRPr kumimoji="1" lang="en-US" altLang="ja-JP" sz="8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事業内容</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endParaRPr kumimoji="1" lang="ja-JP" altLang="en-US"/>
                    </a:p>
                  </a:txBody>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福祉</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33.3%)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(45.8%)</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8</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11.1%)</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smtClean="0">
                          <a:latin typeface="Meiryo UI" panose="020B0604030504040204" pitchFamily="50" charset="-128"/>
                          <a:ea typeface="Meiryo UI" panose="020B0604030504040204" pitchFamily="50" charset="-128"/>
                        </a:rPr>
                        <a:t>(5.6%)</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p>
                      <a:pPr algn="r"/>
                      <a:r>
                        <a:rPr kumimoji="1" lang="en-US" altLang="ja-JP" sz="1200" dirty="0" smtClean="0">
                          <a:latin typeface="Meiryo UI" panose="020B0604030504040204" pitchFamily="50" charset="-128"/>
                          <a:ea typeface="Meiryo UI" panose="020B0604030504040204" pitchFamily="50" charset="-128"/>
                        </a:rPr>
                        <a:t>(4.2%)</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72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59759664"/>
                  </a:ext>
                </a:extLst>
              </a:tr>
              <a:tr h="292963">
                <a:tc>
                  <a:txBody>
                    <a:bodyPr/>
                    <a:lstStyle/>
                    <a:p>
                      <a:r>
                        <a:rPr kumimoji="1" lang="ja-JP" altLang="en-US" sz="1200" dirty="0">
                          <a:latin typeface="Meiryo UI" panose="020B0604030504040204" pitchFamily="50" charset="-128"/>
                          <a:ea typeface="Meiryo UI" panose="020B0604030504040204" pitchFamily="50" charset="-128"/>
                        </a:rPr>
                        <a:t>複合サービス業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01150018"/>
                  </a:ext>
                </a:extLst>
              </a:tr>
              <a:tr h="292963">
                <a:tc>
                  <a:txBody>
                    <a:bodyPr/>
                    <a:lstStyle/>
                    <a:p>
                      <a:r>
                        <a:rPr kumimoji="1" lang="ja-JP" altLang="en-US" sz="1200" dirty="0">
                          <a:latin typeface="Meiryo UI" panose="020B0604030504040204" pitchFamily="50" charset="-128"/>
                          <a:ea typeface="Meiryo UI" panose="020B0604030504040204" pitchFamily="50" charset="-128"/>
                        </a:rPr>
                        <a:t>サービス業</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（他に分類されない）</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30.0%)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9</a:t>
                      </a:r>
                    </a:p>
                    <a:p>
                      <a:pPr algn="r"/>
                      <a:r>
                        <a:rPr kumimoji="1" lang="en-US" altLang="ja-JP" sz="1200" dirty="0" smtClean="0">
                          <a:latin typeface="Meiryo UI" panose="020B0604030504040204" pitchFamily="50" charset="-128"/>
                          <a:ea typeface="Meiryo UI" panose="020B0604030504040204" pitchFamily="50" charset="-128"/>
                        </a:rPr>
                        <a:t>(45.0%)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smtClean="0">
                          <a:latin typeface="Meiryo UI" panose="020B0604030504040204" pitchFamily="50" charset="-128"/>
                          <a:ea typeface="Meiryo UI" panose="020B0604030504040204" pitchFamily="50" charset="-128"/>
                        </a:rPr>
                        <a:t>(20.0%)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(5.0%)</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20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59555425"/>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(50.0%)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(50.0%)</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(100</a:t>
                      </a:r>
                      <a:r>
                        <a:rPr kumimoji="1" lang="en-US" altLang="ja-JP" sz="1200" dirty="0" smtClean="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9053469"/>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94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25.9%)</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186</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(51.2%)</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17.4%)</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13</a:t>
                      </a:r>
                    </a:p>
                    <a:p>
                      <a:pPr algn="r"/>
                      <a:r>
                        <a:rPr kumimoji="1" lang="en-US" altLang="ja-JP" sz="1200" dirty="0" smtClean="0">
                          <a:latin typeface="Meiryo UI" panose="020B0604030504040204" pitchFamily="50" charset="-128"/>
                          <a:ea typeface="Meiryo UI" panose="020B0604030504040204" pitchFamily="50" charset="-128"/>
                        </a:rPr>
                        <a:t>(3.6%)</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7</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1.9%)</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6690987"/>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graphicFrame>
        <p:nvGraphicFramePr>
          <p:cNvPr id="11" name="表 10">
            <a:extLst>
              <a:ext uri="{FF2B5EF4-FFF2-40B4-BE49-F238E27FC236}">
                <a16:creationId xmlns:a16="http://schemas.microsoft.com/office/drawing/2014/main" id="{72703255-0EFA-4CAD-B20D-230F4BE5A495}"/>
              </a:ext>
            </a:extLst>
          </p:cNvPr>
          <p:cNvGraphicFramePr>
            <a:graphicFrameLocks noGrp="1"/>
          </p:cNvGraphicFramePr>
          <p:nvPr>
            <p:extLst>
              <p:ext uri="{D42A27DB-BD31-4B8C-83A1-F6EECF244321}">
                <p14:modId xmlns:p14="http://schemas.microsoft.com/office/powerpoint/2010/main" val="2671654855"/>
              </p:ext>
            </p:extLst>
          </p:nvPr>
        </p:nvGraphicFramePr>
        <p:xfrm>
          <a:off x="4398774" y="1552967"/>
          <a:ext cx="2088232" cy="1443985"/>
        </p:xfrm>
        <a:graphic>
          <a:graphicData uri="http://schemas.openxmlformats.org/drawingml/2006/table">
            <a:tbl>
              <a:tblPr/>
              <a:tblGrid>
                <a:gridCol w="2088232">
                  <a:extLst>
                    <a:ext uri="{9D8B030D-6E8A-4147-A177-3AD203B41FA5}">
                      <a16:colId xmlns:a16="http://schemas.microsoft.com/office/drawing/2014/main" val="1014885618"/>
                    </a:ext>
                  </a:extLst>
                </a:gridCol>
              </a:tblGrid>
              <a:tr h="1443985">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graphicFrame>
        <p:nvGraphicFramePr>
          <p:cNvPr id="12" name="表 11">
            <a:extLst>
              <a:ext uri="{FF2B5EF4-FFF2-40B4-BE49-F238E27FC236}">
                <a16:creationId xmlns:a16="http://schemas.microsoft.com/office/drawing/2014/main" id="{AB2B1E3C-E031-4592-AD6D-3CAD2890FF03}"/>
              </a:ext>
            </a:extLst>
          </p:cNvPr>
          <p:cNvGraphicFramePr>
            <a:graphicFrameLocks noGrp="1"/>
          </p:cNvGraphicFramePr>
          <p:nvPr>
            <p:extLst>
              <p:ext uri="{D42A27DB-BD31-4B8C-83A1-F6EECF244321}">
                <p14:modId xmlns:p14="http://schemas.microsoft.com/office/powerpoint/2010/main" val="4231417415"/>
              </p:ext>
            </p:extLst>
          </p:nvPr>
        </p:nvGraphicFramePr>
        <p:xfrm>
          <a:off x="2278087" y="1552967"/>
          <a:ext cx="2088232" cy="1443985"/>
        </p:xfrm>
        <a:graphic>
          <a:graphicData uri="http://schemas.openxmlformats.org/drawingml/2006/table">
            <a:tbl>
              <a:tblPr/>
              <a:tblGrid>
                <a:gridCol w="2088232">
                  <a:extLst>
                    <a:ext uri="{9D8B030D-6E8A-4147-A177-3AD203B41FA5}">
                      <a16:colId xmlns:a16="http://schemas.microsoft.com/office/drawing/2014/main" val="1014885618"/>
                    </a:ext>
                  </a:extLst>
                </a:gridCol>
              </a:tblGrid>
              <a:tr h="1443985">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
        <p:nvSpPr>
          <p:cNvPr id="10" name="四角形: 角を丸くする 9">
            <a:extLst>
              <a:ext uri="{FF2B5EF4-FFF2-40B4-BE49-F238E27FC236}">
                <a16:creationId xmlns:a16="http://schemas.microsoft.com/office/drawing/2014/main" id="{3E5C843A-9DAE-42F5-AD9A-2443FA808564}"/>
              </a:ext>
            </a:extLst>
          </p:cNvPr>
          <p:cNvSpPr/>
          <p:nvPr/>
        </p:nvSpPr>
        <p:spPr>
          <a:xfrm>
            <a:off x="297867" y="4079642"/>
            <a:ext cx="8136905" cy="57349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smtClean="0"/>
              <a:t>「情報通信業」を除き、各業種とも、合理的配慮の提供の義務化に賛成（どちらかといえば賛成を含む）している事業者の割合が、</a:t>
            </a:r>
            <a:r>
              <a:rPr lang="en-US" altLang="ja-JP" sz="1400" dirty="0" smtClean="0"/>
              <a:t>70</a:t>
            </a:r>
            <a:r>
              <a:rPr lang="ja-JP" altLang="en-US" sz="1400" dirty="0"/>
              <a:t>％程度から</a:t>
            </a:r>
            <a:r>
              <a:rPr lang="en-US" altLang="ja-JP" sz="1400" dirty="0"/>
              <a:t>100</a:t>
            </a:r>
            <a:r>
              <a:rPr lang="ja-JP" altLang="en-US" sz="1400" dirty="0"/>
              <a:t>％の範囲となっている</a:t>
            </a:r>
            <a:r>
              <a:rPr lang="ja-JP" altLang="en-US" sz="1400" dirty="0" smtClean="0"/>
              <a:t>。</a:t>
            </a:r>
            <a:endParaRPr kumimoji="1" lang="en-US" altLang="ja-JP" sz="1400" dirty="0"/>
          </a:p>
        </p:txBody>
      </p:sp>
    </p:spTree>
    <p:extLst>
      <p:ext uri="{BB962C8B-B14F-4D97-AF65-F5344CB8AC3E}">
        <p14:creationId xmlns:p14="http://schemas.microsoft.com/office/powerpoint/2010/main" val="4110085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6552728"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問１（事業内容）</a:t>
            </a:r>
            <a:r>
              <a:rPr kumimoji="1" lang="en-US" altLang="ja-JP" sz="1400" dirty="0">
                <a:latin typeface="HGP創英角ｺﾞｼｯｸUB" panose="020B0900000000000000" pitchFamily="50" charset="-128"/>
                <a:ea typeface="HGP創英角ｺﾞｼｯｸUB" panose="020B0900000000000000" pitchFamily="50" charset="-128"/>
              </a:rPr>
              <a:t>×</a:t>
            </a:r>
            <a:r>
              <a:rPr kumimoji="1" lang="ja-JP" altLang="en-US" sz="1400" dirty="0">
                <a:latin typeface="HGP創英角ｺﾞｼｯｸUB" panose="020B0900000000000000" pitchFamily="50" charset="-128"/>
                <a:ea typeface="HGP創英角ｺﾞｼｯｸUB" panose="020B0900000000000000" pitchFamily="50" charset="-128"/>
              </a:rPr>
              <a:t>問</a:t>
            </a:r>
            <a:r>
              <a:rPr kumimoji="1" lang="en-US" altLang="ja-JP" sz="1400" dirty="0">
                <a:latin typeface="HGP創英角ｺﾞｼｯｸUB" panose="020B0900000000000000" pitchFamily="50" charset="-128"/>
                <a:ea typeface="HGP創英角ｺﾞｼｯｸUB" panose="020B0900000000000000" pitchFamily="50" charset="-128"/>
              </a:rPr>
              <a:t>15</a:t>
            </a:r>
            <a:r>
              <a:rPr kumimoji="1" lang="ja-JP" altLang="en-US" sz="1400" dirty="0">
                <a:latin typeface="HGP創英角ｺﾞｼｯｸUB" panose="020B0900000000000000" pitchFamily="50" charset="-128"/>
                <a:ea typeface="HGP創英角ｺﾞｼｯｸUB" panose="020B0900000000000000" pitchFamily="50" charset="-128"/>
              </a:rPr>
              <a:t>（障害者差別解消法に関する社員等への教育や研修の実施）</a:t>
            </a: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695472561"/>
              </p:ext>
            </p:extLst>
          </p:nvPr>
        </p:nvGraphicFramePr>
        <p:xfrm>
          <a:off x="251520" y="1076561"/>
          <a:ext cx="8398809" cy="5120640"/>
        </p:xfrm>
        <a:graphic>
          <a:graphicData uri="http://schemas.openxmlformats.org/drawingml/2006/table">
            <a:tbl>
              <a:tblPr firstRow="1" bandRow="1">
                <a:tableStyleId>{5C22544A-7EE6-4342-B048-85BDC9FD1C3A}</a:tableStyleId>
              </a:tblPr>
              <a:tblGrid>
                <a:gridCol w="2731321">
                  <a:extLst>
                    <a:ext uri="{9D8B030D-6E8A-4147-A177-3AD203B41FA5}">
                      <a16:colId xmlns:a16="http://schemas.microsoft.com/office/drawing/2014/main" val="1713714064"/>
                    </a:ext>
                  </a:extLst>
                </a:gridCol>
                <a:gridCol w="1416872">
                  <a:extLst>
                    <a:ext uri="{9D8B030D-6E8A-4147-A177-3AD203B41FA5}">
                      <a16:colId xmlns:a16="http://schemas.microsoft.com/office/drawing/2014/main" val="3100612507"/>
                    </a:ext>
                  </a:extLst>
                </a:gridCol>
                <a:gridCol w="1416872">
                  <a:extLst>
                    <a:ext uri="{9D8B030D-6E8A-4147-A177-3AD203B41FA5}">
                      <a16:colId xmlns:a16="http://schemas.microsoft.com/office/drawing/2014/main" val="2369552404"/>
                    </a:ext>
                  </a:extLst>
                </a:gridCol>
                <a:gridCol w="1416872">
                  <a:extLst>
                    <a:ext uri="{9D8B030D-6E8A-4147-A177-3AD203B41FA5}">
                      <a16:colId xmlns:a16="http://schemas.microsoft.com/office/drawing/2014/main" val="2266357165"/>
                    </a:ext>
                  </a:extLst>
                </a:gridCol>
                <a:gridCol w="1416872">
                  <a:extLst>
                    <a:ext uri="{9D8B030D-6E8A-4147-A177-3AD203B41FA5}">
                      <a16:colId xmlns:a16="http://schemas.microsoft.com/office/drawing/2014/main" val="306176953"/>
                    </a:ext>
                  </a:extLst>
                </a:gridCol>
              </a:tblGrid>
              <a:tr h="133903">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実施状況</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行ったことがある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行ったことがない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en-US" altLang="ja-JP" sz="8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事業内容</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endParaRPr kumimoji="1" lang="ja-JP" altLang="en-US"/>
                    </a:p>
                  </a:txBody>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情報通信業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(50.0%)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(50.0%)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69627566"/>
                  </a:ext>
                </a:extLst>
              </a:tr>
              <a:tr h="390274">
                <a:tc>
                  <a:txBody>
                    <a:bodyPr/>
                    <a:lstStyle/>
                    <a:p>
                      <a:r>
                        <a:rPr kumimoji="1" lang="zh-TW" altLang="en-US" sz="1200" dirty="0">
                          <a:latin typeface="Meiryo UI" panose="020B0604030504040204" pitchFamily="50" charset="-128"/>
                          <a:ea typeface="Meiryo UI" panose="020B0604030504040204" pitchFamily="50" charset="-128"/>
                        </a:rPr>
                        <a:t>運輸業、郵便業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28.6%)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57.1%)</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14.3%)</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21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87924873"/>
                  </a:ext>
                </a:extLst>
              </a:tr>
              <a:tr h="292963">
                <a:tc>
                  <a:txBody>
                    <a:bodyPr/>
                    <a:lstStyle/>
                    <a:p>
                      <a:r>
                        <a:rPr kumimoji="1" lang="zh-TW" altLang="en-US" sz="1200" dirty="0">
                          <a:latin typeface="Meiryo UI" panose="020B0604030504040204" pitchFamily="50" charset="-128"/>
                          <a:ea typeface="Meiryo UI" panose="020B0604030504040204" pitchFamily="50" charset="-128"/>
                        </a:rPr>
                        <a:t>卸売業、小売業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(2.4%)</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(83.3%)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6</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14.3%)</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42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2219602"/>
                  </a:ext>
                </a:extLst>
              </a:tr>
              <a:tr h="292963">
                <a:tc>
                  <a:txBody>
                    <a:bodyPr/>
                    <a:lstStyle/>
                    <a:p>
                      <a:r>
                        <a:rPr kumimoji="1" lang="zh-TW" altLang="en-US" sz="1200" dirty="0">
                          <a:latin typeface="Meiryo UI" panose="020B0604030504040204" pitchFamily="50" charset="-128"/>
                          <a:ea typeface="Meiryo UI" panose="020B0604030504040204" pitchFamily="50" charset="-128"/>
                        </a:rPr>
                        <a:t>金融業、保険業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(80.0%)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(20.0%)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不動産業、物品賃貸業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p>
                      <a:pPr algn="r"/>
                      <a:r>
                        <a:rPr kumimoji="1" lang="en-US" altLang="ja-JP" sz="1200" dirty="0" smtClean="0">
                          <a:latin typeface="Meiryo UI" panose="020B0604030504040204" pitchFamily="50" charset="-128"/>
                          <a:ea typeface="Meiryo UI" panose="020B0604030504040204" pitchFamily="50" charset="-128"/>
                        </a:rPr>
                        <a:t>(9.1%)</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72.7%)</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18.2</a:t>
                      </a:r>
                      <a:r>
                        <a:rPr kumimoji="1" lang="en-US" altLang="ja-JP" sz="1200" dirty="0">
                          <a:latin typeface="Meiryo UI" panose="020B0604030504040204" pitchFamily="50" charset="-128"/>
                          <a:ea typeface="Meiryo UI" panose="020B0604030504040204" pitchFamily="50" charset="-128"/>
                        </a:rPr>
                        <a:t>%)</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89390897"/>
                  </a:ext>
                </a:extLst>
              </a:tr>
              <a:tr h="292963">
                <a:tc>
                  <a:txBody>
                    <a:bodyPr/>
                    <a:lstStyle/>
                    <a:p>
                      <a:r>
                        <a:rPr kumimoji="1" lang="ja-JP" altLang="en-US" sz="1200" dirty="0">
                          <a:latin typeface="Meiryo UI" panose="020B0604030504040204" pitchFamily="50" charset="-128"/>
                          <a:ea typeface="Meiryo UI" panose="020B0604030504040204" pitchFamily="50" charset="-128"/>
                        </a:rPr>
                        <a:t>学術研究、専門・技術サービス業</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6</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75.0%)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25.0%)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8</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7068937"/>
                  </a:ext>
                </a:extLst>
              </a:tr>
              <a:tr h="292963">
                <a:tc>
                  <a:txBody>
                    <a:bodyPr/>
                    <a:lstStyle/>
                    <a:p>
                      <a:r>
                        <a:rPr kumimoji="1" lang="ja-JP" altLang="en-US" sz="1200" dirty="0">
                          <a:latin typeface="Meiryo UI" panose="020B0604030504040204" pitchFamily="50" charset="-128"/>
                          <a:ea typeface="Meiryo UI" panose="020B0604030504040204" pitchFamily="50" charset="-128"/>
                        </a:rPr>
                        <a:t>宿泊業、飲食サービス業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83.3%)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(16.7%)</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6619560"/>
                  </a:ext>
                </a:extLst>
              </a:tr>
              <a:tr h="292963">
                <a:tc>
                  <a:txBody>
                    <a:bodyPr/>
                    <a:lstStyle/>
                    <a:p>
                      <a:r>
                        <a:rPr kumimoji="1" lang="ja-JP" altLang="en-US" sz="1200" dirty="0">
                          <a:latin typeface="Meiryo UI" panose="020B0604030504040204" pitchFamily="50" charset="-128"/>
                          <a:ea typeface="Meiryo UI" panose="020B0604030504040204" pitchFamily="50" charset="-128"/>
                        </a:rPr>
                        <a:t>生活関連サービス業、娯楽業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smtClean="0">
                          <a:latin typeface="Meiryo UI" panose="020B0604030504040204" pitchFamily="50" charset="-128"/>
                          <a:ea typeface="Meiryo UI" panose="020B0604030504040204" pitchFamily="50" charset="-128"/>
                        </a:rPr>
                        <a:t>(75.0%)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(25.0%)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8</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8317549"/>
                  </a:ext>
                </a:extLst>
              </a:tr>
              <a:tr h="358226">
                <a:tc>
                  <a:txBody>
                    <a:bodyPr/>
                    <a:lstStyle/>
                    <a:p>
                      <a:r>
                        <a:rPr kumimoji="1" lang="ja-JP" altLang="en-US" sz="1200" dirty="0">
                          <a:latin typeface="Meiryo UI" panose="020B0604030504040204" pitchFamily="50" charset="-128"/>
                          <a:ea typeface="Meiryo UI" panose="020B0604030504040204" pitchFamily="50" charset="-128"/>
                        </a:rPr>
                        <a:t>教育、学習支援業</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25.0%)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48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57.1%)</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(17.9</a:t>
                      </a:r>
                      <a:r>
                        <a:rPr kumimoji="1" lang="en-US" altLang="ja-JP" sz="1200" dirty="0">
                          <a:latin typeface="Meiryo UI" panose="020B0604030504040204" pitchFamily="50" charset="-128"/>
                          <a:ea typeface="Meiryo UI" panose="020B0604030504040204" pitchFamily="50" charset="-128"/>
                        </a:rPr>
                        <a:t>%)</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84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57371770"/>
                  </a:ext>
                </a:extLst>
              </a:tr>
              <a:tr h="292963">
                <a:tc>
                  <a:txBody>
                    <a:bodyPr/>
                    <a:lstStyle/>
                    <a:p>
                      <a:r>
                        <a:rPr kumimoji="1" lang="ja-JP" altLang="en-US" sz="1200" dirty="0">
                          <a:latin typeface="Meiryo UI" panose="020B0604030504040204" pitchFamily="50" charset="-128"/>
                          <a:ea typeface="Meiryo UI" panose="020B0604030504040204" pitchFamily="50" charset="-128"/>
                        </a:rPr>
                        <a:t>医療</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8.6%)</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40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69.0%)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13</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22.4%)</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58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02084140"/>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graphicFrame>
        <p:nvGraphicFramePr>
          <p:cNvPr id="10" name="表 9">
            <a:extLst>
              <a:ext uri="{FF2B5EF4-FFF2-40B4-BE49-F238E27FC236}">
                <a16:creationId xmlns:a16="http://schemas.microsoft.com/office/drawing/2014/main" id="{64079C17-560A-42CB-9B4E-00F0DE28262B}"/>
              </a:ext>
            </a:extLst>
          </p:cNvPr>
          <p:cNvGraphicFramePr>
            <a:graphicFrameLocks noGrp="1"/>
          </p:cNvGraphicFramePr>
          <p:nvPr>
            <p:extLst>
              <p:ext uri="{D42A27DB-BD31-4B8C-83A1-F6EECF244321}">
                <p14:modId xmlns:p14="http://schemas.microsoft.com/office/powerpoint/2010/main" val="278648924"/>
              </p:ext>
            </p:extLst>
          </p:nvPr>
        </p:nvGraphicFramePr>
        <p:xfrm>
          <a:off x="3063202" y="2053280"/>
          <a:ext cx="1303118" cy="943672"/>
        </p:xfrm>
        <a:graphic>
          <a:graphicData uri="http://schemas.openxmlformats.org/drawingml/2006/table">
            <a:tbl>
              <a:tblPr/>
              <a:tblGrid>
                <a:gridCol w="1303118">
                  <a:extLst>
                    <a:ext uri="{9D8B030D-6E8A-4147-A177-3AD203B41FA5}">
                      <a16:colId xmlns:a16="http://schemas.microsoft.com/office/drawing/2014/main" val="1014885618"/>
                    </a:ext>
                  </a:extLst>
                </a:gridCol>
              </a:tblGrid>
              <a:tr h="943672">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graphicFrame>
        <p:nvGraphicFramePr>
          <p:cNvPr id="11" name="表 10">
            <a:extLst>
              <a:ext uri="{FF2B5EF4-FFF2-40B4-BE49-F238E27FC236}">
                <a16:creationId xmlns:a16="http://schemas.microsoft.com/office/drawing/2014/main" id="{40A52C40-7A6F-41F4-B0A5-FB489E67A0EE}"/>
              </a:ext>
            </a:extLst>
          </p:cNvPr>
          <p:cNvGraphicFramePr>
            <a:graphicFrameLocks noGrp="1"/>
          </p:cNvGraphicFramePr>
          <p:nvPr>
            <p:extLst>
              <p:ext uri="{D42A27DB-BD31-4B8C-83A1-F6EECF244321}">
                <p14:modId xmlns:p14="http://schemas.microsoft.com/office/powerpoint/2010/main" val="3868983822"/>
              </p:ext>
            </p:extLst>
          </p:nvPr>
        </p:nvGraphicFramePr>
        <p:xfrm>
          <a:off x="3063202" y="3475142"/>
          <a:ext cx="1303118" cy="457914"/>
        </p:xfrm>
        <a:graphic>
          <a:graphicData uri="http://schemas.openxmlformats.org/drawingml/2006/table">
            <a:tbl>
              <a:tblPr/>
              <a:tblGrid>
                <a:gridCol w="1303118">
                  <a:extLst>
                    <a:ext uri="{9D8B030D-6E8A-4147-A177-3AD203B41FA5}">
                      <a16:colId xmlns:a16="http://schemas.microsoft.com/office/drawing/2014/main" val="1014885618"/>
                    </a:ext>
                  </a:extLst>
                </a:gridCol>
              </a:tblGrid>
              <a:tr h="457914">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graphicFrame>
        <p:nvGraphicFramePr>
          <p:cNvPr id="12" name="表 11">
            <a:extLst>
              <a:ext uri="{FF2B5EF4-FFF2-40B4-BE49-F238E27FC236}">
                <a16:creationId xmlns:a16="http://schemas.microsoft.com/office/drawing/2014/main" id="{CC141DDF-ADF5-41BF-8162-284B8265494C}"/>
              </a:ext>
            </a:extLst>
          </p:cNvPr>
          <p:cNvGraphicFramePr>
            <a:graphicFrameLocks noGrp="1"/>
          </p:cNvGraphicFramePr>
          <p:nvPr>
            <p:extLst>
              <p:ext uri="{D42A27DB-BD31-4B8C-83A1-F6EECF244321}">
                <p14:modId xmlns:p14="http://schemas.microsoft.com/office/powerpoint/2010/main" val="1992097275"/>
              </p:ext>
            </p:extLst>
          </p:nvPr>
        </p:nvGraphicFramePr>
        <p:xfrm>
          <a:off x="3063202" y="5306626"/>
          <a:ext cx="1303118" cy="943672"/>
        </p:xfrm>
        <a:graphic>
          <a:graphicData uri="http://schemas.openxmlformats.org/drawingml/2006/table">
            <a:tbl>
              <a:tblPr/>
              <a:tblGrid>
                <a:gridCol w="1303118">
                  <a:extLst>
                    <a:ext uri="{9D8B030D-6E8A-4147-A177-3AD203B41FA5}">
                      <a16:colId xmlns:a16="http://schemas.microsoft.com/office/drawing/2014/main" val="1014885618"/>
                    </a:ext>
                  </a:extLst>
                </a:gridCol>
              </a:tblGrid>
              <a:tr h="943672">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Tree>
    <p:extLst>
      <p:ext uri="{BB962C8B-B14F-4D97-AF65-F5344CB8AC3E}">
        <p14:creationId xmlns:p14="http://schemas.microsoft.com/office/powerpoint/2010/main" val="7516444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6552728"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問１（事業内容）</a:t>
            </a:r>
            <a:r>
              <a:rPr kumimoji="1" lang="en-US" altLang="ja-JP" sz="1400" dirty="0">
                <a:latin typeface="HGP創英角ｺﾞｼｯｸUB" panose="020B0900000000000000" pitchFamily="50" charset="-128"/>
                <a:ea typeface="HGP創英角ｺﾞｼｯｸUB" panose="020B0900000000000000" pitchFamily="50" charset="-128"/>
              </a:rPr>
              <a:t>×</a:t>
            </a:r>
            <a:r>
              <a:rPr lang="ja-JP" altLang="en-US" sz="1400" dirty="0">
                <a:latin typeface="HGP創英角ｺﾞｼｯｸUB" panose="020B0900000000000000" pitchFamily="50" charset="-128"/>
                <a:ea typeface="HGP創英角ｺﾞｼｯｸUB" panose="020B0900000000000000" pitchFamily="50" charset="-128"/>
              </a:rPr>
              <a:t>問</a:t>
            </a:r>
            <a:r>
              <a:rPr lang="en-US" altLang="ja-JP" sz="1400" dirty="0">
                <a:latin typeface="HGP創英角ｺﾞｼｯｸUB" panose="020B0900000000000000" pitchFamily="50" charset="-128"/>
                <a:ea typeface="HGP創英角ｺﾞｼｯｸUB" panose="020B0900000000000000" pitchFamily="50" charset="-128"/>
              </a:rPr>
              <a:t>15</a:t>
            </a:r>
            <a:r>
              <a:rPr lang="ja-JP" altLang="en-US" sz="1400" dirty="0">
                <a:latin typeface="HGP創英角ｺﾞｼｯｸUB" panose="020B0900000000000000" pitchFamily="50" charset="-128"/>
                <a:ea typeface="HGP創英角ｺﾞｼｯｸUB" panose="020B0900000000000000" pitchFamily="50" charset="-128"/>
              </a:rPr>
              <a:t>（障害者差別解消法に関する社員等への教育や研修の実施）</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7" name="正方形/長方形 16"/>
          <p:cNvSpPr/>
          <p:nvPr/>
        </p:nvSpPr>
        <p:spPr>
          <a:xfrm>
            <a:off x="8676456" y="6396236"/>
            <a:ext cx="432048" cy="387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16</a:t>
            </a: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2310599620"/>
              </p:ext>
            </p:extLst>
          </p:nvPr>
        </p:nvGraphicFramePr>
        <p:xfrm>
          <a:off x="251520" y="1076561"/>
          <a:ext cx="8136826" cy="2834640"/>
        </p:xfrm>
        <a:graphic>
          <a:graphicData uri="http://schemas.openxmlformats.org/drawingml/2006/table">
            <a:tbl>
              <a:tblPr firstRow="1" bandRow="1">
                <a:tableStyleId>{5C22544A-7EE6-4342-B048-85BDC9FD1C3A}</a:tableStyleId>
              </a:tblPr>
              <a:tblGrid>
                <a:gridCol w="2646122">
                  <a:extLst>
                    <a:ext uri="{9D8B030D-6E8A-4147-A177-3AD203B41FA5}">
                      <a16:colId xmlns:a16="http://schemas.microsoft.com/office/drawing/2014/main" val="1713714064"/>
                    </a:ext>
                  </a:extLst>
                </a:gridCol>
                <a:gridCol w="1372676">
                  <a:extLst>
                    <a:ext uri="{9D8B030D-6E8A-4147-A177-3AD203B41FA5}">
                      <a16:colId xmlns:a16="http://schemas.microsoft.com/office/drawing/2014/main" val="3100612507"/>
                    </a:ext>
                  </a:extLst>
                </a:gridCol>
                <a:gridCol w="1372676">
                  <a:extLst>
                    <a:ext uri="{9D8B030D-6E8A-4147-A177-3AD203B41FA5}">
                      <a16:colId xmlns:a16="http://schemas.microsoft.com/office/drawing/2014/main" val="2369552404"/>
                    </a:ext>
                  </a:extLst>
                </a:gridCol>
                <a:gridCol w="1372676">
                  <a:extLst>
                    <a:ext uri="{9D8B030D-6E8A-4147-A177-3AD203B41FA5}">
                      <a16:colId xmlns:a16="http://schemas.microsoft.com/office/drawing/2014/main" val="1708189472"/>
                    </a:ext>
                  </a:extLst>
                </a:gridCol>
                <a:gridCol w="1372676">
                  <a:extLst>
                    <a:ext uri="{9D8B030D-6E8A-4147-A177-3AD203B41FA5}">
                      <a16:colId xmlns:a16="http://schemas.microsoft.com/office/drawing/2014/main" val="306176953"/>
                    </a:ext>
                  </a:extLst>
                </a:gridCol>
              </a:tblGrid>
              <a:tr h="133903">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実施状況</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行ったことがある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行ったことがない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事業内容</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endParaRPr kumimoji="1" lang="ja-JP" altLang="en-US"/>
                    </a:p>
                  </a:txBody>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福祉</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(47.2%)</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34.7%)</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18.1%)</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72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59759664"/>
                  </a:ext>
                </a:extLst>
              </a:tr>
              <a:tr h="292963">
                <a:tc>
                  <a:txBody>
                    <a:bodyPr/>
                    <a:lstStyle/>
                    <a:p>
                      <a:r>
                        <a:rPr kumimoji="1" lang="ja-JP" altLang="en-US" sz="1200" dirty="0">
                          <a:latin typeface="Meiryo UI" panose="020B0604030504040204" pitchFamily="50" charset="-128"/>
                          <a:ea typeface="Meiryo UI" panose="020B0604030504040204" pitchFamily="50" charset="-128"/>
                        </a:rPr>
                        <a:t>複合サービス業</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01150018"/>
                  </a:ext>
                </a:extLst>
              </a:tr>
              <a:tr h="365122">
                <a:tc>
                  <a:txBody>
                    <a:bodyPr/>
                    <a:lstStyle/>
                    <a:p>
                      <a:r>
                        <a:rPr kumimoji="1" lang="ja-JP" altLang="en-US" sz="1200" dirty="0">
                          <a:latin typeface="Meiryo UI" panose="020B0604030504040204" pitchFamily="50" charset="-128"/>
                          <a:ea typeface="Meiryo UI" panose="020B0604030504040204" pitchFamily="50" charset="-128"/>
                        </a:rPr>
                        <a:t>サービス業（他に分類されない）</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85.0%)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15.0%)</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20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59555425"/>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(25.0%)</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3</a:t>
                      </a:r>
                    </a:p>
                    <a:p>
                      <a:pPr algn="r"/>
                      <a:r>
                        <a:rPr kumimoji="1" lang="en-US" altLang="ja-JP" sz="1200" dirty="0" smtClean="0">
                          <a:latin typeface="Meiryo UI" panose="020B0604030504040204" pitchFamily="50" charset="-128"/>
                          <a:ea typeface="Meiryo UI" panose="020B0604030504040204" pitchFamily="50" charset="-128"/>
                        </a:rPr>
                        <a:t>(75.0</a:t>
                      </a:r>
                      <a:r>
                        <a:rPr kumimoji="1" lang="en-US" altLang="ja-JP" sz="1200" dirty="0">
                          <a:latin typeface="Meiryo UI" panose="020B0604030504040204" pitchFamily="50" charset="-128"/>
                          <a:ea typeface="Meiryo UI" panose="020B0604030504040204" pitchFamily="50" charset="-128"/>
                        </a:rPr>
                        <a:t>%)</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9053469"/>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70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19.3%)</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224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61.7%)</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69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19.0%)</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6690987"/>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graphicFrame>
        <p:nvGraphicFramePr>
          <p:cNvPr id="7" name="表 6">
            <a:extLst>
              <a:ext uri="{FF2B5EF4-FFF2-40B4-BE49-F238E27FC236}">
                <a16:creationId xmlns:a16="http://schemas.microsoft.com/office/drawing/2014/main" id="{C55F6E51-A7E8-4050-B460-EB978D324270}"/>
              </a:ext>
            </a:extLst>
          </p:cNvPr>
          <p:cNvGraphicFramePr>
            <a:graphicFrameLocks noGrp="1"/>
          </p:cNvGraphicFramePr>
          <p:nvPr>
            <p:extLst>
              <p:ext uri="{D42A27DB-BD31-4B8C-83A1-F6EECF244321}">
                <p14:modId xmlns:p14="http://schemas.microsoft.com/office/powerpoint/2010/main" val="2484892649"/>
              </p:ext>
            </p:extLst>
          </p:nvPr>
        </p:nvGraphicFramePr>
        <p:xfrm>
          <a:off x="2969616" y="1599019"/>
          <a:ext cx="1303118" cy="519121"/>
        </p:xfrm>
        <a:graphic>
          <a:graphicData uri="http://schemas.openxmlformats.org/drawingml/2006/table">
            <a:tbl>
              <a:tblPr/>
              <a:tblGrid>
                <a:gridCol w="1303118">
                  <a:extLst>
                    <a:ext uri="{9D8B030D-6E8A-4147-A177-3AD203B41FA5}">
                      <a16:colId xmlns:a16="http://schemas.microsoft.com/office/drawing/2014/main" val="1014885618"/>
                    </a:ext>
                  </a:extLst>
                </a:gridCol>
              </a:tblGrid>
              <a:tr h="519121">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
        <p:nvSpPr>
          <p:cNvPr id="10" name="四角形: 角を丸くする 9">
            <a:extLst>
              <a:ext uri="{FF2B5EF4-FFF2-40B4-BE49-F238E27FC236}">
                <a16:creationId xmlns:a16="http://schemas.microsoft.com/office/drawing/2014/main" id="{AD93B32C-38D9-484F-A6F8-A98007711C17}"/>
              </a:ext>
            </a:extLst>
          </p:cNvPr>
          <p:cNvSpPr/>
          <p:nvPr/>
        </p:nvSpPr>
        <p:spPr>
          <a:xfrm>
            <a:off x="297867" y="4079642"/>
            <a:ext cx="8136905" cy="158160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solidFill>
                  <a:schemeClr val="tx1"/>
                </a:solidFill>
              </a:rPr>
              <a:t>社員教育等を「行ったことがある」と回答した事業者は、「運輸業、郵便業」</a:t>
            </a:r>
            <a:r>
              <a:rPr kumimoji="1" lang="ja-JP" altLang="en-US" sz="1400" dirty="0" smtClean="0">
                <a:solidFill>
                  <a:schemeClr val="tx1"/>
                </a:solidFill>
              </a:rPr>
              <a:t>、「卸売業、小売業」、「</a:t>
            </a:r>
            <a:r>
              <a:rPr kumimoji="1" lang="ja-JP" altLang="en-US" sz="1400" dirty="0">
                <a:solidFill>
                  <a:schemeClr val="tx1"/>
                </a:solidFill>
              </a:rPr>
              <a:t>不動産業、物品賃貸業」、「教育、学習支援業」、「医療」、「福祉」に一定割合存在し、特に「福祉」は実施している事業者の割合が高い。</a:t>
            </a:r>
            <a:endParaRPr kumimoji="1" lang="en-US" altLang="ja-JP" sz="1400" dirty="0">
              <a:solidFill>
                <a:schemeClr val="tx1"/>
              </a:solidFill>
            </a:endParaRPr>
          </a:p>
          <a:p>
            <a:r>
              <a:rPr lang="ja-JP" altLang="en-US" sz="1400" dirty="0">
                <a:solidFill>
                  <a:schemeClr val="tx1"/>
                </a:solidFill>
              </a:rPr>
              <a:t>これらの業種は、障害者差別解消法の認知度が他業種に比べて高い（</a:t>
            </a:r>
            <a:r>
              <a:rPr lang="en-US" altLang="ja-JP" sz="1400" dirty="0">
                <a:solidFill>
                  <a:schemeClr val="tx1"/>
                </a:solidFill>
              </a:rPr>
              <a:t>P10</a:t>
            </a:r>
            <a:r>
              <a:rPr lang="ja-JP" altLang="en-US" sz="1400" dirty="0">
                <a:solidFill>
                  <a:schemeClr val="tx1"/>
                </a:solidFill>
              </a:rPr>
              <a:t>）ことから、研修等の実施状況と法の認知度は相関関係にあると考えられる。</a:t>
            </a:r>
          </a:p>
        </p:txBody>
      </p:sp>
    </p:spTree>
    <p:extLst>
      <p:ext uri="{BB962C8B-B14F-4D97-AF65-F5344CB8AC3E}">
        <p14:creationId xmlns:p14="http://schemas.microsoft.com/office/powerpoint/2010/main" val="31033657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4464496"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問３（従業員数）</a:t>
            </a:r>
            <a:r>
              <a:rPr kumimoji="1" lang="en-US" altLang="ja-JP" sz="1400" dirty="0">
                <a:latin typeface="HGP創英角ｺﾞｼｯｸUB" panose="020B0900000000000000" pitchFamily="50" charset="-128"/>
                <a:ea typeface="HGP創英角ｺﾞｼｯｸUB" panose="020B0900000000000000" pitchFamily="50" charset="-128"/>
              </a:rPr>
              <a:t>×</a:t>
            </a:r>
            <a:r>
              <a:rPr kumimoji="1" lang="ja-JP" altLang="en-US" sz="1400" dirty="0">
                <a:latin typeface="HGP創英角ｺﾞｼｯｸUB" panose="020B0900000000000000" pitchFamily="50" charset="-128"/>
                <a:ea typeface="HGP創英角ｺﾞｼｯｸUB" panose="020B0900000000000000" pitchFamily="50" charset="-128"/>
              </a:rPr>
              <a:t>問</a:t>
            </a:r>
            <a:r>
              <a:rPr lang="ja-JP" altLang="en-US" sz="1400" dirty="0">
                <a:latin typeface="HGP創英角ｺﾞｼｯｸUB" panose="020B0900000000000000" pitchFamily="50" charset="-128"/>
                <a:ea typeface="HGP創英角ｺﾞｼｯｸUB" panose="020B0900000000000000" pitchFamily="50" charset="-128"/>
              </a:rPr>
              <a:t>４（障害者差別解消法の認知度）</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2623157945"/>
              </p:ext>
            </p:extLst>
          </p:nvPr>
        </p:nvGraphicFramePr>
        <p:xfrm>
          <a:off x="251520" y="1076561"/>
          <a:ext cx="8280921" cy="4754880"/>
        </p:xfrm>
        <a:graphic>
          <a:graphicData uri="http://schemas.openxmlformats.org/drawingml/2006/table">
            <a:tbl>
              <a:tblPr firstRow="1" bandRow="1">
                <a:tableStyleId>{5C22544A-7EE6-4342-B048-85BDC9FD1C3A}</a:tableStyleId>
              </a:tblPr>
              <a:tblGrid>
                <a:gridCol w="2304256">
                  <a:extLst>
                    <a:ext uri="{9D8B030D-6E8A-4147-A177-3AD203B41FA5}">
                      <a16:colId xmlns:a16="http://schemas.microsoft.com/office/drawing/2014/main" val="1713714064"/>
                    </a:ext>
                  </a:extLst>
                </a:gridCol>
                <a:gridCol w="1195333">
                  <a:extLst>
                    <a:ext uri="{9D8B030D-6E8A-4147-A177-3AD203B41FA5}">
                      <a16:colId xmlns:a16="http://schemas.microsoft.com/office/drawing/2014/main" val="3100612507"/>
                    </a:ext>
                  </a:extLst>
                </a:gridCol>
                <a:gridCol w="1195333">
                  <a:extLst>
                    <a:ext uri="{9D8B030D-6E8A-4147-A177-3AD203B41FA5}">
                      <a16:colId xmlns:a16="http://schemas.microsoft.com/office/drawing/2014/main" val="2369552404"/>
                    </a:ext>
                  </a:extLst>
                </a:gridCol>
                <a:gridCol w="1195333">
                  <a:extLst>
                    <a:ext uri="{9D8B030D-6E8A-4147-A177-3AD203B41FA5}">
                      <a16:colId xmlns:a16="http://schemas.microsoft.com/office/drawing/2014/main" val="2458686272"/>
                    </a:ext>
                  </a:extLst>
                </a:gridCol>
                <a:gridCol w="1195333">
                  <a:extLst>
                    <a:ext uri="{9D8B030D-6E8A-4147-A177-3AD203B41FA5}">
                      <a16:colId xmlns:a16="http://schemas.microsoft.com/office/drawing/2014/main" val="2721206267"/>
                    </a:ext>
                  </a:extLst>
                </a:gridCol>
                <a:gridCol w="1195333">
                  <a:extLst>
                    <a:ext uri="{9D8B030D-6E8A-4147-A177-3AD203B41FA5}">
                      <a16:colId xmlns:a16="http://schemas.microsoft.com/office/drawing/2014/main" val="306176953"/>
                    </a:ext>
                  </a:extLst>
                </a:gridCol>
              </a:tblGrid>
              <a:tr h="133903">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認知状況</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名前も内容も</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a:solidFill>
                            <a:schemeClr val="bg1"/>
                          </a:solidFill>
                          <a:latin typeface="Meiryo UI" panose="020B0604030504040204" pitchFamily="50" charset="-128"/>
                          <a:ea typeface="Meiryo UI" panose="020B0604030504040204" pitchFamily="50" charset="-128"/>
                        </a:rPr>
                        <a:t>知らない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名前は聞いたことがあるが、内容は知らない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名前も内容も知っている</a:t>
                      </a:r>
                      <a:endParaRPr kumimoji="1" lang="en-US" altLang="ja-JP" sz="8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従業員数</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１～５人</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37.0%)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45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48.9%)</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13.0%)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1.1%)</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92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６～</a:t>
                      </a:r>
                      <a:r>
                        <a:rPr kumimoji="1" lang="en-US" altLang="ja-JP" sz="1200" dirty="0">
                          <a:latin typeface="Meiryo UI" panose="020B0604030504040204" pitchFamily="50" charset="-128"/>
                          <a:ea typeface="Meiryo UI" panose="020B0604030504040204" pitchFamily="50" charset="-128"/>
                        </a:rPr>
                        <a:t>20</a:t>
                      </a:r>
                      <a:r>
                        <a:rPr kumimoji="1" lang="ja-JP" altLang="en-US" sz="1200" dirty="0">
                          <a:latin typeface="Meiryo UI" panose="020B0604030504040204" pitchFamily="50" charset="-128"/>
                          <a:ea typeface="Meiryo UI" panose="020B0604030504040204" pitchFamily="50" charset="-128"/>
                        </a:rPr>
                        <a:t>人</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26.1%)</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54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(48.6%)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24.3%)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(0.9%)</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111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87924873"/>
                  </a:ext>
                </a:extLst>
              </a:tr>
              <a:tr h="292963">
                <a:tc>
                  <a:txBody>
                    <a:bodyPr/>
                    <a:lstStyle/>
                    <a:p>
                      <a:r>
                        <a:rPr kumimoji="1" lang="en-US" altLang="ja-JP" sz="1200" dirty="0">
                          <a:latin typeface="Meiryo UI" panose="020B0604030504040204" pitchFamily="50" charset="-128"/>
                          <a:ea typeface="Meiryo UI" panose="020B0604030504040204" pitchFamily="50" charset="-128"/>
                        </a:rPr>
                        <a:t>21</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50</a:t>
                      </a:r>
                      <a:r>
                        <a:rPr kumimoji="1" lang="ja-JP" altLang="en-US" sz="1200" dirty="0">
                          <a:latin typeface="Meiryo UI" panose="020B0604030504040204" pitchFamily="50" charset="-128"/>
                          <a:ea typeface="Meiryo UI" panose="020B0604030504040204" pitchFamily="50" charset="-128"/>
                        </a:rPr>
                        <a:t>人</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25.3%)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37.3%)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27</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36.0%)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1.3%)</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75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2219602"/>
                  </a:ext>
                </a:extLst>
              </a:tr>
              <a:tr h="292963">
                <a:tc>
                  <a:txBody>
                    <a:bodyPr/>
                    <a:lstStyle/>
                    <a:p>
                      <a:r>
                        <a:rPr kumimoji="1" lang="en-US" altLang="ja-JP" sz="1200" dirty="0">
                          <a:latin typeface="Meiryo UI" panose="020B0604030504040204" pitchFamily="50" charset="-128"/>
                          <a:ea typeface="Meiryo UI" panose="020B0604030504040204" pitchFamily="50" charset="-128"/>
                        </a:rPr>
                        <a:t>51</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100</a:t>
                      </a:r>
                      <a:r>
                        <a:rPr kumimoji="1" lang="ja-JP" altLang="en-US" sz="1200" dirty="0">
                          <a:latin typeface="Meiryo UI" panose="020B0604030504040204" pitchFamily="50" charset="-128"/>
                          <a:ea typeface="Meiryo UI" panose="020B0604030504040204" pitchFamily="50" charset="-128"/>
                        </a:rPr>
                        <a:t>人</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8</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22.9%)</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28.6%)</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17</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(48.6%)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(0.0%)</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61554555"/>
                  </a:ext>
                </a:extLst>
              </a:tr>
              <a:tr h="367394">
                <a:tc>
                  <a:txBody>
                    <a:bodyPr/>
                    <a:lstStyle/>
                    <a:p>
                      <a:r>
                        <a:rPr kumimoji="1" lang="en-US" altLang="ja-JP" sz="1200" dirty="0">
                          <a:latin typeface="Meiryo UI" panose="020B0604030504040204" pitchFamily="50" charset="-128"/>
                          <a:ea typeface="Meiryo UI" panose="020B0604030504040204" pitchFamily="50" charset="-128"/>
                        </a:rPr>
                        <a:t>101</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300</a:t>
                      </a:r>
                      <a:r>
                        <a:rPr kumimoji="1" lang="ja-JP" altLang="en-US" sz="1200" dirty="0">
                          <a:latin typeface="Meiryo UI" panose="020B0604030504040204" pitchFamily="50" charset="-128"/>
                          <a:ea typeface="Meiryo UI" panose="020B0604030504040204" pitchFamily="50" charset="-128"/>
                        </a:rPr>
                        <a:t>人</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12.9%)</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45.2%)</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41.9%)</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89390897"/>
                  </a:ext>
                </a:extLst>
              </a:tr>
              <a:tr h="292963">
                <a:tc>
                  <a:txBody>
                    <a:bodyPr/>
                    <a:lstStyle/>
                    <a:p>
                      <a:r>
                        <a:rPr kumimoji="1" lang="en-US" altLang="ja-JP" sz="1200" dirty="0">
                          <a:latin typeface="Meiryo UI" panose="020B0604030504040204" pitchFamily="50" charset="-128"/>
                          <a:ea typeface="Meiryo UI" panose="020B0604030504040204" pitchFamily="50" charset="-128"/>
                        </a:rPr>
                        <a:t>301</a:t>
                      </a:r>
                      <a:r>
                        <a:rPr kumimoji="1" lang="ja-JP" altLang="en-US" sz="1200" dirty="0">
                          <a:latin typeface="Meiryo UI" panose="020B0604030504040204" pitchFamily="50" charset="-128"/>
                          <a:ea typeface="Meiryo UI" panose="020B0604030504040204" pitchFamily="50" charset="-128"/>
                        </a:rPr>
                        <a:t>人以上</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13.3%)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13.3%)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11</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smtClean="0">
                          <a:latin typeface="Meiryo UI" panose="020B0604030504040204" pitchFamily="50" charset="-128"/>
                          <a:ea typeface="Meiryo UI" panose="020B0604030504040204" pitchFamily="50" charset="-128"/>
                        </a:rPr>
                        <a:t>(73.3%)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15</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7068937"/>
                  </a:ext>
                </a:extLst>
              </a:tr>
              <a:tr h="292963">
                <a:tc>
                  <a:txBody>
                    <a:bodyPr/>
                    <a:lstStyle/>
                    <a:p>
                      <a:r>
                        <a:rPr kumimoji="1" lang="ja-JP" altLang="en-US" sz="1200" dirty="0">
                          <a:latin typeface="Meiryo UI" panose="020B0604030504040204" pitchFamily="50" charset="-128"/>
                          <a:ea typeface="Meiryo UI" panose="020B0604030504040204" pitchFamily="50" charset="-128"/>
                        </a:rPr>
                        <a:t>不明</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6619560"/>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(50.0%)</a:t>
                      </a:r>
                      <a:endParaRPr kumimoji="1" lang="ja-JP" altLang="en-US"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(50.0%)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8317549"/>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96</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26.4%)</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153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42.1%)</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109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(30.0%)</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a:latin typeface="Meiryo UI" panose="020B0604030504040204" pitchFamily="50" charset="-128"/>
                          <a:ea typeface="Meiryo UI" panose="020B0604030504040204" pitchFamily="50" charset="-128"/>
                        </a:rPr>
                        <a:t>5</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1.4%)</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57371770"/>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graphicFrame>
        <p:nvGraphicFramePr>
          <p:cNvPr id="7" name="表 6">
            <a:extLst>
              <a:ext uri="{FF2B5EF4-FFF2-40B4-BE49-F238E27FC236}">
                <a16:creationId xmlns:a16="http://schemas.microsoft.com/office/drawing/2014/main" id="{B8C2FC29-DD75-4AD7-B64C-1C4EA83D5F1B}"/>
              </a:ext>
            </a:extLst>
          </p:cNvPr>
          <p:cNvGraphicFramePr>
            <a:graphicFrameLocks noGrp="1"/>
          </p:cNvGraphicFramePr>
          <p:nvPr>
            <p:extLst>
              <p:ext uri="{D42A27DB-BD31-4B8C-83A1-F6EECF244321}">
                <p14:modId xmlns:p14="http://schemas.microsoft.com/office/powerpoint/2010/main" val="2149154581"/>
              </p:ext>
            </p:extLst>
          </p:nvPr>
        </p:nvGraphicFramePr>
        <p:xfrm>
          <a:off x="4932040" y="1700808"/>
          <a:ext cx="1224136" cy="2736304"/>
        </p:xfrm>
        <a:graphic>
          <a:graphicData uri="http://schemas.openxmlformats.org/drawingml/2006/table">
            <a:tbl>
              <a:tblPr/>
              <a:tblGrid>
                <a:gridCol w="1224136">
                  <a:extLst>
                    <a:ext uri="{9D8B030D-6E8A-4147-A177-3AD203B41FA5}">
                      <a16:colId xmlns:a16="http://schemas.microsoft.com/office/drawing/2014/main" val="1014885618"/>
                    </a:ext>
                  </a:extLst>
                </a:gridCol>
              </a:tblGrid>
              <a:tr h="2736304">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
        <p:nvSpPr>
          <p:cNvPr id="10" name="四角形: 角を丸くする 9">
            <a:extLst>
              <a:ext uri="{FF2B5EF4-FFF2-40B4-BE49-F238E27FC236}">
                <a16:creationId xmlns:a16="http://schemas.microsoft.com/office/drawing/2014/main" id="{27C3D9E1-35B9-4726-AEE0-F9BE901B1B46}"/>
              </a:ext>
            </a:extLst>
          </p:cNvPr>
          <p:cNvSpPr/>
          <p:nvPr/>
        </p:nvSpPr>
        <p:spPr>
          <a:xfrm>
            <a:off x="251520" y="5924466"/>
            <a:ext cx="8229600" cy="74489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従業員数が</a:t>
            </a:r>
            <a:r>
              <a:rPr lang="en-US" altLang="ja-JP" sz="1400" dirty="0"/>
              <a:t>51</a:t>
            </a:r>
            <a:r>
              <a:rPr lang="ja-JP" altLang="en-US" sz="1400" dirty="0"/>
              <a:t>人以上の事業者は、障害者差別解消法の認知度（「名前も内容も知っている」の割合）が、</a:t>
            </a:r>
            <a:r>
              <a:rPr lang="en-US" altLang="ja-JP" sz="1400" dirty="0"/>
              <a:t>50</a:t>
            </a:r>
            <a:r>
              <a:rPr lang="ja-JP" altLang="en-US" sz="1400" dirty="0"/>
              <a:t>人以下の事業者に比べてやや高い。</a:t>
            </a:r>
          </a:p>
        </p:txBody>
      </p:sp>
    </p:spTree>
    <p:extLst>
      <p:ext uri="{BB962C8B-B14F-4D97-AF65-F5344CB8AC3E}">
        <p14:creationId xmlns:p14="http://schemas.microsoft.com/office/powerpoint/2010/main" val="2930591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8229600" cy="562074"/>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問３（従業員数）</a:t>
            </a:r>
            <a:r>
              <a:rPr kumimoji="1" lang="en-US" altLang="ja-JP" sz="1400" dirty="0">
                <a:latin typeface="HGP創英角ｺﾞｼｯｸUB" panose="020B0900000000000000" pitchFamily="50" charset="-128"/>
                <a:ea typeface="HGP創英角ｺﾞｼｯｸUB" panose="020B0900000000000000" pitchFamily="50" charset="-128"/>
              </a:rPr>
              <a:t>×</a:t>
            </a:r>
            <a:r>
              <a:rPr lang="ja-JP" altLang="en-US" sz="1400" dirty="0">
                <a:latin typeface="HGP創英角ｺﾞｼｯｸUB" panose="020B0900000000000000" pitchFamily="50" charset="-128"/>
                <a:ea typeface="HGP創英角ｺﾞｼｯｸUB" panose="020B0900000000000000" pitchFamily="50" charset="-128"/>
              </a:rPr>
              <a:t>問９（合理的配慮の理解度（過重な負担がないにもかかわらず配慮を行わないことは「障が</a:t>
            </a:r>
          </a:p>
          <a:p>
            <a:r>
              <a:rPr lang="ja-JP" altLang="en-US" sz="1400" dirty="0">
                <a:latin typeface="HGP創英角ｺﾞｼｯｸUB" panose="020B0900000000000000" pitchFamily="50" charset="-128"/>
                <a:ea typeface="HGP創英角ｺﾞｼｯｸUB" panose="020B0900000000000000" pitchFamily="50" charset="-128"/>
              </a:rPr>
              <a:t>　　　　　　　　　　　　　　　　いを理由とする差別」にあたると思うか。））</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2611405329"/>
              </p:ext>
            </p:extLst>
          </p:nvPr>
        </p:nvGraphicFramePr>
        <p:xfrm>
          <a:off x="251520" y="1456469"/>
          <a:ext cx="8280922" cy="4663440"/>
        </p:xfrm>
        <a:graphic>
          <a:graphicData uri="http://schemas.openxmlformats.org/drawingml/2006/table">
            <a:tbl>
              <a:tblPr firstRow="1" bandRow="1">
                <a:tableStyleId>{5C22544A-7EE6-4342-B048-85BDC9FD1C3A}</a:tableStyleId>
              </a:tblPr>
              <a:tblGrid>
                <a:gridCol w="2013598">
                  <a:extLst>
                    <a:ext uri="{9D8B030D-6E8A-4147-A177-3AD203B41FA5}">
                      <a16:colId xmlns:a16="http://schemas.microsoft.com/office/drawing/2014/main" val="1713714064"/>
                    </a:ext>
                  </a:extLst>
                </a:gridCol>
                <a:gridCol w="1044554">
                  <a:extLst>
                    <a:ext uri="{9D8B030D-6E8A-4147-A177-3AD203B41FA5}">
                      <a16:colId xmlns:a16="http://schemas.microsoft.com/office/drawing/2014/main" val="3100612507"/>
                    </a:ext>
                  </a:extLst>
                </a:gridCol>
                <a:gridCol w="1044554">
                  <a:extLst>
                    <a:ext uri="{9D8B030D-6E8A-4147-A177-3AD203B41FA5}">
                      <a16:colId xmlns:a16="http://schemas.microsoft.com/office/drawing/2014/main" val="2369552404"/>
                    </a:ext>
                  </a:extLst>
                </a:gridCol>
                <a:gridCol w="1044554">
                  <a:extLst>
                    <a:ext uri="{9D8B030D-6E8A-4147-A177-3AD203B41FA5}">
                      <a16:colId xmlns:a16="http://schemas.microsoft.com/office/drawing/2014/main" val="2458686272"/>
                    </a:ext>
                  </a:extLst>
                </a:gridCol>
                <a:gridCol w="1044554">
                  <a:extLst>
                    <a:ext uri="{9D8B030D-6E8A-4147-A177-3AD203B41FA5}">
                      <a16:colId xmlns:a16="http://schemas.microsoft.com/office/drawing/2014/main" val="1270026078"/>
                    </a:ext>
                  </a:extLst>
                </a:gridCol>
                <a:gridCol w="1044554">
                  <a:extLst>
                    <a:ext uri="{9D8B030D-6E8A-4147-A177-3AD203B41FA5}">
                      <a16:colId xmlns:a16="http://schemas.microsoft.com/office/drawing/2014/main" val="2721206267"/>
                    </a:ext>
                  </a:extLst>
                </a:gridCol>
                <a:gridCol w="1044554">
                  <a:extLst>
                    <a:ext uri="{9D8B030D-6E8A-4147-A177-3AD203B41FA5}">
                      <a16:colId xmlns:a16="http://schemas.microsoft.com/office/drawing/2014/main" val="306176953"/>
                    </a:ext>
                  </a:extLst>
                </a:gridCol>
              </a:tblGrid>
              <a:tr h="133903">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差別にあたると思うか</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そう思わない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あまりそう思わない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どちらかといえばそう思う</a:t>
                      </a:r>
                      <a:endParaRPr kumimoji="1" lang="en-US" altLang="ja-JP" sz="8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そう思う</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a:solidFill>
                            <a:schemeClr val="bg1"/>
                          </a:solidFill>
                          <a:latin typeface="Meiryo UI" panose="020B0604030504040204" pitchFamily="50" charset="-128"/>
                          <a:ea typeface="Meiryo UI" panose="020B0604030504040204" pitchFamily="50" charset="-128"/>
                        </a:rPr>
                        <a:t>欠損値</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従業員数</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endParaRPr kumimoji="1" lang="ja-JP" altLang="en-US"/>
                    </a:p>
                  </a:txBody>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１～５人</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smtClean="0">
                          <a:latin typeface="Meiryo UI" panose="020B0604030504040204" pitchFamily="50" charset="-128"/>
                          <a:ea typeface="Meiryo UI" panose="020B0604030504040204" pitchFamily="50" charset="-128"/>
                        </a:rPr>
                        <a:t>(5.4%)</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7</a:t>
                      </a:r>
                    </a:p>
                    <a:p>
                      <a:pPr algn="r"/>
                      <a:r>
                        <a:rPr kumimoji="1" lang="en-US" altLang="ja-JP" sz="1200" dirty="0" smtClean="0">
                          <a:latin typeface="Meiryo UI" panose="020B0604030504040204" pitchFamily="50" charset="-128"/>
                          <a:ea typeface="Meiryo UI" panose="020B0604030504040204" pitchFamily="50" charset="-128"/>
                        </a:rPr>
                        <a:t>(7.6</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38.0%)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42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(45.7%)</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(3.3%)</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92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６～</a:t>
                      </a:r>
                      <a:r>
                        <a:rPr kumimoji="1" lang="en-US" altLang="ja-JP" sz="1200" dirty="0">
                          <a:latin typeface="Meiryo UI" panose="020B0604030504040204" pitchFamily="50" charset="-128"/>
                          <a:ea typeface="Meiryo UI" panose="020B0604030504040204" pitchFamily="50" charset="-128"/>
                        </a:rPr>
                        <a:t>20</a:t>
                      </a:r>
                      <a:r>
                        <a:rPr kumimoji="1" lang="ja-JP" altLang="en-US" sz="1200" dirty="0">
                          <a:latin typeface="Meiryo UI" panose="020B0604030504040204" pitchFamily="50" charset="-128"/>
                          <a:ea typeface="Meiryo UI" panose="020B0604030504040204" pitchFamily="50" charset="-128"/>
                        </a:rPr>
                        <a:t>人</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9</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8.1%)</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13.5%)</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35.1%)</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48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43.2%)</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111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87924873"/>
                  </a:ext>
                </a:extLst>
              </a:tr>
              <a:tr h="292963">
                <a:tc>
                  <a:txBody>
                    <a:bodyPr/>
                    <a:lstStyle/>
                    <a:p>
                      <a:r>
                        <a:rPr kumimoji="1" lang="en-US" altLang="ja-JP" sz="1200" dirty="0">
                          <a:latin typeface="Meiryo UI" panose="020B0604030504040204" pitchFamily="50" charset="-128"/>
                          <a:ea typeface="Meiryo UI" panose="020B0604030504040204" pitchFamily="50" charset="-128"/>
                        </a:rPr>
                        <a:t>21</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50</a:t>
                      </a:r>
                      <a:r>
                        <a:rPr kumimoji="1" lang="ja-JP" altLang="en-US" sz="1200" dirty="0">
                          <a:latin typeface="Meiryo UI" panose="020B0604030504040204" pitchFamily="50" charset="-128"/>
                          <a:ea typeface="Meiryo UI" panose="020B0604030504040204" pitchFamily="50" charset="-128"/>
                        </a:rPr>
                        <a:t>人</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6.7%)</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smtClean="0">
                          <a:latin typeface="Meiryo UI" panose="020B0604030504040204" pitchFamily="50" charset="-128"/>
                          <a:ea typeface="Meiryo UI" panose="020B0604030504040204" pitchFamily="50" charset="-128"/>
                        </a:rPr>
                        <a:t>(5.3%)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33</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32</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42.7%)</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1.3%)</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75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2219602"/>
                  </a:ext>
                </a:extLst>
              </a:tr>
              <a:tr h="292963">
                <a:tc>
                  <a:txBody>
                    <a:bodyPr/>
                    <a:lstStyle/>
                    <a:p>
                      <a:r>
                        <a:rPr kumimoji="1" lang="en-US" altLang="ja-JP" sz="1200" dirty="0">
                          <a:latin typeface="Meiryo UI" panose="020B0604030504040204" pitchFamily="50" charset="-128"/>
                          <a:ea typeface="Meiryo UI" panose="020B0604030504040204" pitchFamily="50" charset="-128"/>
                        </a:rPr>
                        <a:t>51</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100</a:t>
                      </a:r>
                      <a:r>
                        <a:rPr kumimoji="1" lang="ja-JP" altLang="en-US" sz="1200" dirty="0">
                          <a:latin typeface="Meiryo UI" panose="020B0604030504040204" pitchFamily="50" charset="-128"/>
                          <a:ea typeface="Meiryo UI" panose="020B0604030504040204" pitchFamily="50" charset="-128"/>
                        </a:rPr>
                        <a:t>人</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14.3%)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12</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34.3</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18</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51.4%)</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(0.0%)</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61554555"/>
                  </a:ext>
                </a:extLst>
              </a:tr>
              <a:tr h="367394">
                <a:tc>
                  <a:txBody>
                    <a:bodyPr/>
                    <a:lstStyle/>
                    <a:p>
                      <a:r>
                        <a:rPr kumimoji="1" lang="en-US" altLang="ja-JP" sz="1200" dirty="0">
                          <a:latin typeface="Meiryo UI" panose="020B0604030504040204" pitchFamily="50" charset="-128"/>
                          <a:ea typeface="Meiryo UI" panose="020B0604030504040204" pitchFamily="50" charset="-128"/>
                        </a:rPr>
                        <a:t>101</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300</a:t>
                      </a:r>
                      <a:r>
                        <a:rPr kumimoji="1" lang="ja-JP" altLang="en-US" sz="1200" dirty="0">
                          <a:latin typeface="Meiryo UI" panose="020B0604030504040204" pitchFamily="50" charset="-128"/>
                          <a:ea typeface="Meiryo UI" panose="020B0604030504040204" pitchFamily="50" charset="-128"/>
                        </a:rPr>
                        <a:t>人</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(3.2%)</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9.7%)</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(58.1%)</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9</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29.0%)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89390897"/>
                  </a:ext>
                </a:extLst>
              </a:tr>
              <a:tr h="292963">
                <a:tc>
                  <a:txBody>
                    <a:bodyPr/>
                    <a:lstStyle/>
                    <a:p>
                      <a:r>
                        <a:rPr kumimoji="1" lang="en-US" altLang="ja-JP" sz="1200" dirty="0">
                          <a:latin typeface="Meiryo UI" panose="020B0604030504040204" pitchFamily="50" charset="-128"/>
                          <a:ea typeface="Meiryo UI" panose="020B0604030504040204" pitchFamily="50" charset="-128"/>
                        </a:rPr>
                        <a:t>301</a:t>
                      </a:r>
                      <a:r>
                        <a:rPr kumimoji="1" lang="ja-JP" altLang="en-US" sz="1200" dirty="0">
                          <a:latin typeface="Meiryo UI" panose="020B0604030504040204" pitchFamily="50" charset="-128"/>
                          <a:ea typeface="Meiryo UI" panose="020B0604030504040204" pitchFamily="50" charset="-128"/>
                        </a:rPr>
                        <a:t>人以上</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(6.7</a:t>
                      </a: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(6.7</a:t>
                      </a: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4</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(26.7%)</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9</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60.0%)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15</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7068937"/>
                  </a:ext>
                </a:extLst>
              </a:tr>
              <a:tr h="292963">
                <a:tc>
                  <a:txBody>
                    <a:bodyPr/>
                    <a:lstStyle/>
                    <a:p>
                      <a:r>
                        <a:rPr kumimoji="1" lang="ja-JP" altLang="en-US" sz="1200" dirty="0">
                          <a:latin typeface="Meiryo UI" panose="020B0604030504040204" pitchFamily="50" charset="-128"/>
                          <a:ea typeface="Meiryo UI" panose="020B0604030504040204" pitchFamily="50" charset="-128"/>
                        </a:rPr>
                        <a:t>不明</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6619560"/>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(50.0%)</a:t>
                      </a:r>
                      <a:endParaRPr kumimoji="1" lang="ja-JP" altLang="en-US"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(50.0%)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8317549"/>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26</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7.2%)</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30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(8.3%)</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141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38.8%)</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160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44.1%)</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a:latin typeface="Meiryo UI" panose="020B0604030504040204" pitchFamily="50" charset="-128"/>
                          <a:ea typeface="Meiryo UI" panose="020B0604030504040204" pitchFamily="50" charset="-128"/>
                        </a:rPr>
                        <a:t>6</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(1.7%)</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57371770"/>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graphicFrame>
        <p:nvGraphicFramePr>
          <p:cNvPr id="7" name="表 6">
            <a:extLst>
              <a:ext uri="{FF2B5EF4-FFF2-40B4-BE49-F238E27FC236}">
                <a16:creationId xmlns:a16="http://schemas.microsoft.com/office/drawing/2014/main" id="{5648B6B0-EC18-40CD-B930-F0D01DA1C1B8}"/>
              </a:ext>
            </a:extLst>
          </p:cNvPr>
          <p:cNvGraphicFramePr>
            <a:graphicFrameLocks noGrp="1"/>
          </p:cNvGraphicFramePr>
          <p:nvPr>
            <p:extLst>
              <p:ext uri="{D42A27DB-BD31-4B8C-83A1-F6EECF244321}">
                <p14:modId xmlns:p14="http://schemas.microsoft.com/office/powerpoint/2010/main" val="313750019"/>
              </p:ext>
            </p:extLst>
          </p:nvPr>
        </p:nvGraphicFramePr>
        <p:xfrm>
          <a:off x="4415916" y="2044507"/>
          <a:ext cx="2100300" cy="2680637"/>
        </p:xfrm>
        <a:graphic>
          <a:graphicData uri="http://schemas.openxmlformats.org/drawingml/2006/table">
            <a:tbl>
              <a:tblPr/>
              <a:tblGrid>
                <a:gridCol w="2100300">
                  <a:extLst>
                    <a:ext uri="{9D8B030D-6E8A-4147-A177-3AD203B41FA5}">
                      <a16:colId xmlns:a16="http://schemas.microsoft.com/office/drawing/2014/main" val="1014885618"/>
                    </a:ext>
                  </a:extLst>
                </a:gridCol>
              </a:tblGrid>
              <a:tr h="2680637">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
        <p:nvSpPr>
          <p:cNvPr id="10" name="四角形: 角を丸くする 9">
            <a:extLst>
              <a:ext uri="{FF2B5EF4-FFF2-40B4-BE49-F238E27FC236}">
                <a16:creationId xmlns:a16="http://schemas.microsoft.com/office/drawing/2014/main" id="{F66982F7-35EC-4AFA-B26A-0045B6368BD7}"/>
              </a:ext>
            </a:extLst>
          </p:cNvPr>
          <p:cNvSpPr/>
          <p:nvPr/>
        </p:nvSpPr>
        <p:spPr>
          <a:xfrm>
            <a:off x="277181" y="6237312"/>
            <a:ext cx="8229600" cy="3875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従業員規模にかかわらず、合理的配慮の理解度は８割以上である。</a:t>
            </a:r>
          </a:p>
        </p:txBody>
      </p:sp>
      <p:sp>
        <p:nvSpPr>
          <p:cNvPr id="11" name="正方形/長方形 10">
            <a:extLst>
              <a:ext uri="{FF2B5EF4-FFF2-40B4-BE49-F238E27FC236}">
                <a16:creationId xmlns:a16="http://schemas.microsoft.com/office/drawing/2014/main" id="{E1B2BBB6-B614-40C6-BF35-34A2F54BBEA1}"/>
              </a:ext>
            </a:extLst>
          </p:cNvPr>
          <p:cNvSpPr/>
          <p:nvPr/>
        </p:nvSpPr>
        <p:spPr>
          <a:xfrm>
            <a:off x="8676456" y="6396236"/>
            <a:ext cx="432048" cy="387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17</a:t>
            </a:r>
          </a:p>
        </p:txBody>
      </p:sp>
    </p:spTree>
    <p:extLst>
      <p:ext uri="{BB962C8B-B14F-4D97-AF65-F5344CB8AC3E}">
        <p14:creationId xmlns:p14="http://schemas.microsoft.com/office/powerpoint/2010/main" val="379655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6552728" cy="406085"/>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問３（従業員数）</a:t>
            </a:r>
            <a:r>
              <a:rPr kumimoji="1" lang="en-US" altLang="ja-JP" sz="1400" dirty="0">
                <a:latin typeface="HGP創英角ｺﾞｼｯｸUB" panose="020B0900000000000000" pitchFamily="50" charset="-128"/>
                <a:ea typeface="HGP創英角ｺﾞｼｯｸUB" panose="020B0900000000000000" pitchFamily="50" charset="-128"/>
              </a:rPr>
              <a:t>×</a:t>
            </a:r>
            <a:r>
              <a:rPr lang="ja-JP" altLang="en-US" sz="1400" dirty="0">
                <a:latin typeface="HGP創英角ｺﾞｼｯｸUB" panose="020B0900000000000000" pitchFamily="50" charset="-128"/>
                <a:ea typeface="HGP創英角ｺﾞｼｯｸUB" panose="020B0900000000000000" pitchFamily="50" charset="-128"/>
              </a:rPr>
              <a:t>問</a:t>
            </a:r>
            <a:r>
              <a:rPr lang="en-US" altLang="ja-JP" sz="1400" dirty="0">
                <a:latin typeface="HGP創英角ｺﾞｼｯｸUB" panose="020B0900000000000000" pitchFamily="50" charset="-128"/>
                <a:ea typeface="HGP創英角ｺﾞｼｯｸUB" panose="020B0900000000000000" pitchFamily="50" charset="-128"/>
              </a:rPr>
              <a:t>15</a:t>
            </a:r>
            <a:r>
              <a:rPr lang="ja-JP" altLang="en-US" sz="1400" dirty="0">
                <a:latin typeface="HGP創英角ｺﾞｼｯｸUB" panose="020B0900000000000000" pitchFamily="50" charset="-128"/>
                <a:ea typeface="HGP創英角ｺﾞｼｯｸUB" panose="020B0900000000000000" pitchFamily="50" charset="-128"/>
              </a:rPr>
              <a:t>（障害者差別解消法に関する社員等への教育や研修の実施）</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2229100648"/>
              </p:ext>
            </p:extLst>
          </p:nvPr>
        </p:nvGraphicFramePr>
        <p:xfrm>
          <a:off x="251520" y="1211970"/>
          <a:ext cx="8280918" cy="4663440"/>
        </p:xfrm>
        <a:graphic>
          <a:graphicData uri="http://schemas.openxmlformats.org/drawingml/2006/table">
            <a:tbl>
              <a:tblPr firstRow="1" bandRow="1">
                <a:tableStyleId>{5C22544A-7EE6-4342-B048-85BDC9FD1C3A}</a:tableStyleId>
              </a:tblPr>
              <a:tblGrid>
                <a:gridCol w="2692982">
                  <a:extLst>
                    <a:ext uri="{9D8B030D-6E8A-4147-A177-3AD203B41FA5}">
                      <a16:colId xmlns:a16="http://schemas.microsoft.com/office/drawing/2014/main" val="1713714064"/>
                    </a:ext>
                  </a:extLst>
                </a:gridCol>
                <a:gridCol w="1396984">
                  <a:extLst>
                    <a:ext uri="{9D8B030D-6E8A-4147-A177-3AD203B41FA5}">
                      <a16:colId xmlns:a16="http://schemas.microsoft.com/office/drawing/2014/main" val="3100612507"/>
                    </a:ext>
                  </a:extLst>
                </a:gridCol>
                <a:gridCol w="1396984">
                  <a:extLst>
                    <a:ext uri="{9D8B030D-6E8A-4147-A177-3AD203B41FA5}">
                      <a16:colId xmlns:a16="http://schemas.microsoft.com/office/drawing/2014/main" val="2369552404"/>
                    </a:ext>
                  </a:extLst>
                </a:gridCol>
                <a:gridCol w="1396984">
                  <a:extLst>
                    <a:ext uri="{9D8B030D-6E8A-4147-A177-3AD203B41FA5}">
                      <a16:colId xmlns:a16="http://schemas.microsoft.com/office/drawing/2014/main" val="2721206267"/>
                    </a:ext>
                  </a:extLst>
                </a:gridCol>
                <a:gridCol w="1396984">
                  <a:extLst>
                    <a:ext uri="{9D8B030D-6E8A-4147-A177-3AD203B41FA5}">
                      <a16:colId xmlns:a16="http://schemas.microsoft.com/office/drawing/2014/main" val="306176953"/>
                    </a:ext>
                  </a:extLst>
                </a:gridCol>
              </a:tblGrid>
              <a:tr h="133903">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実施状況</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行ったことがある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行ったことがない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従業員数</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１～５人</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8</a:t>
                      </a:r>
                    </a:p>
                    <a:p>
                      <a:pPr algn="r"/>
                      <a:r>
                        <a:rPr kumimoji="1" lang="en-US" altLang="ja-JP" sz="1200" dirty="0" smtClean="0">
                          <a:latin typeface="Meiryo UI" panose="020B0604030504040204" pitchFamily="50" charset="-128"/>
                          <a:ea typeface="Meiryo UI" panose="020B0604030504040204" pitchFamily="50" charset="-128"/>
                        </a:rPr>
                        <a:t>(8.7%)</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66</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71.7%)</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18</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19.6%)</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92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６～</a:t>
                      </a:r>
                      <a:r>
                        <a:rPr kumimoji="1" lang="en-US" altLang="ja-JP" sz="1200" dirty="0">
                          <a:latin typeface="Meiryo UI" panose="020B0604030504040204" pitchFamily="50" charset="-128"/>
                          <a:ea typeface="Meiryo UI" panose="020B0604030504040204" pitchFamily="50" charset="-128"/>
                        </a:rPr>
                        <a:t>20</a:t>
                      </a:r>
                      <a:r>
                        <a:rPr kumimoji="1" lang="ja-JP" altLang="en-US" sz="1200" dirty="0">
                          <a:latin typeface="Meiryo UI" panose="020B0604030504040204" pitchFamily="50" charset="-128"/>
                          <a:ea typeface="Meiryo UI" panose="020B0604030504040204" pitchFamily="50" charset="-128"/>
                        </a:rPr>
                        <a:t>人</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15.3%)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71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64.0%)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23</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20.7%)</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111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87924873"/>
                  </a:ext>
                </a:extLst>
              </a:tr>
              <a:tr h="292963">
                <a:tc>
                  <a:txBody>
                    <a:bodyPr/>
                    <a:lstStyle/>
                    <a:p>
                      <a:r>
                        <a:rPr kumimoji="1" lang="en-US" altLang="ja-JP" sz="1200" dirty="0">
                          <a:latin typeface="Meiryo UI" panose="020B0604030504040204" pitchFamily="50" charset="-128"/>
                          <a:ea typeface="Meiryo UI" panose="020B0604030504040204" pitchFamily="50" charset="-128"/>
                        </a:rPr>
                        <a:t>21</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50</a:t>
                      </a:r>
                      <a:r>
                        <a:rPr kumimoji="1" lang="ja-JP" altLang="en-US" sz="1200" dirty="0">
                          <a:latin typeface="Meiryo UI" panose="020B0604030504040204" pitchFamily="50" charset="-128"/>
                          <a:ea typeface="Meiryo UI" panose="020B0604030504040204" pitchFamily="50" charset="-128"/>
                        </a:rPr>
                        <a:t>人</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28.0%)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44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58.7</a:t>
                      </a: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10</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13.3%)</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75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2219602"/>
                  </a:ext>
                </a:extLst>
              </a:tr>
              <a:tr h="292963">
                <a:tc>
                  <a:txBody>
                    <a:bodyPr/>
                    <a:lstStyle/>
                    <a:p>
                      <a:r>
                        <a:rPr kumimoji="1" lang="en-US" altLang="ja-JP" sz="1200" dirty="0">
                          <a:latin typeface="Meiryo UI" panose="020B0604030504040204" pitchFamily="50" charset="-128"/>
                          <a:ea typeface="Meiryo UI" panose="020B0604030504040204" pitchFamily="50" charset="-128"/>
                        </a:rPr>
                        <a:t>51</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100</a:t>
                      </a:r>
                      <a:r>
                        <a:rPr kumimoji="1" lang="ja-JP" altLang="en-US" sz="1200" dirty="0">
                          <a:latin typeface="Meiryo UI" panose="020B0604030504040204" pitchFamily="50" charset="-128"/>
                          <a:ea typeface="Meiryo UI" panose="020B0604030504040204" pitchFamily="50" charset="-128"/>
                        </a:rPr>
                        <a:t>人</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(37.1%)</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54.3%)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(8.6%)</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61554555"/>
                  </a:ext>
                </a:extLst>
              </a:tr>
              <a:tr h="367394">
                <a:tc>
                  <a:txBody>
                    <a:bodyPr/>
                    <a:lstStyle/>
                    <a:p>
                      <a:r>
                        <a:rPr kumimoji="1" lang="en-US" altLang="ja-JP" sz="1200" dirty="0">
                          <a:latin typeface="Meiryo UI" panose="020B0604030504040204" pitchFamily="50" charset="-128"/>
                          <a:ea typeface="Meiryo UI" panose="020B0604030504040204" pitchFamily="50" charset="-128"/>
                        </a:rPr>
                        <a:t>101</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300</a:t>
                      </a:r>
                      <a:r>
                        <a:rPr kumimoji="1" lang="ja-JP" altLang="en-US" sz="1200" dirty="0">
                          <a:latin typeface="Meiryo UI" panose="020B0604030504040204" pitchFamily="50" charset="-128"/>
                          <a:ea typeface="Meiryo UI" panose="020B0604030504040204" pitchFamily="50" charset="-128"/>
                        </a:rPr>
                        <a:t>人</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8</a:t>
                      </a:r>
                    </a:p>
                    <a:p>
                      <a:pPr algn="r"/>
                      <a:r>
                        <a:rPr kumimoji="1" lang="en-US" altLang="ja-JP" sz="1200" dirty="0" smtClean="0">
                          <a:latin typeface="Meiryo UI" panose="020B0604030504040204" pitchFamily="50" charset="-128"/>
                          <a:ea typeface="Meiryo UI" panose="020B0604030504040204" pitchFamily="50" charset="-128"/>
                        </a:rPr>
                        <a:t>(25.8%)</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54.8%)</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19.4%)</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89390897"/>
                  </a:ext>
                </a:extLst>
              </a:tr>
              <a:tr h="292963">
                <a:tc>
                  <a:txBody>
                    <a:bodyPr/>
                    <a:lstStyle/>
                    <a:p>
                      <a:r>
                        <a:rPr kumimoji="1" lang="en-US" altLang="ja-JP" sz="1200" dirty="0">
                          <a:latin typeface="Meiryo UI" panose="020B0604030504040204" pitchFamily="50" charset="-128"/>
                          <a:ea typeface="Meiryo UI" panose="020B0604030504040204" pitchFamily="50" charset="-128"/>
                        </a:rPr>
                        <a:t>301</a:t>
                      </a:r>
                      <a:r>
                        <a:rPr kumimoji="1" lang="ja-JP" altLang="en-US" sz="1200" dirty="0">
                          <a:latin typeface="Meiryo UI" panose="020B0604030504040204" pitchFamily="50" charset="-128"/>
                          <a:ea typeface="Meiryo UI" panose="020B0604030504040204" pitchFamily="50" charset="-128"/>
                        </a:rPr>
                        <a:t>人以上</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13.3%)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7</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46.7%)</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6</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(40.0%)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15</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7068937"/>
                  </a:ext>
                </a:extLst>
              </a:tr>
              <a:tr h="292963">
                <a:tc>
                  <a:txBody>
                    <a:bodyPr/>
                    <a:lstStyle/>
                    <a:p>
                      <a:r>
                        <a:rPr kumimoji="1" lang="ja-JP" altLang="en-US" sz="1200" dirty="0">
                          <a:latin typeface="Meiryo UI" panose="020B0604030504040204" pitchFamily="50" charset="-128"/>
                          <a:ea typeface="Meiryo UI" panose="020B0604030504040204" pitchFamily="50" charset="-128"/>
                        </a:rPr>
                        <a:t>不明</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(0.0</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smtClean="0">
                          <a:latin typeface="Meiryo UI" panose="020B0604030504040204" pitchFamily="50" charset="-128"/>
                          <a:ea typeface="Meiryo UI" panose="020B0604030504040204" pitchFamily="50" charset="-128"/>
                        </a:rPr>
                        <a:t>(0.0</a:t>
                      </a:r>
                      <a:r>
                        <a:rPr kumimoji="1" lang="en-US" altLang="ja-JP" sz="12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6619560"/>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smtClean="0">
                          <a:latin typeface="Meiryo UI" panose="020B0604030504040204" pitchFamily="50" charset="-128"/>
                          <a:ea typeface="Meiryo UI" panose="020B0604030504040204" pitchFamily="50" charset="-128"/>
                        </a:rPr>
                        <a:t>(25.0</a:t>
                      </a:r>
                      <a:r>
                        <a:rPr kumimoji="1" lang="en-US" altLang="ja-JP" sz="1200" dirty="0">
                          <a:latin typeface="Meiryo UI" panose="020B0604030504040204" pitchFamily="50" charset="-128"/>
                          <a:ea typeface="Meiryo UI" panose="020B0604030504040204" pitchFamily="50" charset="-128"/>
                        </a:rPr>
                        <a:t>%)</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3</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(75.0</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8317549"/>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70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19.3%)</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224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61.7%)</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69</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19.0%)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57371770"/>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graphicFrame>
        <p:nvGraphicFramePr>
          <p:cNvPr id="7" name="表 6">
            <a:extLst>
              <a:ext uri="{FF2B5EF4-FFF2-40B4-BE49-F238E27FC236}">
                <a16:creationId xmlns:a16="http://schemas.microsoft.com/office/drawing/2014/main" id="{5646C56F-FA1C-49EE-A919-F280A829D1AA}"/>
              </a:ext>
            </a:extLst>
          </p:cNvPr>
          <p:cNvGraphicFramePr>
            <a:graphicFrameLocks noGrp="1"/>
          </p:cNvGraphicFramePr>
          <p:nvPr>
            <p:extLst>
              <p:ext uri="{D42A27DB-BD31-4B8C-83A1-F6EECF244321}">
                <p14:modId xmlns:p14="http://schemas.microsoft.com/office/powerpoint/2010/main" val="2698075902"/>
              </p:ext>
            </p:extLst>
          </p:nvPr>
        </p:nvGraphicFramePr>
        <p:xfrm>
          <a:off x="2924132" y="1700809"/>
          <a:ext cx="1440160" cy="2808312"/>
        </p:xfrm>
        <a:graphic>
          <a:graphicData uri="http://schemas.openxmlformats.org/drawingml/2006/table">
            <a:tbl>
              <a:tblPr/>
              <a:tblGrid>
                <a:gridCol w="1440160">
                  <a:extLst>
                    <a:ext uri="{9D8B030D-6E8A-4147-A177-3AD203B41FA5}">
                      <a16:colId xmlns:a16="http://schemas.microsoft.com/office/drawing/2014/main" val="1014885618"/>
                    </a:ext>
                  </a:extLst>
                </a:gridCol>
              </a:tblGrid>
              <a:tr h="2808312">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
        <p:nvSpPr>
          <p:cNvPr id="10" name="四角形: 角を丸くする 9">
            <a:extLst>
              <a:ext uri="{FF2B5EF4-FFF2-40B4-BE49-F238E27FC236}">
                <a16:creationId xmlns:a16="http://schemas.microsoft.com/office/drawing/2014/main" id="{A87E3307-6D90-41A4-A0A4-A8F6566BCF34}"/>
              </a:ext>
            </a:extLst>
          </p:cNvPr>
          <p:cNvSpPr/>
          <p:nvPr/>
        </p:nvSpPr>
        <p:spPr>
          <a:xfrm>
            <a:off x="249492" y="6008688"/>
            <a:ext cx="8229600" cy="58866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従業</a:t>
            </a:r>
            <a:r>
              <a:rPr lang="ja-JP" altLang="en-US" sz="1400" dirty="0" smtClean="0"/>
              <a:t>員数を問わず、社員教育等を「行ったことがある」事業者は一定割合存在する。</a:t>
            </a:r>
            <a:endParaRPr lang="ja-JP" altLang="en-US" sz="1400" dirty="0"/>
          </a:p>
        </p:txBody>
      </p:sp>
    </p:spTree>
    <p:extLst>
      <p:ext uri="{BB962C8B-B14F-4D97-AF65-F5344CB8AC3E}">
        <p14:creationId xmlns:p14="http://schemas.microsoft.com/office/powerpoint/2010/main" val="42395100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6624736"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問４（障害者差別解消法の認知度）</a:t>
            </a:r>
            <a:r>
              <a:rPr kumimoji="1" lang="en-US" altLang="ja-JP" sz="1400" dirty="0">
                <a:latin typeface="HGP創英角ｺﾞｼｯｸUB" panose="020B0900000000000000" pitchFamily="50" charset="-128"/>
                <a:ea typeface="HGP創英角ｺﾞｼｯｸUB" panose="020B0900000000000000" pitchFamily="50" charset="-128"/>
              </a:rPr>
              <a:t>×</a:t>
            </a:r>
            <a:r>
              <a:rPr kumimoji="1" lang="ja-JP" altLang="en-US" sz="1400" dirty="0">
                <a:latin typeface="HGP創英角ｺﾞｼｯｸUB" panose="020B0900000000000000" pitchFamily="50" charset="-128"/>
                <a:ea typeface="HGP創英角ｺﾞｼｯｸUB" panose="020B0900000000000000" pitchFamily="50" charset="-128"/>
              </a:rPr>
              <a:t>問</a:t>
            </a:r>
            <a:r>
              <a:rPr lang="ja-JP" altLang="en-US" sz="1400" dirty="0">
                <a:latin typeface="HGP創英角ｺﾞｼｯｸUB" panose="020B0900000000000000" pitchFamily="50" charset="-128"/>
                <a:ea typeface="HGP創英角ｺﾞｼｯｸUB" panose="020B0900000000000000" pitchFamily="50" charset="-128"/>
              </a:rPr>
              <a:t>５（障がいのあるお客様と接する機会の頻度）</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7" name="正方形/長方形 16"/>
          <p:cNvSpPr/>
          <p:nvPr/>
        </p:nvSpPr>
        <p:spPr>
          <a:xfrm>
            <a:off x="8650330" y="6396236"/>
            <a:ext cx="432048" cy="387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18</a:t>
            </a:r>
            <a:endParaRPr kumimoji="1" lang="ja-JP" altLang="en-US" dirty="0">
              <a:solidFill>
                <a:schemeClr val="tx1"/>
              </a:solidFill>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1964994895"/>
              </p:ext>
            </p:extLst>
          </p:nvPr>
        </p:nvGraphicFramePr>
        <p:xfrm>
          <a:off x="251520" y="1076561"/>
          <a:ext cx="8280922" cy="2834640"/>
        </p:xfrm>
        <a:graphic>
          <a:graphicData uri="http://schemas.openxmlformats.org/drawingml/2006/table">
            <a:tbl>
              <a:tblPr firstRow="1" bandRow="1">
                <a:tableStyleId>{5C22544A-7EE6-4342-B048-85BDC9FD1C3A}</a:tableStyleId>
              </a:tblPr>
              <a:tblGrid>
                <a:gridCol w="2013598">
                  <a:extLst>
                    <a:ext uri="{9D8B030D-6E8A-4147-A177-3AD203B41FA5}">
                      <a16:colId xmlns:a16="http://schemas.microsoft.com/office/drawing/2014/main" val="1713714064"/>
                    </a:ext>
                  </a:extLst>
                </a:gridCol>
                <a:gridCol w="1044554">
                  <a:extLst>
                    <a:ext uri="{9D8B030D-6E8A-4147-A177-3AD203B41FA5}">
                      <a16:colId xmlns:a16="http://schemas.microsoft.com/office/drawing/2014/main" val="3100612507"/>
                    </a:ext>
                  </a:extLst>
                </a:gridCol>
                <a:gridCol w="1044554">
                  <a:extLst>
                    <a:ext uri="{9D8B030D-6E8A-4147-A177-3AD203B41FA5}">
                      <a16:colId xmlns:a16="http://schemas.microsoft.com/office/drawing/2014/main" val="2369552404"/>
                    </a:ext>
                  </a:extLst>
                </a:gridCol>
                <a:gridCol w="1044554">
                  <a:extLst>
                    <a:ext uri="{9D8B030D-6E8A-4147-A177-3AD203B41FA5}">
                      <a16:colId xmlns:a16="http://schemas.microsoft.com/office/drawing/2014/main" val="2266357165"/>
                    </a:ext>
                  </a:extLst>
                </a:gridCol>
                <a:gridCol w="1044554">
                  <a:extLst>
                    <a:ext uri="{9D8B030D-6E8A-4147-A177-3AD203B41FA5}">
                      <a16:colId xmlns:a16="http://schemas.microsoft.com/office/drawing/2014/main" val="2458686272"/>
                    </a:ext>
                  </a:extLst>
                </a:gridCol>
                <a:gridCol w="1044554">
                  <a:extLst>
                    <a:ext uri="{9D8B030D-6E8A-4147-A177-3AD203B41FA5}">
                      <a16:colId xmlns:a16="http://schemas.microsoft.com/office/drawing/2014/main" val="2721206267"/>
                    </a:ext>
                  </a:extLst>
                </a:gridCol>
                <a:gridCol w="1044554">
                  <a:extLst>
                    <a:ext uri="{9D8B030D-6E8A-4147-A177-3AD203B41FA5}">
                      <a16:colId xmlns:a16="http://schemas.microsoft.com/office/drawing/2014/main" val="306176953"/>
                    </a:ext>
                  </a:extLst>
                </a:gridCol>
              </a:tblGrid>
              <a:tr h="133903">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頻度</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よくある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たまにある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ほとんどない</a:t>
                      </a:r>
                      <a:endParaRPr kumimoji="1" lang="en-US" altLang="ja-JP" sz="8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全くない</a:t>
                      </a:r>
                      <a:endParaRPr kumimoji="1" lang="en-US" altLang="ja-JP" sz="8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認知状況</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endParaRPr kumimoji="1" lang="ja-JP" altLang="en-US"/>
                    </a:p>
                  </a:txBody>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名前も内容も知らない</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20</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20.8%)</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30.2%)</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(36.5%)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12.5%)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96</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名前は聞いたことがあるが、内容は知らない</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36</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23.5%)</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54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35.3%)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46</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(30.1%)</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11.1%)</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153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87924873"/>
                  </a:ext>
                </a:extLst>
              </a:tr>
              <a:tr h="365122">
                <a:tc>
                  <a:txBody>
                    <a:bodyPr/>
                    <a:lstStyle/>
                    <a:p>
                      <a:r>
                        <a:rPr kumimoji="1" lang="ja-JP" altLang="en-US" sz="1200" dirty="0">
                          <a:latin typeface="Meiryo UI" panose="020B0604030504040204" pitchFamily="50" charset="-128"/>
                          <a:ea typeface="Meiryo UI" panose="020B0604030504040204" pitchFamily="50" charset="-128"/>
                        </a:rPr>
                        <a:t>名前も内容も知っている</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57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(52.3%)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(29.4%)</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17</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15.6%)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(2.8%)</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109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2219602"/>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(20.0%)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(40.0%)</a:t>
                      </a:r>
                      <a:endParaRPr kumimoji="1" lang="ja-JP" altLang="en-US"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(40.0%)</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114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31.4%)</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115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31.7%)</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100</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27.5%)</a:t>
                      </a:r>
                      <a:endParaRPr kumimoji="1" lang="ja-JP" altLang="en-US"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32</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(8.8%)</a:t>
                      </a:r>
                      <a:endParaRPr kumimoji="1" lang="ja-JP" altLang="en-US"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0.6%)</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185654789"/>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graphicFrame>
        <p:nvGraphicFramePr>
          <p:cNvPr id="10" name="表 9">
            <a:extLst>
              <a:ext uri="{FF2B5EF4-FFF2-40B4-BE49-F238E27FC236}">
                <a16:creationId xmlns:a16="http://schemas.microsoft.com/office/drawing/2014/main" id="{B15394A3-876D-45DD-A44B-24F44CAB62B7}"/>
              </a:ext>
            </a:extLst>
          </p:cNvPr>
          <p:cNvGraphicFramePr>
            <a:graphicFrameLocks noGrp="1"/>
          </p:cNvGraphicFramePr>
          <p:nvPr>
            <p:extLst>
              <p:ext uri="{D42A27DB-BD31-4B8C-83A1-F6EECF244321}">
                <p14:modId xmlns:p14="http://schemas.microsoft.com/office/powerpoint/2010/main" val="3875987486"/>
              </p:ext>
            </p:extLst>
          </p:nvPr>
        </p:nvGraphicFramePr>
        <p:xfrm>
          <a:off x="2290258" y="1627000"/>
          <a:ext cx="2088232" cy="1369952"/>
        </p:xfrm>
        <a:graphic>
          <a:graphicData uri="http://schemas.openxmlformats.org/drawingml/2006/table">
            <a:tbl>
              <a:tblPr/>
              <a:tblGrid>
                <a:gridCol w="2088232">
                  <a:extLst>
                    <a:ext uri="{9D8B030D-6E8A-4147-A177-3AD203B41FA5}">
                      <a16:colId xmlns:a16="http://schemas.microsoft.com/office/drawing/2014/main" val="1014885618"/>
                    </a:ext>
                  </a:extLst>
                </a:gridCol>
              </a:tblGrid>
              <a:tr h="1369952">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
        <p:nvSpPr>
          <p:cNvPr id="11" name="四角形: 角を丸くする 10">
            <a:extLst>
              <a:ext uri="{FF2B5EF4-FFF2-40B4-BE49-F238E27FC236}">
                <a16:creationId xmlns:a16="http://schemas.microsoft.com/office/drawing/2014/main" id="{E9C21D7E-3A36-44E4-A716-BD6999647AC4}"/>
              </a:ext>
            </a:extLst>
          </p:cNvPr>
          <p:cNvSpPr/>
          <p:nvPr/>
        </p:nvSpPr>
        <p:spPr>
          <a:xfrm>
            <a:off x="251520" y="4074092"/>
            <a:ext cx="8229600" cy="86707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障害者差別解消法の認知度（「名前も内容も知っている」割合）が高い事業者は、障がいのあるお客様と接する機会の頻度が、認知度の低い事業者に比べると高く、８割以上となっている。</a:t>
            </a:r>
          </a:p>
        </p:txBody>
      </p:sp>
    </p:spTree>
    <p:extLst>
      <p:ext uri="{BB962C8B-B14F-4D97-AF65-F5344CB8AC3E}">
        <p14:creationId xmlns:p14="http://schemas.microsoft.com/office/powerpoint/2010/main" val="9552408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6624736"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問４（障害者差別解消法の認知度）</a:t>
            </a:r>
            <a:r>
              <a:rPr kumimoji="1" lang="en-US" altLang="ja-JP" sz="1400" dirty="0">
                <a:latin typeface="HGP創英角ｺﾞｼｯｸUB" panose="020B0900000000000000" pitchFamily="50" charset="-128"/>
                <a:ea typeface="HGP創英角ｺﾞｼｯｸUB" panose="020B0900000000000000" pitchFamily="50" charset="-128"/>
              </a:rPr>
              <a:t>×</a:t>
            </a:r>
            <a:r>
              <a:rPr kumimoji="1" lang="ja-JP" altLang="en-US" sz="1400" dirty="0">
                <a:latin typeface="HGP創英角ｺﾞｼｯｸUB" panose="020B0900000000000000" pitchFamily="50" charset="-128"/>
                <a:ea typeface="HGP創英角ｺﾞｼｯｸUB" panose="020B0900000000000000" pitchFamily="50" charset="-128"/>
              </a:rPr>
              <a:t>問６（合理的配慮の申し出を受けた経験）</a:t>
            </a: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1605900870"/>
              </p:ext>
            </p:extLst>
          </p:nvPr>
        </p:nvGraphicFramePr>
        <p:xfrm>
          <a:off x="251520" y="1076561"/>
          <a:ext cx="8280924" cy="2834640"/>
        </p:xfrm>
        <a:graphic>
          <a:graphicData uri="http://schemas.openxmlformats.org/drawingml/2006/table">
            <a:tbl>
              <a:tblPr firstRow="1" bandRow="1">
                <a:tableStyleId>{5C22544A-7EE6-4342-B048-85BDC9FD1C3A}</a:tableStyleId>
              </a:tblPr>
              <a:tblGrid>
                <a:gridCol w="2952328">
                  <a:extLst>
                    <a:ext uri="{9D8B030D-6E8A-4147-A177-3AD203B41FA5}">
                      <a16:colId xmlns:a16="http://schemas.microsoft.com/office/drawing/2014/main" val="1713714064"/>
                    </a:ext>
                  </a:extLst>
                </a:gridCol>
                <a:gridCol w="1332149">
                  <a:extLst>
                    <a:ext uri="{9D8B030D-6E8A-4147-A177-3AD203B41FA5}">
                      <a16:colId xmlns:a16="http://schemas.microsoft.com/office/drawing/2014/main" val="3100612507"/>
                    </a:ext>
                  </a:extLst>
                </a:gridCol>
                <a:gridCol w="1332149">
                  <a:extLst>
                    <a:ext uri="{9D8B030D-6E8A-4147-A177-3AD203B41FA5}">
                      <a16:colId xmlns:a16="http://schemas.microsoft.com/office/drawing/2014/main" val="2369552404"/>
                    </a:ext>
                  </a:extLst>
                </a:gridCol>
                <a:gridCol w="1332149">
                  <a:extLst>
                    <a:ext uri="{9D8B030D-6E8A-4147-A177-3AD203B41FA5}">
                      <a16:colId xmlns:a16="http://schemas.microsoft.com/office/drawing/2014/main" val="2721206267"/>
                    </a:ext>
                  </a:extLst>
                </a:gridCol>
                <a:gridCol w="1332149">
                  <a:extLst>
                    <a:ext uri="{9D8B030D-6E8A-4147-A177-3AD203B41FA5}">
                      <a16:colId xmlns:a16="http://schemas.microsoft.com/office/drawing/2014/main" val="306176953"/>
                    </a:ext>
                  </a:extLst>
                </a:gridCol>
              </a:tblGrid>
              <a:tr h="133903">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経験</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認知状況</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名前も内容も知らない</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15</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15.6%)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81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84.4%)</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96</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名前は聞いたことがあるが、内容は知らない</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43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28.1%)</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110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71.9%)</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153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87924873"/>
                  </a:ext>
                </a:extLst>
              </a:tr>
              <a:tr h="365122">
                <a:tc>
                  <a:txBody>
                    <a:bodyPr/>
                    <a:lstStyle/>
                    <a:p>
                      <a:r>
                        <a:rPr kumimoji="1" lang="ja-JP" altLang="en-US" sz="1200" dirty="0">
                          <a:latin typeface="Meiryo UI" panose="020B0604030504040204" pitchFamily="50" charset="-128"/>
                          <a:ea typeface="Meiryo UI" panose="020B0604030504040204" pitchFamily="50" charset="-128"/>
                        </a:rPr>
                        <a:t>名前も内容も知っている</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58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53.7%)</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49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45.4%)</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smtClean="0">
                          <a:latin typeface="Meiryo UI" panose="020B0604030504040204" pitchFamily="50" charset="-128"/>
                          <a:ea typeface="Meiryo UI" panose="020B0604030504040204" pitchFamily="50" charset="-128"/>
                        </a:rPr>
                        <a:t>(1.9%)</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109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2219602"/>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(20.0%)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(40.0%)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(40.0%)</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117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32.3%)</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242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66.9%)</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1.1%)</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185654789"/>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graphicFrame>
        <p:nvGraphicFramePr>
          <p:cNvPr id="10" name="表 9">
            <a:extLst>
              <a:ext uri="{FF2B5EF4-FFF2-40B4-BE49-F238E27FC236}">
                <a16:creationId xmlns:a16="http://schemas.microsoft.com/office/drawing/2014/main" id="{B15394A3-876D-45DD-A44B-24F44CAB62B7}"/>
              </a:ext>
            </a:extLst>
          </p:cNvPr>
          <p:cNvGraphicFramePr>
            <a:graphicFrameLocks noGrp="1"/>
          </p:cNvGraphicFramePr>
          <p:nvPr>
            <p:extLst>
              <p:ext uri="{D42A27DB-BD31-4B8C-83A1-F6EECF244321}">
                <p14:modId xmlns:p14="http://schemas.microsoft.com/office/powerpoint/2010/main" val="2181902667"/>
              </p:ext>
            </p:extLst>
          </p:nvPr>
        </p:nvGraphicFramePr>
        <p:xfrm>
          <a:off x="3229430" y="2493881"/>
          <a:ext cx="1342570" cy="504056"/>
        </p:xfrm>
        <a:graphic>
          <a:graphicData uri="http://schemas.openxmlformats.org/drawingml/2006/table">
            <a:tbl>
              <a:tblPr/>
              <a:tblGrid>
                <a:gridCol w="1342570">
                  <a:extLst>
                    <a:ext uri="{9D8B030D-6E8A-4147-A177-3AD203B41FA5}">
                      <a16:colId xmlns:a16="http://schemas.microsoft.com/office/drawing/2014/main" val="1014885618"/>
                    </a:ext>
                  </a:extLst>
                </a:gridCol>
              </a:tblGrid>
              <a:tr h="504056">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
        <p:nvSpPr>
          <p:cNvPr id="11" name="四角形: 角を丸くする 10">
            <a:extLst>
              <a:ext uri="{FF2B5EF4-FFF2-40B4-BE49-F238E27FC236}">
                <a16:creationId xmlns:a16="http://schemas.microsoft.com/office/drawing/2014/main" id="{E9C21D7E-3A36-44E4-A716-BD6999647AC4}"/>
              </a:ext>
            </a:extLst>
          </p:cNvPr>
          <p:cNvSpPr/>
          <p:nvPr/>
        </p:nvSpPr>
        <p:spPr>
          <a:xfrm>
            <a:off x="251520" y="4074092"/>
            <a:ext cx="8229600" cy="86707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障害者差別解消法の認知度（「名前も内容も知っている」割合）が高い事業者は、障がいのあるお客様から配慮の申し出を受けた経験が、認知度の低い事業者に比べると高い。</a:t>
            </a:r>
            <a:endParaRPr lang="en-US" altLang="ja-JP" sz="1400" dirty="0"/>
          </a:p>
        </p:txBody>
      </p:sp>
    </p:spTree>
    <p:extLst>
      <p:ext uri="{BB962C8B-B14F-4D97-AF65-F5344CB8AC3E}">
        <p14:creationId xmlns:p14="http://schemas.microsoft.com/office/powerpoint/2010/main" val="39183556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8398810" cy="69411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問４（障害者差別解消法の認知度）</a:t>
            </a:r>
            <a:r>
              <a:rPr kumimoji="1" lang="en-US" altLang="ja-JP" sz="1400" dirty="0">
                <a:latin typeface="HGP創英角ｺﾞｼｯｸUB" panose="020B0900000000000000" pitchFamily="50" charset="-128"/>
                <a:ea typeface="HGP創英角ｺﾞｼｯｸUB" panose="020B0900000000000000" pitchFamily="50" charset="-128"/>
              </a:rPr>
              <a:t>×</a:t>
            </a:r>
            <a:r>
              <a:rPr kumimoji="1" lang="ja-JP" altLang="en-US" sz="1400" dirty="0">
                <a:latin typeface="HGP創英角ｺﾞｼｯｸUB" panose="020B0900000000000000" pitchFamily="50" charset="-128"/>
                <a:ea typeface="HGP創英角ｺﾞｼｯｸUB" panose="020B0900000000000000" pitchFamily="50" charset="-128"/>
              </a:rPr>
              <a:t>問９（合理的配慮</a:t>
            </a:r>
            <a:r>
              <a:rPr lang="ja-JP" altLang="en-US" sz="1400" dirty="0">
                <a:latin typeface="HGP創英角ｺﾞｼｯｸUB" panose="020B0900000000000000" pitchFamily="50" charset="-128"/>
                <a:ea typeface="HGP創英角ｺﾞｼｯｸUB" panose="020B0900000000000000" pitchFamily="50" charset="-128"/>
              </a:rPr>
              <a:t>の理解度（過重な負担がないにもかかわらず配慮を行わ</a:t>
            </a:r>
            <a:endParaRPr lang="en-US" altLang="ja-JP" sz="1400" dirty="0">
              <a:latin typeface="HGP創英角ｺﾞｼｯｸUB" panose="020B0900000000000000" pitchFamily="50" charset="-128"/>
              <a:ea typeface="HGP創英角ｺﾞｼｯｸUB" panose="020B0900000000000000" pitchFamily="50" charset="-128"/>
            </a:endParaRPr>
          </a:p>
          <a:p>
            <a:r>
              <a:rPr lang="ja-JP" altLang="en-US" sz="1400" dirty="0">
                <a:latin typeface="HGP創英角ｺﾞｼｯｸUB" panose="020B0900000000000000" pitchFamily="50" charset="-128"/>
                <a:ea typeface="HGP創英角ｺﾞｼｯｸUB" panose="020B0900000000000000" pitchFamily="50" charset="-128"/>
              </a:rPr>
              <a:t>　　　　　　　　　　　　　　　　　　　　　　　　　　　　ないことは「障がいを理由とする差別」にあたると思うか。））</a:t>
            </a:r>
          </a:p>
        </p:txBody>
      </p:sp>
      <p:sp>
        <p:nvSpPr>
          <p:cNvPr id="17" name="正方形/長方形 16"/>
          <p:cNvSpPr/>
          <p:nvPr/>
        </p:nvSpPr>
        <p:spPr>
          <a:xfrm>
            <a:off x="8650330" y="6396236"/>
            <a:ext cx="432048" cy="387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19</a:t>
            </a:r>
            <a:endParaRPr kumimoji="1" lang="ja-JP" altLang="en-US" dirty="0">
              <a:solidFill>
                <a:schemeClr val="tx1"/>
              </a:solidFill>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391807409"/>
              </p:ext>
            </p:extLst>
          </p:nvPr>
        </p:nvGraphicFramePr>
        <p:xfrm>
          <a:off x="251520" y="1484784"/>
          <a:ext cx="8280922" cy="2834640"/>
        </p:xfrm>
        <a:graphic>
          <a:graphicData uri="http://schemas.openxmlformats.org/drawingml/2006/table">
            <a:tbl>
              <a:tblPr firstRow="1" bandRow="1">
                <a:tableStyleId>{5C22544A-7EE6-4342-B048-85BDC9FD1C3A}</a:tableStyleId>
              </a:tblPr>
              <a:tblGrid>
                <a:gridCol w="2013598">
                  <a:extLst>
                    <a:ext uri="{9D8B030D-6E8A-4147-A177-3AD203B41FA5}">
                      <a16:colId xmlns:a16="http://schemas.microsoft.com/office/drawing/2014/main" val="1713714064"/>
                    </a:ext>
                  </a:extLst>
                </a:gridCol>
                <a:gridCol w="1044554">
                  <a:extLst>
                    <a:ext uri="{9D8B030D-6E8A-4147-A177-3AD203B41FA5}">
                      <a16:colId xmlns:a16="http://schemas.microsoft.com/office/drawing/2014/main" val="3100612507"/>
                    </a:ext>
                  </a:extLst>
                </a:gridCol>
                <a:gridCol w="1044554">
                  <a:extLst>
                    <a:ext uri="{9D8B030D-6E8A-4147-A177-3AD203B41FA5}">
                      <a16:colId xmlns:a16="http://schemas.microsoft.com/office/drawing/2014/main" val="2369552404"/>
                    </a:ext>
                  </a:extLst>
                </a:gridCol>
                <a:gridCol w="1044554">
                  <a:extLst>
                    <a:ext uri="{9D8B030D-6E8A-4147-A177-3AD203B41FA5}">
                      <a16:colId xmlns:a16="http://schemas.microsoft.com/office/drawing/2014/main" val="2266357165"/>
                    </a:ext>
                  </a:extLst>
                </a:gridCol>
                <a:gridCol w="1044554">
                  <a:extLst>
                    <a:ext uri="{9D8B030D-6E8A-4147-A177-3AD203B41FA5}">
                      <a16:colId xmlns:a16="http://schemas.microsoft.com/office/drawing/2014/main" val="2458686272"/>
                    </a:ext>
                  </a:extLst>
                </a:gridCol>
                <a:gridCol w="1044554">
                  <a:extLst>
                    <a:ext uri="{9D8B030D-6E8A-4147-A177-3AD203B41FA5}">
                      <a16:colId xmlns:a16="http://schemas.microsoft.com/office/drawing/2014/main" val="2721206267"/>
                    </a:ext>
                  </a:extLst>
                </a:gridCol>
                <a:gridCol w="1044554">
                  <a:extLst>
                    <a:ext uri="{9D8B030D-6E8A-4147-A177-3AD203B41FA5}">
                      <a16:colId xmlns:a16="http://schemas.microsoft.com/office/drawing/2014/main" val="306176953"/>
                    </a:ext>
                  </a:extLst>
                </a:gridCol>
              </a:tblGrid>
              <a:tr h="133903">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理解度</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そう思わない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あまりそう思わない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どちらかといえばそう思う</a:t>
                      </a:r>
                      <a:endParaRPr kumimoji="1" lang="en-US" altLang="ja-JP" sz="8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そう思う</a:t>
                      </a:r>
                      <a:endParaRPr kumimoji="1" lang="en-US" altLang="ja-JP" sz="8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r>
                        <a:rPr kumimoji="1" lang="en-US" altLang="ja-JP" sz="1200" b="1" dirty="0">
                          <a:solidFill>
                            <a:schemeClr val="bg1"/>
                          </a:solidFill>
                          <a:latin typeface="Meiryo UI" panose="020B0604030504040204" pitchFamily="50" charset="-128"/>
                          <a:ea typeface="Meiryo UI" panose="020B0604030504040204" pitchFamily="50" charset="-128"/>
                        </a:rPr>
                        <a:t>/</a:t>
                      </a:r>
                    </a:p>
                    <a:p>
                      <a:pPr algn="ctr"/>
                      <a:r>
                        <a:rPr kumimoji="1" lang="ja-JP" altLang="en-US" sz="1200" b="1" dirty="0">
                          <a:solidFill>
                            <a:schemeClr val="bg1"/>
                          </a:solidFill>
                          <a:latin typeface="Meiryo UI" panose="020B0604030504040204" pitchFamily="50" charset="-128"/>
                          <a:ea typeface="Meiryo UI" panose="020B0604030504040204" pitchFamily="50" charset="-128"/>
                        </a:rPr>
                        <a:t>欠損値</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認知状況</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endParaRPr kumimoji="1" lang="ja-JP" altLang="en-US"/>
                    </a:p>
                  </a:txBody>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名前も内容も知らない</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7</a:t>
                      </a:r>
                    </a:p>
                    <a:p>
                      <a:pPr algn="r"/>
                      <a:r>
                        <a:rPr kumimoji="1" lang="en-US" altLang="ja-JP" sz="1200" dirty="0">
                          <a:latin typeface="Meiryo UI" panose="020B0604030504040204" pitchFamily="50" charset="-128"/>
                          <a:ea typeface="Meiryo UI" panose="020B0604030504040204" pitchFamily="50" charset="-128"/>
                        </a:rPr>
                        <a:t>(7.3%)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10</a:t>
                      </a:r>
                    </a:p>
                    <a:p>
                      <a:pPr algn="r"/>
                      <a:r>
                        <a:rPr kumimoji="1" lang="en-US" altLang="ja-JP" sz="1200" dirty="0">
                          <a:latin typeface="Meiryo UI" panose="020B0604030504040204" pitchFamily="50" charset="-128"/>
                          <a:ea typeface="Meiryo UI" panose="020B0604030504040204" pitchFamily="50" charset="-128"/>
                        </a:rPr>
                        <a:t>(10.4%)</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36</a:t>
                      </a:r>
                    </a:p>
                    <a:p>
                      <a:pPr algn="r"/>
                      <a:r>
                        <a:rPr kumimoji="1" lang="en-US" altLang="ja-JP" sz="1200" dirty="0">
                          <a:latin typeface="Meiryo UI" panose="020B0604030504040204" pitchFamily="50" charset="-128"/>
                          <a:ea typeface="Meiryo UI" panose="020B0604030504040204" pitchFamily="50" charset="-128"/>
                        </a:rPr>
                        <a:t>(37.5%)</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40</a:t>
                      </a:r>
                    </a:p>
                    <a:p>
                      <a:pPr algn="r"/>
                      <a:r>
                        <a:rPr kumimoji="1" lang="en-US" altLang="ja-JP" sz="1200" dirty="0">
                          <a:latin typeface="Meiryo UI" panose="020B0604030504040204" pitchFamily="50" charset="-128"/>
                          <a:ea typeface="Meiryo UI" panose="020B0604030504040204" pitchFamily="50" charset="-128"/>
                        </a:rPr>
                        <a:t>(41.7%)</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(3.1%)</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96</a:t>
                      </a: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名前は聞いたことがあるが、内容は知らない</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11</a:t>
                      </a:r>
                    </a:p>
                    <a:p>
                      <a:pPr algn="r"/>
                      <a:r>
                        <a:rPr kumimoji="1" lang="en-US" altLang="ja-JP" sz="1200" dirty="0">
                          <a:latin typeface="Meiryo UI" panose="020B0604030504040204" pitchFamily="50" charset="-128"/>
                          <a:ea typeface="Meiryo UI" panose="020B0604030504040204" pitchFamily="50" charset="-128"/>
                        </a:rPr>
                        <a:t>(7.2%)</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12</a:t>
                      </a:r>
                    </a:p>
                    <a:p>
                      <a:pPr algn="r"/>
                      <a:r>
                        <a:rPr kumimoji="1" lang="en-US" altLang="ja-JP" sz="1200" dirty="0">
                          <a:latin typeface="Meiryo UI" panose="020B0604030504040204" pitchFamily="50" charset="-128"/>
                          <a:ea typeface="Meiryo UI" panose="020B0604030504040204" pitchFamily="50" charset="-128"/>
                        </a:rPr>
                        <a:t>(7.8%)</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73</a:t>
                      </a:r>
                    </a:p>
                    <a:p>
                      <a:pPr algn="r"/>
                      <a:r>
                        <a:rPr kumimoji="1" lang="en-US" altLang="ja-JP" sz="1200" dirty="0">
                          <a:latin typeface="Meiryo UI" panose="020B0604030504040204" pitchFamily="50" charset="-128"/>
                          <a:ea typeface="Meiryo UI" panose="020B0604030504040204" pitchFamily="50" charset="-128"/>
                        </a:rPr>
                        <a:t>(47.7%)</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56</a:t>
                      </a:r>
                    </a:p>
                    <a:p>
                      <a:pPr algn="r"/>
                      <a:r>
                        <a:rPr kumimoji="1" lang="en-US" altLang="ja-JP" sz="1200" dirty="0">
                          <a:latin typeface="Meiryo UI" panose="020B0604030504040204" pitchFamily="50" charset="-128"/>
                          <a:ea typeface="Meiryo UI" panose="020B0604030504040204" pitchFamily="50" charset="-128"/>
                        </a:rPr>
                        <a:t>(36.6%)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(0.7%)</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153</a:t>
                      </a: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87924873"/>
                  </a:ext>
                </a:extLst>
              </a:tr>
              <a:tr h="365122">
                <a:tc>
                  <a:txBody>
                    <a:bodyPr/>
                    <a:lstStyle/>
                    <a:p>
                      <a:r>
                        <a:rPr kumimoji="1" lang="ja-JP" altLang="en-US" sz="1200" dirty="0">
                          <a:latin typeface="Meiryo UI" panose="020B0604030504040204" pitchFamily="50" charset="-128"/>
                          <a:ea typeface="Meiryo UI" panose="020B0604030504040204" pitchFamily="50" charset="-128"/>
                        </a:rPr>
                        <a:t>名前も内容も知っている</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8</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7.3%)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8</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7.3%)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32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29.4%)</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61</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56.0%)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109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2219602"/>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3</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(60.0%)</a:t>
                      </a:r>
                      <a:endParaRPr kumimoji="1" lang="ja-JP" altLang="en-US"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(40.0%)</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a:latin typeface="Meiryo UI" panose="020B0604030504040204" pitchFamily="50" charset="-128"/>
                          <a:ea typeface="Meiryo UI" panose="020B0604030504040204" pitchFamily="50" charset="-128"/>
                        </a:rPr>
                        <a:t>26</a:t>
                      </a:r>
                    </a:p>
                    <a:p>
                      <a:pPr algn="r"/>
                      <a:r>
                        <a:rPr kumimoji="1" lang="en-US" altLang="ja-JP" sz="1200" dirty="0">
                          <a:latin typeface="Meiryo UI" panose="020B0604030504040204" pitchFamily="50" charset="-128"/>
                          <a:ea typeface="Meiryo UI" panose="020B0604030504040204" pitchFamily="50" charset="-128"/>
                        </a:rPr>
                        <a:t>(7.2%)</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a:latin typeface="Meiryo UI" panose="020B0604030504040204" pitchFamily="50" charset="-128"/>
                          <a:ea typeface="Meiryo UI" panose="020B0604030504040204" pitchFamily="50" charset="-128"/>
                        </a:rPr>
                        <a:t>30</a:t>
                      </a:r>
                    </a:p>
                    <a:p>
                      <a:pPr algn="r"/>
                      <a:r>
                        <a:rPr kumimoji="1" lang="en-US" altLang="ja-JP" sz="1200" dirty="0">
                          <a:latin typeface="Meiryo UI" panose="020B0604030504040204" pitchFamily="50" charset="-128"/>
                          <a:ea typeface="Meiryo UI" panose="020B0604030504040204" pitchFamily="50" charset="-128"/>
                        </a:rPr>
                        <a:t>(8.3%)</a:t>
                      </a:r>
                    </a:p>
                  </a:txBody>
                  <a:tcPr anchor="ctr">
                    <a:lnT w="12700" cap="flat" cmpd="sng" algn="ctr">
                      <a:solidFill>
                        <a:schemeClr val="tx1"/>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141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38.8%)</a:t>
                      </a:r>
                      <a:endParaRPr kumimoji="1" lang="ja-JP" altLang="en-US"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160</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44.1%)</a:t>
                      </a:r>
                      <a:endParaRPr kumimoji="1" lang="ja-JP" altLang="en-US"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185654789"/>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アンケート結果（クロス集計）</a:t>
            </a:r>
          </a:p>
        </p:txBody>
      </p:sp>
      <p:sp>
        <p:nvSpPr>
          <p:cNvPr id="2" name="四角形: 角を丸くする 1">
            <a:extLst>
              <a:ext uri="{FF2B5EF4-FFF2-40B4-BE49-F238E27FC236}">
                <a16:creationId xmlns:a16="http://schemas.microsoft.com/office/drawing/2014/main" id="{0BE881B6-0137-4CAE-850E-F8750EB82D58}"/>
              </a:ext>
            </a:extLst>
          </p:cNvPr>
          <p:cNvSpPr/>
          <p:nvPr/>
        </p:nvSpPr>
        <p:spPr>
          <a:xfrm>
            <a:off x="323528" y="4509120"/>
            <a:ext cx="8280922" cy="79208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t>法の認知状況にかかわらず、「過重な負担がないにもかかわらず配慮を行わないことは差別に当たると（どちらかといえば）思う」事業者は８割程度である。</a:t>
            </a:r>
          </a:p>
        </p:txBody>
      </p:sp>
      <p:graphicFrame>
        <p:nvGraphicFramePr>
          <p:cNvPr id="10" name="表 9">
            <a:extLst>
              <a:ext uri="{FF2B5EF4-FFF2-40B4-BE49-F238E27FC236}">
                <a16:creationId xmlns:a16="http://schemas.microsoft.com/office/drawing/2014/main" id="{2EB5B47E-95DF-41C9-B194-ABF64B460CA8}"/>
              </a:ext>
            </a:extLst>
          </p:cNvPr>
          <p:cNvGraphicFramePr>
            <a:graphicFrameLocks noGrp="1"/>
          </p:cNvGraphicFramePr>
          <p:nvPr>
            <p:extLst/>
          </p:nvPr>
        </p:nvGraphicFramePr>
        <p:xfrm>
          <a:off x="4364900" y="2059047"/>
          <a:ext cx="2088232" cy="1393279"/>
        </p:xfrm>
        <a:graphic>
          <a:graphicData uri="http://schemas.openxmlformats.org/drawingml/2006/table">
            <a:tbl>
              <a:tblPr/>
              <a:tblGrid>
                <a:gridCol w="2088232">
                  <a:extLst>
                    <a:ext uri="{9D8B030D-6E8A-4147-A177-3AD203B41FA5}">
                      <a16:colId xmlns:a16="http://schemas.microsoft.com/office/drawing/2014/main" val="1014885618"/>
                    </a:ext>
                  </a:extLst>
                </a:gridCol>
              </a:tblGrid>
              <a:tr h="1393279">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Tree>
    <p:extLst>
      <p:ext uri="{BB962C8B-B14F-4D97-AF65-F5344CB8AC3E}">
        <p14:creationId xmlns:p14="http://schemas.microsoft.com/office/powerpoint/2010/main" val="40910351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6624736"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問４（障害者差別解消法の認知度）</a:t>
            </a:r>
            <a:r>
              <a:rPr kumimoji="1" lang="en-US" altLang="ja-JP" sz="1400" dirty="0">
                <a:latin typeface="HGP創英角ｺﾞｼｯｸUB" panose="020B0900000000000000" pitchFamily="50" charset="-128"/>
                <a:ea typeface="HGP創英角ｺﾞｼｯｸUB" panose="020B0900000000000000" pitchFamily="50" charset="-128"/>
              </a:rPr>
              <a:t>×</a:t>
            </a:r>
            <a:r>
              <a:rPr kumimoji="1" lang="ja-JP" altLang="en-US" sz="1400" dirty="0">
                <a:latin typeface="HGP創英角ｺﾞｼｯｸUB" panose="020B0900000000000000" pitchFamily="50" charset="-128"/>
                <a:ea typeface="HGP創英角ｺﾞｼｯｸUB" panose="020B0900000000000000" pitchFamily="50" charset="-128"/>
              </a:rPr>
              <a:t>問</a:t>
            </a:r>
            <a:r>
              <a:rPr kumimoji="1" lang="en-US" altLang="ja-JP" sz="1400" dirty="0">
                <a:latin typeface="HGP創英角ｺﾞｼｯｸUB" panose="020B0900000000000000" pitchFamily="50" charset="-128"/>
                <a:ea typeface="HGP創英角ｺﾞｼｯｸUB" panose="020B0900000000000000" pitchFamily="50" charset="-128"/>
              </a:rPr>
              <a:t>11</a:t>
            </a:r>
            <a:r>
              <a:rPr kumimoji="1" lang="ja-JP" altLang="en-US" sz="1400" dirty="0">
                <a:latin typeface="HGP創英角ｺﾞｼｯｸUB" panose="020B0900000000000000" pitchFamily="50" charset="-128"/>
                <a:ea typeface="HGP創英角ｺﾞｼｯｸUB" panose="020B0900000000000000" pitchFamily="50" charset="-128"/>
              </a:rPr>
              <a:t>（合理的配慮の提供の義務化への賛否）</a:t>
            </a: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852250330"/>
              </p:ext>
            </p:extLst>
          </p:nvPr>
        </p:nvGraphicFramePr>
        <p:xfrm>
          <a:off x="251520" y="1076561"/>
          <a:ext cx="8280922" cy="2834640"/>
        </p:xfrm>
        <a:graphic>
          <a:graphicData uri="http://schemas.openxmlformats.org/drawingml/2006/table">
            <a:tbl>
              <a:tblPr firstRow="1" bandRow="1">
                <a:tableStyleId>{5C22544A-7EE6-4342-B048-85BDC9FD1C3A}</a:tableStyleId>
              </a:tblPr>
              <a:tblGrid>
                <a:gridCol w="2013598">
                  <a:extLst>
                    <a:ext uri="{9D8B030D-6E8A-4147-A177-3AD203B41FA5}">
                      <a16:colId xmlns:a16="http://schemas.microsoft.com/office/drawing/2014/main" val="1713714064"/>
                    </a:ext>
                  </a:extLst>
                </a:gridCol>
                <a:gridCol w="1044554">
                  <a:extLst>
                    <a:ext uri="{9D8B030D-6E8A-4147-A177-3AD203B41FA5}">
                      <a16:colId xmlns:a16="http://schemas.microsoft.com/office/drawing/2014/main" val="3100612507"/>
                    </a:ext>
                  </a:extLst>
                </a:gridCol>
                <a:gridCol w="1044554">
                  <a:extLst>
                    <a:ext uri="{9D8B030D-6E8A-4147-A177-3AD203B41FA5}">
                      <a16:colId xmlns:a16="http://schemas.microsoft.com/office/drawing/2014/main" val="2369552404"/>
                    </a:ext>
                  </a:extLst>
                </a:gridCol>
                <a:gridCol w="1044554">
                  <a:extLst>
                    <a:ext uri="{9D8B030D-6E8A-4147-A177-3AD203B41FA5}">
                      <a16:colId xmlns:a16="http://schemas.microsoft.com/office/drawing/2014/main" val="2266357165"/>
                    </a:ext>
                  </a:extLst>
                </a:gridCol>
                <a:gridCol w="1044554">
                  <a:extLst>
                    <a:ext uri="{9D8B030D-6E8A-4147-A177-3AD203B41FA5}">
                      <a16:colId xmlns:a16="http://schemas.microsoft.com/office/drawing/2014/main" val="2458686272"/>
                    </a:ext>
                  </a:extLst>
                </a:gridCol>
                <a:gridCol w="1044554">
                  <a:extLst>
                    <a:ext uri="{9D8B030D-6E8A-4147-A177-3AD203B41FA5}">
                      <a16:colId xmlns:a16="http://schemas.microsoft.com/office/drawing/2014/main" val="2721206267"/>
                    </a:ext>
                  </a:extLst>
                </a:gridCol>
                <a:gridCol w="1044554">
                  <a:extLst>
                    <a:ext uri="{9D8B030D-6E8A-4147-A177-3AD203B41FA5}">
                      <a16:colId xmlns:a16="http://schemas.microsoft.com/office/drawing/2014/main" val="306176953"/>
                    </a:ext>
                  </a:extLst>
                </a:gridCol>
              </a:tblGrid>
              <a:tr h="133903">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賛否</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賛成である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どちらかといえば賛成である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どちらかといえば反対である</a:t>
                      </a:r>
                      <a:endParaRPr kumimoji="1" lang="en-US" altLang="ja-JP" sz="8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反対である</a:t>
                      </a:r>
                      <a:endParaRPr kumimoji="1" lang="en-US" altLang="ja-JP" sz="8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認知状況</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endParaRPr kumimoji="1" lang="ja-JP" altLang="en-US"/>
                    </a:p>
                  </a:txBody>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名前も内容も知らない</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19</a:t>
                      </a:r>
                    </a:p>
                    <a:p>
                      <a:pPr algn="r"/>
                      <a:r>
                        <a:rPr kumimoji="1" lang="en-US" altLang="ja-JP" sz="1200" dirty="0">
                          <a:latin typeface="Meiryo UI" panose="020B0604030504040204" pitchFamily="50" charset="-128"/>
                          <a:ea typeface="Meiryo UI" panose="020B0604030504040204" pitchFamily="50" charset="-128"/>
                        </a:rPr>
                        <a:t>(19.8%)</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48</a:t>
                      </a:r>
                    </a:p>
                    <a:p>
                      <a:pPr algn="r"/>
                      <a:r>
                        <a:rPr kumimoji="1" lang="en-US" altLang="ja-JP" sz="1200" dirty="0">
                          <a:latin typeface="Meiryo UI" panose="020B0604030504040204" pitchFamily="50" charset="-128"/>
                          <a:ea typeface="Meiryo UI" panose="020B0604030504040204" pitchFamily="50" charset="-128"/>
                        </a:rPr>
                        <a:t>(50.0%)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24</a:t>
                      </a:r>
                    </a:p>
                    <a:p>
                      <a:pPr algn="r"/>
                      <a:r>
                        <a:rPr kumimoji="1" lang="en-US" altLang="ja-JP" sz="1200" dirty="0">
                          <a:latin typeface="Meiryo UI" panose="020B0604030504040204" pitchFamily="50" charset="-128"/>
                          <a:ea typeface="Meiryo UI" panose="020B0604030504040204" pitchFamily="50" charset="-128"/>
                        </a:rPr>
                        <a:t>(25.0%)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(5.2%)</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96</a:t>
                      </a: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名前は聞いたことがあるが、内容は知らない</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38</a:t>
                      </a:r>
                    </a:p>
                    <a:p>
                      <a:pPr algn="r"/>
                      <a:r>
                        <a:rPr kumimoji="1" lang="en-US" altLang="ja-JP" sz="1200" dirty="0">
                          <a:latin typeface="Meiryo UI" panose="020B0604030504040204" pitchFamily="50" charset="-128"/>
                          <a:ea typeface="Meiryo UI" panose="020B0604030504040204" pitchFamily="50" charset="-128"/>
                        </a:rPr>
                        <a:t>(24.8%)</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83</a:t>
                      </a:r>
                    </a:p>
                    <a:p>
                      <a:pPr algn="r"/>
                      <a:r>
                        <a:rPr kumimoji="1" lang="en-US" altLang="ja-JP" sz="1200" dirty="0">
                          <a:latin typeface="Meiryo UI" panose="020B0604030504040204" pitchFamily="50" charset="-128"/>
                          <a:ea typeface="Meiryo UI" panose="020B0604030504040204" pitchFamily="50" charset="-128"/>
                        </a:rPr>
                        <a:t>(54.2%)</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24</a:t>
                      </a:r>
                    </a:p>
                    <a:p>
                      <a:pPr algn="r"/>
                      <a:r>
                        <a:rPr kumimoji="1" lang="en-US" altLang="ja-JP" sz="1200" dirty="0">
                          <a:latin typeface="Meiryo UI" panose="020B0604030504040204" pitchFamily="50" charset="-128"/>
                          <a:ea typeface="Meiryo UI" panose="020B0604030504040204" pitchFamily="50" charset="-128"/>
                        </a:rPr>
                        <a:t>(15.7%)</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(2.6%)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(2.6%)</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153</a:t>
                      </a: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87924873"/>
                  </a:ext>
                </a:extLst>
              </a:tr>
              <a:tr h="365122">
                <a:tc>
                  <a:txBody>
                    <a:bodyPr/>
                    <a:lstStyle/>
                    <a:p>
                      <a:r>
                        <a:rPr kumimoji="1" lang="ja-JP" altLang="en-US" sz="1200" dirty="0">
                          <a:latin typeface="Meiryo UI" panose="020B0604030504040204" pitchFamily="50" charset="-128"/>
                          <a:ea typeface="Meiryo UI" panose="020B0604030504040204" pitchFamily="50" charset="-128"/>
                        </a:rPr>
                        <a:t>名前も内容も知っている</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35</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32.1%)</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54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49.5%)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15</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13.8%)</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(3.7%)</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(0.9%)</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109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2219602"/>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(40.0%)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(20.0%)</a:t>
                      </a:r>
                    </a:p>
                  </a:txBody>
                  <a:tcPr anchor="ctr">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(40.0</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a:latin typeface="Meiryo UI" panose="020B0604030504040204" pitchFamily="50" charset="-128"/>
                          <a:ea typeface="Meiryo UI" panose="020B0604030504040204" pitchFamily="50" charset="-128"/>
                        </a:rPr>
                        <a:t>94</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25.9%)</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186</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51.2%)</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63</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(17.4%)</a:t>
                      </a:r>
                      <a:endParaRPr kumimoji="1" lang="ja-JP" altLang="en-US"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13</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(3.6%)</a:t>
                      </a:r>
                      <a:endParaRPr kumimoji="1" lang="ja-JP" altLang="en-US"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(1.9%)</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185654789"/>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アンケート結果（クロス集計）</a:t>
            </a:r>
          </a:p>
        </p:txBody>
      </p:sp>
      <p:graphicFrame>
        <p:nvGraphicFramePr>
          <p:cNvPr id="7" name="表 6">
            <a:extLst>
              <a:ext uri="{FF2B5EF4-FFF2-40B4-BE49-F238E27FC236}">
                <a16:creationId xmlns:a16="http://schemas.microsoft.com/office/drawing/2014/main" id="{47409327-E811-4E63-B777-FDF5229F0C6F}"/>
              </a:ext>
            </a:extLst>
          </p:cNvPr>
          <p:cNvGraphicFramePr>
            <a:graphicFrameLocks noGrp="1"/>
          </p:cNvGraphicFramePr>
          <p:nvPr/>
        </p:nvGraphicFramePr>
        <p:xfrm>
          <a:off x="2276870" y="1627000"/>
          <a:ext cx="2088232" cy="1369952"/>
        </p:xfrm>
        <a:graphic>
          <a:graphicData uri="http://schemas.openxmlformats.org/drawingml/2006/table">
            <a:tbl>
              <a:tblPr/>
              <a:tblGrid>
                <a:gridCol w="2088232">
                  <a:extLst>
                    <a:ext uri="{9D8B030D-6E8A-4147-A177-3AD203B41FA5}">
                      <a16:colId xmlns:a16="http://schemas.microsoft.com/office/drawing/2014/main" val="1014885618"/>
                    </a:ext>
                  </a:extLst>
                </a:gridCol>
              </a:tblGrid>
              <a:tr h="1369952">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graphicFrame>
        <p:nvGraphicFramePr>
          <p:cNvPr id="10" name="表 9">
            <a:extLst>
              <a:ext uri="{FF2B5EF4-FFF2-40B4-BE49-F238E27FC236}">
                <a16:creationId xmlns:a16="http://schemas.microsoft.com/office/drawing/2014/main" id="{019C13A3-DD3F-417A-A3A8-DEE12038CDEA}"/>
              </a:ext>
            </a:extLst>
          </p:cNvPr>
          <p:cNvGraphicFramePr>
            <a:graphicFrameLocks noGrp="1"/>
          </p:cNvGraphicFramePr>
          <p:nvPr/>
        </p:nvGraphicFramePr>
        <p:xfrm>
          <a:off x="4391981" y="1627000"/>
          <a:ext cx="2088232" cy="1369952"/>
        </p:xfrm>
        <a:graphic>
          <a:graphicData uri="http://schemas.openxmlformats.org/drawingml/2006/table">
            <a:tbl>
              <a:tblPr/>
              <a:tblGrid>
                <a:gridCol w="2088232">
                  <a:extLst>
                    <a:ext uri="{9D8B030D-6E8A-4147-A177-3AD203B41FA5}">
                      <a16:colId xmlns:a16="http://schemas.microsoft.com/office/drawing/2014/main" val="1014885618"/>
                    </a:ext>
                  </a:extLst>
                </a:gridCol>
              </a:tblGrid>
              <a:tr h="1369952">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
        <p:nvSpPr>
          <p:cNvPr id="11" name="四角形: 角を丸くする 10">
            <a:extLst>
              <a:ext uri="{FF2B5EF4-FFF2-40B4-BE49-F238E27FC236}">
                <a16:creationId xmlns:a16="http://schemas.microsoft.com/office/drawing/2014/main" id="{FA8B7AB8-494E-433D-BDF3-C4624A2A13E8}"/>
              </a:ext>
            </a:extLst>
          </p:cNvPr>
          <p:cNvSpPr/>
          <p:nvPr/>
        </p:nvSpPr>
        <p:spPr>
          <a:xfrm>
            <a:off x="251520" y="4065596"/>
            <a:ext cx="8280922" cy="6595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t>法の認知</a:t>
            </a:r>
            <a:r>
              <a:rPr lang="ja-JP" altLang="en-US" sz="1400" dirty="0"/>
              <a:t>度が</a:t>
            </a:r>
            <a:r>
              <a:rPr lang="ja-JP" altLang="en-US" sz="1400" dirty="0" smtClean="0"/>
              <a:t>高い事業者は、</a:t>
            </a:r>
            <a:r>
              <a:rPr lang="ja-JP" altLang="en-US" sz="1400" dirty="0"/>
              <a:t>合理的配慮の提供の義務化に「（どちらかといえば）反対である」割合がやや低い。</a:t>
            </a:r>
            <a:endParaRPr kumimoji="1" lang="ja-JP" altLang="en-US" sz="1400" dirty="0"/>
          </a:p>
        </p:txBody>
      </p:sp>
    </p:spTree>
    <p:extLst>
      <p:ext uri="{BB962C8B-B14F-4D97-AF65-F5344CB8AC3E}">
        <p14:creationId xmlns:p14="http://schemas.microsoft.com/office/powerpoint/2010/main" val="798123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57323" y="646651"/>
            <a:ext cx="1440160"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a:t>
            </a:r>
            <a:r>
              <a:rPr lang="ja-JP" altLang="en-US" sz="1400" dirty="0">
                <a:latin typeface="HGP創英角ｺﾞｼｯｸUB" panose="020B0900000000000000" pitchFamily="50" charset="-128"/>
                <a:ea typeface="HGP創英角ｺﾞｼｯｸUB" panose="020B0900000000000000" pitchFamily="50" charset="-128"/>
              </a:rPr>
              <a:t>２　資本金</a:t>
            </a:r>
            <a:endParaRPr kumimoji="1" lang="en-US" altLang="ja-JP" sz="1400" dirty="0">
              <a:latin typeface="HGP創英角ｺﾞｼｯｸUB" panose="020B0900000000000000" pitchFamily="50" charset="-128"/>
              <a:ea typeface="HGP創英角ｺﾞｼｯｸUB" panose="020B0900000000000000" pitchFamily="50" charset="-128"/>
            </a:endParaRPr>
          </a:p>
        </p:txBody>
      </p:sp>
      <p:sp>
        <p:nvSpPr>
          <p:cNvPr id="17" name="正方形/長方形 16"/>
          <p:cNvSpPr/>
          <p:nvPr/>
        </p:nvSpPr>
        <p:spPr>
          <a:xfrm>
            <a:off x="8650330" y="6396236"/>
            <a:ext cx="432048" cy="387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２</a:t>
            </a: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760682851"/>
              </p:ext>
            </p:extLst>
          </p:nvPr>
        </p:nvGraphicFramePr>
        <p:xfrm>
          <a:off x="355294" y="1016040"/>
          <a:ext cx="3931030" cy="2325061"/>
        </p:xfrm>
        <a:graphic>
          <a:graphicData uri="http://schemas.openxmlformats.org/drawingml/2006/table">
            <a:tbl>
              <a:tblPr firstRow="1" bandRow="1">
                <a:tableStyleId>{5C22544A-7EE6-4342-B048-85BDC9FD1C3A}</a:tableStyleId>
              </a:tblPr>
              <a:tblGrid>
                <a:gridCol w="2274846">
                  <a:extLst>
                    <a:ext uri="{9D8B030D-6E8A-4147-A177-3AD203B41FA5}">
                      <a16:colId xmlns:a16="http://schemas.microsoft.com/office/drawing/2014/main" val="1713714064"/>
                    </a:ext>
                  </a:extLst>
                </a:gridCol>
                <a:gridCol w="864096">
                  <a:extLst>
                    <a:ext uri="{9D8B030D-6E8A-4147-A177-3AD203B41FA5}">
                      <a16:colId xmlns:a16="http://schemas.microsoft.com/office/drawing/2014/main" val="398222885"/>
                    </a:ext>
                  </a:extLst>
                </a:gridCol>
                <a:gridCol w="792088">
                  <a:extLst>
                    <a:ext uri="{9D8B030D-6E8A-4147-A177-3AD203B41FA5}">
                      <a16:colId xmlns:a16="http://schemas.microsoft.com/office/drawing/2014/main" val="767998228"/>
                    </a:ext>
                  </a:extLst>
                </a:gridCol>
              </a:tblGrid>
              <a:tr h="197398">
                <a:tc>
                  <a:txBody>
                    <a:bodyPr/>
                    <a:lstStyle/>
                    <a:p>
                      <a:pPr algn="ctr"/>
                      <a:r>
                        <a:rPr kumimoji="1" lang="ja-JP" altLang="en-US" sz="1200" dirty="0">
                          <a:latin typeface="Meiryo UI" panose="020B0604030504040204" pitchFamily="50" charset="-128"/>
                          <a:ea typeface="Meiryo UI" panose="020B0604030504040204" pitchFamily="50" charset="-128"/>
                        </a:rPr>
                        <a:t>資本金</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事業者数</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割合</a:t>
                      </a:r>
                    </a:p>
                  </a:txBody>
                  <a:tcPr anchor="ct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１千万円未満</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118</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32.5%</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１千万円～５千万円未満</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122</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33.6%</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87924873"/>
                  </a:ext>
                </a:extLst>
              </a:tr>
              <a:tr h="292963">
                <a:tc>
                  <a:txBody>
                    <a:bodyPr/>
                    <a:lstStyle/>
                    <a:p>
                      <a:r>
                        <a:rPr kumimoji="1" lang="ja-JP" altLang="en-US" sz="1200" dirty="0">
                          <a:latin typeface="Meiryo UI" panose="020B0604030504040204" pitchFamily="50" charset="-128"/>
                          <a:ea typeface="Meiryo UI" panose="020B0604030504040204" pitchFamily="50" charset="-128"/>
                        </a:rPr>
                        <a:t>５千万円～１億円未満</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18 </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5.0%</a:t>
                      </a:r>
                    </a:p>
                  </a:txBody>
                  <a:tcPr anchor="ctr"/>
                </a:tc>
                <a:extLst>
                  <a:ext uri="{0D108BD9-81ED-4DB2-BD59-A6C34878D82A}">
                    <a16:rowId xmlns:a16="http://schemas.microsoft.com/office/drawing/2014/main" val="2712219602"/>
                  </a:ext>
                </a:extLst>
              </a:tr>
              <a:tr h="292963">
                <a:tc>
                  <a:txBody>
                    <a:bodyPr/>
                    <a:lstStyle/>
                    <a:p>
                      <a:r>
                        <a:rPr kumimoji="1" lang="ja-JP" altLang="en-US" sz="1200" dirty="0">
                          <a:latin typeface="Meiryo UI" panose="020B0604030504040204" pitchFamily="50" charset="-128"/>
                          <a:ea typeface="Meiryo UI" panose="020B0604030504040204" pitchFamily="50" charset="-128"/>
                        </a:rPr>
                        <a:t>１億円以上</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26</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7.2%</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その他（個人事業主など）</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58</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16.0%</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89390897"/>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21</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5.8%</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7068937"/>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a:latin typeface="Meiryo UI" panose="020B0604030504040204" pitchFamily="50" charset="-128"/>
                          <a:ea typeface="Meiryo UI" panose="020B0604030504040204" pitchFamily="50" charset="-128"/>
                        </a:rPr>
                        <a:t>100%</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26690987"/>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（単純</a:t>
            </a:r>
            <a:r>
              <a:rPr lang="ja-JP" altLang="en-US" sz="2400" dirty="0"/>
              <a:t>集計）</a:t>
            </a:r>
          </a:p>
        </p:txBody>
      </p:sp>
      <p:graphicFrame>
        <p:nvGraphicFramePr>
          <p:cNvPr id="6" name="グラフ 5">
            <a:extLst>
              <a:ext uri="{FF2B5EF4-FFF2-40B4-BE49-F238E27FC236}">
                <a16:creationId xmlns:a16="http://schemas.microsoft.com/office/drawing/2014/main" id="{DB6AEFBD-3B22-46E8-B0A9-F4EB48892099}"/>
              </a:ext>
            </a:extLst>
          </p:cNvPr>
          <p:cNvGraphicFramePr/>
          <p:nvPr>
            <p:extLst>
              <p:ext uri="{D42A27DB-BD31-4B8C-83A1-F6EECF244321}">
                <p14:modId xmlns:p14="http://schemas.microsoft.com/office/powerpoint/2010/main" val="1611087775"/>
              </p:ext>
            </p:extLst>
          </p:nvPr>
        </p:nvGraphicFramePr>
        <p:xfrm>
          <a:off x="3671334" y="618659"/>
          <a:ext cx="5221146" cy="2801467"/>
        </p:xfrm>
        <a:graphic>
          <a:graphicData uri="http://schemas.openxmlformats.org/drawingml/2006/chart">
            <c:chart xmlns:c="http://schemas.openxmlformats.org/drawingml/2006/chart" xmlns:r="http://schemas.openxmlformats.org/officeDocument/2006/relationships" r:id="rId3"/>
          </a:graphicData>
        </a:graphic>
      </p:graphicFrame>
      <p:sp>
        <p:nvSpPr>
          <p:cNvPr id="10" name="正方形/長方形 9">
            <a:extLst>
              <a:ext uri="{FF2B5EF4-FFF2-40B4-BE49-F238E27FC236}">
                <a16:creationId xmlns:a16="http://schemas.microsoft.com/office/drawing/2014/main" id="{D520FEB9-F0EB-407F-9C16-00F38E1A323C}"/>
              </a:ext>
            </a:extLst>
          </p:cNvPr>
          <p:cNvSpPr/>
          <p:nvPr/>
        </p:nvSpPr>
        <p:spPr>
          <a:xfrm>
            <a:off x="355294" y="3501009"/>
            <a:ext cx="2975205"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a:t>
            </a:r>
            <a:r>
              <a:rPr lang="ja-JP" altLang="en-US" sz="1400" dirty="0">
                <a:latin typeface="HGP創英角ｺﾞｼｯｸUB" panose="020B0900000000000000" pitchFamily="50" charset="-128"/>
                <a:ea typeface="HGP創英角ｺﾞｼｯｸUB" panose="020B0900000000000000" pitchFamily="50" charset="-128"/>
              </a:rPr>
              <a:t>３　従業員数（非常勤を含む）</a:t>
            </a:r>
            <a:endParaRPr kumimoji="1" lang="en-US" altLang="ja-JP" sz="14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a:extLst>
              <a:ext uri="{FF2B5EF4-FFF2-40B4-BE49-F238E27FC236}">
                <a16:creationId xmlns:a16="http://schemas.microsoft.com/office/drawing/2014/main" id="{522F94C7-B22A-49E8-A2B0-6704ED87CFC9}"/>
              </a:ext>
            </a:extLst>
          </p:cNvPr>
          <p:cNvGraphicFramePr>
            <a:graphicFrameLocks noGrp="1"/>
          </p:cNvGraphicFramePr>
          <p:nvPr>
            <p:extLst>
              <p:ext uri="{D42A27DB-BD31-4B8C-83A1-F6EECF244321}">
                <p14:modId xmlns:p14="http://schemas.microsoft.com/office/powerpoint/2010/main" val="2591230541"/>
              </p:ext>
            </p:extLst>
          </p:nvPr>
        </p:nvGraphicFramePr>
        <p:xfrm>
          <a:off x="342516" y="3872797"/>
          <a:ext cx="3931030" cy="2910987"/>
        </p:xfrm>
        <a:graphic>
          <a:graphicData uri="http://schemas.openxmlformats.org/drawingml/2006/table">
            <a:tbl>
              <a:tblPr firstRow="1" bandRow="1">
                <a:tableStyleId>{5C22544A-7EE6-4342-B048-85BDC9FD1C3A}</a:tableStyleId>
              </a:tblPr>
              <a:tblGrid>
                <a:gridCol w="2274846">
                  <a:extLst>
                    <a:ext uri="{9D8B030D-6E8A-4147-A177-3AD203B41FA5}">
                      <a16:colId xmlns:a16="http://schemas.microsoft.com/office/drawing/2014/main" val="1713714064"/>
                    </a:ext>
                  </a:extLst>
                </a:gridCol>
                <a:gridCol w="864096">
                  <a:extLst>
                    <a:ext uri="{9D8B030D-6E8A-4147-A177-3AD203B41FA5}">
                      <a16:colId xmlns:a16="http://schemas.microsoft.com/office/drawing/2014/main" val="398222885"/>
                    </a:ext>
                  </a:extLst>
                </a:gridCol>
                <a:gridCol w="792088">
                  <a:extLst>
                    <a:ext uri="{9D8B030D-6E8A-4147-A177-3AD203B41FA5}">
                      <a16:colId xmlns:a16="http://schemas.microsoft.com/office/drawing/2014/main" val="767998228"/>
                    </a:ext>
                  </a:extLst>
                </a:gridCol>
              </a:tblGrid>
              <a:tr h="218998">
                <a:tc>
                  <a:txBody>
                    <a:bodyPr/>
                    <a:lstStyle/>
                    <a:p>
                      <a:pPr algn="ctr"/>
                      <a:r>
                        <a:rPr kumimoji="1" lang="ja-JP" altLang="en-US" sz="1200" dirty="0">
                          <a:latin typeface="Meiryo UI" panose="020B0604030504040204" pitchFamily="50" charset="-128"/>
                          <a:ea typeface="Meiryo UI" panose="020B0604030504040204" pitchFamily="50" charset="-128"/>
                        </a:rPr>
                        <a:t>従業員数</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事業者数</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割合</a:t>
                      </a:r>
                    </a:p>
                  </a:txBody>
                  <a:tcPr anchor="ct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１～５人</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92</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25.3%</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６～</a:t>
                      </a:r>
                      <a:r>
                        <a:rPr kumimoji="1" lang="en-US" altLang="ja-JP" sz="1200" dirty="0">
                          <a:latin typeface="Meiryo UI" panose="020B0604030504040204" pitchFamily="50" charset="-128"/>
                          <a:ea typeface="Meiryo UI" panose="020B0604030504040204" pitchFamily="50" charset="-128"/>
                        </a:rPr>
                        <a:t>20</a:t>
                      </a:r>
                      <a:r>
                        <a:rPr kumimoji="1" lang="ja-JP" altLang="en-US" sz="1200" dirty="0">
                          <a:latin typeface="Meiryo UI" panose="020B0604030504040204" pitchFamily="50" charset="-128"/>
                          <a:ea typeface="Meiryo UI" panose="020B0604030504040204" pitchFamily="50" charset="-128"/>
                        </a:rPr>
                        <a:t>人</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111</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30.6%</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87924873"/>
                  </a:ext>
                </a:extLst>
              </a:tr>
              <a:tr h="292963">
                <a:tc>
                  <a:txBody>
                    <a:bodyPr/>
                    <a:lstStyle/>
                    <a:p>
                      <a:r>
                        <a:rPr kumimoji="1" lang="en-US" altLang="ja-JP" sz="1200" dirty="0">
                          <a:latin typeface="Meiryo UI" panose="020B0604030504040204" pitchFamily="50" charset="-128"/>
                          <a:ea typeface="Meiryo UI" panose="020B0604030504040204" pitchFamily="50" charset="-128"/>
                        </a:rPr>
                        <a:t>21</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50</a:t>
                      </a:r>
                      <a:r>
                        <a:rPr kumimoji="1" lang="ja-JP" altLang="en-US" sz="1200" dirty="0">
                          <a:latin typeface="Meiryo UI" panose="020B0604030504040204" pitchFamily="50" charset="-128"/>
                          <a:ea typeface="Meiryo UI" panose="020B0604030504040204" pitchFamily="50" charset="-128"/>
                        </a:rPr>
                        <a:t>人</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75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20.7%</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2219602"/>
                  </a:ext>
                </a:extLst>
              </a:tr>
              <a:tr h="292963">
                <a:tc>
                  <a:txBody>
                    <a:bodyPr/>
                    <a:lstStyle/>
                    <a:p>
                      <a:r>
                        <a:rPr kumimoji="1" lang="en-US" altLang="ja-JP" sz="1200" dirty="0">
                          <a:latin typeface="Meiryo UI" panose="020B0604030504040204" pitchFamily="50" charset="-128"/>
                          <a:ea typeface="Meiryo UI" panose="020B0604030504040204" pitchFamily="50" charset="-128"/>
                        </a:rPr>
                        <a:t>51</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100</a:t>
                      </a:r>
                      <a:r>
                        <a:rPr kumimoji="1" lang="ja-JP" altLang="en-US" sz="1200" dirty="0">
                          <a:latin typeface="Meiryo UI" panose="020B0604030504040204" pitchFamily="50" charset="-128"/>
                          <a:ea typeface="Meiryo UI" panose="020B0604030504040204" pitchFamily="50" charset="-128"/>
                        </a:rPr>
                        <a:t>人</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9.6%</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61554555"/>
                  </a:ext>
                </a:extLst>
              </a:tr>
              <a:tr h="292963">
                <a:tc>
                  <a:txBody>
                    <a:bodyPr/>
                    <a:lstStyle/>
                    <a:p>
                      <a:r>
                        <a:rPr kumimoji="1" lang="en-US" altLang="ja-JP" sz="1200" dirty="0">
                          <a:latin typeface="Meiryo UI" panose="020B0604030504040204" pitchFamily="50" charset="-128"/>
                          <a:ea typeface="Meiryo UI" panose="020B0604030504040204" pitchFamily="50" charset="-128"/>
                        </a:rPr>
                        <a:t>101</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300</a:t>
                      </a:r>
                      <a:r>
                        <a:rPr kumimoji="1" lang="ja-JP" altLang="en-US" sz="1200" dirty="0">
                          <a:latin typeface="Meiryo UI" panose="020B0604030504040204" pitchFamily="50" charset="-128"/>
                          <a:ea typeface="Meiryo UI" panose="020B0604030504040204" pitchFamily="50" charset="-128"/>
                        </a:rPr>
                        <a:t>人</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31</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8.5%</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89390897"/>
                  </a:ext>
                </a:extLst>
              </a:tr>
              <a:tr h="292963">
                <a:tc>
                  <a:txBody>
                    <a:bodyPr/>
                    <a:lstStyle/>
                    <a:p>
                      <a:r>
                        <a:rPr kumimoji="1" lang="en-US" altLang="ja-JP" sz="1200" dirty="0">
                          <a:latin typeface="Meiryo UI" panose="020B0604030504040204" pitchFamily="50" charset="-128"/>
                          <a:ea typeface="Meiryo UI" panose="020B0604030504040204" pitchFamily="50" charset="-128"/>
                        </a:rPr>
                        <a:t>301</a:t>
                      </a:r>
                      <a:r>
                        <a:rPr kumimoji="1" lang="ja-JP" altLang="en-US" sz="1200" dirty="0">
                          <a:latin typeface="Meiryo UI" panose="020B0604030504040204" pitchFamily="50" charset="-128"/>
                          <a:ea typeface="Meiryo UI" panose="020B0604030504040204" pitchFamily="50" charset="-128"/>
                        </a:rPr>
                        <a:t>人以上</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4.1%</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87674000"/>
                  </a:ext>
                </a:extLst>
              </a:tr>
              <a:tr h="292963">
                <a:tc>
                  <a:txBody>
                    <a:bodyPr/>
                    <a:lstStyle/>
                    <a:p>
                      <a:r>
                        <a:rPr kumimoji="1" lang="ja-JP" altLang="en-US" sz="1200" dirty="0">
                          <a:latin typeface="Meiryo UI" panose="020B0604030504040204" pitchFamily="50" charset="-128"/>
                          <a:ea typeface="Meiryo UI" panose="020B0604030504040204" pitchFamily="50" charset="-128"/>
                        </a:rPr>
                        <a:t>不明</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0.0%</a:t>
                      </a:r>
                    </a:p>
                  </a:txBody>
                  <a:tcPr anchor="ctr"/>
                </a:tc>
                <a:extLst>
                  <a:ext uri="{0D108BD9-81ED-4DB2-BD59-A6C34878D82A}">
                    <a16:rowId xmlns:a16="http://schemas.microsoft.com/office/drawing/2014/main" val="859483726"/>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4</a:t>
                      </a:r>
                    </a:p>
                  </a:txBody>
                  <a:tcPr anchor="ctr">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1.1%</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7068937"/>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a:latin typeface="Meiryo UI" panose="020B0604030504040204" pitchFamily="50" charset="-128"/>
                          <a:ea typeface="Meiryo UI" panose="020B0604030504040204" pitchFamily="50" charset="-128"/>
                        </a:rPr>
                        <a:t>100%</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26690987"/>
                  </a:ext>
                </a:extLst>
              </a:tr>
            </a:tbl>
          </a:graphicData>
        </a:graphic>
      </p:graphicFrame>
      <p:graphicFrame>
        <p:nvGraphicFramePr>
          <p:cNvPr id="12" name="グラフ 11">
            <a:extLst>
              <a:ext uri="{FF2B5EF4-FFF2-40B4-BE49-F238E27FC236}">
                <a16:creationId xmlns:a16="http://schemas.microsoft.com/office/drawing/2014/main" id="{ED2B3F30-AAD9-421D-AE53-C0DB6BF533E3}"/>
              </a:ext>
            </a:extLst>
          </p:cNvPr>
          <p:cNvGraphicFramePr/>
          <p:nvPr>
            <p:extLst>
              <p:ext uri="{D42A27DB-BD31-4B8C-83A1-F6EECF244321}">
                <p14:modId xmlns:p14="http://schemas.microsoft.com/office/powerpoint/2010/main" val="2783661728"/>
              </p:ext>
            </p:extLst>
          </p:nvPr>
        </p:nvGraphicFramePr>
        <p:xfrm>
          <a:off x="4463613" y="3501009"/>
          <a:ext cx="4217996" cy="31066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21287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8136826"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問４（障害者差別解消法の認知度）</a:t>
            </a:r>
            <a:r>
              <a:rPr kumimoji="1" lang="en-US" altLang="ja-JP" sz="1400" dirty="0">
                <a:latin typeface="HGP創英角ｺﾞｼｯｸUB" panose="020B0900000000000000" pitchFamily="50" charset="-128"/>
                <a:ea typeface="HGP創英角ｺﾞｼｯｸUB" panose="020B0900000000000000" pitchFamily="50" charset="-128"/>
              </a:rPr>
              <a:t>×</a:t>
            </a:r>
            <a:r>
              <a:rPr kumimoji="1" lang="ja-JP" altLang="en-US" sz="1400" dirty="0">
                <a:latin typeface="HGP創英角ｺﾞｼｯｸUB" panose="020B0900000000000000" pitchFamily="50" charset="-128"/>
                <a:ea typeface="HGP創英角ｺﾞｼｯｸUB" panose="020B0900000000000000" pitchFamily="50" charset="-128"/>
              </a:rPr>
              <a:t>問</a:t>
            </a:r>
            <a:r>
              <a:rPr lang="en-US" altLang="ja-JP" sz="1400" dirty="0">
                <a:latin typeface="HGP創英角ｺﾞｼｯｸUB" panose="020B0900000000000000" pitchFamily="50" charset="-128"/>
                <a:ea typeface="HGP創英角ｺﾞｼｯｸUB" panose="020B0900000000000000" pitchFamily="50" charset="-128"/>
              </a:rPr>
              <a:t>15</a:t>
            </a:r>
            <a:r>
              <a:rPr lang="ja-JP" altLang="en-US" sz="1400" dirty="0">
                <a:latin typeface="HGP創英角ｺﾞｼｯｸUB" panose="020B0900000000000000" pitchFamily="50" charset="-128"/>
                <a:ea typeface="HGP創英角ｺﾞｼｯｸUB" panose="020B0900000000000000" pitchFamily="50" charset="-128"/>
              </a:rPr>
              <a:t>（障害者差別解消法に関する社員等への教育や研修の実施）</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1669716689"/>
              </p:ext>
            </p:extLst>
          </p:nvPr>
        </p:nvGraphicFramePr>
        <p:xfrm>
          <a:off x="251520" y="1076561"/>
          <a:ext cx="8136904" cy="2834640"/>
        </p:xfrm>
        <a:graphic>
          <a:graphicData uri="http://schemas.openxmlformats.org/drawingml/2006/table">
            <a:tbl>
              <a:tblPr firstRow="1" bandRow="1">
                <a:tableStyleId>{5C22544A-7EE6-4342-B048-85BDC9FD1C3A}</a:tableStyleId>
              </a:tblPr>
              <a:tblGrid>
                <a:gridCol w="2849872">
                  <a:extLst>
                    <a:ext uri="{9D8B030D-6E8A-4147-A177-3AD203B41FA5}">
                      <a16:colId xmlns:a16="http://schemas.microsoft.com/office/drawing/2014/main" val="1713714064"/>
                    </a:ext>
                  </a:extLst>
                </a:gridCol>
                <a:gridCol w="1321758">
                  <a:extLst>
                    <a:ext uri="{9D8B030D-6E8A-4147-A177-3AD203B41FA5}">
                      <a16:colId xmlns:a16="http://schemas.microsoft.com/office/drawing/2014/main" val="3100612507"/>
                    </a:ext>
                  </a:extLst>
                </a:gridCol>
                <a:gridCol w="1321758">
                  <a:extLst>
                    <a:ext uri="{9D8B030D-6E8A-4147-A177-3AD203B41FA5}">
                      <a16:colId xmlns:a16="http://schemas.microsoft.com/office/drawing/2014/main" val="2369552404"/>
                    </a:ext>
                  </a:extLst>
                </a:gridCol>
                <a:gridCol w="1321758">
                  <a:extLst>
                    <a:ext uri="{9D8B030D-6E8A-4147-A177-3AD203B41FA5}">
                      <a16:colId xmlns:a16="http://schemas.microsoft.com/office/drawing/2014/main" val="2721206267"/>
                    </a:ext>
                  </a:extLst>
                </a:gridCol>
                <a:gridCol w="1321758">
                  <a:extLst>
                    <a:ext uri="{9D8B030D-6E8A-4147-A177-3AD203B41FA5}">
                      <a16:colId xmlns:a16="http://schemas.microsoft.com/office/drawing/2014/main" val="306176953"/>
                    </a:ext>
                  </a:extLst>
                </a:gridCol>
              </a:tblGrid>
              <a:tr h="133903">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実施状況</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行ったことがある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行ったことがない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認知状況</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415426">
                <a:tc>
                  <a:txBody>
                    <a:bodyPr/>
                    <a:lstStyle/>
                    <a:p>
                      <a:r>
                        <a:rPr kumimoji="1" lang="ja-JP" altLang="en-US" sz="1200" dirty="0">
                          <a:latin typeface="Meiryo UI" panose="020B0604030504040204" pitchFamily="50" charset="-128"/>
                          <a:ea typeface="Meiryo UI" panose="020B0604030504040204" pitchFamily="50" charset="-128"/>
                        </a:rPr>
                        <a:t>名前も内容も知らない</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p>
                      <a:pPr algn="r"/>
                      <a:r>
                        <a:rPr kumimoji="1" lang="en-US" altLang="ja-JP" sz="1200" dirty="0" smtClean="0">
                          <a:latin typeface="Meiryo UI" panose="020B0604030504040204" pitchFamily="50" charset="-128"/>
                          <a:ea typeface="Meiryo UI" panose="020B0604030504040204" pitchFamily="50" charset="-128"/>
                        </a:rPr>
                        <a:t>(3.1%)</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75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78.1%)</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18</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(18.8%)</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96</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名前は聞いたことがあるが、内容は知らない</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13.1%)</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99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64.7%)</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34</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22.2%)</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153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87924873"/>
                  </a:ext>
                </a:extLst>
              </a:tr>
              <a:tr h="365122">
                <a:tc>
                  <a:txBody>
                    <a:bodyPr/>
                    <a:lstStyle/>
                    <a:p>
                      <a:r>
                        <a:rPr kumimoji="1" lang="ja-JP" altLang="en-US" sz="1200" dirty="0">
                          <a:latin typeface="Meiryo UI" panose="020B0604030504040204" pitchFamily="50" charset="-128"/>
                          <a:ea typeface="Meiryo UI" panose="020B0604030504040204" pitchFamily="50" charset="-128"/>
                        </a:rPr>
                        <a:t>名前も内容も知っている</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46</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42.2%)</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48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13.8%)</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109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2219602"/>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(20.0%)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(40.0%)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(40.0%)</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70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19.3%)</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224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61.7%)</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69</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19.0%)</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185654789"/>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graphicFrame>
        <p:nvGraphicFramePr>
          <p:cNvPr id="7" name="表 6">
            <a:extLst>
              <a:ext uri="{FF2B5EF4-FFF2-40B4-BE49-F238E27FC236}">
                <a16:creationId xmlns:a16="http://schemas.microsoft.com/office/drawing/2014/main" id="{505FC346-0213-48F8-97AF-1C22AFDF818C}"/>
              </a:ext>
            </a:extLst>
          </p:cNvPr>
          <p:cNvGraphicFramePr>
            <a:graphicFrameLocks noGrp="1"/>
          </p:cNvGraphicFramePr>
          <p:nvPr>
            <p:extLst>
              <p:ext uri="{D42A27DB-BD31-4B8C-83A1-F6EECF244321}">
                <p14:modId xmlns:p14="http://schemas.microsoft.com/office/powerpoint/2010/main" val="2919714368"/>
              </p:ext>
            </p:extLst>
          </p:nvPr>
        </p:nvGraphicFramePr>
        <p:xfrm>
          <a:off x="3090662" y="1627000"/>
          <a:ext cx="1296144" cy="1369952"/>
        </p:xfrm>
        <a:graphic>
          <a:graphicData uri="http://schemas.openxmlformats.org/drawingml/2006/table">
            <a:tbl>
              <a:tblPr/>
              <a:tblGrid>
                <a:gridCol w="1296144">
                  <a:extLst>
                    <a:ext uri="{9D8B030D-6E8A-4147-A177-3AD203B41FA5}">
                      <a16:colId xmlns:a16="http://schemas.microsoft.com/office/drawing/2014/main" val="1014885618"/>
                    </a:ext>
                  </a:extLst>
                </a:gridCol>
              </a:tblGrid>
              <a:tr h="1369952">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
        <p:nvSpPr>
          <p:cNvPr id="10" name="四角形: 角を丸くする 9">
            <a:extLst>
              <a:ext uri="{FF2B5EF4-FFF2-40B4-BE49-F238E27FC236}">
                <a16:creationId xmlns:a16="http://schemas.microsoft.com/office/drawing/2014/main" id="{67DDE4AE-2506-45DA-A3EA-9322FFAA539E}"/>
              </a:ext>
            </a:extLst>
          </p:cNvPr>
          <p:cNvSpPr/>
          <p:nvPr/>
        </p:nvSpPr>
        <p:spPr>
          <a:xfrm>
            <a:off x="251520" y="4077072"/>
            <a:ext cx="8229600" cy="7200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smtClean="0"/>
              <a:t>障害者</a:t>
            </a:r>
            <a:r>
              <a:rPr lang="ja-JP" altLang="en-US" sz="1400" dirty="0"/>
              <a:t>差別解消法の認知度（「名前も内容も知っている」割合）が高い事業者は</a:t>
            </a:r>
            <a:r>
              <a:rPr lang="ja-JP" altLang="en-US" sz="1400" dirty="0" smtClean="0"/>
              <a:t>、研修の実施率が</a:t>
            </a:r>
            <a:r>
              <a:rPr lang="ja-JP" altLang="en-US" sz="1400" dirty="0"/>
              <a:t>、認知度の低い事業者に比べると高い</a:t>
            </a:r>
            <a:r>
              <a:rPr lang="ja-JP" altLang="en-US" sz="1400" dirty="0" smtClean="0"/>
              <a:t>。</a:t>
            </a:r>
            <a:endParaRPr lang="ja-JP" altLang="en-US" sz="1400" dirty="0"/>
          </a:p>
        </p:txBody>
      </p:sp>
      <p:sp>
        <p:nvSpPr>
          <p:cNvPr id="11" name="正方形/長方形 10"/>
          <p:cNvSpPr/>
          <p:nvPr/>
        </p:nvSpPr>
        <p:spPr>
          <a:xfrm>
            <a:off x="8650330" y="6396236"/>
            <a:ext cx="432048" cy="387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20</a:t>
            </a:r>
            <a:endParaRPr kumimoji="1" lang="ja-JP" altLang="en-US" dirty="0">
              <a:solidFill>
                <a:schemeClr val="tx1"/>
              </a:solidFill>
            </a:endParaRPr>
          </a:p>
        </p:txBody>
      </p:sp>
    </p:spTree>
    <p:extLst>
      <p:ext uri="{BB962C8B-B14F-4D97-AF65-F5344CB8AC3E}">
        <p14:creationId xmlns:p14="http://schemas.microsoft.com/office/powerpoint/2010/main" val="28062167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8352926" cy="766125"/>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問５（障がいのあるお客様と接する機会の頻度）</a:t>
            </a:r>
            <a:r>
              <a:rPr kumimoji="1" lang="en-US" altLang="ja-JP" sz="1400" dirty="0">
                <a:latin typeface="HGP創英角ｺﾞｼｯｸUB" panose="020B0900000000000000" pitchFamily="50" charset="-128"/>
                <a:ea typeface="HGP創英角ｺﾞｼｯｸUB" panose="020B0900000000000000" pitchFamily="50" charset="-128"/>
              </a:rPr>
              <a:t>×</a:t>
            </a:r>
            <a:r>
              <a:rPr lang="ja-JP" altLang="en-US" sz="1400" dirty="0">
                <a:latin typeface="HGP創英角ｺﾞｼｯｸUB" panose="020B0900000000000000" pitchFamily="50" charset="-128"/>
                <a:ea typeface="HGP創英角ｺﾞｼｯｸUB" panose="020B0900000000000000" pitchFamily="50" charset="-128"/>
              </a:rPr>
              <a:t>問９（合理的配慮の理解度（過重な負担がないにもかかわら</a:t>
            </a:r>
            <a:endParaRPr lang="en-US" altLang="ja-JP" sz="1400" dirty="0">
              <a:latin typeface="HGP創英角ｺﾞｼｯｸUB" panose="020B0900000000000000" pitchFamily="50" charset="-128"/>
              <a:ea typeface="HGP創英角ｺﾞｼｯｸUB" panose="020B0900000000000000" pitchFamily="50" charset="-128"/>
            </a:endParaRPr>
          </a:p>
          <a:p>
            <a:r>
              <a:rPr lang="ja-JP" altLang="en-US" sz="1400" dirty="0">
                <a:latin typeface="HGP創英角ｺﾞｼｯｸUB" panose="020B0900000000000000" pitchFamily="50" charset="-128"/>
                <a:ea typeface="HGP創英角ｺﾞｼｯｸUB" panose="020B0900000000000000" pitchFamily="50" charset="-128"/>
              </a:rPr>
              <a:t>　　　　　　　　　　　　　　　　　　　　　　　　　　　　　　　ず配慮を行わないことは「障がいを理由とする差別」にあたる</a:t>
            </a:r>
            <a:endParaRPr lang="en-US" altLang="ja-JP" sz="1400" dirty="0">
              <a:latin typeface="HGP創英角ｺﾞｼｯｸUB" panose="020B0900000000000000" pitchFamily="50" charset="-128"/>
              <a:ea typeface="HGP創英角ｺﾞｼｯｸUB" panose="020B0900000000000000" pitchFamily="50" charset="-128"/>
            </a:endParaRPr>
          </a:p>
          <a:p>
            <a:r>
              <a:rPr lang="ja-JP" altLang="en-US" sz="1400" dirty="0">
                <a:latin typeface="HGP創英角ｺﾞｼｯｸUB" panose="020B0900000000000000" pitchFamily="50" charset="-128"/>
                <a:ea typeface="HGP創英角ｺﾞｼｯｸUB" panose="020B0900000000000000" pitchFamily="50" charset="-128"/>
              </a:rPr>
              <a:t>　　　　　　　　　　　　　　　　　　　　　　　　　　　　　　　と思うか。））</a:t>
            </a:r>
            <a:r>
              <a:rPr kumimoji="1" lang="en-US" altLang="ja-JP" sz="1400" dirty="0">
                <a:latin typeface="HGP創英角ｺﾞｼｯｸUB" panose="020B0900000000000000" pitchFamily="50" charset="-128"/>
                <a:ea typeface="HGP創英角ｺﾞｼｯｸUB" panose="020B0900000000000000" pitchFamily="50" charset="-128"/>
              </a:rPr>
              <a:t>	</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67674054"/>
              </p:ext>
            </p:extLst>
          </p:nvPr>
        </p:nvGraphicFramePr>
        <p:xfrm>
          <a:off x="272615" y="1586847"/>
          <a:ext cx="8352926" cy="3291840"/>
        </p:xfrm>
        <a:graphic>
          <a:graphicData uri="http://schemas.openxmlformats.org/drawingml/2006/table">
            <a:tbl>
              <a:tblPr firstRow="1" bandRow="1">
                <a:tableStyleId>{5C22544A-7EE6-4342-B048-85BDC9FD1C3A}</a:tableStyleId>
              </a:tblPr>
              <a:tblGrid>
                <a:gridCol w="1681004">
                  <a:extLst>
                    <a:ext uri="{9D8B030D-6E8A-4147-A177-3AD203B41FA5}">
                      <a16:colId xmlns:a16="http://schemas.microsoft.com/office/drawing/2014/main" val="1713714064"/>
                    </a:ext>
                  </a:extLst>
                </a:gridCol>
                <a:gridCol w="1111987">
                  <a:extLst>
                    <a:ext uri="{9D8B030D-6E8A-4147-A177-3AD203B41FA5}">
                      <a16:colId xmlns:a16="http://schemas.microsoft.com/office/drawing/2014/main" val="3100612507"/>
                    </a:ext>
                  </a:extLst>
                </a:gridCol>
                <a:gridCol w="1111987">
                  <a:extLst>
                    <a:ext uri="{9D8B030D-6E8A-4147-A177-3AD203B41FA5}">
                      <a16:colId xmlns:a16="http://schemas.microsoft.com/office/drawing/2014/main" val="2369552404"/>
                    </a:ext>
                  </a:extLst>
                </a:gridCol>
                <a:gridCol w="1111987">
                  <a:extLst>
                    <a:ext uri="{9D8B030D-6E8A-4147-A177-3AD203B41FA5}">
                      <a16:colId xmlns:a16="http://schemas.microsoft.com/office/drawing/2014/main" val="2199014464"/>
                    </a:ext>
                  </a:extLst>
                </a:gridCol>
                <a:gridCol w="1111987">
                  <a:extLst>
                    <a:ext uri="{9D8B030D-6E8A-4147-A177-3AD203B41FA5}">
                      <a16:colId xmlns:a16="http://schemas.microsoft.com/office/drawing/2014/main" val="2311471250"/>
                    </a:ext>
                  </a:extLst>
                </a:gridCol>
                <a:gridCol w="1111987">
                  <a:extLst>
                    <a:ext uri="{9D8B030D-6E8A-4147-A177-3AD203B41FA5}">
                      <a16:colId xmlns:a16="http://schemas.microsoft.com/office/drawing/2014/main" val="2721206267"/>
                    </a:ext>
                  </a:extLst>
                </a:gridCol>
                <a:gridCol w="1111987">
                  <a:extLst>
                    <a:ext uri="{9D8B030D-6E8A-4147-A177-3AD203B41FA5}">
                      <a16:colId xmlns:a16="http://schemas.microsoft.com/office/drawing/2014/main" val="306176953"/>
                    </a:ext>
                  </a:extLst>
                </a:gridCol>
              </a:tblGrid>
              <a:tr h="0">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理解度</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そう思わない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あまりそう思わない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どちらかといえばそう思う</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そう思う</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a:solidFill>
                            <a:schemeClr val="bg1"/>
                          </a:solidFill>
                          <a:latin typeface="Meiryo UI" panose="020B0604030504040204" pitchFamily="50" charset="-128"/>
                          <a:ea typeface="Meiryo UI" panose="020B0604030504040204" pitchFamily="50" charset="-128"/>
                        </a:rPr>
                        <a:t>欠損値</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頻度</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endParaRPr kumimoji="1" lang="ja-JP" altLang="en-US"/>
                    </a:p>
                  </a:txBody>
                  <a:tcPr/>
                </a:tc>
                <a:tc vMerge="1">
                  <a:txBody>
                    <a:bodyPr/>
                    <a:lstStyle/>
                    <a:p>
                      <a:endParaRPr kumimoji="1" lang="ja-JP" altLang="en-US"/>
                    </a:p>
                  </a:txBody>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よくある</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13</a:t>
                      </a:r>
                    </a:p>
                    <a:p>
                      <a:pPr algn="r"/>
                      <a:r>
                        <a:rPr kumimoji="1" lang="en-US" altLang="ja-JP" sz="1200" dirty="0">
                          <a:latin typeface="Meiryo UI" panose="020B0604030504040204" pitchFamily="50" charset="-128"/>
                          <a:ea typeface="Meiryo UI" panose="020B0604030504040204" pitchFamily="50" charset="-128"/>
                        </a:rPr>
                        <a:t>(11.4%)</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11</a:t>
                      </a:r>
                    </a:p>
                    <a:p>
                      <a:pPr algn="r"/>
                      <a:r>
                        <a:rPr kumimoji="1" lang="en-US" altLang="ja-JP" sz="1200" dirty="0">
                          <a:latin typeface="Meiryo UI" panose="020B0604030504040204" pitchFamily="50" charset="-128"/>
                          <a:ea typeface="Meiryo UI" panose="020B0604030504040204" pitchFamily="50" charset="-128"/>
                        </a:rPr>
                        <a:t>(9.6%)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39</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(34.2%)</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51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(44.7%)</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114</a:t>
                      </a: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たまにある</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7</a:t>
                      </a:r>
                    </a:p>
                    <a:p>
                      <a:pPr algn="r"/>
                      <a:r>
                        <a:rPr kumimoji="1" lang="en-US" altLang="ja-JP" sz="1200" dirty="0">
                          <a:latin typeface="Meiryo UI" panose="020B0604030504040204" pitchFamily="50" charset="-128"/>
                          <a:ea typeface="Meiryo UI" panose="020B0604030504040204" pitchFamily="50" charset="-128"/>
                        </a:rPr>
                        <a:t>(6.1%)</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9</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7.8%)</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47</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40.9%)</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50</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43.5%)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1.7%)</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115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87924873"/>
                  </a:ext>
                </a:extLst>
              </a:tr>
              <a:tr h="292963">
                <a:tc>
                  <a:txBody>
                    <a:bodyPr/>
                    <a:lstStyle/>
                    <a:p>
                      <a:r>
                        <a:rPr kumimoji="1" lang="ja-JP" altLang="en-US" sz="1200" dirty="0">
                          <a:latin typeface="Meiryo UI" panose="020B0604030504040204" pitchFamily="50" charset="-128"/>
                          <a:ea typeface="Meiryo UI" panose="020B0604030504040204" pitchFamily="50" charset="-128"/>
                        </a:rPr>
                        <a:t>ほとんどない</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(4.0%)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7</a:t>
                      </a:r>
                    </a:p>
                    <a:p>
                      <a:pPr algn="r"/>
                      <a:r>
                        <a:rPr kumimoji="1" lang="en-US" altLang="ja-JP" sz="1200" dirty="0">
                          <a:latin typeface="Meiryo UI" panose="020B0604030504040204" pitchFamily="50" charset="-128"/>
                          <a:ea typeface="Meiryo UI" panose="020B0604030504040204" pitchFamily="50" charset="-128"/>
                        </a:rPr>
                        <a:t>(7.0%)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42</a:t>
                      </a:r>
                    </a:p>
                    <a:p>
                      <a:pPr algn="r"/>
                      <a:r>
                        <a:rPr kumimoji="1" lang="en-US" altLang="ja-JP" sz="1200" dirty="0">
                          <a:latin typeface="Meiryo UI" panose="020B0604030504040204" pitchFamily="50" charset="-128"/>
                          <a:ea typeface="Meiryo UI" panose="020B0604030504040204" pitchFamily="50" charset="-128"/>
                        </a:rPr>
                        <a:t>(42.0%)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46</a:t>
                      </a:r>
                    </a:p>
                    <a:p>
                      <a:pPr algn="r"/>
                      <a:r>
                        <a:rPr kumimoji="1" lang="en-US" altLang="ja-JP" sz="1200" dirty="0">
                          <a:latin typeface="Meiryo UI" panose="020B0604030504040204" pitchFamily="50" charset="-128"/>
                          <a:ea typeface="Meiryo UI" panose="020B0604030504040204" pitchFamily="50" charset="-128"/>
                        </a:rPr>
                        <a:t>(46.0%)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(1.0%)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100</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2219602"/>
                  </a:ext>
                </a:extLst>
              </a:tr>
              <a:tr h="292963">
                <a:tc>
                  <a:txBody>
                    <a:bodyPr/>
                    <a:lstStyle/>
                    <a:p>
                      <a:r>
                        <a:rPr kumimoji="1" lang="ja-JP" altLang="en-US" sz="1200" dirty="0">
                          <a:latin typeface="Meiryo UI" panose="020B0604030504040204" pitchFamily="50" charset="-128"/>
                          <a:ea typeface="Meiryo UI" panose="020B0604030504040204" pitchFamily="50" charset="-128"/>
                        </a:rPr>
                        <a:t>全くない</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(6.3%)</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a:t>
                      </a:r>
                    </a:p>
                    <a:p>
                      <a:pPr algn="r"/>
                      <a:r>
                        <a:rPr kumimoji="1" lang="en-US" altLang="ja-JP" sz="1200" dirty="0">
                          <a:latin typeface="Meiryo UI" panose="020B0604030504040204" pitchFamily="50" charset="-128"/>
                          <a:ea typeface="Meiryo UI" panose="020B0604030504040204" pitchFamily="50" charset="-128"/>
                        </a:rPr>
                        <a:t>(9.4%)</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13</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(40.6%)</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13</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(40.6%)</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(3.1%)</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32</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8317549"/>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a:latin typeface="Meiryo UI" panose="020B0604030504040204" pitchFamily="50" charset="-128"/>
                          <a:ea typeface="Meiryo UI" panose="020B0604030504040204" pitchFamily="50" charset="-128"/>
                        </a:rPr>
                        <a:t>26</a:t>
                      </a:r>
                    </a:p>
                    <a:p>
                      <a:pPr algn="r"/>
                      <a:r>
                        <a:rPr kumimoji="1" lang="en-US" altLang="ja-JP" sz="1200" dirty="0">
                          <a:latin typeface="Meiryo UI" panose="020B0604030504040204" pitchFamily="50" charset="-128"/>
                          <a:ea typeface="Meiryo UI" panose="020B0604030504040204" pitchFamily="50" charset="-128"/>
                        </a:rPr>
                        <a:t>(7.2%)</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a:latin typeface="Meiryo UI" panose="020B0604030504040204" pitchFamily="50" charset="-128"/>
                          <a:ea typeface="Meiryo UI" panose="020B0604030504040204" pitchFamily="50" charset="-128"/>
                        </a:rPr>
                        <a:t>30</a:t>
                      </a:r>
                    </a:p>
                    <a:p>
                      <a:pPr algn="r"/>
                      <a:r>
                        <a:rPr kumimoji="1" lang="en-US" altLang="ja-JP" sz="1200" dirty="0">
                          <a:latin typeface="Meiryo UI" panose="020B0604030504040204" pitchFamily="50" charset="-128"/>
                          <a:ea typeface="Meiryo UI" panose="020B0604030504040204" pitchFamily="50" charset="-128"/>
                        </a:rPr>
                        <a:t>(8.3%)</a:t>
                      </a:r>
                    </a:p>
                  </a:txBody>
                  <a:tcPr anchor="ctr">
                    <a:lnT w="12700" cap="flat" cmpd="sng" algn="ctr">
                      <a:solidFill>
                        <a:schemeClr val="tx1"/>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141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38.8%)</a:t>
                      </a:r>
                      <a:endParaRPr kumimoji="1" lang="ja-JP" altLang="en-US"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160</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44.1%)</a:t>
                      </a:r>
                      <a:endParaRPr kumimoji="1" lang="ja-JP" altLang="en-US"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a:latin typeface="Meiryo UI" panose="020B0604030504040204" pitchFamily="50" charset="-128"/>
                          <a:ea typeface="Meiryo UI" panose="020B0604030504040204" pitchFamily="50" charset="-128"/>
                        </a:rPr>
                        <a:t>6</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(1.7%)</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57371770"/>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アンケート結果（クロス集計）</a:t>
            </a:r>
          </a:p>
        </p:txBody>
      </p:sp>
      <p:sp>
        <p:nvSpPr>
          <p:cNvPr id="6" name="四角形: 角を丸くする 5">
            <a:extLst>
              <a:ext uri="{FF2B5EF4-FFF2-40B4-BE49-F238E27FC236}">
                <a16:creationId xmlns:a16="http://schemas.microsoft.com/office/drawing/2014/main" id="{17A25884-1715-4AF7-A89B-783165EF2162}"/>
              </a:ext>
            </a:extLst>
          </p:cNvPr>
          <p:cNvSpPr/>
          <p:nvPr/>
        </p:nvSpPr>
        <p:spPr>
          <a:xfrm>
            <a:off x="279511" y="5080547"/>
            <a:ext cx="8280922" cy="79208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障がいのあるお客様と接する機会の頻度</a:t>
            </a:r>
            <a:r>
              <a:rPr kumimoji="1" lang="ja-JP" altLang="en-US" sz="1400" dirty="0"/>
              <a:t>にかかわらず、「過重な負担がないにもかかわらず配慮を行わないことは差別に当たると（どちらかといえば）思う」事業者</a:t>
            </a:r>
            <a:r>
              <a:rPr kumimoji="1" lang="ja-JP" altLang="en-US" sz="1400" dirty="0" smtClean="0"/>
              <a:t>は約８割かそれ以上で</a:t>
            </a:r>
            <a:r>
              <a:rPr kumimoji="1" lang="ja-JP" altLang="en-US" sz="1400" dirty="0"/>
              <a:t>ある。</a:t>
            </a:r>
          </a:p>
        </p:txBody>
      </p:sp>
      <p:graphicFrame>
        <p:nvGraphicFramePr>
          <p:cNvPr id="7" name="表 6">
            <a:extLst>
              <a:ext uri="{FF2B5EF4-FFF2-40B4-BE49-F238E27FC236}">
                <a16:creationId xmlns:a16="http://schemas.microsoft.com/office/drawing/2014/main" id="{7D2E1640-AE15-4C8B-BADC-27F8D342D9B8}"/>
              </a:ext>
            </a:extLst>
          </p:cNvPr>
          <p:cNvGraphicFramePr>
            <a:graphicFrameLocks noGrp="1"/>
          </p:cNvGraphicFramePr>
          <p:nvPr>
            <p:extLst/>
          </p:nvPr>
        </p:nvGraphicFramePr>
        <p:xfrm>
          <a:off x="4211960" y="2151558"/>
          <a:ext cx="2149412" cy="1781497"/>
        </p:xfrm>
        <a:graphic>
          <a:graphicData uri="http://schemas.openxmlformats.org/drawingml/2006/table">
            <a:tbl>
              <a:tblPr/>
              <a:tblGrid>
                <a:gridCol w="2149412">
                  <a:extLst>
                    <a:ext uri="{9D8B030D-6E8A-4147-A177-3AD203B41FA5}">
                      <a16:colId xmlns:a16="http://schemas.microsoft.com/office/drawing/2014/main" val="1014885618"/>
                    </a:ext>
                  </a:extLst>
                </a:gridCol>
              </a:tblGrid>
              <a:tr h="1781497">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Tree>
    <p:extLst>
      <p:ext uri="{BB962C8B-B14F-4D97-AF65-F5344CB8AC3E}">
        <p14:creationId xmlns:p14="http://schemas.microsoft.com/office/powerpoint/2010/main" val="34613180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8352926" cy="406085"/>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問５（障がいのあるお客様と接する機会の頻度）</a:t>
            </a:r>
            <a:r>
              <a:rPr kumimoji="1" lang="en-US" altLang="ja-JP" sz="1400" dirty="0">
                <a:latin typeface="HGP創英角ｺﾞｼｯｸUB" panose="020B0900000000000000" pitchFamily="50" charset="-128"/>
                <a:ea typeface="HGP創英角ｺﾞｼｯｸUB" panose="020B0900000000000000" pitchFamily="50" charset="-128"/>
              </a:rPr>
              <a:t>×</a:t>
            </a:r>
            <a:r>
              <a:rPr lang="ja-JP" altLang="en-US" sz="1400" dirty="0">
                <a:latin typeface="HGP創英角ｺﾞｼｯｸUB" panose="020B0900000000000000" pitchFamily="50" charset="-128"/>
                <a:ea typeface="HGP創英角ｺﾞｼｯｸUB" panose="020B0900000000000000" pitchFamily="50" charset="-128"/>
              </a:rPr>
              <a:t>問</a:t>
            </a:r>
            <a:r>
              <a:rPr lang="en-US" altLang="ja-JP" sz="1400" dirty="0">
                <a:latin typeface="HGP創英角ｺﾞｼｯｸUB" panose="020B0900000000000000" pitchFamily="50" charset="-128"/>
                <a:ea typeface="HGP創英角ｺﾞｼｯｸUB" panose="020B0900000000000000" pitchFamily="50" charset="-128"/>
              </a:rPr>
              <a:t>11</a:t>
            </a:r>
            <a:r>
              <a:rPr lang="ja-JP" altLang="en-US" sz="1400" dirty="0">
                <a:latin typeface="HGP創英角ｺﾞｼｯｸUB" panose="020B0900000000000000" pitchFamily="50" charset="-128"/>
                <a:ea typeface="HGP創英角ｺﾞｼｯｸUB" panose="020B0900000000000000" pitchFamily="50" charset="-128"/>
              </a:rPr>
              <a:t>（合理的配慮の提供の義務化への賛否）</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1023565624"/>
              </p:ext>
            </p:extLst>
          </p:nvPr>
        </p:nvGraphicFramePr>
        <p:xfrm>
          <a:off x="251520" y="1182762"/>
          <a:ext cx="8352926" cy="3291840"/>
        </p:xfrm>
        <a:graphic>
          <a:graphicData uri="http://schemas.openxmlformats.org/drawingml/2006/table">
            <a:tbl>
              <a:tblPr firstRow="1" bandRow="1">
                <a:tableStyleId>{5C22544A-7EE6-4342-B048-85BDC9FD1C3A}</a:tableStyleId>
              </a:tblPr>
              <a:tblGrid>
                <a:gridCol w="1681004">
                  <a:extLst>
                    <a:ext uri="{9D8B030D-6E8A-4147-A177-3AD203B41FA5}">
                      <a16:colId xmlns:a16="http://schemas.microsoft.com/office/drawing/2014/main" val="1713714064"/>
                    </a:ext>
                  </a:extLst>
                </a:gridCol>
                <a:gridCol w="1111987">
                  <a:extLst>
                    <a:ext uri="{9D8B030D-6E8A-4147-A177-3AD203B41FA5}">
                      <a16:colId xmlns:a16="http://schemas.microsoft.com/office/drawing/2014/main" val="3100612507"/>
                    </a:ext>
                  </a:extLst>
                </a:gridCol>
                <a:gridCol w="1111987">
                  <a:extLst>
                    <a:ext uri="{9D8B030D-6E8A-4147-A177-3AD203B41FA5}">
                      <a16:colId xmlns:a16="http://schemas.microsoft.com/office/drawing/2014/main" val="2369552404"/>
                    </a:ext>
                  </a:extLst>
                </a:gridCol>
                <a:gridCol w="1111987">
                  <a:extLst>
                    <a:ext uri="{9D8B030D-6E8A-4147-A177-3AD203B41FA5}">
                      <a16:colId xmlns:a16="http://schemas.microsoft.com/office/drawing/2014/main" val="2199014464"/>
                    </a:ext>
                  </a:extLst>
                </a:gridCol>
                <a:gridCol w="1111987">
                  <a:extLst>
                    <a:ext uri="{9D8B030D-6E8A-4147-A177-3AD203B41FA5}">
                      <a16:colId xmlns:a16="http://schemas.microsoft.com/office/drawing/2014/main" val="2311471250"/>
                    </a:ext>
                  </a:extLst>
                </a:gridCol>
                <a:gridCol w="1111987">
                  <a:extLst>
                    <a:ext uri="{9D8B030D-6E8A-4147-A177-3AD203B41FA5}">
                      <a16:colId xmlns:a16="http://schemas.microsoft.com/office/drawing/2014/main" val="2721206267"/>
                    </a:ext>
                  </a:extLst>
                </a:gridCol>
                <a:gridCol w="1111987">
                  <a:extLst>
                    <a:ext uri="{9D8B030D-6E8A-4147-A177-3AD203B41FA5}">
                      <a16:colId xmlns:a16="http://schemas.microsoft.com/office/drawing/2014/main" val="306176953"/>
                    </a:ext>
                  </a:extLst>
                </a:gridCol>
              </a:tblGrid>
              <a:tr h="0">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賛否</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賛成である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どちらかといえば賛成である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どちらかといえば反対である</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反対である</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頻度</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endParaRPr kumimoji="1" lang="ja-JP" altLang="en-US"/>
                    </a:p>
                  </a:txBody>
                  <a:tcPr/>
                </a:tc>
                <a:tc vMerge="1">
                  <a:txBody>
                    <a:bodyPr/>
                    <a:lstStyle/>
                    <a:p>
                      <a:endParaRPr kumimoji="1" lang="ja-JP" altLang="en-US"/>
                    </a:p>
                  </a:txBody>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よくある</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34</a:t>
                      </a:r>
                    </a:p>
                    <a:p>
                      <a:pPr algn="r"/>
                      <a:r>
                        <a:rPr kumimoji="1" lang="en-US" altLang="ja-JP" sz="1200" dirty="0">
                          <a:latin typeface="Meiryo UI" panose="020B0604030504040204" pitchFamily="50" charset="-128"/>
                          <a:ea typeface="Meiryo UI" panose="020B0604030504040204" pitchFamily="50" charset="-128"/>
                        </a:rPr>
                        <a:t>(29.8%)</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56</a:t>
                      </a:r>
                    </a:p>
                    <a:p>
                      <a:pPr algn="r"/>
                      <a:r>
                        <a:rPr kumimoji="1" lang="en-US" altLang="ja-JP" sz="1200" dirty="0">
                          <a:latin typeface="Meiryo UI" panose="020B0604030504040204" pitchFamily="50" charset="-128"/>
                          <a:ea typeface="Meiryo UI" panose="020B0604030504040204" pitchFamily="50" charset="-128"/>
                        </a:rPr>
                        <a:t>(49.1%)</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17</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(14.9%)</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5</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(4.4%)</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(1.8%)</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114</a:t>
                      </a: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たまにある</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26</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22.6%)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61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53.0%)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23</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20.0%)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5</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115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87924873"/>
                  </a:ext>
                </a:extLst>
              </a:tr>
              <a:tr h="292963">
                <a:tc>
                  <a:txBody>
                    <a:bodyPr/>
                    <a:lstStyle/>
                    <a:p>
                      <a:r>
                        <a:rPr kumimoji="1" lang="ja-JP" altLang="en-US" sz="1200" dirty="0">
                          <a:latin typeface="Meiryo UI" panose="020B0604030504040204" pitchFamily="50" charset="-128"/>
                          <a:ea typeface="Meiryo UI" panose="020B0604030504040204" pitchFamily="50" charset="-128"/>
                        </a:rPr>
                        <a:t>ほとんどない</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28</a:t>
                      </a:r>
                    </a:p>
                    <a:p>
                      <a:pPr algn="r"/>
                      <a:r>
                        <a:rPr kumimoji="1" lang="en-US" altLang="ja-JP" sz="1200" dirty="0">
                          <a:latin typeface="Meiryo UI" panose="020B0604030504040204" pitchFamily="50" charset="-128"/>
                          <a:ea typeface="Meiryo UI" panose="020B0604030504040204" pitchFamily="50" charset="-128"/>
                        </a:rPr>
                        <a:t>(28.0%)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54</a:t>
                      </a:r>
                    </a:p>
                    <a:p>
                      <a:pPr algn="r"/>
                      <a:r>
                        <a:rPr kumimoji="1" lang="en-US" altLang="ja-JP" sz="1200" dirty="0">
                          <a:latin typeface="Meiryo UI" panose="020B0604030504040204" pitchFamily="50" charset="-128"/>
                          <a:ea typeface="Meiryo UI" panose="020B0604030504040204" pitchFamily="50" charset="-128"/>
                        </a:rPr>
                        <a:t>(54.0%)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14</a:t>
                      </a:r>
                    </a:p>
                    <a:p>
                      <a:pPr algn="r"/>
                      <a:r>
                        <a:rPr kumimoji="1" lang="en-US" altLang="ja-JP" sz="1200" dirty="0">
                          <a:latin typeface="Meiryo UI" panose="020B0604030504040204" pitchFamily="50" charset="-128"/>
                          <a:ea typeface="Meiryo UI" panose="020B0604030504040204" pitchFamily="50" charset="-128"/>
                        </a:rPr>
                        <a:t>(14.0%)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(2.0%)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(2.0%)</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100</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2219602"/>
                  </a:ext>
                </a:extLst>
              </a:tr>
              <a:tr h="292963">
                <a:tc>
                  <a:txBody>
                    <a:bodyPr/>
                    <a:lstStyle/>
                    <a:p>
                      <a:r>
                        <a:rPr kumimoji="1" lang="ja-JP" altLang="en-US" sz="1200" dirty="0">
                          <a:latin typeface="Meiryo UI" panose="020B0604030504040204" pitchFamily="50" charset="-128"/>
                          <a:ea typeface="Meiryo UI" panose="020B0604030504040204" pitchFamily="50" charset="-128"/>
                        </a:rPr>
                        <a:t>全くない</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a:latin typeface="Meiryo UI" panose="020B0604030504040204" pitchFamily="50" charset="-128"/>
                          <a:ea typeface="Meiryo UI" panose="020B0604030504040204" pitchFamily="50" charset="-128"/>
                        </a:rPr>
                        <a:t>(18.8%)</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15</a:t>
                      </a:r>
                    </a:p>
                    <a:p>
                      <a:pPr algn="r"/>
                      <a:r>
                        <a:rPr kumimoji="1" lang="en-US" altLang="ja-JP" sz="1200" dirty="0">
                          <a:latin typeface="Meiryo UI" panose="020B0604030504040204" pitchFamily="50" charset="-128"/>
                          <a:ea typeface="Meiryo UI" panose="020B0604030504040204" pitchFamily="50" charset="-128"/>
                        </a:rPr>
                        <a:t>(46.9%)</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(28.1%)</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(3.1%)</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(3.1%)</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a:latin typeface="Meiryo UI" panose="020B0604030504040204" pitchFamily="50" charset="-128"/>
                          <a:ea typeface="Meiryo UI" panose="020B0604030504040204" pitchFamily="50" charset="-128"/>
                        </a:rPr>
                        <a:t>32</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(0.0%)</a:t>
                      </a:r>
                      <a:endParaRPr kumimoji="1" lang="ja-JP" altLang="en-US"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8317549"/>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a:latin typeface="Meiryo UI" panose="020B0604030504040204" pitchFamily="50" charset="-128"/>
                          <a:ea typeface="Meiryo UI" panose="020B0604030504040204" pitchFamily="50" charset="-128"/>
                        </a:rPr>
                        <a:t>94</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25.9%)</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186</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51.2%)</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63</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(17.4%)</a:t>
                      </a:r>
                      <a:endParaRPr kumimoji="1" lang="ja-JP" altLang="en-US"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13</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(3.6%)</a:t>
                      </a:r>
                      <a:endParaRPr kumimoji="1" lang="ja-JP" altLang="en-US"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a:latin typeface="Meiryo UI" panose="020B0604030504040204" pitchFamily="50" charset="-128"/>
                          <a:ea typeface="Meiryo UI" panose="020B0604030504040204" pitchFamily="50" charset="-128"/>
                        </a:rPr>
                        <a:t>7</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(1.9%)</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57371770"/>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アンケート結果（クロス集計）</a:t>
            </a:r>
          </a:p>
        </p:txBody>
      </p:sp>
      <p:graphicFrame>
        <p:nvGraphicFramePr>
          <p:cNvPr id="6" name="表 5">
            <a:extLst>
              <a:ext uri="{FF2B5EF4-FFF2-40B4-BE49-F238E27FC236}">
                <a16:creationId xmlns:a16="http://schemas.microsoft.com/office/drawing/2014/main" id="{39F4B059-6FF5-4668-B054-80F8AA861B5C}"/>
              </a:ext>
            </a:extLst>
          </p:cNvPr>
          <p:cNvGraphicFramePr>
            <a:graphicFrameLocks noGrp="1"/>
          </p:cNvGraphicFramePr>
          <p:nvPr>
            <p:extLst/>
          </p:nvPr>
        </p:nvGraphicFramePr>
        <p:xfrm>
          <a:off x="4211960" y="1772817"/>
          <a:ext cx="2149412" cy="1800200"/>
        </p:xfrm>
        <a:graphic>
          <a:graphicData uri="http://schemas.openxmlformats.org/drawingml/2006/table">
            <a:tbl>
              <a:tblPr/>
              <a:tblGrid>
                <a:gridCol w="2149412">
                  <a:extLst>
                    <a:ext uri="{9D8B030D-6E8A-4147-A177-3AD203B41FA5}">
                      <a16:colId xmlns:a16="http://schemas.microsoft.com/office/drawing/2014/main" val="1014885618"/>
                    </a:ext>
                  </a:extLst>
                </a:gridCol>
              </a:tblGrid>
              <a:tr h="1800200">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
        <p:nvSpPr>
          <p:cNvPr id="7" name="四角形: 角を丸くする 6">
            <a:extLst>
              <a:ext uri="{FF2B5EF4-FFF2-40B4-BE49-F238E27FC236}">
                <a16:creationId xmlns:a16="http://schemas.microsoft.com/office/drawing/2014/main" id="{123A617A-9779-48AE-A26C-07993CC3E6A1}"/>
              </a:ext>
            </a:extLst>
          </p:cNvPr>
          <p:cNvSpPr/>
          <p:nvPr/>
        </p:nvSpPr>
        <p:spPr>
          <a:xfrm>
            <a:off x="245029" y="4604628"/>
            <a:ext cx="8280922" cy="76858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t>障がいのあるお客様と接する機会の頻度にかかわらず</a:t>
            </a:r>
            <a:r>
              <a:rPr lang="ja-JP" altLang="en-US" sz="1400" dirty="0"/>
              <a:t>、合理的配慮の提供の義務化に「（どちらかといえば）反対である」割合は</a:t>
            </a:r>
            <a:r>
              <a:rPr lang="ja-JP" altLang="en-US" sz="1400" dirty="0" smtClean="0"/>
              <a:t>２割～３割程度</a:t>
            </a:r>
            <a:r>
              <a:rPr lang="ja-JP" altLang="en-US" sz="1400" dirty="0"/>
              <a:t>である</a:t>
            </a:r>
            <a:r>
              <a:rPr lang="ja-JP" altLang="en-US" sz="1400" dirty="0" smtClean="0"/>
              <a:t>。</a:t>
            </a:r>
            <a:endParaRPr kumimoji="1" lang="ja-JP" altLang="en-US" sz="1400" dirty="0"/>
          </a:p>
        </p:txBody>
      </p:sp>
      <p:sp>
        <p:nvSpPr>
          <p:cNvPr id="10" name="正方形/長方形 9"/>
          <p:cNvSpPr/>
          <p:nvPr/>
        </p:nvSpPr>
        <p:spPr>
          <a:xfrm>
            <a:off x="8650330" y="6396236"/>
            <a:ext cx="432048" cy="387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21</a:t>
            </a:r>
            <a:endParaRPr kumimoji="1" lang="ja-JP" altLang="en-US" dirty="0">
              <a:solidFill>
                <a:schemeClr val="tx1"/>
              </a:solidFill>
            </a:endParaRPr>
          </a:p>
        </p:txBody>
      </p:sp>
    </p:spTree>
    <p:extLst>
      <p:ext uri="{BB962C8B-B14F-4D97-AF65-F5344CB8AC3E}">
        <p14:creationId xmlns:p14="http://schemas.microsoft.com/office/powerpoint/2010/main" val="31833637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8352926" cy="406085"/>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問５（障がいのあるお客様と接する機会の頻度）</a:t>
            </a:r>
            <a:r>
              <a:rPr kumimoji="1" lang="en-US" altLang="ja-JP" sz="1400" dirty="0">
                <a:latin typeface="HGP創英角ｺﾞｼｯｸUB" panose="020B0900000000000000" pitchFamily="50" charset="-128"/>
                <a:ea typeface="HGP創英角ｺﾞｼｯｸUB" panose="020B0900000000000000" pitchFamily="50" charset="-128"/>
              </a:rPr>
              <a:t>×</a:t>
            </a:r>
            <a:r>
              <a:rPr lang="ja-JP" altLang="en-US" sz="1400" dirty="0">
                <a:latin typeface="HGP創英角ｺﾞｼｯｸUB" panose="020B0900000000000000" pitchFamily="50" charset="-128"/>
                <a:ea typeface="HGP創英角ｺﾞｼｯｸUB" panose="020B0900000000000000" pitchFamily="50" charset="-128"/>
              </a:rPr>
              <a:t>問</a:t>
            </a:r>
            <a:r>
              <a:rPr lang="en-US" altLang="ja-JP" sz="1400" dirty="0">
                <a:latin typeface="HGP創英角ｺﾞｼｯｸUB" panose="020B0900000000000000" pitchFamily="50" charset="-128"/>
                <a:ea typeface="HGP創英角ｺﾞｼｯｸUB" panose="020B0900000000000000" pitchFamily="50" charset="-128"/>
              </a:rPr>
              <a:t>15</a:t>
            </a:r>
            <a:r>
              <a:rPr lang="ja-JP" altLang="en-US" sz="1400" dirty="0">
                <a:latin typeface="HGP創英角ｺﾞｼｯｸUB" panose="020B0900000000000000" pitchFamily="50" charset="-128"/>
                <a:ea typeface="HGP創英角ｺﾞｼｯｸUB" panose="020B0900000000000000" pitchFamily="50" charset="-128"/>
              </a:rPr>
              <a:t>（障害者差別解消法に関する社員等への教育や研修の</a:t>
            </a:r>
            <a:endParaRPr lang="en-US" altLang="ja-JP" sz="1400" dirty="0">
              <a:latin typeface="HGP創英角ｺﾞｼｯｸUB" panose="020B0900000000000000" pitchFamily="50" charset="-128"/>
              <a:ea typeface="HGP創英角ｺﾞｼｯｸUB" panose="020B0900000000000000" pitchFamily="50" charset="-128"/>
            </a:endParaRPr>
          </a:p>
          <a:p>
            <a:r>
              <a:rPr lang="ja-JP" altLang="en-US" sz="1400" dirty="0">
                <a:latin typeface="HGP創英角ｺﾞｼｯｸUB" panose="020B0900000000000000" pitchFamily="50" charset="-128"/>
                <a:ea typeface="HGP創英角ｺﾞｼｯｸUB" panose="020B0900000000000000" pitchFamily="50" charset="-128"/>
              </a:rPr>
              <a:t>　　　　　　　　　　　　　　　　　　　　　　　　　　　　　　　実施）</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952864679"/>
              </p:ext>
            </p:extLst>
          </p:nvPr>
        </p:nvGraphicFramePr>
        <p:xfrm>
          <a:off x="251520" y="1340768"/>
          <a:ext cx="8229598" cy="3291840"/>
        </p:xfrm>
        <a:graphic>
          <a:graphicData uri="http://schemas.openxmlformats.org/drawingml/2006/table">
            <a:tbl>
              <a:tblPr firstRow="1" bandRow="1">
                <a:tableStyleId>{5C22544A-7EE6-4342-B048-85BDC9FD1C3A}</a:tableStyleId>
              </a:tblPr>
              <a:tblGrid>
                <a:gridCol w="2257154">
                  <a:extLst>
                    <a:ext uri="{9D8B030D-6E8A-4147-A177-3AD203B41FA5}">
                      <a16:colId xmlns:a16="http://schemas.microsoft.com/office/drawing/2014/main" val="1713714064"/>
                    </a:ext>
                  </a:extLst>
                </a:gridCol>
                <a:gridCol w="1493111">
                  <a:extLst>
                    <a:ext uri="{9D8B030D-6E8A-4147-A177-3AD203B41FA5}">
                      <a16:colId xmlns:a16="http://schemas.microsoft.com/office/drawing/2014/main" val="3100612507"/>
                    </a:ext>
                  </a:extLst>
                </a:gridCol>
                <a:gridCol w="1493111">
                  <a:extLst>
                    <a:ext uri="{9D8B030D-6E8A-4147-A177-3AD203B41FA5}">
                      <a16:colId xmlns:a16="http://schemas.microsoft.com/office/drawing/2014/main" val="2369552404"/>
                    </a:ext>
                  </a:extLst>
                </a:gridCol>
                <a:gridCol w="1493111">
                  <a:extLst>
                    <a:ext uri="{9D8B030D-6E8A-4147-A177-3AD203B41FA5}">
                      <a16:colId xmlns:a16="http://schemas.microsoft.com/office/drawing/2014/main" val="2721206267"/>
                    </a:ext>
                  </a:extLst>
                </a:gridCol>
                <a:gridCol w="1493111">
                  <a:extLst>
                    <a:ext uri="{9D8B030D-6E8A-4147-A177-3AD203B41FA5}">
                      <a16:colId xmlns:a16="http://schemas.microsoft.com/office/drawing/2014/main" val="306176953"/>
                    </a:ext>
                  </a:extLst>
                </a:gridCol>
              </a:tblGrid>
              <a:tr h="0">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実施状況</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行ったことがある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行ったことがない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頻度</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よくある</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43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37.7%)</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54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47.4%)</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17</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14.9%)</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114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たまにある</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17.4%)</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74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64.3%)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21</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18.3%)</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115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87924873"/>
                  </a:ext>
                </a:extLst>
              </a:tr>
              <a:tr h="292963">
                <a:tc>
                  <a:txBody>
                    <a:bodyPr/>
                    <a:lstStyle/>
                    <a:p>
                      <a:r>
                        <a:rPr kumimoji="1" lang="ja-JP" altLang="en-US" sz="1200" dirty="0">
                          <a:latin typeface="Meiryo UI" panose="020B0604030504040204" pitchFamily="50" charset="-128"/>
                          <a:ea typeface="Meiryo UI" panose="020B0604030504040204" pitchFamily="50" charset="-128"/>
                        </a:rPr>
                        <a:t>ほとんどない</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smtClean="0">
                          <a:latin typeface="Meiryo UI" panose="020B0604030504040204" pitchFamily="50" charset="-128"/>
                          <a:ea typeface="Meiryo UI" panose="020B0604030504040204" pitchFamily="50" charset="-128"/>
                        </a:rPr>
                        <a:t>(6.0%)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73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73.0</a:t>
                      </a: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(21.0%)</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100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2219602"/>
                  </a:ext>
                </a:extLst>
              </a:tr>
              <a:tr h="292963">
                <a:tc>
                  <a:txBody>
                    <a:bodyPr/>
                    <a:lstStyle/>
                    <a:p>
                      <a:r>
                        <a:rPr kumimoji="1" lang="ja-JP" altLang="en-US" sz="1200" dirty="0">
                          <a:latin typeface="Meiryo UI" panose="020B0604030504040204" pitchFamily="50" charset="-128"/>
                          <a:ea typeface="Meiryo UI" panose="020B0604030504040204" pitchFamily="50" charset="-128"/>
                        </a:rPr>
                        <a:t>全くない</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3.1%)</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71.9%)</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8</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(25.0%)</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8317549"/>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70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19.3%)</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224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61.7%)</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69</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19.0%)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57371770"/>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graphicFrame>
        <p:nvGraphicFramePr>
          <p:cNvPr id="6" name="表 5">
            <a:extLst>
              <a:ext uri="{FF2B5EF4-FFF2-40B4-BE49-F238E27FC236}">
                <a16:creationId xmlns:a16="http://schemas.microsoft.com/office/drawing/2014/main" id="{2EA0ED15-E119-4B91-B678-701828474CA8}"/>
              </a:ext>
            </a:extLst>
          </p:cNvPr>
          <p:cNvGraphicFramePr>
            <a:graphicFrameLocks noGrp="1"/>
          </p:cNvGraphicFramePr>
          <p:nvPr>
            <p:extLst>
              <p:ext uri="{D42A27DB-BD31-4B8C-83A1-F6EECF244321}">
                <p14:modId xmlns:p14="http://schemas.microsoft.com/office/powerpoint/2010/main" val="1376726935"/>
              </p:ext>
            </p:extLst>
          </p:nvPr>
        </p:nvGraphicFramePr>
        <p:xfrm>
          <a:off x="2555776" y="1913796"/>
          <a:ext cx="1440160" cy="867132"/>
        </p:xfrm>
        <a:graphic>
          <a:graphicData uri="http://schemas.openxmlformats.org/drawingml/2006/table">
            <a:tbl>
              <a:tblPr/>
              <a:tblGrid>
                <a:gridCol w="1440160">
                  <a:extLst>
                    <a:ext uri="{9D8B030D-6E8A-4147-A177-3AD203B41FA5}">
                      <a16:colId xmlns:a16="http://schemas.microsoft.com/office/drawing/2014/main" val="1014885618"/>
                    </a:ext>
                  </a:extLst>
                </a:gridCol>
              </a:tblGrid>
              <a:tr h="867132">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
        <p:nvSpPr>
          <p:cNvPr id="7" name="四角形: 角を丸くする 6">
            <a:extLst>
              <a:ext uri="{FF2B5EF4-FFF2-40B4-BE49-F238E27FC236}">
                <a16:creationId xmlns:a16="http://schemas.microsoft.com/office/drawing/2014/main" id="{221B33E6-480F-4BEE-8E36-BE604A30767D}"/>
              </a:ext>
            </a:extLst>
          </p:cNvPr>
          <p:cNvSpPr/>
          <p:nvPr/>
        </p:nvSpPr>
        <p:spPr>
          <a:xfrm>
            <a:off x="243607" y="4908302"/>
            <a:ext cx="8229600" cy="57904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障がいのあるお客様と接する機会が多い事業者は、障害者差別解消法に関する研修等を実施している割合が高い。</a:t>
            </a:r>
          </a:p>
        </p:txBody>
      </p:sp>
    </p:spTree>
    <p:extLst>
      <p:ext uri="{BB962C8B-B14F-4D97-AF65-F5344CB8AC3E}">
        <p14:creationId xmlns:p14="http://schemas.microsoft.com/office/powerpoint/2010/main" val="1266248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520" y="646651"/>
            <a:ext cx="8352926" cy="33407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問６（合理的配慮の申し出を受けた経験）</a:t>
            </a:r>
            <a:r>
              <a:rPr kumimoji="1" lang="en-US" altLang="ja-JP" sz="1400" dirty="0">
                <a:latin typeface="HGP創英角ｺﾞｼｯｸUB" panose="020B0900000000000000" pitchFamily="50" charset="-128"/>
                <a:ea typeface="HGP創英角ｺﾞｼｯｸUB" panose="020B0900000000000000" pitchFamily="50" charset="-128"/>
              </a:rPr>
              <a:t>×</a:t>
            </a:r>
            <a:r>
              <a:rPr lang="ja-JP" altLang="en-US" sz="1400" dirty="0">
                <a:latin typeface="HGP創英角ｺﾞｼｯｸUB" panose="020B0900000000000000" pitchFamily="50" charset="-128"/>
                <a:ea typeface="HGP創英角ｺﾞｼｯｸUB" panose="020B0900000000000000" pitchFamily="50" charset="-128"/>
              </a:rPr>
              <a:t>問</a:t>
            </a:r>
            <a:r>
              <a:rPr lang="en-US" altLang="ja-JP" sz="1400" dirty="0">
                <a:latin typeface="HGP創英角ｺﾞｼｯｸUB" panose="020B0900000000000000" pitchFamily="50" charset="-128"/>
                <a:ea typeface="HGP創英角ｺﾞｼｯｸUB" panose="020B0900000000000000" pitchFamily="50" charset="-128"/>
              </a:rPr>
              <a:t>15</a:t>
            </a:r>
            <a:r>
              <a:rPr lang="ja-JP" altLang="en-US" sz="1400" dirty="0">
                <a:latin typeface="HGP創英角ｺﾞｼｯｸUB" panose="020B0900000000000000" pitchFamily="50" charset="-128"/>
                <a:ea typeface="HGP創英角ｺﾞｼｯｸUB" panose="020B0900000000000000" pitchFamily="50" charset="-128"/>
              </a:rPr>
              <a:t>（障害者差別解消法に関する社員等への教育や研修の実施）</a:t>
            </a:r>
            <a:endParaRPr lang="en-US" altLang="ja-JP" sz="1400" dirty="0">
              <a:latin typeface="HGP創英角ｺﾞｼｯｸUB" panose="020B0900000000000000" pitchFamily="50" charset="-128"/>
              <a:ea typeface="HGP創英角ｺﾞｼｯｸUB" panose="020B0900000000000000" pitchFamily="50" charset="-128"/>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3495249520"/>
              </p:ext>
            </p:extLst>
          </p:nvPr>
        </p:nvGraphicFramePr>
        <p:xfrm>
          <a:off x="251520" y="1124744"/>
          <a:ext cx="8229598" cy="2377440"/>
        </p:xfrm>
        <a:graphic>
          <a:graphicData uri="http://schemas.openxmlformats.org/drawingml/2006/table">
            <a:tbl>
              <a:tblPr firstRow="1" bandRow="1">
                <a:tableStyleId>{5C22544A-7EE6-4342-B048-85BDC9FD1C3A}</a:tableStyleId>
              </a:tblPr>
              <a:tblGrid>
                <a:gridCol w="2257154">
                  <a:extLst>
                    <a:ext uri="{9D8B030D-6E8A-4147-A177-3AD203B41FA5}">
                      <a16:colId xmlns:a16="http://schemas.microsoft.com/office/drawing/2014/main" val="1713714064"/>
                    </a:ext>
                  </a:extLst>
                </a:gridCol>
                <a:gridCol w="1493111">
                  <a:extLst>
                    <a:ext uri="{9D8B030D-6E8A-4147-A177-3AD203B41FA5}">
                      <a16:colId xmlns:a16="http://schemas.microsoft.com/office/drawing/2014/main" val="3100612507"/>
                    </a:ext>
                  </a:extLst>
                </a:gridCol>
                <a:gridCol w="1493111">
                  <a:extLst>
                    <a:ext uri="{9D8B030D-6E8A-4147-A177-3AD203B41FA5}">
                      <a16:colId xmlns:a16="http://schemas.microsoft.com/office/drawing/2014/main" val="2369552404"/>
                    </a:ext>
                  </a:extLst>
                </a:gridCol>
                <a:gridCol w="1493111">
                  <a:extLst>
                    <a:ext uri="{9D8B030D-6E8A-4147-A177-3AD203B41FA5}">
                      <a16:colId xmlns:a16="http://schemas.microsoft.com/office/drawing/2014/main" val="2721206267"/>
                    </a:ext>
                  </a:extLst>
                </a:gridCol>
                <a:gridCol w="1493111">
                  <a:extLst>
                    <a:ext uri="{9D8B030D-6E8A-4147-A177-3AD203B41FA5}">
                      <a16:colId xmlns:a16="http://schemas.microsoft.com/office/drawing/2014/main" val="306176953"/>
                    </a:ext>
                  </a:extLst>
                </a:gridCol>
              </a:tblGrid>
              <a:tr h="0">
                <a:tc>
                  <a:txBody>
                    <a:bodyPr/>
                    <a:lstStyle/>
                    <a:p>
                      <a:pPr algn="r"/>
                      <a:r>
                        <a:rPr kumimoji="1" lang="ja-JP" altLang="en-US" sz="1200" b="1" dirty="0">
                          <a:solidFill>
                            <a:schemeClr val="bg1"/>
                          </a:solidFill>
                          <a:latin typeface="Meiryo UI" panose="020B0604030504040204" pitchFamily="50" charset="-128"/>
                          <a:ea typeface="Meiryo UI" panose="020B0604030504040204" pitchFamily="50" charset="-128"/>
                        </a:rPr>
                        <a:t>実施状況</a:t>
                      </a: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行ったことがある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行ったことがない</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5597617"/>
                  </a:ext>
                </a:extLst>
              </a:tr>
              <a:tr h="0">
                <a:tc>
                  <a:txBody>
                    <a:bodyPr/>
                    <a:lstStyle/>
                    <a:p>
                      <a:pPr algn="l"/>
                      <a:r>
                        <a:rPr kumimoji="1" lang="ja-JP" altLang="en-US" sz="1200" b="1" dirty="0">
                          <a:solidFill>
                            <a:schemeClr val="bg1"/>
                          </a:solidFill>
                          <a:latin typeface="Meiryo UI" panose="020B0604030504040204" pitchFamily="50" charset="-128"/>
                          <a:ea typeface="Meiryo UI" panose="020B0604030504040204" pitchFamily="50" charset="-128"/>
                        </a:rPr>
                        <a:t>経験</a:t>
                      </a: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ある</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38</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32.5%)</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57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48.7%)</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22</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(18.8%)</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117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ない</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12.4%)</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167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69.0%)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45</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18.6%)</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242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87924873"/>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(50.0%)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0</a:t>
                      </a:r>
                    </a:p>
                    <a:p>
                      <a:pPr algn="r"/>
                      <a:r>
                        <a:rPr kumimoji="1" lang="en-US" altLang="ja-JP" sz="1200" dirty="0">
                          <a:latin typeface="Meiryo UI" panose="020B0604030504040204" pitchFamily="50" charset="-128"/>
                          <a:ea typeface="Meiryo UI" panose="020B0604030504040204" pitchFamily="50" charset="-128"/>
                        </a:rPr>
                        <a:t>(0.0%)</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(50.0%)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4</a:t>
                      </a: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8317549"/>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70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19.3%)</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224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61.7%)</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69</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19.0%)</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57371770"/>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（クロス</a:t>
            </a:r>
            <a:r>
              <a:rPr lang="ja-JP" altLang="en-US" sz="2400" dirty="0"/>
              <a:t>集計）</a:t>
            </a:r>
          </a:p>
        </p:txBody>
      </p:sp>
      <p:graphicFrame>
        <p:nvGraphicFramePr>
          <p:cNvPr id="7" name="表 6">
            <a:extLst>
              <a:ext uri="{FF2B5EF4-FFF2-40B4-BE49-F238E27FC236}">
                <a16:creationId xmlns:a16="http://schemas.microsoft.com/office/drawing/2014/main" id="{C02F9B7D-0FD4-44A0-9304-1FF55D97204F}"/>
              </a:ext>
            </a:extLst>
          </p:cNvPr>
          <p:cNvGraphicFramePr>
            <a:graphicFrameLocks noGrp="1"/>
          </p:cNvGraphicFramePr>
          <p:nvPr>
            <p:extLst>
              <p:ext uri="{D42A27DB-BD31-4B8C-83A1-F6EECF244321}">
                <p14:modId xmlns:p14="http://schemas.microsoft.com/office/powerpoint/2010/main" val="4233623962"/>
              </p:ext>
            </p:extLst>
          </p:nvPr>
        </p:nvGraphicFramePr>
        <p:xfrm>
          <a:off x="2555776" y="1673546"/>
          <a:ext cx="1440160" cy="507092"/>
        </p:xfrm>
        <a:graphic>
          <a:graphicData uri="http://schemas.openxmlformats.org/drawingml/2006/table">
            <a:tbl>
              <a:tblPr/>
              <a:tblGrid>
                <a:gridCol w="1440160">
                  <a:extLst>
                    <a:ext uri="{9D8B030D-6E8A-4147-A177-3AD203B41FA5}">
                      <a16:colId xmlns:a16="http://schemas.microsoft.com/office/drawing/2014/main" val="1014885618"/>
                    </a:ext>
                  </a:extLst>
                </a:gridCol>
              </a:tblGrid>
              <a:tr h="507092">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
        <p:nvSpPr>
          <p:cNvPr id="10" name="四角形: 角を丸くする 9">
            <a:extLst>
              <a:ext uri="{FF2B5EF4-FFF2-40B4-BE49-F238E27FC236}">
                <a16:creationId xmlns:a16="http://schemas.microsoft.com/office/drawing/2014/main" id="{1D26DBFB-7DF1-4C24-866B-A187651D32E7}"/>
              </a:ext>
            </a:extLst>
          </p:cNvPr>
          <p:cNvSpPr/>
          <p:nvPr/>
        </p:nvSpPr>
        <p:spPr>
          <a:xfrm>
            <a:off x="265110" y="3646200"/>
            <a:ext cx="8229600" cy="57904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合理的配慮の申し出を受けた経験のある事業者は、経験のない事業者と比べると、障害者差別解消法に関する研修等を実施している割合が高い。</a:t>
            </a:r>
          </a:p>
        </p:txBody>
      </p:sp>
      <p:sp>
        <p:nvSpPr>
          <p:cNvPr id="11" name="正方形/長方形 10"/>
          <p:cNvSpPr/>
          <p:nvPr/>
        </p:nvSpPr>
        <p:spPr>
          <a:xfrm>
            <a:off x="8650330" y="6396236"/>
            <a:ext cx="432048" cy="387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22</a:t>
            </a:r>
            <a:endParaRPr kumimoji="1" lang="ja-JP" altLang="en-US" dirty="0">
              <a:solidFill>
                <a:schemeClr val="tx1"/>
              </a:solidFill>
            </a:endParaRPr>
          </a:p>
        </p:txBody>
      </p:sp>
    </p:spTree>
    <p:extLst>
      <p:ext uri="{BB962C8B-B14F-4D97-AF65-F5344CB8AC3E}">
        <p14:creationId xmlns:p14="http://schemas.microsoft.com/office/powerpoint/2010/main" val="1720309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57323" y="646651"/>
            <a:ext cx="2973176"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問４　障害者差別解消法の認知度</a:t>
            </a:r>
            <a:endParaRPr kumimoji="1" lang="en-US" altLang="ja-JP" sz="1400" dirty="0">
              <a:latin typeface="HGP創英角ｺﾞｼｯｸUB" panose="020B0900000000000000" pitchFamily="50" charset="-128"/>
              <a:ea typeface="HGP創英角ｺﾞｼｯｸUB" panose="020B0900000000000000" pitchFamily="50" charset="-128"/>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3669453598"/>
              </p:ext>
            </p:extLst>
          </p:nvPr>
        </p:nvGraphicFramePr>
        <p:xfrm>
          <a:off x="355294" y="1016040"/>
          <a:ext cx="4792770" cy="1739135"/>
        </p:xfrm>
        <a:graphic>
          <a:graphicData uri="http://schemas.openxmlformats.org/drawingml/2006/table">
            <a:tbl>
              <a:tblPr firstRow="1" bandRow="1">
                <a:tableStyleId>{5C22544A-7EE6-4342-B048-85BDC9FD1C3A}</a:tableStyleId>
              </a:tblPr>
              <a:tblGrid>
                <a:gridCol w="2773526">
                  <a:extLst>
                    <a:ext uri="{9D8B030D-6E8A-4147-A177-3AD203B41FA5}">
                      <a16:colId xmlns:a16="http://schemas.microsoft.com/office/drawing/2014/main" val="1713714064"/>
                    </a:ext>
                  </a:extLst>
                </a:gridCol>
                <a:gridCol w="1009622">
                  <a:extLst>
                    <a:ext uri="{9D8B030D-6E8A-4147-A177-3AD203B41FA5}">
                      <a16:colId xmlns:a16="http://schemas.microsoft.com/office/drawing/2014/main" val="398222885"/>
                    </a:ext>
                  </a:extLst>
                </a:gridCol>
                <a:gridCol w="1009622">
                  <a:extLst>
                    <a:ext uri="{9D8B030D-6E8A-4147-A177-3AD203B41FA5}">
                      <a16:colId xmlns:a16="http://schemas.microsoft.com/office/drawing/2014/main" val="767998228"/>
                    </a:ext>
                  </a:extLst>
                </a:gridCol>
              </a:tblGrid>
              <a:tr h="218998">
                <a:tc>
                  <a:txBody>
                    <a:bodyPr/>
                    <a:lstStyle/>
                    <a:p>
                      <a:pPr algn="ctr"/>
                      <a:r>
                        <a:rPr kumimoji="1" lang="ja-JP" altLang="en-US" sz="1200" dirty="0">
                          <a:latin typeface="Meiryo UI" panose="020B0604030504040204" pitchFamily="50" charset="-128"/>
                          <a:ea typeface="Meiryo UI" panose="020B0604030504040204" pitchFamily="50" charset="-128"/>
                        </a:rPr>
                        <a:t>認知状況</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事業者数</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割合</a:t>
                      </a:r>
                    </a:p>
                  </a:txBody>
                  <a:tcPr anchor="ct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名前も内容も</a:t>
                      </a:r>
                      <a:r>
                        <a:rPr kumimoji="1" lang="ja-JP" altLang="en-US" sz="1200" dirty="0" smtClean="0">
                          <a:latin typeface="Meiryo UI" panose="020B0604030504040204" pitchFamily="50" charset="-128"/>
                          <a:ea typeface="Meiryo UI" panose="020B0604030504040204" pitchFamily="50" charset="-128"/>
                        </a:rPr>
                        <a:t>知っている</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109</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30.0%</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名前は聞いたことがあるが、内容は知らない</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153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42.1%</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87924873"/>
                  </a:ext>
                </a:extLst>
              </a:tr>
              <a:tr h="292963">
                <a:tc>
                  <a:txBody>
                    <a:bodyPr/>
                    <a:lstStyle/>
                    <a:p>
                      <a:r>
                        <a:rPr kumimoji="1" lang="ja-JP" altLang="en-US" sz="1200" dirty="0">
                          <a:latin typeface="Meiryo UI" panose="020B0604030504040204" pitchFamily="50" charset="-128"/>
                          <a:ea typeface="Meiryo UI" panose="020B0604030504040204" pitchFamily="50" charset="-128"/>
                        </a:rPr>
                        <a:t>名前も内容も</a:t>
                      </a:r>
                      <a:r>
                        <a:rPr kumimoji="1" lang="ja-JP" altLang="en-US" sz="1200" dirty="0" smtClean="0">
                          <a:latin typeface="Meiryo UI" panose="020B0604030504040204" pitchFamily="50" charset="-128"/>
                          <a:ea typeface="Meiryo UI" panose="020B0604030504040204" pitchFamily="50" charset="-128"/>
                        </a:rPr>
                        <a:t>知らない</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96</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26.4%</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2219602"/>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5</a:t>
                      </a:r>
                    </a:p>
                  </a:txBody>
                  <a:tcPr anchor="ctr">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1.4%</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7068937"/>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a:latin typeface="Meiryo UI" panose="020B0604030504040204" pitchFamily="50" charset="-128"/>
                          <a:ea typeface="Meiryo UI" panose="020B0604030504040204" pitchFamily="50" charset="-128"/>
                        </a:rPr>
                        <a:t>100%</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26690987"/>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（単純</a:t>
            </a:r>
            <a:r>
              <a:rPr lang="ja-JP" altLang="en-US" sz="2400" dirty="0"/>
              <a:t>集計）</a:t>
            </a:r>
          </a:p>
        </p:txBody>
      </p:sp>
      <p:graphicFrame>
        <p:nvGraphicFramePr>
          <p:cNvPr id="6" name="グラフ 5">
            <a:extLst>
              <a:ext uri="{FF2B5EF4-FFF2-40B4-BE49-F238E27FC236}">
                <a16:creationId xmlns:a16="http://schemas.microsoft.com/office/drawing/2014/main" id="{DB6AEFBD-3B22-46E8-B0A9-F4EB48892099}"/>
              </a:ext>
            </a:extLst>
          </p:cNvPr>
          <p:cNvGraphicFramePr/>
          <p:nvPr>
            <p:extLst>
              <p:ext uri="{D42A27DB-BD31-4B8C-83A1-F6EECF244321}">
                <p14:modId xmlns:p14="http://schemas.microsoft.com/office/powerpoint/2010/main" val="746130204"/>
              </p:ext>
            </p:extLst>
          </p:nvPr>
        </p:nvGraphicFramePr>
        <p:xfrm>
          <a:off x="4644706" y="732354"/>
          <a:ext cx="4361313" cy="2821800"/>
        </p:xfrm>
        <a:graphic>
          <a:graphicData uri="http://schemas.openxmlformats.org/drawingml/2006/chart">
            <c:chart xmlns:c="http://schemas.openxmlformats.org/drawingml/2006/chart" xmlns:r="http://schemas.openxmlformats.org/officeDocument/2006/relationships" r:id="rId3"/>
          </a:graphicData>
        </a:graphic>
      </p:graphicFrame>
      <p:sp>
        <p:nvSpPr>
          <p:cNvPr id="10" name="正方形/長方形 9">
            <a:extLst>
              <a:ext uri="{FF2B5EF4-FFF2-40B4-BE49-F238E27FC236}">
                <a16:creationId xmlns:a16="http://schemas.microsoft.com/office/drawing/2014/main" id="{D520FEB9-F0EB-407F-9C16-00F38E1A323C}"/>
              </a:ext>
            </a:extLst>
          </p:cNvPr>
          <p:cNvSpPr/>
          <p:nvPr/>
        </p:nvSpPr>
        <p:spPr>
          <a:xfrm>
            <a:off x="300201" y="3707079"/>
            <a:ext cx="4108319"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a:t>
            </a:r>
            <a:r>
              <a:rPr lang="ja-JP" altLang="en-US" sz="1400" dirty="0">
                <a:latin typeface="HGP創英角ｺﾞｼｯｸUB" panose="020B0900000000000000" pitchFamily="50" charset="-128"/>
                <a:ea typeface="HGP創英角ｺﾞｼｯｸUB" panose="020B0900000000000000" pitchFamily="50" charset="-128"/>
              </a:rPr>
              <a:t>５　障がいのあるお客様と接する機会の頻度</a:t>
            </a:r>
            <a:endParaRPr kumimoji="1" lang="en-US" altLang="ja-JP" sz="14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a:extLst>
              <a:ext uri="{FF2B5EF4-FFF2-40B4-BE49-F238E27FC236}">
                <a16:creationId xmlns:a16="http://schemas.microsoft.com/office/drawing/2014/main" id="{522F94C7-B22A-49E8-A2B0-6704ED87CFC9}"/>
              </a:ext>
            </a:extLst>
          </p:cNvPr>
          <p:cNvGraphicFramePr>
            <a:graphicFrameLocks noGrp="1"/>
          </p:cNvGraphicFramePr>
          <p:nvPr>
            <p:extLst>
              <p:ext uri="{D42A27DB-BD31-4B8C-83A1-F6EECF244321}">
                <p14:modId xmlns:p14="http://schemas.microsoft.com/office/powerpoint/2010/main" val="1347086215"/>
              </p:ext>
            </p:extLst>
          </p:nvPr>
        </p:nvGraphicFramePr>
        <p:xfrm>
          <a:off x="306433" y="4087771"/>
          <a:ext cx="4824536" cy="2032098"/>
        </p:xfrm>
        <a:graphic>
          <a:graphicData uri="http://schemas.openxmlformats.org/drawingml/2006/table">
            <a:tbl>
              <a:tblPr firstRow="1" bandRow="1">
                <a:tableStyleId>{5C22544A-7EE6-4342-B048-85BDC9FD1C3A}</a:tableStyleId>
              </a:tblPr>
              <a:tblGrid>
                <a:gridCol w="2808312">
                  <a:extLst>
                    <a:ext uri="{9D8B030D-6E8A-4147-A177-3AD203B41FA5}">
                      <a16:colId xmlns:a16="http://schemas.microsoft.com/office/drawing/2014/main" val="1713714064"/>
                    </a:ext>
                  </a:extLst>
                </a:gridCol>
                <a:gridCol w="936104">
                  <a:extLst>
                    <a:ext uri="{9D8B030D-6E8A-4147-A177-3AD203B41FA5}">
                      <a16:colId xmlns:a16="http://schemas.microsoft.com/office/drawing/2014/main" val="398222885"/>
                    </a:ext>
                  </a:extLst>
                </a:gridCol>
                <a:gridCol w="1080120">
                  <a:extLst>
                    <a:ext uri="{9D8B030D-6E8A-4147-A177-3AD203B41FA5}">
                      <a16:colId xmlns:a16="http://schemas.microsoft.com/office/drawing/2014/main" val="767998228"/>
                    </a:ext>
                  </a:extLst>
                </a:gridCol>
              </a:tblGrid>
              <a:tr h="218998">
                <a:tc>
                  <a:txBody>
                    <a:bodyPr/>
                    <a:lstStyle/>
                    <a:p>
                      <a:pPr algn="ctr"/>
                      <a:r>
                        <a:rPr kumimoji="1" lang="ja-JP" altLang="en-US" sz="1200" dirty="0">
                          <a:latin typeface="Meiryo UI" panose="020B0604030504040204" pitchFamily="50" charset="-128"/>
                          <a:ea typeface="Meiryo UI" panose="020B0604030504040204" pitchFamily="50" charset="-128"/>
                        </a:rPr>
                        <a:t>頻度</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事業者数</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割合</a:t>
                      </a:r>
                    </a:p>
                  </a:txBody>
                  <a:tcPr anchor="ct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よくある</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114</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31.4%</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たまにある</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115</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31.7%</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87924873"/>
                  </a:ext>
                </a:extLst>
              </a:tr>
              <a:tr h="292963">
                <a:tc>
                  <a:txBody>
                    <a:bodyPr/>
                    <a:lstStyle/>
                    <a:p>
                      <a:r>
                        <a:rPr kumimoji="1" lang="ja-JP" altLang="en-US" sz="1200" dirty="0">
                          <a:latin typeface="Meiryo UI" panose="020B0604030504040204" pitchFamily="50" charset="-128"/>
                          <a:ea typeface="Meiryo UI" panose="020B0604030504040204" pitchFamily="50" charset="-128"/>
                        </a:rPr>
                        <a:t>ほとんどない</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100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27.5%</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2219602"/>
                  </a:ext>
                </a:extLst>
              </a:tr>
              <a:tr h="292963">
                <a:tc>
                  <a:txBody>
                    <a:bodyPr/>
                    <a:lstStyle/>
                    <a:p>
                      <a:r>
                        <a:rPr kumimoji="1" lang="ja-JP" altLang="en-US" sz="1200" dirty="0">
                          <a:latin typeface="Meiryo UI" panose="020B0604030504040204" pitchFamily="50" charset="-128"/>
                          <a:ea typeface="Meiryo UI" panose="020B0604030504040204" pitchFamily="50" charset="-128"/>
                        </a:rPr>
                        <a:t>全くない</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32</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8.8%</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2</a:t>
                      </a:r>
                    </a:p>
                  </a:txBody>
                  <a:tcPr anchor="ctr">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0.6%</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7068937"/>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a:latin typeface="Meiryo UI" panose="020B0604030504040204" pitchFamily="50" charset="-128"/>
                          <a:ea typeface="Meiryo UI" panose="020B0604030504040204" pitchFamily="50" charset="-128"/>
                        </a:rPr>
                        <a:t>100%</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26690987"/>
                  </a:ext>
                </a:extLst>
              </a:tr>
            </a:tbl>
          </a:graphicData>
        </a:graphic>
      </p:graphicFrame>
      <p:graphicFrame>
        <p:nvGraphicFramePr>
          <p:cNvPr id="12" name="グラフ 11">
            <a:extLst>
              <a:ext uri="{FF2B5EF4-FFF2-40B4-BE49-F238E27FC236}">
                <a16:creationId xmlns:a16="http://schemas.microsoft.com/office/drawing/2014/main" id="{ED2B3F30-AAD9-421D-AE53-C0DB6BF533E3}"/>
              </a:ext>
            </a:extLst>
          </p:cNvPr>
          <p:cNvGraphicFramePr/>
          <p:nvPr>
            <p:extLst>
              <p:ext uri="{D42A27DB-BD31-4B8C-83A1-F6EECF244321}">
                <p14:modId xmlns:p14="http://schemas.microsoft.com/office/powerpoint/2010/main" val="3060536980"/>
              </p:ext>
            </p:extLst>
          </p:nvPr>
        </p:nvGraphicFramePr>
        <p:xfrm>
          <a:off x="4788024" y="3760532"/>
          <a:ext cx="4217996" cy="277209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表 15">
            <a:extLst>
              <a:ext uri="{FF2B5EF4-FFF2-40B4-BE49-F238E27FC236}">
                <a16:creationId xmlns:a16="http://schemas.microsoft.com/office/drawing/2014/main" id="{F614517A-E7C3-40AA-868B-3FA587DE1CB0}"/>
              </a:ext>
            </a:extLst>
          </p:cNvPr>
          <p:cNvGraphicFramePr>
            <a:graphicFrameLocks noGrp="1"/>
          </p:cNvGraphicFramePr>
          <p:nvPr>
            <p:extLst>
              <p:ext uri="{D42A27DB-BD31-4B8C-83A1-F6EECF244321}">
                <p14:modId xmlns:p14="http://schemas.microsoft.com/office/powerpoint/2010/main" val="3715758870"/>
              </p:ext>
            </p:extLst>
          </p:nvPr>
        </p:nvGraphicFramePr>
        <p:xfrm>
          <a:off x="4140300" y="1265998"/>
          <a:ext cx="1008811" cy="365760"/>
        </p:xfrm>
        <a:graphic>
          <a:graphicData uri="http://schemas.openxmlformats.org/drawingml/2006/table">
            <a:tbl>
              <a:tblPr/>
              <a:tblGrid>
                <a:gridCol w="1008811">
                  <a:extLst>
                    <a:ext uri="{9D8B030D-6E8A-4147-A177-3AD203B41FA5}">
                      <a16:colId xmlns:a16="http://schemas.microsoft.com/office/drawing/2014/main" val="1014885618"/>
                    </a:ext>
                  </a:extLst>
                </a:gridCol>
              </a:tblGrid>
              <a:tr h="247250">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graphicFrame>
        <p:nvGraphicFramePr>
          <p:cNvPr id="18" name="表 17">
            <a:extLst>
              <a:ext uri="{FF2B5EF4-FFF2-40B4-BE49-F238E27FC236}">
                <a16:creationId xmlns:a16="http://schemas.microsoft.com/office/drawing/2014/main" id="{BD464B05-3F30-41E0-BA2B-5E4142BA7D99}"/>
              </a:ext>
            </a:extLst>
          </p:cNvPr>
          <p:cNvGraphicFramePr>
            <a:graphicFrameLocks noGrp="1"/>
          </p:cNvGraphicFramePr>
          <p:nvPr>
            <p:extLst>
              <p:ext uri="{D42A27DB-BD31-4B8C-83A1-F6EECF244321}">
                <p14:modId xmlns:p14="http://schemas.microsoft.com/office/powerpoint/2010/main" val="3103140057"/>
              </p:ext>
            </p:extLst>
          </p:nvPr>
        </p:nvGraphicFramePr>
        <p:xfrm>
          <a:off x="4051155" y="4360917"/>
          <a:ext cx="1079421" cy="581413"/>
        </p:xfrm>
        <a:graphic>
          <a:graphicData uri="http://schemas.openxmlformats.org/drawingml/2006/table">
            <a:tbl>
              <a:tblPr/>
              <a:tblGrid>
                <a:gridCol w="1079421">
                  <a:extLst>
                    <a:ext uri="{9D8B030D-6E8A-4147-A177-3AD203B41FA5}">
                      <a16:colId xmlns:a16="http://schemas.microsoft.com/office/drawing/2014/main" val="1014885618"/>
                    </a:ext>
                  </a:extLst>
                </a:gridCol>
              </a:tblGrid>
              <a:tr h="581413">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
        <p:nvSpPr>
          <p:cNvPr id="19" name="四角形: 角を丸くする 18">
            <a:extLst>
              <a:ext uri="{FF2B5EF4-FFF2-40B4-BE49-F238E27FC236}">
                <a16:creationId xmlns:a16="http://schemas.microsoft.com/office/drawing/2014/main" id="{72E13E39-BF6C-4719-BFB0-23F67103FF08}"/>
              </a:ext>
            </a:extLst>
          </p:cNvPr>
          <p:cNvSpPr/>
          <p:nvPr/>
        </p:nvSpPr>
        <p:spPr>
          <a:xfrm>
            <a:off x="303649" y="2831997"/>
            <a:ext cx="4914683" cy="55777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障害者差別解消法の「名前も内容も知っている」事業者の割合</a:t>
            </a:r>
            <a:r>
              <a:rPr lang="ja-JP" altLang="en-US" sz="1400" dirty="0" smtClean="0"/>
              <a:t>は３割</a:t>
            </a:r>
            <a:r>
              <a:rPr lang="ja-JP" altLang="en-US" sz="1400" dirty="0"/>
              <a:t>。</a:t>
            </a:r>
          </a:p>
        </p:txBody>
      </p:sp>
      <p:sp>
        <p:nvSpPr>
          <p:cNvPr id="20" name="四角形: 角を丸くする 19">
            <a:extLst>
              <a:ext uri="{FF2B5EF4-FFF2-40B4-BE49-F238E27FC236}">
                <a16:creationId xmlns:a16="http://schemas.microsoft.com/office/drawing/2014/main" id="{33AB40C1-8586-4461-9184-B16BC4D70183}"/>
              </a:ext>
            </a:extLst>
          </p:cNvPr>
          <p:cNvSpPr/>
          <p:nvPr/>
        </p:nvSpPr>
        <p:spPr>
          <a:xfrm>
            <a:off x="355294" y="6211349"/>
            <a:ext cx="4914683" cy="52765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障がいのあるお客様と接する機会が「よくある」、「たまにある」事業者の割合</a:t>
            </a:r>
            <a:r>
              <a:rPr lang="ja-JP" altLang="en-US" sz="1400" dirty="0" smtClean="0"/>
              <a:t>は６割強。</a:t>
            </a:r>
            <a:endParaRPr lang="ja-JP" altLang="en-US" sz="1400" dirty="0"/>
          </a:p>
        </p:txBody>
      </p:sp>
    </p:spTree>
    <p:extLst>
      <p:ext uri="{BB962C8B-B14F-4D97-AF65-F5344CB8AC3E}">
        <p14:creationId xmlns:p14="http://schemas.microsoft.com/office/powerpoint/2010/main" val="3586515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57322" y="646651"/>
            <a:ext cx="5222789"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問６　障がいのあるお客様から合理的配慮の申し出を受けた経験</a:t>
            </a:r>
            <a:endParaRPr kumimoji="1" lang="en-US" altLang="ja-JP" sz="1400" dirty="0">
              <a:latin typeface="HGP創英角ｺﾞｼｯｸUB" panose="020B0900000000000000" pitchFamily="50" charset="-128"/>
              <a:ea typeface="HGP創英角ｺﾞｼｯｸUB" panose="020B0900000000000000" pitchFamily="50" charset="-128"/>
            </a:endParaRPr>
          </a:p>
        </p:txBody>
      </p:sp>
      <p:sp>
        <p:nvSpPr>
          <p:cNvPr id="17" name="正方形/長方形 16"/>
          <p:cNvSpPr/>
          <p:nvPr/>
        </p:nvSpPr>
        <p:spPr>
          <a:xfrm>
            <a:off x="8650330" y="6396236"/>
            <a:ext cx="432048" cy="387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3</a:t>
            </a:r>
            <a:endParaRPr kumimoji="1" lang="ja-JP" altLang="en-US" dirty="0">
              <a:solidFill>
                <a:schemeClr val="tx1"/>
              </a:solidFill>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2856186507"/>
              </p:ext>
            </p:extLst>
          </p:nvPr>
        </p:nvGraphicFramePr>
        <p:xfrm>
          <a:off x="355294" y="1016040"/>
          <a:ext cx="4792770" cy="1446172"/>
        </p:xfrm>
        <a:graphic>
          <a:graphicData uri="http://schemas.openxmlformats.org/drawingml/2006/table">
            <a:tbl>
              <a:tblPr firstRow="1" bandRow="1">
                <a:tableStyleId>{5C22544A-7EE6-4342-B048-85BDC9FD1C3A}</a:tableStyleId>
              </a:tblPr>
              <a:tblGrid>
                <a:gridCol w="2773526">
                  <a:extLst>
                    <a:ext uri="{9D8B030D-6E8A-4147-A177-3AD203B41FA5}">
                      <a16:colId xmlns:a16="http://schemas.microsoft.com/office/drawing/2014/main" val="1713714064"/>
                    </a:ext>
                  </a:extLst>
                </a:gridCol>
                <a:gridCol w="1009622">
                  <a:extLst>
                    <a:ext uri="{9D8B030D-6E8A-4147-A177-3AD203B41FA5}">
                      <a16:colId xmlns:a16="http://schemas.microsoft.com/office/drawing/2014/main" val="398222885"/>
                    </a:ext>
                  </a:extLst>
                </a:gridCol>
                <a:gridCol w="1009622">
                  <a:extLst>
                    <a:ext uri="{9D8B030D-6E8A-4147-A177-3AD203B41FA5}">
                      <a16:colId xmlns:a16="http://schemas.microsoft.com/office/drawing/2014/main" val="767998228"/>
                    </a:ext>
                  </a:extLst>
                </a:gridCol>
              </a:tblGrid>
              <a:tr h="218998">
                <a:tc>
                  <a:txBody>
                    <a:bodyPr/>
                    <a:lstStyle/>
                    <a:p>
                      <a:pPr algn="ctr"/>
                      <a:r>
                        <a:rPr kumimoji="1" lang="ja-JP" altLang="en-US" sz="1200" dirty="0">
                          <a:latin typeface="Meiryo UI" panose="020B0604030504040204" pitchFamily="50" charset="-128"/>
                          <a:ea typeface="Meiryo UI" panose="020B0604030504040204" pitchFamily="50" charset="-128"/>
                        </a:rPr>
                        <a:t>経験</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事業者数</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割合</a:t>
                      </a:r>
                    </a:p>
                  </a:txBody>
                  <a:tcPr anchor="ct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ある</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117</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32.2%</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ない</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242</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66.7%</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87924873"/>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4</a:t>
                      </a:r>
                    </a:p>
                  </a:txBody>
                  <a:tcPr anchor="ctr">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1.1%</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7068937"/>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a:latin typeface="Meiryo UI" panose="020B0604030504040204" pitchFamily="50" charset="-128"/>
                          <a:ea typeface="Meiryo UI" panose="020B0604030504040204" pitchFamily="50" charset="-128"/>
                        </a:rPr>
                        <a:t>100%</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26690987"/>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（単純</a:t>
            </a:r>
            <a:r>
              <a:rPr lang="ja-JP" altLang="en-US" sz="2400" dirty="0"/>
              <a:t>集計）</a:t>
            </a:r>
          </a:p>
        </p:txBody>
      </p:sp>
      <p:graphicFrame>
        <p:nvGraphicFramePr>
          <p:cNvPr id="6" name="グラフ 5">
            <a:extLst>
              <a:ext uri="{FF2B5EF4-FFF2-40B4-BE49-F238E27FC236}">
                <a16:creationId xmlns:a16="http://schemas.microsoft.com/office/drawing/2014/main" id="{DB6AEFBD-3B22-46E8-B0A9-F4EB48892099}"/>
              </a:ext>
            </a:extLst>
          </p:cNvPr>
          <p:cNvGraphicFramePr/>
          <p:nvPr>
            <p:extLst>
              <p:ext uri="{D42A27DB-BD31-4B8C-83A1-F6EECF244321}">
                <p14:modId xmlns:p14="http://schemas.microsoft.com/office/powerpoint/2010/main" val="2059625277"/>
              </p:ext>
            </p:extLst>
          </p:nvPr>
        </p:nvGraphicFramePr>
        <p:xfrm>
          <a:off x="4644707" y="681284"/>
          <a:ext cx="4217996" cy="2614086"/>
        </p:xfrm>
        <a:graphic>
          <a:graphicData uri="http://schemas.openxmlformats.org/drawingml/2006/chart">
            <c:chart xmlns:c="http://schemas.openxmlformats.org/drawingml/2006/chart" xmlns:r="http://schemas.openxmlformats.org/officeDocument/2006/relationships" r:id="rId3"/>
          </a:graphicData>
        </a:graphic>
      </p:graphicFrame>
      <p:sp>
        <p:nvSpPr>
          <p:cNvPr id="10" name="正方形/長方形 9">
            <a:extLst>
              <a:ext uri="{FF2B5EF4-FFF2-40B4-BE49-F238E27FC236}">
                <a16:creationId xmlns:a16="http://schemas.microsoft.com/office/drawing/2014/main" id="{D520FEB9-F0EB-407F-9C16-00F38E1A323C}"/>
              </a:ext>
            </a:extLst>
          </p:cNvPr>
          <p:cNvSpPr/>
          <p:nvPr/>
        </p:nvSpPr>
        <p:spPr>
          <a:xfrm>
            <a:off x="355294" y="3382553"/>
            <a:ext cx="5224817"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問７　（問６で「ある」と回答した場合）　配慮を提供できなかった経験</a:t>
            </a:r>
            <a:endParaRPr lang="en-US" altLang="ja-JP" sz="14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a:extLst>
              <a:ext uri="{FF2B5EF4-FFF2-40B4-BE49-F238E27FC236}">
                <a16:creationId xmlns:a16="http://schemas.microsoft.com/office/drawing/2014/main" id="{522F94C7-B22A-49E8-A2B0-6704ED87CFC9}"/>
              </a:ext>
            </a:extLst>
          </p:cNvPr>
          <p:cNvGraphicFramePr>
            <a:graphicFrameLocks noGrp="1"/>
          </p:cNvGraphicFramePr>
          <p:nvPr>
            <p:extLst>
              <p:ext uri="{D42A27DB-BD31-4B8C-83A1-F6EECF244321}">
                <p14:modId xmlns:p14="http://schemas.microsoft.com/office/powerpoint/2010/main" val="3770594892"/>
              </p:ext>
            </p:extLst>
          </p:nvPr>
        </p:nvGraphicFramePr>
        <p:xfrm>
          <a:off x="323528" y="3760532"/>
          <a:ext cx="4824536" cy="1446172"/>
        </p:xfrm>
        <a:graphic>
          <a:graphicData uri="http://schemas.openxmlformats.org/drawingml/2006/table">
            <a:tbl>
              <a:tblPr firstRow="1" bandRow="1">
                <a:tableStyleId>{5C22544A-7EE6-4342-B048-85BDC9FD1C3A}</a:tableStyleId>
              </a:tblPr>
              <a:tblGrid>
                <a:gridCol w="2808312">
                  <a:extLst>
                    <a:ext uri="{9D8B030D-6E8A-4147-A177-3AD203B41FA5}">
                      <a16:colId xmlns:a16="http://schemas.microsoft.com/office/drawing/2014/main" val="1713714064"/>
                    </a:ext>
                  </a:extLst>
                </a:gridCol>
                <a:gridCol w="936104">
                  <a:extLst>
                    <a:ext uri="{9D8B030D-6E8A-4147-A177-3AD203B41FA5}">
                      <a16:colId xmlns:a16="http://schemas.microsoft.com/office/drawing/2014/main" val="398222885"/>
                    </a:ext>
                  </a:extLst>
                </a:gridCol>
                <a:gridCol w="1080120">
                  <a:extLst>
                    <a:ext uri="{9D8B030D-6E8A-4147-A177-3AD203B41FA5}">
                      <a16:colId xmlns:a16="http://schemas.microsoft.com/office/drawing/2014/main" val="767998228"/>
                    </a:ext>
                  </a:extLst>
                </a:gridCol>
              </a:tblGrid>
              <a:tr h="218998">
                <a:tc>
                  <a:txBody>
                    <a:bodyPr/>
                    <a:lstStyle/>
                    <a:p>
                      <a:pPr algn="ctr"/>
                      <a:r>
                        <a:rPr kumimoji="1" lang="ja-JP" altLang="en-US" sz="1200" dirty="0">
                          <a:latin typeface="Meiryo UI" panose="020B0604030504040204" pitchFamily="50" charset="-128"/>
                          <a:ea typeface="Meiryo UI" panose="020B0604030504040204" pitchFamily="50" charset="-128"/>
                        </a:rPr>
                        <a:t>経験</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事業者数</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割合</a:t>
                      </a:r>
                    </a:p>
                  </a:txBody>
                  <a:tcPr anchor="ct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ある</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35</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29.9%</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ない</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81</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69.2%</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87924873"/>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1</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0.9%</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2219602"/>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smtClean="0">
                          <a:latin typeface="Meiryo UI" panose="020B0604030504040204" pitchFamily="50" charset="-128"/>
                          <a:ea typeface="Meiryo UI" panose="020B0604030504040204" pitchFamily="50" charset="-128"/>
                        </a:rPr>
                        <a:t>117</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a:latin typeface="Meiryo UI" panose="020B0604030504040204" pitchFamily="50" charset="-128"/>
                          <a:ea typeface="Meiryo UI" panose="020B0604030504040204" pitchFamily="50" charset="-128"/>
                        </a:rPr>
                        <a:t>100%</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26690987"/>
                  </a:ext>
                </a:extLst>
              </a:tr>
            </a:tbl>
          </a:graphicData>
        </a:graphic>
      </p:graphicFrame>
      <p:graphicFrame>
        <p:nvGraphicFramePr>
          <p:cNvPr id="12" name="グラフ 11">
            <a:extLst>
              <a:ext uri="{FF2B5EF4-FFF2-40B4-BE49-F238E27FC236}">
                <a16:creationId xmlns:a16="http://schemas.microsoft.com/office/drawing/2014/main" id="{ED2B3F30-AAD9-421D-AE53-C0DB6BF533E3}"/>
              </a:ext>
            </a:extLst>
          </p:cNvPr>
          <p:cNvGraphicFramePr/>
          <p:nvPr>
            <p:extLst>
              <p:ext uri="{D42A27DB-BD31-4B8C-83A1-F6EECF244321}">
                <p14:modId xmlns:p14="http://schemas.microsoft.com/office/powerpoint/2010/main" val="1986148918"/>
              </p:ext>
            </p:extLst>
          </p:nvPr>
        </p:nvGraphicFramePr>
        <p:xfrm>
          <a:off x="4864382" y="3808894"/>
          <a:ext cx="4217996" cy="261408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表 12">
            <a:extLst>
              <a:ext uri="{FF2B5EF4-FFF2-40B4-BE49-F238E27FC236}">
                <a16:creationId xmlns:a16="http://schemas.microsoft.com/office/drawing/2014/main" id="{9119BC0D-51A2-4587-AF3A-7B981E66683A}"/>
              </a:ext>
            </a:extLst>
          </p:cNvPr>
          <p:cNvGraphicFramePr>
            <a:graphicFrameLocks noGrp="1"/>
          </p:cNvGraphicFramePr>
          <p:nvPr>
            <p:extLst>
              <p:ext uri="{D42A27DB-BD31-4B8C-83A1-F6EECF244321}">
                <p14:modId xmlns:p14="http://schemas.microsoft.com/office/powerpoint/2010/main" val="2348692611"/>
              </p:ext>
            </p:extLst>
          </p:nvPr>
        </p:nvGraphicFramePr>
        <p:xfrm>
          <a:off x="4117507" y="1249667"/>
          <a:ext cx="1030557" cy="365760"/>
        </p:xfrm>
        <a:graphic>
          <a:graphicData uri="http://schemas.openxmlformats.org/drawingml/2006/table">
            <a:tbl>
              <a:tblPr/>
              <a:tblGrid>
                <a:gridCol w="1030557">
                  <a:extLst>
                    <a:ext uri="{9D8B030D-6E8A-4147-A177-3AD203B41FA5}">
                      <a16:colId xmlns:a16="http://schemas.microsoft.com/office/drawing/2014/main" val="1014885618"/>
                    </a:ext>
                  </a:extLst>
                </a:gridCol>
              </a:tblGrid>
              <a:tr h="342971">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graphicFrame>
        <p:nvGraphicFramePr>
          <p:cNvPr id="15" name="表 14">
            <a:extLst>
              <a:ext uri="{FF2B5EF4-FFF2-40B4-BE49-F238E27FC236}">
                <a16:creationId xmlns:a16="http://schemas.microsoft.com/office/drawing/2014/main" id="{EA5EF09C-0F9F-432C-807C-7DC7B5190786}"/>
              </a:ext>
            </a:extLst>
          </p:cNvPr>
          <p:cNvGraphicFramePr>
            <a:graphicFrameLocks noGrp="1"/>
          </p:cNvGraphicFramePr>
          <p:nvPr/>
        </p:nvGraphicFramePr>
        <p:xfrm>
          <a:off x="4080813" y="3999344"/>
          <a:ext cx="1152128" cy="365760"/>
        </p:xfrm>
        <a:graphic>
          <a:graphicData uri="http://schemas.openxmlformats.org/drawingml/2006/table">
            <a:tbl>
              <a:tblPr/>
              <a:tblGrid>
                <a:gridCol w="1152128">
                  <a:extLst>
                    <a:ext uri="{9D8B030D-6E8A-4147-A177-3AD203B41FA5}">
                      <a16:colId xmlns:a16="http://schemas.microsoft.com/office/drawing/2014/main" val="1014885618"/>
                    </a:ext>
                  </a:extLst>
                </a:gridCol>
              </a:tblGrid>
              <a:tr h="247250">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
        <p:nvSpPr>
          <p:cNvPr id="19" name="四角形: 角を丸くする 18">
            <a:extLst>
              <a:ext uri="{FF2B5EF4-FFF2-40B4-BE49-F238E27FC236}">
                <a16:creationId xmlns:a16="http://schemas.microsoft.com/office/drawing/2014/main" id="{F93B1BA2-DF29-48AD-8C29-95F8E5F06A11}"/>
              </a:ext>
            </a:extLst>
          </p:cNvPr>
          <p:cNvSpPr/>
          <p:nvPr/>
        </p:nvSpPr>
        <p:spPr>
          <a:xfrm>
            <a:off x="332858" y="2552715"/>
            <a:ext cx="4914683" cy="55777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障がいのあるお客様から合理的配慮の申し出を受けた経験が「ある」事業者は３割強。</a:t>
            </a:r>
          </a:p>
        </p:txBody>
      </p:sp>
      <p:sp>
        <p:nvSpPr>
          <p:cNvPr id="20" name="四角形: 角を丸くする 19">
            <a:extLst>
              <a:ext uri="{FF2B5EF4-FFF2-40B4-BE49-F238E27FC236}">
                <a16:creationId xmlns:a16="http://schemas.microsoft.com/office/drawing/2014/main" id="{98D4EC8A-19BB-465B-B689-7A982C27AC8C}"/>
              </a:ext>
            </a:extLst>
          </p:cNvPr>
          <p:cNvSpPr/>
          <p:nvPr/>
        </p:nvSpPr>
        <p:spPr>
          <a:xfrm>
            <a:off x="360770" y="5402978"/>
            <a:ext cx="4914683" cy="55777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合理的配慮を提供できなかった経験が「ある」事業者は約３割。</a:t>
            </a:r>
          </a:p>
        </p:txBody>
      </p:sp>
    </p:spTree>
    <p:extLst>
      <p:ext uri="{BB962C8B-B14F-4D97-AF65-F5344CB8AC3E}">
        <p14:creationId xmlns:p14="http://schemas.microsoft.com/office/powerpoint/2010/main" val="1563572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42517" y="680610"/>
            <a:ext cx="5083158"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問８　（問７で「ある」と回答した場合）　その理由　</a:t>
            </a:r>
            <a:r>
              <a:rPr kumimoji="1" lang="en-US" altLang="ja-JP" sz="1400" dirty="0">
                <a:latin typeface="HGP創英角ｺﾞｼｯｸUB" panose="020B0900000000000000" pitchFamily="50" charset="-128"/>
                <a:ea typeface="HGP創英角ｺﾞｼｯｸUB" panose="020B0900000000000000" pitchFamily="50" charset="-128"/>
              </a:rPr>
              <a:t>【</a:t>
            </a:r>
            <a:r>
              <a:rPr kumimoji="1" lang="ja-JP" altLang="en-US" sz="1400" dirty="0">
                <a:latin typeface="HGP創英角ｺﾞｼｯｸUB" panose="020B0900000000000000" pitchFamily="50" charset="-128"/>
                <a:ea typeface="HGP創英角ｺﾞｼｯｸUB" panose="020B0900000000000000" pitchFamily="50" charset="-128"/>
              </a:rPr>
              <a:t>複数回答有</a:t>
            </a:r>
            <a:r>
              <a:rPr kumimoji="1" lang="en-US" altLang="ja-JP" sz="1400" dirty="0">
                <a:latin typeface="HGP創英角ｺﾞｼｯｸUB" panose="020B0900000000000000" pitchFamily="50" charset="-128"/>
                <a:ea typeface="HGP創英角ｺﾞｼｯｸUB" panose="020B0900000000000000" pitchFamily="50" charset="-128"/>
              </a:rPr>
              <a:t>】</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460573494"/>
              </p:ext>
            </p:extLst>
          </p:nvPr>
        </p:nvGraphicFramePr>
        <p:xfrm>
          <a:off x="342517" y="1052736"/>
          <a:ext cx="6389723" cy="3478270"/>
        </p:xfrm>
        <a:graphic>
          <a:graphicData uri="http://schemas.openxmlformats.org/drawingml/2006/table">
            <a:tbl>
              <a:tblPr firstRow="1" bandRow="1">
                <a:tableStyleId>{5C22544A-7EE6-4342-B048-85BDC9FD1C3A}</a:tableStyleId>
              </a:tblPr>
              <a:tblGrid>
                <a:gridCol w="4517515">
                  <a:extLst>
                    <a:ext uri="{9D8B030D-6E8A-4147-A177-3AD203B41FA5}">
                      <a16:colId xmlns:a16="http://schemas.microsoft.com/office/drawing/2014/main" val="1713714064"/>
                    </a:ext>
                  </a:extLst>
                </a:gridCol>
                <a:gridCol w="936104">
                  <a:extLst>
                    <a:ext uri="{9D8B030D-6E8A-4147-A177-3AD203B41FA5}">
                      <a16:colId xmlns:a16="http://schemas.microsoft.com/office/drawing/2014/main" val="398222885"/>
                    </a:ext>
                  </a:extLst>
                </a:gridCol>
                <a:gridCol w="936104">
                  <a:extLst>
                    <a:ext uri="{9D8B030D-6E8A-4147-A177-3AD203B41FA5}">
                      <a16:colId xmlns:a16="http://schemas.microsoft.com/office/drawing/2014/main" val="767998228"/>
                    </a:ext>
                  </a:extLst>
                </a:gridCol>
              </a:tblGrid>
              <a:tr h="218998">
                <a:tc>
                  <a:txBody>
                    <a:bodyPr/>
                    <a:lstStyle/>
                    <a:p>
                      <a:pPr algn="ctr"/>
                      <a:r>
                        <a:rPr kumimoji="1" lang="ja-JP" altLang="en-US" sz="1200" dirty="0">
                          <a:latin typeface="Meiryo UI" panose="020B0604030504040204" pitchFamily="50" charset="-128"/>
                          <a:ea typeface="Meiryo UI" panose="020B0604030504040204" pitchFamily="50" charset="-128"/>
                        </a:rPr>
                        <a:t>理由</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事業者数</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割合</a:t>
                      </a:r>
                    </a:p>
                  </a:txBody>
                  <a:tcPr anchor="ct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人員体制や費用、準備期間などにおいて、負担が大きかった</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28</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80.0%</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配慮の提供は努力義務であり、必ずしも必要だとは思っていなかった</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5.7</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87924873"/>
                  </a:ext>
                </a:extLst>
              </a:tr>
              <a:tr h="292963">
                <a:tc>
                  <a:txBody>
                    <a:bodyPr/>
                    <a:lstStyle/>
                    <a:p>
                      <a:r>
                        <a:rPr kumimoji="1" lang="ja-JP" altLang="en-US" sz="1200" dirty="0">
                          <a:latin typeface="Meiryo UI" panose="020B0604030504040204" pitchFamily="50" charset="-128"/>
                          <a:ea typeface="Meiryo UI" panose="020B0604030504040204" pitchFamily="50" charset="-128"/>
                        </a:rPr>
                        <a:t>障がい者と配慮の内容について話し合ったが、対話がうまくいかなかった</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4</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11.4%</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2219602"/>
                  </a:ext>
                </a:extLst>
              </a:tr>
              <a:tr h="292963">
                <a:tc>
                  <a:txBody>
                    <a:bodyPr/>
                    <a:lstStyle/>
                    <a:p>
                      <a:r>
                        <a:rPr kumimoji="1" lang="ja-JP" altLang="en-US" sz="1200" dirty="0">
                          <a:latin typeface="Meiryo UI" panose="020B0604030504040204" pitchFamily="50" charset="-128"/>
                          <a:ea typeface="Meiryo UI" panose="020B0604030504040204" pitchFamily="50" charset="-128"/>
                        </a:rPr>
                        <a:t>適切な配慮や工夫の内容または方法がわからなかった</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2.9%</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自社の都合だけでは対応できない内容だった</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8</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22.9%</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89390897"/>
                  </a:ext>
                </a:extLst>
              </a:tr>
              <a:tr h="292963">
                <a:tc>
                  <a:txBody>
                    <a:bodyPr/>
                    <a:lstStyle/>
                    <a:p>
                      <a:r>
                        <a:rPr kumimoji="1" lang="ja-JP" altLang="en-US" sz="1200" dirty="0">
                          <a:latin typeface="Meiryo UI" panose="020B0604030504040204" pitchFamily="50" charset="-128"/>
                          <a:ea typeface="Meiryo UI" panose="020B0604030504040204" pitchFamily="50" charset="-128"/>
                        </a:rPr>
                        <a:t>配慮や工夫を提供すれば、他の顧客との公平性を失すると考えた</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5</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14.3%</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07068937"/>
                  </a:ext>
                </a:extLst>
              </a:tr>
              <a:tr h="292963">
                <a:tc>
                  <a:txBody>
                    <a:bodyPr/>
                    <a:lstStyle/>
                    <a:p>
                      <a:r>
                        <a:rPr kumimoji="1" lang="ja-JP" altLang="en-US" sz="1200" dirty="0">
                          <a:latin typeface="Meiryo UI" panose="020B0604030504040204" pitchFamily="50" charset="-128"/>
                          <a:ea typeface="Meiryo UI" panose="020B0604030504040204" pitchFamily="50" charset="-128"/>
                        </a:rPr>
                        <a:t>お客様に対する安全配慮義務に違反する恐れがあった</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5.7%</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06619560"/>
                  </a:ext>
                </a:extLst>
              </a:tr>
              <a:tr h="292963">
                <a:tc>
                  <a:txBody>
                    <a:bodyPr/>
                    <a:lstStyle/>
                    <a:p>
                      <a:r>
                        <a:rPr kumimoji="1" lang="ja-JP" altLang="en-US" sz="1200" dirty="0">
                          <a:latin typeface="Meiryo UI" panose="020B0604030504040204" pitchFamily="50" charset="-128"/>
                          <a:ea typeface="Meiryo UI" panose="020B0604030504040204" pitchFamily="50" charset="-128"/>
                        </a:rPr>
                        <a:t>社内規程やマニュアルに反していた</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0.0%</a:t>
                      </a:r>
                    </a:p>
                  </a:txBody>
                  <a:tcPr anchor="ctr"/>
                </a:tc>
                <a:extLst>
                  <a:ext uri="{0D108BD9-81ED-4DB2-BD59-A6C34878D82A}">
                    <a16:rowId xmlns:a16="http://schemas.microsoft.com/office/drawing/2014/main" val="3108317549"/>
                  </a:ext>
                </a:extLst>
              </a:tr>
              <a:tr h="292963">
                <a:tc>
                  <a:txBody>
                    <a:bodyPr/>
                    <a:lstStyle/>
                    <a:p>
                      <a:r>
                        <a:rPr kumimoji="1" lang="ja-JP" altLang="en-US" sz="1200" dirty="0">
                          <a:latin typeface="Meiryo UI" panose="020B0604030504040204" pitchFamily="50" charset="-128"/>
                          <a:ea typeface="Meiryo UI" panose="020B0604030504040204" pitchFamily="50" charset="-128"/>
                        </a:rPr>
                        <a:t>その他</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14.3%</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957371770"/>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Meiryo UI" panose="020B0604030504040204" pitchFamily="50" charset="-128"/>
                          <a:ea typeface="Meiryo UI" panose="020B0604030504040204" pitchFamily="50" charset="-128"/>
                        </a:rPr>
                        <a:t>1</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eiryo UI" panose="020B0604030504040204" pitchFamily="50" charset="-128"/>
                          <a:ea typeface="Meiryo UI" panose="020B0604030504040204" pitchFamily="50" charset="-128"/>
                        </a:rPr>
                        <a:t>2.9%</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2084140"/>
                  </a:ext>
                </a:extLst>
              </a:tr>
              <a:tr h="18668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a:latin typeface="Meiryo UI" panose="020B0604030504040204" pitchFamily="50" charset="-128"/>
                          <a:ea typeface="Meiryo UI" panose="020B0604030504040204" pitchFamily="50" charset="-128"/>
                        </a:rPr>
                        <a:t>-</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26690987"/>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（単純</a:t>
            </a:r>
            <a:r>
              <a:rPr lang="ja-JP" altLang="en-US" sz="2400" dirty="0"/>
              <a:t>集計）</a:t>
            </a:r>
          </a:p>
        </p:txBody>
      </p:sp>
      <p:graphicFrame>
        <p:nvGraphicFramePr>
          <p:cNvPr id="6" name="グラフ 5">
            <a:extLst>
              <a:ext uri="{FF2B5EF4-FFF2-40B4-BE49-F238E27FC236}">
                <a16:creationId xmlns:a16="http://schemas.microsoft.com/office/drawing/2014/main" id="{DB6AEFBD-3B22-46E8-B0A9-F4EB48892099}"/>
              </a:ext>
            </a:extLst>
          </p:cNvPr>
          <p:cNvGraphicFramePr/>
          <p:nvPr>
            <p:extLst>
              <p:ext uri="{D42A27DB-BD31-4B8C-83A1-F6EECF244321}">
                <p14:modId xmlns:p14="http://schemas.microsoft.com/office/powerpoint/2010/main" val="1047531600"/>
              </p:ext>
            </p:extLst>
          </p:nvPr>
        </p:nvGraphicFramePr>
        <p:xfrm>
          <a:off x="107869" y="4563326"/>
          <a:ext cx="8424571" cy="2106034"/>
        </p:xfrm>
        <a:graphic>
          <a:graphicData uri="http://schemas.openxmlformats.org/drawingml/2006/chart">
            <c:chart xmlns:c="http://schemas.openxmlformats.org/drawingml/2006/chart" xmlns:r="http://schemas.openxmlformats.org/officeDocument/2006/relationships" r:id="rId3"/>
          </a:graphicData>
        </a:graphic>
      </p:graphicFrame>
      <p:sp>
        <p:nvSpPr>
          <p:cNvPr id="2" name="テキスト ボックス 1">
            <a:extLst>
              <a:ext uri="{FF2B5EF4-FFF2-40B4-BE49-F238E27FC236}">
                <a16:creationId xmlns:a16="http://schemas.microsoft.com/office/drawing/2014/main" id="{163DD978-1B57-4155-B067-445E0D0E1F96}"/>
              </a:ext>
            </a:extLst>
          </p:cNvPr>
          <p:cNvSpPr txBox="1"/>
          <p:nvPr/>
        </p:nvSpPr>
        <p:spPr>
          <a:xfrm>
            <a:off x="6732240" y="3819772"/>
            <a:ext cx="2016224" cy="707886"/>
          </a:xfrm>
          <a:prstGeom prst="rect">
            <a:avLst/>
          </a:prstGeom>
          <a:noFill/>
        </p:spPr>
        <p:txBody>
          <a:bodyPr wrap="square" rtlCol="0">
            <a:spAutoFit/>
          </a:bodyPr>
          <a:lstStyle/>
          <a:p>
            <a:r>
              <a:rPr kumimoji="1" lang="en-US" altLang="ja-JP" sz="1000" dirty="0"/>
              <a:t>※</a:t>
            </a:r>
            <a:r>
              <a:rPr kumimoji="1" lang="ja-JP" altLang="en-US" sz="1000" dirty="0"/>
              <a:t>その他の内容</a:t>
            </a:r>
            <a:endParaRPr kumimoji="1" lang="en-US" altLang="ja-JP" sz="1000" dirty="0"/>
          </a:p>
          <a:p>
            <a:r>
              <a:rPr lang="ja-JP" altLang="en-US" sz="1000" dirty="0"/>
              <a:t>・設備面で対応できなかった</a:t>
            </a:r>
            <a:endParaRPr lang="en-US" altLang="ja-JP" sz="1000" dirty="0"/>
          </a:p>
          <a:p>
            <a:r>
              <a:rPr kumimoji="1" lang="ja-JP" altLang="en-US" sz="1000" dirty="0"/>
              <a:t>・定員超過のため、対応できな</a:t>
            </a:r>
            <a:endParaRPr kumimoji="1" lang="en-US" altLang="ja-JP" sz="1000" dirty="0"/>
          </a:p>
          <a:p>
            <a:r>
              <a:rPr lang="ja-JP" altLang="en-US" sz="1000" dirty="0"/>
              <a:t>　</a:t>
            </a:r>
            <a:r>
              <a:rPr kumimoji="1" lang="ja-JP" altLang="en-US" sz="1000" dirty="0"/>
              <a:t>かった</a:t>
            </a:r>
            <a:endParaRPr kumimoji="1" lang="en-US" altLang="ja-JP" sz="1000" dirty="0"/>
          </a:p>
        </p:txBody>
      </p:sp>
      <p:graphicFrame>
        <p:nvGraphicFramePr>
          <p:cNvPr id="10" name="表 9">
            <a:extLst>
              <a:ext uri="{FF2B5EF4-FFF2-40B4-BE49-F238E27FC236}">
                <a16:creationId xmlns:a16="http://schemas.microsoft.com/office/drawing/2014/main" id="{937C4DF7-5B9C-4BA6-89D1-5344F7F8BDBA}"/>
              </a:ext>
            </a:extLst>
          </p:cNvPr>
          <p:cNvGraphicFramePr>
            <a:graphicFrameLocks noGrp="1"/>
          </p:cNvGraphicFramePr>
          <p:nvPr>
            <p:extLst>
              <p:ext uri="{D42A27DB-BD31-4B8C-83A1-F6EECF244321}">
                <p14:modId xmlns:p14="http://schemas.microsoft.com/office/powerpoint/2010/main" val="2216755557"/>
              </p:ext>
            </p:extLst>
          </p:nvPr>
        </p:nvGraphicFramePr>
        <p:xfrm>
          <a:off x="5764119" y="1285193"/>
          <a:ext cx="1007300" cy="365760"/>
        </p:xfrm>
        <a:graphic>
          <a:graphicData uri="http://schemas.openxmlformats.org/drawingml/2006/table">
            <a:tbl>
              <a:tblPr/>
              <a:tblGrid>
                <a:gridCol w="1007300">
                  <a:extLst>
                    <a:ext uri="{9D8B030D-6E8A-4147-A177-3AD203B41FA5}">
                      <a16:colId xmlns:a16="http://schemas.microsoft.com/office/drawing/2014/main" val="1014885618"/>
                    </a:ext>
                  </a:extLst>
                </a:gridCol>
              </a:tblGrid>
              <a:tr h="247250">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graphicFrame>
        <p:nvGraphicFramePr>
          <p:cNvPr id="11" name="表 10">
            <a:extLst>
              <a:ext uri="{FF2B5EF4-FFF2-40B4-BE49-F238E27FC236}">
                <a16:creationId xmlns:a16="http://schemas.microsoft.com/office/drawing/2014/main" id="{941D415F-F8C0-4A87-A78D-AF48AE87F21B}"/>
              </a:ext>
            </a:extLst>
          </p:cNvPr>
          <p:cNvGraphicFramePr>
            <a:graphicFrameLocks noGrp="1"/>
          </p:cNvGraphicFramePr>
          <p:nvPr/>
        </p:nvGraphicFramePr>
        <p:xfrm>
          <a:off x="5764119" y="2478102"/>
          <a:ext cx="1007300" cy="887702"/>
        </p:xfrm>
        <a:graphic>
          <a:graphicData uri="http://schemas.openxmlformats.org/drawingml/2006/table">
            <a:tbl>
              <a:tblPr/>
              <a:tblGrid>
                <a:gridCol w="1007300">
                  <a:extLst>
                    <a:ext uri="{9D8B030D-6E8A-4147-A177-3AD203B41FA5}">
                      <a16:colId xmlns:a16="http://schemas.microsoft.com/office/drawing/2014/main" val="1014885618"/>
                    </a:ext>
                  </a:extLst>
                </a:gridCol>
              </a:tblGrid>
              <a:tr h="887702">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graphicFrame>
        <p:nvGraphicFramePr>
          <p:cNvPr id="12" name="表 11">
            <a:extLst>
              <a:ext uri="{FF2B5EF4-FFF2-40B4-BE49-F238E27FC236}">
                <a16:creationId xmlns:a16="http://schemas.microsoft.com/office/drawing/2014/main" id="{C9FEDB47-268C-49D4-BF95-55329CB1ED6B}"/>
              </a:ext>
            </a:extLst>
          </p:cNvPr>
          <p:cNvGraphicFramePr>
            <a:graphicFrameLocks noGrp="1"/>
          </p:cNvGraphicFramePr>
          <p:nvPr>
            <p:extLst>
              <p:ext uri="{D42A27DB-BD31-4B8C-83A1-F6EECF244321}">
                <p14:modId xmlns:p14="http://schemas.microsoft.com/office/powerpoint/2010/main" val="2505352206"/>
              </p:ext>
            </p:extLst>
          </p:nvPr>
        </p:nvGraphicFramePr>
        <p:xfrm>
          <a:off x="5770031" y="1905440"/>
          <a:ext cx="1007300" cy="365760"/>
        </p:xfrm>
        <a:graphic>
          <a:graphicData uri="http://schemas.openxmlformats.org/drawingml/2006/table">
            <a:tbl>
              <a:tblPr/>
              <a:tblGrid>
                <a:gridCol w="1007300">
                  <a:extLst>
                    <a:ext uri="{9D8B030D-6E8A-4147-A177-3AD203B41FA5}">
                      <a16:colId xmlns:a16="http://schemas.microsoft.com/office/drawing/2014/main" val="1014885618"/>
                    </a:ext>
                  </a:extLst>
                </a:gridCol>
              </a:tblGrid>
              <a:tr h="273916">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Tree>
    <p:extLst>
      <p:ext uri="{BB962C8B-B14F-4D97-AF65-F5344CB8AC3E}">
        <p14:creationId xmlns:p14="http://schemas.microsoft.com/office/powerpoint/2010/main" val="4104531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57322" y="646651"/>
            <a:ext cx="8431384" cy="536111"/>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a:t>
            </a:r>
            <a:r>
              <a:rPr lang="ja-JP" altLang="en-US" sz="1400" dirty="0">
                <a:latin typeface="HGP創英角ｺﾞｼｯｸUB" panose="020B0900000000000000" pitchFamily="50" charset="-128"/>
                <a:ea typeface="HGP創英角ｺﾞｼｯｸUB" panose="020B0900000000000000" pitchFamily="50" charset="-128"/>
              </a:rPr>
              <a:t>９　合理的配慮の理解度</a:t>
            </a:r>
            <a:endParaRPr lang="en-US" altLang="ja-JP" sz="1400" dirty="0">
              <a:latin typeface="HGP創英角ｺﾞｼｯｸUB" panose="020B0900000000000000" pitchFamily="50" charset="-128"/>
              <a:ea typeface="HGP創英角ｺﾞｼｯｸUB" panose="020B0900000000000000" pitchFamily="50" charset="-128"/>
            </a:endParaRPr>
          </a:p>
          <a:p>
            <a:r>
              <a:rPr lang="ja-JP" altLang="en-US" sz="1400" dirty="0">
                <a:latin typeface="HGP創英角ｺﾞｼｯｸUB" panose="020B0900000000000000" pitchFamily="50" charset="-128"/>
                <a:ea typeface="HGP創英角ｺﾞｼｯｸUB" panose="020B0900000000000000" pitchFamily="50" charset="-128"/>
              </a:rPr>
              <a:t>　　　（過重な負担がないにもかかわらず配慮を行わないことは「障がいを理由とする差別」にあたると思うか。）</a:t>
            </a:r>
            <a:endParaRPr kumimoji="1" lang="en-US" altLang="ja-JP" sz="1400" dirty="0">
              <a:latin typeface="HGP創英角ｺﾞｼｯｸUB" panose="020B0900000000000000" pitchFamily="50" charset="-128"/>
              <a:ea typeface="HGP創英角ｺﾞｼｯｸUB" panose="020B0900000000000000" pitchFamily="50" charset="-128"/>
            </a:endParaRPr>
          </a:p>
        </p:txBody>
      </p:sp>
      <p:sp>
        <p:nvSpPr>
          <p:cNvPr id="17" name="正方形/長方形 16"/>
          <p:cNvSpPr/>
          <p:nvPr/>
        </p:nvSpPr>
        <p:spPr>
          <a:xfrm>
            <a:off x="8601486" y="6436034"/>
            <a:ext cx="432048" cy="387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4</a:t>
            </a:r>
            <a:endParaRPr kumimoji="1" lang="ja-JP" altLang="en-US" dirty="0">
              <a:solidFill>
                <a:schemeClr val="tx1"/>
              </a:solidFill>
            </a:endParaRP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3631390322"/>
              </p:ext>
            </p:extLst>
          </p:nvPr>
        </p:nvGraphicFramePr>
        <p:xfrm>
          <a:off x="377315" y="1273175"/>
          <a:ext cx="3931030" cy="2325061"/>
        </p:xfrm>
        <a:graphic>
          <a:graphicData uri="http://schemas.openxmlformats.org/drawingml/2006/table">
            <a:tbl>
              <a:tblPr firstRow="1" bandRow="1">
                <a:tableStyleId>{5C22544A-7EE6-4342-B048-85BDC9FD1C3A}</a:tableStyleId>
              </a:tblPr>
              <a:tblGrid>
                <a:gridCol w="2274846">
                  <a:extLst>
                    <a:ext uri="{9D8B030D-6E8A-4147-A177-3AD203B41FA5}">
                      <a16:colId xmlns:a16="http://schemas.microsoft.com/office/drawing/2014/main" val="1713714064"/>
                    </a:ext>
                  </a:extLst>
                </a:gridCol>
                <a:gridCol w="864096">
                  <a:extLst>
                    <a:ext uri="{9D8B030D-6E8A-4147-A177-3AD203B41FA5}">
                      <a16:colId xmlns:a16="http://schemas.microsoft.com/office/drawing/2014/main" val="398222885"/>
                    </a:ext>
                  </a:extLst>
                </a:gridCol>
                <a:gridCol w="792088">
                  <a:extLst>
                    <a:ext uri="{9D8B030D-6E8A-4147-A177-3AD203B41FA5}">
                      <a16:colId xmlns:a16="http://schemas.microsoft.com/office/drawing/2014/main" val="767998228"/>
                    </a:ext>
                  </a:extLst>
                </a:gridCol>
              </a:tblGrid>
              <a:tr h="218998">
                <a:tc>
                  <a:txBody>
                    <a:bodyPr/>
                    <a:lstStyle/>
                    <a:p>
                      <a:pPr algn="ctr"/>
                      <a:r>
                        <a:rPr kumimoji="1" lang="ja-JP" altLang="en-US" sz="1200" dirty="0">
                          <a:latin typeface="Meiryo UI" panose="020B0604030504040204" pitchFamily="50" charset="-128"/>
                          <a:ea typeface="Meiryo UI" panose="020B0604030504040204" pitchFamily="50" charset="-128"/>
                        </a:rPr>
                        <a:t>差別にあたると思うか</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事業者数</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割合</a:t>
                      </a:r>
                    </a:p>
                  </a:txBody>
                  <a:tcPr anchor="ct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そう</a:t>
                      </a:r>
                      <a:r>
                        <a:rPr kumimoji="1" lang="ja-JP" altLang="en-US" sz="1200" dirty="0" smtClean="0">
                          <a:latin typeface="Meiryo UI" panose="020B0604030504040204" pitchFamily="50" charset="-128"/>
                          <a:ea typeface="Meiryo UI" panose="020B0604030504040204" pitchFamily="50" charset="-128"/>
                        </a:rPr>
                        <a:t>思う</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160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44.1%</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9627566"/>
                  </a:ext>
                </a:extLst>
              </a:tr>
              <a:tr h="292963">
                <a:tc>
                  <a:txBody>
                    <a:bodyPr/>
                    <a:lstStyle/>
                    <a:p>
                      <a:r>
                        <a:rPr kumimoji="1" lang="ja-JP" altLang="en-US" sz="1200" dirty="0" smtClean="0">
                          <a:latin typeface="Meiryo UI" panose="020B0604030504040204" pitchFamily="50" charset="-128"/>
                          <a:ea typeface="Meiryo UI" panose="020B0604030504040204" pitchFamily="50" charset="-128"/>
                        </a:rPr>
                        <a:t>どちらかといえばそう思う</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141</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38.8%</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87924873"/>
                  </a:ext>
                </a:extLst>
              </a:tr>
              <a:tr h="292963">
                <a:tc>
                  <a:txBody>
                    <a:bodyPr/>
                    <a:lstStyle/>
                    <a:p>
                      <a:r>
                        <a:rPr kumimoji="1" lang="ja-JP" altLang="en-US" sz="1200" dirty="0" smtClean="0">
                          <a:latin typeface="Meiryo UI" panose="020B0604030504040204" pitchFamily="50" charset="-128"/>
                          <a:ea typeface="Meiryo UI" panose="020B0604030504040204" pitchFamily="50" charset="-128"/>
                        </a:rPr>
                        <a:t>あまりそう思わない</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30 </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8.3%</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2219602"/>
                  </a:ext>
                </a:extLst>
              </a:tr>
              <a:tr h="292963">
                <a:tc>
                  <a:txBody>
                    <a:bodyPr/>
                    <a:lstStyle/>
                    <a:p>
                      <a:r>
                        <a:rPr kumimoji="1" lang="ja-JP" altLang="en-US" sz="1200" dirty="0" smtClean="0">
                          <a:latin typeface="Meiryo UI" panose="020B0604030504040204" pitchFamily="50" charset="-128"/>
                          <a:ea typeface="Meiryo UI" panose="020B0604030504040204" pitchFamily="50" charset="-128"/>
                        </a:rPr>
                        <a:t>そう思わない</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26</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7.2%</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1.4%</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89390897"/>
                  </a:ext>
                </a:extLst>
              </a:tr>
              <a:tr h="292963">
                <a:tc>
                  <a:txBody>
                    <a:bodyPr/>
                    <a:lstStyle/>
                    <a:p>
                      <a:r>
                        <a:rPr kumimoji="1" lang="ja-JP" altLang="en-US" sz="1200" dirty="0">
                          <a:latin typeface="Meiryo UI" panose="020B0604030504040204" pitchFamily="50" charset="-128"/>
                          <a:ea typeface="Meiryo UI" panose="020B0604030504040204" pitchFamily="50" charset="-128"/>
                        </a:rPr>
                        <a:t>欠損値</a:t>
                      </a:r>
                    </a:p>
                  </a:txBody>
                  <a:tcPr anchor="ctr">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a:t>
                      </a:r>
                    </a:p>
                  </a:txBody>
                  <a:tcPr anchor="ctr">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0.3%</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7068937"/>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a:latin typeface="Meiryo UI" panose="020B0604030504040204" pitchFamily="50" charset="-128"/>
                          <a:ea typeface="Meiryo UI" panose="020B0604030504040204" pitchFamily="50" charset="-128"/>
                        </a:rPr>
                        <a:t>100%</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26690987"/>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（単純</a:t>
            </a:r>
            <a:r>
              <a:rPr lang="ja-JP" altLang="en-US" sz="2400" dirty="0"/>
              <a:t>集計）</a:t>
            </a:r>
          </a:p>
        </p:txBody>
      </p:sp>
      <p:graphicFrame>
        <p:nvGraphicFramePr>
          <p:cNvPr id="6" name="グラフ 5">
            <a:extLst>
              <a:ext uri="{FF2B5EF4-FFF2-40B4-BE49-F238E27FC236}">
                <a16:creationId xmlns:a16="http://schemas.microsoft.com/office/drawing/2014/main" id="{DB6AEFBD-3B22-46E8-B0A9-F4EB48892099}"/>
              </a:ext>
            </a:extLst>
          </p:cNvPr>
          <p:cNvGraphicFramePr/>
          <p:nvPr>
            <p:extLst>
              <p:ext uri="{D42A27DB-BD31-4B8C-83A1-F6EECF244321}">
                <p14:modId xmlns:p14="http://schemas.microsoft.com/office/powerpoint/2010/main" val="1854542864"/>
              </p:ext>
            </p:extLst>
          </p:nvPr>
        </p:nvGraphicFramePr>
        <p:xfrm>
          <a:off x="4552619" y="1349846"/>
          <a:ext cx="4217996" cy="296440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表 12">
            <a:extLst>
              <a:ext uri="{FF2B5EF4-FFF2-40B4-BE49-F238E27FC236}">
                <a16:creationId xmlns:a16="http://schemas.microsoft.com/office/drawing/2014/main" id="{11DC3A46-B4D3-4819-AB1D-512068E7196C}"/>
              </a:ext>
            </a:extLst>
          </p:cNvPr>
          <p:cNvGraphicFramePr>
            <a:graphicFrameLocks noGrp="1"/>
          </p:cNvGraphicFramePr>
          <p:nvPr>
            <p:extLst>
              <p:ext uri="{D42A27DB-BD31-4B8C-83A1-F6EECF244321}">
                <p14:modId xmlns:p14="http://schemas.microsoft.com/office/powerpoint/2010/main" val="2862963237"/>
              </p:ext>
            </p:extLst>
          </p:nvPr>
        </p:nvGraphicFramePr>
        <p:xfrm>
          <a:off x="3511196" y="1569805"/>
          <a:ext cx="864091" cy="570936"/>
        </p:xfrm>
        <a:graphic>
          <a:graphicData uri="http://schemas.openxmlformats.org/drawingml/2006/table">
            <a:tbl>
              <a:tblPr/>
              <a:tblGrid>
                <a:gridCol w="864091">
                  <a:extLst>
                    <a:ext uri="{9D8B030D-6E8A-4147-A177-3AD203B41FA5}">
                      <a16:colId xmlns:a16="http://schemas.microsoft.com/office/drawing/2014/main" val="1014885618"/>
                    </a:ext>
                  </a:extLst>
                </a:gridCol>
              </a:tblGrid>
              <a:tr h="570936">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graphicFrame>
        <p:nvGraphicFramePr>
          <p:cNvPr id="15" name="表 14">
            <a:extLst>
              <a:ext uri="{FF2B5EF4-FFF2-40B4-BE49-F238E27FC236}">
                <a16:creationId xmlns:a16="http://schemas.microsoft.com/office/drawing/2014/main" id="{04F73FD6-7748-4601-99A5-87EB1E0EEB8B}"/>
              </a:ext>
            </a:extLst>
          </p:cNvPr>
          <p:cNvGraphicFramePr>
            <a:graphicFrameLocks noGrp="1"/>
          </p:cNvGraphicFramePr>
          <p:nvPr>
            <p:extLst>
              <p:ext uri="{D42A27DB-BD31-4B8C-83A1-F6EECF244321}">
                <p14:modId xmlns:p14="http://schemas.microsoft.com/office/powerpoint/2010/main" val="1132330999"/>
              </p:ext>
            </p:extLst>
          </p:nvPr>
        </p:nvGraphicFramePr>
        <p:xfrm>
          <a:off x="340689" y="4597710"/>
          <a:ext cx="3984580" cy="2032098"/>
        </p:xfrm>
        <a:graphic>
          <a:graphicData uri="http://schemas.openxmlformats.org/drawingml/2006/table">
            <a:tbl>
              <a:tblPr firstRow="1" bandRow="1">
                <a:tableStyleId>{5C22544A-7EE6-4342-B048-85BDC9FD1C3A}</a:tableStyleId>
              </a:tblPr>
              <a:tblGrid>
                <a:gridCol w="2955494">
                  <a:extLst>
                    <a:ext uri="{9D8B030D-6E8A-4147-A177-3AD203B41FA5}">
                      <a16:colId xmlns:a16="http://schemas.microsoft.com/office/drawing/2014/main" val="1713714064"/>
                    </a:ext>
                  </a:extLst>
                </a:gridCol>
                <a:gridCol w="1029086">
                  <a:extLst>
                    <a:ext uri="{9D8B030D-6E8A-4147-A177-3AD203B41FA5}">
                      <a16:colId xmlns:a16="http://schemas.microsoft.com/office/drawing/2014/main" val="767998228"/>
                    </a:ext>
                  </a:extLst>
                </a:gridCol>
              </a:tblGrid>
              <a:tr h="218998">
                <a:tc>
                  <a:txBody>
                    <a:bodyPr/>
                    <a:lstStyle/>
                    <a:p>
                      <a:pPr algn="ctr"/>
                      <a:r>
                        <a:rPr kumimoji="1" lang="ja-JP" altLang="en-US" sz="1200" dirty="0">
                          <a:latin typeface="Meiryo UI" panose="020B0604030504040204" pitchFamily="50" charset="-128"/>
                          <a:ea typeface="Meiryo UI" panose="020B0604030504040204" pitchFamily="50" charset="-128"/>
                        </a:rPr>
                        <a:t>差別にあたると思うか</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割合</a:t>
                      </a:r>
                    </a:p>
                  </a:txBody>
                  <a:tcPr anchor="ctr"/>
                </a:tc>
                <a:extLst>
                  <a:ext uri="{0D108BD9-81ED-4DB2-BD59-A6C34878D82A}">
                    <a16:rowId xmlns:a16="http://schemas.microsoft.com/office/drawing/2014/main" val="2915668746"/>
                  </a:ext>
                </a:extLst>
              </a:tr>
              <a:tr h="292963">
                <a:tc>
                  <a:txBody>
                    <a:bodyPr/>
                    <a:lstStyle/>
                    <a:p>
                      <a:r>
                        <a:rPr kumimoji="1" lang="ja-JP" altLang="en-US" sz="1200" dirty="0">
                          <a:latin typeface="Meiryo UI" panose="020B0604030504040204" pitchFamily="50" charset="-128"/>
                          <a:ea typeface="Meiryo UI" panose="020B0604030504040204" pitchFamily="50" charset="-128"/>
                        </a:rPr>
                        <a:t>そう</a:t>
                      </a:r>
                      <a:r>
                        <a:rPr kumimoji="1" lang="ja-JP" altLang="en-US" sz="1200" dirty="0" smtClean="0">
                          <a:latin typeface="Meiryo UI" panose="020B0604030504040204" pitchFamily="50" charset="-128"/>
                          <a:ea typeface="Meiryo UI" panose="020B0604030504040204" pitchFamily="50" charset="-128"/>
                        </a:rPr>
                        <a:t>思う</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11.6</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どちらかと</a:t>
                      </a:r>
                      <a:r>
                        <a:rPr kumimoji="1" lang="ja-JP" altLang="en-US" sz="1200" dirty="0" smtClean="0">
                          <a:latin typeface="Meiryo UI" panose="020B0604030504040204" pitchFamily="50" charset="-128"/>
                          <a:ea typeface="Meiryo UI" panose="020B0604030504040204" pitchFamily="50" charset="-128"/>
                        </a:rPr>
                        <a:t>いえばそう思う</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29.7%</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87924873"/>
                  </a:ext>
                </a:extLst>
              </a:tr>
              <a:tr h="292963">
                <a:tc>
                  <a:txBody>
                    <a:bodyPr/>
                    <a:lstStyle/>
                    <a:p>
                      <a:r>
                        <a:rPr kumimoji="1" lang="ja-JP" altLang="en-US" sz="1200" dirty="0">
                          <a:latin typeface="Meiryo UI" panose="020B0604030504040204" pitchFamily="50" charset="-128"/>
                          <a:ea typeface="Meiryo UI" panose="020B0604030504040204" pitchFamily="50" charset="-128"/>
                        </a:rPr>
                        <a:t>どちらかといえば</a:t>
                      </a:r>
                      <a:r>
                        <a:rPr kumimoji="1" lang="ja-JP" altLang="en-US" sz="1200" dirty="0" smtClean="0">
                          <a:latin typeface="Meiryo UI" panose="020B0604030504040204" pitchFamily="50" charset="-128"/>
                          <a:ea typeface="Meiryo UI" panose="020B0604030504040204" pitchFamily="50" charset="-128"/>
                        </a:rPr>
                        <a:t>そう思わない</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17.8%</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2219602"/>
                  </a:ext>
                </a:extLst>
              </a:tr>
              <a:tr h="292963">
                <a:tc>
                  <a:txBody>
                    <a:bodyPr/>
                    <a:lstStyle/>
                    <a:p>
                      <a:r>
                        <a:rPr kumimoji="1" lang="ja-JP" altLang="en-US" sz="1200" dirty="0">
                          <a:latin typeface="Meiryo UI" panose="020B0604030504040204" pitchFamily="50" charset="-128"/>
                          <a:ea typeface="Meiryo UI" panose="020B0604030504040204" pitchFamily="50" charset="-128"/>
                        </a:rPr>
                        <a:t>そう</a:t>
                      </a:r>
                      <a:r>
                        <a:rPr kumimoji="1" lang="ja-JP" altLang="en-US" sz="1200" dirty="0" smtClean="0">
                          <a:latin typeface="Meiryo UI" panose="020B0604030504040204" pitchFamily="50" charset="-128"/>
                          <a:ea typeface="Meiryo UI" panose="020B0604030504040204" pitchFamily="50" charset="-128"/>
                        </a:rPr>
                        <a:t>思わない</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smtClean="0">
                          <a:latin typeface="Meiryo UI" panose="020B0604030504040204" pitchFamily="50" charset="-128"/>
                          <a:ea typeface="Meiryo UI" panose="020B0604030504040204" pitchFamily="50" charset="-128"/>
                        </a:rPr>
                        <a:t>14.9%</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回答なし</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26.0%</a:t>
                      </a:r>
                    </a:p>
                  </a:txBody>
                  <a:tcPr anchor="ctr"/>
                </a:tc>
                <a:extLst>
                  <a:ext uri="{0D108BD9-81ED-4DB2-BD59-A6C34878D82A}">
                    <a16:rowId xmlns:a16="http://schemas.microsoft.com/office/drawing/2014/main" val="1989390897"/>
                  </a:ext>
                </a:extLst>
              </a:tr>
              <a:tr h="292963">
                <a:tc>
                  <a:txBody>
                    <a:bodyPr/>
                    <a:lstStyle/>
                    <a:p>
                      <a:r>
                        <a:rPr kumimoji="1" lang="ja-JP" altLang="en-US" sz="1200" dirty="0">
                          <a:latin typeface="Meiryo UI" panose="020B0604030504040204" pitchFamily="50" charset="-128"/>
                          <a:ea typeface="Meiryo UI" panose="020B0604030504040204" pitchFamily="50" charset="-128"/>
                        </a:rPr>
                        <a:t>計</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100%</a:t>
                      </a:r>
                    </a:p>
                  </a:txBody>
                  <a:tcPr anchor="ctr"/>
                </a:tc>
                <a:extLst>
                  <a:ext uri="{0D108BD9-81ED-4DB2-BD59-A6C34878D82A}">
                    <a16:rowId xmlns:a16="http://schemas.microsoft.com/office/drawing/2014/main" val="1926690987"/>
                  </a:ext>
                </a:extLst>
              </a:tr>
            </a:tbl>
          </a:graphicData>
        </a:graphic>
      </p:graphicFrame>
      <p:sp>
        <p:nvSpPr>
          <p:cNvPr id="2" name="テキスト ボックス 1">
            <a:extLst>
              <a:ext uri="{FF2B5EF4-FFF2-40B4-BE49-F238E27FC236}">
                <a16:creationId xmlns:a16="http://schemas.microsoft.com/office/drawing/2014/main" id="{BF22E5EC-CC7D-48D8-AC25-19EA59F0A98C}"/>
              </a:ext>
            </a:extLst>
          </p:cNvPr>
          <p:cNvSpPr txBox="1"/>
          <p:nvPr/>
        </p:nvSpPr>
        <p:spPr>
          <a:xfrm>
            <a:off x="180045" y="4304747"/>
            <a:ext cx="7869638" cy="276999"/>
          </a:xfrm>
          <a:prstGeom prst="rect">
            <a:avLst/>
          </a:prstGeom>
          <a:noFill/>
        </p:spPr>
        <p:txBody>
          <a:bodyPr wrap="square" rtlCol="0">
            <a:spAutoFit/>
          </a:bodyPr>
          <a:lstStyle/>
          <a:p>
            <a:r>
              <a:rPr lang="ja-JP" altLang="en-US" sz="1200" dirty="0"/>
              <a:t>＜参考＞平成</a:t>
            </a:r>
            <a:r>
              <a:rPr lang="en-US" altLang="ja-JP" sz="1200" dirty="0"/>
              <a:t>31</a:t>
            </a:r>
            <a:r>
              <a:rPr lang="ja-JP" altLang="en-US" sz="1200" dirty="0"/>
              <a:t>年３月　大阪府政策マーケティング・リサーチ結果（おおさか</a:t>
            </a:r>
            <a:r>
              <a:rPr lang="en-US" altLang="ja-JP" sz="1200" dirty="0"/>
              <a:t>Q</a:t>
            </a:r>
            <a:r>
              <a:rPr lang="ja-JP" altLang="en-US" sz="1200" dirty="0"/>
              <a:t>ネット）（府民に対する意識調査を実施）</a:t>
            </a:r>
            <a:endParaRPr kumimoji="1" lang="ja-JP" altLang="en-US" sz="1200" dirty="0"/>
          </a:p>
        </p:txBody>
      </p:sp>
      <p:sp>
        <p:nvSpPr>
          <p:cNvPr id="16" name="テキスト ボックス 15">
            <a:extLst>
              <a:ext uri="{FF2B5EF4-FFF2-40B4-BE49-F238E27FC236}">
                <a16:creationId xmlns:a16="http://schemas.microsoft.com/office/drawing/2014/main" id="{333D6CB7-F4B1-4953-9795-C0FAA17ABA25}"/>
              </a:ext>
            </a:extLst>
          </p:cNvPr>
          <p:cNvSpPr txBox="1"/>
          <p:nvPr/>
        </p:nvSpPr>
        <p:spPr>
          <a:xfrm>
            <a:off x="4354073" y="5306369"/>
            <a:ext cx="4319178" cy="1323439"/>
          </a:xfrm>
          <a:prstGeom prst="rect">
            <a:avLst/>
          </a:prstGeom>
          <a:noFill/>
        </p:spPr>
        <p:txBody>
          <a:bodyPr wrap="square" rtlCol="0">
            <a:spAutoFit/>
          </a:bodyPr>
          <a:lstStyle/>
          <a:p>
            <a:r>
              <a:rPr lang="ja-JP" altLang="en-US" sz="1000" dirty="0"/>
              <a:t>サンプル数：</a:t>
            </a:r>
            <a:r>
              <a:rPr lang="en-US" altLang="ja-JP" sz="1000" dirty="0"/>
              <a:t>1,000</a:t>
            </a:r>
            <a:r>
              <a:rPr lang="ja-JP" altLang="en-US" sz="1000" dirty="0"/>
              <a:t>名に基づく性・年代・居住地（４地域）の割合で割り付けた</a:t>
            </a:r>
            <a:endParaRPr lang="en-US" altLang="ja-JP" sz="1000" dirty="0"/>
          </a:p>
          <a:p>
            <a:r>
              <a:rPr lang="ja-JP" altLang="en-US" sz="1000" dirty="0"/>
              <a:t>　　　　　　　　</a:t>
            </a:r>
            <a:r>
              <a:rPr lang="en-US" altLang="ja-JP" sz="1000" dirty="0"/>
              <a:t>15</a:t>
            </a:r>
            <a:r>
              <a:rPr lang="ja-JP" altLang="en-US" sz="1000" dirty="0"/>
              <a:t>歳以上の大阪府民</a:t>
            </a:r>
          </a:p>
          <a:p>
            <a:r>
              <a:rPr lang="en-US" altLang="ja-JP" sz="1000" dirty="0"/>
              <a:t>※</a:t>
            </a:r>
            <a:r>
              <a:rPr lang="ja-JP" altLang="en-US" sz="1000" dirty="0"/>
              <a:t>回答者は、民間調査会社のインターネットユーザーであり、回答者の構成は</a:t>
            </a:r>
            <a:endParaRPr lang="en-US" altLang="ja-JP" sz="1000" dirty="0"/>
          </a:p>
          <a:p>
            <a:r>
              <a:rPr lang="ja-JP" altLang="en-US" sz="1000" dirty="0"/>
              <a:t>　 無作為抽出サンプルのように「府民全体の縮図」ではない。そのため、アン</a:t>
            </a:r>
            <a:endParaRPr lang="en-US" altLang="ja-JP" sz="1000" dirty="0"/>
          </a:p>
          <a:p>
            <a:r>
              <a:rPr lang="en-US" altLang="ja-JP" sz="1000" dirty="0"/>
              <a:t>   </a:t>
            </a:r>
            <a:r>
              <a:rPr lang="ja-JP" altLang="en-US" sz="1000" dirty="0"/>
              <a:t>ケート調査結果は、無作為抽出による世論調査のように「調査時点での府民  </a:t>
            </a:r>
            <a:endParaRPr lang="en-US" altLang="ja-JP" sz="1000" dirty="0"/>
          </a:p>
          <a:p>
            <a:r>
              <a:rPr lang="en-US" altLang="ja-JP" sz="1000" dirty="0"/>
              <a:t>   </a:t>
            </a:r>
            <a:r>
              <a:rPr lang="ja-JP" altLang="en-US" sz="1000" dirty="0"/>
              <a:t>全体の状況」を示すものではなく、あくまで本アンケートの回答者の回答状況 </a:t>
            </a:r>
            <a:endParaRPr lang="en-US" altLang="ja-JP" sz="1000" dirty="0"/>
          </a:p>
          <a:p>
            <a:r>
              <a:rPr lang="en-US" altLang="ja-JP" sz="1000" dirty="0"/>
              <a:t>   </a:t>
            </a:r>
            <a:r>
              <a:rPr lang="ja-JP" altLang="en-US" sz="1000" dirty="0"/>
              <a:t>にとどまる。ただし、性別、年齢、地域に関しては、直近の国勢調査の大阪府</a:t>
            </a:r>
            <a:endParaRPr lang="en-US" altLang="ja-JP" sz="1000" dirty="0"/>
          </a:p>
          <a:p>
            <a:r>
              <a:rPr lang="en-US" altLang="ja-JP" sz="1000" dirty="0"/>
              <a:t>    </a:t>
            </a:r>
            <a:r>
              <a:rPr lang="ja-JP" altLang="en-US" sz="1000" dirty="0"/>
              <a:t>の構成比に合わせている。</a:t>
            </a:r>
          </a:p>
        </p:txBody>
      </p:sp>
      <p:sp>
        <p:nvSpPr>
          <p:cNvPr id="4" name="大かっこ 3">
            <a:extLst>
              <a:ext uri="{FF2B5EF4-FFF2-40B4-BE49-F238E27FC236}">
                <a16:creationId xmlns:a16="http://schemas.microsoft.com/office/drawing/2014/main" id="{FC47DD5C-E520-461E-AB8C-95D7CE3F410A}"/>
              </a:ext>
            </a:extLst>
          </p:cNvPr>
          <p:cNvSpPr/>
          <p:nvPr/>
        </p:nvSpPr>
        <p:spPr>
          <a:xfrm>
            <a:off x="139533" y="4221088"/>
            <a:ext cx="8649173" cy="2424684"/>
          </a:xfrm>
          <a:prstGeom prst="bracketPair">
            <a:avLst>
              <a:gd name="adj" fmla="val 1024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四角形: 角を丸くする 17">
            <a:extLst>
              <a:ext uri="{FF2B5EF4-FFF2-40B4-BE49-F238E27FC236}">
                <a16:creationId xmlns:a16="http://schemas.microsoft.com/office/drawing/2014/main" id="{D15CA69F-D864-470F-A838-1B96336E5B21}"/>
              </a:ext>
            </a:extLst>
          </p:cNvPr>
          <p:cNvSpPr/>
          <p:nvPr/>
        </p:nvSpPr>
        <p:spPr>
          <a:xfrm>
            <a:off x="381926" y="3688649"/>
            <a:ext cx="3926419" cy="34139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合理的配慮の理解度が高い事業者は８割強。</a:t>
            </a:r>
          </a:p>
        </p:txBody>
      </p:sp>
    </p:spTree>
    <p:extLst>
      <p:ext uri="{BB962C8B-B14F-4D97-AF65-F5344CB8AC3E}">
        <p14:creationId xmlns:p14="http://schemas.microsoft.com/office/powerpoint/2010/main" val="1206405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42516" y="646651"/>
            <a:ext cx="4075046"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dirty="0">
                <a:latin typeface="HGP創英角ｺﾞｼｯｸUB" panose="020B0900000000000000" pitchFamily="50" charset="-128"/>
                <a:ea typeface="HGP創英角ｺﾞｼｯｸUB" panose="020B0900000000000000" pitchFamily="50" charset="-128"/>
              </a:rPr>
              <a:t>問</a:t>
            </a:r>
            <a:r>
              <a:rPr kumimoji="1" lang="en-US" altLang="ja-JP" sz="1400" dirty="0">
                <a:latin typeface="HGP創英角ｺﾞｼｯｸUB" panose="020B0900000000000000" pitchFamily="50" charset="-128"/>
                <a:ea typeface="HGP創英角ｺﾞｼｯｸUB" panose="020B0900000000000000" pitchFamily="50" charset="-128"/>
              </a:rPr>
              <a:t>10</a:t>
            </a:r>
            <a:r>
              <a:rPr kumimoji="1" lang="ja-JP" altLang="en-US" sz="1400" dirty="0">
                <a:latin typeface="HGP創英角ｺﾞｼｯｸUB" panose="020B0900000000000000" pitchFamily="50" charset="-128"/>
                <a:ea typeface="HGP創英角ｺﾞｼｯｸUB" panose="020B0900000000000000" pitchFamily="50" charset="-128"/>
              </a:rPr>
              <a:t>の合理的配慮の申し出に対する対応</a:t>
            </a:r>
          </a:p>
        </p:txBody>
      </p:sp>
      <p:sp>
        <p:nvSpPr>
          <p:cNvPr id="14" name="コンテンツ プレースホルダー 6">
            <a:extLst>
              <a:ext uri="{FF2B5EF4-FFF2-40B4-BE49-F238E27FC236}">
                <a16:creationId xmlns:a16="http://schemas.microsoft.com/office/drawing/2014/main" id="{F9970E41-0AAF-4939-B4D7-68EFFE4865F4}"/>
              </a:ext>
            </a:extLst>
          </p:cNvPr>
          <p:cNvSpPr txBox="1">
            <a:spLocks/>
          </p:cNvSpPr>
          <p:nvPr/>
        </p:nvSpPr>
        <p:spPr>
          <a:xfrm>
            <a:off x="251520" y="620688"/>
            <a:ext cx="8229600" cy="132901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100">
              <a:latin typeface="+mj-ea"/>
              <a:ea typeface="+mj-ea"/>
            </a:endParaRPr>
          </a:p>
          <a:p>
            <a:endParaRPr lang="ja-JP" altLang="en-US" sz="1100" dirty="0">
              <a:latin typeface="+mj-ea"/>
              <a:ea typeface="+mj-ea"/>
            </a:endParaRPr>
          </a:p>
        </p:txBody>
      </p:sp>
      <p:graphicFrame>
        <p:nvGraphicFramePr>
          <p:cNvPr id="3" name="表 2">
            <a:extLst>
              <a:ext uri="{FF2B5EF4-FFF2-40B4-BE49-F238E27FC236}">
                <a16:creationId xmlns:a16="http://schemas.microsoft.com/office/drawing/2014/main" id="{B408168B-0CB6-43F2-B8E9-DB33F3B2E32D}"/>
              </a:ext>
            </a:extLst>
          </p:cNvPr>
          <p:cNvGraphicFramePr>
            <a:graphicFrameLocks noGrp="1"/>
          </p:cNvGraphicFramePr>
          <p:nvPr>
            <p:extLst>
              <p:ext uri="{D42A27DB-BD31-4B8C-83A1-F6EECF244321}">
                <p14:modId xmlns:p14="http://schemas.microsoft.com/office/powerpoint/2010/main" val="1600198065"/>
              </p:ext>
            </p:extLst>
          </p:nvPr>
        </p:nvGraphicFramePr>
        <p:xfrm>
          <a:off x="342517" y="1124744"/>
          <a:ext cx="8477953" cy="5029200"/>
        </p:xfrm>
        <a:graphic>
          <a:graphicData uri="http://schemas.openxmlformats.org/drawingml/2006/table">
            <a:tbl>
              <a:tblPr firstRow="1" bandRow="1">
                <a:tableStyleId>{5C22544A-7EE6-4342-B048-85BDC9FD1C3A}</a:tableStyleId>
              </a:tblPr>
              <a:tblGrid>
                <a:gridCol w="2573299">
                  <a:extLst>
                    <a:ext uri="{9D8B030D-6E8A-4147-A177-3AD203B41FA5}">
                      <a16:colId xmlns:a16="http://schemas.microsoft.com/office/drawing/2014/main" val="1713714064"/>
                    </a:ext>
                  </a:extLst>
                </a:gridCol>
                <a:gridCol w="984109">
                  <a:extLst>
                    <a:ext uri="{9D8B030D-6E8A-4147-A177-3AD203B41FA5}">
                      <a16:colId xmlns:a16="http://schemas.microsoft.com/office/drawing/2014/main" val="3162526893"/>
                    </a:ext>
                  </a:extLst>
                </a:gridCol>
                <a:gridCol w="984109">
                  <a:extLst>
                    <a:ext uri="{9D8B030D-6E8A-4147-A177-3AD203B41FA5}">
                      <a16:colId xmlns:a16="http://schemas.microsoft.com/office/drawing/2014/main" val="1311598768"/>
                    </a:ext>
                  </a:extLst>
                </a:gridCol>
                <a:gridCol w="984109">
                  <a:extLst>
                    <a:ext uri="{9D8B030D-6E8A-4147-A177-3AD203B41FA5}">
                      <a16:colId xmlns:a16="http://schemas.microsoft.com/office/drawing/2014/main" val="3279150480"/>
                    </a:ext>
                  </a:extLst>
                </a:gridCol>
                <a:gridCol w="984109">
                  <a:extLst>
                    <a:ext uri="{9D8B030D-6E8A-4147-A177-3AD203B41FA5}">
                      <a16:colId xmlns:a16="http://schemas.microsoft.com/office/drawing/2014/main" val="1900817419"/>
                    </a:ext>
                  </a:extLst>
                </a:gridCol>
                <a:gridCol w="984109">
                  <a:extLst>
                    <a:ext uri="{9D8B030D-6E8A-4147-A177-3AD203B41FA5}">
                      <a16:colId xmlns:a16="http://schemas.microsoft.com/office/drawing/2014/main" val="398222885"/>
                    </a:ext>
                  </a:extLst>
                </a:gridCol>
                <a:gridCol w="984109">
                  <a:extLst>
                    <a:ext uri="{9D8B030D-6E8A-4147-A177-3AD203B41FA5}">
                      <a16:colId xmlns:a16="http://schemas.microsoft.com/office/drawing/2014/main" val="767998228"/>
                    </a:ext>
                  </a:extLst>
                </a:gridCol>
              </a:tblGrid>
              <a:tr h="218998">
                <a:tc rowSpan="2">
                  <a:txBody>
                    <a:bodyPr/>
                    <a:lstStyle/>
                    <a:p>
                      <a:pPr algn="ctr"/>
                      <a:r>
                        <a:rPr kumimoji="1" lang="ja-JP" altLang="en-US" sz="1200" dirty="0">
                          <a:latin typeface="Meiryo UI" panose="020B0604030504040204" pitchFamily="50" charset="-128"/>
                          <a:ea typeface="Meiryo UI" panose="020B0604030504040204" pitchFamily="50" charset="-128"/>
                        </a:rPr>
                        <a:t>主な配慮内容</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（主な障がい種別の例）</a:t>
                      </a:r>
                    </a:p>
                  </a:txBody>
                  <a:tcPr anchor="ctr"/>
                </a:tc>
                <a:tc gridSpan="6">
                  <a:txBody>
                    <a:bodyPr/>
                    <a:lstStyle/>
                    <a:p>
                      <a:pPr algn="ctr"/>
                      <a:r>
                        <a:rPr kumimoji="1" lang="ja-JP" altLang="en-US" sz="1200" dirty="0">
                          <a:latin typeface="Meiryo UI" panose="020B0604030504040204" pitchFamily="50" charset="-128"/>
                          <a:ea typeface="Meiryo UI" panose="020B0604030504040204" pitchFamily="50" charset="-128"/>
                        </a:rPr>
                        <a:t>（上段）事業者数／（下段）割合</a:t>
                      </a:r>
                    </a:p>
                  </a:txBody>
                  <a:tcPr anchor="ct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15668746"/>
                  </a:ext>
                </a:extLst>
              </a:tr>
              <a:tr h="218998">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対応</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a:solidFill>
                            <a:schemeClr val="bg1"/>
                          </a:solidFill>
                          <a:latin typeface="Meiryo UI" panose="020B0604030504040204" pitchFamily="50" charset="-128"/>
                          <a:ea typeface="Meiryo UI" panose="020B0604030504040204" pitchFamily="50" charset="-128"/>
                        </a:rPr>
                        <a:t>しない</a:t>
                      </a:r>
                    </a:p>
                  </a:txBody>
                  <a:tcPr anchor="ctr">
                    <a:solidFill>
                      <a:schemeClr val="accent1"/>
                    </a:solidFill>
                  </a:tcPr>
                </a:tc>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積極的に</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a:solidFill>
                            <a:schemeClr val="bg1"/>
                          </a:solidFill>
                          <a:latin typeface="Meiryo UI" panose="020B0604030504040204" pitchFamily="50" charset="-128"/>
                          <a:ea typeface="Meiryo UI" panose="020B0604030504040204" pitchFamily="50" charset="-128"/>
                        </a:rPr>
                        <a:t>対応しない</a:t>
                      </a:r>
                    </a:p>
                  </a:txBody>
                  <a:tcPr anchor="ctr">
                    <a:solidFill>
                      <a:schemeClr val="accent1"/>
                    </a:solidFill>
                  </a:tcPr>
                </a:tc>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可能であれば対応する</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対応する</a:t>
                      </a:r>
                    </a:p>
                  </a:txBody>
                  <a:tcPr anchor="ctr">
                    <a:solidFill>
                      <a:schemeClr val="accent1"/>
                    </a:solidFill>
                  </a:tcPr>
                </a:tc>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回答なし</a:t>
                      </a:r>
                    </a:p>
                  </a:txBody>
                  <a:tcPr anchor="ctr">
                    <a:lnR w="12700"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solidFill>
                      <a:schemeClr val="accent1"/>
                    </a:solidFill>
                  </a:tcPr>
                </a:tc>
                <a:extLst>
                  <a:ext uri="{0D108BD9-81ED-4DB2-BD59-A6C34878D82A}">
                    <a16:rowId xmlns:a16="http://schemas.microsoft.com/office/drawing/2014/main" val="1250533679"/>
                  </a:ext>
                </a:extLst>
              </a:tr>
              <a:tr h="292963">
                <a:tc>
                  <a:txBody>
                    <a:bodyPr/>
                    <a:lstStyle/>
                    <a:p>
                      <a:r>
                        <a:rPr kumimoji="1" lang="ja-JP" altLang="en-US" sz="1200" dirty="0">
                          <a:latin typeface="Meiryo UI" panose="020B0604030504040204" pitchFamily="50" charset="-128"/>
                          <a:ea typeface="Meiryo UI" panose="020B0604030504040204" pitchFamily="50" charset="-128"/>
                        </a:rPr>
                        <a:t>①代読・代筆（視覚障がい）</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2</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0.6%)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8</a:t>
                      </a:r>
                    </a:p>
                    <a:p>
                      <a:pPr algn="r"/>
                      <a:r>
                        <a:rPr kumimoji="1" lang="en-US" altLang="ja-JP" sz="1200" dirty="0" smtClean="0">
                          <a:latin typeface="Meiryo UI" panose="020B0604030504040204" pitchFamily="50" charset="-128"/>
                          <a:ea typeface="Meiryo UI" panose="020B0604030504040204" pitchFamily="50" charset="-128"/>
                        </a:rPr>
                        <a:t>(2.2%)</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139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38.3%)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209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(57.6%)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1.4%)</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69627566"/>
                  </a:ext>
                </a:extLst>
              </a:tr>
              <a:tr h="292963">
                <a:tc>
                  <a:txBody>
                    <a:bodyPr/>
                    <a:lstStyle/>
                    <a:p>
                      <a:r>
                        <a:rPr kumimoji="1" lang="ja-JP" altLang="en-US" sz="1200" dirty="0">
                          <a:latin typeface="Meiryo UI" panose="020B0604030504040204" pitchFamily="50" charset="-128"/>
                          <a:ea typeface="Meiryo UI" panose="020B0604030504040204" pitchFamily="50" charset="-128"/>
                        </a:rPr>
                        <a:t>②機器等の操作（視覚障がい）</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1</a:t>
                      </a:r>
                    </a:p>
                    <a:p>
                      <a:pPr algn="r"/>
                      <a:r>
                        <a:rPr kumimoji="1" lang="en-US" altLang="ja-JP" sz="1200" dirty="0">
                          <a:latin typeface="Meiryo UI" panose="020B0604030504040204" pitchFamily="50" charset="-128"/>
                          <a:ea typeface="Meiryo UI" panose="020B0604030504040204" pitchFamily="50" charset="-128"/>
                        </a:rPr>
                        <a:t>(0.3%)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(3.3%)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145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(39.9%)</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197</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54.3%)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8</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2.2%)</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87924873"/>
                  </a:ext>
                </a:extLst>
              </a:tr>
              <a:tr h="292963">
                <a:tc>
                  <a:txBody>
                    <a:bodyPr/>
                    <a:lstStyle/>
                    <a:p>
                      <a:r>
                        <a:rPr kumimoji="1" lang="ja-JP" altLang="en-US" sz="1200" dirty="0">
                          <a:latin typeface="Meiryo UI" panose="020B0604030504040204" pitchFamily="50" charset="-128"/>
                          <a:ea typeface="Meiryo UI" panose="020B0604030504040204" pitchFamily="50" charset="-128"/>
                        </a:rPr>
                        <a:t>③ネット以外で電話・窓口での対応</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（視覚障がい）</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145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39.9%)</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181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(49.9%)</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3.6%)</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2219602"/>
                  </a:ext>
                </a:extLst>
              </a:tr>
              <a:tr h="292963">
                <a:tc>
                  <a:txBody>
                    <a:bodyPr/>
                    <a:lstStyle/>
                    <a:p>
                      <a:r>
                        <a:rPr kumimoji="1" lang="ja-JP" altLang="en-US" sz="1200" dirty="0">
                          <a:latin typeface="Meiryo UI" panose="020B0604030504040204" pitchFamily="50" charset="-128"/>
                          <a:ea typeface="Meiryo UI" panose="020B0604030504040204" pitchFamily="50" charset="-128"/>
                        </a:rPr>
                        <a:t>④筆談・手話通訳等での対応</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（聴覚障がい）</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(3.3%)</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(5.2%)</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172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47.4%)</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152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41.9%)</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8</a:t>
                      </a:r>
                    </a:p>
                    <a:p>
                      <a:pPr algn="r"/>
                      <a:r>
                        <a:rPr kumimoji="1" lang="en-US" altLang="ja-JP" sz="1200" dirty="0" smtClean="0">
                          <a:latin typeface="Meiryo UI" panose="020B0604030504040204" pitchFamily="50" charset="-128"/>
                          <a:ea typeface="Meiryo UI" panose="020B0604030504040204" pitchFamily="50" charset="-128"/>
                        </a:rPr>
                        <a:t>(2.2%)</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61554555"/>
                  </a:ext>
                </a:extLst>
              </a:tr>
              <a:tr h="292963">
                <a:tc>
                  <a:txBody>
                    <a:bodyPr/>
                    <a:lstStyle/>
                    <a:p>
                      <a:r>
                        <a:rPr kumimoji="1" lang="ja-JP" altLang="en-US" sz="1200" dirty="0">
                          <a:latin typeface="Meiryo UI" panose="020B0604030504040204" pitchFamily="50" charset="-128"/>
                          <a:ea typeface="Meiryo UI" panose="020B0604030504040204" pitchFamily="50" charset="-128"/>
                        </a:rPr>
                        <a:t>⑤電話以外で</a:t>
                      </a:r>
                      <a:r>
                        <a:rPr kumimoji="1" lang="en-US" altLang="ja-JP" sz="1200" dirty="0">
                          <a:latin typeface="Meiryo UI" panose="020B0604030504040204" pitchFamily="50" charset="-128"/>
                          <a:ea typeface="Meiryo UI" panose="020B0604030504040204" pitchFamily="50" charset="-128"/>
                        </a:rPr>
                        <a:t>FAX</a:t>
                      </a:r>
                      <a:r>
                        <a:rPr kumimoji="1" lang="ja-JP" altLang="en-US" sz="1200" dirty="0">
                          <a:latin typeface="Meiryo UI" panose="020B0604030504040204" pitchFamily="50" charset="-128"/>
                          <a:ea typeface="Meiryo UI" panose="020B0604030504040204" pitchFamily="50" charset="-128"/>
                        </a:rPr>
                        <a:t>・メール等での対応</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（聴覚障がい）</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9</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(3.3%)</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134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36.9%)</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199</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54.8%)</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9</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2.5%)</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89390897"/>
                  </a:ext>
                </a:extLst>
              </a:tr>
              <a:tr h="292963">
                <a:tc>
                  <a:txBody>
                    <a:bodyPr/>
                    <a:lstStyle/>
                    <a:p>
                      <a:r>
                        <a:rPr kumimoji="1" lang="ja-JP" altLang="en-US" sz="1200" dirty="0">
                          <a:latin typeface="Meiryo UI" panose="020B0604030504040204" pitchFamily="50" charset="-128"/>
                          <a:ea typeface="Meiryo UI" panose="020B0604030504040204" pitchFamily="50" charset="-128"/>
                        </a:rPr>
                        <a:t>⑥マスクを外してゆっくりと話す</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（聴覚障がい）</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0.6%)</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7</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(1.9%)</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109</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(30.0%)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239</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65.8%)</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6</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(1.7%)</a:t>
                      </a:r>
                    </a:p>
                  </a:txBody>
                  <a:tcPr anchor="ctr">
                    <a:lnR w="12700" cap="flat" cmpd="sng" algn="ctr">
                      <a:solidFill>
                        <a:schemeClr val="tx1"/>
                      </a:solidFill>
                      <a:prstDash val="solid"/>
                      <a:round/>
                      <a:headEnd type="none" w="med" len="med"/>
                      <a:tailEnd type="none" w="med" len="med"/>
                    </a:ln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7068937"/>
                  </a:ext>
                </a:extLst>
              </a:tr>
              <a:tr h="292963">
                <a:tc>
                  <a:txBody>
                    <a:bodyPr/>
                    <a:lstStyle/>
                    <a:p>
                      <a:r>
                        <a:rPr kumimoji="1" lang="ja-JP" altLang="en-US" sz="1200" dirty="0">
                          <a:latin typeface="Meiryo UI" panose="020B0604030504040204" pitchFamily="50" charset="-128"/>
                          <a:ea typeface="Meiryo UI" panose="020B0604030504040204" pitchFamily="50" charset="-128"/>
                        </a:rPr>
                        <a:t>⑦着席時の椅子の取り扱い</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（車いす利用）</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5</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1.4%)</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3.6%)</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152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41.9%)</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183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50.4%)</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10</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2.8%)</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6619560"/>
                  </a:ext>
                </a:extLst>
              </a:tr>
              <a:tr h="292963">
                <a:tc>
                  <a:txBody>
                    <a:bodyPr/>
                    <a:lstStyle/>
                    <a:p>
                      <a:r>
                        <a:rPr kumimoji="1" lang="ja-JP" altLang="en-US" sz="1200" dirty="0">
                          <a:latin typeface="Meiryo UI" panose="020B0604030504040204" pitchFamily="50" charset="-128"/>
                          <a:ea typeface="Meiryo UI" panose="020B0604030504040204" pitchFamily="50" charset="-128"/>
                        </a:rPr>
                        <a:t>⑧バッテリーの充電</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（人工呼吸器又は電動車いす利用）</a:t>
                      </a: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8</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2.2%)</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9</a:t>
                      </a: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2.5%)</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115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31.7%)</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225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62.0%)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a:latin typeface="Meiryo UI" panose="020B0604030504040204" pitchFamily="50" charset="-128"/>
                          <a:ea typeface="Meiryo UI" panose="020B0604030504040204" pitchFamily="50" charset="-128"/>
                        </a:rPr>
                        <a:t>6</a:t>
                      </a:r>
                    </a:p>
                    <a:p>
                      <a:pPr algn="r"/>
                      <a:r>
                        <a:rPr kumimoji="1" lang="en-US" altLang="ja-JP" sz="1200" dirty="0">
                          <a:latin typeface="Meiryo UI" panose="020B0604030504040204" pitchFamily="50" charset="-128"/>
                          <a:ea typeface="Meiryo UI" panose="020B0604030504040204" pitchFamily="50" charset="-128"/>
                        </a:rPr>
                        <a:t>(1.7%)</a:t>
                      </a: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08317549"/>
                  </a:ext>
                </a:extLst>
              </a:tr>
              <a:tr h="292963">
                <a:tc>
                  <a:txBody>
                    <a:bodyPr/>
                    <a:lstStyle/>
                    <a:p>
                      <a:r>
                        <a:rPr kumimoji="1" lang="ja-JP" altLang="en-US" sz="1200" dirty="0">
                          <a:latin typeface="Meiryo UI" panose="020B0604030504040204" pitchFamily="50" charset="-128"/>
                          <a:ea typeface="Meiryo UI" panose="020B0604030504040204" pitchFamily="50" charset="-128"/>
                        </a:rPr>
                        <a:t>⑨エレベーターがない場合に</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従業員が移動して対応</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（車いす利用）</a:t>
                      </a: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14</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(3.9%)</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(3.0%)</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135</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37.2%)</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182</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50.1%)</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200" dirty="0" smtClean="0">
                          <a:latin typeface="Meiryo UI" panose="020B0604030504040204" pitchFamily="50" charset="-128"/>
                          <a:ea typeface="Meiryo UI" panose="020B0604030504040204" pitchFamily="50" charset="-128"/>
                        </a:rPr>
                        <a:t>21</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smtClean="0">
                          <a:latin typeface="Meiryo UI" panose="020B0604030504040204" pitchFamily="50" charset="-128"/>
                          <a:ea typeface="Meiryo UI" panose="020B0604030504040204" pitchFamily="50" charset="-128"/>
                        </a:rPr>
                        <a:t>(5.8%)</a:t>
                      </a:r>
                      <a:endParaRPr kumimoji="1" lang="en-US" altLang="ja-JP"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200" dirty="0" smtClean="0">
                          <a:latin typeface="Meiryo UI" panose="020B0604030504040204" pitchFamily="50" charset="-128"/>
                          <a:ea typeface="Meiryo UI" panose="020B0604030504040204" pitchFamily="50" charset="-128"/>
                        </a:rPr>
                        <a:t>363</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57371770"/>
                  </a:ext>
                </a:extLst>
              </a:tr>
            </a:tbl>
          </a:graphicData>
        </a:graphic>
      </p:graphicFrame>
      <p:sp>
        <p:nvSpPr>
          <p:cNvPr id="9" name="タイトル 1">
            <a:extLst>
              <a:ext uri="{FF2B5EF4-FFF2-40B4-BE49-F238E27FC236}">
                <a16:creationId xmlns:a16="http://schemas.microsoft.com/office/drawing/2014/main" id="{409F7C19-2DCE-471E-8688-A1B485085590}"/>
              </a:ext>
            </a:extLst>
          </p:cNvPr>
          <p:cNvSpPr txBox="1">
            <a:spLocks/>
          </p:cNvSpPr>
          <p:nvPr/>
        </p:nvSpPr>
        <p:spPr>
          <a:xfrm>
            <a:off x="158746" y="84577"/>
            <a:ext cx="822960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アンケート結果</a:t>
            </a:r>
            <a:r>
              <a:rPr lang="ja-JP" altLang="en-US" sz="2400" dirty="0" smtClean="0"/>
              <a:t>（単純</a:t>
            </a:r>
            <a:r>
              <a:rPr lang="ja-JP" altLang="en-US" sz="2400" dirty="0"/>
              <a:t>集計）</a:t>
            </a:r>
          </a:p>
        </p:txBody>
      </p:sp>
      <p:graphicFrame>
        <p:nvGraphicFramePr>
          <p:cNvPr id="10" name="表 9">
            <a:extLst>
              <a:ext uri="{FF2B5EF4-FFF2-40B4-BE49-F238E27FC236}">
                <a16:creationId xmlns:a16="http://schemas.microsoft.com/office/drawing/2014/main" id="{C528D637-0C2F-4833-B03A-97FF7E073729}"/>
              </a:ext>
            </a:extLst>
          </p:cNvPr>
          <p:cNvGraphicFramePr>
            <a:graphicFrameLocks noGrp="1"/>
          </p:cNvGraphicFramePr>
          <p:nvPr>
            <p:extLst>
              <p:ext uri="{D42A27DB-BD31-4B8C-83A1-F6EECF244321}">
                <p14:modId xmlns:p14="http://schemas.microsoft.com/office/powerpoint/2010/main" val="1632912398"/>
              </p:ext>
            </p:extLst>
          </p:nvPr>
        </p:nvGraphicFramePr>
        <p:xfrm>
          <a:off x="4932040" y="1829439"/>
          <a:ext cx="1944216" cy="4308926"/>
        </p:xfrm>
        <a:graphic>
          <a:graphicData uri="http://schemas.openxmlformats.org/drawingml/2006/table">
            <a:tbl>
              <a:tblPr/>
              <a:tblGrid>
                <a:gridCol w="1944216">
                  <a:extLst>
                    <a:ext uri="{9D8B030D-6E8A-4147-A177-3AD203B41FA5}">
                      <a16:colId xmlns:a16="http://schemas.microsoft.com/office/drawing/2014/main" val="1014885618"/>
                    </a:ext>
                  </a:extLst>
                </a:gridCol>
              </a:tblGrid>
              <a:tr h="4308926">
                <a:tc>
                  <a:txBody>
                    <a:bodyPr/>
                    <a:lstStyle/>
                    <a:p>
                      <a:endParaRPr kumimoji="1" lang="ja-JP" altLang="en-US" dirty="0"/>
                    </a:p>
                  </a:txBody>
                  <a:tcPr>
                    <a:lnL w="38100" cmpd="sng">
                      <a:solidFill>
                        <a:schemeClr val="tx2"/>
                      </a:solidFill>
                      <a:prstDash val="solid"/>
                    </a:lnL>
                    <a:lnR w="38100" cmpd="sng">
                      <a:solidFill>
                        <a:schemeClr val="tx2"/>
                      </a:solidFill>
                      <a:prstDash val="solid"/>
                    </a:lnR>
                    <a:lnT w="38100" cmpd="sng">
                      <a:solidFill>
                        <a:schemeClr val="tx2"/>
                      </a:solidFill>
                      <a:prstDash val="solid"/>
                    </a:lnT>
                    <a:lnB w="38100" cmpd="sng">
                      <a:solidFill>
                        <a:schemeClr val="tx2"/>
                      </a:solidFill>
                      <a:prstDash val="solid"/>
                    </a:lnB>
                  </a:tcPr>
                </a:tc>
                <a:extLst>
                  <a:ext uri="{0D108BD9-81ED-4DB2-BD59-A6C34878D82A}">
                    <a16:rowId xmlns:a16="http://schemas.microsoft.com/office/drawing/2014/main" val="3531864588"/>
                  </a:ext>
                </a:extLst>
              </a:tr>
            </a:tbl>
          </a:graphicData>
        </a:graphic>
      </p:graphicFrame>
    </p:spTree>
    <p:extLst>
      <p:ext uri="{BB962C8B-B14F-4D97-AF65-F5344CB8AC3E}">
        <p14:creationId xmlns:p14="http://schemas.microsoft.com/office/powerpoint/2010/main" val="159888140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9244</Words>
  <Application>Microsoft Office PowerPoint</Application>
  <PresentationFormat>画面に合わせる (4:3)</PresentationFormat>
  <Paragraphs>3261</Paragraphs>
  <Slides>44</Slides>
  <Notes>39</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44</vt:i4>
      </vt:variant>
    </vt:vector>
  </HeadingPairs>
  <TitlesOfParts>
    <vt:vector size="51" baseType="lpstr">
      <vt:lpstr>HGP創英角ｺﾞｼｯｸUB</vt:lpstr>
      <vt:lpstr>Meiryo UI</vt:lpstr>
      <vt:lpstr>ＭＳ Ｐゴシック</vt:lpstr>
      <vt:lpstr>新細明體</vt:lpstr>
      <vt:lpstr>Arial</vt:lpstr>
      <vt:lpstr>Calibri</vt:lpstr>
      <vt:lpstr>Office ​​テーマ</vt:lpstr>
      <vt:lpstr>PowerPoint プレゼンテーション</vt:lpstr>
      <vt:lpstr>アンケート概要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2018-02-21T02:19:24Z</dcterms:created>
  <dcterms:modified xsi:type="dcterms:W3CDTF">2020-03-11T04:07:57Z</dcterms:modified>
</cp:coreProperties>
</file>