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9144000" cy="6858000" type="screen4x3"/>
  <p:notesSz cx="9939338" cy="14368463"/>
  <p:defaultTextStyle>
    <a:defPPr>
      <a:defRPr lang="ja-JP"/>
    </a:defPPr>
    <a:lvl1pPr marL="0" algn="l" defTabSz="914290" rtl="0" eaLnBrk="1" latinLnBrk="0" hangingPunct="1">
      <a:defRPr kumimoji="1" sz="1800" kern="1200">
        <a:solidFill>
          <a:schemeClr val="tx1"/>
        </a:solidFill>
        <a:latin typeface="+mn-lt"/>
        <a:ea typeface="+mn-ea"/>
        <a:cs typeface="+mn-cs"/>
      </a:defRPr>
    </a:lvl1pPr>
    <a:lvl2pPr marL="457145" algn="l" defTabSz="914290" rtl="0" eaLnBrk="1" latinLnBrk="0" hangingPunct="1">
      <a:defRPr kumimoji="1" sz="1800" kern="1200">
        <a:solidFill>
          <a:schemeClr val="tx1"/>
        </a:solidFill>
        <a:latin typeface="+mn-lt"/>
        <a:ea typeface="+mn-ea"/>
        <a:cs typeface="+mn-cs"/>
      </a:defRPr>
    </a:lvl2pPr>
    <a:lvl3pPr marL="914290" algn="l" defTabSz="914290" rtl="0" eaLnBrk="1" latinLnBrk="0" hangingPunct="1">
      <a:defRPr kumimoji="1" sz="1800" kern="1200">
        <a:solidFill>
          <a:schemeClr val="tx1"/>
        </a:solidFill>
        <a:latin typeface="+mn-lt"/>
        <a:ea typeface="+mn-ea"/>
        <a:cs typeface="+mn-cs"/>
      </a:defRPr>
    </a:lvl3pPr>
    <a:lvl4pPr marL="1371435" algn="l" defTabSz="914290" rtl="0" eaLnBrk="1" latinLnBrk="0" hangingPunct="1">
      <a:defRPr kumimoji="1" sz="1800" kern="1200">
        <a:solidFill>
          <a:schemeClr val="tx1"/>
        </a:solidFill>
        <a:latin typeface="+mn-lt"/>
        <a:ea typeface="+mn-ea"/>
        <a:cs typeface="+mn-cs"/>
      </a:defRPr>
    </a:lvl4pPr>
    <a:lvl5pPr marL="1828581" algn="l" defTabSz="914290" rtl="0" eaLnBrk="1" latinLnBrk="0" hangingPunct="1">
      <a:defRPr kumimoji="1" sz="1800" kern="1200">
        <a:solidFill>
          <a:schemeClr val="tx1"/>
        </a:solidFill>
        <a:latin typeface="+mn-lt"/>
        <a:ea typeface="+mn-ea"/>
        <a:cs typeface="+mn-cs"/>
      </a:defRPr>
    </a:lvl5pPr>
    <a:lvl6pPr marL="2285726" algn="l" defTabSz="914290" rtl="0" eaLnBrk="1" latinLnBrk="0" hangingPunct="1">
      <a:defRPr kumimoji="1" sz="1800" kern="1200">
        <a:solidFill>
          <a:schemeClr val="tx1"/>
        </a:solidFill>
        <a:latin typeface="+mn-lt"/>
        <a:ea typeface="+mn-ea"/>
        <a:cs typeface="+mn-cs"/>
      </a:defRPr>
    </a:lvl6pPr>
    <a:lvl7pPr marL="2742871" algn="l" defTabSz="914290" rtl="0" eaLnBrk="1" latinLnBrk="0" hangingPunct="1">
      <a:defRPr kumimoji="1" sz="1800" kern="1200">
        <a:solidFill>
          <a:schemeClr val="tx1"/>
        </a:solidFill>
        <a:latin typeface="+mn-lt"/>
        <a:ea typeface="+mn-ea"/>
        <a:cs typeface="+mn-cs"/>
      </a:defRPr>
    </a:lvl7pPr>
    <a:lvl8pPr marL="3200016" algn="l" defTabSz="914290" rtl="0" eaLnBrk="1" latinLnBrk="0" hangingPunct="1">
      <a:defRPr kumimoji="1" sz="1800" kern="1200">
        <a:solidFill>
          <a:schemeClr val="tx1"/>
        </a:solidFill>
        <a:latin typeface="+mn-lt"/>
        <a:ea typeface="+mn-ea"/>
        <a:cs typeface="+mn-cs"/>
      </a:defRPr>
    </a:lvl8pPr>
    <a:lvl9pPr marL="3657161" algn="l" defTabSz="91429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88" autoAdjust="0"/>
    <p:restoredTop sz="99823" autoAdjust="0"/>
  </p:normalViewPr>
  <p:slideViewPr>
    <p:cSldViewPr>
      <p:cViewPr>
        <p:scale>
          <a:sx n="125" d="100"/>
          <a:sy n="125" d="100"/>
        </p:scale>
        <p:origin x="-432" y="4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306737" cy="718309"/>
          </a:xfrm>
          <a:prstGeom prst="rect">
            <a:avLst/>
          </a:prstGeom>
        </p:spPr>
        <p:txBody>
          <a:bodyPr vert="horz" lIns="132716" tIns="66358" rIns="132716" bIns="66358" rtlCol="0"/>
          <a:lstStyle>
            <a:lvl1pPr algn="l">
              <a:defRPr sz="1700"/>
            </a:lvl1pPr>
          </a:lstStyle>
          <a:p>
            <a:endParaRPr kumimoji="1" lang="ja-JP" altLang="en-US"/>
          </a:p>
        </p:txBody>
      </p:sp>
      <p:sp>
        <p:nvSpPr>
          <p:cNvPr id="3" name="日付プレースホルダー 2"/>
          <p:cNvSpPr>
            <a:spLocks noGrp="1"/>
          </p:cNvSpPr>
          <p:nvPr>
            <p:ph type="dt" sz="quarter" idx="1"/>
          </p:nvPr>
        </p:nvSpPr>
        <p:spPr>
          <a:xfrm>
            <a:off x="5630286" y="0"/>
            <a:ext cx="4306737" cy="718309"/>
          </a:xfrm>
          <a:prstGeom prst="rect">
            <a:avLst/>
          </a:prstGeom>
        </p:spPr>
        <p:txBody>
          <a:bodyPr vert="horz" lIns="132716" tIns="66358" rIns="132716" bIns="66358" rtlCol="0"/>
          <a:lstStyle>
            <a:lvl1pPr algn="r">
              <a:defRPr sz="1700"/>
            </a:lvl1pPr>
          </a:lstStyle>
          <a:p>
            <a:fld id="{BBDEAE8C-D7BE-4BF1-BAD5-C68CB519923F}" type="datetime3">
              <a:rPr kumimoji="1" lang="ja-JP" altLang="en-US" smtClean="0"/>
              <a:t>平成30年2月13日</a:t>
            </a:fld>
            <a:endParaRPr kumimoji="1" lang="ja-JP" altLang="en-US"/>
          </a:p>
        </p:txBody>
      </p:sp>
      <p:sp>
        <p:nvSpPr>
          <p:cNvPr id="4" name="フッター プレースホルダー 3"/>
          <p:cNvSpPr>
            <a:spLocks noGrp="1"/>
          </p:cNvSpPr>
          <p:nvPr>
            <p:ph type="ftr" sz="quarter" idx="2"/>
          </p:nvPr>
        </p:nvSpPr>
        <p:spPr>
          <a:xfrm>
            <a:off x="2" y="13647860"/>
            <a:ext cx="4306737" cy="718308"/>
          </a:xfrm>
          <a:prstGeom prst="rect">
            <a:avLst/>
          </a:prstGeom>
        </p:spPr>
        <p:txBody>
          <a:bodyPr vert="horz" lIns="132716" tIns="66358" rIns="132716" bIns="66358" rtlCol="0" anchor="b"/>
          <a:lstStyle>
            <a:lvl1pPr algn="l">
              <a:defRPr sz="1700"/>
            </a:lvl1pPr>
          </a:lstStyle>
          <a:p>
            <a:endParaRPr kumimoji="1" lang="ja-JP" altLang="en-US"/>
          </a:p>
        </p:txBody>
      </p:sp>
      <p:sp>
        <p:nvSpPr>
          <p:cNvPr id="5" name="スライド番号プレースホルダー 4"/>
          <p:cNvSpPr>
            <a:spLocks noGrp="1"/>
          </p:cNvSpPr>
          <p:nvPr>
            <p:ph type="sldNum" sz="quarter" idx="3"/>
          </p:nvPr>
        </p:nvSpPr>
        <p:spPr>
          <a:xfrm>
            <a:off x="5630286" y="13647860"/>
            <a:ext cx="4306737" cy="718308"/>
          </a:xfrm>
          <a:prstGeom prst="rect">
            <a:avLst/>
          </a:prstGeom>
        </p:spPr>
        <p:txBody>
          <a:bodyPr vert="horz" lIns="132716" tIns="66358" rIns="132716" bIns="66358" rtlCol="0" anchor="b"/>
          <a:lstStyle>
            <a:lvl1pPr algn="r">
              <a:defRPr sz="1700"/>
            </a:lvl1pPr>
          </a:lstStyle>
          <a:p>
            <a:fld id="{55A734F7-3760-4BC6-BAB9-69DF98C022A8}" type="slidenum">
              <a:rPr kumimoji="1" lang="ja-JP" altLang="en-US" smtClean="0"/>
              <a:t>‹#›</a:t>
            </a:fld>
            <a:endParaRPr kumimoji="1" lang="ja-JP" altLang="en-US"/>
          </a:p>
        </p:txBody>
      </p:sp>
    </p:spTree>
    <p:extLst>
      <p:ext uri="{BB962C8B-B14F-4D97-AF65-F5344CB8AC3E}">
        <p14:creationId xmlns:p14="http://schemas.microsoft.com/office/powerpoint/2010/main" val="323707652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306737" cy="718309"/>
          </a:xfrm>
          <a:prstGeom prst="rect">
            <a:avLst/>
          </a:prstGeom>
        </p:spPr>
        <p:txBody>
          <a:bodyPr vert="horz" lIns="132716" tIns="66358" rIns="132716" bIns="66358" rtlCol="0"/>
          <a:lstStyle>
            <a:lvl1pPr algn="l">
              <a:defRPr sz="1700"/>
            </a:lvl1pPr>
          </a:lstStyle>
          <a:p>
            <a:endParaRPr kumimoji="1" lang="ja-JP" altLang="en-US"/>
          </a:p>
        </p:txBody>
      </p:sp>
      <p:sp>
        <p:nvSpPr>
          <p:cNvPr id="3" name="日付プレースホルダー 2"/>
          <p:cNvSpPr>
            <a:spLocks noGrp="1"/>
          </p:cNvSpPr>
          <p:nvPr>
            <p:ph type="dt" idx="1"/>
          </p:nvPr>
        </p:nvSpPr>
        <p:spPr>
          <a:xfrm>
            <a:off x="5630286" y="0"/>
            <a:ext cx="4306737" cy="718309"/>
          </a:xfrm>
          <a:prstGeom prst="rect">
            <a:avLst/>
          </a:prstGeom>
        </p:spPr>
        <p:txBody>
          <a:bodyPr vert="horz" lIns="132716" tIns="66358" rIns="132716" bIns="66358" rtlCol="0"/>
          <a:lstStyle>
            <a:lvl1pPr algn="r">
              <a:defRPr sz="1700"/>
            </a:lvl1pPr>
          </a:lstStyle>
          <a:p>
            <a:fld id="{5A1E0CFD-8D89-4436-AC6E-923993EC01D5}" type="datetime3">
              <a:rPr kumimoji="1" lang="ja-JP" altLang="en-US" smtClean="0"/>
              <a:t>平成30年2月13日</a:t>
            </a:fld>
            <a:endParaRPr kumimoji="1" lang="ja-JP" altLang="en-US"/>
          </a:p>
        </p:txBody>
      </p:sp>
      <p:sp>
        <p:nvSpPr>
          <p:cNvPr id="4" name="スライド イメージ プレースホルダー 3"/>
          <p:cNvSpPr>
            <a:spLocks noGrp="1" noRot="1" noChangeAspect="1"/>
          </p:cNvSpPr>
          <p:nvPr>
            <p:ph type="sldImg" idx="2"/>
          </p:nvPr>
        </p:nvSpPr>
        <p:spPr>
          <a:xfrm>
            <a:off x="1377950" y="1077913"/>
            <a:ext cx="7183438" cy="5386387"/>
          </a:xfrm>
          <a:prstGeom prst="rect">
            <a:avLst/>
          </a:prstGeom>
          <a:noFill/>
          <a:ln w="12700">
            <a:solidFill>
              <a:prstClr val="black"/>
            </a:solidFill>
          </a:ln>
        </p:spPr>
        <p:txBody>
          <a:bodyPr vert="horz" lIns="132716" tIns="66358" rIns="132716" bIns="66358" rtlCol="0" anchor="ctr"/>
          <a:lstStyle/>
          <a:p>
            <a:endParaRPr lang="ja-JP" altLang="en-US"/>
          </a:p>
        </p:txBody>
      </p:sp>
      <p:sp>
        <p:nvSpPr>
          <p:cNvPr id="5" name="ノート プレースホルダー 4"/>
          <p:cNvSpPr>
            <a:spLocks noGrp="1"/>
          </p:cNvSpPr>
          <p:nvPr>
            <p:ph type="body" sz="quarter" idx="3"/>
          </p:nvPr>
        </p:nvSpPr>
        <p:spPr>
          <a:xfrm>
            <a:off x="994400" y="6825077"/>
            <a:ext cx="7950543" cy="6464776"/>
          </a:xfrm>
          <a:prstGeom prst="rect">
            <a:avLst/>
          </a:prstGeom>
        </p:spPr>
        <p:txBody>
          <a:bodyPr vert="horz" lIns="132716" tIns="66358" rIns="132716" bIns="6635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13647860"/>
            <a:ext cx="4306737" cy="718308"/>
          </a:xfrm>
          <a:prstGeom prst="rect">
            <a:avLst/>
          </a:prstGeom>
        </p:spPr>
        <p:txBody>
          <a:bodyPr vert="horz" lIns="132716" tIns="66358" rIns="132716" bIns="66358"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630286" y="13647860"/>
            <a:ext cx="4306737" cy="718308"/>
          </a:xfrm>
          <a:prstGeom prst="rect">
            <a:avLst/>
          </a:prstGeom>
        </p:spPr>
        <p:txBody>
          <a:bodyPr vert="horz" lIns="132716" tIns="66358" rIns="132716" bIns="66358" rtlCol="0" anchor="b"/>
          <a:lstStyle>
            <a:lvl1pPr algn="r">
              <a:defRPr sz="1700"/>
            </a:lvl1pPr>
          </a:lstStyle>
          <a:p>
            <a:fld id="{B9C783AA-54AD-42CD-BD04-8F2A326C27DE}" type="slidenum">
              <a:rPr kumimoji="1" lang="ja-JP" altLang="en-US" smtClean="0"/>
              <a:t>‹#›</a:t>
            </a:fld>
            <a:endParaRPr kumimoji="1" lang="ja-JP" altLang="en-US"/>
          </a:p>
        </p:txBody>
      </p:sp>
    </p:spTree>
    <p:extLst>
      <p:ext uri="{BB962C8B-B14F-4D97-AF65-F5344CB8AC3E}">
        <p14:creationId xmlns:p14="http://schemas.microsoft.com/office/powerpoint/2010/main" val="287747248"/>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400735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6"/>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45" indent="0" algn="ctr">
              <a:buNone/>
              <a:defRPr>
                <a:solidFill>
                  <a:schemeClr val="tx1">
                    <a:tint val="75000"/>
                  </a:schemeClr>
                </a:solidFill>
              </a:defRPr>
            </a:lvl2pPr>
            <a:lvl3pPr marL="914290" indent="0" algn="ctr">
              <a:buNone/>
              <a:defRPr>
                <a:solidFill>
                  <a:schemeClr val="tx1">
                    <a:tint val="75000"/>
                  </a:schemeClr>
                </a:solidFill>
              </a:defRPr>
            </a:lvl3pPr>
            <a:lvl4pPr marL="1371435" indent="0" algn="ctr">
              <a:buNone/>
              <a:defRPr>
                <a:solidFill>
                  <a:schemeClr val="tx1">
                    <a:tint val="75000"/>
                  </a:schemeClr>
                </a:solidFill>
              </a:defRPr>
            </a:lvl4pPr>
            <a:lvl5pPr marL="1828581" indent="0" algn="ctr">
              <a:buNone/>
              <a:defRPr>
                <a:solidFill>
                  <a:schemeClr val="tx1">
                    <a:tint val="75000"/>
                  </a:schemeClr>
                </a:solidFill>
              </a:defRPr>
            </a:lvl5pPr>
            <a:lvl6pPr marL="2285726" indent="0" algn="ctr">
              <a:buNone/>
              <a:defRPr>
                <a:solidFill>
                  <a:schemeClr val="tx1">
                    <a:tint val="75000"/>
                  </a:schemeClr>
                </a:solidFill>
              </a:defRPr>
            </a:lvl6pPr>
            <a:lvl7pPr marL="2742871" indent="0" algn="ctr">
              <a:buNone/>
              <a:defRPr>
                <a:solidFill>
                  <a:schemeClr val="tx1">
                    <a:tint val="75000"/>
                  </a:schemeClr>
                </a:solidFill>
              </a:defRPr>
            </a:lvl7pPr>
            <a:lvl8pPr marL="3200016" indent="0" algn="ctr">
              <a:buNone/>
              <a:defRPr>
                <a:solidFill>
                  <a:schemeClr val="tx1">
                    <a:tint val="75000"/>
                  </a:schemeClr>
                </a:solidFill>
              </a:defRPr>
            </a:lvl8pPr>
            <a:lvl9pPr marL="3657161"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A180FA4F-F630-48D8-BA62-E9563D49BE1B}" type="datetime3">
              <a:rPr kumimoji="1" lang="ja-JP" altLang="en-US" smtClean="0"/>
              <a:t>平成30年2月13日</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F4299E4-28CD-4F56-BBFB-9920FD24FAA4}" type="datetime3">
              <a:rPr kumimoji="1" lang="ja-JP" altLang="en-US" smtClean="0"/>
              <a:t>平成30年2月13日</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9"/>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2553F2D-15E2-4963-B12C-40549F9F0170}" type="datetime3">
              <a:rPr kumimoji="1" lang="ja-JP" altLang="en-US" smtClean="0"/>
              <a:t>平成30年2月13日</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30F71B9-3AAD-4924-B236-0E5189B43F9C}" type="datetime3">
              <a:rPr kumimoji="1" lang="ja-JP" altLang="en-US" smtClean="0"/>
              <a:t>平成30年2月13日</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1"/>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145" indent="0">
              <a:buNone/>
              <a:defRPr sz="1800">
                <a:solidFill>
                  <a:schemeClr val="tx1">
                    <a:tint val="75000"/>
                  </a:schemeClr>
                </a:solidFill>
              </a:defRPr>
            </a:lvl2pPr>
            <a:lvl3pPr marL="914290" indent="0">
              <a:buNone/>
              <a:defRPr sz="1600">
                <a:solidFill>
                  <a:schemeClr val="tx1">
                    <a:tint val="75000"/>
                  </a:schemeClr>
                </a:solidFill>
              </a:defRPr>
            </a:lvl3pPr>
            <a:lvl4pPr marL="1371435" indent="0">
              <a:buNone/>
              <a:defRPr sz="1400">
                <a:solidFill>
                  <a:schemeClr val="tx1">
                    <a:tint val="75000"/>
                  </a:schemeClr>
                </a:solidFill>
              </a:defRPr>
            </a:lvl4pPr>
            <a:lvl5pPr marL="1828581" indent="0">
              <a:buNone/>
              <a:defRPr sz="1400">
                <a:solidFill>
                  <a:schemeClr val="tx1">
                    <a:tint val="75000"/>
                  </a:schemeClr>
                </a:solidFill>
              </a:defRPr>
            </a:lvl5pPr>
            <a:lvl6pPr marL="2285726" indent="0">
              <a:buNone/>
              <a:defRPr sz="1400">
                <a:solidFill>
                  <a:schemeClr val="tx1">
                    <a:tint val="75000"/>
                  </a:schemeClr>
                </a:solidFill>
              </a:defRPr>
            </a:lvl6pPr>
            <a:lvl7pPr marL="2742871" indent="0">
              <a:buNone/>
              <a:defRPr sz="1400">
                <a:solidFill>
                  <a:schemeClr val="tx1">
                    <a:tint val="75000"/>
                  </a:schemeClr>
                </a:solidFill>
              </a:defRPr>
            </a:lvl7pPr>
            <a:lvl8pPr marL="3200016" indent="0">
              <a:buNone/>
              <a:defRPr sz="1400">
                <a:solidFill>
                  <a:schemeClr val="tx1">
                    <a:tint val="75000"/>
                  </a:schemeClr>
                </a:solidFill>
              </a:defRPr>
            </a:lvl8pPr>
            <a:lvl9pPr marL="3657161"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8EEA4D63-19F7-4733-A34C-413B854B342C}" type="datetime3">
              <a:rPr kumimoji="1" lang="ja-JP" altLang="en-US" smtClean="0"/>
              <a:t>平成30年2月13日</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93C67025-DEB9-44E7-BED1-28EFCE49D107}" type="datetime3">
              <a:rPr kumimoji="1" lang="ja-JP" altLang="en-US" smtClean="0"/>
              <a:t>平成30年2月13日</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145" indent="0">
              <a:buNone/>
              <a:defRPr sz="2000" b="1"/>
            </a:lvl2pPr>
            <a:lvl3pPr marL="914290" indent="0">
              <a:buNone/>
              <a:defRPr sz="1800" b="1"/>
            </a:lvl3pPr>
            <a:lvl4pPr marL="1371435" indent="0">
              <a:buNone/>
              <a:defRPr sz="1600" b="1"/>
            </a:lvl4pPr>
            <a:lvl5pPr marL="1828581" indent="0">
              <a:buNone/>
              <a:defRPr sz="1600" b="1"/>
            </a:lvl5pPr>
            <a:lvl6pPr marL="2285726" indent="0">
              <a:buNone/>
              <a:defRPr sz="1600" b="1"/>
            </a:lvl6pPr>
            <a:lvl7pPr marL="2742871" indent="0">
              <a:buNone/>
              <a:defRPr sz="1600" b="1"/>
            </a:lvl7pPr>
            <a:lvl8pPr marL="3200016" indent="0">
              <a:buNone/>
              <a:defRPr sz="1600" b="1"/>
            </a:lvl8pPr>
            <a:lvl9pPr marL="3657161"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6" y="1535113"/>
            <a:ext cx="4041775" cy="639762"/>
          </a:xfrm>
        </p:spPr>
        <p:txBody>
          <a:bodyPr anchor="b"/>
          <a:lstStyle>
            <a:lvl1pPr marL="0" indent="0">
              <a:buNone/>
              <a:defRPr sz="2400" b="1"/>
            </a:lvl1pPr>
            <a:lvl2pPr marL="457145" indent="0">
              <a:buNone/>
              <a:defRPr sz="2000" b="1"/>
            </a:lvl2pPr>
            <a:lvl3pPr marL="914290" indent="0">
              <a:buNone/>
              <a:defRPr sz="1800" b="1"/>
            </a:lvl3pPr>
            <a:lvl4pPr marL="1371435" indent="0">
              <a:buNone/>
              <a:defRPr sz="1600" b="1"/>
            </a:lvl4pPr>
            <a:lvl5pPr marL="1828581" indent="0">
              <a:buNone/>
              <a:defRPr sz="1600" b="1"/>
            </a:lvl5pPr>
            <a:lvl6pPr marL="2285726" indent="0">
              <a:buNone/>
              <a:defRPr sz="1600" b="1"/>
            </a:lvl6pPr>
            <a:lvl7pPr marL="2742871" indent="0">
              <a:buNone/>
              <a:defRPr sz="1600" b="1"/>
            </a:lvl7pPr>
            <a:lvl8pPr marL="3200016" indent="0">
              <a:buNone/>
              <a:defRPr sz="1600" b="1"/>
            </a:lvl8pPr>
            <a:lvl9pPr marL="3657161"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D9C3139B-DFE9-4B30-B8E3-7E9AB62A0D20}" type="datetime3">
              <a:rPr kumimoji="1" lang="ja-JP" altLang="en-US" smtClean="0"/>
              <a:t>平成30年2月13日</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DAEC2CB1-7399-45AE-BFFD-48BB0ADB600B}" type="datetime3">
              <a:rPr kumimoji="1" lang="ja-JP" altLang="en-US" smtClean="0"/>
              <a:t>平成30年2月13日</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73EF78B8-55A6-4EA5-AC31-C370D80280BC}" type="datetime3">
              <a:rPr kumimoji="1" lang="ja-JP" altLang="en-US" smtClean="0"/>
              <a:t>平成30年2月13日</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1" y="1435101"/>
            <a:ext cx="3008313" cy="4691063"/>
          </a:xfrm>
        </p:spPr>
        <p:txBody>
          <a:bodyPr/>
          <a:lstStyle>
            <a:lvl1pPr marL="0" indent="0">
              <a:buNone/>
              <a:defRPr sz="1400"/>
            </a:lvl1pPr>
            <a:lvl2pPr marL="457145" indent="0">
              <a:buNone/>
              <a:defRPr sz="1200"/>
            </a:lvl2pPr>
            <a:lvl3pPr marL="914290" indent="0">
              <a:buNone/>
              <a:defRPr sz="1000"/>
            </a:lvl3pPr>
            <a:lvl4pPr marL="1371435" indent="0">
              <a:buNone/>
              <a:defRPr sz="900"/>
            </a:lvl4pPr>
            <a:lvl5pPr marL="1828581" indent="0">
              <a:buNone/>
              <a:defRPr sz="900"/>
            </a:lvl5pPr>
            <a:lvl6pPr marL="2285726" indent="0">
              <a:buNone/>
              <a:defRPr sz="900"/>
            </a:lvl6pPr>
            <a:lvl7pPr marL="2742871" indent="0">
              <a:buNone/>
              <a:defRPr sz="900"/>
            </a:lvl7pPr>
            <a:lvl8pPr marL="3200016" indent="0">
              <a:buNone/>
              <a:defRPr sz="900"/>
            </a:lvl8pPr>
            <a:lvl9pPr marL="3657161"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7610453-5EA3-4978-86FA-60E51A5D3C2C}" type="datetime3">
              <a:rPr kumimoji="1" lang="ja-JP" altLang="en-US" smtClean="0"/>
              <a:t>平成30年2月13日</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145" indent="0">
              <a:buNone/>
              <a:defRPr sz="2800"/>
            </a:lvl2pPr>
            <a:lvl3pPr marL="914290" indent="0">
              <a:buNone/>
              <a:defRPr sz="2400"/>
            </a:lvl3pPr>
            <a:lvl4pPr marL="1371435" indent="0">
              <a:buNone/>
              <a:defRPr sz="2000"/>
            </a:lvl4pPr>
            <a:lvl5pPr marL="1828581" indent="0">
              <a:buNone/>
              <a:defRPr sz="2000"/>
            </a:lvl5pPr>
            <a:lvl6pPr marL="2285726" indent="0">
              <a:buNone/>
              <a:defRPr sz="2000"/>
            </a:lvl6pPr>
            <a:lvl7pPr marL="2742871" indent="0">
              <a:buNone/>
              <a:defRPr sz="2000"/>
            </a:lvl7pPr>
            <a:lvl8pPr marL="3200016" indent="0">
              <a:buNone/>
              <a:defRPr sz="2000"/>
            </a:lvl8pPr>
            <a:lvl9pPr marL="3657161"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145" indent="0">
              <a:buNone/>
              <a:defRPr sz="1200"/>
            </a:lvl2pPr>
            <a:lvl3pPr marL="914290" indent="0">
              <a:buNone/>
              <a:defRPr sz="1000"/>
            </a:lvl3pPr>
            <a:lvl4pPr marL="1371435" indent="0">
              <a:buNone/>
              <a:defRPr sz="900"/>
            </a:lvl4pPr>
            <a:lvl5pPr marL="1828581" indent="0">
              <a:buNone/>
              <a:defRPr sz="900"/>
            </a:lvl5pPr>
            <a:lvl6pPr marL="2285726" indent="0">
              <a:buNone/>
              <a:defRPr sz="900"/>
            </a:lvl6pPr>
            <a:lvl7pPr marL="2742871" indent="0">
              <a:buNone/>
              <a:defRPr sz="900"/>
            </a:lvl7pPr>
            <a:lvl8pPr marL="3200016" indent="0">
              <a:buNone/>
              <a:defRPr sz="900"/>
            </a:lvl8pPr>
            <a:lvl9pPr marL="3657161"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F1B42EB-D4D0-470D-8430-BC3D18B9383F}" type="datetime3">
              <a:rPr kumimoji="1" lang="ja-JP" altLang="en-US" smtClean="0"/>
              <a:t>平成30年2月13日</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29" tIns="45715" rIns="91429" bIns="45715"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1"/>
            <a:ext cx="8229600" cy="4525963"/>
          </a:xfrm>
          <a:prstGeom prst="rect">
            <a:avLst/>
          </a:prstGeom>
        </p:spPr>
        <p:txBody>
          <a:bodyPr vert="horz" lIns="91429" tIns="45715" rIns="91429" bIns="45715"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1"/>
            <a:ext cx="2133600" cy="365125"/>
          </a:xfrm>
          <a:prstGeom prst="rect">
            <a:avLst/>
          </a:prstGeom>
        </p:spPr>
        <p:txBody>
          <a:bodyPr vert="horz" lIns="91429" tIns="45715" rIns="91429" bIns="45715" rtlCol="0" anchor="ctr"/>
          <a:lstStyle>
            <a:lvl1pPr algn="l">
              <a:defRPr sz="1200">
                <a:solidFill>
                  <a:schemeClr val="tx1">
                    <a:tint val="75000"/>
                  </a:schemeClr>
                </a:solidFill>
              </a:defRPr>
            </a:lvl1pPr>
          </a:lstStyle>
          <a:p>
            <a:fld id="{51360E41-6DA9-4003-915A-A1410A687208}" type="datetime3">
              <a:rPr kumimoji="1" lang="ja-JP" altLang="en-US" smtClean="0"/>
              <a:t>平成30年2月13日</a:t>
            </a:fld>
            <a:endParaRPr kumimoji="1" lang="ja-JP" altLang="en-US"/>
          </a:p>
        </p:txBody>
      </p:sp>
      <p:sp>
        <p:nvSpPr>
          <p:cNvPr id="5" name="フッター プレースホルダ 4"/>
          <p:cNvSpPr>
            <a:spLocks noGrp="1"/>
          </p:cNvSpPr>
          <p:nvPr>
            <p:ph type="ftr" sz="quarter" idx="3"/>
          </p:nvPr>
        </p:nvSpPr>
        <p:spPr>
          <a:xfrm>
            <a:off x="3124200" y="6356351"/>
            <a:ext cx="2895600" cy="365125"/>
          </a:xfrm>
          <a:prstGeom prst="rect">
            <a:avLst/>
          </a:prstGeom>
        </p:spPr>
        <p:txBody>
          <a:bodyPr vert="horz" lIns="91429" tIns="45715" rIns="91429" bIns="45715"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1"/>
            <a:ext cx="2133600" cy="365125"/>
          </a:xfrm>
          <a:prstGeom prst="rect">
            <a:avLst/>
          </a:prstGeom>
        </p:spPr>
        <p:txBody>
          <a:bodyPr vert="horz" lIns="91429" tIns="45715" rIns="91429" bIns="45715"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290" rtl="0" eaLnBrk="1" latinLnBrk="0" hangingPunct="1">
        <a:spcBef>
          <a:spcPct val="0"/>
        </a:spcBef>
        <a:buNone/>
        <a:defRPr kumimoji="1" sz="4400" kern="1200">
          <a:solidFill>
            <a:schemeClr val="tx1"/>
          </a:solidFill>
          <a:latin typeface="+mj-lt"/>
          <a:ea typeface="+mj-ea"/>
          <a:cs typeface="+mj-cs"/>
        </a:defRPr>
      </a:lvl1pPr>
    </p:titleStyle>
    <p:bodyStyle>
      <a:lvl1pPr marL="342859" indent="-342859" algn="l" defTabSz="91429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861" indent="-285716" algn="l" defTabSz="91429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863" indent="-228573" algn="l" defTabSz="91429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008" indent="-228573" algn="l" defTabSz="91429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153" indent="-228573" algn="l" defTabSz="91429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298" indent="-228573" algn="l" defTabSz="91429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443" indent="-228573" algn="l" defTabSz="91429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589" indent="-228573" algn="l" defTabSz="91429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734" indent="-228573" algn="l" defTabSz="91429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290" rtl="0" eaLnBrk="1" latinLnBrk="0" hangingPunct="1">
        <a:defRPr kumimoji="1" sz="1800" kern="1200">
          <a:solidFill>
            <a:schemeClr val="tx1"/>
          </a:solidFill>
          <a:latin typeface="+mn-lt"/>
          <a:ea typeface="+mn-ea"/>
          <a:cs typeface="+mn-cs"/>
        </a:defRPr>
      </a:lvl1pPr>
      <a:lvl2pPr marL="457145" algn="l" defTabSz="914290" rtl="0" eaLnBrk="1" latinLnBrk="0" hangingPunct="1">
        <a:defRPr kumimoji="1" sz="1800" kern="1200">
          <a:solidFill>
            <a:schemeClr val="tx1"/>
          </a:solidFill>
          <a:latin typeface="+mn-lt"/>
          <a:ea typeface="+mn-ea"/>
          <a:cs typeface="+mn-cs"/>
        </a:defRPr>
      </a:lvl2pPr>
      <a:lvl3pPr marL="914290" algn="l" defTabSz="914290" rtl="0" eaLnBrk="1" latinLnBrk="0" hangingPunct="1">
        <a:defRPr kumimoji="1" sz="1800" kern="1200">
          <a:solidFill>
            <a:schemeClr val="tx1"/>
          </a:solidFill>
          <a:latin typeface="+mn-lt"/>
          <a:ea typeface="+mn-ea"/>
          <a:cs typeface="+mn-cs"/>
        </a:defRPr>
      </a:lvl3pPr>
      <a:lvl4pPr marL="1371435" algn="l" defTabSz="914290" rtl="0" eaLnBrk="1" latinLnBrk="0" hangingPunct="1">
        <a:defRPr kumimoji="1" sz="1800" kern="1200">
          <a:solidFill>
            <a:schemeClr val="tx1"/>
          </a:solidFill>
          <a:latin typeface="+mn-lt"/>
          <a:ea typeface="+mn-ea"/>
          <a:cs typeface="+mn-cs"/>
        </a:defRPr>
      </a:lvl4pPr>
      <a:lvl5pPr marL="1828581" algn="l" defTabSz="914290" rtl="0" eaLnBrk="1" latinLnBrk="0" hangingPunct="1">
        <a:defRPr kumimoji="1" sz="1800" kern="1200">
          <a:solidFill>
            <a:schemeClr val="tx1"/>
          </a:solidFill>
          <a:latin typeface="+mn-lt"/>
          <a:ea typeface="+mn-ea"/>
          <a:cs typeface="+mn-cs"/>
        </a:defRPr>
      </a:lvl5pPr>
      <a:lvl6pPr marL="2285726" algn="l" defTabSz="914290" rtl="0" eaLnBrk="1" latinLnBrk="0" hangingPunct="1">
        <a:defRPr kumimoji="1" sz="1800" kern="1200">
          <a:solidFill>
            <a:schemeClr val="tx1"/>
          </a:solidFill>
          <a:latin typeface="+mn-lt"/>
          <a:ea typeface="+mn-ea"/>
          <a:cs typeface="+mn-cs"/>
        </a:defRPr>
      </a:lvl6pPr>
      <a:lvl7pPr marL="2742871" algn="l" defTabSz="914290" rtl="0" eaLnBrk="1" latinLnBrk="0" hangingPunct="1">
        <a:defRPr kumimoji="1" sz="1800" kern="1200">
          <a:solidFill>
            <a:schemeClr val="tx1"/>
          </a:solidFill>
          <a:latin typeface="+mn-lt"/>
          <a:ea typeface="+mn-ea"/>
          <a:cs typeface="+mn-cs"/>
        </a:defRPr>
      </a:lvl7pPr>
      <a:lvl8pPr marL="3200016" algn="l" defTabSz="914290" rtl="0" eaLnBrk="1" latinLnBrk="0" hangingPunct="1">
        <a:defRPr kumimoji="1" sz="1800" kern="1200">
          <a:solidFill>
            <a:schemeClr val="tx1"/>
          </a:solidFill>
          <a:latin typeface="+mn-lt"/>
          <a:ea typeface="+mn-ea"/>
          <a:cs typeface="+mn-cs"/>
        </a:defRPr>
      </a:lvl8pPr>
      <a:lvl9pPr marL="3657161" algn="l" defTabSz="91429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Rectangle 77"/>
          <p:cNvSpPr>
            <a:spLocks noChangeArrowheads="1"/>
          </p:cNvSpPr>
          <p:nvPr/>
        </p:nvSpPr>
        <p:spPr bwMode="auto">
          <a:xfrm>
            <a:off x="101817" y="4951007"/>
            <a:ext cx="9015384" cy="1862369"/>
          </a:xfrm>
          <a:prstGeom prst="rect">
            <a:avLst/>
          </a:prstGeom>
          <a:noFill/>
          <a:ln w="19050">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9" tIns="0" rIns="91429" bIns="45715" numCol="1" anchor="ctr" anchorCtr="0" compatLnSpc="1">
            <a:prstTxWarp prst="textNoShape">
              <a:avLst/>
            </a:prstTxWarp>
            <a:no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eaLnBrk="0" hangingPunct="0"/>
            <a:r>
              <a:rPr lang="en-US" altLang="ja-JP" sz="1200" b="1" dirty="0" smtClean="0">
                <a:latin typeface="メイリオ" pitchFamily="50" charset="-128"/>
                <a:ea typeface="メイリオ" pitchFamily="50" charset="-128"/>
                <a:cs typeface="メイリオ" pitchFamily="50" charset="-128"/>
              </a:rPr>
              <a:t>《</a:t>
            </a:r>
            <a:r>
              <a:rPr lang="ja-JP" altLang="en-US" sz="1200" b="1" dirty="0" smtClean="0">
                <a:latin typeface="メイリオ" pitchFamily="50" charset="-128"/>
                <a:ea typeface="メイリオ" pitchFamily="50" charset="-128"/>
                <a:cs typeface="メイリオ" pitchFamily="50" charset="-128"/>
              </a:rPr>
              <a:t>平成</a:t>
            </a:r>
            <a:r>
              <a:rPr lang="en-US" altLang="ja-JP" sz="1200" b="1" dirty="0" smtClean="0">
                <a:latin typeface="メイリオ" pitchFamily="50" charset="-128"/>
                <a:ea typeface="メイリオ" pitchFamily="50" charset="-128"/>
                <a:cs typeface="メイリオ" pitchFamily="50" charset="-128"/>
              </a:rPr>
              <a:t>30</a:t>
            </a:r>
            <a:r>
              <a:rPr lang="ja-JP" altLang="en-US" sz="1200" b="1" dirty="0" smtClean="0">
                <a:latin typeface="メイリオ" pitchFamily="50" charset="-128"/>
                <a:ea typeface="メイリオ" pitchFamily="50" charset="-128"/>
                <a:cs typeface="メイリオ" pitchFamily="50" charset="-128"/>
              </a:rPr>
              <a:t>年度</a:t>
            </a:r>
            <a:r>
              <a:rPr lang="ja-JP" altLang="en-US" sz="1200" b="1" dirty="0">
                <a:latin typeface="メイリオ" pitchFamily="50" charset="-128"/>
                <a:ea typeface="メイリオ" pitchFamily="50" charset="-128"/>
                <a:cs typeface="メイリオ" pitchFamily="50" charset="-128"/>
              </a:rPr>
              <a:t>以降</a:t>
            </a:r>
            <a:r>
              <a:rPr lang="ja-JP" altLang="en-US" sz="1200" b="1" dirty="0" smtClean="0">
                <a:latin typeface="メイリオ" pitchFamily="50" charset="-128"/>
                <a:ea typeface="メイリオ" pitchFamily="50" charset="-128"/>
                <a:cs typeface="メイリオ" pitchFamily="50" charset="-128"/>
              </a:rPr>
              <a:t>の取組み</a:t>
            </a:r>
            <a:r>
              <a:rPr lang="en-US" altLang="ja-JP" sz="1200" b="1" dirty="0" smtClean="0">
                <a:latin typeface="メイリオ" pitchFamily="50" charset="-128"/>
                <a:ea typeface="メイリオ" pitchFamily="50" charset="-128"/>
                <a:cs typeface="メイリオ" pitchFamily="50" charset="-128"/>
              </a:rPr>
              <a:t>》</a:t>
            </a:r>
            <a:r>
              <a:rPr lang="ja-JP" altLang="en-US" sz="1050" b="1" dirty="0" smtClean="0">
                <a:latin typeface="メイリオ" pitchFamily="50" charset="-128"/>
                <a:ea typeface="メイリオ" pitchFamily="50" charset="-128"/>
                <a:cs typeface="メイリオ" pitchFamily="50" charset="-128"/>
              </a:rPr>
              <a:t>　</a:t>
            </a:r>
            <a:endParaRPr lang="en-US" altLang="ja-JP" sz="1050" b="1" dirty="0" smtClean="0">
              <a:latin typeface="メイリオ" pitchFamily="50" charset="-128"/>
              <a:ea typeface="メイリオ" pitchFamily="50" charset="-128"/>
              <a:cs typeface="メイリオ" pitchFamily="50" charset="-128"/>
            </a:endParaRPr>
          </a:p>
          <a:p>
            <a:pPr eaLnBrk="0" hangingPunct="0"/>
            <a:endParaRPr lang="en-US" altLang="ja-JP" sz="1050" b="1" dirty="0">
              <a:latin typeface="メイリオ" pitchFamily="50" charset="-128"/>
              <a:ea typeface="メイリオ" pitchFamily="50" charset="-128"/>
              <a:cs typeface="メイリオ" pitchFamily="50" charset="-128"/>
            </a:endParaRPr>
          </a:p>
          <a:p>
            <a:pPr eaLnBrk="0" hangingPunct="0"/>
            <a:endParaRPr lang="en-US" altLang="ja-JP" sz="1050" b="1" dirty="0">
              <a:latin typeface="メイリオ" pitchFamily="50" charset="-128"/>
              <a:ea typeface="メイリオ" pitchFamily="50" charset="-128"/>
              <a:cs typeface="メイリオ" pitchFamily="50" charset="-128"/>
            </a:endParaRPr>
          </a:p>
          <a:p>
            <a:pPr eaLnBrk="0" hangingPunct="0"/>
            <a:endParaRPr lang="en-US" altLang="ja-JP" sz="1050" b="1" dirty="0" smtClean="0">
              <a:latin typeface="メイリオ" pitchFamily="50" charset="-128"/>
              <a:ea typeface="メイリオ" pitchFamily="50" charset="-128"/>
              <a:cs typeface="メイリオ" pitchFamily="50" charset="-128"/>
            </a:endParaRPr>
          </a:p>
          <a:p>
            <a:pPr eaLnBrk="0" hangingPunct="0"/>
            <a:endParaRPr lang="en-US" altLang="ja-JP" sz="800" dirty="0" smtClean="0">
              <a:latin typeface="メイリオ" pitchFamily="50" charset="-128"/>
              <a:ea typeface="メイリオ" pitchFamily="50" charset="-128"/>
              <a:cs typeface="メイリオ" pitchFamily="50" charset="-128"/>
            </a:endParaRPr>
          </a:p>
          <a:p>
            <a:pPr eaLnBrk="0" hangingPunct="0"/>
            <a:endParaRPr lang="en-US" altLang="ja-JP" sz="800" dirty="0" smtClean="0">
              <a:latin typeface="メイリオ" pitchFamily="50" charset="-128"/>
              <a:ea typeface="メイリオ" pitchFamily="50" charset="-128"/>
              <a:cs typeface="メイリオ" pitchFamily="50" charset="-128"/>
            </a:endParaRPr>
          </a:p>
          <a:p>
            <a:pPr eaLnBrk="0" hangingPunct="0"/>
            <a:endParaRPr lang="en-US" altLang="ja-JP" sz="800" dirty="0">
              <a:latin typeface="メイリオ" pitchFamily="50" charset="-128"/>
              <a:ea typeface="メイリオ" pitchFamily="50" charset="-128"/>
              <a:cs typeface="メイリオ" pitchFamily="50" charset="-128"/>
            </a:endParaRPr>
          </a:p>
          <a:p>
            <a:pPr eaLnBrk="0" hangingPunct="0"/>
            <a:endParaRPr lang="en-US" altLang="ja-JP" sz="800" dirty="0" smtClean="0">
              <a:latin typeface="メイリオ" pitchFamily="50" charset="-128"/>
              <a:ea typeface="メイリオ" pitchFamily="50" charset="-128"/>
              <a:cs typeface="メイリオ" pitchFamily="50" charset="-128"/>
            </a:endParaRPr>
          </a:p>
          <a:p>
            <a:pPr eaLnBrk="0" hangingPunct="0"/>
            <a:endParaRPr lang="en-US" altLang="ja-JP" sz="800" dirty="0">
              <a:latin typeface="メイリオ" pitchFamily="50" charset="-128"/>
              <a:ea typeface="メイリオ" pitchFamily="50" charset="-128"/>
              <a:cs typeface="メイリオ" pitchFamily="50" charset="-128"/>
            </a:endParaRPr>
          </a:p>
          <a:p>
            <a:pPr eaLnBrk="0" hangingPunct="0"/>
            <a:endParaRPr lang="en-US" altLang="ja-JP" sz="800" dirty="0" smtClean="0">
              <a:latin typeface="メイリオ" pitchFamily="50" charset="-128"/>
              <a:ea typeface="メイリオ" pitchFamily="50" charset="-128"/>
              <a:cs typeface="メイリオ" pitchFamily="50" charset="-128"/>
            </a:endParaRPr>
          </a:p>
          <a:p>
            <a:pPr eaLnBrk="0" hangingPunct="0"/>
            <a:endParaRPr lang="en-US" altLang="ja-JP" sz="800" dirty="0" smtClean="0">
              <a:latin typeface="メイリオ" pitchFamily="50" charset="-128"/>
              <a:ea typeface="メイリオ" pitchFamily="50" charset="-128"/>
              <a:cs typeface="メイリオ" pitchFamily="50" charset="-128"/>
            </a:endParaRPr>
          </a:p>
          <a:p>
            <a:pPr eaLnBrk="0" hangingPunct="0"/>
            <a:endParaRPr lang="en-US" altLang="ja-JP" sz="800" dirty="0" smtClean="0">
              <a:latin typeface="メイリオ" pitchFamily="50" charset="-128"/>
              <a:ea typeface="メイリオ" pitchFamily="50" charset="-128"/>
              <a:cs typeface="メイリオ" pitchFamily="50" charset="-128"/>
            </a:endParaRPr>
          </a:p>
          <a:p>
            <a:pPr eaLnBrk="0" hangingPunct="0"/>
            <a:endParaRPr lang="en-US" altLang="ja-JP" sz="800" dirty="0">
              <a:latin typeface="メイリオ" pitchFamily="50" charset="-128"/>
              <a:ea typeface="メイリオ" pitchFamily="50" charset="-128"/>
              <a:cs typeface="メイリオ" pitchFamily="50" charset="-128"/>
            </a:endParaRPr>
          </a:p>
        </p:txBody>
      </p:sp>
      <p:sp>
        <p:nvSpPr>
          <p:cNvPr id="68" name="Rectangle 77"/>
          <p:cNvSpPr>
            <a:spLocks noChangeArrowheads="1"/>
          </p:cNvSpPr>
          <p:nvPr/>
        </p:nvSpPr>
        <p:spPr bwMode="auto">
          <a:xfrm>
            <a:off x="101817" y="404664"/>
            <a:ext cx="9027706" cy="4248472"/>
          </a:xfrm>
          <a:prstGeom prst="rect">
            <a:avLst/>
          </a:prstGeom>
          <a:noFill/>
          <a:ln w="19050">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29" tIns="45715" rIns="91429" bIns="45715" numCol="1" anchor="ctr" anchorCtr="0" compatLnSpc="1">
            <a:prstTxWarp prst="textNoShape">
              <a:avLst/>
            </a:prstTxWarp>
            <a:no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eaLnBrk="0" hangingPunct="0"/>
            <a:endParaRPr lang="en-US" altLang="ja-JP" sz="1050" b="1" dirty="0">
              <a:latin typeface="メイリオ" pitchFamily="50" charset="-128"/>
              <a:ea typeface="メイリオ" pitchFamily="50" charset="-128"/>
              <a:cs typeface="メイリオ" pitchFamily="50" charset="-128"/>
            </a:endParaRPr>
          </a:p>
          <a:p>
            <a:pPr algn="ctr" eaLnBrk="0" hangingPunct="0"/>
            <a:endParaRPr lang="en-US" altLang="ja-JP" sz="1050" b="1" dirty="0" smtClean="0">
              <a:latin typeface="メイリオ" pitchFamily="50" charset="-128"/>
              <a:ea typeface="メイリオ" pitchFamily="50" charset="-128"/>
              <a:cs typeface="メイリオ" pitchFamily="50" charset="-128"/>
            </a:endParaRPr>
          </a:p>
          <a:p>
            <a:pPr algn="ctr" eaLnBrk="0" hangingPunct="0"/>
            <a:endParaRPr lang="en-US" altLang="ja-JP" sz="1050" b="1" dirty="0">
              <a:latin typeface="メイリオ" pitchFamily="50" charset="-128"/>
              <a:ea typeface="メイリオ" pitchFamily="50" charset="-128"/>
              <a:cs typeface="メイリオ" pitchFamily="50" charset="-128"/>
            </a:endParaRPr>
          </a:p>
          <a:p>
            <a:pPr algn="ctr" eaLnBrk="0" hangingPunct="0"/>
            <a:endParaRPr lang="en-US" altLang="ja-JP" sz="1050" b="1" dirty="0" smtClean="0">
              <a:latin typeface="メイリオ" pitchFamily="50" charset="-128"/>
              <a:ea typeface="メイリオ" pitchFamily="50" charset="-128"/>
              <a:cs typeface="メイリオ" pitchFamily="50" charset="-128"/>
            </a:endParaRPr>
          </a:p>
          <a:p>
            <a:pPr algn="ctr" eaLnBrk="0" hangingPunct="0"/>
            <a:endParaRPr lang="en-US" altLang="ja-JP" sz="1050" b="1" dirty="0">
              <a:latin typeface="メイリオ" pitchFamily="50" charset="-128"/>
              <a:ea typeface="メイリオ" pitchFamily="50" charset="-128"/>
              <a:cs typeface="メイリオ" pitchFamily="50" charset="-128"/>
            </a:endParaRPr>
          </a:p>
          <a:p>
            <a:pPr algn="ctr" eaLnBrk="0" hangingPunct="0"/>
            <a:endParaRPr lang="ja-JP" altLang="en-US" sz="1100" b="1" dirty="0">
              <a:latin typeface="メイリオ" pitchFamily="50" charset="-128"/>
              <a:ea typeface="メイリオ" pitchFamily="50" charset="-128"/>
              <a:cs typeface="メイリオ" pitchFamily="50" charset="-128"/>
            </a:endParaRPr>
          </a:p>
          <a:p>
            <a:pPr eaLnBrk="0" hangingPunct="0"/>
            <a:endParaRPr lang="en-US" altLang="ja-JP" sz="900" dirty="0" smtClean="0">
              <a:latin typeface="メイリオ" pitchFamily="50" charset="-128"/>
              <a:ea typeface="メイリオ" pitchFamily="50" charset="-128"/>
              <a:cs typeface="メイリオ" pitchFamily="50" charset="-128"/>
            </a:endParaRPr>
          </a:p>
          <a:p>
            <a:pPr eaLnBrk="0" hangingPunct="0"/>
            <a:endParaRPr lang="en-US" altLang="ja-JP" sz="900" dirty="0">
              <a:latin typeface="メイリオ" pitchFamily="50" charset="-128"/>
              <a:ea typeface="メイリオ" pitchFamily="50" charset="-128"/>
              <a:cs typeface="メイリオ" pitchFamily="50" charset="-128"/>
            </a:endParaRPr>
          </a:p>
          <a:p>
            <a:pPr eaLnBrk="0" hangingPunct="0"/>
            <a:endParaRPr lang="en-US" altLang="ja-JP" sz="900" dirty="0" smtClean="0">
              <a:latin typeface="メイリオ" pitchFamily="50" charset="-128"/>
              <a:ea typeface="メイリオ" pitchFamily="50" charset="-128"/>
              <a:cs typeface="メイリオ" pitchFamily="50" charset="-128"/>
            </a:endParaRPr>
          </a:p>
          <a:p>
            <a:pPr eaLnBrk="0" hangingPunct="0"/>
            <a:endParaRPr lang="en-US" altLang="ja-JP" sz="900" dirty="0">
              <a:latin typeface="メイリオ" pitchFamily="50" charset="-128"/>
              <a:ea typeface="メイリオ" pitchFamily="50" charset="-128"/>
              <a:cs typeface="メイリオ" pitchFamily="50" charset="-128"/>
            </a:endParaRPr>
          </a:p>
          <a:p>
            <a:pPr eaLnBrk="0" hangingPunct="0"/>
            <a:endParaRPr lang="en-US" altLang="ja-JP" sz="900" dirty="0" smtClean="0">
              <a:latin typeface="メイリオ" pitchFamily="50" charset="-128"/>
              <a:ea typeface="メイリオ" pitchFamily="50" charset="-128"/>
              <a:cs typeface="メイリオ" pitchFamily="50" charset="-128"/>
            </a:endParaRPr>
          </a:p>
          <a:p>
            <a:pPr eaLnBrk="0" hangingPunct="0"/>
            <a:endParaRPr lang="en-US" altLang="ja-JP" sz="900" dirty="0">
              <a:latin typeface="メイリオ" pitchFamily="50" charset="-128"/>
              <a:ea typeface="メイリオ" pitchFamily="50" charset="-128"/>
              <a:cs typeface="メイリオ" pitchFamily="50" charset="-128"/>
            </a:endParaRPr>
          </a:p>
          <a:p>
            <a:pPr eaLnBrk="0" hangingPunct="0"/>
            <a:endParaRPr lang="en-US" altLang="ja-JP" sz="1000" dirty="0">
              <a:latin typeface="メイリオ" pitchFamily="50" charset="-128"/>
              <a:ea typeface="メイリオ" pitchFamily="50" charset="-128"/>
              <a:cs typeface="メイリオ" pitchFamily="50" charset="-128"/>
            </a:endParaRPr>
          </a:p>
          <a:p>
            <a:pPr eaLnBrk="0" hangingPunct="0"/>
            <a:endParaRPr lang="en-US" altLang="ja-JP" sz="1000" dirty="0" smtClean="0">
              <a:latin typeface="メイリオ" pitchFamily="50" charset="-128"/>
              <a:ea typeface="メイリオ" pitchFamily="50" charset="-128"/>
              <a:cs typeface="メイリオ" pitchFamily="50" charset="-128"/>
            </a:endParaRPr>
          </a:p>
          <a:p>
            <a:pPr eaLnBrk="0" hangingPunct="0"/>
            <a:endParaRPr lang="ja-JP" altLang="en-US" sz="1000" dirty="0">
              <a:latin typeface="メイリオ" pitchFamily="50" charset="-128"/>
              <a:ea typeface="メイリオ" pitchFamily="50" charset="-128"/>
              <a:cs typeface="メイリオ" pitchFamily="50" charset="-128"/>
            </a:endParaRPr>
          </a:p>
          <a:p>
            <a:pPr marL="266700" indent="-266700" eaLnBrk="0" hangingPunct="0"/>
            <a:r>
              <a:rPr lang="ja-JP" altLang="en-US" sz="900" dirty="0" smtClean="0">
                <a:latin typeface="メイリオ" pitchFamily="50" charset="-128"/>
                <a:ea typeface="メイリオ" pitchFamily="50" charset="-128"/>
                <a:cs typeface="メイリオ" pitchFamily="50" charset="-128"/>
              </a:rPr>
              <a:t>　　</a:t>
            </a:r>
            <a:endParaRPr lang="en-US" altLang="ja-JP" sz="900" dirty="0" smtClean="0">
              <a:latin typeface="メイリオ" pitchFamily="50" charset="-128"/>
              <a:ea typeface="メイリオ" pitchFamily="50" charset="-128"/>
              <a:cs typeface="メイリオ" pitchFamily="50" charset="-128"/>
            </a:endParaRPr>
          </a:p>
          <a:p>
            <a:pPr marL="266700" indent="-266700" eaLnBrk="0" hangingPunct="0"/>
            <a:endParaRPr lang="en-US" altLang="ja-JP" sz="900" dirty="0">
              <a:latin typeface="メイリオ" pitchFamily="50" charset="-128"/>
              <a:ea typeface="メイリオ" pitchFamily="50" charset="-128"/>
              <a:cs typeface="メイリオ" pitchFamily="50" charset="-128"/>
            </a:endParaRPr>
          </a:p>
          <a:p>
            <a:pPr marL="266700" indent="-266700" eaLnBrk="0" hangingPunct="0"/>
            <a:r>
              <a:rPr lang="ja-JP" altLang="en-US" sz="900" dirty="0" smtClean="0">
                <a:latin typeface="メイリオ" pitchFamily="50" charset="-128"/>
                <a:ea typeface="メイリオ" pitchFamily="50" charset="-128"/>
                <a:cs typeface="メイリオ" pitchFamily="50" charset="-128"/>
              </a:rPr>
              <a:t>　</a:t>
            </a:r>
            <a:endParaRPr lang="ja-JP" altLang="en-US" sz="900" dirty="0">
              <a:latin typeface="メイリオ" pitchFamily="50" charset="-128"/>
              <a:ea typeface="メイリオ" pitchFamily="50" charset="-128"/>
              <a:cs typeface="メイリオ" pitchFamily="50" charset="-128"/>
            </a:endParaRPr>
          </a:p>
          <a:p>
            <a:pPr eaLnBrk="0" hangingPunct="0"/>
            <a:r>
              <a:rPr lang="ja-JP" altLang="en-US" sz="900" dirty="0" smtClean="0">
                <a:latin typeface="メイリオ" pitchFamily="50" charset="-128"/>
                <a:ea typeface="メイリオ" pitchFamily="50" charset="-128"/>
                <a:cs typeface="メイリオ" pitchFamily="50" charset="-128"/>
              </a:rPr>
              <a:t>　</a:t>
            </a:r>
            <a:endParaRPr lang="en-US" altLang="ja-JP" sz="900" dirty="0" smtClean="0">
              <a:latin typeface="メイリオ" pitchFamily="50" charset="-128"/>
              <a:ea typeface="メイリオ" pitchFamily="50" charset="-128"/>
              <a:cs typeface="メイリオ" pitchFamily="50" charset="-128"/>
            </a:endParaRPr>
          </a:p>
          <a:p>
            <a:pPr eaLnBrk="0" hangingPunct="0"/>
            <a:endParaRPr lang="en-US" altLang="ja-JP" sz="900" dirty="0">
              <a:latin typeface="メイリオ" pitchFamily="50" charset="-128"/>
              <a:ea typeface="メイリオ" pitchFamily="50" charset="-128"/>
              <a:cs typeface="メイリオ" pitchFamily="50" charset="-128"/>
            </a:endParaRPr>
          </a:p>
          <a:p>
            <a:pPr eaLnBrk="0" hangingPunct="0"/>
            <a:endParaRPr lang="en-US" altLang="ja-JP" sz="900" dirty="0" smtClean="0">
              <a:latin typeface="メイリオ" pitchFamily="50" charset="-128"/>
              <a:ea typeface="メイリオ" pitchFamily="50" charset="-128"/>
              <a:cs typeface="メイリオ" pitchFamily="50" charset="-128"/>
            </a:endParaRPr>
          </a:p>
          <a:p>
            <a:pPr eaLnBrk="0" hangingPunct="0"/>
            <a:endParaRPr lang="en-US" altLang="ja-JP" sz="900" dirty="0">
              <a:latin typeface="メイリオ" pitchFamily="50" charset="-128"/>
              <a:ea typeface="メイリオ" pitchFamily="50" charset="-128"/>
              <a:cs typeface="メイリオ" pitchFamily="50" charset="-128"/>
            </a:endParaRPr>
          </a:p>
          <a:p>
            <a:pPr eaLnBrk="0" hangingPunct="0"/>
            <a:endParaRPr lang="en-US" altLang="ja-JP" sz="900" dirty="0" smtClean="0">
              <a:latin typeface="メイリオ" pitchFamily="50" charset="-128"/>
              <a:ea typeface="メイリオ" pitchFamily="50" charset="-128"/>
              <a:cs typeface="メイリオ" pitchFamily="50" charset="-128"/>
            </a:endParaRPr>
          </a:p>
          <a:p>
            <a:pPr eaLnBrk="0" hangingPunct="0"/>
            <a:endParaRPr lang="en-US" altLang="ja-JP" sz="900" dirty="0" smtClean="0">
              <a:latin typeface="メイリオ" pitchFamily="50" charset="-128"/>
              <a:ea typeface="メイリオ" pitchFamily="50" charset="-128"/>
              <a:cs typeface="メイリオ" pitchFamily="50" charset="-128"/>
            </a:endParaRPr>
          </a:p>
          <a:p>
            <a:pPr eaLnBrk="0" hangingPunct="0"/>
            <a:endParaRPr lang="en-US" altLang="ja-JP" sz="900" dirty="0">
              <a:latin typeface="メイリオ" pitchFamily="50" charset="-128"/>
              <a:ea typeface="メイリオ" pitchFamily="50" charset="-128"/>
              <a:cs typeface="メイリオ" pitchFamily="50" charset="-128"/>
            </a:endParaRPr>
          </a:p>
          <a:p>
            <a:pPr eaLnBrk="0" hangingPunct="0"/>
            <a:endParaRPr lang="en-US" altLang="ja-JP" sz="900" dirty="0" smtClean="0">
              <a:latin typeface="メイリオ" pitchFamily="50" charset="-128"/>
              <a:ea typeface="メイリオ" pitchFamily="50" charset="-128"/>
              <a:cs typeface="メイリオ" pitchFamily="50" charset="-128"/>
            </a:endParaRPr>
          </a:p>
          <a:p>
            <a:pPr eaLnBrk="0" hangingPunct="0"/>
            <a:endParaRPr lang="en-US" altLang="ja-JP" sz="900" dirty="0" smtClean="0">
              <a:latin typeface="メイリオ" pitchFamily="50" charset="-128"/>
              <a:ea typeface="メイリオ" pitchFamily="50" charset="-128"/>
              <a:cs typeface="メイリオ" pitchFamily="50" charset="-128"/>
            </a:endParaRPr>
          </a:p>
          <a:p>
            <a:pPr eaLnBrk="0" hangingPunct="0"/>
            <a:endParaRPr lang="en-US" altLang="ja-JP" sz="900" dirty="0">
              <a:latin typeface="メイリオ" pitchFamily="50" charset="-128"/>
              <a:ea typeface="メイリオ" pitchFamily="50" charset="-128"/>
              <a:cs typeface="メイリオ" pitchFamily="50" charset="-128"/>
            </a:endParaRPr>
          </a:p>
          <a:p>
            <a:pPr eaLnBrk="0" hangingPunct="0"/>
            <a:endParaRPr lang="en-US" altLang="ja-JP" sz="900" dirty="0" smtClean="0">
              <a:latin typeface="メイリオ" pitchFamily="50" charset="-128"/>
              <a:ea typeface="メイリオ" pitchFamily="50" charset="-128"/>
              <a:cs typeface="メイリオ" pitchFamily="50" charset="-128"/>
            </a:endParaRPr>
          </a:p>
          <a:p>
            <a:pPr eaLnBrk="0" hangingPunct="0"/>
            <a:endParaRPr lang="en-US" altLang="ja-JP" sz="900" dirty="0" smtClean="0">
              <a:latin typeface="メイリオ" pitchFamily="50" charset="-128"/>
              <a:ea typeface="メイリオ" pitchFamily="50" charset="-128"/>
              <a:cs typeface="メイリオ" pitchFamily="50" charset="-128"/>
            </a:endParaRPr>
          </a:p>
          <a:p>
            <a:pPr eaLnBrk="0" hangingPunct="0"/>
            <a:r>
              <a:rPr lang="ja-JP" altLang="en-US" sz="900" dirty="0">
                <a:latin typeface="メイリオ" pitchFamily="50" charset="-128"/>
                <a:ea typeface="メイリオ" pitchFamily="50" charset="-128"/>
                <a:cs typeface="メイリオ" pitchFamily="50" charset="-128"/>
              </a:rPr>
              <a:t>　</a:t>
            </a:r>
            <a:r>
              <a:rPr lang="ja-JP" altLang="en-US" sz="900" dirty="0" smtClean="0">
                <a:latin typeface="メイリオ" pitchFamily="50" charset="-128"/>
                <a:ea typeface="メイリオ" pitchFamily="50" charset="-128"/>
                <a:cs typeface="メイリオ" pitchFamily="50" charset="-128"/>
              </a:rPr>
              <a:t>  </a:t>
            </a:r>
            <a:r>
              <a:rPr lang="ja-JP" altLang="en-US" sz="900" dirty="0">
                <a:latin typeface="メイリオ" pitchFamily="50" charset="-128"/>
                <a:ea typeface="メイリオ" pitchFamily="50" charset="-128"/>
                <a:cs typeface="メイリオ" pitchFamily="50" charset="-128"/>
              </a:rPr>
              <a:t>　</a:t>
            </a:r>
          </a:p>
          <a:p>
            <a:pPr eaLnBrk="0" hangingPunct="0"/>
            <a:r>
              <a:rPr lang="ja-JP" altLang="en-US" sz="900" dirty="0" smtClean="0">
                <a:latin typeface="メイリオ" pitchFamily="50" charset="-128"/>
                <a:ea typeface="メイリオ" pitchFamily="50" charset="-128"/>
                <a:cs typeface="メイリオ" pitchFamily="50" charset="-128"/>
              </a:rPr>
              <a:t>　</a:t>
            </a:r>
            <a:endParaRPr lang="en-US" altLang="ja-JP" sz="900" dirty="0">
              <a:latin typeface="メイリオ" pitchFamily="50" charset="-128"/>
              <a:ea typeface="メイリオ" pitchFamily="50" charset="-128"/>
              <a:cs typeface="メイリオ" pitchFamily="50" charset="-128"/>
            </a:endParaRPr>
          </a:p>
          <a:p>
            <a:pPr eaLnBrk="0" hangingPunct="0"/>
            <a:endParaRPr lang="en-US" altLang="ja-JP" sz="900" dirty="0" smtClean="0">
              <a:latin typeface="メイリオ" pitchFamily="50" charset="-128"/>
              <a:ea typeface="メイリオ" pitchFamily="50" charset="-128"/>
              <a:cs typeface="メイリオ" pitchFamily="50" charset="-128"/>
            </a:endParaRPr>
          </a:p>
          <a:p>
            <a:pPr eaLnBrk="0" hangingPunct="0"/>
            <a:endParaRPr lang="en-US" altLang="ja-JP" sz="900" dirty="0">
              <a:latin typeface="メイリオ" pitchFamily="50" charset="-128"/>
              <a:ea typeface="メイリオ" pitchFamily="50" charset="-128"/>
              <a:cs typeface="メイリオ" pitchFamily="50" charset="-128"/>
            </a:endParaRPr>
          </a:p>
          <a:p>
            <a:pPr eaLnBrk="0" hangingPunct="0"/>
            <a:r>
              <a:rPr lang="ja-JP" altLang="en-US" sz="900" dirty="0" smtClean="0">
                <a:latin typeface="メイリオ" pitchFamily="50" charset="-128"/>
                <a:ea typeface="メイリオ" pitchFamily="50" charset="-128"/>
                <a:cs typeface="メイリオ" pitchFamily="50" charset="-128"/>
              </a:rPr>
              <a:t>　</a:t>
            </a:r>
            <a:endParaRPr lang="en-US" altLang="ja-JP" sz="900" b="1" dirty="0" smtClean="0">
              <a:latin typeface="メイリオ" pitchFamily="50" charset="-128"/>
              <a:ea typeface="メイリオ" pitchFamily="50" charset="-128"/>
              <a:cs typeface="メイリオ" pitchFamily="50" charset="-128"/>
            </a:endParaRPr>
          </a:p>
        </p:txBody>
      </p:sp>
      <p:sp>
        <p:nvSpPr>
          <p:cNvPr id="47" name="正方形/長方形 46"/>
          <p:cNvSpPr/>
          <p:nvPr/>
        </p:nvSpPr>
        <p:spPr>
          <a:xfrm>
            <a:off x="8157542" y="10716"/>
            <a:ext cx="950962" cy="367134"/>
          </a:xfrm>
          <a:prstGeom prst="rect">
            <a:avLst/>
          </a:prstGeom>
          <a:ln w="6350"/>
        </p:spPr>
        <p:style>
          <a:lnRef idx="2">
            <a:schemeClr val="dk1"/>
          </a:lnRef>
          <a:fillRef idx="1">
            <a:schemeClr val="lt1"/>
          </a:fillRef>
          <a:effectRef idx="0">
            <a:schemeClr val="dk1"/>
          </a:effectRef>
          <a:fontRef idx="minor">
            <a:schemeClr val="dk1"/>
          </a:fontRef>
        </p:style>
        <p:txBody>
          <a:bodyPr rtlCol="0" anchor="ctr">
            <a:noAutofit/>
          </a:bodyPr>
          <a:lstStyle/>
          <a:p>
            <a:pPr algn="ctr"/>
            <a:r>
              <a:rPr kumimoji="1" lang="ja-JP" altLang="en-US" sz="1050" dirty="0" smtClean="0"/>
              <a:t>平成</a:t>
            </a:r>
            <a:r>
              <a:rPr kumimoji="1" lang="en-US" altLang="ja-JP" sz="1050" dirty="0" smtClean="0"/>
              <a:t>30</a:t>
            </a:r>
            <a:r>
              <a:rPr lang="ja-JP" altLang="en-US" sz="1050" dirty="0" smtClean="0"/>
              <a:t>年</a:t>
            </a:r>
            <a:r>
              <a:rPr lang="en-US" altLang="ja-JP" sz="1050" dirty="0"/>
              <a:t>2</a:t>
            </a:r>
            <a:r>
              <a:rPr lang="ja-JP" altLang="en-US" sz="1050" dirty="0" smtClean="0"/>
              <a:t>月</a:t>
            </a:r>
            <a:endParaRPr lang="en-US" altLang="ja-JP" sz="1050" dirty="0" smtClean="0"/>
          </a:p>
          <a:p>
            <a:pPr algn="ctr"/>
            <a:r>
              <a:rPr kumimoji="1" lang="ja-JP" altLang="en-US" sz="1050" dirty="0" smtClean="0"/>
              <a:t>行政経営課</a:t>
            </a:r>
            <a:endParaRPr kumimoji="1" lang="ja-JP" altLang="en-US" sz="1050" dirty="0"/>
          </a:p>
        </p:txBody>
      </p:sp>
      <p:sp>
        <p:nvSpPr>
          <p:cNvPr id="75" name="角丸四角形 74"/>
          <p:cNvSpPr/>
          <p:nvPr/>
        </p:nvSpPr>
        <p:spPr>
          <a:xfrm>
            <a:off x="6453091" y="2348880"/>
            <a:ext cx="1711372" cy="178318"/>
          </a:xfrm>
          <a:prstGeom prst="roundRect">
            <a:avLst>
              <a:gd name="adj" fmla="val 16667"/>
            </a:avLst>
          </a:prstGeom>
          <a:noFill/>
          <a:ln w="6350">
            <a:noFill/>
          </a:ln>
        </p:spPr>
        <p:style>
          <a:lnRef idx="2">
            <a:schemeClr val="accent3"/>
          </a:lnRef>
          <a:fillRef idx="1">
            <a:schemeClr val="lt1"/>
          </a:fillRef>
          <a:effectRef idx="0">
            <a:schemeClr val="accent3"/>
          </a:effectRef>
          <a:fontRef idx="minor">
            <a:schemeClr val="dk1"/>
          </a:fontRef>
        </p:style>
        <p:txBody>
          <a:bodyPr rtlCol="0" anchor="ctr">
            <a:noAutofit/>
          </a:bodyPr>
          <a:lstStyle/>
          <a:p>
            <a:pPr>
              <a:lnSpc>
                <a:spcPts val="700"/>
              </a:lnSpc>
            </a:pPr>
            <a:endParaRPr lang="ja-JP" altLang="en-US" sz="7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9" name="正方形/長方形 35"/>
          <p:cNvSpPr>
            <a:spLocks noChangeArrowheads="1"/>
          </p:cNvSpPr>
          <p:nvPr/>
        </p:nvSpPr>
        <p:spPr bwMode="auto">
          <a:xfrm>
            <a:off x="179513" y="85301"/>
            <a:ext cx="8064896" cy="270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29" tIns="0" rIns="91429" bIns="0" numCol="1" anchor="t" anchorCtr="0" compatLnSpc="1">
            <a:prstTxWarp prst="textNoShape">
              <a:avLst/>
            </a:prstTxWarp>
            <a:noAutofit/>
          </a:bodyPr>
          <a:lstStyle/>
          <a:p>
            <a:pPr algn="ctr" fontAlgn="base">
              <a:spcBef>
                <a:spcPct val="0"/>
              </a:spcBef>
              <a:spcAft>
                <a:spcPct val="0"/>
              </a:spcAft>
            </a:pPr>
            <a:r>
              <a:rPr lang="ja-JP" altLang="en-US" sz="1400" b="1" dirty="0" smtClean="0">
                <a:latin typeface="メイリオ" pitchFamily="50" charset="-128"/>
                <a:ea typeface="メイリオ" pitchFamily="50" charset="-128"/>
                <a:cs typeface="メイリオ" pitchFamily="50" charset="-128"/>
              </a:rPr>
              <a:t>行財政改革推進プラン</a:t>
            </a:r>
            <a:r>
              <a:rPr lang="en-US" altLang="ja-JP" sz="1400" b="1" dirty="0" smtClean="0">
                <a:latin typeface="メイリオ" pitchFamily="50" charset="-128"/>
                <a:ea typeface="メイリオ" pitchFamily="50" charset="-128"/>
                <a:cs typeface="メイリオ" pitchFamily="50" charset="-128"/>
              </a:rPr>
              <a:t>(</a:t>
            </a:r>
            <a:r>
              <a:rPr lang="ja-JP" altLang="en-US" sz="1400" b="1" dirty="0" smtClean="0">
                <a:latin typeface="メイリオ" pitchFamily="50" charset="-128"/>
                <a:ea typeface="メイリオ" pitchFamily="50" charset="-128"/>
                <a:cs typeface="メイリオ" pitchFamily="50" charset="-128"/>
              </a:rPr>
              <a:t>案</a:t>
            </a:r>
            <a:r>
              <a:rPr lang="en-US" altLang="ja-JP" sz="1400" b="1" dirty="0" smtClean="0">
                <a:latin typeface="メイリオ" pitchFamily="50" charset="-128"/>
                <a:ea typeface="メイリオ" pitchFamily="50" charset="-128"/>
                <a:cs typeface="メイリオ" pitchFamily="50" charset="-128"/>
              </a:rPr>
              <a:t>)(</a:t>
            </a:r>
            <a:r>
              <a:rPr lang="ja-JP" altLang="en-US" sz="1400" b="1" dirty="0" smtClean="0">
                <a:latin typeface="メイリオ" pitchFamily="50" charset="-128"/>
                <a:ea typeface="メイリオ" pitchFamily="50" charset="-128"/>
                <a:cs typeface="メイリオ" pitchFamily="50" charset="-128"/>
              </a:rPr>
              <a:t>平成</a:t>
            </a:r>
            <a:r>
              <a:rPr lang="en-US" altLang="ja-JP" sz="1400" b="1" dirty="0" smtClean="0">
                <a:latin typeface="メイリオ" pitchFamily="50" charset="-128"/>
                <a:ea typeface="メイリオ" pitchFamily="50" charset="-128"/>
                <a:cs typeface="メイリオ" pitchFamily="50" charset="-128"/>
              </a:rPr>
              <a:t>27</a:t>
            </a:r>
            <a:r>
              <a:rPr lang="ja-JP" altLang="en-US" sz="1400" b="1" dirty="0" smtClean="0">
                <a:latin typeface="メイリオ" pitchFamily="50" charset="-128"/>
                <a:ea typeface="メイリオ" pitchFamily="50" charset="-128"/>
                <a:cs typeface="メイリオ" pitchFamily="50" charset="-128"/>
              </a:rPr>
              <a:t>～</a:t>
            </a:r>
            <a:r>
              <a:rPr lang="en-US" altLang="ja-JP" sz="1400" b="1" dirty="0" smtClean="0">
                <a:latin typeface="メイリオ" pitchFamily="50" charset="-128"/>
                <a:ea typeface="メイリオ" pitchFamily="50" charset="-128"/>
                <a:cs typeface="メイリオ" pitchFamily="50" charset="-128"/>
              </a:rPr>
              <a:t>29</a:t>
            </a:r>
            <a:r>
              <a:rPr lang="ja-JP" altLang="en-US" sz="1400" b="1" dirty="0" smtClean="0">
                <a:latin typeface="メイリオ" pitchFamily="50" charset="-128"/>
                <a:ea typeface="メイリオ" pitchFamily="50" charset="-128"/>
                <a:cs typeface="メイリオ" pitchFamily="50" charset="-128"/>
              </a:rPr>
              <a:t>年度</a:t>
            </a:r>
            <a:r>
              <a:rPr lang="en-US" altLang="ja-JP" sz="1400" b="1" dirty="0" smtClean="0">
                <a:latin typeface="メイリオ" pitchFamily="50" charset="-128"/>
                <a:ea typeface="メイリオ" pitchFamily="50" charset="-128"/>
                <a:cs typeface="メイリオ" pitchFamily="50" charset="-128"/>
              </a:rPr>
              <a:t>)</a:t>
            </a:r>
            <a:r>
              <a:rPr lang="ja-JP" altLang="en-US" sz="1400" b="1" dirty="0" smtClean="0">
                <a:latin typeface="メイリオ" pitchFamily="50" charset="-128"/>
                <a:ea typeface="メイリオ" pitchFamily="50" charset="-128"/>
                <a:cs typeface="メイリオ" pitchFamily="50" charset="-128"/>
              </a:rPr>
              <a:t>取組み実績と平成</a:t>
            </a:r>
            <a:r>
              <a:rPr lang="en-US" altLang="ja-JP" sz="1400" b="1" dirty="0" smtClean="0">
                <a:latin typeface="メイリオ" pitchFamily="50" charset="-128"/>
                <a:ea typeface="メイリオ" pitchFamily="50" charset="-128"/>
                <a:cs typeface="メイリオ" pitchFamily="50" charset="-128"/>
              </a:rPr>
              <a:t>30</a:t>
            </a:r>
            <a:r>
              <a:rPr lang="ja-JP" altLang="en-US" sz="1400" b="1" dirty="0" smtClean="0">
                <a:latin typeface="メイリオ" pitchFamily="50" charset="-128"/>
                <a:ea typeface="メイリオ" pitchFamily="50" charset="-128"/>
                <a:cs typeface="メイリオ" pitchFamily="50" charset="-128"/>
              </a:rPr>
              <a:t>年度以降の取組みについて</a:t>
            </a:r>
            <a:endParaRPr lang="ja-JP" altLang="ja-JP" sz="1400" dirty="0">
              <a:solidFill>
                <a:srgbClr val="FF0000"/>
              </a:solidFill>
              <a:latin typeface="Arial" pitchFamily="34" charset="0"/>
              <a:ea typeface="ＭＳ Ｐゴシック" pitchFamily="50" charset="-128"/>
              <a:cs typeface="ＭＳ Ｐゴシック" pitchFamily="50" charset="-128"/>
            </a:endParaRPr>
          </a:p>
          <a:p>
            <a:pPr algn="ctr" fontAlgn="base">
              <a:spcBef>
                <a:spcPct val="0"/>
              </a:spcBef>
              <a:spcAft>
                <a:spcPct val="0"/>
              </a:spcAft>
            </a:pPr>
            <a:endParaRPr lang="ja-JP" altLang="ja-JP" sz="900" dirty="0">
              <a:solidFill>
                <a:srgbClr val="FF0000"/>
              </a:solidFill>
              <a:latin typeface="Arial" pitchFamily="34" charset="0"/>
              <a:ea typeface="ＭＳ Ｐゴシック" pitchFamily="50" charset="-128"/>
              <a:cs typeface="ＭＳ Ｐゴシック" pitchFamily="50" charset="-128"/>
            </a:endParaRPr>
          </a:p>
        </p:txBody>
      </p:sp>
      <p:sp>
        <p:nvSpPr>
          <p:cNvPr id="58" name="正方形/長方形 57"/>
          <p:cNvSpPr/>
          <p:nvPr/>
        </p:nvSpPr>
        <p:spPr>
          <a:xfrm>
            <a:off x="107504" y="404664"/>
            <a:ext cx="9015858" cy="64807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lIns="36000" rIns="36000" rtlCol="0" anchor="ctr"/>
          <a:lstStyle/>
          <a:p>
            <a:pPr eaLnBrk="0" hangingPunct="0"/>
            <a:r>
              <a:rPr lang="en-US" altLang="ja-JP" sz="1200" b="1" dirty="0" smtClean="0">
                <a:latin typeface="メイリオ" pitchFamily="50" charset="-128"/>
                <a:ea typeface="メイリオ" pitchFamily="50" charset="-128"/>
                <a:cs typeface="メイリオ" pitchFamily="50" charset="-128"/>
              </a:rPr>
              <a:t>《</a:t>
            </a:r>
            <a:r>
              <a:rPr lang="ja-JP" altLang="en-US" sz="1200" b="1" dirty="0" smtClean="0">
                <a:latin typeface="メイリオ" pitchFamily="50" charset="-128"/>
                <a:ea typeface="メイリオ" pitchFamily="50" charset="-128"/>
                <a:cs typeface="メイリオ" pitchFamily="50" charset="-128"/>
              </a:rPr>
              <a:t>行財政改革推進プラン（案）に</a:t>
            </a:r>
            <a:r>
              <a:rPr lang="ja-JP" altLang="en-US" sz="1200" b="1" dirty="0">
                <a:latin typeface="メイリオ" pitchFamily="50" charset="-128"/>
                <a:ea typeface="メイリオ" pitchFamily="50" charset="-128"/>
                <a:cs typeface="メイリオ" pitchFamily="50" charset="-128"/>
              </a:rPr>
              <a:t>係る</a:t>
            </a:r>
            <a:r>
              <a:rPr lang="ja-JP" altLang="en-US" sz="1200" b="1" dirty="0" smtClean="0">
                <a:latin typeface="メイリオ" pitchFamily="50" charset="-128"/>
                <a:ea typeface="メイリオ" pitchFamily="50" charset="-128"/>
                <a:cs typeface="メイリオ" pitchFamily="50" charset="-128"/>
              </a:rPr>
              <a:t>取組み実績</a:t>
            </a:r>
            <a:r>
              <a:rPr lang="en-US" altLang="ja-JP" sz="1200" b="1" dirty="0" smtClean="0">
                <a:latin typeface="メイリオ" pitchFamily="50" charset="-128"/>
                <a:ea typeface="メイリオ" pitchFamily="50" charset="-128"/>
                <a:cs typeface="メイリオ" pitchFamily="50" charset="-128"/>
              </a:rPr>
              <a:t>》</a:t>
            </a:r>
          </a:p>
          <a:p>
            <a:pPr eaLnBrk="0" hangingPunct="0">
              <a:lnSpc>
                <a:spcPts val="300"/>
              </a:lnSpc>
            </a:pPr>
            <a:endParaRPr lang="en-US" altLang="ja-JP" sz="1200" b="1" dirty="0" smtClean="0">
              <a:latin typeface="メイリオ" pitchFamily="50" charset="-128"/>
              <a:ea typeface="メイリオ" pitchFamily="50" charset="-128"/>
              <a:cs typeface="メイリオ" pitchFamily="50" charset="-128"/>
            </a:endParaRPr>
          </a:p>
          <a:p>
            <a:pPr eaLnBrk="0" hangingPunct="0"/>
            <a:r>
              <a:rPr lang="ja-JP" altLang="en-US" sz="800" dirty="0" smtClean="0">
                <a:latin typeface="メイリオ" pitchFamily="50" charset="-128"/>
                <a:ea typeface="メイリオ" pitchFamily="50" charset="-128"/>
                <a:cs typeface="メイリオ" pitchFamily="50" charset="-128"/>
              </a:rPr>
              <a:t>　○　「自律的</a:t>
            </a:r>
            <a:r>
              <a:rPr lang="ja-JP" altLang="en-US" sz="800" dirty="0">
                <a:latin typeface="メイリオ" pitchFamily="50" charset="-128"/>
                <a:ea typeface="メイリオ" pitchFamily="50" charset="-128"/>
                <a:cs typeface="メイリオ" pitchFamily="50" charset="-128"/>
              </a:rPr>
              <a:t>で創造性を発揮する行財政運営</a:t>
            </a:r>
            <a:r>
              <a:rPr lang="ja-JP" altLang="en-US" sz="800" dirty="0" smtClean="0">
                <a:latin typeface="メイリオ" pitchFamily="50" charset="-128"/>
                <a:ea typeface="メイリオ" pitchFamily="50" charset="-128"/>
                <a:cs typeface="メイリオ" pitchFamily="50" charset="-128"/>
              </a:rPr>
              <a:t>体制」に</a:t>
            </a:r>
            <a:r>
              <a:rPr lang="ja-JP" altLang="en-US" sz="800" dirty="0">
                <a:latin typeface="メイリオ" pitchFamily="50" charset="-128"/>
                <a:ea typeface="メイリオ" pitchFamily="50" charset="-128"/>
                <a:cs typeface="メイリオ" pitchFamily="50" charset="-128"/>
              </a:rPr>
              <a:t>向け</a:t>
            </a:r>
            <a:r>
              <a:rPr lang="ja-JP" altLang="en-US" sz="800" dirty="0" smtClean="0">
                <a:latin typeface="メイリオ" pitchFamily="50" charset="-128"/>
                <a:ea typeface="メイリオ" pitchFamily="50" charset="-128"/>
                <a:cs typeface="メイリオ" pitchFamily="50" charset="-128"/>
              </a:rPr>
              <a:t>、「</a:t>
            </a:r>
            <a:r>
              <a:rPr lang="ja-JP" altLang="en-US" sz="800" dirty="0">
                <a:latin typeface="メイリオ" pitchFamily="50" charset="-128"/>
                <a:ea typeface="メイリオ" pitchFamily="50" charset="-128"/>
                <a:cs typeface="メイリオ" pitchFamily="50" charset="-128"/>
              </a:rPr>
              <a:t>組み換え」「強みを束ねる」を改革の視点に</a:t>
            </a:r>
            <a:r>
              <a:rPr lang="ja-JP" altLang="en-US" sz="800" dirty="0" smtClean="0">
                <a:latin typeface="メイリオ" pitchFamily="50" charset="-128"/>
                <a:ea typeface="メイリオ" pitchFamily="50" charset="-128"/>
                <a:cs typeface="メイリオ" pitchFamily="50" charset="-128"/>
              </a:rPr>
              <a:t>取組んできた（</a:t>
            </a:r>
            <a:r>
              <a:rPr lang="ja-JP" altLang="en-US" sz="800" dirty="0">
                <a:latin typeface="メイリオ" pitchFamily="50" charset="-128"/>
                <a:ea typeface="メイリオ" pitchFamily="50" charset="-128"/>
                <a:cs typeface="メイリオ" pitchFamily="50" charset="-128"/>
              </a:rPr>
              <a:t>計画期間：平成</a:t>
            </a:r>
            <a:r>
              <a:rPr lang="en-US" altLang="ja-JP" sz="800" dirty="0" smtClean="0">
                <a:latin typeface="メイリオ" pitchFamily="50" charset="-128"/>
                <a:ea typeface="メイリオ" pitchFamily="50" charset="-128"/>
                <a:cs typeface="メイリオ" pitchFamily="50" charset="-128"/>
              </a:rPr>
              <a:t>27</a:t>
            </a:r>
            <a:r>
              <a:rPr lang="ja-JP" altLang="en-US" sz="800" dirty="0" smtClean="0">
                <a:latin typeface="メイリオ" pitchFamily="50" charset="-128"/>
                <a:ea typeface="メイリオ" pitchFamily="50" charset="-128"/>
                <a:cs typeface="メイリオ" pitchFamily="50" charset="-128"/>
              </a:rPr>
              <a:t>～</a:t>
            </a:r>
            <a:r>
              <a:rPr lang="en-US" altLang="ja-JP" sz="800" dirty="0">
                <a:latin typeface="メイリオ" pitchFamily="50" charset="-128"/>
                <a:ea typeface="メイリオ" pitchFamily="50" charset="-128"/>
                <a:cs typeface="メイリオ" pitchFamily="50" charset="-128"/>
              </a:rPr>
              <a:t>29</a:t>
            </a:r>
            <a:r>
              <a:rPr lang="ja-JP" altLang="en-US" sz="800" dirty="0">
                <a:latin typeface="メイリオ" pitchFamily="50" charset="-128"/>
                <a:ea typeface="メイリオ" pitchFamily="50" charset="-128"/>
                <a:cs typeface="メイリオ" pitchFamily="50" charset="-128"/>
              </a:rPr>
              <a:t>年度</a:t>
            </a:r>
            <a:r>
              <a:rPr lang="ja-JP" altLang="en-US" sz="800" dirty="0" smtClean="0">
                <a:latin typeface="メイリオ" pitchFamily="50" charset="-128"/>
                <a:ea typeface="メイリオ" pitchFamily="50" charset="-128"/>
                <a:cs typeface="メイリオ" pitchFamily="50" charset="-128"/>
              </a:rPr>
              <a:t>）</a:t>
            </a:r>
            <a:endParaRPr lang="en-US" altLang="ja-JP" sz="800" dirty="0" smtClean="0">
              <a:latin typeface="メイリオ" pitchFamily="50" charset="-128"/>
              <a:ea typeface="メイリオ" pitchFamily="50" charset="-128"/>
              <a:cs typeface="メイリオ" pitchFamily="50" charset="-128"/>
            </a:endParaRPr>
          </a:p>
          <a:p>
            <a:pPr marL="182563" indent="-182563" eaLnBrk="0" hangingPunct="0"/>
            <a:r>
              <a:rPr lang="ja-JP" altLang="en-US" sz="800" dirty="0">
                <a:latin typeface="メイリオ" pitchFamily="50" charset="-128"/>
                <a:ea typeface="メイリオ" pitchFamily="50" charset="-128"/>
                <a:cs typeface="メイリオ" pitchFamily="50" charset="-128"/>
              </a:rPr>
              <a:t>　</a:t>
            </a:r>
            <a:r>
              <a:rPr lang="ja-JP" altLang="en-US" sz="800" dirty="0" smtClean="0">
                <a:latin typeface="メイリオ" pitchFamily="50" charset="-128"/>
                <a:ea typeface="メイリオ" pitchFamily="50" charset="-128"/>
                <a:cs typeface="メイリオ" pitchFamily="50" charset="-128"/>
              </a:rPr>
              <a:t>○　この間、収入の範囲内で予算を組むという姿勢を堅持し、減債基金積立不足額の計画的解消に着実に取組んだ。また</a:t>
            </a:r>
            <a:r>
              <a:rPr lang="ja-JP" altLang="en-US" sz="800" dirty="0" smtClean="0">
                <a:solidFill>
                  <a:schemeClr val="tx1"/>
                </a:solidFill>
                <a:latin typeface="メイリオ" pitchFamily="50" charset="-128"/>
                <a:ea typeface="メイリオ" pitchFamily="50" charset="-128"/>
                <a:cs typeface="メイリオ" pitchFamily="50" charset="-128"/>
              </a:rPr>
              <a:t>、公民戦略連携デスクを窓口とする民間連携促進</a:t>
            </a:r>
            <a:r>
              <a:rPr lang="ja-JP" altLang="en-US" sz="800" dirty="0">
                <a:solidFill>
                  <a:schemeClr val="tx1"/>
                </a:solidFill>
                <a:latin typeface="メイリオ" pitchFamily="50" charset="-128"/>
                <a:ea typeface="メイリオ" pitchFamily="50" charset="-128"/>
                <a:cs typeface="メイリオ" pitchFamily="50" charset="-128"/>
              </a:rPr>
              <a:t>、市町村とのパートナーシップの強化、ファシリティマネジメント</a:t>
            </a:r>
            <a:r>
              <a:rPr lang="ja-JP" altLang="en-US" sz="800" dirty="0" smtClean="0">
                <a:solidFill>
                  <a:schemeClr val="tx1"/>
                </a:solidFill>
                <a:latin typeface="メイリオ" pitchFamily="50" charset="-128"/>
                <a:ea typeface="メイリオ" pitchFamily="50" charset="-128"/>
                <a:cs typeface="メイリオ" pitchFamily="50" charset="-128"/>
              </a:rPr>
              <a:t>基本方針の策定によるストックの計画的な維持管理、課税自主権の活用など、行</a:t>
            </a:r>
            <a:r>
              <a:rPr lang="ja-JP" altLang="en-US" sz="800" dirty="0" smtClean="0">
                <a:latin typeface="メイリオ" pitchFamily="50" charset="-128"/>
                <a:ea typeface="メイリオ" pitchFamily="50" charset="-128"/>
                <a:cs typeface="メイリオ" pitchFamily="50" charset="-128"/>
              </a:rPr>
              <a:t>財政改革の今後の取組みにおいても基盤となる成果を生み出せた。</a:t>
            </a:r>
            <a:endParaRPr lang="en-US" altLang="ja-JP" sz="800" dirty="0" smtClean="0">
              <a:latin typeface="メイリオ" pitchFamily="50" charset="-128"/>
              <a:ea typeface="メイリオ" pitchFamily="50" charset="-128"/>
              <a:cs typeface="メイリオ" pitchFamily="50" charset="-128"/>
            </a:endParaRPr>
          </a:p>
        </p:txBody>
      </p:sp>
      <p:sp>
        <p:nvSpPr>
          <p:cNvPr id="4" name="正方形/長方形 3"/>
          <p:cNvSpPr/>
          <p:nvPr/>
        </p:nvSpPr>
        <p:spPr>
          <a:xfrm>
            <a:off x="99824" y="5103272"/>
            <a:ext cx="9008680" cy="398720"/>
          </a:xfrm>
          <a:prstGeom prst="rect">
            <a:avLst/>
          </a:prstGeom>
          <a:noFill/>
          <a:ln w="3175">
            <a:noFill/>
          </a:ln>
        </p:spPr>
        <p:style>
          <a:lnRef idx="2">
            <a:schemeClr val="accent6"/>
          </a:lnRef>
          <a:fillRef idx="1">
            <a:schemeClr val="lt1"/>
          </a:fillRef>
          <a:effectRef idx="0">
            <a:schemeClr val="accent6"/>
          </a:effectRef>
          <a:fontRef idx="minor">
            <a:schemeClr val="dk1"/>
          </a:fontRef>
        </p:style>
        <p:txBody>
          <a:bodyPr lIns="36000" rIns="36000" rtlCol="0" anchor="ctr"/>
          <a:lstStyle/>
          <a:p>
            <a:pPr eaLnBrk="0" hangingPunct="0"/>
            <a:r>
              <a:rPr lang="ja-JP" altLang="en-US" sz="800" dirty="0">
                <a:latin typeface="メイリオ" pitchFamily="50" charset="-128"/>
                <a:ea typeface="メイリオ" pitchFamily="50" charset="-128"/>
                <a:cs typeface="メイリオ" pitchFamily="50" charset="-128"/>
              </a:rPr>
              <a:t>　</a:t>
            </a:r>
            <a:r>
              <a:rPr lang="ja-JP" altLang="en-US" sz="800" dirty="0" smtClean="0">
                <a:latin typeface="メイリオ" pitchFamily="50" charset="-128"/>
                <a:ea typeface="メイリオ" pitchFamily="50" charset="-128"/>
                <a:cs typeface="メイリオ" pitchFamily="50" charset="-128"/>
              </a:rPr>
              <a:t>○ 中期的な視点も持ちつつ、毎年度、以下の２点について、「大阪府行政経営の取組み」としてとりまとめる（毎年</a:t>
            </a:r>
            <a:r>
              <a:rPr lang="ja-JP" altLang="en-US" sz="800" dirty="0">
                <a:latin typeface="メイリオ" pitchFamily="50" charset="-128"/>
                <a:ea typeface="メイリオ" pitchFamily="50" charset="-128"/>
                <a:cs typeface="メイリオ" pitchFamily="50" charset="-128"/>
              </a:rPr>
              <a:t>２月、来年度当初</a:t>
            </a:r>
            <a:r>
              <a:rPr lang="ja-JP" altLang="en-US" sz="800" dirty="0" smtClean="0">
                <a:latin typeface="メイリオ" pitchFamily="50" charset="-128"/>
                <a:ea typeface="メイリオ" pitchFamily="50" charset="-128"/>
                <a:cs typeface="メイリオ" pitchFamily="50" charset="-128"/>
              </a:rPr>
              <a:t>予算案と</a:t>
            </a:r>
            <a:r>
              <a:rPr lang="ja-JP" altLang="en-US" sz="800" dirty="0">
                <a:latin typeface="メイリオ" pitchFamily="50" charset="-128"/>
                <a:ea typeface="メイリオ" pitchFamily="50" charset="-128"/>
                <a:cs typeface="メイリオ" pitchFamily="50" charset="-128"/>
              </a:rPr>
              <a:t>とも</a:t>
            </a:r>
            <a:r>
              <a:rPr lang="ja-JP" altLang="en-US" sz="800" dirty="0" smtClean="0">
                <a:latin typeface="メイリオ" pitchFamily="50" charset="-128"/>
                <a:ea typeface="メイリオ" pitchFamily="50" charset="-128"/>
                <a:cs typeface="メイリオ" pitchFamily="50" charset="-128"/>
              </a:rPr>
              <a:t>に公表）。</a:t>
            </a:r>
            <a:endParaRPr lang="en-US" altLang="ja-JP" sz="800" dirty="0">
              <a:latin typeface="メイリオ" pitchFamily="50" charset="-128"/>
              <a:ea typeface="メイリオ" pitchFamily="50" charset="-128"/>
              <a:cs typeface="メイリオ" pitchFamily="50" charset="-128"/>
            </a:endParaRPr>
          </a:p>
          <a:p>
            <a:pPr eaLnBrk="0" hangingPunct="0"/>
            <a:r>
              <a:rPr lang="ja-JP" altLang="en-US" sz="800" dirty="0">
                <a:latin typeface="メイリオ" pitchFamily="50" charset="-128"/>
                <a:ea typeface="メイリオ" pitchFamily="50" charset="-128"/>
                <a:cs typeface="メイリオ" pitchFamily="50" charset="-128"/>
              </a:rPr>
              <a:t>　</a:t>
            </a:r>
            <a:r>
              <a:rPr lang="ja-JP" altLang="en-US" sz="800" dirty="0" smtClean="0">
                <a:latin typeface="メイリオ" pitchFamily="50" charset="-128"/>
                <a:ea typeface="メイリオ" pitchFamily="50" charset="-128"/>
                <a:cs typeface="メイリオ" pitchFamily="50" charset="-128"/>
              </a:rPr>
              <a:t>　 ① 府のみならず、府民・企業・市町村・国など、</a:t>
            </a:r>
            <a:r>
              <a:rPr lang="ja-JP" altLang="en-US" sz="800" dirty="0" smtClean="0">
                <a:solidFill>
                  <a:schemeClr val="tx1"/>
                </a:solidFill>
                <a:latin typeface="メイリオ" pitchFamily="50" charset="-128"/>
                <a:ea typeface="メイリオ" pitchFamily="50" charset="-128"/>
                <a:cs typeface="メイリオ" pitchFamily="50" charset="-128"/>
              </a:rPr>
              <a:t>社会全体で課題解決する取組み</a:t>
            </a:r>
            <a:endParaRPr lang="en-US" altLang="ja-JP" sz="800" dirty="0" smtClean="0">
              <a:solidFill>
                <a:schemeClr val="tx1"/>
              </a:solidFill>
              <a:latin typeface="メイリオ" pitchFamily="50" charset="-128"/>
              <a:ea typeface="メイリオ" pitchFamily="50" charset="-128"/>
              <a:cs typeface="メイリオ" pitchFamily="50" charset="-128"/>
            </a:endParaRPr>
          </a:p>
          <a:p>
            <a:pPr eaLnBrk="0" hangingPunct="0"/>
            <a:r>
              <a:rPr lang="ja-JP" altLang="en-US" sz="800" dirty="0">
                <a:solidFill>
                  <a:schemeClr val="tx1"/>
                </a:solidFill>
                <a:latin typeface="メイリオ" pitchFamily="50" charset="-128"/>
                <a:ea typeface="メイリオ" pitchFamily="50" charset="-128"/>
                <a:cs typeface="メイリオ" pitchFamily="50" charset="-128"/>
              </a:rPr>
              <a:t>　</a:t>
            </a:r>
            <a:r>
              <a:rPr lang="ja-JP" altLang="en-US" sz="800" dirty="0" smtClean="0">
                <a:solidFill>
                  <a:schemeClr val="tx1"/>
                </a:solidFill>
                <a:latin typeface="メイリオ" pitchFamily="50" charset="-128"/>
                <a:ea typeface="メイリオ" pitchFamily="50" charset="-128"/>
                <a:cs typeface="メイリオ" pitchFamily="50" charset="-128"/>
              </a:rPr>
              <a:t>　 ② 従来の行財政改革の取組み（毎年の予算査定、出資法人、公の施設の点検結果等を反映）</a:t>
            </a:r>
            <a:endParaRPr lang="ja-JP" altLang="en-US" sz="800" dirty="0">
              <a:latin typeface="メイリオ" pitchFamily="50" charset="-128"/>
              <a:ea typeface="メイリオ" pitchFamily="50" charset="-128"/>
              <a:cs typeface="メイリオ" pitchFamily="50" charset="-128"/>
            </a:endParaRPr>
          </a:p>
        </p:txBody>
      </p:sp>
      <p:sp>
        <p:nvSpPr>
          <p:cNvPr id="116" name="角丸四角形 115"/>
          <p:cNvSpPr/>
          <p:nvPr/>
        </p:nvSpPr>
        <p:spPr>
          <a:xfrm>
            <a:off x="349112" y="5517232"/>
            <a:ext cx="8658074" cy="1239447"/>
          </a:xfrm>
          <a:prstGeom prst="roundRect">
            <a:avLst>
              <a:gd name="adj" fmla="val 0"/>
            </a:avLst>
          </a:prstGeom>
          <a:solidFill>
            <a:schemeClr val="accent1">
              <a:lumMod val="20000"/>
              <a:lumOff val="80000"/>
            </a:schemeClr>
          </a:solidFill>
          <a:ln>
            <a:solidFill>
              <a:schemeClr val="tx2"/>
            </a:solidFill>
          </a:ln>
        </p:spPr>
        <p:style>
          <a:lnRef idx="1">
            <a:schemeClr val="accent1"/>
          </a:lnRef>
          <a:fillRef idx="2">
            <a:schemeClr val="accent1"/>
          </a:fillRef>
          <a:effectRef idx="1">
            <a:schemeClr val="accent1"/>
          </a:effectRef>
          <a:fontRef idx="minor">
            <a:schemeClr val="dk1"/>
          </a:fontRef>
        </p:style>
        <p:txBody>
          <a:bodyPr rot="0" spcFirstLastPara="0" vert="horz" wrap="square" lIns="108000" tIns="0" rIns="108000" bIns="0" numCol="1" spcCol="0" rtlCol="0" fromWordArt="0" anchor="ctr" anchorCtr="0" forceAA="0" compatLnSpc="1">
            <a:prstTxWarp prst="textNoShape">
              <a:avLst/>
            </a:prstTxWarp>
            <a:noAutofit/>
          </a:bodyPr>
          <a:lstStyle/>
          <a:p>
            <a:pPr>
              <a:tabLst>
                <a:tab pos="266668" algn="l"/>
              </a:tabLst>
            </a:pPr>
            <a:r>
              <a:rPr lang="ja-JP" altLang="en-US" sz="1400" b="1">
                <a:solidFill>
                  <a:srgbClr val="000000"/>
                </a:solidFill>
                <a:latin typeface="ＭＳ Ｐゴシック"/>
                <a:ea typeface="メイリオ"/>
                <a:cs typeface="ＭＳ Ｐゴシック"/>
              </a:rPr>
              <a:t>　</a:t>
            </a:r>
            <a:endParaRPr lang="ja-JP" altLang="en-US" sz="1200">
              <a:latin typeface="ＭＳ Ｐゴシック"/>
              <a:cs typeface="ＭＳ Ｐゴシック"/>
            </a:endParaRPr>
          </a:p>
        </p:txBody>
      </p:sp>
      <p:sp>
        <p:nvSpPr>
          <p:cNvPr id="33" name="角丸四角形 32"/>
          <p:cNvSpPr/>
          <p:nvPr/>
        </p:nvSpPr>
        <p:spPr>
          <a:xfrm>
            <a:off x="7103589" y="5881812"/>
            <a:ext cx="1807253" cy="807627"/>
          </a:xfrm>
          <a:prstGeom prst="roundRect">
            <a:avLst>
              <a:gd name="adj" fmla="val 5543"/>
            </a:avLst>
          </a:prstGeom>
          <a:ln w="6350">
            <a:solidFill>
              <a:schemeClr val="tx2"/>
            </a:solidFill>
          </a:ln>
        </p:spPr>
        <p:style>
          <a:lnRef idx="2">
            <a:schemeClr val="accent3"/>
          </a:lnRef>
          <a:fillRef idx="1">
            <a:schemeClr val="lt1"/>
          </a:fillRef>
          <a:effectRef idx="0">
            <a:schemeClr val="accent3"/>
          </a:effectRef>
          <a:fontRef idx="minor">
            <a:schemeClr val="dk1"/>
          </a:fontRef>
        </p:style>
        <p:txBody>
          <a:bodyPr lIns="36000" rIns="36000" rtlCol="0" anchor="ctr">
            <a:noAutofit/>
          </a:bodyPr>
          <a:lstStyle/>
          <a:p>
            <a:pPr>
              <a:lnSpc>
                <a:spcPts val="1000"/>
              </a:lnSpc>
            </a:pPr>
            <a:r>
              <a:rPr lang="en-US" altLang="ja-JP" sz="800" b="1" dirty="0" smtClean="0">
                <a:solidFill>
                  <a:schemeClr val="tx1"/>
                </a:solidFill>
                <a:highlight>
                  <a:srgbClr val="FFFF00"/>
                </a:highlight>
                <a:latin typeface="ＭＳ Ｐゴシック"/>
                <a:ea typeface="メイリオ"/>
                <a:cs typeface="ＭＳ Ｐゴシック"/>
              </a:rPr>
              <a:t> </a:t>
            </a:r>
            <a:r>
              <a:rPr lang="ja-JP" altLang="en-US" sz="800" b="1" dirty="0">
                <a:solidFill>
                  <a:schemeClr val="tx1"/>
                </a:solidFill>
                <a:latin typeface="ＭＳ Ｐゴシック"/>
                <a:ea typeface="メイリオ"/>
                <a:cs typeface="ＭＳ Ｐゴシック"/>
              </a:rPr>
              <a:t>　</a:t>
            </a:r>
            <a:endParaRPr lang="en-US" altLang="ja-JP"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000"/>
              </a:lnSpc>
            </a:pPr>
            <a:endParaRPr lang="en-US" altLang="ja-JP"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000"/>
              </a:lnSpc>
            </a:pPr>
            <a:endParaRPr lang="en-US" altLang="ja-JP"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000"/>
              </a:lnSpc>
            </a:pPr>
            <a:endParaRPr lang="en-US" altLang="ja-JP"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000"/>
              </a:lnSpc>
            </a:pPr>
            <a:endParaRPr lang="en-US" altLang="ja-JP"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000"/>
              </a:lnSpc>
            </a:pPr>
            <a:endParaRPr lang="en-US" altLang="ja-JP"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000"/>
              </a:lnSpc>
            </a:pPr>
            <a:endParaRPr lang="en-US" altLang="ja-JP"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500"/>
              </a:lnSpc>
            </a:pPr>
            <a:endParaRPr lang="en-US" altLang="ja-JP" sz="800" b="1" dirty="0">
              <a:solidFill>
                <a:schemeClr val="tx1"/>
              </a:solidFill>
              <a:latin typeface="ＭＳ Ｐ明朝" panose="02020600040205080304" pitchFamily="18" charset="-128"/>
              <a:ea typeface="ＭＳ Ｐ明朝" panose="02020600040205080304" pitchFamily="18" charset="-128"/>
              <a:cs typeface="メイリオ"/>
            </a:endParaRPr>
          </a:p>
          <a:p>
            <a:pPr>
              <a:lnSpc>
                <a:spcPts val="1500"/>
              </a:lnSpc>
            </a:pPr>
            <a:endParaRPr lang="ja-JP" altLang="en-US" sz="800" dirty="0">
              <a:solidFill>
                <a:schemeClr val="tx1"/>
              </a:solidFill>
              <a:latin typeface="ＭＳ Ｐゴシック"/>
              <a:cs typeface="ＭＳ Ｐゴシック"/>
            </a:endParaRPr>
          </a:p>
        </p:txBody>
      </p:sp>
      <p:sp>
        <p:nvSpPr>
          <p:cNvPr id="65" name="角丸四角形 11"/>
          <p:cNvSpPr>
            <a:spLocks noChangeArrowheads="1"/>
          </p:cNvSpPr>
          <p:nvPr/>
        </p:nvSpPr>
        <p:spPr bwMode="auto">
          <a:xfrm>
            <a:off x="7159792" y="6084133"/>
            <a:ext cx="1679044" cy="486349"/>
          </a:xfrm>
          <a:prstGeom prst="roundRect">
            <a:avLst>
              <a:gd name="adj" fmla="val 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round/>
                <a:headEnd/>
                <a:tailEnd/>
              </a14:hiddenLine>
            </a:ext>
          </a:extLst>
        </p:spPr>
        <p:txBody>
          <a:bodyPr vert="horz" wrap="square" lIns="36000" tIns="45715" rIns="36000" bIns="45715" numCol="1" anchor="ctr" anchorCtr="0" compatLnSpc="1">
            <a:prstTxWarp prst="textNoShape">
              <a:avLst/>
            </a:prstTxWarp>
            <a:noAutofit/>
          </a:bodyPr>
          <a:lstStyle/>
          <a:p>
            <a:pPr fontAlgn="base">
              <a:spcBef>
                <a:spcPct val="0"/>
              </a:spcBef>
              <a:spcAft>
                <a:spcPct val="0"/>
              </a:spcAft>
            </a:pPr>
            <a:r>
              <a:rPr lang="ja-JP" altLang="en-US" sz="800" b="1" dirty="0" smtClean="0">
                <a:solidFill>
                  <a:srgbClr val="000000"/>
                </a:solidFill>
                <a:latin typeface="メイリオ" pitchFamily="50" charset="-128"/>
                <a:ea typeface="メイリオ" pitchFamily="50" charset="-128"/>
                <a:cs typeface="メイリオ" pitchFamily="50" charset="-128"/>
              </a:rPr>
              <a:t>■</a:t>
            </a:r>
            <a:r>
              <a:rPr lang="ja-JP" altLang="ja-JP" sz="800" b="1" dirty="0" smtClean="0">
                <a:solidFill>
                  <a:srgbClr val="000000"/>
                </a:solidFill>
                <a:latin typeface="メイリオ" pitchFamily="50" charset="-128"/>
                <a:ea typeface="メイリオ" pitchFamily="50" charset="-128"/>
                <a:cs typeface="メイリオ" pitchFamily="50" charset="-128"/>
              </a:rPr>
              <a:t>組織</a:t>
            </a:r>
            <a:r>
              <a:rPr lang="ja-JP" altLang="en-US" sz="800" b="1" dirty="0" smtClean="0">
                <a:solidFill>
                  <a:srgbClr val="000000"/>
                </a:solidFill>
                <a:latin typeface="メイリオ" pitchFamily="50" charset="-128"/>
                <a:ea typeface="メイリオ" pitchFamily="50" charset="-128"/>
                <a:cs typeface="メイリオ" pitchFamily="50" charset="-128"/>
              </a:rPr>
              <a:t>運営</a:t>
            </a:r>
            <a:r>
              <a:rPr lang="ja-JP" altLang="ja-JP" sz="800" b="1" dirty="0" smtClean="0">
                <a:solidFill>
                  <a:srgbClr val="000000"/>
                </a:solidFill>
                <a:latin typeface="メイリオ" pitchFamily="50" charset="-128"/>
                <a:ea typeface="メイリオ" pitchFamily="50" charset="-128"/>
                <a:cs typeface="メイリオ" pitchFamily="50" charset="-128"/>
              </a:rPr>
              <a:t>体制</a:t>
            </a:r>
            <a:endParaRPr lang="en-US" altLang="ja-JP" sz="800" dirty="0" smtClean="0">
              <a:solidFill>
                <a:srgbClr val="000000"/>
              </a:solidFill>
              <a:latin typeface="メイリオ" pitchFamily="50" charset="-128"/>
              <a:ea typeface="メイリオ" pitchFamily="50" charset="-128"/>
              <a:cs typeface="メイリオ" pitchFamily="50" charset="-128"/>
            </a:endParaRPr>
          </a:p>
          <a:p>
            <a:pPr fontAlgn="base">
              <a:spcBef>
                <a:spcPct val="0"/>
              </a:spcBef>
              <a:spcAft>
                <a:spcPct val="0"/>
              </a:spcAft>
            </a:pPr>
            <a:r>
              <a:rPr lang="ja-JP" altLang="en-US" sz="800" b="1" dirty="0" smtClean="0">
                <a:solidFill>
                  <a:srgbClr val="000000"/>
                </a:solidFill>
                <a:latin typeface="メイリオ" pitchFamily="50" charset="-128"/>
                <a:ea typeface="メイリオ" pitchFamily="50" charset="-128"/>
                <a:cs typeface="メイリオ" pitchFamily="50" charset="-128"/>
              </a:rPr>
              <a:t>■財政運営</a:t>
            </a:r>
            <a:endParaRPr lang="en-US" altLang="ja-JP" sz="800" b="1" dirty="0" smtClean="0">
              <a:solidFill>
                <a:srgbClr val="000000"/>
              </a:solidFill>
              <a:latin typeface="メイリオ" pitchFamily="50" charset="-128"/>
              <a:ea typeface="メイリオ" pitchFamily="50" charset="-128"/>
              <a:cs typeface="メイリオ" pitchFamily="50" charset="-128"/>
            </a:endParaRPr>
          </a:p>
          <a:p>
            <a:pPr fontAlgn="base">
              <a:spcBef>
                <a:spcPct val="0"/>
              </a:spcBef>
              <a:spcAft>
                <a:spcPct val="0"/>
              </a:spcAft>
            </a:pPr>
            <a:r>
              <a:rPr lang="ja-JP" altLang="en-US" sz="800" b="1" dirty="0" smtClean="0">
                <a:solidFill>
                  <a:srgbClr val="000000"/>
                </a:solidFill>
                <a:latin typeface="メイリオ" pitchFamily="50" charset="-128"/>
                <a:ea typeface="メイリオ" pitchFamily="50" charset="-128"/>
                <a:cs typeface="メイリオ" pitchFamily="50" charset="-128"/>
              </a:rPr>
              <a:t>■</a:t>
            </a:r>
            <a:r>
              <a:rPr lang="ja-JP" altLang="ja-JP" sz="800" b="1" dirty="0">
                <a:solidFill>
                  <a:srgbClr val="000000"/>
                </a:solidFill>
                <a:latin typeface="メイリオ" pitchFamily="50" charset="-128"/>
                <a:ea typeface="メイリオ" pitchFamily="50" charset="-128"/>
                <a:cs typeface="メイリオ" pitchFamily="50" charset="-128"/>
              </a:rPr>
              <a:t>出資法人等の</a:t>
            </a:r>
            <a:r>
              <a:rPr lang="ja-JP" altLang="ja-JP" sz="800" b="1" dirty="0" smtClean="0">
                <a:solidFill>
                  <a:srgbClr val="000000"/>
                </a:solidFill>
                <a:latin typeface="メイリオ" pitchFamily="50" charset="-128"/>
                <a:ea typeface="メイリオ" pitchFamily="50" charset="-128"/>
                <a:cs typeface="メイリオ" pitchFamily="50" charset="-128"/>
              </a:rPr>
              <a:t>改革</a:t>
            </a:r>
            <a:endParaRPr lang="en-US" altLang="ja-JP" sz="800" b="1" dirty="0">
              <a:solidFill>
                <a:srgbClr val="000000"/>
              </a:solidFill>
              <a:latin typeface="メイリオ" pitchFamily="50" charset="-128"/>
              <a:ea typeface="メイリオ" pitchFamily="50" charset="-128"/>
              <a:cs typeface="メイリオ" pitchFamily="50" charset="-128"/>
            </a:endParaRPr>
          </a:p>
          <a:p>
            <a:pPr fontAlgn="base">
              <a:spcBef>
                <a:spcPct val="0"/>
              </a:spcBef>
              <a:spcAft>
                <a:spcPct val="0"/>
              </a:spcAft>
            </a:pPr>
            <a:r>
              <a:rPr lang="ja-JP" altLang="en-US" sz="800" b="1" dirty="0">
                <a:solidFill>
                  <a:srgbClr val="000000"/>
                </a:solidFill>
                <a:latin typeface="メイリオ" pitchFamily="50" charset="-128"/>
                <a:ea typeface="メイリオ" pitchFamily="50" charset="-128"/>
                <a:cs typeface="メイリオ" pitchFamily="50" charset="-128"/>
              </a:rPr>
              <a:t>■</a:t>
            </a:r>
            <a:r>
              <a:rPr lang="ja-JP" altLang="ja-JP" sz="800" b="1" dirty="0" smtClean="0">
                <a:solidFill>
                  <a:srgbClr val="000000"/>
                </a:solidFill>
                <a:latin typeface="メイリオ" pitchFamily="50" charset="-128"/>
                <a:ea typeface="メイリオ" pitchFamily="50" charset="-128"/>
                <a:cs typeface="メイリオ" pitchFamily="50" charset="-128"/>
              </a:rPr>
              <a:t>公</a:t>
            </a:r>
            <a:r>
              <a:rPr lang="ja-JP" altLang="ja-JP" sz="800" b="1" dirty="0">
                <a:solidFill>
                  <a:srgbClr val="000000"/>
                </a:solidFill>
                <a:latin typeface="メイリオ" pitchFamily="50" charset="-128"/>
                <a:ea typeface="メイリオ" pitchFamily="50" charset="-128"/>
                <a:cs typeface="メイリオ" pitchFamily="50" charset="-128"/>
              </a:rPr>
              <a:t>の施設の</a:t>
            </a:r>
            <a:r>
              <a:rPr lang="ja-JP" altLang="ja-JP" sz="800" b="1" dirty="0" smtClean="0">
                <a:solidFill>
                  <a:srgbClr val="000000"/>
                </a:solidFill>
                <a:latin typeface="メイリオ" pitchFamily="50" charset="-128"/>
                <a:ea typeface="メイリオ" pitchFamily="50" charset="-128"/>
                <a:cs typeface="メイリオ" pitchFamily="50" charset="-128"/>
              </a:rPr>
              <a:t>改革</a:t>
            </a:r>
            <a:endParaRPr lang="en-US" altLang="ja-JP" sz="800" b="1" dirty="0" smtClean="0">
              <a:solidFill>
                <a:srgbClr val="000000"/>
              </a:solidFill>
              <a:latin typeface="メイリオ" pitchFamily="50" charset="-128"/>
              <a:ea typeface="メイリオ" pitchFamily="50" charset="-128"/>
              <a:cs typeface="メイリオ" pitchFamily="50" charset="-128"/>
            </a:endParaRPr>
          </a:p>
        </p:txBody>
      </p:sp>
      <p:sp>
        <p:nvSpPr>
          <p:cNvPr id="48" name="角丸四角形 77"/>
          <p:cNvSpPr>
            <a:spLocks noChangeArrowheads="1"/>
          </p:cNvSpPr>
          <p:nvPr/>
        </p:nvSpPr>
        <p:spPr bwMode="auto">
          <a:xfrm>
            <a:off x="482784" y="5877272"/>
            <a:ext cx="6388975" cy="812167"/>
          </a:xfrm>
          <a:prstGeom prst="roundRect">
            <a:avLst>
              <a:gd name="adj" fmla="val 5194"/>
            </a:avLst>
          </a:prstGeom>
          <a:solidFill>
            <a:srgbClr val="FFFFFF"/>
          </a:solidFill>
          <a:ln w="6350">
            <a:solidFill>
              <a:srgbClr val="1F497D"/>
            </a:solidFill>
            <a:round/>
            <a:headEnd/>
            <a:tailEnd/>
          </a:ln>
        </p:spPr>
        <p:txBody>
          <a:bodyPr vert="horz" wrap="square" lIns="36000" tIns="64008" rIns="36000" bIns="64008" numCol="1" anchor="ctr" anchorCtr="0" compatLnSpc="1">
            <a:prstTxWarp prst="textNoShape">
              <a:avLst/>
            </a:prstTxWarp>
            <a:noAutofit/>
          </a:bodyPr>
          <a:lstStyle/>
          <a:p>
            <a:pPr fontAlgn="base">
              <a:spcBef>
                <a:spcPct val="0"/>
              </a:spcBef>
              <a:spcAft>
                <a:spcPct val="0"/>
              </a:spcAft>
            </a:pPr>
            <a:r>
              <a:rPr lang="en-US" altLang="ja-JP" sz="800" b="1" dirty="0" smtClean="0">
                <a:highlight>
                  <a:srgbClr val="FFFF00"/>
                </a:highlight>
                <a:latin typeface="ＭＳ Ｐゴシック"/>
                <a:ea typeface="メイリオ"/>
                <a:cs typeface="ＭＳ Ｐゴシック"/>
              </a:rPr>
              <a:t> </a:t>
            </a:r>
          </a:p>
          <a:p>
            <a:pPr fontAlgn="base">
              <a:spcBef>
                <a:spcPct val="0"/>
              </a:spcBef>
              <a:spcAft>
                <a:spcPct val="0"/>
              </a:spcAft>
            </a:pPr>
            <a:r>
              <a:rPr lang="en-US" altLang="ja-JP" sz="800" b="1" dirty="0" smtClean="0">
                <a:highlight>
                  <a:srgbClr val="FFFF00"/>
                </a:highlight>
                <a:latin typeface="ＭＳ Ｐゴシック"/>
                <a:ea typeface="メイリオ"/>
                <a:cs typeface="ＭＳ Ｐゴシック"/>
              </a:rPr>
              <a:t> </a:t>
            </a:r>
            <a:endParaRPr lang="en-US" altLang="ja-JP" sz="800" b="1" dirty="0" smtClean="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smtClean="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smtClean="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smtClean="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smtClean="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smtClean="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smtClean="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smtClean="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smtClean="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smtClean="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lnSpc>
                <a:spcPts val="200"/>
              </a:lnSpc>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spcBef>
                <a:spcPct val="0"/>
              </a:spcBef>
              <a:spcAft>
                <a:spcPct val="0"/>
              </a:spcAft>
            </a:pPr>
            <a:endParaRPr lang="en-US" altLang="ja-JP" sz="800" b="1" dirty="0">
              <a:latin typeface="ＭＳ 明朝" pitchFamily="17" charset="-128"/>
              <a:ea typeface="ＭＳ 明朝" pitchFamily="17" charset="-128"/>
              <a:cs typeface="メイリオ" pitchFamily="50" charset="-128"/>
            </a:endParaRPr>
          </a:p>
          <a:p>
            <a:pPr fontAlgn="base">
              <a:spcBef>
                <a:spcPct val="0"/>
              </a:spcBef>
              <a:spcAft>
                <a:spcPct val="0"/>
              </a:spcAft>
            </a:pPr>
            <a:endParaRPr lang="ja-JP" altLang="ja-JP" sz="800" dirty="0">
              <a:latin typeface="Arial" pitchFamily="34" charset="0"/>
              <a:ea typeface="ＭＳ Ｐゴシック" pitchFamily="50" charset="-128"/>
              <a:cs typeface="ＭＳ Ｐゴシック" pitchFamily="50" charset="-128"/>
            </a:endParaRPr>
          </a:p>
          <a:p>
            <a:pPr eaLnBrk="0" fontAlgn="base" hangingPunct="0">
              <a:spcBef>
                <a:spcPct val="0"/>
              </a:spcBef>
              <a:spcAft>
                <a:spcPct val="0"/>
              </a:spcAft>
            </a:pPr>
            <a:endParaRPr lang="en-US" altLang="ja-JP" sz="1300" dirty="0">
              <a:latin typeface="Arial" pitchFamily="34" charset="0"/>
              <a:ea typeface="ＭＳ Ｐゴシック" pitchFamily="50" charset="-128"/>
              <a:cs typeface="ＭＳ Ｐゴシック" pitchFamily="50" charset="-128"/>
            </a:endParaRPr>
          </a:p>
          <a:p>
            <a:pPr eaLnBrk="0" fontAlgn="base" hangingPunct="0">
              <a:spcBef>
                <a:spcPct val="0"/>
              </a:spcBef>
              <a:spcAft>
                <a:spcPct val="0"/>
              </a:spcAft>
            </a:pPr>
            <a:endParaRPr lang="en-US" altLang="ja-JP" sz="1050" dirty="0">
              <a:latin typeface="Arial" pitchFamily="34" charset="0"/>
              <a:ea typeface="ＭＳ Ｐゴシック" pitchFamily="50" charset="-128"/>
              <a:cs typeface="ＭＳ Ｐゴシック" pitchFamily="50" charset="-128"/>
            </a:endParaRPr>
          </a:p>
          <a:p>
            <a:pPr eaLnBrk="0" fontAlgn="base" hangingPunct="0">
              <a:lnSpc>
                <a:spcPts val="900"/>
              </a:lnSpc>
              <a:spcBef>
                <a:spcPct val="0"/>
              </a:spcBef>
              <a:spcAft>
                <a:spcPct val="0"/>
              </a:spcAft>
            </a:pPr>
            <a:endParaRPr lang="en-US" altLang="ja-JP" sz="1300" dirty="0">
              <a:latin typeface="Arial" pitchFamily="34" charset="0"/>
              <a:ea typeface="ＭＳ Ｐゴシック" pitchFamily="50" charset="-128"/>
              <a:cs typeface="ＭＳ Ｐゴシック" pitchFamily="50" charset="-128"/>
            </a:endParaRPr>
          </a:p>
        </p:txBody>
      </p:sp>
      <p:sp>
        <p:nvSpPr>
          <p:cNvPr id="50" name="角丸四角形 49"/>
          <p:cNvSpPr/>
          <p:nvPr/>
        </p:nvSpPr>
        <p:spPr>
          <a:xfrm>
            <a:off x="548172" y="5943699"/>
            <a:ext cx="6555417" cy="696352"/>
          </a:xfrm>
          <a:prstGeom prst="roundRect">
            <a:avLst>
              <a:gd name="adj" fmla="val 0"/>
            </a:avLst>
          </a:prstGeom>
          <a:noFill/>
          <a:ln w="6350">
            <a:noFill/>
          </a:ln>
        </p:spPr>
        <p:style>
          <a:lnRef idx="2">
            <a:schemeClr val="accent3"/>
          </a:lnRef>
          <a:fillRef idx="1">
            <a:schemeClr val="lt1"/>
          </a:fillRef>
          <a:effectRef idx="0">
            <a:schemeClr val="accent3"/>
          </a:effectRef>
          <a:fontRef idx="minor">
            <a:schemeClr val="dk1"/>
          </a:fontRef>
        </p:style>
        <p:txBody>
          <a:bodyPr wrap="square" lIns="0" rIns="0" numCol="2" rtlCol="0" anchor="ctr">
            <a:noAutofit/>
          </a:bodyPr>
          <a:lstStyle/>
          <a:p>
            <a:pPr indent="76191">
              <a:lnSpc>
                <a:spcPts val="928"/>
              </a:lnSpc>
            </a:pPr>
            <a:r>
              <a:rPr lang="ja-JP" altLang="en-US" sz="800" b="1" dirty="0" smtClean="0">
                <a:solidFill>
                  <a:schemeClr val="tx1"/>
                </a:solidFill>
                <a:latin typeface="ＭＳ Ｐゴシック"/>
                <a:ea typeface="メイリオ"/>
                <a:cs typeface="ＭＳ Ｐゴシック"/>
              </a:rPr>
              <a:t>■社会課題に挑戦し続ける活力ある組織づくり</a:t>
            </a:r>
            <a:endParaRPr lang="en-US" altLang="ja-JP" sz="800" b="1" dirty="0" smtClean="0">
              <a:solidFill>
                <a:schemeClr val="tx1"/>
              </a:solidFill>
              <a:latin typeface="ＭＳ Ｐゴシック"/>
              <a:ea typeface="メイリオ"/>
              <a:cs typeface="ＭＳ Ｐゴシック"/>
            </a:endParaRPr>
          </a:p>
          <a:p>
            <a:pPr indent="76191">
              <a:lnSpc>
                <a:spcPts val="928"/>
              </a:lnSpc>
            </a:pPr>
            <a:endParaRPr lang="en-US" altLang="ja-JP" sz="800" b="1" dirty="0">
              <a:solidFill>
                <a:schemeClr val="tx1"/>
              </a:solidFill>
              <a:latin typeface="ＭＳ Ｐゴシック"/>
              <a:ea typeface="メイリオ"/>
              <a:cs typeface="ＭＳ Ｐゴシック"/>
            </a:endParaRPr>
          </a:p>
          <a:p>
            <a:pPr indent="76191">
              <a:lnSpc>
                <a:spcPts val="928"/>
              </a:lnSpc>
            </a:pPr>
            <a:endParaRPr lang="en-US" altLang="ja-JP" sz="800" b="1" dirty="0" smtClean="0">
              <a:solidFill>
                <a:schemeClr val="tx1"/>
              </a:solidFill>
              <a:latin typeface="ＭＳ Ｐゴシック"/>
              <a:ea typeface="メイリオ"/>
              <a:cs typeface="ＭＳ Ｐゴシック"/>
            </a:endParaRPr>
          </a:p>
          <a:p>
            <a:pPr indent="76191">
              <a:lnSpc>
                <a:spcPts val="928"/>
              </a:lnSpc>
            </a:pPr>
            <a:endParaRPr lang="en-US" altLang="ja-JP" sz="800" b="1" dirty="0">
              <a:solidFill>
                <a:schemeClr val="tx1"/>
              </a:solidFill>
              <a:latin typeface="ＭＳ Ｐゴシック"/>
              <a:ea typeface="メイリオ"/>
              <a:cs typeface="ＭＳ Ｐゴシック"/>
            </a:endParaRPr>
          </a:p>
          <a:p>
            <a:pPr indent="76191">
              <a:lnSpc>
                <a:spcPts val="928"/>
              </a:lnSpc>
            </a:pPr>
            <a:r>
              <a:rPr lang="ja-JP" altLang="en-US" sz="800" b="1" dirty="0" smtClean="0">
                <a:solidFill>
                  <a:schemeClr val="tx1"/>
                </a:solidFill>
                <a:latin typeface="ＭＳ Ｐゴシック"/>
                <a:ea typeface="メイリオ"/>
                <a:cs typeface="ＭＳ Ｐゴシック"/>
              </a:rPr>
              <a:t>　　　                                                                                         ■社会課題解決につながる共創の仕組みづくり</a:t>
            </a:r>
            <a:endParaRPr lang="en-US" altLang="ja-JP" sz="700" dirty="0" smtClean="0">
              <a:solidFill>
                <a:schemeClr val="tx1"/>
              </a:solidFill>
              <a:latin typeface="ＭＳ Ｐゴシック"/>
              <a:ea typeface="メイリオ"/>
              <a:cs typeface="ＭＳ Ｐゴシック"/>
            </a:endParaRPr>
          </a:p>
        </p:txBody>
      </p:sp>
      <p:sp>
        <p:nvSpPr>
          <p:cNvPr id="11" name="正方形/長方形 10"/>
          <p:cNvSpPr/>
          <p:nvPr/>
        </p:nvSpPr>
        <p:spPr>
          <a:xfrm>
            <a:off x="3881843" y="6130873"/>
            <a:ext cx="2952000" cy="538487"/>
          </a:xfrm>
          <a:prstGeom prst="rect">
            <a:avLst/>
          </a:prstGeom>
          <a:solidFill>
            <a:schemeClr val="accent1">
              <a:lumMod val="20000"/>
              <a:lumOff val="80000"/>
            </a:schemeClr>
          </a:solidFill>
          <a:ln w="6350">
            <a:noFill/>
            <a:prstDash val="solid"/>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noAutofit/>
          </a:bodyPr>
          <a:lstStyle/>
          <a:p>
            <a:pPr marL="266700" indent="-266700" algn="ctr" eaLnBrk="0" hangingPunct="0"/>
            <a:endParaRPr kumimoji="1" lang="ja-JP" altLang="en-US" sz="800" b="1" dirty="0">
              <a:latin typeface="メイリオ" pitchFamily="50" charset="-128"/>
              <a:ea typeface="メイリオ" pitchFamily="50" charset="-128"/>
              <a:cs typeface="メイリオ" pitchFamily="50" charset="-128"/>
            </a:endParaRPr>
          </a:p>
        </p:txBody>
      </p:sp>
      <p:grpSp>
        <p:nvGrpSpPr>
          <p:cNvPr id="14" name="グループ化 13"/>
          <p:cNvGrpSpPr/>
          <p:nvPr/>
        </p:nvGrpSpPr>
        <p:grpSpPr>
          <a:xfrm>
            <a:off x="3923927" y="6179524"/>
            <a:ext cx="2808313" cy="381962"/>
            <a:chOff x="4016212" y="4432170"/>
            <a:chExt cx="2808313" cy="381962"/>
          </a:xfrm>
        </p:grpSpPr>
        <p:sp>
          <p:nvSpPr>
            <p:cNvPr id="93" name="正方形/長方形 92"/>
            <p:cNvSpPr/>
            <p:nvPr/>
          </p:nvSpPr>
          <p:spPr>
            <a:xfrm>
              <a:off x="4990417" y="4432170"/>
              <a:ext cx="1834108" cy="381962"/>
            </a:xfrm>
            <a:prstGeom prst="rect">
              <a:avLst/>
            </a:prstGeom>
            <a:solidFill>
              <a:schemeClr val="bg1"/>
            </a:solidFill>
            <a:ln w="3175"/>
          </p:spPr>
          <p:style>
            <a:lnRef idx="1">
              <a:schemeClr val="accent1"/>
            </a:lnRef>
            <a:fillRef idx="2">
              <a:schemeClr val="accent1"/>
            </a:fillRef>
            <a:effectRef idx="1">
              <a:schemeClr val="accent1"/>
            </a:effectRef>
            <a:fontRef idx="minor">
              <a:schemeClr val="dk1"/>
            </a:fontRef>
          </p:style>
          <p:txBody>
            <a:bodyPr lIns="36000" tIns="45071" rIns="36000" bIns="45071" rtlCol="0" anchor="ctr"/>
            <a:lstStyle/>
            <a:p>
              <a:pPr>
                <a:lnSpc>
                  <a:spcPts val="700"/>
                </a:lnSpc>
              </a:pPr>
              <a:r>
                <a:rPr lang="ja-JP" altLang="en-US" sz="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＜主な取組み＞</a:t>
              </a:r>
              <a:endParaRPr lang="en-US" altLang="ja-JP" sz="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700"/>
                </a:lnSpc>
              </a:pPr>
              <a:r>
                <a:rPr lang="ja-JP" altLang="en-US" sz="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社会</a:t>
              </a:r>
              <a:r>
                <a:rPr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課題</a:t>
              </a:r>
              <a:r>
                <a:rPr lang="ja-JP" altLang="en-US" sz="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解決ビジネスとの連携、創出・成長支援</a:t>
              </a:r>
              <a:endParaRPr lang="en-US" altLang="ja-JP" sz="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700"/>
                </a:lnSpc>
              </a:pPr>
              <a:r>
                <a:rPr lang="en-US" altLang="ja-JP" sz="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SIB</a:t>
              </a:r>
              <a:r>
                <a:rPr lang="ja-JP" altLang="en-US" sz="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a:t>
              </a:r>
              <a:r>
                <a:rPr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の民間投資を誘導する</a:t>
              </a:r>
              <a:r>
                <a:rPr lang="ja-JP" altLang="en-US" sz="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仕組みづくり</a:t>
              </a:r>
              <a:endParaRPr lang="en-US" altLang="ja-JP" sz="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700"/>
                </a:lnSpc>
              </a:pPr>
              <a:r>
                <a:rPr lang="ja-JP" altLang="en-US" sz="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a:t>
              </a:r>
              <a:r>
                <a:rPr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等への実証フィールドの提供　</a:t>
              </a:r>
              <a:r>
                <a:rPr lang="ja-JP" altLang="en-US" sz="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a:t>
              </a:r>
              <a:endParaRPr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5" name="角丸四角形 94"/>
            <p:cNvSpPr/>
            <p:nvPr/>
          </p:nvSpPr>
          <p:spPr>
            <a:xfrm>
              <a:off x="4016212" y="4471194"/>
              <a:ext cx="754221" cy="122157"/>
            </a:xfrm>
            <a:prstGeom prst="roundRect">
              <a:avLst/>
            </a:prstGeom>
            <a:solidFill>
              <a:schemeClr val="bg1"/>
            </a:solidFill>
            <a:ln w="6350">
              <a:solidFill>
                <a:schemeClr val="tx2"/>
              </a:solidFill>
            </a:ln>
          </p:spPr>
          <p:style>
            <a:lnRef idx="1">
              <a:schemeClr val="accent1"/>
            </a:lnRef>
            <a:fillRef idx="2">
              <a:schemeClr val="accent1"/>
            </a:fillRef>
            <a:effectRef idx="1">
              <a:schemeClr val="accent1"/>
            </a:effectRef>
            <a:fontRef idx="minor">
              <a:schemeClr val="dk1"/>
            </a:fontRef>
          </p:style>
          <p:txBody>
            <a:bodyPr lIns="36000" rIns="36000" rtlCol="0" anchor="ctr"/>
            <a:lstStyle/>
            <a:p>
              <a:pPr>
                <a:lnSpc>
                  <a:spcPts val="928"/>
                </a:lnSpc>
              </a:pPr>
              <a:r>
                <a:rPr lang="ja-JP" altLang="en-US" sz="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新た</a:t>
              </a:r>
              <a:r>
                <a:rPr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な連携の追求</a:t>
              </a:r>
              <a:endParaRPr lang="en-US" altLang="ja-JP"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9" name="角丸四角形 98"/>
            <p:cNvSpPr/>
            <p:nvPr/>
          </p:nvSpPr>
          <p:spPr>
            <a:xfrm>
              <a:off x="4016213" y="4652763"/>
              <a:ext cx="883895" cy="125222"/>
            </a:xfrm>
            <a:prstGeom prst="roundRect">
              <a:avLst/>
            </a:prstGeom>
            <a:solidFill>
              <a:schemeClr val="bg1"/>
            </a:solidFill>
            <a:ln w="6350">
              <a:solidFill>
                <a:schemeClr val="tx2"/>
              </a:solidFill>
            </a:ln>
          </p:spPr>
          <p:style>
            <a:lnRef idx="1">
              <a:schemeClr val="accent1"/>
            </a:lnRef>
            <a:fillRef idx="2">
              <a:schemeClr val="accent1"/>
            </a:fillRef>
            <a:effectRef idx="1">
              <a:schemeClr val="accent1"/>
            </a:effectRef>
            <a:fontRef idx="minor">
              <a:schemeClr val="dk1"/>
            </a:fontRef>
          </p:style>
          <p:txBody>
            <a:bodyPr lIns="36000" rIns="36000" rtlCol="0" anchor="ctr"/>
            <a:lstStyle/>
            <a:p>
              <a:pPr>
                <a:lnSpc>
                  <a:spcPts val="928"/>
                </a:lnSpc>
              </a:pPr>
              <a:r>
                <a:rPr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民間の活躍環境の整備</a:t>
              </a:r>
              <a:endParaRPr lang="en-US" altLang="ja-JP"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9" name="グループ化 8"/>
          <p:cNvGrpSpPr/>
          <p:nvPr/>
        </p:nvGrpSpPr>
        <p:grpSpPr>
          <a:xfrm>
            <a:off x="380105" y="1089871"/>
            <a:ext cx="8728399" cy="3526130"/>
            <a:chOff x="361660" y="1090836"/>
            <a:chExt cx="8728399" cy="3526130"/>
          </a:xfrm>
        </p:grpSpPr>
        <p:sp>
          <p:nvSpPr>
            <p:cNvPr id="120" name="山形 119"/>
            <p:cNvSpPr/>
            <p:nvPr/>
          </p:nvSpPr>
          <p:spPr>
            <a:xfrm>
              <a:off x="2054736" y="2314972"/>
              <a:ext cx="121158" cy="121158"/>
            </a:xfrm>
            <a:prstGeom prst="chevron">
              <a:avLst/>
            </a:prstGeom>
            <a:solidFill>
              <a:schemeClr val="accent1">
                <a:lumMod val="60000"/>
                <a:lumOff val="40000"/>
              </a:schemeClr>
            </a:solidFill>
            <a:ln w="6350">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36000" tIns="45720" rIns="36000" bIns="45720" numCol="1" spcCol="0" rtlCol="0" fromWordArt="0" anchor="ctr" anchorCtr="0" forceAA="0" compatLnSpc="1">
              <a:prstTxWarp prst="textNoShape">
                <a:avLst/>
              </a:prstTxWarp>
              <a:noAutofit/>
            </a:bodyPr>
            <a:lstStyle/>
            <a:p>
              <a:pPr algn="ctr">
                <a:lnSpc>
                  <a:spcPts val="928"/>
                </a:lnSpc>
              </a:pPr>
              <a:endPar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1" name="山形 120"/>
            <p:cNvSpPr/>
            <p:nvPr/>
          </p:nvSpPr>
          <p:spPr>
            <a:xfrm>
              <a:off x="2054736" y="1473734"/>
              <a:ext cx="121158" cy="121158"/>
            </a:xfrm>
            <a:prstGeom prst="chevron">
              <a:avLst/>
            </a:prstGeom>
            <a:solidFill>
              <a:schemeClr val="accent1">
                <a:lumMod val="60000"/>
                <a:lumOff val="40000"/>
              </a:schemeClr>
            </a:solidFill>
            <a:ln w="6350">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36000" tIns="45720" rIns="36000" bIns="45720" numCol="1" spcCol="0" rtlCol="0" fromWordArt="0" anchor="ctr" anchorCtr="0" forceAA="0" compatLnSpc="1">
              <a:prstTxWarp prst="textNoShape">
                <a:avLst/>
              </a:prstTxWarp>
              <a:noAutofit/>
            </a:bodyPr>
            <a:lstStyle/>
            <a:p>
              <a:pPr algn="ctr">
                <a:lnSpc>
                  <a:spcPts val="928"/>
                </a:lnSpc>
              </a:pPr>
              <a:endPar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2" name="山形 121"/>
            <p:cNvSpPr/>
            <p:nvPr/>
          </p:nvSpPr>
          <p:spPr>
            <a:xfrm>
              <a:off x="2054736" y="4115172"/>
              <a:ext cx="121158" cy="121158"/>
            </a:xfrm>
            <a:prstGeom prst="chevron">
              <a:avLst/>
            </a:prstGeom>
            <a:solidFill>
              <a:schemeClr val="accent1">
                <a:lumMod val="60000"/>
                <a:lumOff val="40000"/>
              </a:schemeClr>
            </a:solidFill>
            <a:ln w="6350">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36000" tIns="45720" rIns="36000" bIns="45720" numCol="1" spcCol="0" rtlCol="0" fromWordArt="0" anchor="ctr" anchorCtr="0" forceAA="0" compatLnSpc="1">
              <a:prstTxWarp prst="textNoShape">
                <a:avLst/>
              </a:prstTxWarp>
              <a:noAutofit/>
            </a:bodyPr>
            <a:lstStyle/>
            <a:p>
              <a:pPr algn="ctr">
                <a:lnSpc>
                  <a:spcPts val="928"/>
                </a:lnSpc>
              </a:pPr>
              <a:endPar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3" name="山形 122"/>
            <p:cNvSpPr/>
            <p:nvPr/>
          </p:nvSpPr>
          <p:spPr>
            <a:xfrm>
              <a:off x="2051720" y="3251815"/>
              <a:ext cx="121158" cy="121158"/>
            </a:xfrm>
            <a:prstGeom prst="chevron">
              <a:avLst/>
            </a:prstGeom>
            <a:solidFill>
              <a:schemeClr val="accent1">
                <a:lumMod val="60000"/>
                <a:lumOff val="40000"/>
              </a:schemeClr>
            </a:solidFill>
            <a:ln w="6350">
              <a:no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36000" tIns="45720" rIns="36000" bIns="45720" numCol="1" spcCol="0" rtlCol="0" fromWordArt="0" anchor="ctr" anchorCtr="0" forceAA="0" compatLnSpc="1">
              <a:prstTxWarp prst="textNoShape">
                <a:avLst/>
              </a:prstTxWarp>
              <a:noAutofit/>
            </a:bodyPr>
            <a:lstStyle/>
            <a:p>
              <a:pPr algn="ctr">
                <a:lnSpc>
                  <a:spcPts val="928"/>
                </a:lnSpc>
              </a:pPr>
              <a:endPar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8" name="グループ化 7"/>
            <p:cNvGrpSpPr/>
            <p:nvPr/>
          </p:nvGrpSpPr>
          <p:grpSpPr>
            <a:xfrm>
              <a:off x="361660" y="1090836"/>
              <a:ext cx="8728399" cy="3526130"/>
              <a:chOff x="361660" y="1222564"/>
              <a:chExt cx="8728399" cy="3526130"/>
            </a:xfrm>
          </p:grpSpPr>
          <p:grpSp>
            <p:nvGrpSpPr>
              <p:cNvPr id="10" name="グループ化 9"/>
              <p:cNvGrpSpPr/>
              <p:nvPr/>
            </p:nvGrpSpPr>
            <p:grpSpPr>
              <a:xfrm>
                <a:off x="361660" y="1438588"/>
                <a:ext cx="8728399" cy="3310106"/>
                <a:chOff x="263295" y="1594371"/>
                <a:chExt cx="8728399" cy="3310106"/>
              </a:xfrm>
            </p:grpSpPr>
            <p:sp>
              <p:nvSpPr>
                <p:cNvPr id="80" name="角丸四角形 79"/>
                <p:cNvSpPr/>
                <p:nvPr/>
              </p:nvSpPr>
              <p:spPr>
                <a:xfrm>
                  <a:off x="2169380" y="1594371"/>
                  <a:ext cx="6789072" cy="435728"/>
                </a:xfrm>
                <a:prstGeom prst="roundRect">
                  <a:avLst>
                    <a:gd name="adj" fmla="val 0"/>
                  </a:avLst>
                </a:prstGeom>
                <a:solidFill>
                  <a:schemeClr val="accent1">
                    <a:lumMod val="20000"/>
                    <a:lumOff val="80000"/>
                  </a:schemeClr>
                </a:solidFill>
                <a:ln w="3175">
                  <a:solidFill>
                    <a:schemeClr val="accent1"/>
                  </a:solidFill>
                  <a:prstDash val="solid"/>
                </a:ln>
              </p:spPr>
              <p:style>
                <a:lnRef idx="2">
                  <a:schemeClr val="accent3"/>
                </a:lnRef>
                <a:fillRef idx="1">
                  <a:schemeClr val="lt1"/>
                </a:fillRef>
                <a:effectRef idx="0">
                  <a:schemeClr val="accent3"/>
                </a:effectRef>
                <a:fontRef idx="minor">
                  <a:schemeClr val="dk1"/>
                </a:fontRef>
              </p:style>
              <p:txBody>
                <a:bodyPr wrap="square" lIns="36000" tIns="36000" rIns="36000" bIns="36000" numCol="2" rtlCol="0" anchor="ctr">
                  <a:noAutofit/>
                </a:bodyPr>
                <a:lstStyle/>
                <a:p>
                  <a:pPr marL="85725" indent="-85725" eaLnBrk="0" hangingPunct="0"/>
                  <a:endParaRPr lang="en-US" altLang="ja-JP" sz="700" u="sng" dirty="0">
                    <a:latin typeface="メイリオ" pitchFamily="50" charset="-128"/>
                    <a:ea typeface="メイリオ" pitchFamily="50" charset="-128"/>
                    <a:cs typeface="メイリオ" pitchFamily="50" charset="-128"/>
                  </a:endParaRPr>
                </a:p>
              </p:txBody>
            </p:sp>
            <p:sp>
              <p:nvSpPr>
                <p:cNvPr id="81" name="角丸四角形 80"/>
                <p:cNvSpPr/>
                <p:nvPr/>
              </p:nvSpPr>
              <p:spPr>
                <a:xfrm>
                  <a:off x="2169380" y="2058188"/>
                  <a:ext cx="6789071" cy="1192368"/>
                </a:xfrm>
                <a:prstGeom prst="roundRect">
                  <a:avLst>
                    <a:gd name="adj" fmla="val 0"/>
                  </a:avLst>
                </a:prstGeom>
                <a:solidFill>
                  <a:schemeClr val="accent1">
                    <a:lumMod val="20000"/>
                    <a:lumOff val="80000"/>
                  </a:schemeClr>
                </a:solidFill>
                <a:ln w="3175">
                  <a:solidFill>
                    <a:schemeClr val="accent1"/>
                  </a:solidFill>
                  <a:prstDash val="solid"/>
                </a:ln>
              </p:spPr>
              <p:style>
                <a:lnRef idx="2">
                  <a:schemeClr val="accent3"/>
                </a:lnRef>
                <a:fillRef idx="1">
                  <a:schemeClr val="lt1"/>
                </a:fillRef>
                <a:effectRef idx="0">
                  <a:schemeClr val="accent3"/>
                </a:effectRef>
                <a:fontRef idx="minor">
                  <a:schemeClr val="dk1"/>
                </a:fontRef>
              </p:style>
              <p:txBody>
                <a:bodyPr wrap="square" lIns="36000" tIns="36000" rIns="36000" bIns="36000" numCol="2" rtlCol="0" anchor="ctr">
                  <a:noAutofit/>
                </a:bodyPr>
                <a:lstStyle/>
                <a:p>
                  <a:pPr eaLnBrk="0" hangingPunct="0"/>
                  <a:endParaRPr lang="en-US" altLang="ja-JP" sz="700" dirty="0" smtClean="0">
                    <a:latin typeface="メイリオ" pitchFamily="50" charset="-128"/>
                    <a:ea typeface="メイリオ" pitchFamily="50" charset="-128"/>
                    <a:cs typeface="メイリオ" pitchFamily="50" charset="-128"/>
                  </a:endParaRPr>
                </a:p>
                <a:p>
                  <a:pPr eaLnBrk="0" hangingPunct="0"/>
                  <a:endParaRPr lang="en-US" altLang="ja-JP" sz="700" dirty="0">
                    <a:latin typeface="メイリオ" pitchFamily="50" charset="-128"/>
                    <a:ea typeface="メイリオ" pitchFamily="50" charset="-128"/>
                    <a:cs typeface="メイリオ" pitchFamily="50" charset="-128"/>
                  </a:endParaRPr>
                </a:p>
              </p:txBody>
            </p:sp>
            <p:sp>
              <p:nvSpPr>
                <p:cNvPr id="96" name="角丸四角形 95"/>
                <p:cNvSpPr/>
                <p:nvPr/>
              </p:nvSpPr>
              <p:spPr>
                <a:xfrm>
                  <a:off x="2169380" y="3289957"/>
                  <a:ext cx="6798696" cy="896702"/>
                </a:xfrm>
                <a:prstGeom prst="roundRect">
                  <a:avLst>
                    <a:gd name="adj" fmla="val 1355"/>
                  </a:avLst>
                </a:prstGeom>
                <a:solidFill>
                  <a:schemeClr val="accent1">
                    <a:lumMod val="20000"/>
                    <a:lumOff val="80000"/>
                  </a:schemeClr>
                </a:solidFill>
                <a:ln w="3175">
                  <a:solidFill>
                    <a:schemeClr val="accent1"/>
                  </a:solidFill>
                  <a:prstDash val="solid"/>
                </a:ln>
              </p:spPr>
              <p:style>
                <a:lnRef idx="2">
                  <a:schemeClr val="accent3"/>
                </a:lnRef>
                <a:fillRef idx="1">
                  <a:schemeClr val="lt1"/>
                </a:fillRef>
                <a:effectRef idx="0">
                  <a:schemeClr val="accent3"/>
                </a:effectRef>
                <a:fontRef idx="minor">
                  <a:schemeClr val="dk1"/>
                </a:fontRef>
              </p:style>
              <p:txBody>
                <a:bodyPr wrap="square" lIns="36000" tIns="36000" rIns="36000" bIns="36000" numCol="2" rtlCol="0" anchor="ctr">
                  <a:noAutofit/>
                </a:bodyPr>
                <a:lstStyle/>
                <a:p>
                  <a:pPr eaLnBrk="0" hangingPunct="0"/>
                  <a:endParaRPr lang="en-US" altLang="ja-JP" sz="700" b="1" dirty="0" smtClean="0">
                    <a:latin typeface="メイリオ" pitchFamily="50" charset="-128"/>
                    <a:ea typeface="メイリオ" pitchFamily="50" charset="-128"/>
                    <a:cs typeface="メイリオ" pitchFamily="50" charset="-128"/>
                  </a:endParaRPr>
                </a:p>
                <a:p>
                  <a:pPr eaLnBrk="0" hangingPunct="0"/>
                  <a:endParaRPr lang="en-US" altLang="ja-JP" sz="700" b="1" dirty="0">
                    <a:latin typeface="メイリオ" pitchFamily="50" charset="-128"/>
                    <a:ea typeface="メイリオ" pitchFamily="50" charset="-128"/>
                    <a:cs typeface="メイリオ" pitchFamily="50" charset="-128"/>
                  </a:endParaRPr>
                </a:p>
                <a:p>
                  <a:pPr eaLnBrk="0" hangingPunct="0"/>
                  <a:endParaRPr lang="en-US" altLang="ja-JP" sz="700" b="1" dirty="0" smtClean="0">
                    <a:latin typeface="メイリオ" pitchFamily="50" charset="-128"/>
                    <a:ea typeface="メイリオ" pitchFamily="50" charset="-128"/>
                    <a:cs typeface="メイリオ" pitchFamily="50" charset="-128"/>
                  </a:endParaRPr>
                </a:p>
              </p:txBody>
            </p:sp>
            <p:sp>
              <p:nvSpPr>
                <p:cNvPr id="97" name="角丸四角形 96"/>
                <p:cNvSpPr/>
                <p:nvPr/>
              </p:nvSpPr>
              <p:spPr>
                <a:xfrm>
                  <a:off x="2169380" y="4221532"/>
                  <a:ext cx="6822314" cy="682945"/>
                </a:xfrm>
                <a:prstGeom prst="roundRect">
                  <a:avLst>
                    <a:gd name="adj" fmla="val 1355"/>
                  </a:avLst>
                </a:prstGeom>
                <a:solidFill>
                  <a:schemeClr val="accent1">
                    <a:lumMod val="20000"/>
                    <a:lumOff val="80000"/>
                  </a:schemeClr>
                </a:solidFill>
                <a:ln w="3175">
                  <a:solidFill>
                    <a:schemeClr val="accent1"/>
                  </a:solidFill>
                  <a:prstDash val="solid"/>
                </a:ln>
              </p:spPr>
              <p:style>
                <a:lnRef idx="2">
                  <a:schemeClr val="accent3"/>
                </a:lnRef>
                <a:fillRef idx="1">
                  <a:schemeClr val="lt1"/>
                </a:fillRef>
                <a:effectRef idx="0">
                  <a:schemeClr val="accent3"/>
                </a:effectRef>
                <a:fontRef idx="minor">
                  <a:schemeClr val="dk1"/>
                </a:fontRef>
              </p:style>
              <p:txBody>
                <a:bodyPr wrap="square" lIns="36000" tIns="36000" rIns="36000" bIns="36000" numCol="2" rtlCol="0" anchor="ctr">
                  <a:noAutofit/>
                </a:bodyPr>
                <a:lstStyle/>
                <a:p>
                  <a:pPr eaLnBrk="0" hangingPunct="0"/>
                  <a:endParaRPr lang="ja-JP" altLang="en-US" sz="700" dirty="0">
                    <a:latin typeface="メイリオ" pitchFamily="50" charset="-128"/>
                    <a:ea typeface="メイリオ" pitchFamily="50" charset="-128"/>
                    <a:cs typeface="メイリオ" pitchFamily="50" charset="-128"/>
                  </a:endParaRPr>
                </a:p>
              </p:txBody>
            </p:sp>
            <p:grpSp>
              <p:nvGrpSpPr>
                <p:cNvPr id="77" name="グループ化 76"/>
                <p:cNvGrpSpPr/>
                <p:nvPr/>
              </p:nvGrpSpPr>
              <p:grpSpPr>
                <a:xfrm>
                  <a:off x="263295" y="1594371"/>
                  <a:ext cx="1618052" cy="3024336"/>
                  <a:chOff x="3246577" y="3505702"/>
                  <a:chExt cx="1618052" cy="3024336"/>
                </a:xfrm>
              </p:grpSpPr>
              <p:sp>
                <p:nvSpPr>
                  <p:cNvPr id="109" name="角丸四角形 108"/>
                  <p:cNvSpPr/>
                  <p:nvPr/>
                </p:nvSpPr>
                <p:spPr>
                  <a:xfrm>
                    <a:off x="3297608" y="3577710"/>
                    <a:ext cx="1565172" cy="391808"/>
                  </a:xfrm>
                  <a:prstGeom prst="roundRect">
                    <a:avLst>
                      <a:gd name="adj" fmla="val 0"/>
                    </a:avLst>
                  </a:prstGeom>
                  <a:ln w="3175"/>
                </p:spPr>
                <p:style>
                  <a:lnRef idx="2">
                    <a:schemeClr val="accent1"/>
                  </a:lnRef>
                  <a:fillRef idx="1">
                    <a:schemeClr val="lt1"/>
                  </a:fillRef>
                  <a:effectRef idx="0">
                    <a:schemeClr val="accent1"/>
                  </a:effectRef>
                  <a:fontRef idx="minor">
                    <a:schemeClr val="dk1"/>
                  </a:fontRef>
                </p:style>
                <p:txBody>
                  <a:bodyPr lIns="36000" rIns="36000" rtlCol="0" anchor="ctr" anchorCtr="0"/>
                  <a:lstStyle/>
                  <a:p>
                    <a:endParaRPr lang="en-US" altLang="ja-JP"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成果重視による事業</a:t>
                    </a:r>
                    <a:r>
                      <a:rPr lang="ja-JP" altLang="en-US"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選択</a:t>
                    </a:r>
                    <a:endParaRPr lang="en-US" altLang="ja-JP"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ストックの</a:t>
                    </a:r>
                    <a:r>
                      <a:rPr lang="ja-JP" altLang="en-US"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活用</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0" name="角丸四角形 109"/>
                  <p:cNvSpPr/>
                  <p:nvPr/>
                </p:nvSpPr>
                <p:spPr>
                  <a:xfrm>
                    <a:off x="3280453" y="6201450"/>
                    <a:ext cx="1568417" cy="328588"/>
                  </a:xfrm>
                  <a:prstGeom prst="roundRect">
                    <a:avLst>
                      <a:gd name="adj" fmla="val 0"/>
                    </a:avLst>
                  </a:prstGeom>
                  <a:ln w="3175"/>
                </p:spPr>
                <p:style>
                  <a:lnRef idx="2">
                    <a:schemeClr val="accent1"/>
                  </a:lnRef>
                  <a:fillRef idx="1">
                    <a:schemeClr val="lt1"/>
                  </a:fillRef>
                  <a:effectRef idx="0">
                    <a:schemeClr val="accent1"/>
                  </a:effectRef>
                  <a:fontRef idx="minor">
                    <a:schemeClr val="dk1"/>
                  </a:fontRef>
                </p:style>
                <p:txBody>
                  <a:bodyPr lIns="36000" tIns="36000" rIns="36000" rtlCol="0" anchor="ctr" anchorCtr="0"/>
                  <a:lstStyle/>
                  <a:p>
                    <a:endParaRPr lang="en-US" altLang="ja-JP"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健全財政の確保に向けた取組み</a:t>
                    </a:r>
                  </a:p>
                  <a:p>
                    <a:r>
                      <a:rPr lang="ja-JP" altLang="en-US"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財務マネジメント機能の</a:t>
                    </a:r>
                    <a:r>
                      <a:rPr lang="ja-JP" altLang="en-US"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強化</a:t>
                    </a:r>
                    <a:endParaRPr kumimoji="1"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2" name="角丸四角形 111"/>
                  <p:cNvSpPr/>
                  <p:nvPr/>
                </p:nvSpPr>
                <p:spPr>
                  <a:xfrm>
                    <a:off x="3282681" y="5350973"/>
                    <a:ext cx="1565154" cy="340095"/>
                  </a:xfrm>
                  <a:prstGeom prst="roundRect">
                    <a:avLst>
                      <a:gd name="adj" fmla="val 0"/>
                    </a:avLst>
                  </a:prstGeom>
                  <a:ln w="3175"/>
                </p:spPr>
                <p:style>
                  <a:lnRef idx="2">
                    <a:schemeClr val="accent1"/>
                  </a:lnRef>
                  <a:fillRef idx="1">
                    <a:schemeClr val="lt1"/>
                  </a:fillRef>
                  <a:effectRef idx="0">
                    <a:schemeClr val="accent1"/>
                  </a:effectRef>
                  <a:fontRef idx="minor">
                    <a:schemeClr val="dk1"/>
                  </a:fontRef>
                </p:style>
                <p:txBody>
                  <a:bodyPr lIns="36000" tIns="0" rIns="36000" bIns="0" rtlCol="0" anchor="ctr" anchorCtr="0"/>
                  <a:lstStyle/>
                  <a:p>
                    <a:endParaRPr lang="en-US" altLang="ja-JP"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自律的な改革を支える体制の</a:t>
                    </a:r>
                    <a:r>
                      <a:rPr lang="ja-JP" altLang="en-US"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構築</a:t>
                    </a:r>
                    <a:endParaRPr lang="en-US" altLang="ja-JP" sz="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業務改革の</a:t>
                    </a:r>
                    <a:r>
                      <a:rPr lang="ja-JP" altLang="en-US"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推進</a:t>
                    </a:r>
                    <a:endParaRPr lang="en-US" altLang="ja-JP"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3" name="角丸四角形 112"/>
                  <p:cNvSpPr/>
                  <p:nvPr/>
                </p:nvSpPr>
                <p:spPr>
                  <a:xfrm>
                    <a:off x="3303813" y="4369798"/>
                    <a:ext cx="1560816" cy="480905"/>
                  </a:xfrm>
                  <a:prstGeom prst="roundRect">
                    <a:avLst>
                      <a:gd name="adj" fmla="val 0"/>
                    </a:avLst>
                  </a:prstGeom>
                  <a:ln w="3175"/>
                </p:spPr>
                <p:style>
                  <a:lnRef idx="2">
                    <a:schemeClr val="accent1"/>
                  </a:lnRef>
                  <a:fillRef idx="1">
                    <a:schemeClr val="lt1"/>
                  </a:fillRef>
                  <a:effectRef idx="0">
                    <a:schemeClr val="accent1"/>
                  </a:effectRef>
                  <a:fontRef idx="minor">
                    <a:schemeClr val="dk1"/>
                  </a:fontRef>
                </p:style>
                <p:txBody>
                  <a:bodyPr lIns="36000" rIns="36000" rtlCol="0" anchor="ctr" anchorCtr="0"/>
                  <a:lstStyle/>
                  <a:p>
                    <a:endParaRPr lang="en-US" altLang="ja-JP"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行政間</a:t>
                    </a:r>
                    <a:r>
                      <a:rPr lang="ja-JP" altLang="en-US"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連携</a:t>
                    </a:r>
                    <a:endParaRPr lang="en-US" altLang="ja-JP"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民間</a:t>
                    </a:r>
                    <a:r>
                      <a:rPr lang="ja-JP" altLang="en-US"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連携</a:t>
                    </a:r>
                    <a:endParaRPr lang="en-US" altLang="ja-JP"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a:t>
                    </a:r>
                    <a:r>
                      <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庁内</a:t>
                    </a:r>
                    <a:r>
                      <a:rPr lang="ja-JP" altLang="en-US"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連携</a:t>
                    </a:r>
                    <a:endPar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8" name="角丸四角形 87"/>
                  <p:cNvSpPr/>
                  <p:nvPr/>
                </p:nvSpPr>
                <p:spPr>
                  <a:xfrm>
                    <a:off x="3246578" y="3505702"/>
                    <a:ext cx="1554012" cy="160875"/>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事業重点化</a:t>
                    </a:r>
                    <a:r>
                      <a:rPr lang="ja-JP" altLang="en-US"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組み換え</a:t>
                    </a:r>
                    <a:r>
                      <a:rPr lang="ja-JP" altLang="en-US"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の推進</a:t>
                    </a:r>
                    <a:endParaRPr kumimoji="1" lang="ja-JP" altLang="en-US"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8" name="角丸四角形 97"/>
                  <p:cNvSpPr/>
                  <p:nvPr/>
                </p:nvSpPr>
                <p:spPr>
                  <a:xfrm>
                    <a:off x="3246577" y="4278284"/>
                    <a:ext cx="1554013" cy="186963"/>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総 合 力 の 発 揮</a:t>
                    </a:r>
                    <a:endParaRPr kumimoji="1" lang="ja-JP" altLang="en-US"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4" name="角丸四角形 103"/>
                  <p:cNvSpPr/>
                  <p:nvPr/>
                </p:nvSpPr>
                <p:spPr>
                  <a:xfrm>
                    <a:off x="3246578" y="5254579"/>
                    <a:ext cx="1554012" cy="168402"/>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組 織 活 力 の 向 上 </a:t>
                    </a:r>
                    <a:endParaRPr kumimoji="1" lang="ja-JP" altLang="en-US"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sp>
            <p:nvSpPr>
              <p:cNvPr id="18" name="正方形/長方形 17"/>
              <p:cNvSpPr/>
              <p:nvPr/>
            </p:nvSpPr>
            <p:spPr>
              <a:xfrm>
                <a:off x="4423566" y="1222564"/>
                <a:ext cx="1876625" cy="140698"/>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lIns="36000" tIns="36000" rIns="36000" bIns="36000" rtlCol="0" anchor="ctr">
                <a:noAutofit/>
              </a:bodyPr>
              <a:lstStyle/>
              <a:p>
                <a:pPr marL="266700" indent="-266700" algn="ctr" eaLnBrk="0" hangingPunct="0"/>
                <a:r>
                  <a:rPr kumimoji="1" lang="ja-JP" altLang="en-US" sz="800" b="1" dirty="0" smtClean="0">
                    <a:latin typeface="メイリオ" pitchFamily="50" charset="-128"/>
                    <a:ea typeface="メイリオ" pitchFamily="50" charset="-128"/>
                    <a:cs typeface="メイリオ" pitchFamily="50" charset="-128"/>
                  </a:rPr>
                  <a:t>＜主な取組み実績</a:t>
                </a:r>
                <a:r>
                  <a:rPr lang="ja-JP" altLang="en-US" sz="800" b="1" dirty="0" smtClean="0">
                    <a:latin typeface="メイリオ" pitchFamily="50" charset="-128"/>
                    <a:ea typeface="メイリオ" pitchFamily="50" charset="-128"/>
                    <a:cs typeface="メイリオ" pitchFamily="50" charset="-128"/>
                  </a:rPr>
                  <a:t>（</a:t>
                </a:r>
                <a:r>
                  <a:rPr lang="en-US" altLang="ja-JP" sz="800" b="1" dirty="0" smtClean="0">
                    <a:latin typeface="メイリオ" pitchFamily="50" charset="-128"/>
                    <a:ea typeface="メイリオ" pitchFamily="50" charset="-128"/>
                    <a:cs typeface="メイリオ" pitchFamily="50" charset="-128"/>
                  </a:rPr>
                  <a:t>H27</a:t>
                </a:r>
                <a:r>
                  <a:rPr lang="ja-JP" altLang="en-US" sz="800" b="1" dirty="0" smtClean="0">
                    <a:latin typeface="メイリオ" pitchFamily="50" charset="-128"/>
                    <a:ea typeface="メイリオ" pitchFamily="50" charset="-128"/>
                    <a:cs typeface="メイリオ" pitchFamily="50" charset="-128"/>
                  </a:rPr>
                  <a:t>～</a:t>
                </a:r>
                <a:r>
                  <a:rPr lang="en-US" altLang="ja-JP" sz="800" b="1" dirty="0" smtClean="0">
                    <a:latin typeface="メイリオ" pitchFamily="50" charset="-128"/>
                    <a:ea typeface="メイリオ" pitchFamily="50" charset="-128"/>
                    <a:cs typeface="メイリオ" pitchFamily="50" charset="-128"/>
                  </a:rPr>
                  <a:t>29</a:t>
                </a:r>
                <a:r>
                  <a:rPr lang="ja-JP" altLang="en-US" sz="800" b="1" dirty="0" smtClean="0">
                    <a:latin typeface="メイリオ" pitchFamily="50" charset="-128"/>
                    <a:ea typeface="メイリオ" pitchFamily="50" charset="-128"/>
                    <a:cs typeface="メイリオ" pitchFamily="50" charset="-128"/>
                  </a:rPr>
                  <a:t>）</a:t>
                </a:r>
                <a:r>
                  <a:rPr kumimoji="1" lang="ja-JP" altLang="en-US" sz="800" b="1" dirty="0" smtClean="0">
                    <a:latin typeface="メイリオ" pitchFamily="50" charset="-128"/>
                    <a:ea typeface="メイリオ" pitchFamily="50" charset="-128"/>
                    <a:cs typeface="メイリオ" pitchFamily="50" charset="-128"/>
                  </a:rPr>
                  <a:t>＞</a:t>
                </a:r>
                <a:endParaRPr kumimoji="1" lang="ja-JP" altLang="en-US" sz="800" b="1" dirty="0">
                  <a:latin typeface="メイリオ" pitchFamily="50" charset="-128"/>
                  <a:ea typeface="メイリオ" pitchFamily="50" charset="-128"/>
                  <a:cs typeface="メイリオ" pitchFamily="50" charset="-128"/>
                </a:endParaRPr>
              </a:p>
            </p:txBody>
          </p:sp>
          <p:sp>
            <p:nvSpPr>
              <p:cNvPr id="62" name="正方形/長方形 61"/>
              <p:cNvSpPr/>
              <p:nvPr/>
            </p:nvSpPr>
            <p:spPr>
              <a:xfrm>
                <a:off x="521107" y="1222564"/>
                <a:ext cx="1221460" cy="140698"/>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lIns="36000" tIns="36000" rIns="36000" bIns="36000" rtlCol="0" anchor="ctr">
                <a:noAutofit/>
              </a:bodyPr>
              <a:lstStyle/>
              <a:p>
                <a:pPr marL="266700" indent="-266700" algn="ctr" eaLnBrk="0" hangingPunct="0"/>
                <a:r>
                  <a:rPr kumimoji="1" lang="ja-JP" altLang="en-US" sz="800" b="1" dirty="0" smtClean="0">
                    <a:latin typeface="メイリオ" pitchFamily="50" charset="-128"/>
                    <a:ea typeface="メイリオ" pitchFamily="50" charset="-128"/>
                    <a:cs typeface="メイリオ" pitchFamily="50" charset="-128"/>
                  </a:rPr>
                  <a:t>＜改革の方向性＞</a:t>
                </a:r>
                <a:endParaRPr kumimoji="1" lang="ja-JP" altLang="en-US" sz="800" b="1" dirty="0">
                  <a:latin typeface="メイリオ" pitchFamily="50" charset="-128"/>
                  <a:ea typeface="メイリオ" pitchFamily="50" charset="-128"/>
                  <a:cs typeface="メイリオ" pitchFamily="50" charset="-128"/>
                </a:endParaRPr>
              </a:p>
            </p:txBody>
          </p:sp>
        </p:grpSp>
      </p:grpSp>
      <p:sp>
        <p:nvSpPr>
          <p:cNvPr id="66" name="角丸四角形 65"/>
          <p:cNvSpPr/>
          <p:nvPr/>
        </p:nvSpPr>
        <p:spPr>
          <a:xfrm>
            <a:off x="7020488" y="5793451"/>
            <a:ext cx="1612535" cy="163485"/>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r>
              <a:rPr lang="ja-JP" altLang="en-US" sz="800" b="1" spc="-4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健全</a:t>
            </a:r>
            <a:r>
              <a:rPr lang="ja-JP" altLang="en-US" sz="800" b="1" spc="-4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で規律</a:t>
            </a:r>
            <a:r>
              <a:rPr lang="ja-JP" altLang="en-US" sz="800" b="1" spc="-4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ある行財政運営</a:t>
            </a:r>
            <a:endParaRPr lang="ja-JP" altLang="en-US" sz="800" b="1" spc="-4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7" name="角丸四角形 66"/>
          <p:cNvSpPr/>
          <p:nvPr/>
        </p:nvSpPr>
        <p:spPr>
          <a:xfrm>
            <a:off x="548172" y="5793451"/>
            <a:ext cx="1359532" cy="150248"/>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r>
              <a:rPr lang="ja-JP" altLang="en-US"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新たな行政経営の取組み</a:t>
            </a:r>
            <a:endParaRPr lang="ja-JP" altLang="en-US"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0" name="角丸四角形 129"/>
          <p:cNvSpPr/>
          <p:nvPr/>
        </p:nvSpPr>
        <p:spPr>
          <a:xfrm>
            <a:off x="380106" y="3898183"/>
            <a:ext cx="1554012" cy="185121"/>
          </a:xfrm>
          <a:prstGeom prst="roundRect">
            <a:avLst>
              <a:gd name="adj" fmla="val 16667"/>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19050">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0" rtlCol="0" anchor="ctr"/>
          <a:lstStyle/>
          <a:p>
            <a:r>
              <a:rPr lang="ja-JP" altLang="en-US"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健全</a:t>
            </a:r>
            <a:r>
              <a:rPr lang="ja-JP" altLang="en-US"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で規律ある財政運営の実現</a:t>
            </a:r>
          </a:p>
        </p:txBody>
      </p:sp>
      <p:sp>
        <p:nvSpPr>
          <p:cNvPr id="17" name="フローチャート : 組合せ 16"/>
          <p:cNvSpPr/>
          <p:nvPr/>
        </p:nvSpPr>
        <p:spPr bwMode="auto">
          <a:xfrm>
            <a:off x="1897744" y="4653136"/>
            <a:ext cx="5986624" cy="450136"/>
          </a:xfrm>
          <a:prstGeom prst="flowChartMerge">
            <a:avLst/>
          </a:prstGeom>
          <a:solidFill>
            <a:schemeClr val="tx2"/>
          </a:solidFill>
          <a:ln w="19050">
            <a:noFill/>
            <a:miter lim="800000"/>
            <a:headEnd/>
            <a:tailEnd/>
          </a:ln>
          <a:effectLst/>
          <a:extLst/>
        </p:spPr>
        <p:txBody>
          <a:bodyPr vert="horz" wrap="square" lIns="0" tIns="180000" rIns="0" bIns="0" numCol="1" rtlCol="0" anchor="ctr" anchorCtr="1" compatLnSpc="1">
            <a:prstTxWarp prst="textNoShape">
              <a:avLst/>
            </a:prstTxWarp>
            <a:noAutofit/>
          </a:bodyPr>
          <a:lstStyle/>
          <a:p>
            <a:pPr algn="ctr" eaLnBrk="0" hangingPunct="0">
              <a:lnSpc>
                <a:spcPts val="900"/>
              </a:lnSpc>
            </a:pPr>
            <a:r>
              <a:rPr lang="ja-JP" altLang="en-US" sz="800" b="1" dirty="0" smtClean="0">
                <a:solidFill>
                  <a:schemeClr val="bg1"/>
                </a:solidFill>
                <a:latin typeface="メイリオ" pitchFamily="50" charset="-128"/>
                <a:ea typeface="メイリオ" pitchFamily="50" charset="-128"/>
                <a:cs typeface="メイリオ" pitchFamily="50" charset="-128"/>
              </a:rPr>
              <a:t>プラン（案）終了後も、</a:t>
            </a:r>
            <a:endParaRPr lang="en-US" altLang="ja-JP" sz="800" b="1" dirty="0" smtClean="0">
              <a:solidFill>
                <a:schemeClr val="bg1"/>
              </a:solidFill>
              <a:latin typeface="メイリオ" pitchFamily="50" charset="-128"/>
              <a:ea typeface="メイリオ" pitchFamily="50" charset="-128"/>
              <a:cs typeface="メイリオ" pitchFamily="50" charset="-128"/>
            </a:endParaRPr>
          </a:p>
          <a:p>
            <a:pPr algn="ctr" eaLnBrk="0" hangingPunct="0">
              <a:lnSpc>
                <a:spcPts val="900"/>
              </a:lnSpc>
            </a:pPr>
            <a:r>
              <a:rPr lang="ja-JP" altLang="en-US" sz="800" b="1" dirty="0" smtClean="0">
                <a:solidFill>
                  <a:schemeClr val="bg1"/>
                </a:solidFill>
                <a:latin typeface="メイリオ" pitchFamily="50" charset="-128"/>
                <a:ea typeface="メイリオ" pitchFamily="50" charset="-128"/>
                <a:cs typeface="メイリオ" pitchFamily="50" charset="-128"/>
              </a:rPr>
              <a:t>「自律的で創造性を発揮する行財政運営体制の確立」をめざし、改革の取組みを継続</a:t>
            </a:r>
            <a:endParaRPr lang="en-US" altLang="ja-JP" sz="800" b="1" dirty="0" smtClean="0">
              <a:solidFill>
                <a:schemeClr val="bg1"/>
              </a:solidFill>
              <a:latin typeface="メイリオ" pitchFamily="50" charset="-128"/>
              <a:ea typeface="メイリオ" pitchFamily="50" charset="-128"/>
              <a:cs typeface="メイリオ" pitchFamily="50" charset="-128"/>
            </a:endParaRPr>
          </a:p>
        </p:txBody>
      </p:sp>
      <p:sp>
        <p:nvSpPr>
          <p:cNvPr id="71" name="角丸四角形 70"/>
          <p:cNvSpPr/>
          <p:nvPr/>
        </p:nvSpPr>
        <p:spPr bwMode="auto">
          <a:xfrm>
            <a:off x="2449088" y="1916832"/>
            <a:ext cx="2664296" cy="323291"/>
          </a:xfrm>
          <a:prstGeom prst="roundRect">
            <a:avLst/>
          </a:prstGeom>
          <a:noFill/>
          <a:ln w="19050">
            <a:noFill/>
            <a:miter lim="800000"/>
            <a:headEnd/>
            <a:tailEnd/>
          </a:ln>
          <a:effectLst/>
          <a:extLst/>
        </p:spPr>
        <p:txBody>
          <a:bodyPr vert="horz" wrap="square" lIns="91429" tIns="45715" rIns="91429" bIns="45715" numCol="1" rtlCol="0" anchor="ctr" anchorCtr="0" compatLnSpc="1">
            <a:prstTxWarp prst="textNoShape">
              <a:avLst/>
            </a:prstTxWarp>
            <a:noAutofit/>
          </a:bodyPr>
          <a:lstStyle/>
          <a:p>
            <a:pPr eaLnBrk="0" hangingPunct="0"/>
            <a:endParaRPr lang="en-US" altLang="ja-JP" sz="700" dirty="0" smtClean="0">
              <a:latin typeface="メイリオ" pitchFamily="50" charset="-128"/>
              <a:ea typeface="メイリオ" pitchFamily="50" charset="-128"/>
              <a:cs typeface="メイリオ" pitchFamily="50" charset="-128"/>
            </a:endParaRPr>
          </a:p>
        </p:txBody>
      </p:sp>
      <p:sp>
        <p:nvSpPr>
          <p:cNvPr id="72" name="角丸四角形 71"/>
          <p:cNvSpPr/>
          <p:nvPr/>
        </p:nvSpPr>
        <p:spPr bwMode="auto">
          <a:xfrm>
            <a:off x="2352951" y="1344734"/>
            <a:ext cx="3781827" cy="360000"/>
          </a:xfrm>
          <a:prstGeom prst="roundRect">
            <a:avLst/>
          </a:prstGeom>
          <a:solidFill>
            <a:schemeClr val="bg1"/>
          </a:solidFill>
          <a:ln w="3175" cmpd="sng">
            <a:solidFill>
              <a:schemeClr val="accent1"/>
            </a:solidFill>
            <a:miter lim="800000"/>
            <a:headEnd/>
            <a:tailEnd/>
          </a:ln>
          <a:effectLst>
            <a:outerShdw blurRad="50800" dist="38100" algn="l" rotWithShape="0">
              <a:prstClr val="black">
                <a:alpha val="40000"/>
              </a:prstClr>
            </a:outerShdw>
          </a:effectLst>
          <a:extLst/>
        </p:spPr>
        <p:txBody>
          <a:bodyPr vert="horz" wrap="square" lIns="36000" tIns="45715" rIns="36000" bIns="45715" numCol="1" rtlCol="0" anchor="ctr" anchorCtr="0" compatLnSpc="1">
            <a:prstTxWarp prst="textNoShape">
              <a:avLst/>
            </a:prstTxWarp>
            <a:noAutofit/>
          </a:bodyPr>
          <a:lstStyle/>
          <a:p>
            <a:pPr marL="92075" indent="-92075" eaLnBrk="0" hangingPunct="0">
              <a:buFont typeface="Wingdings" panose="05000000000000000000" pitchFamily="2" charset="2"/>
              <a:buChar char="p"/>
            </a:pPr>
            <a:r>
              <a:rPr lang="ja-JP" altLang="en-US" sz="700" b="1" dirty="0" smtClean="0">
                <a:latin typeface="メイリオ" pitchFamily="50" charset="-128"/>
                <a:ea typeface="メイリオ" pitchFamily="50" charset="-128"/>
                <a:cs typeface="メイリオ" pitchFamily="50" charset="-128"/>
              </a:rPr>
              <a:t>「ファシリティマネジメント</a:t>
            </a:r>
            <a:r>
              <a:rPr lang="ja-JP" altLang="en-US" sz="700" b="1" dirty="0">
                <a:latin typeface="メイリオ" pitchFamily="50" charset="-128"/>
                <a:ea typeface="メイリオ" pitchFamily="50" charset="-128"/>
                <a:cs typeface="メイリオ" pitchFamily="50" charset="-128"/>
              </a:rPr>
              <a:t>基本</a:t>
            </a:r>
            <a:r>
              <a:rPr lang="ja-JP" altLang="en-US" sz="700" b="1" dirty="0" smtClean="0">
                <a:latin typeface="メイリオ" pitchFamily="50" charset="-128"/>
                <a:ea typeface="メイリオ" pitchFamily="50" charset="-128"/>
                <a:cs typeface="メイリオ" pitchFamily="50" charset="-128"/>
              </a:rPr>
              <a:t>方針（</a:t>
            </a:r>
            <a:r>
              <a:rPr lang="en-US" altLang="ja-JP" sz="700" b="1" dirty="0" smtClean="0">
                <a:latin typeface="メイリオ" pitchFamily="50" charset="-128"/>
                <a:ea typeface="メイリオ" pitchFamily="50" charset="-128"/>
                <a:cs typeface="メイリオ" pitchFamily="50" charset="-128"/>
              </a:rPr>
              <a:t>H27.11</a:t>
            </a:r>
            <a:r>
              <a:rPr lang="ja-JP" altLang="en-US" sz="700" b="1" dirty="0" smtClean="0">
                <a:latin typeface="メイリオ" pitchFamily="50" charset="-128"/>
                <a:ea typeface="メイリオ" pitchFamily="50" charset="-128"/>
                <a:cs typeface="メイリオ" pitchFamily="50" charset="-128"/>
              </a:rPr>
              <a:t>策定）に</a:t>
            </a:r>
            <a:r>
              <a:rPr lang="ja-JP" altLang="en-US" sz="700" b="1" dirty="0">
                <a:latin typeface="メイリオ" pitchFamily="50" charset="-128"/>
                <a:ea typeface="メイリオ" pitchFamily="50" charset="-128"/>
                <a:cs typeface="メイリオ" pitchFamily="50" charset="-128"/>
              </a:rPr>
              <a:t>基づく</a:t>
            </a:r>
            <a:r>
              <a:rPr lang="ja-JP" altLang="en-US" sz="700" b="1" dirty="0" smtClean="0">
                <a:latin typeface="メイリオ" pitchFamily="50" charset="-128"/>
                <a:ea typeface="メイリオ" pitchFamily="50" charset="-128"/>
                <a:cs typeface="メイリオ" pitchFamily="50" charset="-128"/>
              </a:rPr>
              <a:t>マネジメント</a:t>
            </a:r>
            <a:endParaRPr lang="en-US" altLang="ja-JP" sz="700" b="1" dirty="0" smtClean="0">
              <a:latin typeface="メイリオ" pitchFamily="50" charset="-128"/>
              <a:ea typeface="メイリオ" pitchFamily="50" charset="-128"/>
              <a:cs typeface="メイリオ" pitchFamily="50" charset="-128"/>
            </a:endParaRPr>
          </a:p>
          <a:p>
            <a:pPr eaLnBrk="0" hangingPunct="0"/>
            <a:r>
              <a:rPr lang="ja-JP" altLang="en-US" sz="700" b="1" dirty="0">
                <a:latin typeface="メイリオ" pitchFamily="50" charset="-128"/>
                <a:ea typeface="メイリオ" pitchFamily="50" charset="-128"/>
                <a:cs typeface="メイリオ" pitchFamily="50" charset="-128"/>
              </a:rPr>
              <a:t> </a:t>
            </a:r>
            <a:r>
              <a:rPr lang="ja-JP" altLang="en-US" sz="600" dirty="0" smtClean="0">
                <a:latin typeface="メイリオ" pitchFamily="50" charset="-128"/>
                <a:ea typeface="メイリオ" pitchFamily="50" charset="-128"/>
                <a:cs typeface="メイリオ" pitchFamily="50" charset="-128"/>
              </a:rPr>
              <a:t>（建築後</a:t>
            </a:r>
            <a:r>
              <a:rPr lang="en-US" altLang="ja-JP" sz="600" dirty="0" smtClean="0">
                <a:latin typeface="メイリオ" pitchFamily="50" charset="-128"/>
                <a:ea typeface="メイリオ" pitchFamily="50" charset="-128"/>
                <a:cs typeface="メイリオ" pitchFamily="50" charset="-128"/>
              </a:rPr>
              <a:t>25</a:t>
            </a:r>
            <a:r>
              <a:rPr lang="ja-JP" altLang="en-US" sz="600" dirty="0">
                <a:latin typeface="メイリオ" pitchFamily="50" charset="-128"/>
                <a:ea typeface="メイリオ" pitchFamily="50" charset="-128"/>
                <a:cs typeface="メイリオ" pitchFamily="50" charset="-128"/>
              </a:rPr>
              <a:t>年</a:t>
            </a:r>
            <a:r>
              <a:rPr lang="ja-JP" altLang="en-US" sz="600" dirty="0" smtClean="0">
                <a:latin typeface="メイリオ" pitchFamily="50" charset="-128"/>
                <a:ea typeface="メイリオ" pitchFamily="50" charset="-128"/>
                <a:cs typeface="メイリオ" pitchFamily="50" charset="-128"/>
              </a:rPr>
              <a:t>、</a:t>
            </a:r>
            <a:r>
              <a:rPr lang="en-US" altLang="ja-JP" sz="600" dirty="0">
                <a:latin typeface="メイリオ" pitchFamily="50" charset="-128"/>
                <a:ea typeface="メイリオ" pitchFamily="50" charset="-128"/>
                <a:cs typeface="メイリオ" pitchFamily="50" charset="-128"/>
              </a:rPr>
              <a:t>50</a:t>
            </a:r>
            <a:r>
              <a:rPr lang="ja-JP" altLang="en-US" sz="600" dirty="0" smtClean="0">
                <a:latin typeface="メイリオ" pitchFamily="50" charset="-128"/>
                <a:ea typeface="メイリオ" pitchFamily="50" charset="-128"/>
                <a:cs typeface="メイリオ" pitchFamily="50" charset="-128"/>
              </a:rPr>
              <a:t>年目を迎える</a:t>
            </a:r>
            <a:r>
              <a:rPr lang="en-US" altLang="ja-JP" sz="600" dirty="0" smtClean="0">
                <a:latin typeface="メイリオ" pitchFamily="50" charset="-128"/>
                <a:ea typeface="メイリオ" pitchFamily="50" charset="-128"/>
                <a:cs typeface="メイリオ" pitchFamily="50" charset="-128"/>
              </a:rPr>
              <a:t>111</a:t>
            </a:r>
            <a:r>
              <a:rPr lang="ja-JP" altLang="en-US" sz="600" dirty="0" smtClean="0">
                <a:latin typeface="メイリオ" pitchFamily="50" charset="-128"/>
                <a:ea typeface="メイリオ" pitchFamily="50" charset="-128"/>
                <a:cs typeface="メイリオ" pitchFamily="50" charset="-128"/>
              </a:rPr>
              <a:t>施設の活用方針を</a:t>
            </a:r>
            <a:r>
              <a:rPr lang="ja-JP" altLang="en-US" sz="600" dirty="0">
                <a:latin typeface="メイリオ" pitchFamily="50" charset="-128"/>
                <a:ea typeface="メイリオ" pitchFamily="50" charset="-128"/>
                <a:cs typeface="メイリオ" pitchFamily="50" charset="-128"/>
              </a:rPr>
              <a:t>策定</a:t>
            </a:r>
            <a:r>
              <a:rPr lang="ja-JP" altLang="en-US" sz="600" dirty="0" smtClean="0">
                <a:latin typeface="メイリオ" pitchFamily="50" charset="-128"/>
                <a:ea typeface="メイリオ" pitchFamily="50" charset="-128"/>
                <a:cs typeface="メイリオ" pitchFamily="50" charset="-128"/>
              </a:rPr>
              <a:t>、</a:t>
            </a:r>
            <a:r>
              <a:rPr lang="en-US" altLang="ja-JP" sz="600" dirty="0" smtClean="0">
                <a:latin typeface="メイリオ" pitchFamily="50" charset="-128"/>
                <a:ea typeface="メイリオ" pitchFamily="50" charset="-128"/>
                <a:cs typeface="メイリオ" pitchFamily="50" charset="-128"/>
              </a:rPr>
              <a:t>54</a:t>
            </a:r>
            <a:r>
              <a:rPr lang="ja-JP" altLang="en-US" sz="600" dirty="0" smtClean="0">
                <a:latin typeface="メイリオ" pitchFamily="50" charset="-128"/>
                <a:ea typeface="メイリオ" pitchFamily="50" charset="-128"/>
                <a:cs typeface="メイリオ" pitchFamily="50" charset="-128"/>
              </a:rPr>
              <a:t>施設の有効活用状況</a:t>
            </a:r>
            <a:r>
              <a:rPr lang="ja-JP" altLang="en-US" sz="600" smtClean="0">
                <a:latin typeface="メイリオ" pitchFamily="50" charset="-128"/>
                <a:ea typeface="メイリオ" pitchFamily="50" charset="-128"/>
                <a:cs typeface="メイリオ" pitchFamily="50" charset="-128"/>
              </a:rPr>
              <a:t>を</a:t>
            </a:r>
            <a:r>
              <a:rPr lang="ja-JP" altLang="en-US" sz="600" smtClean="0">
                <a:latin typeface="メイリオ" pitchFamily="50" charset="-128"/>
                <a:ea typeface="メイリオ" pitchFamily="50" charset="-128"/>
                <a:cs typeface="メイリオ" pitchFamily="50" charset="-128"/>
              </a:rPr>
              <a:t>点検</a:t>
            </a:r>
            <a:endParaRPr lang="en-US" altLang="ja-JP" sz="600" dirty="0" smtClean="0">
              <a:latin typeface="メイリオ" pitchFamily="50" charset="-128"/>
              <a:ea typeface="メイリオ" pitchFamily="50" charset="-128"/>
              <a:cs typeface="メイリオ" pitchFamily="50" charset="-128"/>
            </a:endParaRPr>
          </a:p>
          <a:p>
            <a:pPr eaLnBrk="0" hangingPunct="0"/>
            <a:r>
              <a:rPr lang="en-US" altLang="ja-JP" sz="600" dirty="0">
                <a:latin typeface="メイリオ" pitchFamily="50" charset="-128"/>
                <a:ea typeface="メイリオ" pitchFamily="50" charset="-128"/>
                <a:cs typeface="メイリオ" pitchFamily="50" charset="-128"/>
              </a:rPr>
              <a:t> </a:t>
            </a:r>
            <a:r>
              <a:rPr lang="en-US" altLang="ja-JP" sz="600" dirty="0" smtClean="0">
                <a:latin typeface="メイリオ" pitchFamily="50" charset="-128"/>
                <a:ea typeface="メイリオ" pitchFamily="50" charset="-128"/>
                <a:cs typeface="メイリオ" pitchFamily="50" charset="-128"/>
              </a:rPr>
              <a:t>   </a:t>
            </a:r>
            <a:r>
              <a:rPr lang="ja-JP" altLang="en-US" sz="600" dirty="0" smtClean="0">
                <a:latin typeface="メイリオ" pitchFamily="50" charset="-128"/>
                <a:ea typeface="メイリオ" pitchFamily="50" charset="-128"/>
                <a:cs typeface="メイリオ" pitchFamily="50" charset="-128"/>
              </a:rPr>
              <a:t>学校</a:t>
            </a:r>
            <a:r>
              <a:rPr lang="ja-JP" altLang="en-US" sz="600" dirty="0">
                <a:latin typeface="メイリオ" pitchFamily="50" charset="-128"/>
                <a:ea typeface="メイリオ" pitchFamily="50" charset="-128"/>
                <a:cs typeface="メイリオ" pitchFamily="50" charset="-128"/>
              </a:rPr>
              <a:t>・</a:t>
            </a:r>
            <a:r>
              <a:rPr lang="ja-JP" altLang="en-US" sz="600" dirty="0" smtClean="0">
                <a:latin typeface="メイリオ" pitchFamily="50" charset="-128"/>
                <a:ea typeface="メイリオ" pitchFamily="50" charset="-128"/>
                <a:cs typeface="メイリオ" pitchFamily="50" charset="-128"/>
              </a:rPr>
              <a:t>警察・その他</a:t>
            </a:r>
            <a:r>
              <a:rPr lang="ja-JP" altLang="en-US" sz="600" dirty="0">
                <a:latin typeface="メイリオ" pitchFamily="50" charset="-128"/>
                <a:ea typeface="メイリオ" pitchFamily="50" charset="-128"/>
                <a:cs typeface="メイリオ" pitchFamily="50" charset="-128"/>
              </a:rPr>
              <a:t>施設（</a:t>
            </a:r>
            <a:r>
              <a:rPr lang="ja-JP" altLang="en-US" sz="600" dirty="0" smtClean="0">
                <a:latin typeface="メイリオ" pitchFamily="50" charset="-128"/>
                <a:ea typeface="メイリオ" pitchFamily="50" charset="-128"/>
                <a:cs typeface="メイリオ" pitchFamily="50" charset="-128"/>
              </a:rPr>
              <a:t>計</a:t>
            </a:r>
            <a:r>
              <a:rPr lang="en-US" altLang="ja-JP" sz="600" dirty="0" smtClean="0">
                <a:latin typeface="メイリオ" pitchFamily="50" charset="-128"/>
                <a:ea typeface="メイリオ" pitchFamily="50" charset="-128"/>
                <a:cs typeface="メイリオ" pitchFamily="50" charset="-128"/>
              </a:rPr>
              <a:t>492</a:t>
            </a:r>
            <a:r>
              <a:rPr lang="ja-JP" altLang="en-US" sz="600" dirty="0" smtClean="0">
                <a:latin typeface="メイリオ" pitchFamily="50" charset="-128"/>
                <a:ea typeface="メイリオ" pitchFamily="50" charset="-128"/>
                <a:cs typeface="メイリオ" pitchFamily="50" charset="-128"/>
              </a:rPr>
              <a:t>棟</a:t>
            </a:r>
            <a:r>
              <a:rPr lang="ja-JP" altLang="en-US" sz="600" dirty="0">
                <a:latin typeface="メイリオ" pitchFamily="50" charset="-128"/>
                <a:ea typeface="メイリオ" pitchFamily="50" charset="-128"/>
                <a:cs typeface="メイリオ" pitchFamily="50" charset="-128"/>
              </a:rPr>
              <a:t>）の劣化度調査を</a:t>
            </a:r>
            <a:r>
              <a:rPr lang="ja-JP" altLang="en-US" sz="600" dirty="0" smtClean="0">
                <a:latin typeface="メイリオ" pitchFamily="50" charset="-128"/>
                <a:ea typeface="メイリオ" pitchFamily="50" charset="-128"/>
                <a:cs typeface="メイリオ" pitchFamily="50" charset="-128"/>
              </a:rPr>
              <a:t>実施）</a:t>
            </a:r>
            <a:endParaRPr lang="en-US" altLang="ja-JP" sz="600" u="sng" dirty="0">
              <a:latin typeface="メイリオ" pitchFamily="50" charset="-128"/>
              <a:ea typeface="メイリオ" pitchFamily="50" charset="-128"/>
              <a:cs typeface="メイリオ" pitchFamily="50" charset="-128"/>
            </a:endParaRPr>
          </a:p>
        </p:txBody>
      </p:sp>
      <p:sp>
        <p:nvSpPr>
          <p:cNvPr id="76" name="角丸四角形 75"/>
          <p:cNvSpPr/>
          <p:nvPr/>
        </p:nvSpPr>
        <p:spPr bwMode="auto">
          <a:xfrm>
            <a:off x="2352950" y="2659772"/>
            <a:ext cx="3781827" cy="254524"/>
          </a:xfrm>
          <a:prstGeom prst="roundRect">
            <a:avLst/>
          </a:prstGeom>
          <a:solidFill>
            <a:schemeClr val="bg1"/>
          </a:solidFill>
          <a:ln w="3175" cmpd="sng">
            <a:solidFill>
              <a:schemeClr val="accent1"/>
            </a:solidFill>
            <a:miter lim="800000"/>
            <a:headEnd/>
            <a:tailEnd/>
          </a:ln>
          <a:effectLst>
            <a:outerShdw blurRad="50800" dist="38100" algn="l" rotWithShape="0">
              <a:prstClr val="black">
                <a:alpha val="40000"/>
              </a:prstClr>
            </a:outerShdw>
          </a:effectLst>
          <a:extLst/>
        </p:spPr>
        <p:txBody>
          <a:bodyPr vert="horz" wrap="square" lIns="36000" tIns="45715" rIns="36000" bIns="45715" numCol="1" rtlCol="0" anchor="ctr" anchorCtr="0" compatLnSpc="1">
            <a:prstTxWarp prst="textNoShape">
              <a:avLst/>
            </a:prstTxWarp>
            <a:noAutofit/>
          </a:bodyPr>
          <a:lstStyle/>
          <a:p>
            <a:pPr marL="92075" indent="-92075" eaLnBrk="0" hangingPunct="0">
              <a:buFont typeface="Wingdings" panose="05000000000000000000" pitchFamily="2" charset="2"/>
              <a:buChar char="p"/>
            </a:pPr>
            <a:r>
              <a:rPr lang="ja-JP" altLang="en-US" sz="700" b="1" dirty="0" smtClean="0">
                <a:latin typeface="メイリオ" pitchFamily="50" charset="-128"/>
                <a:ea typeface="メイリオ" pitchFamily="50" charset="-128"/>
                <a:cs typeface="メイリオ" pitchFamily="50" charset="-128"/>
              </a:rPr>
              <a:t>「公民戦略連携デスク」の活動</a:t>
            </a:r>
            <a:r>
              <a:rPr lang="ja-JP" altLang="en-US" sz="600" dirty="0" smtClean="0">
                <a:latin typeface="メイリオ" pitchFamily="50" charset="-128"/>
                <a:ea typeface="メイリオ" pitchFamily="50" charset="-128"/>
                <a:cs typeface="メイリオ" pitchFamily="50" charset="-128"/>
              </a:rPr>
              <a:t>　</a:t>
            </a:r>
            <a:endParaRPr lang="en-US" altLang="ja-JP" sz="600" dirty="0">
              <a:latin typeface="メイリオ" pitchFamily="50" charset="-128"/>
              <a:ea typeface="メイリオ" pitchFamily="50" charset="-128"/>
              <a:cs typeface="メイリオ" pitchFamily="50" charset="-128"/>
            </a:endParaRPr>
          </a:p>
          <a:p>
            <a:pPr eaLnBrk="0" hangingPunct="0"/>
            <a:r>
              <a:rPr lang="ja-JP" altLang="en-US" sz="600" spc="-20" dirty="0" smtClean="0">
                <a:latin typeface="メイリオ" pitchFamily="50" charset="-128"/>
                <a:ea typeface="メイリオ" pitchFamily="50" charset="-128"/>
                <a:cs typeface="メイリオ" pitchFamily="50" charset="-128"/>
              </a:rPr>
              <a:t>（</a:t>
            </a:r>
            <a:r>
              <a:rPr lang="ja-JP" altLang="en-US" sz="600" spc="-20" dirty="0">
                <a:latin typeface="メイリオ" pitchFamily="50" charset="-128"/>
                <a:ea typeface="メイリオ" pitchFamily="50" charset="-128"/>
                <a:cs typeface="メイリオ" pitchFamily="50" charset="-128"/>
              </a:rPr>
              <a:t>企業・団体を訪問・面会し</a:t>
            </a:r>
            <a:r>
              <a:rPr lang="ja-JP" altLang="en-US" sz="600" spc="-20" dirty="0" smtClean="0">
                <a:latin typeface="メイリオ" pitchFamily="50" charset="-128"/>
                <a:ea typeface="メイリオ" pitchFamily="50" charset="-128"/>
                <a:cs typeface="メイリオ" pitchFamily="50" charset="-128"/>
              </a:rPr>
              <a:t>、ﾈｯﾄﾜｰｸを構築</a:t>
            </a:r>
            <a:r>
              <a:rPr lang="en-US" altLang="ja-JP" sz="600" spc="-20" dirty="0" smtClean="0">
                <a:latin typeface="メイリオ" pitchFamily="50" charset="-128"/>
                <a:ea typeface="メイリオ" pitchFamily="50" charset="-128"/>
                <a:cs typeface="メイリオ" pitchFamily="50" charset="-128"/>
              </a:rPr>
              <a:t>(430</a:t>
            </a:r>
            <a:r>
              <a:rPr lang="ja-JP" altLang="en-US" sz="600" spc="-20" dirty="0" smtClean="0">
                <a:latin typeface="メイリオ" pitchFamily="50" charset="-128"/>
                <a:ea typeface="メイリオ" pitchFamily="50" charset="-128"/>
                <a:cs typeface="メイリオ" pitchFamily="50" charset="-128"/>
              </a:rPr>
              <a:t>社</a:t>
            </a:r>
            <a:r>
              <a:rPr lang="en-US" altLang="ja-JP" sz="600" spc="-20" smtClean="0">
                <a:latin typeface="メイリオ" pitchFamily="50" charset="-128"/>
                <a:ea typeface="メイリオ" pitchFamily="50" charset="-128"/>
                <a:cs typeface="メイリオ" pitchFamily="50" charset="-128"/>
              </a:rPr>
              <a:t>)</a:t>
            </a:r>
            <a:r>
              <a:rPr lang="ja-JP" altLang="en-US" sz="600" spc="-20" smtClean="0">
                <a:latin typeface="メイリオ" pitchFamily="50" charset="-128"/>
                <a:ea typeface="メイリオ" pitchFamily="50" charset="-128"/>
                <a:cs typeface="メイリオ" pitchFamily="50" charset="-128"/>
              </a:rPr>
              <a:t>、</a:t>
            </a:r>
            <a:r>
              <a:rPr lang="ja-JP" altLang="en-US" sz="600" spc="-20" dirty="0" smtClean="0">
                <a:latin typeface="メイリオ" pitchFamily="50" charset="-128"/>
                <a:ea typeface="メイリオ" pitchFamily="50" charset="-128"/>
                <a:cs typeface="メイリオ" pitchFamily="50" charset="-128"/>
              </a:rPr>
              <a:t>包括</a:t>
            </a:r>
            <a:r>
              <a:rPr lang="ja-JP" altLang="en-US" sz="600" spc="-20" dirty="0">
                <a:latin typeface="メイリオ" pitchFamily="50" charset="-128"/>
                <a:ea typeface="メイリオ" pitchFamily="50" charset="-128"/>
                <a:cs typeface="メイリオ" pitchFamily="50" charset="-128"/>
              </a:rPr>
              <a:t>連携協定を</a:t>
            </a:r>
            <a:r>
              <a:rPr lang="ja-JP" altLang="en-US" sz="600" spc="-20" dirty="0" smtClean="0">
                <a:latin typeface="メイリオ" pitchFamily="50" charset="-128"/>
                <a:ea typeface="メイリオ" pitchFamily="50" charset="-128"/>
                <a:cs typeface="メイリオ" pitchFamily="50" charset="-128"/>
              </a:rPr>
              <a:t>締結</a:t>
            </a:r>
            <a:r>
              <a:rPr lang="en-US" altLang="ja-JP" sz="600" spc="-20" dirty="0">
                <a:latin typeface="メイリオ" pitchFamily="50" charset="-128"/>
                <a:ea typeface="メイリオ" pitchFamily="50" charset="-128"/>
                <a:cs typeface="メイリオ" pitchFamily="50" charset="-128"/>
              </a:rPr>
              <a:t>(</a:t>
            </a:r>
            <a:r>
              <a:rPr lang="en-US" altLang="ja-JP" sz="600" spc="-20" dirty="0" smtClean="0">
                <a:latin typeface="メイリオ" pitchFamily="50" charset="-128"/>
                <a:ea typeface="メイリオ" pitchFamily="50" charset="-128"/>
                <a:cs typeface="メイリオ" pitchFamily="50" charset="-128"/>
              </a:rPr>
              <a:t>28</a:t>
            </a:r>
            <a:r>
              <a:rPr lang="ja-JP" altLang="en-US" sz="600" spc="-20" dirty="0" smtClean="0">
                <a:latin typeface="メイリオ" pitchFamily="50" charset="-128"/>
                <a:ea typeface="メイリオ" pitchFamily="50" charset="-128"/>
                <a:cs typeface="メイリオ" pitchFamily="50" charset="-128"/>
              </a:rPr>
              <a:t>件</a:t>
            </a:r>
            <a:r>
              <a:rPr lang="en-US" altLang="ja-JP" sz="600" spc="-20" dirty="0" smtClean="0">
                <a:latin typeface="メイリオ" pitchFamily="50" charset="-128"/>
                <a:ea typeface="メイリオ" pitchFamily="50" charset="-128"/>
                <a:cs typeface="メイリオ" pitchFamily="50" charset="-128"/>
              </a:rPr>
              <a:t>39</a:t>
            </a:r>
            <a:r>
              <a:rPr lang="ja-JP" altLang="en-US" sz="600" spc="-20" dirty="0">
                <a:latin typeface="メイリオ" pitchFamily="50" charset="-128"/>
                <a:ea typeface="メイリオ" pitchFamily="50" charset="-128"/>
                <a:cs typeface="メイリオ" pitchFamily="50" charset="-128"/>
              </a:rPr>
              <a:t>社３</a:t>
            </a:r>
            <a:r>
              <a:rPr lang="ja-JP" altLang="en-US" sz="600" spc="-20" dirty="0" smtClean="0">
                <a:latin typeface="メイリオ" pitchFamily="50" charset="-128"/>
                <a:ea typeface="メイリオ" pitchFamily="50" charset="-128"/>
                <a:cs typeface="メイリオ" pitchFamily="50" charset="-128"/>
              </a:rPr>
              <a:t>大学</a:t>
            </a:r>
            <a:r>
              <a:rPr lang="en-US" altLang="ja-JP" sz="600" spc="-20" dirty="0" smtClean="0">
                <a:latin typeface="メイリオ" pitchFamily="50" charset="-128"/>
                <a:ea typeface="メイリオ" pitchFamily="50" charset="-128"/>
                <a:cs typeface="メイリオ" pitchFamily="50" charset="-128"/>
              </a:rPr>
              <a:t>))</a:t>
            </a:r>
            <a:r>
              <a:rPr lang="ja-JP" altLang="en-US" sz="600" spc="-20" dirty="0">
                <a:latin typeface="メイリオ" pitchFamily="50" charset="-128"/>
                <a:ea typeface="メイリオ" pitchFamily="50" charset="-128"/>
                <a:cs typeface="メイリオ" pitchFamily="50" charset="-128"/>
              </a:rPr>
              <a:t> </a:t>
            </a:r>
            <a:r>
              <a:rPr lang="en-US" altLang="ja-JP" sz="600" spc="-20" dirty="0">
                <a:latin typeface="メイリオ" pitchFamily="50" charset="-128"/>
                <a:ea typeface="メイリオ" pitchFamily="50" charset="-128"/>
                <a:cs typeface="メイリオ" pitchFamily="50" charset="-128"/>
              </a:rPr>
              <a:t>※</a:t>
            </a:r>
            <a:r>
              <a:rPr lang="en-US" altLang="ja-JP" sz="600" spc="-20" dirty="0" smtClean="0">
                <a:latin typeface="メイリオ" pitchFamily="50" charset="-128"/>
                <a:ea typeface="メイリオ" pitchFamily="50" charset="-128"/>
                <a:cs typeface="メイリオ" pitchFamily="50" charset="-128"/>
              </a:rPr>
              <a:t>H30.1</a:t>
            </a:r>
            <a:r>
              <a:rPr lang="ja-JP" altLang="en-US" sz="600" spc="-20" dirty="0" smtClean="0">
                <a:latin typeface="メイリオ" pitchFamily="50" charset="-128"/>
                <a:ea typeface="メイリオ" pitchFamily="50" charset="-128"/>
                <a:cs typeface="メイリオ" pitchFamily="50" charset="-128"/>
              </a:rPr>
              <a:t>時点</a:t>
            </a:r>
            <a:endParaRPr lang="ja-JP" altLang="en-US" sz="600" spc="-20" dirty="0">
              <a:latin typeface="メイリオ" pitchFamily="50" charset="-128"/>
              <a:ea typeface="メイリオ" pitchFamily="50" charset="-128"/>
              <a:cs typeface="メイリオ" pitchFamily="50" charset="-128"/>
            </a:endParaRPr>
          </a:p>
        </p:txBody>
      </p:sp>
      <p:sp>
        <p:nvSpPr>
          <p:cNvPr id="78" name="角丸四角形 77"/>
          <p:cNvSpPr/>
          <p:nvPr/>
        </p:nvSpPr>
        <p:spPr>
          <a:xfrm>
            <a:off x="6372200" y="1344734"/>
            <a:ext cx="2664297" cy="351857"/>
          </a:xfrm>
          <a:prstGeom prst="roundRect">
            <a:avLst/>
          </a:prstGeom>
          <a:solidFill>
            <a:schemeClr val="bg1"/>
          </a:solidFill>
          <a:ln w="3175">
            <a:solidFill>
              <a:schemeClr val="accent1"/>
            </a:solidFill>
          </a:ln>
          <a:effectLst>
            <a:outerShdw blurRad="50800" dist="38100" algn="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lIns="36000" rIns="36000" rtlCol="0" anchor="ctr"/>
          <a:lstStyle/>
          <a:p>
            <a:r>
              <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建築後</a:t>
            </a:r>
            <a:r>
              <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lang="ja-JP"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年目、</a:t>
            </a:r>
            <a:r>
              <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50</a:t>
            </a:r>
            <a:r>
              <a:rPr lang="ja-JP"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年目</a:t>
            </a:r>
            <a:r>
              <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を迎える施設等について、</a:t>
            </a:r>
            <a:endPar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撤去・廃止</a:t>
            </a:r>
            <a:r>
              <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r>
              <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件、有効活用</a:t>
            </a:r>
            <a:r>
              <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件、建替え（減築）</a:t>
            </a:r>
            <a:r>
              <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件、維持</a:t>
            </a:r>
            <a:r>
              <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68</a:t>
            </a:r>
            <a:r>
              <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年度も点検継続）</a:t>
            </a:r>
            <a:endParaRPr lang="en-US" altLang="ja-JP" sz="700" strike="sng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角丸四角形 78"/>
          <p:cNvSpPr/>
          <p:nvPr/>
        </p:nvSpPr>
        <p:spPr>
          <a:xfrm>
            <a:off x="6372201" y="2706350"/>
            <a:ext cx="2664295" cy="218594"/>
          </a:xfrm>
          <a:prstGeom prst="roundRect">
            <a:avLst/>
          </a:prstGeom>
          <a:solidFill>
            <a:schemeClr val="bg1"/>
          </a:solidFill>
          <a:ln w="3175">
            <a:solidFill>
              <a:schemeClr val="accent1"/>
            </a:solidFill>
          </a:ln>
          <a:effectLst>
            <a:outerShdw blurRad="50800" dist="38100" algn="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lIns="36000" rIns="0" rtlCol="0" anchor="ctr"/>
          <a:lstStyle/>
          <a:p>
            <a:pPr eaLnBrk="0" hangingPunct="0"/>
            <a:r>
              <a:rPr lang="ja-JP" altLang="en-US" sz="700" dirty="0">
                <a:latin typeface="メイリオ" pitchFamily="50" charset="-128"/>
                <a:ea typeface="メイリオ" pitchFamily="50" charset="-128"/>
                <a:cs typeface="メイリオ" pitchFamily="50" charset="-128"/>
              </a:rPr>
              <a:t>企業と連携した具体的な取組みの</a:t>
            </a:r>
            <a:r>
              <a:rPr lang="ja-JP" altLang="en-US" sz="700" dirty="0" smtClean="0">
                <a:latin typeface="メイリオ" pitchFamily="50" charset="-128"/>
                <a:ea typeface="メイリオ" pitchFamily="50" charset="-128"/>
                <a:cs typeface="メイリオ" pitchFamily="50" charset="-128"/>
              </a:rPr>
              <a:t>推進</a:t>
            </a:r>
            <a:endParaRPr lang="en-US" altLang="ja-JP" sz="700" dirty="0" smtClean="0">
              <a:latin typeface="メイリオ" pitchFamily="50" charset="-128"/>
              <a:ea typeface="メイリオ" pitchFamily="50" charset="-128"/>
              <a:cs typeface="メイリオ" pitchFamily="50" charset="-128"/>
            </a:endParaRPr>
          </a:p>
          <a:p>
            <a:pPr eaLnBrk="0" hangingPunct="0"/>
            <a:r>
              <a:rPr lang="ja-JP" altLang="en-US" sz="700" dirty="0" smtClean="0">
                <a:latin typeface="メイリオ" pitchFamily="50" charset="-128"/>
                <a:ea typeface="メイリオ" pitchFamily="50" charset="-128"/>
                <a:cs typeface="メイリオ" pitchFamily="50" charset="-128"/>
              </a:rPr>
              <a:t>（企業</a:t>
            </a:r>
            <a:r>
              <a:rPr lang="ja-JP" altLang="en-US" sz="700" dirty="0">
                <a:latin typeface="メイリオ" pitchFamily="50" charset="-128"/>
                <a:ea typeface="メイリオ" pitchFamily="50" charset="-128"/>
                <a:cs typeface="メイリオ" pitchFamily="50" charset="-128"/>
              </a:rPr>
              <a:t>と部局との連携数：</a:t>
            </a:r>
            <a:r>
              <a:rPr lang="en-US" altLang="ja-JP" sz="700" dirty="0">
                <a:latin typeface="メイリオ" pitchFamily="50" charset="-128"/>
                <a:ea typeface="メイリオ" pitchFamily="50" charset="-128"/>
                <a:cs typeface="メイリオ" pitchFamily="50" charset="-128"/>
              </a:rPr>
              <a:t>478</a:t>
            </a:r>
            <a:r>
              <a:rPr lang="ja-JP" altLang="en-US" sz="700" dirty="0" smtClean="0">
                <a:latin typeface="メイリオ" pitchFamily="50" charset="-128"/>
                <a:ea typeface="メイリオ" pitchFamily="50" charset="-128"/>
                <a:cs typeface="メイリオ" pitchFamily="50" charset="-128"/>
              </a:rPr>
              <a:t>件</a:t>
            </a:r>
            <a:r>
              <a:rPr lang="ja-JP" altLang="en-US" sz="700" dirty="0">
                <a:latin typeface="メイリオ" pitchFamily="50" charset="-128"/>
                <a:ea typeface="メイリオ" pitchFamily="50" charset="-128"/>
                <a:cs typeface="メイリオ" pitchFamily="50" charset="-128"/>
              </a:rPr>
              <a:t>（</a:t>
            </a:r>
            <a:r>
              <a:rPr lang="en-US" altLang="ja-JP" sz="700" dirty="0" smtClean="0">
                <a:latin typeface="メイリオ" pitchFamily="50" charset="-128"/>
                <a:ea typeface="メイリオ" pitchFamily="50" charset="-128"/>
                <a:cs typeface="メイリオ" pitchFamily="50" charset="-128"/>
              </a:rPr>
              <a:t>H27.4</a:t>
            </a:r>
            <a:r>
              <a:rPr lang="ja-JP" altLang="en-US" sz="700" dirty="0" smtClean="0">
                <a:latin typeface="メイリオ" pitchFamily="50" charset="-128"/>
                <a:ea typeface="メイリオ" pitchFamily="50" charset="-128"/>
                <a:cs typeface="メイリオ" pitchFamily="50" charset="-128"/>
              </a:rPr>
              <a:t>～</a:t>
            </a:r>
            <a:r>
              <a:rPr lang="en-US" altLang="ja-JP" sz="700" dirty="0" smtClean="0">
                <a:latin typeface="メイリオ" pitchFamily="50" charset="-128"/>
                <a:ea typeface="メイリオ" pitchFamily="50" charset="-128"/>
                <a:cs typeface="メイリオ" pitchFamily="50" charset="-128"/>
              </a:rPr>
              <a:t>H30.1</a:t>
            </a:r>
            <a:r>
              <a:rPr lang="ja-JP" altLang="en-US" sz="700" dirty="0" smtClean="0">
                <a:latin typeface="メイリオ" pitchFamily="50" charset="-128"/>
                <a:ea typeface="メイリオ" pitchFamily="50" charset="-128"/>
                <a:cs typeface="メイリオ" pitchFamily="50" charset="-128"/>
              </a:rPr>
              <a:t>））</a:t>
            </a:r>
            <a:endParaRPr lang="en-US" altLang="ja-JP" sz="700" dirty="0">
              <a:latin typeface="メイリオ" pitchFamily="50" charset="-128"/>
              <a:ea typeface="メイリオ" pitchFamily="50" charset="-128"/>
              <a:cs typeface="メイリオ" pitchFamily="50" charset="-128"/>
            </a:endParaRPr>
          </a:p>
        </p:txBody>
      </p:sp>
      <p:sp>
        <p:nvSpPr>
          <p:cNvPr id="87" name="角丸四角形 86"/>
          <p:cNvSpPr/>
          <p:nvPr/>
        </p:nvSpPr>
        <p:spPr bwMode="auto">
          <a:xfrm>
            <a:off x="2352952" y="4005065"/>
            <a:ext cx="3781826" cy="216024"/>
          </a:xfrm>
          <a:prstGeom prst="roundRect">
            <a:avLst/>
          </a:prstGeom>
          <a:solidFill>
            <a:schemeClr val="bg1"/>
          </a:solidFill>
          <a:ln w="3175" cmpd="sng">
            <a:solidFill>
              <a:schemeClr val="accent1"/>
            </a:solidFill>
            <a:miter lim="800000"/>
            <a:headEnd/>
            <a:tailEnd/>
          </a:ln>
          <a:effectLst>
            <a:outerShdw blurRad="50800" dist="38100" algn="l" rotWithShape="0">
              <a:prstClr val="black">
                <a:alpha val="40000"/>
              </a:prstClr>
            </a:outerShdw>
          </a:effectLst>
          <a:extLst/>
        </p:spPr>
        <p:txBody>
          <a:bodyPr vert="horz" wrap="square" lIns="36000" tIns="45715" rIns="36000" bIns="45715" numCol="1" rtlCol="0" anchor="ctr" anchorCtr="0" compatLnSpc="1">
            <a:prstTxWarp prst="textNoShape">
              <a:avLst/>
            </a:prstTxWarp>
            <a:noAutofit/>
          </a:bodyPr>
          <a:lstStyle/>
          <a:p>
            <a:pPr marL="92075" indent="-92075" eaLnBrk="0" hangingPunct="0">
              <a:buFont typeface="Wingdings" panose="05000000000000000000" pitchFamily="2" charset="2"/>
              <a:buChar char="p"/>
            </a:pPr>
            <a:r>
              <a:rPr lang="ja-JP" altLang="en-US" sz="700" b="1" dirty="0" smtClean="0">
                <a:latin typeface="メイリオ" pitchFamily="50" charset="-128"/>
                <a:ea typeface="メイリオ" pitchFamily="50" charset="-128"/>
                <a:cs typeface="メイリオ" pitchFamily="50" charset="-128"/>
              </a:rPr>
              <a:t>減債</a:t>
            </a:r>
            <a:r>
              <a:rPr lang="ja-JP" altLang="en-US" sz="700" b="1" dirty="0">
                <a:latin typeface="メイリオ" pitchFamily="50" charset="-128"/>
                <a:ea typeface="メイリオ" pitchFamily="50" charset="-128"/>
                <a:cs typeface="メイリオ" pitchFamily="50" charset="-128"/>
              </a:rPr>
              <a:t>基金積立不足額の計画的</a:t>
            </a:r>
            <a:r>
              <a:rPr lang="ja-JP" altLang="en-US" sz="700" b="1" dirty="0" smtClean="0">
                <a:latin typeface="メイリオ" pitchFamily="50" charset="-128"/>
                <a:ea typeface="メイリオ" pitchFamily="50" charset="-128"/>
                <a:cs typeface="メイリオ" pitchFamily="50" charset="-128"/>
              </a:rPr>
              <a:t>解消</a:t>
            </a:r>
            <a:endParaRPr lang="ja-JP" altLang="en-US" sz="700" strike="sngStrike" dirty="0">
              <a:latin typeface="メイリオ" pitchFamily="50" charset="-128"/>
              <a:ea typeface="メイリオ" pitchFamily="50" charset="-128"/>
              <a:cs typeface="メイリオ" pitchFamily="50" charset="-128"/>
            </a:endParaRPr>
          </a:p>
        </p:txBody>
      </p:sp>
      <p:sp>
        <p:nvSpPr>
          <p:cNvPr id="89" name="角丸四角形 88"/>
          <p:cNvSpPr/>
          <p:nvPr/>
        </p:nvSpPr>
        <p:spPr>
          <a:xfrm>
            <a:off x="6378449" y="4005064"/>
            <a:ext cx="2658048" cy="360040"/>
          </a:xfrm>
          <a:prstGeom prst="roundRect">
            <a:avLst/>
          </a:prstGeom>
          <a:solidFill>
            <a:schemeClr val="bg1"/>
          </a:solidFill>
          <a:ln w="3175">
            <a:solidFill>
              <a:schemeClr val="accent1"/>
            </a:solidFill>
          </a:ln>
          <a:effectLst>
            <a:outerShdw blurRad="50800" dist="38100" algn="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lIns="36000" rIns="36000" rtlCol="0" anchor="ctr"/>
          <a:lstStyle/>
          <a:p>
            <a:pPr eaLnBrk="0" hangingPunct="0"/>
            <a:r>
              <a:rPr lang="ja-JP" altLang="en-US" sz="700" dirty="0">
                <a:solidFill>
                  <a:schemeClr val="tx1"/>
                </a:solidFill>
                <a:latin typeface="メイリオ" pitchFamily="50" charset="-128"/>
                <a:ea typeface="メイリオ" pitchFamily="50" charset="-128"/>
                <a:cs typeface="メイリオ" pitchFamily="50" charset="-128"/>
              </a:rPr>
              <a:t>減債</a:t>
            </a:r>
            <a:r>
              <a:rPr lang="ja-JP" altLang="en-US" sz="700" dirty="0" smtClean="0">
                <a:solidFill>
                  <a:schemeClr val="tx1"/>
                </a:solidFill>
                <a:latin typeface="メイリオ" pitchFamily="50" charset="-128"/>
                <a:ea typeface="メイリオ" pitchFamily="50" charset="-128"/>
                <a:cs typeface="メイリオ" pitchFamily="50" charset="-128"/>
              </a:rPr>
              <a:t>基金復元額</a:t>
            </a:r>
            <a:endParaRPr lang="en-US" altLang="ja-JP" sz="700" strike="sngStrike" dirty="0" smtClean="0">
              <a:solidFill>
                <a:schemeClr val="tx1"/>
              </a:solidFill>
              <a:latin typeface="メイリオ" pitchFamily="50" charset="-128"/>
              <a:ea typeface="メイリオ" pitchFamily="50" charset="-128"/>
              <a:cs typeface="メイリオ" pitchFamily="50" charset="-128"/>
            </a:endParaRPr>
          </a:p>
          <a:p>
            <a:pPr eaLnBrk="0" hangingPunct="0"/>
            <a:r>
              <a:rPr lang="ja-JP" altLang="en-US" sz="600" dirty="0" smtClean="0">
                <a:solidFill>
                  <a:schemeClr val="tx1"/>
                </a:solidFill>
                <a:latin typeface="メイリオ" pitchFamily="50" charset="-128"/>
                <a:ea typeface="メイリオ" pitchFamily="50" charset="-128"/>
                <a:cs typeface="メイリオ" pitchFamily="50" charset="-128"/>
              </a:rPr>
              <a:t>（平成</a:t>
            </a:r>
            <a:r>
              <a:rPr lang="en-US" altLang="ja-JP" sz="600" dirty="0" smtClean="0">
                <a:solidFill>
                  <a:schemeClr val="tx1"/>
                </a:solidFill>
                <a:latin typeface="メイリオ" pitchFamily="50" charset="-128"/>
                <a:ea typeface="メイリオ" pitchFamily="50" charset="-128"/>
                <a:cs typeface="メイリオ" pitchFamily="50" charset="-128"/>
              </a:rPr>
              <a:t>29</a:t>
            </a:r>
            <a:r>
              <a:rPr lang="ja-JP" altLang="en-US" sz="600" dirty="0" smtClean="0">
                <a:solidFill>
                  <a:schemeClr val="tx1"/>
                </a:solidFill>
                <a:latin typeface="メイリオ" pitchFamily="50" charset="-128"/>
                <a:ea typeface="メイリオ" pitchFamily="50" charset="-128"/>
                <a:cs typeface="メイリオ" pitchFamily="50" charset="-128"/>
              </a:rPr>
              <a:t>年度末復元累計額：Ｈ</a:t>
            </a:r>
            <a:r>
              <a:rPr lang="en-US" altLang="ja-JP" sz="600" dirty="0" smtClean="0">
                <a:solidFill>
                  <a:schemeClr val="tx1"/>
                </a:solidFill>
                <a:latin typeface="メイリオ" pitchFamily="50" charset="-128"/>
                <a:ea typeface="メイリオ" pitchFamily="50" charset="-128"/>
                <a:cs typeface="メイリオ" pitchFamily="50" charset="-128"/>
              </a:rPr>
              <a:t>21</a:t>
            </a:r>
            <a:r>
              <a:rPr lang="ja-JP" altLang="en-US" sz="600" dirty="0" smtClean="0">
                <a:solidFill>
                  <a:schemeClr val="tx1"/>
                </a:solidFill>
                <a:latin typeface="メイリオ" pitchFamily="50" charset="-128"/>
                <a:ea typeface="メイリオ" pitchFamily="50" charset="-128"/>
                <a:cs typeface="メイリオ" pitchFamily="50" charset="-128"/>
              </a:rPr>
              <a:t>～</a:t>
            </a:r>
            <a:r>
              <a:rPr lang="en-US" altLang="ja-JP" sz="600" dirty="0" smtClean="0">
                <a:solidFill>
                  <a:schemeClr val="tx1"/>
                </a:solidFill>
                <a:latin typeface="メイリオ" pitchFamily="50" charset="-128"/>
                <a:ea typeface="メイリオ" pitchFamily="50" charset="-128"/>
                <a:cs typeface="メイリオ" pitchFamily="50" charset="-128"/>
              </a:rPr>
              <a:t>29</a:t>
            </a:r>
            <a:r>
              <a:rPr lang="ja-JP" altLang="en-US" sz="600" dirty="0" smtClean="0">
                <a:solidFill>
                  <a:schemeClr val="tx1"/>
                </a:solidFill>
                <a:latin typeface="メイリオ" pitchFamily="50" charset="-128"/>
                <a:ea typeface="メイリオ" pitchFamily="50" charset="-128"/>
                <a:cs typeface="メイリオ" pitchFamily="50" charset="-128"/>
              </a:rPr>
              <a:t>実績</a:t>
            </a:r>
            <a:r>
              <a:rPr lang="en-US" altLang="ja-JP" sz="600" dirty="0" smtClean="0">
                <a:solidFill>
                  <a:schemeClr val="tx1"/>
                </a:solidFill>
                <a:latin typeface="メイリオ" pitchFamily="50" charset="-128"/>
                <a:ea typeface="メイリオ" pitchFamily="50" charset="-128"/>
                <a:cs typeface="メイリオ" pitchFamily="50" charset="-128"/>
              </a:rPr>
              <a:t>3,306</a:t>
            </a:r>
            <a:r>
              <a:rPr lang="ja-JP" altLang="en-US" sz="600" dirty="0" smtClean="0">
                <a:solidFill>
                  <a:schemeClr val="tx1"/>
                </a:solidFill>
                <a:latin typeface="メイリオ" pitchFamily="50" charset="-128"/>
                <a:ea typeface="メイリオ" pitchFamily="50" charset="-128"/>
                <a:cs typeface="メイリオ" pitchFamily="50" charset="-128"/>
              </a:rPr>
              <a:t>億円）</a:t>
            </a:r>
            <a:r>
              <a:rPr lang="en-US" altLang="ja-JP" sz="600" dirty="0" smtClean="0">
                <a:solidFill>
                  <a:schemeClr val="tx1"/>
                </a:solidFill>
                <a:latin typeface="メイリオ" pitchFamily="50" charset="-128"/>
                <a:ea typeface="メイリオ" pitchFamily="50" charset="-128"/>
                <a:cs typeface="メイリオ" pitchFamily="50" charset="-128"/>
              </a:rPr>
              <a:t/>
            </a:r>
            <a:br>
              <a:rPr lang="en-US" altLang="ja-JP" sz="600" dirty="0" smtClean="0">
                <a:solidFill>
                  <a:schemeClr val="tx1"/>
                </a:solidFill>
                <a:latin typeface="メイリオ" pitchFamily="50" charset="-128"/>
                <a:ea typeface="メイリオ" pitchFamily="50" charset="-128"/>
                <a:cs typeface="メイリオ" pitchFamily="50" charset="-128"/>
              </a:rPr>
            </a:br>
            <a:r>
              <a:rPr lang="en-US" altLang="ja-JP" sz="700" dirty="0" smtClean="0">
                <a:solidFill>
                  <a:schemeClr val="tx1"/>
                </a:solidFill>
                <a:latin typeface="メイリオ" pitchFamily="50" charset="-128"/>
                <a:ea typeface="メイリオ" pitchFamily="50" charset="-128"/>
                <a:cs typeface="メイリオ" pitchFamily="50" charset="-128"/>
              </a:rPr>
              <a:t>(</a:t>
            </a:r>
            <a:r>
              <a:rPr lang="en-US" altLang="ja-JP" sz="600" dirty="0" smtClean="0">
                <a:solidFill>
                  <a:schemeClr val="tx1"/>
                </a:solidFill>
                <a:latin typeface="メイリオ" pitchFamily="50" charset="-128"/>
                <a:ea typeface="メイリオ" pitchFamily="50" charset="-128"/>
                <a:cs typeface="メイリオ" pitchFamily="50" charset="-128"/>
              </a:rPr>
              <a:t>H36</a:t>
            </a:r>
            <a:r>
              <a:rPr lang="ja-JP" altLang="en-US" sz="600" dirty="0" err="1" smtClean="0">
                <a:solidFill>
                  <a:schemeClr val="tx1"/>
                </a:solidFill>
                <a:latin typeface="メイリオ" pitchFamily="50" charset="-128"/>
                <a:ea typeface="メイリオ" pitchFamily="50" charset="-128"/>
                <a:cs typeface="メイリオ" pitchFamily="50" charset="-128"/>
              </a:rPr>
              <a:t>までの</a:t>
            </a:r>
            <a:r>
              <a:rPr lang="ja-JP" altLang="en-US" sz="600" dirty="0" smtClean="0">
                <a:solidFill>
                  <a:schemeClr val="tx1"/>
                </a:solidFill>
                <a:latin typeface="メイリオ" pitchFamily="50" charset="-128"/>
                <a:ea typeface="メイリオ" pitchFamily="50" charset="-128"/>
                <a:cs typeface="メイリオ" pitchFamily="50" charset="-128"/>
              </a:rPr>
              <a:t>解消にメド</a:t>
            </a:r>
            <a:r>
              <a:rPr lang="en-US" altLang="ja-JP" sz="600" dirty="0" smtClean="0">
                <a:solidFill>
                  <a:schemeClr val="tx1"/>
                </a:solidFill>
                <a:latin typeface="メイリオ" pitchFamily="50" charset="-128"/>
                <a:ea typeface="メイリオ" pitchFamily="50" charset="-128"/>
                <a:cs typeface="メイリオ" pitchFamily="50" charset="-128"/>
              </a:rPr>
              <a:t>)</a:t>
            </a:r>
            <a:endParaRPr lang="ja-JP" altLang="en-US" sz="600" dirty="0">
              <a:solidFill>
                <a:schemeClr val="tx1"/>
              </a:solidFill>
              <a:latin typeface="メイリオ" pitchFamily="50" charset="-128"/>
              <a:ea typeface="メイリオ" pitchFamily="50" charset="-128"/>
              <a:cs typeface="メイリオ" pitchFamily="50" charset="-128"/>
            </a:endParaRPr>
          </a:p>
        </p:txBody>
      </p:sp>
      <p:sp>
        <p:nvSpPr>
          <p:cNvPr id="5" name="二等辺三角形 4"/>
          <p:cNvSpPr/>
          <p:nvPr/>
        </p:nvSpPr>
        <p:spPr bwMode="auto">
          <a:xfrm rot="5400000">
            <a:off x="6192791" y="1499331"/>
            <a:ext cx="144015" cy="122855"/>
          </a:xfrm>
          <a:prstGeom prst="triangle">
            <a:avLst/>
          </a:prstGeom>
          <a:solidFill>
            <a:schemeClr val="accent1"/>
          </a:solidFill>
          <a:ln w="19050">
            <a:noFill/>
            <a:miter lim="800000"/>
            <a:headEnd/>
            <a:tailEnd/>
          </a:ln>
          <a:effectLst/>
          <a:extLst/>
        </p:spPr>
        <p:txBody>
          <a:bodyPr vert="horz" wrap="square" lIns="91429" tIns="45715" rIns="91429" bIns="45715" numCol="1" rtlCol="0" anchor="ctr" anchorCtr="0" compatLnSpc="1">
            <a:prstTxWarp prst="textNoShape">
              <a:avLst/>
            </a:prstTxWarp>
            <a:noAutofit/>
          </a:bodyPr>
          <a:lstStyle/>
          <a:p>
            <a:pPr algn="ctr" eaLnBrk="0" hangingPunct="0"/>
            <a:endParaRPr kumimoji="1" lang="ja-JP" altLang="en-US" sz="1050" b="1" dirty="0">
              <a:latin typeface="メイリオ" pitchFamily="50" charset="-128"/>
              <a:ea typeface="メイリオ" pitchFamily="50" charset="-128"/>
              <a:cs typeface="メイリオ" pitchFamily="50" charset="-128"/>
            </a:endParaRPr>
          </a:p>
        </p:txBody>
      </p:sp>
      <p:sp>
        <p:nvSpPr>
          <p:cNvPr id="90" name="二等辺三角形 89"/>
          <p:cNvSpPr/>
          <p:nvPr/>
        </p:nvSpPr>
        <p:spPr bwMode="auto">
          <a:xfrm rot="5400000">
            <a:off x="6217604" y="2716930"/>
            <a:ext cx="144015" cy="122855"/>
          </a:xfrm>
          <a:prstGeom prst="triangle">
            <a:avLst/>
          </a:prstGeom>
          <a:solidFill>
            <a:schemeClr val="accent1"/>
          </a:solidFill>
          <a:ln w="19050">
            <a:noFill/>
            <a:miter lim="800000"/>
            <a:headEnd/>
            <a:tailEnd/>
          </a:ln>
          <a:effectLst/>
          <a:extLst/>
        </p:spPr>
        <p:txBody>
          <a:bodyPr vert="horz" wrap="square" lIns="91429" tIns="45715" rIns="91429" bIns="45715" numCol="1" rtlCol="0" anchor="ctr" anchorCtr="0" compatLnSpc="1">
            <a:prstTxWarp prst="textNoShape">
              <a:avLst/>
            </a:prstTxWarp>
            <a:noAutofit/>
          </a:bodyPr>
          <a:lstStyle/>
          <a:p>
            <a:pPr algn="ctr" eaLnBrk="0" hangingPunct="0"/>
            <a:endParaRPr kumimoji="1" lang="ja-JP" altLang="en-US" sz="1050" b="1" dirty="0">
              <a:latin typeface="メイリオ" pitchFamily="50" charset="-128"/>
              <a:ea typeface="メイリオ" pitchFamily="50" charset="-128"/>
              <a:cs typeface="メイリオ" pitchFamily="50" charset="-128"/>
            </a:endParaRPr>
          </a:p>
        </p:txBody>
      </p:sp>
      <p:sp>
        <p:nvSpPr>
          <p:cNvPr id="100" name="二等辺三角形 99"/>
          <p:cNvSpPr/>
          <p:nvPr/>
        </p:nvSpPr>
        <p:spPr bwMode="auto">
          <a:xfrm rot="5400000">
            <a:off x="6217604" y="3136309"/>
            <a:ext cx="144015" cy="122855"/>
          </a:xfrm>
          <a:prstGeom prst="triangle">
            <a:avLst/>
          </a:prstGeom>
          <a:solidFill>
            <a:schemeClr val="accent1"/>
          </a:solidFill>
          <a:ln w="19050">
            <a:noFill/>
            <a:miter lim="800000"/>
            <a:headEnd/>
            <a:tailEnd/>
          </a:ln>
          <a:effectLst/>
          <a:extLst/>
        </p:spPr>
        <p:txBody>
          <a:bodyPr vert="horz" wrap="square" lIns="91429" tIns="45715" rIns="91429" bIns="45715" numCol="1" rtlCol="0" anchor="ctr" anchorCtr="0" compatLnSpc="1">
            <a:prstTxWarp prst="textNoShape">
              <a:avLst/>
            </a:prstTxWarp>
            <a:noAutofit/>
          </a:bodyPr>
          <a:lstStyle/>
          <a:p>
            <a:pPr algn="ctr" eaLnBrk="0" hangingPunct="0"/>
            <a:endParaRPr kumimoji="1" lang="ja-JP" altLang="en-US" sz="1050" b="1" dirty="0">
              <a:latin typeface="メイリオ" pitchFamily="50" charset="-128"/>
              <a:ea typeface="メイリオ" pitchFamily="50" charset="-128"/>
              <a:cs typeface="メイリオ" pitchFamily="50" charset="-128"/>
            </a:endParaRPr>
          </a:p>
        </p:txBody>
      </p:sp>
      <p:sp>
        <p:nvSpPr>
          <p:cNvPr id="101" name="二等辺三角形 100"/>
          <p:cNvSpPr/>
          <p:nvPr/>
        </p:nvSpPr>
        <p:spPr bwMode="auto">
          <a:xfrm rot="5400000">
            <a:off x="6218949" y="4088997"/>
            <a:ext cx="141326" cy="122855"/>
          </a:xfrm>
          <a:prstGeom prst="triangle">
            <a:avLst/>
          </a:prstGeom>
          <a:solidFill>
            <a:schemeClr val="accent1"/>
          </a:solidFill>
          <a:ln w="19050">
            <a:noFill/>
            <a:miter lim="800000"/>
            <a:headEnd/>
            <a:tailEnd/>
          </a:ln>
          <a:effectLst/>
          <a:extLst/>
        </p:spPr>
        <p:txBody>
          <a:bodyPr vert="horz" wrap="square" lIns="91429" tIns="45715" rIns="91429" bIns="45715" numCol="1" rtlCol="0" anchor="ctr" anchorCtr="0" compatLnSpc="1">
            <a:prstTxWarp prst="textNoShape">
              <a:avLst/>
            </a:prstTxWarp>
            <a:noAutofit/>
          </a:bodyPr>
          <a:lstStyle/>
          <a:p>
            <a:pPr algn="ctr" eaLnBrk="0" hangingPunct="0"/>
            <a:endParaRPr kumimoji="1" lang="ja-JP" altLang="en-US" sz="1050" b="1" dirty="0">
              <a:latin typeface="メイリオ" pitchFamily="50" charset="-128"/>
              <a:ea typeface="メイリオ" pitchFamily="50" charset="-128"/>
              <a:cs typeface="メイリオ" pitchFamily="50" charset="-128"/>
            </a:endParaRPr>
          </a:p>
        </p:txBody>
      </p:sp>
      <p:sp>
        <p:nvSpPr>
          <p:cNvPr id="102" name="二等辺三角形 101"/>
          <p:cNvSpPr/>
          <p:nvPr/>
        </p:nvSpPr>
        <p:spPr bwMode="auto">
          <a:xfrm rot="5400000">
            <a:off x="6217604" y="2143436"/>
            <a:ext cx="144015" cy="122855"/>
          </a:xfrm>
          <a:prstGeom prst="triangle">
            <a:avLst/>
          </a:prstGeom>
          <a:solidFill>
            <a:schemeClr val="accent1"/>
          </a:solidFill>
          <a:ln w="19050">
            <a:noFill/>
            <a:miter lim="800000"/>
            <a:headEnd/>
            <a:tailEnd/>
          </a:ln>
          <a:effectLst/>
          <a:extLst/>
        </p:spPr>
        <p:txBody>
          <a:bodyPr vert="horz" wrap="square" lIns="91429" tIns="45715" rIns="91429" bIns="45715" numCol="1" rtlCol="0" anchor="ctr" anchorCtr="0" compatLnSpc="1">
            <a:prstTxWarp prst="textNoShape">
              <a:avLst/>
            </a:prstTxWarp>
            <a:noAutofit/>
          </a:bodyPr>
          <a:lstStyle/>
          <a:p>
            <a:pPr algn="ctr" eaLnBrk="0" hangingPunct="0"/>
            <a:endParaRPr kumimoji="1" lang="ja-JP" altLang="en-US" sz="1050" b="1" dirty="0">
              <a:latin typeface="メイリオ" pitchFamily="50" charset="-128"/>
              <a:ea typeface="メイリオ" pitchFamily="50" charset="-128"/>
              <a:cs typeface="メイリオ" pitchFamily="50" charset="-128"/>
            </a:endParaRPr>
          </a:p>
        </p:txBody>
      </p:sp>
      <p:sp>
        <p:nvSpPr>
          <p:cNvPr id="115" name="正方形/長方形 114"/>
          <p:cNvSpPr/>
          <p:nvPr/>
        </p:nvSpPr>
        <p:spPr>
          <a:xfrm>
            <a:off x="675949" y="6122536"/>
            <a:ext cx="3127071" cy="538487"/>
          </a:xfrm>
          <a:prstGeom prst="rect">
            <a:avLst/>
          </a:prstGeom>
          <a:solidFill>
            <a:schemeClr val="accent1">
              <a:lumMod val="20000"/>
              <a:lumOff val="80000"/>
            </a:schemeClr>
          </a:solidFill>
          <a:ln w="6350">
            <a:noFill/>
            <a:prstDash val="solid"/>
          </a:ln>
        </p:spPr>
        <p:style>
          <a:lnRef idx="2">
            <a:schemeClr val="accent3"/>
          </a:lnRef>
          <a:fillRef idx="1">
            <a:schemeClr val="lt1"/>
          </a:fillRef>
          <a:effectRef idx="0">
            <a:schemeClr val="accent3"/>
          </a:effectRef>
          <a:fontRef idx="minor">
            <a:schemeClr val="dk1"/>
          </a:fontRef>
        </p:style>
        <p:txBody>
          <a:bodyPr wrap="square" lIns="36000" tIns="36000" rIns="36000" bIns="36000" rtlCol="0" anchor="ctr">
            <a:noAutofit/>
          </a:bodyPr>
          <a:lstStyle/>
          <a:p>
            <a:pPr marL="266700" indent="-266700" algn="ctr" eaLnBrk="0" hangingPunct="0"/>
            <a:endParaRPr kumimoji="1" lang="ja-JP" altLang="en-US" sz="800" b="1" dirty="0">
              <a:latin typeface="メイリオ" pitchFamily="50" charset="-128"/>
              <a:ea typeface="メイリオ" pitchFamily="50" charset="-128"/>
              <a:cs typeface="メイリオ" pitchFamily="50" charset="-128"/>
            </a:endParaRPr>
          </a:p>
        </p:txBody>
      </p:sp>
      <p:grpSp>
        <p:nvGrpSpPr>
          <p:cNvPr id="117" name="グループ化 116"/>
          <p:cNvGrpSpPr/>
          <p:nvPr/>
        </p:nvGrpSpPr>
        <p:grpSpPr>
          <a:xfrm>
            <a:off x="755802" y="6164284"/>
            <a:ext cx="3008870" cy="430416"/>
            <a:chOff x="3965401" y="4416930"/>
            <a:chExt cx="3008870" cy="430416"/>
          </a:xfrm>
        </p:grpSpPr>
        <p:sp>
          <p:nvSpPr>
            <p:cNvPr id="118" name="正方形/長方形 117"/>
            <p:cNvSpPr/>
            <p:nvPr/>
          </p:nvSpPr>
          <p:spPr>
            <a:xfrm>
              <a:off x="5218615" y="4416930"/>
              <a:ext cx="1755656" cy="430416"/>
            </a:xfrm>
            <a:prstGeom prst="rect">
              <a:avLst/>
            </a:prstGeom>
            <a:solidFill>
              <a:schemeClr val="bg1"/>
            </a:solidFill>
            <a:ln w="3175"/>
          </p:spPr>
          <p:style>
            <a:lnRef idx="1">
              <a:schemeClr val="accent1"/>
            </a:lnRef>
            <a:fillRef idx="2">
              <a:schemeClr val="accent1"/>
            </a:fillRef>
            <a:effectRef idx="1">
              <a:schemeClr val="accent1"/>
            </a:effectRef>
            <a:fontRef idx="minor">
              <a:schemeClr val="dk1"/>
            </a:fontRef>
          </p:style>
          <p:txBody>
            <a:bodyPr lIns="36000" tIns="45071" rIns="36000" bIns="45071" rtlCol="0" anchor="ctr"/>
            <a:lstStyle/>
            <a:p>
              <a:pPr>
                <a:lnSpc>
                  <a:spcPts val="700"/>
                </a:lnSpc>
              </a:pPr>
              <a:r>
                <a:rPr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＜主な取組み＞</a:t>
              </a:r>
              <a:endParaRPr lang="en-US" altLang="ja-JP"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700"/>
                </a:lnSpc>
              </a:pPr>
              <a:r>
                <a:rPr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サウンディング型市場調査の拡大</a:t>
              </a:r>
              <a:endParaRPr lang="en-US" altLang="ja-JP"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700"/>
                </a:lnSpc>
              </a:pPr>
              <a:r>
                <a:rPr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社会課題</a:t>
              </a:r>
              <a:r>
                <a:rPr lang="ja-JP" altLang="en-US" sz="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解決</a:t>
              </a:r>
              <a:r>
                <a:rPr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ﾋﾞｼﾞﾈｽ</a:t>
              </a:r>
              <a:r>
                <a:rPr lang="ja-JP" altLang="en-US" sz="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に係る情報</a:t>
              </a:r>
              <a:r>
                <a:rPr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共有、連携・</a:t>
              </a:r>
              <a:r>
                <a:rPr lang="ja-JP" altLang="en-US" sz="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協力</a:t>
              </a:r>
              <a:endParaRPr lang="en-US" altLang="ja-JP" sz="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700"/>
                </a:lnSpc>
              </a:pPr>
              <a:r>
                <a:rPr lang="ja-JP" altLang="en-US" sz="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音声</a:t>
              </a:r>
              <a:r>
                <a:rPr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認識</a:t>
              </a:r>
              <a:r>
                <a:rPr lang="ja-JP" altLang="en-US" sz="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技術</a:t>
              </a:r>
              <a:r>
                <a:rPr lang="en-US" altLang="ja-JP" sz="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(AI)</a:t>
              </a:r>
              <a:r>
                <a:rPr lang="ja-JP" altLang="en-US" sz="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よる文書作成の効率化　等</a:t>
              </a:r>
              <a:endParaRPr lang="en-US" altLang="ja-JP"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9" name="角丸四角形 118"/>
            <p:cNvSpPr/>
            <p:nvPr/>
          </p:nvSpPr>
          <p:spPr>
            <a:xfrm>
              <a:off x="3967950" y="4417478"/>
              <a:ext cx="800361" cy="120268"/>
            </a:xfrm>
            <a:prstGeom prst="roundRect">
              <a:avLst/>
            </a:prstGeom>
            <a:solidFill>
              <a:schemeClr val="bg1"/>
            </a:solidFill>
            <a:ln w="6350">
              <a:solidFill>
                <a:schemeClr val="tx2"/>
              </a:solidFill>
            </a:ln>
          </p:spPr>
          <p:style>
            <a:lnRef idx="1">
              <a:schemeClr val="accent1"/>
            </a:lnRef>
            <a:fillRef idx="2">
              <a:schemeClr val="accent1"/>
            </a:fillRef>
            <a:effectRef idx="1">
              <a:schemeClr val="accent1"/>
            </a:effectRef>
            <a:fontRef idx="minor">
              <a:schemeClr val="dk1"/>
            </a:fontRef>
          </p:style>
          <p:txBody>
            <a:bodyPr lIns="36000" rIns="0" rtlCol="0" anchor="ctr"/>
            <a:lstStyle/>
            <a:p>
              <a:pPr>
                <a:lnSpc>
                  <a:spcPts val="928"/>
                </a:lnSpc>
              </a:pPr>
              <a:r>
                <a:rPr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企業等との知の交流</a:t>
              </a:r>
              <a:endParaRPr lang="en-US" altLang="ja-JP"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4" name="角丸四角形 123"/>
            <p:cNvSpPr/>
            <p:nvPr/>
          </p:nvSpPr>
          <p:spPr>
            <a:xfrm>
              <a:off x="3965401" y="4579954"/>
              <a:ext cx="1222061" cy="135420"/>
            </a:xfrm>
            <a:prstGeom prst="roundRect">
              <a:avLst/>
            </a:prstGeom>
            <a:solidFill>
              <a:schemeClr val="bg1"/>
            </a:solidFill>
            <a:ln w="6350">
              <a:solidFill>
                <a:schemeClr val="tx2"/>
              </a:solidFill>
            </a:ln>
          </p:spPr>
          <p:style>
            <a:lnRef idx="1">
              <a:schemeClr val="accent1"/>
            </a:lnRef>
            <a:fillRef idx="2">
              <a:schemeClr val="accent1"/>
            </a:fillRef>
            <a:effectRef idx="1">
              <a:schemeClr val="accent1"/>
            </a:effectRef>
            <a:fontRef idx="minor">
              <a:schemeClr val="dk1"/>
            </a:fontRef>
          </p:style>
          <p:txBody>
            <a:bodyPr lIns="36000" rIns="0" rtlCol="0" anchor="ctr"/>
            <a:lstStyle/>
            <a:p>
              <a:pPr>
                <a:lnSpc>
                  <a:spcPts val="928"/>
                </a:lnSpc>
              </a:pPr>
              <a:r>
                <a:rPr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新技術等を活用した生産性</a:t>
              </a:r>
              <a:r>
                <a:rPr lang="ja-JP" altLang="en-US" sz="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向上等</a:t>
              </a:r>
              <a:endParaRPr lang="en-US" altLang="ja-JP"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25" name="角丸四角形 124"/>
          <p:cNvSpPr/>
          <p:nvPr/>
        </p:nvSpPr>
        <p:spPr>
          <a:xfrm>
            <a:off x="761928" y="6497792"/>
            <a:ext cx="594000" cy="112148"/>
          </a:xfrm>
          <a:prstGeom prst="roundRect">
            <a:avLst/>
          </a:prstGeom>
          <a:solidFill>
            <a:schemeClr val="bg1"/>
          </a:solidFill>
          <a:ln w="6350">
            <a:solidFill>
              <a:schemeClr val="tx2"/>
            </a:solidFill>
          </a:ln>
        </p:spPr>
        <p:style>
          <a:lnRef idx="1">
            <a:schemeClr val="accent1"/>
          </a:lnRef>
          <a:fillRef idx="2">
            <a:schemeClr val="accent1"/>
          </a:fillRef>
          <a:effectRef idx="1">
            <a:schemeClr val="accent1"/>
          </a:effectRef>
          <a:fontRef idx="minor">
            <a:schemeClr val="dk1"/>
          </a:fontRef>
        </p:style>
        <p:txBody>
          <a:bodyPr lIns="36000" rIns="0" rtlCol="0" anchor="ctr"/>
          <a:lstStyle/>
          <a:p>
            <a:pPr>
              <a:lnSpc>
                <a:spcPts val="928"/>
              </a:lnSpc>
            </a:pPr>
            <a:r>
              <a:rPr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働き方改革</a:t>
            </a:r>
            <a:endParaRPr lang="en-US" altLang="ja-JP"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1" name="角丸四角形 60"/>
          <p:cNvSpPr/>
          <p:nvPr/>
        </p:nvSpPr>
        <p:spPr>
          <a:xfrm>
            <a:off x="775450" y="5166916"/>
            <a:ext cx="2248976" cy="250529"/>
          </a:xfrm>
          <a:prstGeom prst="roundRect">
            <a:avLst>
              <a:gd name="adj" fmla="val 16667"/>
            </a:avLst>
          </a:prstGeom>
          <a:noFill/>
          <a:ln w="6350">
            <a:noFill/>
            <a:prstDash val="dash"/>
          </a:ln>
        </p:spPr>
        <p:style>
          <a:lnRef idx="2">
            <a:schemeClr val="accent3"/>
          </a:lnRef>
          <a:fillRef idx="1">
            <a:schemeClr val="lt1"/>
          </a:fillRef>
          <a:effectRef idx="0">
            <a:schemeClr val="accent3"/>
          </a:effectRef>
          <a:fontRef idx="minor">
            <a:schemeClr val="dk1"/>
          </a:fontRef>
        </p:style>
        <p:txBody>
          <a:bodyPr lIns="36000" rIns="36000" rtlCol="0" anchor="ctr">
            <a:noAutofit/>
          </a:bodyPr>
          <a:lstStyle/>
          <a:p>
            <a:pPr>
              <a:lnSpc>
                <a:spcPts val="928"/>
              </a:lnSpc>
            </a:pPr>
            <a:endParaRPr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3" name="角丸四角形 82"/>
          <p:cNvSpPr/>
          <p:nvPr/>
        </p:nvSpPr>
        <p:spPr>
          <a:xfrm>
            <a:off x="323528" y="5589240"/>
            <a:ext cx="8596762" cy="161605"/>
          </a:xfrm>
          <a:prstGeom prst="roundRect">
            <a:avLst>
              <a:gd name="adj" fmla="val 8546"/>
            </a:avLst>
          </a:prstGeom>
          <a:noFill/>
          <a:ln w="6350">
            <a:noFill/>
          </a:ln>
        </p:spPr>
        <p:style>
          <a:lnRef idx="2">
            <a:schemeClr val="accent3"/>
          </a:lnRef>
          <a:fillRef idx="1">
            <a:schemeClr val="lt1"/>
          </a:fillRef>
          <a:effectRef idx="0">
            <a:schemeClr val="accent3"/>
          </a:effectRef>
          <a:fontRef idx="minor">
            <a:schemeClr val="dk1"/>
          </a:fontRef>
        </p:style>
        <p:txBody>
          <a:bodyPr lIns="36000" rIns="36000" rtlCol="0" anchor="ctr">
            <a:noAutofit/>
          </a:bodyPr>
          <a:lstStyle/>
          <a:p>
            <a:pPr>
              <a:lnSpc>
                <a:spcPts val="928"/>
              </a:lnSpc>
            </a:pPr>
            <a:r>
              <a:rPr lang="en-US" altLang="ja-JP" sz="700" dirty="0" smtClean="0">
                <a:solidFill>
                  <a:schemeClr val="tx1"/>
                </a:solidFill>
                <a:latin typeface="ＭＳ Ｐゴシック"/>
                <a:ea typeface="メイリオ"/>
                <a:cs typeface="ＭＳ Ｐゴシック"/>
              </a:rPr>
              <a:t>『【</a:t>
            </a:r>
            <a:r>
              <a:rPr lang="ja-JP" altLang="en-US" sz="700" dirty="0" smtClean="0">
                <a:solidFill>
                  <a:schemeClr val="tx1"/>
                </a:solidFill>
                <a:latin typeface="ＭＳ Ｐゴシック"/>
                <a:ea typeface="メイリオ"/>
                <a:cs typeface="ＭＳ Ｐゴシック"/>
              </a:rPr>
              <a:t>発見</a:t>
            </a:r>
            <a:r>
              <a:rPr lang="en-US" altLang="ja-JP" sz="700" dirty="0" smtClean="0">
                <a:solidFill>
                  <a:schemeClr val="tx1"/>
                </a:solidFill>
                <a:latin typeface="ＭＳ Ｐゴシック"/>
                <a:ea typeface="メイリオ"/>
                <a:cs typeface="ＭＳ Ｐゴシック"/>
              </a:rPr>
              <a:t>】</a:t>
            </a:r>
            <a:r>
              <a:rPr lang="ja-JP" altLang="en-US" sz="700" dirty="0" smtClean="0">
                <a:solidFill>
                  <a:schemeClr val="tx1"/>
                </a:solidFill>
                <a:latin typeface="ＭＳ Ｐゴシック"/>
                <a:ea typeface="メイリオ"/>
                <a:cs typeface="ＭＳ Ｐゴシック"/>
              </a:rPr>
              <a:t>多様な「知」と交わる</a:t>
            </a:r>
            <a:r>
              <a:rPr lang="en-US" altLang="ja-JP" sz="700" dirty="0" smtClean="0">
                <a:solidFill>
                  <a:schemeClr val="tx1"/>
                </a:solidFill>
                <a:latin typeface="ＭＳ Ｐゴシック"/>
                <a:ea typeface="メイリオ"/>
                <a:cs typeface="ＭＳ Ｐゴシック"/>
              </a:rPr>
              <a:t>』</a:t>
            </a:r>
            <a:r>
              <a:rPr lang="ja-JP" altLang="en-US" sz="700" dirty="0" err="1" smtClean="0">
                <a:solidFill>
                  <a:schemeClr val="tx1"/>
                </a:solidFill>
                <a:latin typeface="ＭＳ Ｐゴシック"/>
                <a:ea typeface="メイリオ"/>
                <a:cs typeface="ＭＳ Ｐゴシック"/>
              </a:rPr>
              <a:t>、</a:t>
            </a:r>
            <a:r>
              <a:rPr lang="en-US" altLang="ja-JP" sz="700" dirty="0" smtClean="0">
                <a:solidFill>
                  <a:schemeClr val="tx1"/>
                </a:solidFill>
                <a:latin typeface="ＭＳ Ｐゴシック"/>
                <a:ea typeface="メイリオ"/>
                <a:cs typeface="ＭＳ Ｐゴシック"/>
              </a:rPr>
              <a:t>『【</a:t>
            </a:r>
            <a:r>
              <a:rPr lang="ja-JP" altLang="en-US" sz="700" dirty="0" smtClean="0">
                <a:solidFill>
                  <a:schemeClr val="tx1"/>
                </a:solidFill>
                <a:latin typeface="ＭＳ Ｐゴシック"/>
                <a:ea typeface="メイリオ"/>
                <a:cs typeface="ＭＳ Ｐゴシック"/>
              </a:rPr>
              <a:t>選択</a:t>
            </a:r>
            <a:r>
              <a:rPr lang="en-US" altLang="ja-JP" sz="700" dirty="0" smtClean="0">
                <a:solidFill>
                  <a:schemeClr val="tx1"/>
                </a:solidFill>
                <a:latin typeface="ＭＳ Ｐゴシック"/>
                <a:ea typeface="メイリオ"/>
                <a:cs typeface="ＭＳ Ｐゴシック"/>
              </a:rPr>
              <a:t>】</a:t>
            </a:r>
            <a:r>
              <a:rPr lang="ja-JP" altLang="en-US" sz="700" dirty="0" smtClean="0">
                <a:solidFill>
                  <a:schemeClr val="tx1"/>
                </a:solidFill>
                <a:latin typeface="ＭＳ Ｐゴシック"/>
                <a:ea typeface="メイリオ"/>
                <a:cs typeface="ＭＳ Ｐゴシック"/>
              </a:rPr>
              <a:t>多様なプレーヤーを束ね、より良い道筋を見出す</a:t>
            </a:r>
            <a:r>
              <a:rPr lang="en-US" altLang="ja-JP" sz="700" dirty="0" smtClean="0">
                <a:solidFill>
                  <a:schemeClr val="tx1"/>
                </a:solidFill>
                <a:latin typeface="ＭＳ Ｐゴシック"/>
                <a:ea typeface="メイリオ"/>
                <a:cs typeface="ＭＳ Ｐゴシック"/>
              </a:rPr>
              <a:t>』</a:t>
            </a:r>
            <a:r>
              <a:rPr lang="ja-JP" altLang="en-US" sz="700" dirty="0" err="1" smtClean="0">
                <a:solidFill>
                  <a:schemeClr val="tx1"/>
                </a:solidFill>
                <a:latin typeface="ＭＳ Ｐゴシック"/>
                <a:ea typeface="メイリオ"/>
                <a:cs typeface="ＭＳ Ｐゴシック"/>
              </a:rPr>
              <a:t>、</a:t>
            </a:r>
            <a:r>
              <a:rPr lang="en-US" altLang="ja-JP" sz="700" dirty="0" smtClean="0">
                <a:solidFill>
                  <a:schemeClr val="tx1"/>
                </a:solidFill>
                <a:latin typeface="ＭＳ Ｐゴシック"/>
                <a:ea typeface="メイリオ"/>
                <a:cs typeface="ＭＳ Ｐゴシック"/>
              </a:rPr>
              <a:t>『【</a:t>
            </a:r>
            <a:r>
              <a:rPr lang="ja-JP" altLang="en-US" sz="700" dirty="0" smtClean="0">
                <a:solidFill>
                  <a:schemeClr val="tx1"/>
                </a:solidFill>
                <a:latin typeface="ＭＳ Ｐゴシック"/>
                <a:ea typeface="メイリオ"/>
                <a:cs typeface="ＭＳ Ｐゴシック"/>
              </a:rPr>
              <a:t>実践</a:t>
            </a:r>
            <a:r>
              <a:rPr lang="en-US" altLang="ja-JP" sz="700" dirty="0" smtClean="0">
                <a:solidFill>
                  <a:schemeClr val="tx1"/>
                </a:solidFill>
                <a:latin typeface="ＭＳ Ｐゴシック"/>
                <a:ea typeface="メイリオ"/>
                <a:cs typeface="ＭＳ Ｐゴシック"/>
              </a:rPr>
              <a:t>】</a:t>
            </a:r>
            <a:r>
              <a:rPr lang="ja-JP" altLang="en-US" sz="700" dirty="0" smtClean="0">
                <a:solidFill>
                  <a:schemeClr val="tx1"/>
                </a:solidFill>
                <a:latin typeface="ＭＳ Ｐゴシック"/>
                <a:ea typeface="メイリオ"/>
                <a:cs typeface="ＭＳ Ｐゴシック"/>
              </a:rPr>
              <a:t>「</a:t>
            </a:r>
            <a:r>
              <a:rPr lang="ja-JP" altLang="en-US" sz="700" dirty="0">
                <a:solidFill>
                  <a:schemeClr val="tx1"/>
                </a:solidFill>
                <a:latin typeface="ＭＳ Ｐゴシック"/>
                <a:ea typeface="メイリオ"/>
                <a:cs typeface="ＭＳ Ｐゴシック"/>
              </a:rPr>
              <a:t>やってみよう」の精神をもち、果敢に挑戦</a:t>
            </a:r>
            <a:r>
              <a:rPr lang="ja-JP" altLang="en-US" sz="700" dirty="0" smtClean="0">
                <a:solidFill>
                  <a:schemeClr val="tx1"/>
                </a:solidFill>
                <a:latin typeface="ＭＳ Ｐゴシック"/>
                <a:ea typeface="メイリオ"/>
                <a:cs typeface="ＭＳ Ｐゴシック"/>
              </a:rPr>
              <a:t>する</a:t>
            </a:r>
            <a:r>
              <a:rPr lang="en-US" altLang="ja-JP" sz="700" dirty="0" smtClean="0">
                <a:solidFill>
                  <a:schemeClr val="tx1"/>
                </a:solidFill>
                <a:latin typeface="ＭＳ Ｐゴシック"/>
                <a:ea typeface="メイリオ"/>
                <a:cs typeface="ＭＳ Ｐゴシック"/>
              </a:rPr>
              <a:t>』</a:t>
            </a:r>
            <a:r>
              <a:rPr lang="ja-JP" altLang="en-US" sz="700" dirty="0" smtClean="0">
                <a:solidFill>
                  <a:schemeClr val="tx1"/>
                </a:solidFill>
                <a:latin typeface="ＭＳ Ｐゴシック"/>
                <a:ea typeface="メイリオ"/>
                <a:cs typeface="ＭＳ Ｐゴシック"/>
              </a:rPr>
              <a:t>を行動指針に掲げ、以下の取組みを推進する。</a:t>
            </a:r>
            <a:endParaRPr lang="en-US" altLang="ja-JP" sz="700" dirty="0">
              <a:solidFill>
                <a:schemeClr val="tx1"/>
              </a:solidFill>
              <a:latin typeface="ＭＳ Ｐゴシック"/>
              <a:ea typeface="メイリオ"/>
              <a:cs typeface="ＭＳ Ｐゴシック"/>
            </a:endParaRPr>
          </a:p>
        </p:txBody>
      </p:sp>
      <p:sp>
        <p:nvSpPr>
          <p:cNvPr id="91" name="角丸四角形 90"/>
          <p:cNvSpPr/>
          <p:nvPr/>
        </p:nvSpPr>
        <p:spPr bwMode="auto">
          <a:xfrm>
            <a:off x="2352951" y="4424655"/>
            <a:ext cx="3781827" cy="156473"/>
          </a:xfrm>
          <a:prstGeom prst="roundRect">
            <a:avLst/>
          </a:prstGeom>
          <a:solidFill>
            <a:schemeClr val="bg1"/>
          </a:solidFill>
          <a:ln w="3175" cmpd="sng">
            <a:solidFill>
              <a:schemeClr val="accent1"/>
            </a:solidFill>
            <a:miter lim="800000"/>
            <a:headEnd/>
            <a:tailEnd/>
          </a:ln>
          <a:effectLst>
            <a:outerShdw blurRad="50800" dist="38100" algn="l" rotWithShape="0">
              <a:prstClr val="black">
                <a:alpha val="40000"/>
              </a:prstClr>
            </a:outerShdw>
          </a:effectLst>
          <a:extLst/>
        </p:spPr>
        <p:txBody>
          <a:bodyPr vert="horz" wrap="square" lIns="36000" tIns="45715" rIns="36000" bIns="45715" numCol="1" rtlCol="0" anchor="ctr" anchorCtr="0" compatLnSpc="1">
            <a:prstTxWarp prst="textNoShape">
              <a:avLst/>
            </a:prstTxWarp>
            <a:noAutofit/>
          </a:bodyPr>
          <a:lstStyle/>
          <a:p>
            <a:pPr marL="92075" indent="-92075" eaLnBrk="0" hangingPunct="0">
              <a:buFont typeface="Wingdings" panose="05000000000000000000" pitchFamily="2" charset="2"/>
              <a:buChar char="p"/>
            </a:pPr>
            <a:r>
              <a:rPr lang="ja-JP" altLang="en-US" sz="700" b="1" dirty="0" smtClean="0">
                <a:latin typeface="メイリオ" pitchFamily="50" charset="-128"/>
                <a:ea typeface="メイリオ" pitchFamily="50" charset="-128"/>
                <a:cs typeface="メイリオ" pitchFamily="50" charset="-128"/>
              </a:rPr>
              <a:t>課税</a:t>
            </a:r>
            <a:r>
              <a:rPr lang="ja-JP" altLang="en-US" sz="700" b="1" dirty="0">
                <a:latin typeface="メイリオ" pitchFamily="50" charset="-128"/>
                <a:ea typeface="メイリオ" pitchFamily="50" charset="-128"/>
                <a:cs typeface="メイリオ" pitchFamily="50" charset="-128"/>
              </a:rPr>
              <a:t>自主権の</a:t>
            </a:r>
            <a:r>
              <a:rPr lang="ja-JP" altLang="en-US" sz="700" b="1" dirty="0" smtClean="0">
                <a:latin typeface="メイリオ" pitchFamily="50" charset="-128"/>
                <a:ea typeface="メイリオ" pitchFamily="50" charset="-128"/>
                <a:cs typeface="メイリオ" pitchFamily="50" charset="-128"/>
              </a:rPr>
              <a:t>活用</a:t>
            </a:r>
            <a:endParaRPr lang="ja-JP" altLang="en-US" sz="700" dirty="0">
              <a:latin typeface="メイリオ" pitchFamily="50" charset="-128"/>
              <a:ea typeface="メイリオ" pitchFamily="50" charset="-128"/>
              <a:cs typeface="メイリオ" pitchFamily="50" charset="-128"/>
            </a:endParaRPr>
          </a:p>
        </p:txBody>
      </p:sp>
      <p:sp>
        <p:nvSpPr>
          <p:cNvPr id="92" name="角丸四角形 91"/>
          <p:cNvSpPr/>
          <p:nvPr/>
        </p:nvSpPr>
        <p:spPr>
          <a:xfrm>
            <a:off x="6372200" y="4437112"/>
            <a:ext cx="2657777" cy="144016"/>
          </a:xfrm>
          <a:prstGeom prst="roundRect">
            <a:avLst/>
          </a:prstGeom>
          <a:solidFill>
            <a:schemeClr val="bg1"/>
          </a:solidFill>
          <a:ln w="3175">
            <a:solidFill>
              <a:schemeClr val="accent1"/>
            </a:solidFill>
          </a:ln>
          <a:effectLst>
            <a:outerShdw blurRad="50800" dist="38100" algn="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lIns="36000" rIns="36000" rtlCol="0" anchor="ctr"/>
          <a:lstStyle/>
          <a:p>
            <a:pPr eaLnBrk="0" hangingPunct="0"/>
            <a:r>
              <a:rPr lang="ja-JP" altLang="en-US" sz="700" dirty="0" smtClean="0">
                <a:solidFill>
                  <a:schemeClr val="tx1"/>
                </a:solidFill>
                <a:latin typeface="メイリオ" pitchFamily="50" charset="-128"/>
                <a:ea typeface="メイリオ" pitchFamily="50" charset="-128"/>
                <a:cs typeface="メイリオ" pitchFamily="50" charset="-128"/>
              </a:rPr>
              <a:t>森林環境税（</a:t>
            </a:r>
            <a:r>
              <a:rPr lang="en-US" altLang="ja-JP" sz="700" dirty="0" smtClean="0">
                <a:solidFill>
                  <a:schemeClr val="tx1"/>
                </a:solidFill>
                <a:latin typeface="メイリオ" pitchFamily="50" charset="-128"/>
                <a:ea typeface="メイリオ" pitchFamily="50" charset="-128"/>
                <a:cs typeface="メイリオ" pitchFamily="50" charset="-128"/>
              </a:rPr>
              <a:t>H28.4</a:t>
            </a:r>
            <a:r>
              <a:rPr lang="ja-JP" altLang="en-US" sz="700" dirty="0" smtClean="0">
                <a:solidFill>
                  <a:schemeClr val="tx1"/>
                </a:solidFill>
                <a:latin typeface="メイリオ" pitchFamily="50" charset="-128"/>
                <a:ea typeface="メイリオ" pitchFamily="50" charset="-128"/>
                <a:cs typeface="メイリオ" pitchFamily="50" charset="-128"/>
              </a:rPr>
              <a:t>～）、宿泊税（</a:t>
            </a:r>
            <a:r>
              <a:rPr lang="en-US" altLang="ja-JP" sz="700" dirty="0" smtClean="0">
                <a:solidFill>
                  <a:schemeClr val="tx1"/>
                </a:solidFill>
                <a:latin typeface="メイリオ" pitchFamily="50" charset="-128"/>
                <a:ea typeface="メイリオ" pitchFamily="50" charset="-128"/>
                <a:cs typeface="メイリオ" pitchFamily="50" charset="-128"/>
              </a:rPr>
              <a:t>H29.1</a:t>
            </a:r>
            <a:r>
              <a:rPr lang="ja-JP" altLang="en-US" sz="700" dirty="0" smtClean="0">
                <a:solidFill>
                  <a:schemeClr val="tx1"/>
                </a:solidFill>
                <a:latin typeface="メイリオ" pitchFamily="50" charset="-128"/>
                <a:ea typeface="メイリオ" pitchFamily="50" charset="-128"/>
                <a:cs typeface="メイリオ" pitchFamily="50" charset="-128"/>
              </a:rPr>
              <a:t>～）の導入</a:t>
            </a:r>
            <a:endParaRPr lang="ja-JP" altLang="en-US" sz="700" dirty="0">
              <a:solidFill>
                <a:schemeClr val="tx1"/>
              </a:solidFill>
              <a:latin typeface="メイリオ" pitchFamily="50" charset="-128"/>
              <a:ea typeface="メイリオ" pitchFamily="50" charset="-128"/>
              <a:cs typeface="メイリオ" pitchFamily="50" charset="-128"/>
            </a:endParaRPr>
          </a:p>
        </p:txBody>
      </p:sp>
      <p:sp>
        <p:nvSpPr>
          <p:cNvPr id="103" name="二等辺三角形 102"/>
          <p:cNvSpPr/>
          <p:nvPr/>
        </p:nvSpPr>
        <p:spPr bwMode="auto">
          <a:xfrm rot="5400000">
            <a:off x="6217604" y="4447693"/>
            <a:ext cx="144015" cy="122855"/>
          </a:xfrm>
          <a:prstGeom prst="triangle">
            <a:avLst/>
          </a:prstGeom>
          <a:solidFill>
            <a:schemeClr val="accent1"/>
          </a:solidFill>
          <a:ln w="19050">
            <a:noFill/>
            <a:miter lim="800000"/>
            <a:headEnd/>
            <a:tailEnd/>
          </a:ln>
          <a:effectLst/>
          <a:extLst/>
        </p:spPr>
        <p:txBody>
          <a:bodyPr vert="horz" wrap="square" lIns="91429" tIns="45715" rIns="91429" bIns="45715" numCol="1" rtlCol="0" anchor="ctr" anchorCtr="0" compatLnSpc="1">
            <a:prstTxWarp prst="textNoShape">
              <a:avLst/>
            </a:prstTxWarp>
            <a:noAutofit/>
          </a:bodyPr>
          <a:lstStyle/>
          <a:p>
            <a:pPr algn="ctr" eaLnBrk="0" hangingPunct="0"/>
            <a:endParaRPr kumimoji="1" lang="ja-JP" altLang="en-US" sz="1050" b="1" dirty="0">
              <a:latin typeface="メイリオ" pitchFamily="50" charset="-128"/>
              <a:ea typeface="メイリオ" pitchFamily="50" charset="-128"/>
              <a:cs typeface="メイリオ" pitchFamily="50" charset="-128"/>
            </a:endParaRPr>
          </a:p>
        </p:txBody>
      </p:sp>
      <p:sp>
        <p:nvSpPr>
          <p:cNvPr id="105" name="角丸四角形 104"/>
          <p:cNvSpPr/>
          <p:nvPr/>
        </p:nvSpPr>
        <p:spPr bwMode="auto">
          <a:xfrm>
            <a:off x="2352950" y="1916832"/>
            <a:ext cx="3781828" cy="598510"/>
          </a:xfrm>
          <a:prstGeom prst="roundRect">
            <a:avLst>
              <a:gd name="adj" fmla="val 11406"/>
            </a:avLst>
          </a:prstGeom>
          <a:solidFill>
            <a:schemeClr val="bg1"/>
          </a:solidFill>
          <a:ln w="3175" cmpd="sng">
            <a:solidFill>
              <a:schemeClr val="accent1"/>
            </a:solidFill>
            <a:miter lim="800000"/>
            <a:headEnd/>
            <a:tailEnd/>
          </a:ln>
          <a:effectLst>
            <a:outerShdw blurRad="50800" dist="38100" algn="l" rotWithShape="0">
              <a:prstClr val="black">
                <a:alpha val="40000"/>
              </a:prstClr>
            </a:outerShdw>
          </a:effectLst>
          <a:extLst/>
        </p:spPr>
        <p:txBody>
          <a:bodyPr vert="horz" wrap="square" lIns="36000" tIns="45715" rIns="36000" bIns="45715" numCol="1" rtlCol="0" anchor="ctr" anchorCtr="0" compatLnSpc="1">
            <a:prstTxWarp prst="textNoShape">
              <a:avLst/>
            </a:prstTxWarp>
            <a:noAutofit/>
          </a:bodyPr>
          <a:lstStyle/>
          <a:p>
            <a:pPr marL="92075" indent="-92075" eaLnBrk="0" hangingPunct="0">
              <a:buFont typeface="Wingdings" panose="05000000000000000000" pitchFamily="2" charset="2"/>
              <a:buChar char="p"/>
            </a:pPr>
            <a:r>
              <a:rPr lang="ja-JP" altLang="en-US" sz="700" b="1" dirty="0" smtClean="0">
                <a:latin typeface="メイリオ" pitchFamily="50" charset="-128"/>
                <a:ea typeface="メイリオ" pitchFamily="50" charset="-128"/>
                <a:cs typeface="メイリオ" pitchFamily="50" charset="-128"/>
              </a:rPr>
              <a:t>市町村とのパートナーシップの強化</a:t>
            </a:r>
            <a:endParaRPr lang="en-US" altLang="ja-JP" sz="700" b="1" dirty="0">
              <a:latin typeface="メイリオ" pitchFamily="50" charset="-128"/>
              <a:ea typeface="メイリオ" pitchFamily="50" charset="-128"/>
              <a:cs typeface="メイリオ" pitchFamily="50" charset="-128"/>
            </a:endParaRPr>
          </a:p>
          <a:p>
            <a:pPr eaLnBrk="0" hangingPunct="0"/>
            <a:r>
              <a:rPr lang="ja-JP" altLang="en-US" sz="700" dirty="0">
                <a:latin typeface="メイリオ" pitchFamily="50" charset="-128"/>
                <a:ea typeface="メイリオ" pitchFamily="50" charset="-128"/>
                <a:cs typeface="メイリオ" pitchFamily="50" charset="-128"/>
              </a:rPr>
              <a:t>  ・「大阪府域地方税徴収機構」の設置 </a:t>
            </a:r>
            <a:r>
              <a:rPr lang="ja-JP" altLang="en-US" sz="600" dirty="0">
                <a:latin typeface="メイリオ" pitchFamily="50" charset="-128"/>
                <a:ea typeface="メイリオ" pitchFamily="50" charset="-128"/>
                <a:cs typeface="メイリオ" pitchFamily="50" charset="-128"/>
              </a:rPr>
              <a:t>（府と</a:t>
            </a:r>
            <a:r>
              <a:rPr lang="en-US" altLang="ja-JP" sz="600" dirty="0">
                <a:latin typeface="メイリオ" pitchFamily="50" charset="-128"/>
                <a:ea typeface="メイリオ" pitchFamily="50" charset="-128"/>
                <a:cs typeface="メイリオ" pitchFamily="50" charset="-128"/>
              </a:rPr>
              <a:t>27</a:t>
            </a:r>
            <a:r>
              <a:rPr lang="ja-JP" altLang="en-US" sz="600" dirty="0">
                <a:latin typeface="メイリオ" pitchFamily="50" charset="-128"/>
                <a:ea typeface="メイリオ" pitchFamily="50" charset="-128"/>
                <a:cs typeface="メイリオ" pitchFamily="50" charset="-128"/>
              </a:rPr>
              <a:t>市町（</a:t>
            </a:r>
            <a:r>
              <a:rPr lang="en-US" altLang="ja-JP" sz="600" dirty="0">
                <a:latin typeface="メイリオ" pitchFamily="50" charset="-128"/>
                <a:ea typeface="メイリオ" pitchFamily="50" charset="-128"/>
                <a:cs typeface="メイリオ" pitchFamily="50" charset="-128"/>
              </a:rPr>
              <a:t>H29</a:t>
            </a:r>
            <a:r>
              <a:rPr lang="ja-JP" altLang="en-US" sz="600" dirty="0">
                <a:latin typeface="メイリオ" pitchFamily="50" charset="-128"/>
                <a:ea typeface="メイリオ" pitchFamily="50" charset="-128"/>
                <a:cs typeface="メイリオ" pitchFamily="50" charset="-128"/>
              </a:rPr>
              <a:t>～は</a:t>
            </a:r>
            <a:r>
              <a:rPr lang="en-US" altLang="ja-JP" sz="600" dirty="0">
                <a:latin typeface="メイリオ" pitchFamily="50" charset="-128"/>
                <a:ea typeface="メイリオ" pitchFamily="50" charset="-128"/>
                <a:cs typeface="メイリオ" pitchFamily="50" charset="-128"/>
              </a:rPr>
              <a:t>30</a:t>
            </a:r>
            <a:r>
              <a:rPr lang="ja-JP" altLang="en-US" sz="600" dirty="0">
                <a:latin typeface="メイリオ" pitchFamily="50" charset="-128"/>
                <a:ea typeface="メイリオ" pitchFamily="50" charset="-128"/>
                <a:cs typeface="メイリオ" pitchFamily="50" charset="-128"/>
              </a:rPr>
              <a:t>市町）で滞納整理を共同実施）</a:t>
            </a:r>
            <a:endParaRPr lang="en-US" altLang="ja-JP" sz="700" dirty="0">
              <a:latin typeface="メイリオ" pitchFamily="50" charset="-128"/>
              <a:ea typeface="メイリオ" pitchFamily="50" charset="-128"/>
              <a:cs typeface="メイリオ" pitchFamily="50" charset="-128"/>
            </a:endParaRPr>
          </a:p>
          <a:p>
            <a:pPr eaLnBrk="0" hangingPunct="0"/>
            <a:r>
              <a:rPr lang="ja-JP" altLang="en-US" sz="700" dirty="0">
                <a:latin typeface="メイリオ" pitchFamily="50" charset="-128"/>
                <a:ea typeface="メイリオ" pitchFamily="50" charset="-128"/>
                <a:cs typeface="メイリオ" pitchFamily="50" charset="-128"/>
              </a:rPr>
              <a:t>  ・「地域維持管理連携プラットフォーム」を府内土木事務所毎に</a:t>
            </a:r>
            <a:r>
              <a:rPr lang="ja-JP" altLang="en-US" sz="700" dirty="0" smtClean="0">
                <a:latin typeface="メイリオ" pitchFamily="50" charset="-128"/>
                <a:ea typeface="メイリオ" pitchFamily="50" charset="-128"/>
                <a:cs typeface="メイリオ" pitchFamily="50" charset="-128"/>
              </a:rPr>
              <a:t>設置　</a:t>
            </a:r>
            <a:endParaRPr lang="en-US" altLang="ja-JP" sz="700" dirty="0" smtClean="0">
              <a:latin typeface="メイリオ" pitchFamily="50" charset="-128"/>
              <a:ea typeface="メイリオ" pitchFamily="50" charset="-128"/>
              <a:cs typeface="メイリオ" pitchFamily="50" charset="-128"/>
            </a:endParaRPr>
          </a:p>
          <a:p>
            <a:pPr eaLnBrk="0" hangingPunct="0"/>
            <a:r>
              <a:rPr lang="ja-JP" altLang="en-US" sz="700" dirty="0">
                <a:latin typeface="メイリオ" pitchFamily="50" charset="-128"/>
                <a:ea typeface="メイリオ" pitchFamily="50" charset="-128"/>
                <a:cs typeface="メイリオ" pitchFamily="50" charset="-128"/>
              </a:rPr>
              <a:t> </a:t>
            </a:r>
            <a:r>
              <a:rPr lang="ja-JP" altLang="en-US" sz="700" dirty="0" smtClean="0">
                <a:latin typeface="メイリオ" pitchFamily="50" charset="-128"/>
                <a:ea typeface="メイリオ" pitchFamily="50" charset="-128"/>
                <a:cs typeface="メイリオ" pitchFamily="50" charset="-128"/>
              </a:rPr>
              <a:t> ・市町村</a:t>
            </a:r>
            <a:r>
              <a:rPr lang="ja-JP" altLang="en-US" sz="700" dirty="0">
                <a:latin typeface="メイリオ" pitchFamily="50" charset="-128"/>
                <a:ea typeface="メイリオ" pitchFamily="50" charset="-128"/>
                <a:cs typeface="メイリオ" pitchFamily="50" charset="-128"/>
              </a:rPr>
              <a:t>の情報システム</a:t>
            </a:r>
            <a:r>
              <a:rPr lang="ja-JP" altLang="en-US" sz="700" dirty="0" smtClean="0">
                <a:latin typeface="メイリオ" pitchFamily="50" charset="-128"/>
                <a:ea typeface="メイリオ" pitchFamily="50" charset="-128"/>
                <a:cs typeface="メイリオ" pitchFamily="50" charset="-128"/>
              </a:rPr>
              <a:t>共同利用（</a:t>
            </a:r>
            <a:r>
              <a:rPr lang="ja-JP" altLang="en-US" sz="700" dirty="0">
                <a:latin typeface="メイリオ" pitchFamily="50" charset="-128"/>
                <a:ea typeface="メイリオ" pitchFamily="50" charset="-128"/>
                <a:cs typeface="メイリオ" pitchFamily="50" charset="-128"/>
              </a:rPr>
              <a:t>自治体クラウド）導入への</a:t>
            </a:r>
            <a:r>
              <a:rPr lang="ja-JP" altLang="en-US" sz="700" dirty="0" smtClean="0">
                <a:latin typeface="メイリオ" pitchFamily="50" charset="-128"/>
                <a:ea typeface="メイリオ" pitchFamily="50" charset="-128"/>
                <a:cs typeface="メイリオ" pitchFamily="50" charset="-128"/>
              </a:rPr>
              <a:t>支援</a:t>
            </a:r>
            <a:endParaRPr lang="en-US" altLang="ja-JP" sz="600" dirty="0" smtClean="0">
              <a:latin typeface="メイリオ" pitchFamily="50" charset="-128"/>
              <a:ea typeface="メイリオ" pitchFamily="50" charset="-128"/>
              <a:cs typeface="メイリオ" pitchFamily="50" charset="-128"/>
            </a:endParaRPr>
          </a:p>
          <a:p>
            <a:pPr eaLnBrk="0" hangingPunct="0"/>
            <a:r>
              <a:rPr lang="ja-JP" altLang="en-US" sz="700" dirty="0" smtClean="0">
                <a:latin typeface="メイリオ" pitchFamily="50" charset="-128"/>
                <a:ea typeface="メイリオ" pitchFamily="50" charset="-128"/>
                <a:cs typeface="メイリオ" pitchFamily="50" charset="-128"/>
              </a:rPr>
              <a:t>  ・市町村間の広域連携の拡大等の取組みへの支援</a:t>
            </a:r>
            <a:endParaRPr lang="en-US" altLang="ja-JP" sz="700" dirty="0" smtClean="0">
              <a:latin typeface="メイリオ" pitchFamily="50" charset="-128"/>
              <a:ea typeface="メイリオ" pitchFamily="50" charset="-128"/>
              <a:cs typeface="メイリオ" pitchFamily="50" charset="-128"/>
            </a:endParaRPr>
          </a:p>
        </p:txBody>
      </p:sp>
      <p:sp>
        <p:nvSpPr>
          <p:cNvPr id="106" name="角丸四角形 105"/>
          <p:cNvSpPr/>
          <p:nvPr/>
        </p:nvSpPr>
        <p:spPr bwMode="auto">
          <a:xfrm>
            <a:off x="6372938" y="1844824"/>
            <a:ext cx="2663558" cy="792088"/>
          </a:xfrm>
          <a:prstGeom prst="roundRect">
            <a:avLst>
              <a:gd name="adj" fmla="val 8693"/>
            </a:avLst>
          </a:prstGeom>
          <a:solidFill>
            <a:schemeClr val="bg1"/>
          </a:solidFill>
          <a:ln w="3175" cmpd="sng">
            <a:solidFill>
              <a:schemeClr val="accent1"/>
            </a:solidFill>
            <a:miter lim="800000"/>
            <a:headEnd/>
            <a:tailEnd/>
          </a:ln>
          <a:effectLst>
            <a:outerShdw blurRad="50800" dist="38100" algn="l" rotWithShape="0">
              <a:prstClr val="black">
                <a:alpha val="40000"/>
              </a:prstClr>
            </a:outerShdw>
          </a:effectLst>
          <a:extLst/>
        </p:spPr>
        <p:txBody>
          <a:bodyPr vert="horz" wrap="square" lIns="36000" tIns="45715" rIns="36000" bIns="45715" numCol="1" rtlCol="0" anchor="ctr" anchorCtr="0" compatLnSpc="1">
            <a:prstTxWarp prst="textNoShape">
              <a:avLst/>
            </a:prstTxWarp>
            <a:noAutofit/>
          </a:bodyPr>
          <a:lstStyle/>
          <a:p>
            <a:pPr eaLnBrk="0" hangingPunct="0"/>
            <a:r>
              <a:rPr lang="ja-JP" altLang="en-US" sz="700" spc="-60" dirty="0">
                <a:latin typeface="メイリオ" pitchFamily="50" charset="-128"/>
                <a:ea typeface="メイリオ" pitchFamily="50" charset="-128"/>
                <a:cs typeface="メイリオ" pitchFamily="50" charset="-128"/>
              </a:rPr>
              <a:t>・個人府民税・市</a:t>
            </a:r>
            <a:r>
              <a:rPr lang="en-US" altLang="ja-JP" sz="700" spc="-60" dirty="0">
                <a:latin typeface="メイリオ" pitchFamily="50" charset="-128"/>
                <a:ea typeface="メイリオ" pitchFamily="50" charset="-128"/>
                <a:cs typeface="メイリオ" pitchFamily="50" charset="-128"/>
              </a:rPr>
              <a:t>(</a:t>
            </a:r>
            <a:r>
              <a:rPr lang="ja-JP" altLang="en-US" sz="700" spc="-60" dirty="0">
                <a:latin typeface="メイリオ" pitchFamily="50" charset="-128"/>
                <a:ea typeface="メイリオ" pitchFamily="50" charset="-128"/>
                <a:cs typeface="メイリオ" pitchFamily="50" charset="-128"/>
              </a:rPr>
              <a:t>町</a:t>
            </a:r>
            <a:r>
              <a:rPr lang="en-US" altLang="ja-JP" sz="700" spc="-60" dirty="0">
                <a:latin typeface="メイリオ" pitchFamily="50" charset="-128"/>
                <a:ea typeface="メイリオ" pitchFamily="50" charset="-128"/>
                <a:cs typeface="メイリオ" pitchFamily="50" charset="-128"/>
              </a:rPr>
              <a:t>)</a:t>
            </a:r>
            <a:r>
              <a:rPr lang="ja-JP" altLang="en-US" sz="700" spc="-60" dirty="0">
                <a:latin typeface="メイリオ" pitchFamily="50" charset="-128"/>
                <a:ea typeface="メイリオ" pitchFamily="50" charset="-128"/>
                <a:cs typeface="メイリオ" pitchFamily="50" charset="-128"/>
              </a:rPr>
              <a:t>民税等の滞納</a:t>
            </a:r>
            <a:r>
              <a:rPr lang="ja-JP" altLang="en-US" sz="700" spc="-60" dirty="0" smtClean="0">
                <a:latin typeface="メイリオ" pitchFamily="50" charset="-128"/>
                <a:ea typeface="メイリオ" pitchFamily="50" charset="-128"/>
                <a:cs typeface="メイリオ" pitchFamily="50" charset="-128"/>
              </a:rPr>
              <a:t>事案</a:t>
            </a:r>
            <a:r>
              <a:rPr lang="en-US" altLang="ja-JP" sz="700" spc="-60" dirty="0" smtClean="0">
                <a:latin typeface="メイリオ" pitchFamily="50" charset="-128"/>
                <a:ea typeface="メイリオ" pitchFamily="50" charset="-128"/>
                <a:cs typeface="メイリオ" pitchFamily="50" charset="-128"/>
              </a:rPr>
              <a:t>11,596</a:t>
            </a:r>
            <a:r>
              <a:rPr lang="ja-JP" altLang="en-US" sz="700" spc="-60" dirty="0" smtClean="0">
                <a:latin typeface="メイリオ" pitchFamily="50" charset="-128"/>
                <a:ea typeface="メイリオ" pitchFamily="50" charset="-128"/>
                <a:cs typeface="メイリオ" pitchFamily="50" charset="-128"/>
              </a:rPr>
              <a:t>件、</a:t>
            </a:r>
            <a:r>
              <a:rPr lang="en-US" altLang="ja-JP" sz="700" spc="-60" dirty="0" smtClean="0">
                <a:latin typeface="メイリオ" pitchFamily="50" charset="-128"/>
                <a:ea typeface="メイリオ" pitchFamily="50" charset="-128"/>
                <a:cs typeface="メイリオ" pitchFamily="50" charset="-128"/>
              </a:rPr>
              <a:t>93.5</a:t>
            </a:r>
            <a:r>
              <a:rPr lang="ja-JP" altLang="en-US" sz="700" spc="-60" dirty="0" smtClean="0">
                <a:latin typeface="メイリオ" pitchFamily="50" charset="-128"/>
                <a:ea typeface="メイリオ" pitchFamily="50" charset="-128"/>
                <a:cs typeface="メイリオ" pitchFamily="50" charset="-128"/>
              </a:rPr>
              <a:t>億</a:t>
            </a:r>
            <a:r>
              <a:rPr lang="ja-JP" altLang="en-US" sz="700" spc="-60" dirty="0">
                <a:latin typeface="メイリオ" pitchFamily="50" charset="-128"/>
                <a:ea typeface="メイリオ" pitchFamily="50" charset="-128"/>
                <a:cs typeface="メイリオ" pitchFamily="50" charset="-128"/>
              </a:rPr>
              <a:t>円を引受け</a:t>
            </a:r>
          </a:p>
          <a:p>
            <a:pPr eaLnBrk="0" hangingPunct="0"/>
            <a:r>
              <a:rPr lang="ja-JP" altLang="en-US" sz="700" spc="-60" dirty="0">
                <a:latin typeface="メイリオ" pitchFamily="50" charset="-128"/>
                <a:ea typeface="メイリオ" pitchFamily="50" charset="-128"/>
                <a:cs typeface="メイリオ" pitchFamily="50" charset="-128"/>
              </a:rPr>
              <a:t>・都市基盤施設の維持管理について、土木工学系８大学と連携協定を</a:t>
            </a:r>
            <a:endParaRPr lang="en-US" altLang="ja-JP" sz="700" spc="-60" dirty="0">
              <a:latin typeface="メイリオ" pitchFamily="50" charset="-128"/>
              <a:ea typeface="メイリオ" pitchFamily="50" charset="-128"/>
              <a:cs typeface="メイリオ" pitchFamily="50" charset="-128"/>
            </a:endParaRPr>
          </a:p>
          <a:p>
            <a:pPr eaLnBrk="0" hangingPunct="0"/>
            <a:r>
              <a:rPr lang="ja-JP" altLang="en-US" sz="700" spc="-60" dirty="0">
                <a:latin typeface="メイリオ" pitchFamily="50" charset="-128"/>
                <a:ea typeface="メイリオ" pitchFamily="50" charset="-128"/>
                <a:cs typeface="メイリオ" pitchFamily="50" charset="-128"/>
              </a:rPr>
              <a:t>　締結し、技術相談・共同研究。</a:t>
            </a:r>
            <a:r>
              <a:rPr lang="en-US" altLang="ja-JP" sz="700" spc="-60" dirty="0">
                <a:latin typeface="メイリオ" pitchFamily="50" charset="-128"/>
                <a:ea typeface="メイリオ" pitchFamily="50" charset="-128"/>
                <a:cs typeface="メイリオ" pitchFamily="50" charset="-128"/>
              </a:rPr>
              <a:t>26</a:t>
            </a:r>
            <a:r>
              <a:rPr lang="ja-JP" altLang="en-US" sz="700" spc="-60" dirty="0">
                <a:latin typeface="メイリオ" pitchFamily="50" charset="-128"/>
                <a:ea typeface="メイリオ" pitchFamily="50" charset="-128"/>
                <a:cs typeface="メイリオ" pitchFamily="50" charset="-128"/>
              </a:rPr>
              <a:t>市町村の橋梁点検業務を一括発注</a:t>
            </a:r>
          </a:p>
          <a:p>
            <a:pPr eaLnBrk="0" hangingPunct="0"/>
            <a:r>
              <a:rPr lang="ja-JP" altLang="en-US" sz="700" spc="-40" dirty="0" smtClean="0">
                <a:latin typeface="メイリオ" pitchFamily="50" charset="-128"/>
                <a:ea typeface="メイリオ" pitchFamily="50" charset="-128"/>
                <a:cs typeface="メイリオ" pitchFamily="50" charset="-128"/>
              </a:rPr>
              <a:t>・府主導で自治体クラウド</a:t>
            </a:r>
            <a:r>
              <a:rPr lang="ja-JP" altLang="en-US" sz="700" spc="-40" dirty="0">
                <a:latin typeface="メイリオ" pitchFamily="50" charset="-128"/>
                <a:ea typeface="メイリオ" pitchFamily="50" charset="-128"/>
                <a:cs typeface="メイリオ" pitchFamily="50" charset="-128"/>
              </a:rPr>
              <a:t>を実現（豊能町・河南町・</a:t>
            </a:r>
            <a:r>
              <a:rPr lang="ja-JP" altLang="en-US" sz="700" spc="-40" dirty="0" smtClean="0">
                <a:latin typeface="メイリオ" pitchFamily="50" charset="-128"/>
                <a:ea typeface="メイリオ" pitchFamily="50" charset="-128"/>
                <a:cs typeface="メイリオ" pitchFamily="50" charset="-128"/>
              </a:rPr>
              <a:t>千早赤阪村）</a:t>
            </a:r>
            <a:endParaRPr lang="en-US" altLang="ja-JP" sz="700" spc="-40" dirty="0" smtClean="0">
              <a:latin typeface="メイリオ" pitchFamily="50" charset="-128"/>
              <a:ea typeface="メイリオ" pitchFamily="50" charset="-128"/>
              <a:cs typeface="メイリオ" pitchFamily="50" charset="-128"/>
            </a:endParaRPr>
          </a:p>
          <a:p>
            <a:pPr eaLnBrk="0" hangingPunct="0"/>
            <a:r>
              <a:rPr lang="ja-JP" altLang="en-US" sz="700" dirty="0" smtClean="0">
                <a:latin typeface="メイリオ" pitchFamily="50" charset="-128"/>
                <a:ea typeface="メイリオ" pitchFamily="50" charset="-128"/>
                <a:cs typeface="メイリオ" pitchFamily="50" charset="-128"/>
              </a:rPr>
              <a:t>・市町村の広域連携に関し、先進事例の情報提供や連携候補事</a:t>
            </a:r>
            <a:endParaRPr lang="en-US" altLang="ja-JP" sz="700" dirty="0" smtClean="0">
              <a:latin typeface="メイリオ" pitchFamily="50" charset="-128"/>
              <a:ea typeface="メイリオ" pitchFamily="50" charset="-128"/>
              <a:cs typeface="メイリオ" pitchFamily="50" charset="-128"/>
            </a:endParaRPr>
          </a:p>
          <a:p>
            <a:pPr eaLnBrk="0" hangingPunct="0"/>
            <a:r>
              <a:rPr lang="ja-JP" altLang="en-US" sz="700" dirty="0">
                <a:latin typeface="メイリオ" pitchFamily="50" charset="-128"/>
                <a:ea typeface="メイリオ" pitchFamily="50" charset="-128"/>
                <a:cs typeface="メイリオ" pitchFamily="50" charset="-128"/>
              </a:rPr>
              <a:t>　</a:t>
            </a:r>
            <a:r>
              <a:rPr lang="ja-JP" altLang="en-US" sz="700" dirty="0" smtClean="0">
                <a:latin typeface="メイリオ" pitchFamily="50" charset="-128"/>
                <a:ea typeface="メイリオ" pitchFamily="50" charset="-128"/>
                <a:cs typeface="メイリオ" pitchFamily="50" charset="-128"/>
              </a:rPr>
              <a:t>務に係る意見交換や、市町村と共同で具体的方策の検討・研</a:t>
            </a:r>
            <a:endParaRPr lang="en-US" altLang="ja-JP" sz="700" dirty="0" smtClean="0">
              <a:latin typeface="メイリオ" pitchFamily="50" charset="-128"/>
              <a:ea typeface="メイリオ" pitchFamily="50" charset="-128"/>
              <a:cs typeface="メイリオ" pitchFamily="50" charset="-128"/>
            </a:endParaRPr>
          </a:p>
          <a:p>
            <a:pPr eaLnBrk="0" hangingPunct="0"/>
            <a:r>
              <a:rPr lang="ja-JP" altLang="en-US" sz="700" dirty="0">
                <a:latin typeface="メイリオ" pitchFamily="50" charset="-128"/>
                <a:ea typeface="メイリオ" pitchFamily="50" charset="-128"/>
                <a:cs typeface="メイリオ" pitchFamily="50" charset="-128"/>
              </a:rPr>
              <a:t>　</a:t>
            </a:r>
            <a:r>
              <a:rPr lang="ja-JP" altLang="en-US" sz="700" dirty="0" smtClean="0">
                <a:latin typeface="メイリオ" pitchFamily="50" charset="-128"/>
                <a:ea typeface="メイリオ" pitchFamily="50" charset="-128"/>
                <a:cs typeface="メイリオ" pitchFamily="50" charset="-128"/>
              </a:rPr>
              <a:t>究を実施</a:t>
            </a:r>
            <a:endParaRPr lang="ja-JP" altLang="en-US" sz="700" dirty="0">
              <a:latin typeface="メイリオ" pitchFamily="50" charset="-128"/>
              <a:ea typeface="メイリオ" pitchFamily="50" charset="-128"/>
              <a:cs typeface="メイリオ" pitchFamily="50" charset="-128"/>
            </a:endParaRPr>
          </a:p>
        </p:txBody>
      </p:sp>
      <p:sp>
        <p:nvSpPr>
          <p:cNvPr id="107" name="角丸四角形 106"/>
          <p:cNvSpPr/>
          <p:nvPr/>
        </p:nvSpPr>
        <p:spPr bwMode="auto">
          <a:xfrm>
            <a:off x="2352950" y="3054772"/>
            <a:ext cx="3781827" cy="264566"/>
          </a:xfrm>
          <a:prstGeom prst="roundRect">
            <a:avLst/>
          </a:prstGeom>
          <a:solidFill>
            <a:schemeClr val="bg1"/>
          </a:solidFill>
          <a:ln w="3175" cmpd="sng">
            <a:solidFill>
              <a:schemeClr val="accent1"/>
            </a:solidFill>
            <a:miter lim="800000"/>
            <a:headEnd/>
            <a:tailEnd/>
          </a:ln>
          <a:effectLst>
            <a:outerShdw blurRad="50800" dist="38100" algn="l" rotWithShape="0">
              <a:prstClr val="black">
                <a:alpha val="40000"/>
              </a:prstClr>
            </a:outerShdw>
          </a:effectLst>
          <a:extLst/>
        </p:spPr>
        <p:txBody>
          <a:bodyPr vert="horz" wrap="square" lIns="36000" tIns="45715" rIns="36000" bIns="45715" numCol="1" rtlCol="0" anchor="ctr" anchorCtr="0" compatLnSpc="1">
            <a:prstTxWarp prst="textNoShape">
              <a:avLst/>
            </a:prstTxWarp>
            <a:noAutofit/>
          </a:bodyPr>
          <a:lstStyle/>
          <a:p>
            <a:pPr marL="92075" indent="-92075" eaLnBrk="0" hangingPunct="0">
              <a:buFont typeface="Wingdings" panose="05000000000000000000" pitchFamily="2" charset="2"/>
              <a:buChar char="p"/>
            </a:pPr>
            <a:r>
              <a:rPr lang="ja-JP" altLang="en-US" sz="700" b="1" dirty="0">
                <a:latin typeface="メイリオ" pitchFamily="50" charset="-128"/>
                <a:ea typeface="メイリオ" pitchFamily="50" charset="-128"/>
                <a:cs typeface="メイリオ" pitchFamily="50" charset="-128"/>
              </a:rPr>
              <a:t>将来を見据えた組織人員体制の検討、再任用職員の活躍の</a:t>
            </a:r>
            <a:r>
              <a:rPr lang="ja-JP" altLang="en-US" sz="700" b="1" dirty="0" smtClean="0">
                <a:latin typeface="メイリオ" pitchFamily="50" charset="-128"/>
                <a:ea typeface="メイリオ" pitchFamily="50" charset="-128"/>
                <a:cs typeface="メイリオ" pitchFamily="50" charset="-128"/>
              </a:rPr>
              <a:t>場づくり</a:t>
            </a:r>
            <a:endParaRPr lang="en-US" altLang="ja-JP" sz="600" b="1" dirty="0" smtClean="0">
              <a:latin typeface="メイリオ" pitchFamily="50" charset="-128"/>
              <a:ea typeface="メイリオ" pitchFamily="50" charset="-128"/>
              <a:cs typeface="メイリオ" pitchFamily="50" charset="-128"/>
            </a:endParaRPr>
          </a:p>
          <a:p>
            <a:pPr eaLnBrk="0" hangingPunct="0"/>
            <a:r>
              <a:rPr lang="ja-JP" altLang="en-US" sz="600" dirty="0">
                <a:latin typeface="メイリオ" pitchFamily="50" charset="-128"/>
                <a:ea typeface="メイリオ" pitchFamily="50" charset="-128"/>
                <a:cs typeface="メイリオ" pitchFamily="50" charset="-128"/>
              </a:rPr>
              <a:t>（新たな職員数管理目標の策定、管理職ポストへの再任用職員の登用を</a:t>
            </a:r>
            <a:r>
              <a:rPr lang="ja-JP" altLang="en-US" sz="600" dirty="0" smtClean="0">
                <a:latin typeface="メイリオ" pitchFamily="50" charset="-128"/>
                <a:ea typeface="メイリオ" pitchFamily="50" charset="-128"/>
                <a:cs typeface="メイリオ" pitchFamily="50" charset="-128"/>
              </a:rPr>
              <a:t>実施</a:t>
            </a:r>
            <a:r>
              <a:rPr lang="ja-JP" altLang="en-US" sz="600" dirty="0">
                <a:latin typeface="メイリオ" pitchFamily="50" charset="-128"/>
                <a:ea typeface="メイリオ" pitchFamily="50" charset="-128"/>
                <a:cs typeface="メイリオ" pitchFamily="50" charset="-128"/>
              </a:rPr>
              <a:t>）</a:t>
            </a:r>
          </a:p>
        </p:txBody>
      </p:sp>
      <p:sp>
        <p:nvSpPr>
          <p:cNvPr id="108" name="角丸四角形 107"/>
          <p:cNvSpPr/>
          <p:nvPr/>
        </p:nvSpPr>
        <p:spPr>
          <a:xfrm>
            <a:off x="6372200" y="3054772"/>
            <a:ext cx="2664297" cy="226358"/>
          </a:xfrm>
          <a:prstGeom prst="roundRect">
            <a:avLst/>
          </a:prstGeom>
          <a:solidFill>
            <a:schemeClr val="bg1"/>
          </a:solidFill>
          <a:ln w="3175">
            <a:solidFill>
              <a:schemeClr val="accent1"/>
            </a:solidFill>
          </a:ln>
          <a:effectLst>
            <a:outerShdw blurRad="50800" dist="38100" algn="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lIns="36000" rIns="36000" rtlCol="0" anchor="ctr"/>
          <a:lstStyle/>
          <a:p>
            <a:pPr eaLnBrk="0" hangingPunct="0"/>
            <a:r>
              <a:rPr lang="ja-JP" altLang="en-US" sz="700" dirty="0">
                <a:solidFill>
                  <a:schemeClr val="tx1"/>
                </a:solidFill>
                <a:latin typeface="メイリオ" pitchFamily="50" charset="-128"/>
                <a:ea typeface="メイリオ" pitchFamily="50" charset="-128"/>
                <a:cs typeface="メイリオ" pitchFamily="50" charset="-128"/>
              </a:rPr>
              <a:t>計画的採用と再任用職員の積極的活用による全国トップクラスのスリムな組織体制の構築</a:t>
            </a:r>
          </a:p>
        </p:txBody>
      </p:sp>
      <p:sp>
        <p:nvSpPr>
          <p:cNvPr id="111" name="角丸四角形 110"/>
          <p:cNvSpPr/>
          <p:nvPr/>
        </p:nvSpPr>
        <p:spPr bwMode="auto">
          <a:xfrm>
            <a:off x="2352951" y="3375661"/>
            <a:ext cx="3781827" cy="144015"/>
          </a:xfrm>
          <a:prstGeom prst="roundRect">
            <a:avLst/>
          </a:prstGeom>
          <a:solidFill>
            <a:schemeClr val="bg1"/>
          </a:solidFill>
          <a:ln w="3175" cmpd="sng">
            <a:solidFill>
              <a:schemeClr val="accent1"/>
            </a:solidFill>
            <a:miter lim="800000"/>
            <a:headEnd/>
            <a:tailEnd/>
          </a:ln>
          <a:effectLst>
            <a:outerShdw blurRad="50800" dist="38100" algn="l" rotWithShape="0">
              <a:prstClr val="black">
                <a:alpha val="40000"/>
              </a:prstClr>
            </a:outerShdw>
          </a:effectLst>
          <a:extLst/>
        </p:spPr>
        <p:txBody>
          <a:bodyPr vert="horz" wrap="square" lIns="36000" tIns="45715" rIns="36000" bIns="45715" numCol="1" rtlCol="0" anchor="ctr" anchorCtr="0" compatLnSpc="1">
            <a:prstTxWarp prst="textNoShape">
              <a:avLst/>
            </a:prstTxWarp>
            <a:noAutofit/>
          </a:bodyPr>
          <a:lstStyle/>
          <a:p>
            <a:pPr marL="92075" indent="-92075" eaLnBrk="0" hangingPunct="0">
              <a:buFont typeface="Wingdings" panose="05000000000000000000" pitchFamily="2" charset="2"/>
              <a:buChar char="p"/>
            </a:pPr>
            <a:r>
              <a:rPr lang="ja-JP" altLang="en-US" sz="700" b="1" dirty="0" smtClean="0">
                <a:latin typeface="メイリオ" pitchFamily="50" charset="-128"/>
                <a:ea typeface="メイリオ" pitchFamily="50" charset="-128"/>
                <a:cs typeface="メイリオ" pitchFamily="50" charset="-128"/>
              </a:rPr>
              <a:t>大阪府庁版働き方改革</a:t>
            </a:r>
            <a:endParaRPr lang="en-US" altLang="ja-JP" sz="600" dirty="0" smtClean="0">
              <a:latin typeface="メイリオ" pitchFamily="50" charset="-128"/>
              <a:ea typeface="メイリオ" pitchFamily="50" charset="-128"/>
              <a:cs typeface="メイリオ" pitchFamily="50" charset="-128"/>
            </a:endParaRPr>
          </a:p>
        </p:txBody>
      </p:sp>
      <p:sp>
        <p:nvSpPr>
          <p:cNvPr id="114" name="角丸四角形 113"/>
          <p:cNvSpPr/>
          <p:nvPr/>
        </p:nvSpPr>
        <p:spPr>
          <a:xfrm>
            <a:off x="6378449" y="3330124"/>
            <a:ext cx="2658048" cy="242892"/>
          </a:xfrm>
          <a:prstGeom prst="roundRect">
            <a:avLst/>
          </a:prstGeom>
          <a:solidFill>
            <a:schemeClr val="bg1"/>
          </a:solidFill>
          <a:ln w="3175">
            <a:solidFill>
              <a:schemeClr val="accent1"/>
            </a:solidFill>
          </a:ln>
          <a:effectLst>
            <a:outerShdw blurRad="50800" dist="38100" algn="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lIns="36000" rIns="0" rtlCol="0" anchor="ctr"/>
          <a:lstStyle/>
          <a:p>
            <a:pPr eaLnBrk="0" hangingPunct="0"/>
            <a:r>
              <a:rPr lang="ja-JP" altLang="en-US" sz="700" dirty="0">
                <a:solidFill>
                  <a:schemeClr val="tx1"/>
                </a:solidFill>
                <a:latin typeface="メイリオ" pitchFamily="50" charset="-128"/>
                <a:ea typeface="メイリオ" pitchFamily="50" charset="-128"/>
                <a:cs typeface="メイリオ" pitchFamily="50" charset="-128"/>
              </a:rPr>
              <a:t>柔軟な勤務時間の設定</a:t>
            </a:r>
            <a:r>
              <a:rPr lang="ja-JP" altLang="en-US" sz="700" dirty="0" smtClean="0">
                <a:solidFill>
                  <a:schemeClr val="tx1"/>
                </a:solidFill>
                <a:latin typeface="メイリオ" pitchFamily="50" charset="-128"/>
                <a:ea typeface="メイリオ" pitchFamily="50" charset="-128"/>
                <a:cs typeface="メイリオ" pitchFamily="50" charset="-128"/>
              </a:rPr>
              <a:t>、ｻﾃﾗｲﾄｵﾌｨｽ試行等により、職員</a:t>
            </a:r>
            <a:r>
              <a:rPr lang="ja-JP" altLang="en-US" sz="700" dirty="0">
                <a:solidFill>
                  <a:schemeClr val="tx1"/>
                </a:solidFill>
                <a:latin typeface="メイリオ" pitchFamily="50" charset="-128"/>
                <a:ea typeface="メイリオ" pitchFamily="50" charset="-128"/>
                <a:cs typeface="メイリオ" pitchFamily="50" charset="-128"/>
              </a:rPr>
              <a:t>の心身の健康確保</a:t>
            </a:r>
            <a:r>
              <a:rPr lang="ja-JP" altLang="en-US" sz="700" dirty="0" smtClean="0">
                <a:solidFill>
                  <a:schemeClr val="tx1"/>
                </a:solidFill>
                <a:latin typeface="メイリオ" pitchFamily="50" charset="-128"/>
                <a:ea typeface="メイリオ" pitchFamily="50" charset="-128"/>
                <a:cs typeface="メイリオ" pitchFamily="50" charset="-128"/>
              </a:rPr>
              <a:t>・ﾜｰｸﾗｲﾌﾊﾞﾗﾝｽ・</a:t>
            </a:r>
            <a:r>
              <a:rPr lang="ja-JP" altLang="en-US" sz="700" dirty="0">
                <a:solidFill>
                  <a:schemeClr val="tx1"/>
                </a:solidFill>
                <a:latin typeface="メイリオ" pitchFamily="50" charset="-128"/>
                <a:ea typeface="メイリオ" pitchFamily="50" charset="-128"/>
                <a:cs typeface="メイリオ" pitchFamily="50" charset="-128"/>
              </a:rPr>
              <a:t>女性活躍の促進等を加速</a:t>
            </a:r>
          </a:p>
        </p:txBody>
      </p:sp>
      <p:sp>
        <p:nvSpPr>
          <p:cNvPr id="126" name="角丸四角形 125"/>
          <p:cNvSpPr/>
          <p:nvPr/>
        </p:nvSpPr>
        <p:spPr bwMode="auto">
          <a:xfrm>
            <a:off x="2352951" y="3645025"/>
            <a:ext cx="3781826" cy="144015"/>
          </a:xfrm>
          <a:prstGeom prst="roundRect">
            <a:avLst/>
          </a:prstGeom>
          <a:solidFill>
            <a:schemeClr val="bg1"/>
          </a:solidFill>
          <a:ln w="3175" cmpd="sng">
            <a:solidFill>
              <a:schemeClr val="accent1"/>
            </a:solidFill>
            <a:miter lim="800000"/>
            <a:headEnd/>
            <a:tailEnd/>
          </a:ln>
          <a:effectLst>
            <a:outerShdw blurRad="50800" dist="38100" algn="l" rotWithShape="0">
              <a:prstClr val="black">
                <a:alpha val="40000"/>
              </a:prstClr>
            </a:outerShdw>
          </a:effectLst>
          <a:extLst/>
        </p:spPr>
        <p:txBody>
          <a:bodyPr vert="horz" wrap="square" lIns="36000" tIns="45715" rIns="36000" bIns="45715" numCol="1" rtlCol="0" anchor="ctr" anchorCtr="0" compatLnSpc="1">
            <a:prstTxWarp prst="textNoShape">
              <a:avLst/>
            </a:prstTxWarp>
            <a:noAutofit/>
          </a:bodyPr>
          <a:lstStyle/>
          <a:p>
            <a:pPr marL="92075" indent="-92075" eaLnBrk="0" hangingPunct="0">
              <a:buFont typeface="Wingdings" panose="05000000000000000000" pitchFamily="2" charset="2"/>
              <a:buChar char="p"/>
            </a:pPr>
            <a:r>
              <a:rPr lang="en-US" altLang="ja-JP" sz="700" b="1" dirty="0" smtClean="0">
                <a:latin typeface="メイリオ" pitchFamily="50" charset="-128"/>
                <a:ea typeface="メイリオ" pitchFamily="50" charset="-128"/>
                <a:cs typeface="メイリオ" pitchFamily="50" charset="-128"/>
              </a:rPr>
              <a:t>ICT</a:t>
            </a:r>
            <a:r>
              <a:rPr lang="ja-JP" altLang="en-US" sz="700" b="1" dirty="0">
                <a:latin typeface="メイリオ" pitchFamily="50" charset="-128"/>
                <a:ea typeface="メイリオ" pitchFamily="50" charset="-128"/>
                <a:cs typeface="メイリオ" pitchFamily="50" charset="-128"/>
              </a:rPr>
              <a:t>活用による業務改革（改善）の</a:t>
            </a:r>
            <a:r>
              <a:rPr lang="ja-JP" altLang="en-US" sz="700" b="1" dirty="0" smtClean="0">
                <a:latin typeface="メイリオ" pitchFamily="50" charset="-128"/>
                <a:ea typeface="メイリオ" pitchFamily="50" charset="-128"/>
                <a:cs typeface="メイリオ" pitchFamily="50" charset="-128"/>
              </a:rPr>
              <a:t>推進</a:t>
            </a:r>
            <a:endParaRPr lang="en-US" altLang="ja-JP" sz="700" dirty="0" smtClean="0">
              <a:latin typeface="メイリオ" pitchFamily="50" charset="-128"/>
              <a:ea typeface="メイリオ" pitchFamily="50" charset="-128"/>
              <a:cs typeface="メイリオ" pitchFamily="50" charset="-128"/>
            </a:endParaRPr>
          </a:p>
        </p:txBody>
      </p:sp>
      <p:sp>
        <p:nvSpPr>
          <p:cNvPr id="127" name="角丸四角形 126"/>
          <p:cNvSpPr/>
          <p:nvPr/>
        </p:nvSpPr>
        <p:spPr>
          <a:xfrm>
            <a:off x="6378719" y="3628957"/>
            <a:ext cx="2657778" cy="228975"/>
          </a:xfrm>
          <a:prstGeom prst="roundRect">
            <a:avLst/>
          </a:prstGeom>
          <a:solidFill>
            <a:schemeClr val="bg1"/>
          </a:solidFill>
          <a:ln w="3175">
            <a:solidFill>
              <a:schemeClr val="accent1"/>
            </a:solidFill>
          </a:ln>
          <a:effectLst>
            <a:outerShdw blurRad="50800" dist="38100" algn="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lIns="36000" rIns="0" rtlCol="0" anchor="ctr"/>
          <a:lstStyle/>
          <a:p>
            <a:pPr eaLnBrk="0" hangingPunct="0"/>
            <a:r>
              <a:rPr lang="ja-JP" altLang="en-US" sz="700" dirty="0" smtClean="0">
                <a:solidFill>
                  <a:schemeClr val="tx1"/>
                </a:solidFill>
                <a:latin typeface="メイリオ" pitchFamily="50" charset="-128"/>
                <a:ea typeface="メイリオ" pitchFamily="50" charset="-128"/>
                <a:cs typeface="メイリオ" pitchFamily="50" charset="-128"/>
              </a:rPr>
              <a:t>大手前</a:t>
            </a:r>
            <a:r>
              <a:rPr lang="ja-JP" altLang="en-US" sz="700" dirty="0">
                <a:solidFill>
                  <a:schemeClr val="tx1"/>
                </a:solidFill>
                <a:latin typeface="メイリオ" pitchFamily="50" charset="-128"/>
                <a:ea typeface="メイリオ" pitchFamily="50" charset="-128"/>
                <a:cs typeface="メイリオ" pitchFamily="50" charset="-128"/>
              </a:rPr>
              <a:t>庁舎の無線</a:t>
            </a:r>
            <a:r>
              <a:rPr lang="en-US" altLang="ja-JP" sz="700" dirty="0">
                <a:solidFill>
                  <a:schemeClr val="tx1"/>
                </a:solidFill>
                <a:latin typeface="メイリオ" pitchFamily="50" charset="-128"/>
                <a:ea typeface="メイリオ" pitchFamily="50" charset="-128"/>
                <a:cs typeface="メイリオ" pitchFamily="50" charset="-128"/>
              </a:rPr>
              <a:t>LAN</a:t>
            </a:r>
            <a:r>
              <a:rPr lang="ja-JP" altLang="en-US" sz="700" dirty="0">
                <a:solidFill>
                  <a:schemeClr val="tx1"/>
                </a:solidFill>
                <a:latin typeface="メイリオ" pitchFamily="50" charset="-128"/>
                <a:ea typeface="メイリオ" pitchFamily="50" charset="-128"/>
                <a:cs typeface="メイリオ" pitchFamily="50" charset="-128"/>
              </a:rPr>
              <a:t>化・ﾀﾌﾞﾚｯﾄ端末機の本格導入</a:t>
            </a:r>
            <a:r>
              <a:rPr lang="ja-JP" altLang="en-US" sz="700" dirty="0" smtClean="0">
                <a:solidFill>
                  <a:schemeClr val="tx1"/>
                </a:solidFill>
                <a:latin typeface="メイリオ" pitchFamily="50" charset="-128"/>
                <a:ea typeface="メイリオ" pitchFamily="50" charset="-128"/>
                <a:cs typeface="メイリオ" pitchFamily="50" charset="-128"/>
              </a:rPr>
              <a:t>等に</a:t>
            </a:r>
            <a:r>
              <a:rPr lang="ja-JP" altLang="en-US" sz="700" dirty="0">
                <a:solidFill>
                  <a:schemeClr val="tx1"/>
                </a:solidFill>
                <a:latin typeface="メイリオ" pitchFamily="50" charset="-128"/>
                <a:ea typeface="メイリオ" pitchFamily="50" charset="-128"/>
                <a:cs typeface="メイリオ" pitchFamily="50" charset="-128"/>
              </a:rPr>
              <a:t>より、職員の利便性の向上等を</a:t>
            </a:r>
            <a:r>
              <a:rPr lang="ja-JP" altLang="en-US" sz="700" dirty="0" smtClean="0">
                <a:solidFill>
                  <a:schemeClr val="tx1"/>
                </a:solidFill>
                <a:latin typeface="メイリオ" pitchFamily="50" charset="-128"/>
                <a:ea typeface="メイリオ" pitchFamily="50" charset="-128"/>
                <a:cs typeface="メイリオ" pitchFamily="50" charset="-128"/>
              </a:rPr>
              <a:t>実現</a:t>
            </a:r>
            <a:endParaRPr lang="en-US" altLang="ja-JP" sz="700" dirty="0">
              <a:solidFill>
                <a:schemeClr val="tx1"/>
              </a:solidFill>
              <a:latin typeface="メイリオ" pitchFamily="50" charset="-128"/>
              <a:ea typeface="メイリオ" pitchFamily="50" charset="-128"/>
              <a:cs typeface="メイリオ" pitchFamily="50" charset="-128"/>
            </a:endParaRPr>
          </a:p>
        </p:txBody>
      </p:sp>
      <p:sp>
        <p:nvSpPr>
          <p:cNvPr id="128" name="二等辺三角形 127"/>
          <p:cNvSpPr/>
          <p:nvPr/>
        </p:nvSpPr>
        <p:spPr bwMode="auto">
          <a:xfrm rot="5400000">
            <a:off x="6217604" y="3386241"/>
            <a:ext cx="144015" cy="122855"/>
          </a:xfrm>
          <a:prstGeom prst="triangle">
            <a:avLst/>
          </a:prstGeom>
          <a:solidFill>
            <a:schemeClr val="accent1"/>
          </a:solidFill>
          <a:ln w="19050">
            <a:noFill/>
            <a:miter lim="800000"/>
            <a:headEnd/>
            <a:tailEnd/>
          </a:ln>
          <a:effectLst/>
          <a:extLst/>
        </p:spPr>
        <p:txBody>
          <a:bodyPr vert="horz" wrap="square" lIns="91429" tIns="45715" rIns="91429" bIns="45715" numCol="1" rtlCol="0" anchor="ctr" anchorCtr="0" compatLnSpc="1">
            <a:prstTxWarp prst="textNoShape">
              <a:avLst/>
            </a:prstTxWarp>
            <a:noAutofit/>
          </a:bodyPr>
          <a:lstStyle/>
          <a:p>
            <a:pPr algn="ctr" eaLnBrk="0" hangingPunct="0"/>
            <a:endParaRPr kumimoji="1" lang="ja-JP" altLang="en-US" sz="1050" b="1" dirty="0">
              <a:latin typeface="メイリオ" pitchFamily="50" charset="-128"/>
              <a:ea typeface="メイリオ" pitchFamily="50" charset="-128"/>
              <a:cs typeface="メイリオ" pitchFamily="50" charset="-128"/>
            </a:endParaRPr>
          </a:p>
        </p:txBody>
      </p:sp>
      <p:sp>
        <p:nvSpPr>
          <p:cNvPr id="129" name="二等辺三角形 128"/>
          <p:cNvSpPr/>
          <p:nvPr/>
        </p:nvSpPr>
        <p:spPr bwMode="auto">
          <a:xfrm rot="5400000">
            <a:off x="6217604" y="3655605"/>
            <a:ext cx="144015" cy="122855"/>
          </a:xfrm>
          <a:prstGeom prst="triangle">
            <a:avLst/>
          </a:prstGeom>
          <a:solidFill>
            <a:schemeClr val="accent1"/>
          </a:solidFill>
          <a:ln w="19050">
            <a:noFill/>
            <a:miter lim="800000"/>
            <a:headEnd/>
            <a:tailEnd/>
          </a:ln>
          <a:effectLst/>
          <a:extLst/>
        </p:spPr>
        <p:txBody>
          <a:bodyPr vert="horz" wrap="square" lIns="91429" tIns="45715" rIns="91429" bIns="45715" numCol="1" rtlCol="0" anchor="ctr" anchorCtr="0" compatLnSpc="1">
            <a:prstTxWarp prst="textNoShape">
              <a:avLst/>
            </a:prstTxWarp>
            <a:noAutofit/>
          </a:bodyPr>
          <a:lstStyle/>
          <a:p>
            <a:pPr algn="ctr" eaLnBrk="0" hangingPunct="0"/>
            <a:endParaRPr kumimoji="1" lang="ja-JP" altLang="en-US" sz="1050" b="1" dirty="0">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32604136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19050">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29" tIns="45715" rIns="91429" bIns="45715" numCol="1" anchor="ctr" anchorCtr="0" compatLnSpc="1">
        <a:prstTxWarp prst="textNoShape">
          <a:avLst/>
        </a:prstTxWarp>
        <a:noAutofit/>
      </a:bodyPr>
      <a:lstStyle>
        <a:defPPr eaLnBrk="0" hangingPunct="0">
          <a:defRPr sz="1050" b="1" dirty="0">
            <a:latin typeface="メイリオ" pitchFamily="50" charset="-128"/>
            <a:ea typeface="メイリオ" pitchFamily="50" charset="-128"/>
            <a:cs typeface="メイリオ" pitchFamily="50" charset="-128"/>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2650</TotalTime>
  <Words>768</Words>
  <Application>Microsoft Office PowerPoint</Application>
  <PresentationFormat>画面に合わせる (4:3)</PresentationFormat>
  <Paragraphs>169</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上田　有紀</dc:creator>
  <cp:lastModifiedBy>HOSTNAME</cp:lastModifiedBy>
  <cp:revision>356</cp:revision>
  <cp:lastPrinted>2018-02-13T07:46:52Z</cp:lastPrinted>
  <dcterms:created xsi:type="dcterms:W3CDTF">2017-11-09T01:20:01Z</dcterms:created>
  <dcterms:modified xsi:type="dcterms:W3CDTF">2018-02-13T10:15:42Z</dcterms:modified>
</cp:coreProperties>
</file>