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6" r:id="rId4"/>
    <p:sldMasterId id="2147483720" r:id="rId5"/>
  </p:sldMasterIdLst>
  <p:notesMasterIdLst>
    <p:notesMasterId r:id="rId12"/>
  </p:notesMasterIdLst>
  <p:sldIdLst>
    <p:sldId id="1640" r:id="rId6"/>
    <p:sldId id="1641" r:id="rId7"/>
    <p:sldId id="1642" r:id="rId8"/>
    <p:sldId id="1725" r:id="rId9"/>
    <p:sldId id="1726" r:id="rId10"/>
    <p:sldId id="1645"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D8EECE"/>
    <a:srgbClr val="EDF7E9"/>
    <a:srgbClr val="6699FF"/>
    <a:srgbClr val="9999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76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2018/2/13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1</a:t>
            </a:fld>
            <a:endParaRPr lang="ja-JP" altLang="en-US" dirty="0">
              <a:solidFill>
                <a:prstClr val="black"/>
              </a:solidFill>
            </a:endParaRPr>
          </a:p>
        </p:txBody>
      </p:sp>
    </p:spTree>
    <p:extLst>
      <p:ext uri="{BB962C8B-B14F-4D97-AF65-F5344CB8AC3E}">
        <p14:creationId xmlns:p14="http://schemas.microsoft.com/office/powerpoint/2010/main" val="137939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E28D5F-C604-409D-8FBA-5B98EC288095}"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364123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E28D5F-C604-409D-8FBA-5B98EC288095}"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3641236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141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044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3175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48896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266953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85271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59587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82958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551082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018861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05354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3444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327470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152223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0338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596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568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572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327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663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586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3114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85262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3785117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44588" y="2132856"/>
            <a:ext cx="7272808" cy="461665"/>
          </a:xfrm>
          <a:prstGeom prst="rect">
            <a:avLst/>
          </a:prstGeom>
          <a:noFill/>
        </p:spPr>
        <p:txBody>
          <a:bodyPr wrap="square" rtlCol="0">
            <a:spAutoFit/>
          </a:bodyPr>
          <a:lstStyle/>
          <a:p>
            <a:pPr algn="ct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行財政改革推進プラン（案）取組み実績</a:t>
            </a:r>
            <a:endParaRPr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オブジェクト 4"/>
          <p:cNvGraphicFramePr>
            <a:graphicFrameLocks noChangeAspect="1"/>
          </p:cNvGraphicFramePr>
          <p:nvPr/>
        </p:nvGraphicFramePr>
        <p:xfrm>
          <a:off x="161925" y="285750"/>
          <a:ext cx="428625" cy="361950"/>
        </p:xfrm>
        <a:graphic>
          <a:graphicData uri="http://schemas.openxmlformats.org/presentationml/2006/ole">
            <mc:AlternateContent xmlns:mc="http://schemas.openxmlformats.org/markup-compatibility/2006">
              <mc:Choice xmlns:v="urn:schemas-microsoft-com:vml" Requires="v">
                <p:oleObj spid="_x0000_s2500" r:id="rId3" imgW="914286" imgH="666667" progId="">
                  <p:embed/>
                </p:oleObj>
              </mc:Choice>
              <mc:Fallback>
                <p:oleObj r:id="rId3" imgW="914286" imgH="666667"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 y="285750"/>
                        <a:ext cx="428625" cy="361950"/>
                      </a:xfrm>
                      <a:prstGeom prst="rect">
                        <a:avLst/>
                      </a:prstGeom>
                      <a:noFill/>
                    </p:spPr>
                  </p:pic>
                </p:oleObj>
              </mc:Fallback>
            </mc:AlternateContent>
          </a:graphicData>
        </a:graphic>
      </p:graphicFrame>
      <p:sp>
        <p:nvSpPr>
          <p:cNvPr id="16" name="Text Box 4"/>
          <p:cNvSpPr txBox="1">
            <a:spLocks noChangeArrowheads="1"/>
          </p:cNvSpPr>
          <p:nvPr/>
        </p:nvSpPr>
        <p:spPr bwMode="auto">
          <a:xfrm>
            <a:off x="686015" y="332656"/>
            <a:ext cx="1147233" cy="37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900" dirty="0">
                <a:solidFill>
                  <a:srgbClr val="000000"/>
                </a:solidFill>
                <a:latin typeface="HG丸ｺﾞｼｯｸM-PRO"/>
                <a:ea typeface="HG丸ｺﾞｼｯｸM-PRO"/>
              </a:rPr>
              <a:t>大阪府</a:t>
            </a:r>
          </a:p>
        </p:txBody>
      </p:sp>
      <p:sp>
        <p:nvSpPr>
          <p:cNvPr id="17" name="テキスト ボックス 16"/>
          <p:cNvSpPr txBox="1"/>
          <p:nvPr/>
        </p:nvSpPr>
        <p:spPr>
          <a:xfrm>
            <a:off x="1187625" y="3037582"/>
            <a:ext cx="7029772" cy="461665"/>
          </a:xfrm>
          <a:prstGeom prst="rect">
            <a:avLst/>
          </a:prstGeom>
          <a:noFill/>
        </p:spPr>
        <p:txBody>
          <a:bodyPr wrap="square" rtlCol="0">
            <a:spAutoFit/>
          </a:bodyPr>
          <a:lstStyle/>
          <a:p>
            <a:pPr algn="ct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７～２９年度≫</a:t>
            </a:r>
            <a:endParaRPr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2690080" y="5592188"/>
            <a:ext cx="4032448" cy="400110"/>
          </a:xfrm>
          <a:prstGeom prst="rect">
            <a:avLst/>
          </a:prstGeom>
          <a:noFill/>
        </p:spPr>
        <p:txBody>
          <a:bodyPr wrap="square" rtlCol="0">
            <a:spAutoFit/>
          </a:bodyPr>
          <a:lstStyle/>
          <a:p>
            <a:pPr algn="ct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43405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　　次</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Rectangle 3"/>
          <p:cNvSpPr txBox="1">
            <a:spLocks noChangeArrowheads="1"/>
          </p:cNvSpPr>
          <p:nvPr/>
        </p:nvSpPr>
        <p:spPr>
          <a:xfrm>
            <a:off x="402582" y="836712"/>
            <a:ext cx="5897610" cy="3170099"/>
          </a:xfrm>
          <a:prstGeom prst="rect">
            <a:avLst/>
          </a:prstGeom>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lnSpc>
                <a:spcPts val="1600"/>
              </a:lnSpc>
              <a:spcBef>
                <a:spcPct val="0"/>
              </a:spcBef>
              <a:buFont typeface="Wingdings" pitchFamily="2" charset="2"/>
              <a:buNone/>
              <a:tabLst>
                <a:tab pos="8256588" algn="r"/>
              </a:tabLst>
              <a:defRPr/>
            </a:pP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取組み実績の概要</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個別項目における取組み実績</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具体的な改革の取組み　</a:t>
            </a:r>
          </a:p>
          <a:p>
            <a:pPr defTabSz="647700">
              <a:lnSpc>
                <a:spcPts val="1600"/>
              </a:lnSpc>
              <a:spcBef>
                <a:spcPct val="0"/>
              </a:spcBef>
              <a:buFont typeface="Wingdings" pitchFamily="2" charset="2"/>
              <a:buNone/>
              <a:tabLst>
                <a:tab pos="8256588" algn="r"/>
              </a:tabLst>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事業重点化（組み換え）の推進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（２） 総合力の発揮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組織活力の</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向上</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lnSpc>
                <a:spcPts val="1600"/>
              </a:lnSpc>
              <a:spcBef>
                <a:spcPct val="0"/>
              </a:spcBef>
              <a:buFont typeface="Wingdings" pitchFamily="2" charset="2"/>
              <a:buNone/>
              <a:tabLst>
                <a:tab pos="8256588" algn="r"/>
              </a:tabLst>
              <a:defRPr/>
            </a:pP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defTabSz="647700">
              <a:lnSpc>
                <a:spcPts val="1600"/>
              </a:lnSpc>
              <a:spcBef>
                <a:spcPct val="0"/>
              </a:spcBef>
              <a:buFont typeface="Arial" panose="020B0604020202020204" pitchFamily="34" charset="0"/>
              <a:buNone/>
              <a:tabLst>
                <a:tab pos="8256588" algn="r"/>
              </a:tabLst>
              <a:defRPr/>
            </a:pP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で規律ある財政運営の実現</a:t>
            </a:r>
          </a:p>
          <a:p>
            <a:pPr marL="0" indent="0" defTabSz="647700">
              <a:lnSpc>
                <a:spcPts val="1600"/>
              </a:lnSpc>
              <a:spcBef>
                <a:spcPct val="0"/>
              </a:spcBef>
              <a:buFont typeface="Arial" panose="020B0604020202020204" pitchFamily="34" charset="0"/>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defTabSz="647700">
              <a:lnSpc>
                <a:spcPts val="1600"/>
              </a:lnSpc>
              <a:spcBef>
                <a:spcPct val="0"/>
              </a:spcBef>
              <a:buFont typeface="Arial" panose="020B0604020202020204" pitchFamily="34" charset="0"/>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pPr marL="0" indent="0" defTabSz="647700">
              <a:lnSpc>
                <a:spcPts val="1600"/>
              </a:lnSpc>
              <a:spcBef>
                <a:spcPct val="0"/>
              </a:spcBef>
              <a:buFont typeface="Arial" panose="020B0604020202020204" pitchFamily="34" charset="0"/>
              <a:buNone/>
              <a:tabLst>
                <a:tab pos="8256588" algn="r"/>
              </a:tabLst>
              <a:defRPr/>
            </a:pP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な点検項目</a:t>
            </a:r>
          </a:p>
          <a:p>
            <a:pPr marL="0" indent="0" defTabSz="647700">
              <a:lnSpc>
                <a:spcPts val="1600"/>
              </a:lnSpc>
              <a:spcBef>
                <a:spcPct val="0"/>
              </a:spcBef>
              <a:buFont typeface="Arial" panose="020B0604020202020204" pitchFamily="34" charset="0"/>
              <a:buNone/>
              <a:tabLst>
                <a:tab pos="8256588" algn="r"/>
              </a:tabLst>
              <a:defRPr/>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619672" y="836711"/>
            <a:ext cx="7344816" cy="3170099"/>
          </a:xfrm>
          <a:prstGeom prst="rect">
            <a:avLst/>
          </a:prstGeom>
          <a:noFill/>
        </p:spPr>
        <p:txBody>
          <a:bodyPr wrap="square" rtlCol="0">
            <a:spAutoFit/>
          </a:bodyPr>
          <a:lstStyle/>
          <a:p>
            <a:pP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３</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７</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19</a:t>
            </a: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33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37</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prstClr val="black"/>
              </a:solidFill>
            </a:endParaRPr>
          </a:p>
        </p:txBody>
      </p:sp>
    </p:spTree>
    <p:extLst>
      <p:ext uri="{BB962C8B-B14F-4D97-AF65-F5344CB8AC3E}">
        <p14:creationId xmlns:p14="http://schemas.microsoft.com/office/powerpoint/2010/main" val="2170202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971600" y="2132856"/>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1204859" y="1671960"/>
            <a:ext cx="2986870" cy="307264"/>
          </a:xfrm>
          <a:prstGeom prst="rect">
            <a:avLst/>
          </a:prstGeom>
          <a:noFill/>
        </p:spPr>
        <p:txBody>
          <a:bodyPr wrap="square" rtlCol="0">
            <a:spAutoFit/>
          </a:bodyPr>
          <a:lstStyle/>
          <a:p>
            <a:pPr defTabSz="647700">
              <a:lnSpc>
                <a:spcPts val="1600"/>
              </a:lnSpc>
              <a:spcBef>
                <a:spcPct val="0"/>
              </a:spcBef>
              <a:buFont typeface="Wingdings" pitchFamily="2" charset="2"/>
              <a:buNone/>
              <a:tabLst>
                <a:tab pos="8256588" algn="r"/>
              </a:tabLst>
              <a:defRPr/>
            </a:pPr>
            <a:r>
              <a:rPr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実績の概要</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02458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9143999" cy="487305"/>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3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行財政改革推進プラン（案）の取組み実績（概要）</a:t>
            </a:r>
            <a:endParaRPr lang="en-US" altLang="ja-JP" sz="2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16448" y="533662"/>
            <a:ext cx="8911102" cy="6273988"/>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t"/>
          <a:lstStyle/>
          <a:p>
            <a:pPr>
              <a:lnSpc>
                <a:spcPts val="20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26993" y="511055"/>
            <a:ext cx="8890012" cy="6278642"/>
          </a:xfrm>
          <a:prstGeom prst="rect">
            <a:avLst/>
          </a:prstGeom>
          <a:noFill/>
        </p:spPr>
        <p:txBody>
          <a:bodyPr wrap="square" rtlCol="0">
            <a:spAutoFit/>
          </a:bodyPr>
          <a:lstStyle/>
          <a:p>
            <a:pPr algn="r">
              <a:lnSpc>
                <a:spcPts val="2000"/>
              </a:lnSpc>
            </a:pPr>
            <a:r>
              <a:rPr lang="en-US"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主な取組み実績</a:t>
            </a:r>
            <a:r>
              <a:rPr lang="en-US"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計画期間：平成</a:t>
            </a:r>
            <a: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zh-TW"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zh-TW"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p>
          <a:p>
            <a:pPr>
              <a:lnSpc>
                <a:spcPts val="2000"/>
              </a:lnSpc>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○「自律的で創造性を発揮する行財政運営体制」に向け、「組み換え」「強みを束ねる」を改革の視点に取組んできた。</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○この間、収入の範囲内で予算を組むという姿勢を堅持し、減債基金積立不足額の計画的解消に着実に取組んだ。また、公民</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戦略連携デスクを窓口とする民間連携促進、市町村とのパートナーシップの強化、ファシリティマネジメント基本方針の策定によるス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トックの計画的な維持管理、課税自主権の活用など、行財政改革の今後の取組みにおいても基盤となる成果を生み出せた。</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■事業重点化（組み換え）の推進　</a:t>
            </a:r>
            <a:endParaRPr lang="ja-JP" altLang="ja-JP"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「ファシリティマネジメント基本方針」</a:t>
            </a: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(H27.11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策定</a:t>
            </a: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に基づくマネジメント</a:t>
            </a: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建築後</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年目、</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50</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年目を</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迎える</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施設等</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111</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施設の活用方針を</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策定</a:t>
            </a:r>
            <a:endParaRPr lang="en-US" altLang="ja-JP" sz="1300" strike="sngStrike"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学校、警察、その他施設（計</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492</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棟）について劣化度調査を実施</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54</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有効活用</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状況を点検</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　建築後</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年目、</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年目</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を迎える施設等について、撤去・廃止</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13</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件、有効活用</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件、建替え（減築）</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件、維持</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68</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件</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年度も点検継続）</a:t>
            </a:r>
            <a:endParaRPr lang="en-US" altLang="ja-JP" sz="1300" strike="sngStrike"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■総合力の発揮</a:t>
            </a:r>
            <a:endParaRPr lang="ja-JP" altLang="ja-JP"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◆「大阪府域地方税徴収機構」の設置 （府と</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市町（平成</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年度からは</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市町）で滞納整理を共同実施）</a:t>
            </a:r>
          </a:p>
          <a:p>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個人の府民税及び市</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町</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民税等の</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滞納事案</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11,596</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93.5</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億円を引受け</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「地域維持管理連携プラットフォーム」を</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府内土木事務所毎に設置</a:t>
            </a: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都市基盤施設の維持管理について、</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土木工学系</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８大学</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と連携協定を締結</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し、技術相談・共同研究</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市町</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村</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の橋梁点検業務</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を一括発注</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5725" lvl="1"/>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◆市町村の情報システム</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共同利用（自治体クラウド）</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導入への支援</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lvl="1"/>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⇒府主導で自治体クラウドを実現（豊能町、河南町、千早赤阪村）</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lvl="1"/>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◆市町村間の広域連携の拡大等の取組みへの支援</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lvl="1"/>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⇒市町村の広域連携に関し、先進事例の情報提供や連携候補事務に係る意見交換</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や、市町村と共同で具体的方策</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lvl="1"/>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研究を実施</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「公民戦略連携デスク」の活動</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企業</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・団体を訪問・面会し、ネットワークを構築（</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累計：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430</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社</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企業</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・大学</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との「包括連携協定」の締結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累計：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28</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件</a:t>
            </a:r>
            <a:r>
              <a:rPr lang="en-US" altLang="zh-CN" sz="1300" dirty="0">
                <a:latin typeface="Meiryo UI" panose="020B0604030504040204" pitchFamily="50" charset="-128"/>
                <a:ea typeface="Meiryo UI" panose="020B0604030504040204" pitchFamily="50" charset="-128"/>
                <a:cs typeface="Meiryo UI" panose="020B0604030504040204" pitchFamily="50" charset="-128"/>
              </a:rPr>
              <a:t>39</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社３大学</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月末）</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⇒企業</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と連携した具体的な取組みの推進　　企業と部局との連携数：</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478</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件（平成</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月～平成</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月末</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6205" y="6381328"/>
            <a:ext cx="676275"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テキスト ボックス 5"/>
          <p:cNvSpPr txBox="1"/>
          <p:nvPr/>
        </p:nvSpPr>
        <p:spPr>
          <a:xfrm>
            <a:off x="8216205" y="6381328"/>
            <a:ext cx="676275" cy="369332"/>
          </a:xfrm>
          <a:prstGeom prst="rect">
            <a:avLst/>
          </a:prstGeom>
          <a:noFill/>
        </p:spPr>
        <p:txBody>
          <a:bodyPr wrap="square" rtlCol="0">
            <a:spAutoFit/>
          </a:bodyPr>
          <a:lstStyle/>
          <a:p>
            <a:pPr algn="ctr"/>
            <a:r>
              <a:rPr lang="en-US" altLang="ja-JP" dirty="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3339984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3677"/>
            <a:ext cx="9143999" cy="462995"/>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3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行財政改革推進プラン（案）の取組み実績（概要）</a:t>
            </a:r>
            <a:endParaRPr lang="en-US" altLang="ja-JP" sz="2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16447" y="536937"/>
            <a:ext cx="8911102" cy="6234194"/>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t"/>
          <a:lstStyle/>
          <a:p>
            <a:pPr>
              <a:lnSpc>
                <a:spcPts val="20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64155" y="589355"/>
            <a:ext cx="8780791" cy="6078587"/>
          </a:xfrm>
          <a:prstGeom prst="rect">
            <a:avLst/>
          </a:prstGeom>
          <a:solidFill>
            <a:schemeClr val="bg1"/>
          </a:solidFill>
        </p:spPr>
        <p:txBody>
          <a:bodyPr wrap="square" rtlCol="0">
            <a:spAutoFit/>
          </a:bodyPr>
          <a:lstStyle/>
          <a:p>
            <a:r>
              <a:rPr lang="ja-JP"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組織活力の</a:t>
            </a:r>
            <a:r>
              <a:rPr lang="ja-JP"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向上</a:t>
            </a:r>
            <a:endParaRPr lang="en-US"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将来を見据えた組織人員体制の検討、再任用</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職員</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の活躍の場づくり</a:t>
            </a:r>
            <a:endParaRPr lang="en-US" altLang="ja-JP" sz="1300" b="1" strike="sngStrike"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新たな職員数管理目標の策定、管理職ポストへの再任用職員の登用を実施</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⇒計画的採用と再任用職員の積極的活用による全国トップクラスのスリムな組織体制の構築</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大阪府庁版「働き方改革」の策定・推進</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柔軟</a:t>
            </a:r>
            <a:r>
              <a:rPr lang="ja-JP"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な勤務</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の設定、</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サテライトオフィス試行</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等により、職員の心身の健康確保・ワークライフバランス・女性活躍の促進等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を加速</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活用による業務改革（改善）の推進</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大手前庁舎の無線</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LAN</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化・タブレット端末機の本格導入等により、職員の利便性の向上等を実現</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5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a:t>
            </a:r>
            <a:r>
              <a:rPr lang="ja-JP" altLang="ja-JP"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実現</a:t>
            </a:r>
            <a:r>
              <a:rPr lang="ja-JP" altLang="en-US" sz="15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減債基金積立不足額の計画的解消</a:t>
            </a:r>
          </a:p>
          <a:p>
            <a:pPr marL="0" lvl="1"/>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減債基金復元額（平成</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年度末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累計</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3,306</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年度までに解消の目途</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sz="15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課税</a:t>
            </a:r>
            <a:r>
              <a:rPr lang="ja-JP"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自主権の</a:t>
            </a:r>
            <a:r>
              <a:rPr lang="ja-JP"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新たに</a:t>
            </a:r>
            <a:r>
              <a:rPr lang="ja-JP"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森林環境税</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月～）、宿泊税（平成</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月～）を導入</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1"/>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1"/>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全体の取組み実績数</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○具体的な改革の取組み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P3</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○健全で規律ある財政運営の実現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P33</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○主な点検項目 </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P37</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2000"/>
              </a:lnSpc>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343644603"/>
              </p:ext>
            </p:extLst>
          </p:nvPr>
        </p:nvGraphicFramePr>
        <p:xfrm>
          <a:off x="431540" y="4582657"/>
          <a:ext cx="2520280" cy="1188720"/>
        </p:xfrm>
        <a:graphic>
          <a:graphicData uri="http://schemas.openxmlformats.org/drawingml/2006/table">
            <a:tbl>
              <a:tblPr bandRow="1">
                <a:tableStyleId>{073A0DAA-6AF3-43AB-8588-CEC1D06C72B9}</a:tableStyleId>
              </a:tblPr>
              <a:tblGrid>
                <a:gridCol w="1512168"/>
                <a:gridCol w="1008112"/>
              </a:tblGrid>
              <a:tr h="370840">
                <a:tc>
                  <a:txBody>
                    <a:bodyPr/>
                    <a:lstStyle/>
                    <a:p>
                      <a:pPr algn="l"/>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プラン</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の方向性どおり実施・運用</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改善</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p>
                    <a:p>
                      <a:pPr algn="l"/>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した項目</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項目</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l"/>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プラン</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の方向性の</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実現に向け、引き続き研究・検討していく項目</a:t>
                      </a:r>
                    </a:p>
                  </a:txBody>
                  <a:tcPr/>
                </a:tc>
                <a:tc>
                  <a:txBody>
                    <a:bodyPr/>
                    <a:lstStyle/>
                    <a:p>
                      <a:pPr algn="ct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項目</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2004473162"/>
              </p:ext>
            </p:extLst>
          </p:nvPr>
        </p:nvGraphicFramePr>
        <p:xfrm>
          <a:off x="3455497" y="4559814"/>
          <a:ext cx="2520280" cy="1188720"/>
        </p:xfrm>
        <a:graphic>
          <a:graphicData uri="http://schemas.openxmlformats.org/drawingml/2006/table">
            <a:tbl>
              <a:tblPr bandRow="1">
                <a:tableStyleId>{073A0DAA-6AF3-43AB-8588-CEC1D06C72B9}</a:tableStyleId>
              </a:tblPr>
              <a:tblGrid>
                <a:gridCol w="1512168"/>
                <a:gridCol w="1008112"/>
              </a:tblGrid>
              <a:tr h="360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プラン</a:t>
                      </a:r>
                      <a:r>
                        <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の方向性どおり実施・運用</a:t>
                      </a:r>
                      <a:r>
                        <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改善</a:t>
                      </a:r>
                      <a:r>
                        <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した項目</a:t>
                      </a:r>
                    </a:p>
                  </a:txBody>
                  <a:tcP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４項目</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547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プラン</a:t>
                      </a:r>
                      <a:r>
                        <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の方向性の</a:t>
                      </a:r>
                      <a:endPar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実現に向け、引き続き研究・検討していく項目</a:t>
                      </a:r>
                    </a:p>
                  </a:txBody>
                  <a:tcPr/>
                </a:tc>
                <a:tc>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１項目</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7" name="大かっこ 6"/>
          <p:cNvSpPr/>
          <p:nvPr/>
        </p:nvSpPr>
        <p:spPr>
          <a:xfrm>
            <a:off x="2371615" y="4231686"/>
            <a:ext cx="818851" cy="317701"/>
          </a:xfrm>
          <a:prstGeom prst="bracketPair">
            <a:avLst>
              <a:gd name="adj"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9" name="テキスト ボックス 8"/>
          <p:cNvSpPr txBox="1"/>
          <p:nvPr/>
        </p:nvSpPr>
        <p:spPr>
          <a:xfrm>
            <a:off x="2339752" y="4221260"/>
            <a:ext cx="882578" cy="338554"/>
          </a:xfrm>
          <a:prstGeom prst="rect">
            <a:avLst/>
          </a:prstGeom>
          <a:noFill/>
        </p:spPr>
        <p:txBody>
          <a:bodyPr wrap="square" rtlCol="0">
            <a:spAutoFit/>
          </a:bodyP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新たな視点を</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踏まえた取組み</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4015895574"/>
              </p:ext>
            </p:extLst>
          </p:nvPr>
        </p:nvGraphicFramePr>
        <p:xfrm>
          <a:off x="6444208" y="4560960"/>
          <a:ext cx="2378208" cy="1709652"/>
        </p:xfrm>
        <a:graphic>
          <a:graphicData uri="http://schemas.openxmlformats.org/drawingml/2006/table">
            <a:tbl>
              <a:tblPr bandRow="1">
                <a:tableStyleId>{073A0DAA-6AF3-43AB-8588-CEC1D06C72B9}</a:tableStyleId>
              </a:tblPr>
              <a:tblGrid>
                <a:gridCol w="578008"/>
                <a:gridCol w="972593"/>
                <a:gridCol w="827607"/>
              </a:tblGrid>
              <a:tr h="298489">
                <a:tc>
                  <a:txBody>
                    <a:bodyPr/>
                    <a:lstStyle/>
                    <a:p>
                      <a:pPr algn="l" fontAlgn="ctr"/>
                      <a:r>
                        <a:rPr lang="ja-JP" altLang="en-US" sz="800" b="1" u="none" strike="noStrike" dirty="0">
                          <a:effectLst/>
                        </a:rPr>
                        <a:t>　</a:t>
                      </a:r>
                      <a:endParaRPr lang="ja-JP" altLang="en-US" sz="800" b="1"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8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実施済の事項</a:t>
                      </a:r>
                      <a:endParaRPr lang="ja-JP" altLang="en-US"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8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引き続き取組む</a:t>
                      </a:r>
                      <a:endParaRPr lang="en-US" altLang="ja-JP" sz="8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8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事項</a:t>
                      </a:r>
                      <a:endParaRPr lang="ja-JP" altLang="en-US"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204625">
                <a:tc>
                  <a:txBody>
                    <a:bodyPr/>
                    <a:lstStyle/>
                    <a:p>
                      <a:pPr algn="ctr" fontAlgn="ctr"/>
                      <a:r>
                        <a:rPr lang="ja-JP" altLang="en-US" sz="800" b="1" u="none" strike="noStrike" dirty="0">
                          <a:effectLst/>
                          <a:latin typeface="Meiryo UI" panose="020B0604030504040204" pitchFamily="50" charset="-128"/>
                          <a:ea typeface="Meiryo UI" panose="020B0604030504040204" pitchFamily="50" charset="-128"/>
                          <a:cs typeface="Meiryo UI" panose="020B0604030504040204" pitchFamily="50" charset="-128"/>
                        </a:rPr>
                        <a:t>歳出</a:t>
                      </a:r>
                      <a:endParaRPr lang="ja-JP" altLang="en-US"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245269">
                <a:tc>
                  <a:txBody>
                    <a:bodyPr/>
                    <a:lstStyle/>
                    <a:p>
                      <a:pPr algn="ctr" fontAlgn="ctr"/>
                      <a:r>
                        <a:rPr lang="ja-JP" altLang="en-US" sz="800" b="1" u="none" strike="noStrike" dirty="0">
                          <a:effectLst/>
                          <a:latin typeface="Meiryo UI" panose="020B0604030504040204" pitchFamily="50" charset="-128"/>
                          <a:ea typeface="Meiryo UI" panose="020B0604030504040204" pitchFamily="50" charset="-128"/>
                          <a:cs typeface="Meiryo UI" panose="020B0604030504040204" pitchFamily="50" charset="-128"/>
                        </a:rPr>
                        <a:t>歳入</a:t>
                      </a:r>
                      <a:endParaRPr lang="ja-JP" altLang="en-US"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ja-JP" altLang="en-US"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245269">
                <a:tc>
                  <a:txBody>
                    <a:bodyPr/>
                    <a:lstStyle/>
                    <a:p>
                      <a:pPr algn="ctr" fontAlgn="ctr"/>
                      <a:r>
                        <a:rPr lang="ja-JP" altLang="en-US" sz="8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出資法人</a:t>
                      </a:r>
                      <a:endParaRPr lang="en-US" altLang="ja-JP" sz="8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8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（うち地方独立行政法人の事項）</a:t>
                      </a:r>
                      <a:endParaRPr lang="en-US" altLang="ja-JP" sz="8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20</a:t>
                      </a:r>
                      <a:r>
                        <a:rPr lang="ja-JP" altLang="en-US"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a:t>
                      </a:r>
                      <a:r>
                        <a:rPr lang="ja-JP" altLang="en-US"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288032">
                <a:tc>
                  <a:txBody>
                    <a:bodyPr/>
                    <a:lstStyle/>
                    <a:p>
                      <a:pPr algn="ctr" fontAlgn="ctr"/>
                      <a:r>
                        <a:rPr lang="ja-JP" altLang="en-US" sz="800" b="1" u="none" strike="noStrike">
                          <a:effectLst/>
                          <a:latin typeface="Meiryo UI" panose="020B0604030504040204" pitchFamily="50" charset="-128"/>
                          <a:ea typeface="Meiryo UI" panose="020B0604030504040204" pitchFamily="50" charset="-128"/>
                          <a:cs typeface="Meiryo UI" panose="020B0604030504040204" pitchFamily="50" charset="-128"/>
                        </a:rPr>
                        <a:t>公の施設</a:t>
                      </a:r>
                      <a:endParaRPr lang="ja-JP" altLang="en-US" sz="8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76032">
                <a:tc>
                  <a:txBody>
                    <a:bodyPr/>
                    <a:lstStyle/>
                    <a:p>
                      <a:pPr algn="ctr" fontAlgn="ctr"/>
                      <a:r>
                        <a:rPr lang="ja-JP" altLang="en-US" sz="800" b="1" u="none" strike="noStrike">
                          <a:effectLst/>
                          <a:latin typeface="Meiryo UI" panose="020B0604030504040204" pitchFamily="50" charset="-128"/>
                          <a:ea typeface="Meiryo UI" panose="020B0604030504040204" pitchFamily="50" charset="-128"/>
                          <a:cs typeface="Meiryo UI" panose="020B0604030504040204" pitchFamily="50" charset="-128"/>
                        </a:rPr>
                        <a:t>計</a:t>
                      </a:r>
                      <a:endParaRPr lang="ja-JP" altLang="en-US" sz="80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80</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8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a:t>
                      </a:r>
                      <a:endParaRPr lang="en-US" altLang="ja-JP"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bl>
          </a:graphicData>
        </a:graphic>
      </p:graphicFrame>
      <p:sp>
        <p:nvSpPr>
          <p:cNvPr id="31" name="テキスト ボックス 30"/>
          <p:cNvSpPr txBox="1"/>
          <p:nvPr/>
        </p:nvSpPr>
        <p:spPr>
          <a:xfrm>
            <a:off x="8268672" y="6348486"/>
            <a:ext cx="676275" cy="369332"/>
          </a:xfrm>
          <a:prstGeom prst="rect">
            <a:avLst/>
          </a:prstGeom>
          <a:noFill/>
          <a:ln w="19050">
            <a:solidFill>
              <a:srgbClr val="92D050"/>
            </a:solidFill>
          </a:ln>
        </p:spPr>
        <p:txBody>
          <a:bodyPr wrap="square" rtlCol="0">
            <a:spAutoFit/>
          </a:bodyPr>
          <a:lstStyle/>
          <a:p>
            <a:pPr algn="ctr"/>
            <a:r>
              <a:rPr lang="en-US" altLang="ja-JP" dirty="0" smtClean="0">
                <a:solidFill>
                  <a:prstClr val="black"/>
                </a:solidFill>
              </a:rPr>
              <a:t>2</a:t>
            </a:r>
            <a:endParaRPr lang="ja-JP" altLang="en-US" dirty="0">
              <a:solidFill>
                <a:prstClr val="black"/>
              </a:solidFill>
            </a:endParaRPr>
          </a:p>
        </p:txBody>
      </p:sp>
    </p:spTree>
    <p:extLst>
      <p:ext uri="{BB962C8B-B14F-4D97-AF65-F5344CB8AC3E}">
        <p14:creationId xmlns:p14="http://schemas.microsoft.com/office/powerpoint/2010/main" val="2018841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3038" y="4059107"/>
            <a:ext cx="2369726" cy="1440160"/>
          </a:xfrm>
          <a:prstGeom prst="rect">
            <a:avLst/>
          </a:prstGeom>
          <a:ln>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dirty="0">
              <a:solidFill>
                <a:prstClr val="black"/>
              </a:solidFill>
            </a:endParaRPr>
          </a:p>
        </p:txBody>
      </p:sp>
      <p:cxnSp>
        <p:nvCxnSpPr>
          <p:cNvPr id="8" name="直線コネクタ 7"/>
          <p:cNvCxnSpPr/>
          <p:nvPr/>
        </p:nvCxnSpPr>
        <p:spPr>
          <a:xfrm>
            <a:off x="971600" y="191683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683568" y="2852936"/>
            <a:ext cx="7468666" cy="923330"/>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「行財政改革推進プラン（案）」で掲げた「</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具体的な改革の取組み」、　</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健全で規律ある財政運営の実現」及び「</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主な点検項目」について、</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具体的な取組みの実績（平成</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～２９年度</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）を掲載して</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います</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右矢印 6"/>
          <p:cNvSpPr/>
          <p:nvPr/>
        </p:nvSpPr>
        <p:spPr>
          <a:xfrm>
            <a:off x="3608097" y="4563163"/>
            <a:ext cx="36004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endParaRPr>
          </a:p>
        </p:txBody>
      </p:sp>
      <p:cxnSp>
        <p:nvCxnSpPr>
          <p:cNvPr id="10" name="直線矢印コネクタ 9"/>
          <p:cNvCxnSpPr/>
          <p:nvPr/>
        </p:nvCxnSpPr>
        <p:spPr>
          <a:xfrm>
            <a:off x="3617913" y="5013176"/>
            <a:ext cx="34040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a:off x="3608097" y="5357014"/>
            <a:ext cx="36004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2" name="テキスト ボックス 11"/>
          <p:cNvSpPr txBox="1"/>
          <p:nvPr/>
        </p:nvSpPr>
        <p:spPr>
          <a:xfrm>
            <a:off x="4168243" y="4532966"/>
            <a:ext cx="1283068" cy="246221"/>
          </a:xfrm>
          <a:prstGeom prst="rect">
            <a:avLst/>
          </a:prstGeom>
          <a:noFill/>
        </p:spPr>
        <p:txBody>
          <a:bodyPr wrap="square" rtlCol="0">
            <a:spAutoFit/>
          </a:bodyPr>
          <a:lstStyle/>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運用・発展（改善）</a:t>
            </a:r>
          </a:p>
        </p:txBody>
      </p:sp>
      <p:sp>
        <p:nvSpPr>
          <p:cNvPr id="13" name="テキスト ボックス 12"/>
          <p:cNvSpPr txBox="1"/>
          <p:nvPr/>
        </p:nvSpPr>
        <p:spPr>
          <a:xfrm>
            <a:off x="4565686" y="4890065"/>
            <a:ext cx="550004" cy="246221"/>
          </a:xfrm>
          <a:prstGeom prst="rect">
            <a:avLst/>
          </a:prstGeom>
          <a:noFill/>
        </p:spPr>
        <p:txBody>
          <a:bodyPr wrap="square" rtlCol="0">
            <a:spAutoFit/>
          </a:bodyPr>
          <a:lstStyle/>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p>
        </p:txBody>
      </p:sp>
      <p:sp>
        <p:nvSpPr>
          <p:cNvPr id="14" name="テキスト ボックス 13"/>
          <p:cNvSpPr txBox="1"/>
          <p:nvPr/>
        </p:nvSpPr>
        <p:spPr>
          <a:xfrm>
            <a:off x="4452643" y="5191429"/>
            <a:ext cx="776089" cy="246221"/>
          </a:xfrm>
          <a:prstGeom prst="rect">
            <a:avLst/>
          </a:prstGeom>
          <a:noFill/>
        </p:spPr>
        <p:txBody>
          <a:bodyPr wrap="square" rtlCol="0">
            <a:spAutoFit/>
          </a:bodyPr>
          <a:lstStyle/>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研究・検討</a:t>
            </a:r>
          </a:p>
        </p:txBody>
      </p:sp>
      <p:sp>
        <p:nvSpPr>
          <p:cNvPr id="15" name="テキスト ボックス 14"/>
          <p:cNvSpPr txBox="1"/>
          <p:nvPr/>
        </p:nvSpPr>
        <p:spPr>
          <a:xfrm>
            <a:off x="3411301" y="4182217"/>
            <a:ext cx="776089" cy="276999"/>
          </a:xfrm>
          <a:prstGeom prst="rect">
            <a:avLst/>
          </a:prstGeom>
          <a:noFill/>
        </p:spPr>
        <p:txBody>
          <a:bodyPr wrap="square" rtlCol="0">
            <a:spAutoFit/>
          </a:bodyPr>
          <a:lstStyle/>
          <a:p>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凡例</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200520" y="1412776"/>
            <a:ext cx="4402244" cy="297517"/>
          </a:xfrm>
          <a:prstGeom prst="rect">
            <a:avLst/>
          </a:prstGeom>
          <a:noFill/>
        </p:spPr>
        <p:txBody>
          <a:bodyPr wrap="square" rtlCol="0">
            <a:spAutoFit/>
          </a:bodyPr>
          <a:lstStyle/>
          <a:p>
            <a:pPr defTabSz="647700">
              <a:lnSpc>
                <a:spcPts val="1600"/>
              </a:lnSpc>
              <a:spcBef>
                <a:spcPct val="0"/>
              </a:spcBef>
              <a:buFont typeface="Wingdings" pitchFamily="2" charset="2"/>
              <a:buNone/>
              <a:tabLst>
                <a:tab pos="8256588" algn="r"/>
              </a:tabLst>
              <a:defRPr/>
            </a:pPr>
            <a:r>
              <a:rPr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個別項目における取組み実績</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73044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microsoft.com/office/2006/documentManagement/types"/>
    <ds:schemaRef ds:uri="http://purl.org/dc/dcmitype/"/>
    <ds:schemaRef ds:uri="http://schemas.openxmlformats.org/package/2006/metadata/core-properties"/>
    <ds:schemaRef ds:uri="http://purl.org/dc/elements/1.1/"/>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18664</TotalTime>
  <Words>247</Words>
  <Application>Microsoft Office PowerPoint</Application>
  <PresentationFormat>画面に合わせる (4:3)</PresentationFormat>
  <Paragraphs>147</Paragraphs>
  <Slides>6</Slides>
  <Notes>3</Notes>
  <HiddenSlides>0</HiddenSlides>
  <MMClips>0</MMClips>
  <ScaleCrop>false</ScaleCrop>
  <HeadingPairs>
    <vt:vector size="6" baseType="variant">
      <vt:variant>
        <vt:lpstr>テーマ</vt:lpstr>
      </vt:variant>
      <vt:variant>
        <vt:i4>2</vt:i4>
      </vt:variant>
      <vt:variant>
        <vt:lpstr>埋め込まれた OLE サーバー</vt:lpstr>
      </vt:variant>
      <vt:variant>
        <vt:i4>0</vt:i4>
      </vt:variant>
      <vt:variant>
        <vt:lpstr>スライド タイトル</vt:lpstr>
      </vt:variant>
      <vt:variant>
        <vt:i4>6</vt:i4>
      </vt:variant>
    </vt:vector>
  </HeadingPairs>
  <TitlesOfParts>
    <vt:vector size="8" baseType="lpstr">
      <vt:lpstr>4_Office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竹岡　佐和子</dc:creator>
  <cp:lastModifiedBy>HOSTNAME</cp:lastModifiedBy>
  <cp:revision>413</cp:revision>
  <cp:lastPrinted>2018-02-05T10:56:29Z</cp:lastPrinted>
  <dcterms:created xsi:type="dcterms:W3CDTF">2014-06-17T12:02:58Z</dcterms:created>
  <dcterms:modified xsi:type="dcterms:W3CDTF">2018-02-13T08:57:10Z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