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9"/>
  </p:notesMasterIdLst>
  <p:sldIdLst>
    <p:sldId id="1659" r:id="rId5"/>
    <p:sldId id="1705" r:id="rId6"/>
    <p:sldId id="1672" r:id="rId7"/>
    <p:sldId id="1734"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D8EECE"/>
    <a:srgbClr val="EDF7E9"/>
    <a:srgbClr val="6699FF"/>
    <a:srgbClr val="9999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768" y="3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2018/2/15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2018/2/15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4087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末時点の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895607543"/>
              </p:ext>
            </p:extLst>
          </p:nvPr>
        </p:nvGraphicFramePr>
        <p:xfrm>
          <a:off x="395538" y="1257727"/>
          <a:ext cx="8549554" cy="3159760"/>
        </p:xfrm>
        <a:graphic>
          <a:graphicData uri="http://schemas.openxmlformats.org/drawingml/2006/table">
            <a:tbl>
              <a:tblPr firstRow="1" bandRow="1">
                <a:tableStyleId>{5C22544A-7EE6-4342-B048-85BDC9FD1C3A}</a:tableStyleId>
              </a:tblPr>
              <a:tblGrid>
                <a:gridCol w="432046"/>
                <a:gridCol w="1368152"/>
                <a:gridCol w="936104"/>
                <a:gridCol w="2808312"/>
                <a:gridCol w="3004940"/>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実績（●は実施済、○は引き続き取組むもの）</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府有財産の活用と売却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財産活用課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・府民共通の財産として、今後の取組みを踏まえ、活用可能財産については積極的に売却・貸付を行う。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●活用可能な府有財産について、年４回の入札を実施するなど積極的な売却・貸付を進めた。</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年度最終予算：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年度決算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年度最終予算：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年度決算　　</a:t>
                      </a:r>
                      <a:r>
                        <a:rPr kumimoji="1" lang="ja-JP"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●活用可能な府有財産について、年３回の入札を実施するなど積極的な売却・貸付を進める。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年度最終予算：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使用料・手数料の点検</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800" marB="46800"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・フルコスト（直接的な経費のほか、人件費、維持管理費など）計算による原価を基本に、現行の料金水準の妥当性について、平成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年度中に一斉点検を行</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・これらの点検の内容、情勢の変化等を踏まえながら、料金水準の妥当性について検討を行う。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月にかけて一斉点検を実施し、</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施設の使用料に</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ついて、料金改定を行った。（平成</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月議会）</a:t>
                      </a:r>
                    </a:p>
                    <a:p>
                      <a:endPar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●手数料は、新規設定</a:t>
                      </a:r>
                      <a:r>
                        <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件、料金改定</a:t>
                      </a:r>
                      <a:r>
                        <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件を行った。</a:t>
                      </a:r>
                      <a:endPar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月議会）</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●使用料１件について、料金改定を行った。</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月議会）</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5333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45</a:t>
            </a:r>
            <a:endParaRPr lang="ja-JP" altLang="en-US" dirty="0">
              <a:solidFill>
                <a:prstClr val="black"/>
              </a:solidFill>
            </a:endParaRPr>
          </a:p>
        </p:txBody>
      </p:sp>
    </p:spTree>
    <p:extLst>
      <p:ext uri="{BB962C8B-B14F-4D97-AF65-F5344CB8AC3E}">
        <p14:creationId xmlns:p14="http://schemas.microsoft.com/office/powerpoint/2010/main" val="936656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4087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末時点の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398225435"/>
              </p:ext>
            </p:extLst>
          </p:nvPr>
        </p:nvGraphicFramePr>
        <p:xfrm>
          <a:off x="395538" y="1257727"/>
          <a:ext cx="8549554" cy="3891280"/>
        </p:xfrm>
        <a:graphic>
          <a:graphicData uri="http://schemas.openxmlformats.org/drawingml/2006/table">
            <a:tbl>
              <a:tblPr firstRow="1" bandRow="1">
                <a:tableStyleId>{5C22544A-7EE6-4342-B048-85BDC9FD1C3A}</a:tableStyleId>
              </a:tblPr>
              <a:tblGrid>
                <a:gridCol w="432046">
                  <a:extLst>
                    <a:ext uri="{9D8B030D-6E8A-4147-A177-3AD203B41FA5}">
                      <a16:colId xmlns="" xmlns:a16="http://schemas.microsoft.com/office/drawing/2014/main" val="20000"/>
                    </a:ext>
                  </a:extLst>
                </a:gridCol>
                <a:gridCol w="1368152">
                  <a:extLst>
                    <a:ext uri="{9D8B030D-6E8A-4147-A177-3AD203B41FA5}">
                      <a16:colId xmlns="" xmlns:a16="http://schemas.microsoft.com/office/drawing/2014/main" val="20001"/>
                    </a:ext>
                  </a:extLst>
                </a:gridCol>
                <a:gridCol w="936104">
                  <a:extLst>
                    <a:ext uri="{9D8B030D-6E8A-4147-A177-3AD203B41FA5}">
                      <a16:colId xmlns="" xmlns:a16="http://schemas.microsoft.com/office/drawing/2014/main" val="20002"/>
                    </a:ext>
                  </a:extLst>
                </a:gridCol>
                <a:gridCol w="2808312">
                  <a:extLst>
                    <a:ext uri="{9D8B030D-6E8A-4147-A177-3AD203B41FA5}">
                      <a16:colId xmlns="" xmlns:a16="http://schemas.microsoft.com/office/drawing/2014/main" val="20003"/>
                    </a:ext>
                  </a:extLst>
                </a:gridCol>
                <a:gridCol w="3004940">
                  <a:extLst>
                    <a:ext uri="{9D8B030D-6E8A-4147-A177-3AD203B41FA5}">
                      <a16:colId xmlns="" xmlns:a16="http://schemas.microsoft.com/office/drawing/2014/main" val="20004"/>
                    </a:ext>
                  </a:extLst>
                </a:gridCol>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実績（●は実施済、○は引き続き取組むもの）</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 xmlns:a16="http://schemas.microsoft.com/office/drawing/2014/main" val="10000"/>
                  </a:ext>
                </a:extLst>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府税収入の確保</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・今後さらに、市町村との新たなパートナーシップなどの観点からも、市町村と共同で徴収する仕組みとして、大阪府域地方税徴収機構（仮称）を平成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月に設置し、徴収向上方策を推進する。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・府が自ら徴収する税目について、課税調査を適宜行うなどして適正な課税を推進する。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徴収向上方策の推進</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日に府と府内</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市町との間で大阪府域</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地方税徴収機構を設置。平成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年度からは府内</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市町とともに徴収向上方策を推進。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効果額実績</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年度の引継税額は</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33.7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億円（引継件数</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3,844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件）。大阪府分の増収（効果）額は、本税で</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億円。他に延滞金等</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千万円の収入を確保。また、機構全体では、本税</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億円。他に延滞金等</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億円の収入を確保。</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年度の引継税額は</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億円（前年比▲</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％：引継件数</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3,817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件）。大阪府分の増収（効果）額は、本税で</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億円。他に延滞金等</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億円の収入を確保。また、機構全体では、本税</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億円。他に延滞金等</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億円の収入を確保。</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年度の引継税額は</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億円（前年比▲</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引継件数</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3,935</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件）。引継金額は前年度を大幅に下回るものの、前年度並みの大阪府分の増収（効果）額を見込む。</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適正課税の推進</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年度の適正課税の実施に係る収入額について、目標である</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億円に対し、</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月末実績は</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年度の適正課税の実施に係る収入額について、目標である</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億円に対し、</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月末実績は</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年度の適正課税の実施に係る収入額について、目標である</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億円に対し、</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月末実績（見込み）は</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p>
                    <a:p>
                      <a:endPar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 xmlns:a16="http://schemas.microsoft.com/office/drawing/2014/main" val="10001"/>
                  </a:ext>
                </a:extLst>
              </a:tr>
            </a:tbl>
          </a:graphicData>
        </a:graphic>
      </p:graphicFrame>
      <p:sp>
        <p:nvSpPr>
          <p:cNvPr id="16" name="正方形/長方形 15"/>
          <p:cNvSpPr/>
          <p:nvPr/>
        </p:nvSpPr>
        <p:spPr>
          <a:xfrm>
            <a:off x="8316416" y="645333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46</a:t>
            </a:r>
            <a:endParaRPr lang="ja-JP" altLang="en-US" dirty="0">
              <a:solidFill>
                <a:prstClr val="black"/>
              </a:solidFill>
            </a:endParaRPr>
          </a:p>
        </p:txBody>
      </p:sp>
    </p:spTree>
    <p:extLst>
      <p:ext uri="{BB962C8B-B14F-4D97-AF65-F5344CB8AC3E}">
        <p14:creationId xmlns:p14="http://schemas.microsoft.com/office/powerpoint/2010/main" val="4099313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48072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末時点の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782334474"/>
              </p:ext>
            </p:extLst>
          </p:nvPr>
        </p:nvGraphicFramePr>
        <p:xfrm>
          <a:off x="417730" y="1257727"/>
          <a:ext cx="8308540" cy="4907577"/>
        </p:xfrm>
        <a:graphic>
          <a:graphicData uri="http://schemas.openxmlformats.org/drawingml/2006/table">
            <a:tbl>
              <a:tblPr firstRow="1" bandRow="1">
                <a:tableStyleId>{5C22544A-7EE6-4342-B048-85BDC9FD1C3A}</a:tableStyleId>
              </a:tblPr>
              <a:tblGrid>
                <a:gridCol w="481862">
                  <a:extLst>
                    <a:ext uri="{9D8B030D-6E8A-4147-A177-3AD203B41FA5}">
                      <a16:colId xmlns="" xmlns:a16="http://schemas.microsoft.com/office/drawing/2014/main" val="20000"/>
                    </a:ext>
                  </a:extLst>
                </a:gridCol>
                <a:gridCol w="1107657">
                  <a:extLst>
                    <a:ext uri="{9D8B030D-6E8A-4147-A177-3AD203B41FA5}">
                      <a16:colId xmlns="" xmlns:a16="http://schemas.microsoft.com/office/drawing/2014/main" val="20001"/>
                    </a:ext>
                  </a:extLst>
                </a:gridCol>
                <a:gridCol w="1052583">
                  <a:extLst>
                    <a:ext uri="{9D8B030D-6E8A-4147-A177-3AD203B41FA5}">
                      <a16:colId xmlns="" xmlns:a16="http://schemas.microsoft.com/office/drawing/2014/main" val="20002"/>
                    </a:ext>
                  </a:extLst>
                </a:gridCol>
                <a:gridCol w="2520280">
                  <a:extLst>
                    <a:ext uri="{9D8B030D-6E8A-4147-A177-3AD203B41FA5}">
                      <a16:colId xmlns="" xmlns:a16="http://schemas.microsoft.com/office/drawing/2014/main" val="20003"/>
                    </a:ext>
                  </a:extLst>
                </a:gridCol>
                <a:gridCol w="3146158">
                  <a:extLst>
                    <a:ext uri="{9D8B030D-6E8A-4147-A177-3AD203B41FA5}">
                      <a16:colId xmlns="" xmlns:a16="http://schemas.microsoft.com/office/drawing/2014/main" val="20004"/>
                    </a:ext>
                  </a:extLst>
                </a:gridCol>
              </a:tblGrid>
              <a:tr h="134791">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は引き続き取組むもの）</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 xmlns:a16="http://schemas.microsoft.com/office/drawing/2014/main" val="10000"/>
                  </a:ext>
                </a:extLst>
              </a:tr>
              <a:tr h="4678977">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債権管理</a:t>
                      </a:r>
                    </a:p>
                  </a:txBody>
                  <a:tcPr anchor="ctr"/>
                </a:tc>
                <a:tc>
                  <a:txBody>
                    <a:bodyPr/>
                    <a:lstStyle/>
                    <a:p>
                      <a:r>
                        <a:rPr kumimoji="1"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・「大阪府債権の回収及び整理に関する条例」に基づき、適正な債権の回収及び整理を進める。</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毎年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月に債権回収・整理計画（各年度に繰り越した滞納額を、計画で定めた目標額以上の圧縮を目指す。）を策定・公表し、この計画に基づき、債権の回収及び整理に積極的に取組んだ。</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計画</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滞納額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億円（府税を含む）</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目標額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（内訳：回収</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7,981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1,803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結果、</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億円を圧縮</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（内訳：回収</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5,725</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1,516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計画</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滞納額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億円（府税を含む）</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目標額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（内訳：回収</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4,549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1,337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結果、</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億円を圧縮</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（内訳：回収</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5,124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1,257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計画</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滞納額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億円（府税を含む）</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目標額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（内訳：回収</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4,190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1,151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進捗状況（平成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日時点）</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億円を圧縮</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（内訳：回収</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473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百万円）</a:t>
                      </a:r>
                    </a:p>
                    <a:p>
                      <a:endParaRPr kumimoji="1" lang="en-US" altLang="ja-JP" sz="9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 xmlns:a16="http://schemas.microsoft.com/office/drawing/2014/main" val="10001"/>
                  </a:ext>
                </a:extLst>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47</a:t>
            </a:r>
            <a:endParaRPr lang="ja-JP" altLang="en-US" dirty="0">
              <a:solidFill>
                <a:prstClr val="black"/>
              </a:solidFill>
            </a:endParaRPr>
          </a:p>
        </p:txBody>
      </p:sp>
    </p:spTree>
    <p:extLst>
      <p:ext uri="{BB962C8B-B14F-4D97-AF65-F5344CB8AC3E}">
        <p14:creationId xmlns:p14="http://schemas.microsoft.com/office/powerpoint/2010/main" val="3297948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48072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末時点の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48</a:t>
            </a:r>
            <a:endParaRPr lang="ja-JP" altLang="en-US" dirty="0">
              <a:solidFill>
                <a:prstClr val="black"/>
              </a:solidFill>
            </a:endParaRPr>
          </a:p>
        </p:txBody>
      </p:sp>
      <p:graphicFrame>
        <p:nvGraphicFramePr>
          <p:cNvPr id="9" name="表 8"/>
          <p:cNvGraphicFramePr>
            <a:graphicFrameLocks noGrp="1"/>
          </p:cNvGraphicFramePr>
          <p:nvPr>
            <p:extLst>
              <p:ext uri="{D42A27DB-BD31-4B8C-83A1-F6EECF244321}">
                <p14:modId xmlns:p14="http://schemas.microsoft.com/office/powerpoint/2010/main" val="944929790"/>
              </p:ext>
            </p:extLst>
          </p:nvPr>
        </p:nvGraphicFramePr>
        <p:xfrm>
          <a:off x="417730" y="1305143"/>
          <a:ext cx="8308540" cy="3886200"/>
        </p:xfrm>
        <a:graphic>
          <a:graphicData uri="http://schemas.openxmlformats.org/drawingml/2006/table">
            <a:tbl>
              <a:tblPr firstRow="1" bandRow="1">
                <a:tableStyleId>{5C22544A-7EE6-4342-B048-85BDC9FD1C3A}</a:tableStyleId>
              </a:tblPr>
              <a:tblGrid>
                <a:gridCol w="481862">
                  <a:extLst>
                    <a:ext uri="{9D8B030D-6E8A-4147-A177-3AD203B41FA5}">
                      <a16:colId xmlns="" xmlns:a16="http://schemas.microsoft.com/office/drawing/2014/main" val="833378824"/>
                    </a:ext>
                  </a:extLst>
                </a:gridCol>
                <a:gridCol w="1107657">
                  <a:extLst>
                    <a:ext uri="{9D8B030D-6E8A-4147-A177-3AD203B41FA5}">
                      <a16:colId xmlns="" xmlns:a16="http://schemas.microsoft.com/office/drawing/2014/main" val="929403671"/>
                    </a:ext>
                  </a:extLst>
                </a:gridCol>
                <a:gridCol w="1052583">
                  <a:extLst>
                    <a:ext uri="{9D8B030D-6E8A-4147-A177-3AD203B41FA5}">
                      <a16:colId xmlns="" xmlns:a16="http://schemas.microsoft.com/office/drawing/2014/main" val="1735527573"/>
                    </a:ext>
                  </a:extLst>
                </a:gridCol>
                <a:gridCol w="2520280">
                  <a:extLst>
                    <a:ext uri="{9D8B030D-6E8A-4147-A177-3AD203B41FA5}">
                      <a16:colId xmlns="" xmlns:a16="http://schemas.microsoft.com/office/drawing/2014/main" val="3224832808"/>
                    </a:ext>
                  </a:extLst>
                </a:gridCol>
                <a:gridCol w="3146158">
                  <a:extLst>
                    <a:ext uri="{9D8B030D-6E8A-4147-A177-3AD203B41FA5}">
                      <a16:colId xmlns="" xmlns:a16="http://schemas.microsoft.com/office/drawing/2014/main" val="3627831248"/>
                    </a:ext>
                  </a:extLst>
                </a:gridCol>
              </a:tblGrid>
              <a:tr h="134791">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は引き続き取組むもの）</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 xmlns:a16="http://schemas.microsoft.com/office/drawing/2014/main" val="2031718470"/>
                  </a:ext>
                </a:extLst>
              </a:tr>
              <a:tr h="2075776">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課税自主権の活用</a:t>
                      </a: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みどり推進室</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・歳入確保に向けたさまざまな取組みの中で、課税自主権の活用を行う場合は、「受益と負担」や「税収の使途」を踏まえ、検討を行う。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森林環境税の導入</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「大阪府森林の有する公益的機能を維持増進するための環境の整備に係る個人の府民税の税率の特例に関する条例」を平成</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日公布、平成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日施行。</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年度の４年間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・年額</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円（個人府民税均等割に加算）</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宿泊税の導入</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「大阪府宿泊税条例」を平成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日公布、平成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日施行。</a:t>
                      </a:r>
                      <a:endParaRPr kumimoji="1" lang="en-US" altLang="ja-JP" sz="9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日の宿泊から課税</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泊</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万円以上の宿泊に対し</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段階の税率</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課税対象施設の追加</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・条例改正を行い</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月より簡易宿所及び特区民泊を課税対象施設として追加。</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法人事業税・法人府民税に係る超過課税</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●法人府民税均等割に係る超過課税を実施</a:t>
                      </a:r>
                      <a:r>
                        <a:rPr kumimoji="1" lang="ja-JP" altLang="en-US" sz="9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900" b="0" i="0" u="none" strike="sng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●法人事業税及び法人府民税法人税割に係る超過課税を実施。</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 xmlns:a16="http://schemas.microsoft.com/office/drawing/2014/main" val="3608192807"/>
                  </a:ext>
                </a:extLst>
              </a:tr>
            </a:tbl>
          </a:graphicData>
        </a:graphic>
      </p:graphicFrame>
    </p:spTree>
    <p:extLst>
      <p:ext uri="{BB962C8B-B14F-4D97-AF65-F5344CB8AC3E}">
        <p14:creationId xmlns:p14="http://schemas.microsoft.com/office/powerpoint/2010/main" val="3815390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532240C-9678-49BC-876E-9028F5F0CBF7}">
  <ds:schemaRefs>
    <ds:schemaRef ds:uri="http://purl.org/dc/terms/"/>
    <ds:schemaRef ds:uri="http://www.w3.org/XML/1998/namespace"/>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18666</TotalTime>
  <Words>1079</Words>
  <Application>Microsoft Office PowerPoint</Application>
  <PresentationFormat>画面に合わせる (4:3)</PresentationFormat>
  <Paragraphs>135</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5_Office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竹岡　佐和子</dc:creator>
  <cp:lastModifiedBy>HOSTNAME</cp:lastModifiedBy>
  <cp:revision>414</cp:revision>
  <cp:lastPrinted>2018-02-05T10:56:29Z</cp:lastPrinted>
  <dcterms:created xsi:type="dcterms:W3CDTF">2014-06-17T12:02:58Z</dcterms:created>
  <dcterms:modified xsi:type="dcterms:W3CDTF">2018-02-15T04:19:22Z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