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9"/>
  </p:notesMasterIdLst>
  <p:sldIdLst>
    <p:sldId id="1719" r:id="rId5"/>
    <p:sldId id="1568" r:id="rId6"/>
    <p:sldId id="1718" r:id="rId7"/>
    <p:sldId id="1576"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D8EECE"/>
    <a:srgbClr val="EDF7E9"/>
    <a:srgbClr val="6699FF"/>
    <a:srgbClr val="9999FF"/>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80" d="100"/>
          <a:sy n="80" d="100"/>
        </p:scale>
        <p:origin x="-768" y="3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2018/2/13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687981794"/>
              </p:ext>
            </p:extLst>
          </p:nvPr>
        </p:nvGraphicFramePr>
        <p:xfrm>
          <a:off x="251521" y="1412776"/>
          <a:ext cx="8424935" cy="3103442"/>
        </p:xfrm>
        <a:graphic>
          <a:graphicData uri="http://schemas.openxmlformats.org/drawingml/2006/table">
            <a:tbl>
              <a:tblPr firstRow="1" firstCol="1" bandRow="1" bandCol="1"/>
              <a:tblGrid>
                <a:gridCol w="1080119"/>
                <a:gridCol w="1512168"/>
                <a:gridCol w="864096"/>
                <a:gridCol w="2016224"/>
                <a:gridCol w="1152128"/>
                <a:gridCol w="1152128"/>
                <a:gridCol w="648072"/>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3294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936104">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減債基金積立不足額の計画的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年度以降も、減債基金の積立不足額の解消に向け、確実に積み立てることにより、</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年以内の解消を目指します。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◆減債基金への計画的な積立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積立額：２８０億円）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・決算剰余金の１／２の積立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年度決算剰余金</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億円編入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年度当初予算で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積立</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年度決算剰余金</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億円編入</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年度当初予算で</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億円を積立</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年度決算剰余金</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億円編入</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年度当初予算で</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億円を積立</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年まで（</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年以内）に積立不足額の解消</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0">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府債の適切な</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管理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将来世代に負担を先送りしないため、必要性を厳格に精査し、府債の適切な管理を行います。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府債</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発行の厳格な精査</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府債</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の適切な管理</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088">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将来世代に負担を先送りしない財政運営</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133350" algn="just"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財政運営基本条例に掲げる基本理念を踏まえ、将来世代に負担を先送りしないよう、健全で規律ある財政運営を行います。</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◆財政運営基本条例に基づく財政運営（財政規律の確保、計画性の確保、透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明性の確保）</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2" name="直線矢印コネクタ 11"/>
          <p:cNvCxnSpPr/>
          <p:nvPr/>
        </p:nvCxnSpPr>
        <p:spPr>
          <a:xfrm>
            <a:off x="3923928" y="2204864"/>
            <a:ext cx="409580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3923928" y="3356992"/>
            <a:ext cx="409580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33 </a:t>
            </a:r>
            <a:endParaRPr lang="ja-JP" altLang="en-US" dirty="0">
              <a:solidFill>
                <a:prstClr val="black"/>
              </a:solidFill>
            </a:endParaRPr>
          </a:p>
        </p:txBody>
      </p:sp>
      <p:cxnSp>
        <p:nvCxnSpPr>
          <p:cNvPr id="13" name="直線矢印コネクタ 12"/>
          <p:cNvCxnSpPr/>
          <p:nvPr/>
        </p:nvCxnSpPr>
        <p:spPr>
          <a:xfrm>
            <a:off x="3923928" y="4221088"/>
            <a:ext cx="411809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07499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455532571"/>
              </p:ext>
            </p:extLst>
          </p:nvPr>
        </p:nvGraphicFramePr>
        <p:xfrm>
          <a:off x="251520" y="1340768"/>
          <a:ext cx="8631833" cy="2933254"/>
        </p:xfrm>
        <a:graphic>
          <a:graphicData uri="http://schemas.openxmlformats.org/drawingml/2006/table">
            <a:tbl>
              <a:tblPr firstRow="1" firstCol="1" bandRow="1" bandCol="1"/>
              <a:tblGrid>
                <a:gridCol w="1107457"/>
                <a:gridCol w="1260000"/>
                <a:gridCol w="720080"/>
                <a:gridCol w="2016224"/>
                <a:gridCol w="1440000"/>
                <a:gridCol w="1440000"/>
                <a:gridCol w="648072"/>
              </a:tblGrid>
              <a:tr h="224479">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7485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724802">
                <a:tc rowSpan="2">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歳入（財源）の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民間協働や資産活用など、「稼ぐ視点」も踏まえた歳入確保策を展開していきます。</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財産活用課</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nSpc>
                          <a:spcPct val="100000"/>
                        </a:lnSpc>
                      </a:pP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クラウドファンディング</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など、新たな歳入確保策の検討、</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nSpc>
                          <a:spcPct val="100000"/>
                        </a:lnSpc>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rowSpan="2">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6144">
                <a:tc vMerge="1">
                  <a:txBody>
                    <a:bodyPr/>
                    <a:lstStyle/>
                    <a:p>
                      <a:endParaRPr kumimoji="1" lang="ja-JP" altLang="en-US"/>
                    </a:p>
                  </a:txBody>
                  <a:tcPr/>
                </a:tc>
                <a:tc>
                  <a:txBody>
                    <a:bodyPr/>
                    <a:lstStyle/>
                    <a:p>
                      <a:pPr marL="0" marR="0" indent="13335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使用料・手数料について、適正な受益者負担の観点から</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、料金水準の妥当性について検討を行います。</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◆フルコスト計算による原価を基本に、料金水準の妥当性について、点検を実施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施設</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（日本万国博覧会記念公園、男女</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共同参画・青少年Ｃ）の使用料を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改定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月議会で手数料を改定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（設定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件、改定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◆点検の内容、</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情勢の変化等を踏まえ、適宜、改</a:t>
                      </a:r>
                      <a:r>
                        <a:rPr lang="ja-JP" altLang="en-US"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定</a:t>
                      </a:r>
                      <a:endParaRPr lang="en-US" altLang="ja-JP"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月議会で手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数料等を改定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（設定</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件、改定</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月議会で使用</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料・手数料を改定</a:t>
                      </a:r>
                      <a:endParaRPr lang="en-US" altLang="ja-JP" sz="900" kern="100" baseline="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（設定</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件、改定</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◆点検の内容、情勢の変化　</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等を踏まえ、適宜、改定</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月議会で使用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料・手数料等を改定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（設定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件、改定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月議会で使用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料・手数料等を改定予定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（設定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件、改定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95</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ja-JP" altLang="en-US" sz="900" b="0" i="0" u="none" strike="noStrike" kern="1200" cap="none" spc="0" normalizeH="0" baseline="0" noProof="0" dirty="0" smtClean="0">
                        <a:ln>
                          <a:noFill/>
                        </a:ln>
                        <a:solidFill>
                          <a:schemeClr val="tx1"/>
                        </a:solidFill>
                        <a:effectLst/>
                        <a:uLnTx/>
                        <a:uFillTx/>
                        <a:latin typeface="+mn-lt"/>
                        <a:ea typeface="+mn-ea"/>
                        <a:cs typeface="+mn-cs"/>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r>
            </a:tbl>
          </a:graphicData>
        </a:graphic>
      </p:graphicFrame>
      <p:cxnSp>
        <p:nvCxnSpPr>
          <p:cNvPr id="15" name="直線矢印コネクタ 14"/>
          <p:cNvCxnSpPr/>
          <p:nvPr/>
        </p:nvCxnSpPr>
        <p:spPr>
          <a:xfrm>
            <a:off x="3582048" y="2252076"/>
            <a:ext cx="4662360"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7" name="正方形/長方形 16"/>
          <p:cNvSpPr/>
          <p:nvPr/>
        </p:nvSpPr>
        <p:spPr>
          <a:xfrm>
            <a:off x="5633959" y="2366376"/>
            <a:ext cx="2304256"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（導入可能なものから順次実施）</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34</a:t>
            </a:r>
            <a:endParaRPr lang="ja-JP" altLang="en-US" dirty="0">
              <a:solidFill>
                <a:prstClr val="black"/>
              </a:solidFill>
            </a:endParaRPr>
          </a:p>
        </p:txBody>
      </p:sp>
      <p:cxnSp>
        <p:nvCxnSpPr>
          <p:cNvPr id="19" name="直線矢印コネクタ 18"/>
          <p:cNvCxnSpPr/>
          <p:nvPr/>
        </p:nvCxnSpPr>
        <p:spPr>
          <a:xfrm>
            <a:off x="5364088" y="3087364"/>
            <a:ext cx="2853396"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8" name="直線矢印コネクタ 17"/>
          <p:cNvCxnSpPr/>
          <p:nvPr/>
        </p:nvCxnSpPr>
        <p:spPr>
          <a:xfrm>
            <a:off x="3582048" y="3087364"/>
            <a:ext cx="178204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6257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977976509"/>
              </p:ext>
            </p:extLst>
          </p:nvPr>
        </p:nvGraphicFramePr>
        <p:xfrm>
          <a:off x="251520" y="1225182"/>
          <a:ext cx="8462852" cy="5156146"/>
        </p:xfrm>
        <a:graphic>
          <a:graphicData uri="http://schemas.openxmlformats.org/drawingml/2006/table">
            <a:tbl>
              <a:tblPr firstRow="1" firstCol="1" bandRow="1" bandCol="1"/>
              <a:tblGrid>
                <a:gridCol w="1116000">
                  <a:extLst>
                    <a:ext uri="{9D8B030D-6E8A-4147-A177-3AD203B41FA5}">
                      <a16:colId xmlns="" xmlns:a16="http://schemas.microsoft.com/office/drawing/2014/main" val="20000"/>
                    </a:ext>
                  </a:extLst>
                </a:gridCol>
                <a:gridCol w="1080000">
                  <a:extLst>
                    <a:ext uri="{9D8B030D-6E8A-4147-A177-3AD203B41FA5}">
                      <a16:colId xmlns="" xmlns:a16="http://schemas.microsoft.com/office/drawing/2014/main" val="20001"/>
                    </a:ext>
                  </a:extLst>
                </a:gridCol>
                <a:gridCol w="792000">
                  <a:extLst>
                    <a:ext uri="{9D8B030D-6E8A-4147-A177-3AD203B41FA5}">
                      <a16:colId xmlns="" xmlns:a16="http://schemas.microsoft.com/office/drawing/2014/main" val="20002"/>
                    </a:ext>
                  </a:extLst>
                </a:gridCol>
                <a:gridCol w="2085749">
                  <a:extLst>
                    <a:ext uri="{9D8B030D-6E8A-4147-A177-3AD203B41FA5}">
                      <a16:colId xmlns="" xmlns:a16="http://schemas.microsoft.com/office/drawing/2014/main" val="20003"/>
                    </a:ext>
                  </a:extLst>
                </a:gridCol>
                <a:gridCol w="1620000">
                  <a:extLst>
                    <a:ext uri="{9D8B030D-6E8A-4147-A177-3AD203B41FA5}">
                      <a16:colId xmlns="" xmlns:a16="http://schemas.microsoft.com/office/drawing/2014/main" val="20004"/>
                    </a:ext>
                  </a:extLst>
                </a:gridCol>
                <a:gridCol w="1229103">
                  <a:extLst>
                    <a:ext uri="{9D8B030D-6E8A-4147-A177-3AD203B41FA5}">
                      <a16:colId xmlns="" xmlns:a16="http://schemas.microsoft.com/office/drawing/2014/main" val="20005"/>
                    </a:ext>
                  </a:extLst>
                </a:gridCol>
                <a:gridCol w="540000">
                  <a:extLst>
                    <a:ext uri="{9D8B030D-6E8A-4147-A177-3AD203B41FA5}">
                      <a16:colId xmlns="" xmlns:a16="http://schemas.microsoft.com/office/drawing/2014/main" val="20006"/>
                    </a:ext>
                  </a:extLst>
                </a:gridCol>
              </a:tblGrid>
              <a:tr h="260188">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 xmlns:a16="http://schemas.microsoft.com/office/drawing/2014/main" val="10000"/>
                  </a:ext>
                </a:extLst>
              </a:tr>
              <a:tr h="31857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extLst>
                  <a:ext uri="{0D108BD9-81ED-4DB2-BD59-A6C34878D82A}">
                    <a16:rowId xmlns="" xmlns:a16="http://schemas.microsoft.com/office/drawing/2014/main" val="10001"/>
                  </a:ext>
                </a:extLst>
              </a:tr>
              <a:tr h="4461794">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歳入（財源）</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の確保</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自主権の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を行う場合は、</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受益と負担」や「税収の使途」を踏まえ、検討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ます</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税務局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みどり推進室</a:t>
                      </a: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都市魅力創造局</a:t>
                      </a:r>
                      <a:endPar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自主権の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を行う場合、「受益と負担」や「税収の使途」を踏まえ、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endPar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森林環境税の導入</a:t>
                      </a:r>
                      <a:r>
                        <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ja-JP" sz="900" b="1"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lang="en-US" sz="900" b="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森林の有する公益的機能を維持する環境整備のため「森林環境税」を導入（平成</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議会）</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期間：平成</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月から４年間</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宿泊税の導入</a:t>
                      </a:r>
                      <a:r>
                        <a:rPr kumimoji="1" lang="en-US" altLang="ja-JP" sz="900" b="1" i="0" u="sng"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観光客の受入環境整備をはじめとする大阪の観光振興の取組みを推進するため宿泊税を導入</a:t>
                      </a:r>
                      <a:endParaRPr kumimoji="1" lang="en-US" altLang="ja-JP" sz="900" b="1" i="0" u="sng" strike="dbl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法人二税（法人事業税・法人府民税）</a:t>
                      </a:r>
                      <a:endPar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の超過課税</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・道路網などの都市基盤整備や防災対</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策の充実といった大都市圏特有の緊急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かつ膨大な財政需要に対処するため、</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法人府民税法人税割及び法人事業</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税の超過課税を実施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期間：平成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月末までに終了す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る</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事業年度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sng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・大阪経済の成長に向けた施策を推進</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するため、法人府民税均等割の超過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課税を実施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期間：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月末までに開始する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事業年度。</a:t>
                      </a:r>
                      <a:endParaRPr kumimoji="1" lang="en-US" altLang="ja-JP" sz="900" b="0" i="0" u="none" strike="sng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sng" strike="sng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29</a:t>
                      </a:r>
                      <a:r>
                        <a:rPr kumimoji="1" lang="ja-JP" altLang="en-US"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月より宿泊税の徴  </a:t>
                      </a:r>
                      <a:endPar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収を開始</a:t>
                      </a:r>
                      <a:endParaRPr kumimoji="1" lang="en-US" altLang="ja-JP" sz="90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月より、簡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易宿所及び特区民泊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施設を課税対象施設に追加</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cxnSp>
        <p:nvCxnSpPr>
          <p:cNvPr id="15" name="直線矢印コネクタ 14"/>
          <p:cNvCxnSpPr/>
          <p:nvPr/>
        </p:nvCxnSpPr>
        <p:spPr>
          <a:xfrm>
            <a:off x="3491880" y="2132856"/>
            <a:ext cx="4655535"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35</a:t>
            </a:r>
            <a:endParaRPr lang="ja-JP" altLang="en-US" dirty="0">
              <a:solidFill>
                <a:prstClr val="black"/>
              </a:solidFill>
            </a:endParaRPr>
          </a:p>
        </p:txBody>
      </p:sp>
      <p:graphicFrame>
        <p:nvGraphicFramePr>
          <p:cNvPr id="3" name="表 2"/>
          <p:cNvGraphicFramePr>
            <a:graphicFrameLocks noGrp="1"/>
          </p:cNvGraphicFramePr>
          <p:nvPr>
            <p:extLst>
              <p:ext uri="{D42A27DB-BD31-4B8C-83A1-F6EECF244321}">
                <p14:modId xmlns:p14="http://schemas.microsoft.com/office/powerpoint/2010/main" val="1232838943"/>
              </p:ext>
            </p:extLst>
          </p:nvPr>
        </p:nvGraphicFramePr>
        <p:xfrm>
          <a:off x="5652120" y="5013176"/>
          <a:ext cx="2907699" cy="1203960"/>
        </p:xfrm>
        <a:graphic>
          <a:graphicData uri="http://schemas.openxmlformats.org/drawingml/2006/table">
            <a:tbl>
              <a:tblPr firstRow="1" bandRow="1">
                <a:tableStyleId>{5C22544A-7EE6-4342-B048-85BDC9FD1C3A}</a:tableStyleId>
              </a:tblPr>
              <a:tblGrid>
                <a:gridCol w="783539">
                  <a:extLst>
                    <a:ext uri="{9D8B030D-6E8A-4147-A177-3AD203B41FA5}">
                      <a16:colId xmlns="" xmlns:a16="http://schemas.microsoft.com/office/drawing/2014/main" val="20000"/>
                    </a:ext>
                  </a:extLst>
                </a:gridCol>
                <a:gridCol w="684000">
                  <a:extLst>
                    <a:ext uri="{9D8B030D-6E8A-4147-A177-3AD203B41FA5}">
                      <a16:colId xmlns="" xmlns:a16="http://schemas.microsoft.com/office/drawing/2014/main" val="20001"/>
                    </a:ext>
                  </a:extLst>
                </a:gridCol>
                <a:gridCol w="688772">
                  <a:extLst>
                    <a:ext uri="{9D8B030D-6E8A-4147-A177-3AD203B41FA5}">
                      <a16:colId xmlns="" xmlns:a16="http://schemas.microsoft.com/office/drawing/2014/main" val="20002"/>
                    </a:ext>
                  </a:extLst>
                </a:gridCol>
                <a:gridCol w="751388">
                  <a:extLst>
                    <a:ext uri="{9D8B030D-6E8A-4147-A177-3AD203B41FA5}">
                      <a16:colId xmlns="" xmlns:a16="http://schemas.microsoft.com/office/drawing/2014/main" val="20003"/>
                    </a:ext>
                  </a:extLst>
                </a:gridCol>
              </a:tblGrid>
              <a:tr h="291678">
                <a:tc>
                  <a:txBody>
                    <a:bodyPr/>
                    <a:lstStyle/>
                    <a:p>
                      <a:pPr algn="ctr"/>
                      <a:r>
                        <a:rPr kumimoji="1" lang="ja-JP" altLang="en-US" sz="700" b="0" baseline="0" dirty="0" smtClean="0">
                          <a:latin typeface="Meiryo UI" panose="020B0604030504040204" pitchFamily="50" charset="-128"/>
                          <a:ea typeface="Meiryo UI" panose="020B0604030504040204" pitchFamily="50" charset="-128"/>
                          <a:cs typeface="Meiryo UI" panose="020B0604030504040204" pitchFamily="50" charset="-128"/>
                        </a:rPr>
                        <a:t>種別</a:t>
                      </a:r>
                      <a:endParaRPr kumimoji="1" lang="ja-JP" altLang="en-US" sz="700" b="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0" baseline="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0" baseline="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700" b="0" baseline="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700" b="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700" b="0" u="none" baseline="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700" b="0" u="none" strike="noStrik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（最終予算）</a:t>
                      </a:r>
                      <a:endParaRPr kumimoji="1" lang="ja-JP" altLang="en-US" sz="700" b="0" u="none" strike="noStrike"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 xmlns:a16="http://schemas.microsoft.com/office/drawing/2014/main" val="10000"/>
                  </a:ext>
                </a:extLst>
              </a:tr>
              <a:tr h="189591">
                <a:tc>
                  <a:txBody>
                    <a:bodyPr/>
                    <a:lstStyle/>
                    <a:p>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森林環境税</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a:t>
                      </a: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１２億円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 xmlns:a16="http://schemas.microsoft.com/office/drawing/2014/main" val="10001"/>
                  </a:ext>
                </a:extLst>
              </a:tr>
              <a:tr h="189591">
                <a:tc>
                  <a:txBody>
                    <a:bodyPr/>
                    <a:lstStyle/>
                    <a:p>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 xmlns:a16="http://schemas.microsoft.com/office/drawing/2014/main" val="10002"/>
                  </a:ext>
                </a:extLst>
              </a:tr>
              <a:tr h="291678">
                <a:tc>
                  <a:txBody>
                    <a:bodyPr/>
                    <a:lstStyle/>
                    <a:p>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法人二税の超過課税</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３７１</a:t>
                      </a: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7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３８４</a:t>
                      </a:r>
                      <a:r>
                        <a:rPr kumimoji="1" lang="ja-JP" altLang="en-US" sz="7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7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３９４億円</a:t>
                      </a:r>
                      <a:endParaRPr kumimoji="1" lang="en-US" altLang="ja-JP" sz="7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3"/>
                  </a:ext>
                </a:extLst>
              </a:tr>
              <a:tr h="189591">
                <a:tc>
                  <a:txBody>
                    <a:bodyPr/>
                    <a:lstStyle/>
                    <a:p>
                      <a:pPr algn="ctr"/>
                      <a:r>
                        <a:rPr kumimoji="1" lang="en-US" altLang="ja-JP" sz="7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   計   </a:t>
                      </a:r>
                      <a:r>
                        <a:rPr kumimoji="1" lang="en-US" altLang="ja-JP" sz="7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7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３７１</a:t>
                      </a:r>
                      <a:r>
                        <a:rPr kumimoji="1" lang="ja-JP" altLang="en-US" sz="7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7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３９５億円</a:t>
                      </a: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４１４億円</a:t>
                      </a:r>
                      <a:endParaRPr kumimoji="1" lang="en-US" altLang="ja-JP"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extLst>
                  <a:ext uri="{0D108BD9-81ED-4DB2-BD59-A6C34878D82A}">
                    <a16:rowId xmlns="" xmlns:a16="http://schemas.microsoft.com/office/drawing/2014/main" val="10004"/>
                  </a:ext>
                </a:extLst>
              </a:tr>
            </a:tbl>
          </a:graphicData>
        </a:graphic>
      </p:graphicFrame>
      <p:sp>
        <p:nvSpPr>
          <p:cNvPr id="4" name="正方形/長方形 3"/>
          <p:cNvSpPr/>
          <p:nvPr/>
        </p:nvSpPr>
        <p:spPr>
          <a:xfrm>
            <a:off x="5580112" y="4701802"/>
            <a:ext cx="266429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効果額　</a:t>
            </a:r>
          </a:p>
        </p:txBody>
      </p:sp>
      <p:sp>
        <p:nvSpPr>
          <p:cNvPr id="17" name="正方形/長方形 16"/>
          <p:cNvSpPr/>
          <p:nvPr/>
        </p:nvSpPr>
        <p:spPr>
          <a:xfrm>
            <a:off x="5738493" y="2208395"/>
            <a:ext cx="1973845"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（導入可能なものから順次実施）</a:t>
            </a:r>
          </a:p>
        </p:txBody>
      </p:sp>
      <p:cxnSp>
        <p:nvCxnSpPr>
          <p:cNvPr id="13" name="直線矢印コネクタ 12"/>
          <p:cNvCxnSpPr/>
          <p:nvPr/>
        </p:nvCxnSpPr>
        <p:spPr>
          <a:xfrm>
            <a:off x="5364087" y="2444473"/>
            <a:ext cx="2826789"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9" name="直線矢印コネクタ 18"/>
          <p:cNvCxnSpPr/>
          <p:nvPr/>
        </p:nvCxnSpPr>
        <p:spPr>
          <a:xfrm>
            <a:off x="5364087" y="4149080"/>
            <a:ext cx="2783328"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8" name="直線矢印コネクタ 17"/>
          <p:cNvCxnSpPr/>
          <p:nvPr/>
        </p:nvCxnSpPr>
        <p:spPr>
          <a:xfrm>
            <a:off x="5346636" y="3249359"/>
            <a:ext cx="2805058"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51109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086200772"/>
              </p:ext>
            </p:extLst>
          </p:nvPr>
        </p:nvGraphicFramePr>
        <p:xfrm>
          <a:off x="251520" y="1340768"/>
          <a:ext cx="8640960" cy="2950429"/>
        </p:xfrm>
        <a:graphic>
          <a:graphicData uri="http://schemas.openxmlformats.org/drawingml/2006/table">
            <a:tbl>
              <a:tblPr firstRow="1" firstCol="1" bandRow="1" bandCol="1"/>
              <a:tblGrid>
                <a:gridCol w="1107457"/>
                <a:gridCol w="1484831"/>
                <a:gridCol w="792088"/>
                <a:gridCol w="1872208"/>
                <a:gridCol w="1152128"/>
                <a:gridCol w="1152128"/>
                <a:gridCol w="1080120"/>
              </a:tblGrid>
              <a:tr h="144016">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6093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552217">
                <a:tc>
                  <a:txBody>
                    <a:bodyPr/>
                    <a:lstStyle/>
                    <a:p>
                      <a:pPr algn="just">
                        <a:lnSpc>
                          <a:spcPct val="100000"/>
                        </a:lnSpc>
                        <a:spcAft>
                          <a:spcPts val="0"/>
                        </a:spcAft>
                      </a:pP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財政調整基金の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財政運営基本条例に基づく目標額（平成</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末までに</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1,450</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億円）の達成に向け、着実に財政調整基金を確保します。</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alt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毎年度</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、決算剰余金</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の計画的な</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積立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年度決算剰余金のうち、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億円を編入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年度決算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剰余金のうち、</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p>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億円編入</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◆財政調整基金積立目標額の</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i="0" u="none" strike="noStrike" kern="100" cap="none" spc="0" normalizeH="0" baseline="0" noProof="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年度決算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剰余金のうち、</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億円編入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積立目標額は</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年ごとに</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見直し</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見直し後の積立目標額（</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39</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末までに</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1,400</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30" name="直線矢印コネクタ 29"/>
          <p:cNvCxnSpPr/>
          <p:nvPr/>
        </p:nvCxnSpPr>
        <p:spPr>
          <a:xfrm>
            <a:off x="3851920" y="2780928"/>
            <a:ext cx="3960184"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36</a:t>
            </a:r>
            <a:endParaRPr lang="ja-JP" altLang="en-US" dirty="0">
              <a:solidFill>
                <a:prstClr val="black"/>
              </a:solidFill>
            </a:endParaRPr>
          </a:p>
        </p:txBody>
      </p:sp>
    </p:spTree>
    <p:extLst>
      <p:ext uri="{BB962C8B-B14F-4D97-AF65-F5344CB8AC3E}">
        <p14:creationId xmlns:p14="http://schemas.microsoft.com/office/powerpoint/2010/main" val="428828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purl.org/dc/elements/1.1/"/>
    <ds:schemaRef ds:uri="http://www.w3.org/XML/1998/namespace"/>
    <ds:schemaRef ds:uri="http://schemas.microsoft.com/office/2006/documentManagement/types"/>
    <ds:schemaRef ds:uri="http://purl.org/dc/dcmitype/"/>
    <ds:schemaRef ds:uri="http://purl.org/dc/term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18664</TotalTime>
  <Words>761</Words>
  <Application>Microsoft Office PowerPoint</Application>
  <PresentationFormat>画面に合わせる (4:3)</PresentationFormat>
  <Paragraphs>267</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5_Office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竹岡　佐和子</dc:creator>
  <cp:lastModifiedBy>HOSTNAME</cp:lastModifiedBy>
  <cp:revision>413</cp:revision>
  <cp:lastPrinted>2018-02-05T10:56:29Z</cp:lastPrinted>
  <dcterms:created xsi:type="dcterms:W3CDTF">2014-06-17T12:02:58Z</dcterms:created>
  <dcterms:modified xsi:type="dcterms:W3CDTF">2018-02-13T08:48:28Z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