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08" r:id="rId4"/>
  </p:sldMasterIdLst>
  <p:notesMasterIdLst>
    <p:notesMasterId r:id="rId19"/>
  </p:notesMasterIdLst>
  <p:sldIdLst>
    <p:sldId id="1684" r:id="rId5"/>
    <p:sldId id="1685" r:id="rId6"/>
    <p:sldId id="1416" r:id="rId7"/>
    <p:sldId id="1709" r:id="rId8"/>
    <p:sldId id="1710" r:id="rId9"/>
    <p:sldId id="1711" r:id="rId10"/>
    <p:sldId id="1668" r:id="rId11"/>
    <p:sldId id="1660" r:id="rId12"/>
    <p:sldId id="1715" r:id="rId13"/>
    <p:sldId id="1699" r:id="rId14"/>
    <p:sldId id="1713" r:id="rId15"/>
    <p:sldId id="1720" r:id="rId16"/>
    <p:sldId id="1680" r:id="rId17"/>
    <p:sldId id="1681" r:id="rId1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a:srgbClr val="D8EECE"/>
    <a:srgbClr val="EDF7E9"/>
    <a:srgbClr val="6699FF"/>
    <a:srgbClr val="9999FF"/>
    <a:srgbClr val="99CC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074" autoAdjust="0"/>
    <p:restoredTop sz="97527" autoAdjust="0"/>
  </p:normalViewPr>
  <p:slideViewPr>
    <p:cSldViewPr>
      <p:cViewPr>
        <p:scale>
          <a:sx n="80" d="100"/>
          <a:sy n="80" d="100"/>
        </p:scale>
        <p:origin x="-768" y="42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6967"/>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4" tIns="45717" rIns="91434" bIns="45717" rtlCol="0"/>
          <a:lstStyle>
            <a:lvl1pPr algn="r">
              <a:defRPr sz="1200"/>
            </a:lvl1pPr>
          </a:lstStyle>
          <a:p>
            <a:fld id="{3F2D28A0-6F62-4A73-959C-6359E5DDD042}" type="datetimeFigureOut">
              <a:rPr kumimoji="1" lang="ja-JP" altLang="en-US" smtClean="0"/>
              <a:t>2018/2/13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7" cy="49696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4" tIns="45717" rIns="91434" bIns="45717" rtlCol="0" anchor="b"/>
          <a:lstStyle>
            <a:lvl1pPr algn="r">
              <a:defRPr sz="1200"/>
            </a:lvl1pPr>
          </a:lstStyle>
          <a:p>
            <a:fld id="{51875A66-8240-4C7B-8F63-ACC40D2513BA}" type="slidenum">
              <a:rPr kumimoji="1" lang="ja-JP" altLang="en-US" smtClean="0"/>
              <a:t>‹#›</a:t>
            </a:fld>
            <a:endParaRPr kumimoji="1" lang="ja-JP" altLang="en-US"/>
          </a:p>
        </p:txBody>
      </p:sp>
    </p:spTree>
    <p:extLst>
      <p:ext uri="{BB962C8B-B14F-4D97-AF65-F5344CB8AC3E}">
        <p14:creationId xmlns:p14="http://schemas.microsoft.com/office/powerpoint/2010/main" val="31366482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37968BE-A1B1-47AA-9A8B-BF9103CFFD0C}" type="slidenum">
              <a:rPr lang="ja-JP" altLang="en-US" smtClean="0">
                <a:solidFill>
                  <a:prstClr val="black"/>
                </a:solidFill>
              </a:rPr>
              <a:pPr/>
              <a:t>6</a:t>
            </a:fld>
            <a:endParaRPr lang="ja-JP" altLang="en-US">
              <a:solidFill>
                <a:prstClr val="black"/>
              </a:solidFill>
            </a:endParaRPr>
          </a:p>
        </p:txBody>
      </p:sp>
    </p:spTree>
    <p:extLst>
      <p:ext uri="{BB962C8B-B14F-4D97-AF65-F5344CB8AC3E}">
        <p14:creationId xmlns:p14="http://schemas.microsoft.com/office/powerpoint/2010/main" val="291778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37968BE-A1B1-47AA-9A8B-BF9103CFFD0C}" type="slidenum">
              <a:rPr lang="ja-JP" altLang="en-US" smtClean="0">
                <a:solidFill>
                  <a:prstClr val="black"/>
                </a:solidFill>
              </a:rPr>
              <a:pPr/>
              <a:t>7</a:t>
            </a:fld>
            <a:endParaRPr lang="ja-JP" altLang="en-US">
              <a:solidFill>
                <a:prstClr val="black"/>
              </a:solidFill>
            </a:endParaRPr>
          </a:p>
        </p:txBody>
      </p:sp>
    </p:spTree>
    <p:extLst>
      <p:ext uri="{BB962C8B-B14F-4D97-AF65-F5344CB8AC3E}">
        <p14:creationId xmlns:p14="http://schemas.microsoft.com/office/powerpoint/2010/main" val="291778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99204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06441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52804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63777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32181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74460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26414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20015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41158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97887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87442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1763681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786305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①自律的な改革を支える体制の構築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）マンパワーを最大限発揮できる組織人員体制の構築</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932096508"/>
              </p:ext>
            </p:extLst>
          </p:nvPr>
        </p:nvGraphicFramePr>
        <p:xfrm>
          <a:off x="232470" y="1327051"/>
          <a:ext cx="8623046" cy="5273346"/>
        </p:xfrm>
        <a:graphic>
          <a:graphicData uri="http://schemas.openxmlformats.org/drawingml/2006/table">
            <a:tbl>
              <a:tblPr firstRow="1" firstCol="1" bandRow="1" bandCol="1"/>
              <a:tblGrid>
                <a:gridCol w="1080000">
                  <a:extLst>
                    <a:ext uri="{9D8B030D-6E8A-4147-A177-3AD203B41FA5}">
                      <a16:colId xmlns="" xmlns:a16="http://schemas.microsoft.com/office/drawing/2014/main" val="20000"/>
                    </a:ext>
                  </a:extLst>
                </a:gridCol>
                <a:gridCol w="1260000">
                  <a:extLst>
                    <a:ext uri="{9D8B030D-6E8A-4147-A177-3AD203B41FA5}">
                      <a16:colId xmlns="" xmlns:a16="http://schemas.microsoft.com/office/drawing/2014/main" val="20001"/>
                    </a:ext>
                  </a:extLst>
                </a:gridCol>
                <a:gridCol w="720000">
                  <a:extLst>
                    <a:ext uri="{9D8B030D-6E8A-4147-A177-3AD203B41FA5}">
                      <a16:colId xmlns="" xmlns:a16="http://schemas.microsoft.com/office/drawing/2014/main" val="20002"/>
                    </a:ext>
                  </a:extLst>
                </a:gridCol>
                <a:gridCol w="1963266">
                  <a:extLst>
                    <a:ext uri="{9D8B030D-6E8A-4147-A177-3AD203B41FA5}">
                      <a16:colId xmlns="" xmlns:a16="http://schemas.microsoft.com/office/drawing/2014/main" val="20003"/>
                    </a:ext>
                  </a:extLst>
                </a:gridCol>
                <a:gridCol w="1800000">
                  <a:extLst>
                    <a:ext uri="{9D8B030D-6E8A-4147-A177-3AD203B41FA5}">
                      <a16:colId xmlns="" xmlns:a16="http://schemas.microsoft.com/office/drawing/2014/main" val="20004"/>
                    </a:ext>
                  </a:extLst>
                </a:gridCol>
                <a:gridCol w="1151708">
                  <a:extLst>
                    <a:ext uri="{9D8B030D-6E8A-4147-A177-3AD203B41FA5}">
                      <a16:colId xmlns="" xmlns:a16="http://schemas.microsoft.com/office/drawing/2014/main" val="20005"/>
                    </a:ext>
                  </a:extLst>
                </a:gridCol>
                <a:gridCol w="648072">
                  <a:extLst>
                    <a:ext uri="{9D8B030D-6E8A-4147-A177-3AD203B41FA5}">
                      <a16:colId xmlns="" xmlns:a16="http://schemas.microsoft.com/office/drawing/2014/main" val="20006"/>
                    </a:ext>
                  </a:extLst>
                </a:gridCol>
              </a:tblGrid>
              <a:tr h="198880">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 xmlns:a16="http://schemas.microsoft.com/office/drawing/2014/main" val="10000"/>
                  </a:ext>
                </a:extLst>
              </a:tr>
              <a:tr h="224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extLst>
                  <a:ext uri="{0D108BD9-81ED-4DB2-BD59-A6C34878D82A}">
                    <a16:rowId xmlns="" xmlns:a16="http://schemas.microsoft.com/office/drawing/2014/main" val="10001"/>
                  </a:ext>
                </a:extLst>
              </a:tr>
              <a:tr h="1749889">
                <a:tc>
                  <a:txBody>
                    <a:body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将来を見据えた組織人員体制の検討</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P62</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33350" algn="just" defTabSz="914400" rtl="0" eaLnBrk="1" fontAlgn="auto" latinLnBrk="0" hangingPunct="1">
                        <a:lnSpc>
                          <a:spcPct val="100000"/>
                        </a:lnSpc>
                        <a:spcBef>
                          <a:spcPts val="0"/>
                        </a:spcBef>
                        <a:spcAft>
                          <a:spcPts val="0"/>
                        </a:spcAft>
                        <a:buClrTx/>
                        <a:buSzTx/>
                        <a:buFontTx/>
                        <a:buNone/>
                        <a:tabLst/>
                        <a:defRPr/>
                      </a:pP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将来の職員の年齢構成や若手職員のマネジメント能力の向上といった観点から、府の組織体制のあり方を検討します。また、引き続き、効率化に努めつつ、危機管理事象への適切な対応や内部統制の充実、知識・技術やノウハウの伝承といった新たな課題にも適切に対応できる組織人員体制の整備に向けた取組みを進め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総務部</a:t>
                      </a:r>
                    </a:p>
                    <a:p>
                      <a:pPr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人事局</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将来の職員の年齢構成等を</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踏まえた</a:t>
                      </a:r>
                      <a:r>
                        <a:rPr lang="ja-JP"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組織体制</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のあり方検討</a:t>
                      </a: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◆新たな課題に適切に対応できる人員体制の検討</a:t>
                      </a:r>
                    </a:p>
                    <a:p>
                      <a:pPr marL="72000" indent="-457200"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just"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検討結果を踏まえた取組みの推進</a:t>
                      </a:r>
                    </a:p>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・新たな職員数管理　　目標を策定（</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9</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人員体制の検討状況等も踏まえ、引き続きあり方検討を進める</a:t>
                      </a: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29614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自律型「人財」の採用</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（本文</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P62</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23</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年度の採用試験から取組んでいる採用戦略に基づく職員の採用状況について、検証を行い、必要に応じて改善します。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総務部</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人事局</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人事委員会事務局</a:t>
                      </a:r>
                      <a:endPar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より優秀な人材を獲得できる採用試験の実施</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・より優秀な人材を確保できるよう、</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採用試験について、試験内容の</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一部見直し等を実施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（例：ＳＰＩ３（総合能力試験）の導入</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など）</a:t>
                      </a:r>
                      <a:endPar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◆実施状況の検証</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（必要に応じ、</a:t>
                      </a:r>
                      <a:r>
                        <a:rPr kumimoji="1" lang="ja-JP" altLang="en-US" sz="900" b="0" i="0" u="none" strike="noStrike" kern="1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随時見直し）</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kumimoji="1" lang="ja-JP" altLang="en-US" dirty="0">
                        <a:solidFill>
                          <a:schemeClr val="tx1"/>
                        </a:solidFill>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57606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再任用職員の活躍の場づくり</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（本文</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P62</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再任用職員のもつ知識・技術やノウハウを活用できるような仕組みづくりについて検討します。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総務部</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人事局</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◆再任用職員の知識・経験の更なる活用</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・再任用職員の管理職への登用を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検討</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管理職ポストへの「再任用職員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採用選考」を実施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29</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年度当初配置）</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 ・再任用職員の登用   </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ポストを拡充</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 ・組織運営上の必要  </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性から、一定数のポ  </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スト等について公募 </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の上、選考を実施</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（平成</a:t>
                      </a: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30</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年度当初配 </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置）</a:t>
                      </a:r>
                      <a:endParaRPr kumimoji="1" lang="ja-JP" altLang="en-US" sz="1800" b="0" i="0" u="none" strike="noStrike" kern="1200" cap="none" spc="0" normalizeH="0" baseline="0" noProof="0" dirty="0">
                        <a:ln>
                          <a:noFill/>
                        </a:ln>
                        <a:solidFill>
                          <a:schemeClr val="tx1"/>
                        </a:solidFill>
                        <a:effectLst/>
                        <a:uLnTx/>
                        <a:uFillTx/>
                        <a:latin typeface="+mn-lt"/>
                        <a:ea typeface="+mn-ea"/>
                        <a:cs typeface="+mn-cs"/>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4"/>
                  </a:ext>
                </a:extLst>
              </a:tr>
            </a:tbl>
          </a:graphicData>
        </a:graphic>
      </p:graphicFrame>
      <p:sp>
        <p:nvSpPr>
          <p:cNvPr id="21" name="右矢印 20"/>
          <p:cNvSpPr/>
          <p:nvPr/>
        </p:nvSpPr>
        <p:spPr>
          <a:xfrm>
            <a:off x="7092400" y="3041896"/>
            <a:ext cx="1080000"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4" name="正方形/長方形 1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19</a:t>
            </a:r>
            <a:endParaRPr lang="ja-JP" altLang="en-US" dirty="0">
              <a:solidFill>
                <a:prstClr val="black"/>
              </a:solidFill>
            </a:endParaRPr>
          </a:p>
        </p:txBody>
      </p:sp>
      <p:cxnSp>
        <p:nvCxnSpPr>
          <p:cNvPr id="19" name="直線矢印コネクタ 18"/>
          <p:cNvCxnSpPr/>
          <p:nvPr/>
        </p:nvCxnSpPr>
        <p:spPr>
          <a:xfrm>
            <a:off x="5292080" y="4149080"/>
            <a:ext cx="2916248"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3" name="直線矢印コネクタ 12"/>
          <p:cNvCxnSpPr/>
          <p:nvPr/>
        </p:nvCxnSpPr>
        <p:spPr>
          <a:xfrm>
            <a:off x="3491880" y="2132856"/>
            <a:ext cx="4680520" cy="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5" name="直線矢印コネクタ 14"/>
          <p:cNvCxnSpPr/>
          <p:nvPr/>
        </p:nvCxnSpPr>
        <p:spPr>
          <a:xfrm>
            <a:off x="4355916" y="5301208"/>
            <a:ext cx="3852412"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8" name="直線矢印コネクタ 17"/>
          <p:cNvCxnSpPr/>
          <p:nvPr/>
        </p:nvCxnSpPr>
        <p:spPr>
          <a:xfrm>
            <a:off x="3563888" y="3149908"/>
            <a:ext cx="3456384" cy="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2" name="右矢印 11"/>
          <p:cNvSpPr/>
          <p:nvPr/>
        </p:nvSpPr>
        <p:spPr>
          <a:xfrm>
            <a:off x="3491880" y="4041068"/>
            <a:ext cx="1728072"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Tree>
    <p:extLst>
      <p:ext uri="{BB962C8B-B14F-4D97-AF65-F5344CB8AC3E}">
        <p14:creationId xmlns:p14="http://schemas.microsoft.com/office/powerpoint/2010/main" val="21312688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2611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②業務</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改革の推進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の活用</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181131537"/>
              </p:ext>
            </p:extLst>
          </p:nvPr>
        </p:nvGraphicFramePr>
        <p:xfrm>
          <a:off x="251520" y="1340768"/>
          <a:ext cx="8485119" cy="3748350"/>
        </p:xfrm>
        <a:graphic>
          <a:graphicData uri="http://schemas.openxmlformats.org/drawingml/2006/table">
            <a:tbl>
              <a:tblPr firstRow="1" firstCol="1" bandRow="1" bandCol="1"/>
              <a:tblGrid>
                <a:gridCol w="1080000">
                  <a:extLst>
                    <a:ext uri="{9D8B030D-6E8A-4147-A177-3AD203B41FA5}">
                      <a16:colId xmlns="" xmlns:a16="http://schemas.microsoft.com/office/drawing/2014/main" val="20000"/>
                    </a:ext>
                  </a:extLst>
                </a:gridCol>
                <a:gridCol w="1080000">
                  <a:extLst>
                    <a:ext uri="{9D8B030D-6E8A-4147-A177-3AD203B41FA5}">
                      <a16:colId xmlns="" xmlns:a16="http://schemas.microsoft.com/office/drawing/2014/main" val="20001"/>
                    </a:ext>
                  </a:extLst>
                </a:gridCol>
                <a:gridCol w="733193">
                  <a:extLst>
                    <a:ext uri="{9D8B030D-6E8A-4147-A177-3AD203B41FA5}">
                      <a16:colId xmlns="" xmlns:a16="http://schemas.microsoft.com/office/drawing/2014/main" val="20002"/>
                    </a:ext>
                  </a:extLst>
                </a:gridCol>
                <a:gridCol w="2171926">
                  <a:extLst>
                    <a:ext uri="{9D8B030D-6E8A-4147-A177-3AD203B41FA5}">
                      <a16:colId xmlns="" xmlns:a16="http://schemas.microsoft.com/office/drawing/2014/main" val="20003"/>
                    </a:ext>
                  </a:extLst>
                </a:gridCol>
                <a:gridCol w="1440000">
                  <a:extLst>
                    <a:ext uri="{9D8B030D-6E8A-4147-A177-3AD203B41FA5}">
                      <a16:colId xmlns="" xmlns:a16="http://schemas.microsoft.com/office/drawing/2014/main" val="20004"/>
                    </a:ext>
                  </a:extLst>
                </a:gridCol>
                <a:gridCol w="1440000">
                  <a:extLst>
                    <a:ext uri="{9D8B030D-6E8A-4147-A177-3AD203B41FA5}">
                      <a16:colId xmlns="" xmlns:a16="http://schemas.microsoft.com/office/drawing/2014/main" val="20005"/>
                    </a:ext>
                  </a:extLst>
                </a:gridCol>
                <a:gridCol w="540000">
                  <a:extLst>
                    <a:ext uri="{9D8B030D-6E8A-4147-A177-3AD203B41FA5}">
                      <a16:colId xmlns="" xmlns:a16="http://schemas.microsoft.com/office/drawing/2014/main" val="20006"/>
                    </a:ext>
                  </a:extLst>
                </a:gridCol>
              </a:tblGrid>
              <a:tr h="209891">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i="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i="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 xmlns:a16="http://schemas.microsoft.com/office/drawing/2014/main" val="10000"/>
                  </a:ext>
                </a:extLst>
              </a:tr>
              <a:tr h="18213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extLst>
                  <a:ext uri="{0D108BD9-81ED-4DB2-BD59-A6C34878D82A}">
                    <a16:rowId xmlns="" xmlns:a16="http://schemas.microsoft.com/office/drawing/2014/main" val="10001"/>
                  </a:ext>
                </a:extLst>
              </a:tr>
              <a:tr h="1264162">
                <a:tc rowSpan="2">
                  <a:txBody>
                    <a:bodyPr/>
                    <a:lstStyle/>
                    <a:p>
                      <a:pPr algn="just">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ICT</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活用による業務改革（改善）の推進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P69</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71</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リモートアクセス機能の活用、情報の共有化（共有フォルダの有効活用）、無線</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LAN</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の導入、タブレット端末の導入検討、庁内コミュニケーションツール</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検討</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、業務システムのマネジメント、</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C</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に対応した人材育成など</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取組</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みます</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総務部</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IT</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・業務改革課</a:t>
                      </a:r>
                    </a:p>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ja-JP" sz="900" strike="sngStrike" kern="100" dirty="0">
                        <a:solidFill>
                          <a:schemeClr val="bg2">
                            <a:lumMod val="50000"/>
                          </a:schemeClr>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【タブレット端末】</a:t>
                      </a: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効果</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が見込める業務について先行して</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・効果検証を実施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l"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・一部導入所属を変更し効</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果検証を継続</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・試行で一定の効果が見ら</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れた</a:t>
                      </a: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月末試行完了</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bg2">
                              <a:lumMod val="50000"/>
                            </a:schemeClr>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月から本格導  </a:t>
                      </a:r>
                      <a:endParaRPr kumimoji="1" lang="en-US" altLang="ja-JP"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入</a:t>
                      </a:r>
                      <a:endParaRPr kumimoji="1" lang="en-US" altLang="ja-JP" sz="900" b="0" i="0" u="none" strike="sng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sng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rgbClr val="FF0000"/>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rgbClr val="FF0000"/>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・主に出張時における職員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の業務遂行の利便性等を 向上させることを目的として、</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500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台を導入</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r h="144016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庁内コミュニケーションツールの利用検討】</a:t>
                      </a: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庁内コミュニケーションツール</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（インスタントメッセージ、ビデオ通話等）</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の利用手法等</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について</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検討</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し、利用を促進</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・利用を促進するため、活用サイトを開設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8</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3"/>
                  </a:ext>
                </a:extLst>
              </a:tr>
            </a:tbl>
          </a:graphicData>
        </a:graphic>
      </p:graphicFrame>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cxnSp>
        <p:nvCxnSpPr>
          <p:cNvPr id="21" name="直線矢印コネクタ 20"/>
          <p:cNvCxnSpPr/>
          <p:nvPr/>
        </p:nvCxnSpPr>
        <p:spPr>
          <a:xfrm>
            <a:off x="3275856" y="4149080"/>
            <a:ext cx="4932552"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37" name="直線矢印コネクタ 36"/>
          <p:cNvCxnSpPr/>
          <p:nvPr/>
        </p:nvCxnSpPr>
        <p:spPr>
          <a:xfrm>
            <a:off x="3275856" y="2384884"/>
            <a:ext cx="4224328"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8" name="正方形/長方形 17"/>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28</a:t>
            </a:r>
            <a:endParaRPr lang="ja-JP" altLang="en-US" dirty="0">
              <a:solidFill>
                <a:prstClr val="black"/>
              </a:solidFill>
            </a:endParaRPr>
          </a:p>
        </p:txBody>
      </p:sp>
      <p:sp>
        <p:nvSpPr>
          <p:cNvPr id="13" name="大かっこ 12"/>
          <p:cNvSpPr/>
          <p:nvPr/>
        </p:nvSpPr>
        <p:spPr>
          <a:xfrm>
            <a:off x="3275856" y="2780928"/>
            <a:ext cx="1944216" cy="504056"/>
          </a:xfrm>
          <a:prstGeom prst="bracketPair">
            <a:avLst>
              <a:gd name="adj" fmla="val 9472"/>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900" kern="100" dirty="0" smtClean="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kern="100" dirty="0" smtClean="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14</a:t>
            </a:r>
            <a:r>
              <a:rPr lang="ja-JP" altLang="en-US" sz="900" kern="100" dirty="0" smtClean="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所属</a:t>
            </a:r>
            <a:r>
              <a:rPr lang="en-US" altLang="ja-JP" sz="900" kern="100" dirty="0" smtClean="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15</a:t>
            </a:r>
            <a:r>
              <a:rPr lang="ja-JP" altLang="en-US" sz="900" kern="100" dirty="0" smtClean="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台で試行開始（</a:t>
            </a:r>
            <a:r>
              <a:rPr lang="en-US" altLang="ja-JP" sz="900" kern="100" dirty="0" smtClean="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8</a:t>
            </a:r>
            <a:r>
              <a:rPr lang="ja-JP" altLang="en-US" sz="900" kern="100" dirty="0" smtClean="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kern="100" dirty="0" smtClean="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endParaRPr>
          </a:p>
          <a:p>
            <a:r>
              <a:rPr lang="ja-JP" altLang="en-US" sz="900" kern="100" dirty="0" smtClean="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・導入</a:t>
            </a:r>
            <a:r>
              <a:rPr lang="ja-JP" altLang="en-US" sz="900" kern="100" dirty="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所属に対する効果検証を</a:t>
            </a:r>
            <a:r>
              <a:rPr lang="ja-JP" altLang="en-US" sz="900" kern="100" dirty="0" smtClean="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実施（</a:t>
            </a:r>
            <a:r>
              <a:rPr lang="en-US" altLang="ja-JP" sz="900" kern="100" dirty="0" smtClean="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11</a:t>
            </a:r>
            <a:r>
              <a:rPr lang="ja-JP" altLang="en-US" sz="900" kern="100" dirty="0" smtClean="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月、</a:t>
            </a:r>
            <a:r>
              <a:rPr lang="en-US" altLang="ja-JP" sz="900" kern="100" dirty="0" smtClean="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3</a:t>
            </a:r>
            <a:r>
              <a:rPr lang="ja-JP" altLang="en-US" sz="900" kern="100" dirty="0" smtClean="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月）</a:t>
            </a:r>
            <a:endParaRPr lang="ja-JP" altLang="en-US" sz="900" dirty="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14" name="大かっこ 13"/>
          <p:cNvSpPr/>
          <p:nvPr/>
        </p:nvSpPr>
        <p:spPr>
          <a:xfrm>
            <a:off x="3275856" y="4581128"/>
            <a:ext cx="1944216" cy="432048"/>
          </a:xfrm>
          <a:prstGeom prst="bracketPair">
            <a:avLst>
              <a:gd name="adj" fmla="val 13881"/>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900" kern="100" dirty="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利用方法、活用事例の紹介、ＦＡＱ</a:t>
            </a:r>
            <a:r>
              <a:rPr lang="en-US" altLang="ja-JP" sz="900" kern="100" dirty="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
            </a:r>
            <a:br>
              <a:rPr lang="en-US" altLang="ja-JP" sz="900" kern="100" dirty="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br>
            <a:r>
              <a:rPr lang="ja-JP" altLang="en-US" sz="900" kern="100" dirty="0" smtClean="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などを掲載</a:t>
            </a:r>
            <a:endParaRPr lang="ja-JP" altLang="en-US" sz="900" dirty="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17" name="右矢印 16"/>
          <p:cNvSpPr/>
          <p:nvPr/>
        </p:nvSpPr>
        <p:spPr>
          <a:xfrm>
            <a:off x="7500184" y="2276872"/>
            <a:ext cx="684000" cy="216024"/>
          </a:xfrm>
          <a:prstGeom prst="rightArrow">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Tree>
    <p:extLst>
      <p:ext uri="{BB962C8B-B14F-4D97-AF65-F5344CB8AC3E}">
        <p14:creationId xmlns:p14="http://schemas.microsoft.com/office/powerpoint/2010/main" val="24297208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2611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②業務</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改革の推進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の活用</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946991585"/>
              </p:ext>
            </p:extLst>
          </p:nvPr>
        </p:nvGraphicFramePr>
        <p:xfrm>
          <a:off x="251520" y="1340768"/>
          <a:ext cx="8471926" cy="4401906"/>
        </p:xfrm>
        <a:graphic>
          <a:graphicData uri="http://schemas.openxmlformats.org/drawingml/2006/table">
            <a:tbl>
              <a:tblPr firstRow="1" firstCol="1" bandRow="1" bandCol="1"/>
              <a:tblGrid>
                <a:gridCol w="1080000">
                  <a:extLst>
                    <a:ext uri="{9D8B030D-6E8A-4147-A177-3AD203B41FA5}">
                      <a16:colId xmlns="" xmlns:a16="http://schemas.microsoft.com/office/drawing/2014/main" val="20000"/>
                    </a:ext>
                  </a:extLst>
                </a:gridCol>
                <a:gridCol w="1080000">
                  <a:extLst>
                    <a:ext uri="{9D8B030D-6E8A-4147-A177-3AD203B41FA5}">
                      <a16:colId xmlns="" xmlns:a16="http://schemas.microsoft.com/office/drawing/2014/main" val="20001"/>
                    </a:ext>
                  </a:extLst>
                </a:gridCol>
                <a:gridCol w="720000">
                  <a:extLst>
                    <a:ext uri="{9D8B030D-6E8A-4147-A177-3AD203B41FA5}">
                      <a16:colId xmlns="" xmlns:a16="http://schemas.microsoft.com/office/drawing/2014/main" val="20002"/>
                    </a:ext>
                  </a:extLst>
                </a:gridCol>
                <a:gridCol w="2171926">
                  <a:extLst>
                    <a:ext uri="{9D8B030D-6E8A-4147-A177-3AD203B41FA5}">
                      <a16:colId xmlns="" xmlns:a16="http://schemas.microsoft.com/office/drawing/2014/main" val="20003"/>
                    </a:ext>
                  </a:extLst>
                </a:gridCol>
                <a:gridCol w="1440000">
                  <a:extLst>
                    <a:ext uri="{9D8B030D-6E8A-4147-A177-3AD203B41FA5}">
                      <a16:colId xmlns="" xmlns:a16="http://schemas.microsoft.com/office/drawing/2014/main" val="20004"/>
                    </a:ext>
                  </a:extLst>
                </a:gridCol>
                <a:gridCol w="1440000">
                  <a:extLst>
                    <a:ext uri="{9D8B030D-6E8A-4147-A177-3AD203B41FA5}">
                      <a16:colId xmlns="" xmlns:a16="http://schemas.microsoft.com/office/drawing/2014/main" val="20005"/>
                    </a:ext>
                  </a:extLst>
                </a:gridCol>
                <a:gridCol w="540000">
                  <a:extLst>
                    <a:ext uri="{9D8B030D-6E8A-4147-A177-3AD203B41FA5}">
                      <a16:colId xmlns="" xmlns:a16="http://schemas.microsoft.com/office/drawing/2014/main" val="20006"/>
                    </a:ext>
                  </a:extLst>
                </a:gridCol>
              </a:tblGrid>
              <a:tr h="209891">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i="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i="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 xmlns:a16="http://schemas.microsoft.com/office/drawing/2014/main" val="10000"/>
                  </a:ext>
                </a:extLst>
              </a:tr>
              <a:tr h="18213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extLst>
                  <a:ext uri="{0D108BD9-81ED-4DB2-BD59-A6C34878D82A}">
                    <a16:rowId xmlns="" xmlns:a16="http://schemas.microsoft.com/office/drawing/2014/main" val="10001"/>
                  </a:ext>
                </a:extLst>
              </a:tr>
              <a:tr h="2016224">
                <a:tc>
                  <a:txBody>
                    <a:bodyPr/>
                    <a:lstStyle/>
                    <a:p>
                      <a:pPr algn="just">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ICT</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活用による業務改革（改善）の推進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P69</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71</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リモートアクセス機能の活用、情報の共有化（共有フォルダの有効活用）、無線</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LAN</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の導入、タブレット端末の導入検討、庁内コミュニケーションツール</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検討</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、業務システムのマネジメント、</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C</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に対応した人材育成など</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取組</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みます</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総務部</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IT</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・業務改革課</a:t>
                      </a:r>
                    </a:p>
                    <a:p>
                      <a:pPr algn="just">
                        <a:lnSpc>
                          <a:spcPct val="100000"/>
                        </a:lnSpc>
                        <a:spcAft>
                          <a:spcPts val="0"/>
                        </a:spcAft>
                      </a:pPr>
                      <a:endParaRPr lang="ja-JP" sz="900" strike="sngStrike" kern="100" dirty="0">
                        <a:solidFill>
                          <a:schemeClr val="bg2">
                            <a:lumMod val="50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ja-JP" sz="900" strike="sngStrike" kern="100" dirty="0">
                        <a:solidFill>
                          <a:schemeClr val="bg2">
                            <a:lumMod val="50000"/>
                          </a:schemeClr>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【システムマネジメント・人材育成】</a:t>
                      </a: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各部局が有する情報システムのライフサイクル（企画、予算、調達、開発・構築、運用・保守等）に応じた助言・相談を行うことにより、最新の技術動向等に配慮しつつシステムの最適化に努める。併せて、助言・相談を通じて各部局のシステム担当職員にノウハウを伝えるなど、</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OJT</a:t>
                      </a:r>
                      <a:r>
                        <a:rPr lang="ja-JP" altLang="en-US" sz="900" kern="100"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研修による人材育成を図る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・Ｉ</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C</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Ｔのより適切な利用をめざし、現状システムの把握、予算や発注の最適化に努める取組みを推進</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000" marR="0" lvl="0" indent="-5400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・ＩＴ人材の育成について検討</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・庁内情報システムの調  </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査・ヒアリング、並びに予</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算要求及び調達仕様書</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の内容の確認を実施し、</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システムマネジメントの取</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組みを推進</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IT</a:t>
                      </a: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サポートページをリニューアルし、ＩＣＴの活用</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に資する情報提供機能を</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強化</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p>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・情報セキュリティ研修の充</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実や標的型メール対応訓</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練を実施し、職員のインシ</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デント対応能力を向上</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strike="noStrike" kern="100" baseline="0" dirty="0" smtClean="0">
                        <a:solidFill>
                          <a:schemeClr val="tx1"/>
                        </a:solidFill>
                        <a:effectLst/>
                        <a:latin typeface="ＭＳ 明朝" panose="02020609040205080304" pitchFamily="17" charset="-128"/>
                        <a:ea typeface="ＭＳ 明朝" panose="02020609040205080304" pitchFamily="17"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ＭＳ 明朝" panose="02020609040205080304" pitchFamily="17" charset="-128"/>
                          <a:ea typeface="ＭＳ 明朝" panose="02020609040205080304" pitchFamily="17" charset="-128"/>
                          <a:cs typeface="Meiryo UI" panose="020B0604030504040204" pitchFamily="50" charset="-128"/>
                        </a:rPr>
                        <a:t> </a:t>
                      </a:r>
                      <a:endParaRPr lang="en-US" sz="900" kern="100" dirty="0" smtClean="0">
                        <a:solidFill>
                          <a:schemeClr val="tx1"/>
                        </a:solidFill>
                        <a:effectLst/>
                        <a:latin typeface="ＭＳ 明朝" panose="02020609040205080304" pitchFamily="17" charset="-128"/>
                        <a:ea typeface="ＭＳ 明朝" panose="02020609040205080304" pitchFamily="17"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・同左</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・庁内システムのサーバ を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集約統合する共通プラット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フォームの設計を実施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・引続き、情報セキュリティ研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修や標的型メール対応訓</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練を実施し、職員のインシ</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デント対応能力を向上</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lvl="0" indent="-720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度に構築</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するため</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の予算を</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計上</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bl>
          </a:graphicData>
        </a:graphic>
      </p:graphicFrame>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dirty="0">
              <a:solidFill>
                <a:prstClr val="black"/>
              </a:solidFill>
              <a:latin typeface="Arial" pitchFamily="34" charset="0"/>
              <a:cs typeface="ＭＳ Ｐゴシック" pitchFamily="50" charset="-128"/>
            </a:endParaRPr>
          </a:p>
        </p:txBody>
      </p:sp>
      <p:sp>
        <p:nvSpPr>
          <p:cNvPr id="18" name="正方形/長方形 17"/>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29</a:t>
            </a:r>
            <a:endParaRPr lang="ja-JP" altLang="en-US" dirty="0">
              <a:solidFill>
                <a:prstClr val="black"/>
              </a:solidFill>
            </a:endParaRPr>
          </a:p>
        </p:txBody>
      </p:sp>
      <p:cxnSp>
        <p:nvCxnSpPr>
          <p:cNvPr id="20" name="直線矢印コネクタ 19"/>
          <p:cNvCxnSpPr/>
          <p:nvPr/>
        </p:nvCxnSpPr>
        <p:spPr>
          <a:xfrm>
            <a:off x="3275856" y="2976059"/>
            <a:ext cx="4896544"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880014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37198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②業務</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改革の推進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）府民との対話・利便性の向上</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755538017"/>
              </p:ext>
            </p:extLst>
          </p:nvPr>
        </p:nvGraphicFramePr>
        <p:xfrm>
          <a:off x="251520" y="1268760"/>
          <a:ext cx="8605822" cy="5524074"/>
        </p:xfrm>
        <a:graphic>
          <a:graphicData uri="http://schemas.openxmlformats.org/drawingml/2006/table">
            <a:tbl>
              <a:tblPr firstRow="1" firstCol="1" bandRow="1" bandCol="1"/>
              <a:tblGrid>
                <a:gridCol w="936104"/>
                <a:gridCol w="864096"/>
                <a:gridCol w="720080"/>
                <a:gridCol w="1908514"/>
                <a:gridCol w="1908514"/>
                <a:gridCol w="1908514"/>
                <a:gridCol w="360000"/>
              </a:tblGrid>
              <a:tr h="196277">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7583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4623530">
                <a:tc>
                  <a:txBody>
                    <a:body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府政広報の推進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P72</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133350" algn="just">
                        <a:lnSpc>
                          <a:spcPct val="100000"/>
                        </a:lnSpc>
                        <a:spcAft>
                          <a:spcPts val="0"/>
                        </a:spcAft>
                      </a:pPr>
                      <a:r>
                        <a:rPr kumimoji="1"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府の「戦略広報」の一環として、</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府民のみなさん</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府政</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への</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親しみ</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やすさと</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、参加意欲を高めるための有効な広報ツールとして、キャラクターを活用します。</a:t>
                      </a:r>
                    </a:p>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そのため、</a:t>
                      </a:r>
                      <a:r>
                        <a:rPr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府としての</a:t>
                      </a:r>
                      <a:r>
                        <a:rPr kumimoji="1"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メインキャラクター（もずやん）の設定や効果的な活用方策を盛り込んだ「大阪府キャラクター広報方針」</a:t>
                      </a:r>
                      <a:r>
                        <a:rPr kumimoji="1" lang="ja-JP" altLang="ja-JP" sz="900" strike="noStrik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kumimoji="1" lang="ja-JP" altLang="ja-JP" sz="900" b="0" u="none" strike="noStrik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策定</a:t>
                      </a:r>
                      <a:r>
                        <a:rPr kumimoji="1" lang="ja-JP" altLang="ja-JP" sz="900" strike="noStrik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a:t>
                      </a:r>
                      <a:r>
                        <a:rPr kumimoji="1" lang="ja-JP" altLang="ja-JP" sz="900"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戦略的な広報を行います。</a:t>
                      </a:r>
                      <a:endParaRPr lang="ja-JP" alt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府民文化部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府政情報室</a:t>
                      </a: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「大阪府キャラクター広報方針」に</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基</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づ</a:t>
                      </a: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き、府の主要な広報媒体・</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イベ</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ント・施策において、</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メインキャラクター</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「もずやん」を活用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・イベント等出演：約</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400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回</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・メディア露出：約</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100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Twitter</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フォロワー数：約</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10,000</a:t>
                      </a: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・エースコック</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株</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の「産経新聞大阪</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ラーメン」のパッケージに使用。なお、</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エースコックは、府政広報に</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協力す</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る「もずとも」第</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号として登録。</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≪締結先≫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・も</a:t>
                      </a:r>
                      <a:r>
                        <a:rPr lang="ja-JP" altLang="en-US" sz="900" kern="100" dirty="0" err="1"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ず</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とも登録：</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7</a:t>
                      </a: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・も</a:t>
                      </a:r>
                      <a:r>
                        <a:rPr lang="ja-JP" altLang="en-US" sz="900" kern="100" dirty="0" err="1"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ず</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とも協定：</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a:t>
                      </a:r>
                    </a:p>
                    <a:p>
                      <a:pPr marL="72000" marR="0" lvl="0" indent="-457200" algn="l" defTabSz="914400" rtl="0" eaLnBrk="1" fontAlgn="auto" latinLnBrk="0" hangingPunct="1">
                        <a:lnSpc>
                          <a:spcPct val="100000"/>
                        </a:lnSpc>
                        <a:spcBef>
                          <a:spcPts val="60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・（一社）大阪府専修学校各種学校</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連合会の協力を得て、無償で「も</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ず</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やん」の衣装を作成してもらう「</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お</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しゃれも</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ずやん</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プロジェクト」を実施。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60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・りそな銀行キャラクター「りそにゃ」と</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大阪「超」盛り上げ共同声明</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を締</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結し</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、包括連携協定を</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PR</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60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・米国総領事からの指名で米国独立</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記念日ｲﾍﾞﾝﾄに特別ゲストとして招</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聘。国際的友好関係の</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PR</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に貢献。</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60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・も</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ずやんの</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テーマソング「タッタカも</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ずやん」が完成。</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・イベント等出演：約</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490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回</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・メディア露出：約</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210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Twitter</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フォロワー数：約</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13,700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「もずやん」を軸と</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した民間企業等との連携による広報展開</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府政広報に協力する「もずとも」とイ</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ラストの使用、イベントへの出演等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について協定を締結。</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≪締結先≫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・も</a:t>
                      </a:r>
                      <a:r>
                        <a:rPr lang="ja-JP" altLang="en-US" sz="900" kern="100" dirty="0" err="1"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ず</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とも登録：</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20(</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累計</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・も</a:t>
                      </a:r>
                      <a:r>
                        <a:rPr lang="ja-JP" altLang="en-US" sz="900" kern="100" dirty="0" err="1"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ず</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とも協定：</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7(</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累計</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・ヤマト運輸と府が包括連携協定を締</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結。府政</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PR</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の一環として、も</a:t>
                      </a:r>
                      <a:r>
                        <a:rPr lang="ja-JP" altLang="en-US" sz="900" kern="100" dirty="0" err="1"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ずやん</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がデザインされたご当地宅急便</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BOX</a:t>
                      </a:r>
                      <a:r>
                        <a:rPr lang="ja-JP" altLang="en-US" sz="900" kern="100" dirty="0" err="1"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ご当地送り状を作成。</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・日本コロムビア</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株</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が販売する</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DVD</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付</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CD</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「みんないっしょに！ご</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当地キャラクターたいそう」に「タッタ</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カも</a:t>
                      </a:r>
                      <a:r>
                        <a:rPr lang="ja-JP" altLang="en-US" sz="900" kern="100" dirty="0" err="1"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ずやん</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」を収録し</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PR</a:t>
                      </a:r>
                      <a:r>
                        <a:rPr lang="ja-JP" altLang="en-US" sz="900" kern="100" dirty="0" err="1"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kumimoji="1" lang="ja-JP" altLang="en-US" sz="900" b="0" i="0" u="none" strike="noStrike" kern="1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・イベント等出演：約</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470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回</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・メディア露出：約</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240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Twitter</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フォロワー数：約</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29,800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※4</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12</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月実績）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baseline="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strike="noStrike"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・同左</a:t>
                      </a:r>
                      <a:endParaRPr lang="en-US" altLang="ja-JP" sz="900"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≪締結先（</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※12</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月末時点）≫</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・も</a:t>
                      </a:r>
                      <a:r>
                        <a:rPr lang="ja-JP" altLang="en-US" sz="900" kern="100" dirty="0" err="1"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ず</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とも登録：</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44(</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累計</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・も</a:t>
                      </a:r>
                      <a:r>
                        <a:rPr lang="ja-JP" altLang="en-US" sz="900" kern="100" dirty="0" err="1"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ず</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とも協定：</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11(</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累計</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・（一社）大阪タクシー協会とも</a:t>
                      </a:r>
                      <a:r>
                        <a:rPr lang="ja-JP" altLang="en-US" sz="900" kern="100" dirty="0" err="1"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ず</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と</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も</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協定を締結。</a:t>
                      </a:r>
                      <a:r>
                        <a:rPr lang="ja-JP" altLang="en-US" sz="900" kern="100" dirty="0" err="1"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もずやん</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タクシーの運</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行や</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2025</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万博誘致ステッカーの掲</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出を実施。</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・ＮＴＴタウンページ</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株</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が発行するタ</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ウンページでも</a:t>
                      </a:r>
                      <a:r>
                        <a:rPr lang="ja-JP" altLang="en-US" sz="900" kern="100" dirty="0" err="1"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ずやんが</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防災や大</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阪産（もん）、観光などをＰＲ。</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 name="右矢印 13"/>
          <p:cNvSpPr/>
          <p:nvPr/>
        </p:nvSpPr>
        <p:spPr>
          <a:xfrm>
            <a:off x="2843808" y="2348880"/>
            <a:ext cx="5588720" cy="216024"/>
          </a:xfrm>
          <a:prstGeom prst="rightArrow">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5" name="右矢印 14"/>
          <p:cNvSpPr/>
          <p:nvPr/>
        </p:nvSpPr>
        <p:spPr>
          <a:xfrm>
            <a:off x="4743920" y="3645024"/>
            <a:ext cx="3688608"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8" name="正方形/長方形 17"/>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30</a:t>
            </a:r>
            <a:endParaRPr lang="ja-JP" altLang="en-US" dirty="0">
              <a:solidFill>
                <a:prstClr val="black"/>
              </a:solidFill>
            </a:endParaRPr>
          </a:p>
        </p:txBody>
      </p:sp>
      <p:cxnSp>
        <p:nvCxnSpPr>
          <p:cNvPr id="10" name="直線矢印コネクタ 9"/>
          <p:cNvCxnSpPr/>
          <p:nvPr/>
        </p:nvCxnSpPr>
        <p:spPr>
          <a:xfrm>
            <a:off x="2809735" y="3753036"/>
            <a:ext cx="826161" cy="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2" name="直線矢印コネクタ 11"/>
          <p:cNvCxnSpPr/>
          <p:nvPr/>
        </p:nvCxnSpPr>
        <p:spPr>
          <a:xfrm>
            <a:off x="3635896" y="3753036"/>
            <a:ext cx="1029767"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3" name="テキスト ボックス 12"/>
          <p:cNvSpPr txBox="1"/>
          <p:nvPr/>
        </p:nvSpPr>
        <p:spPr>
          <a:xfrm>
            <a:off x="5868144" y="1844824"/>
            <a:ext cx="2448272" cy="415498"/>
          </a:xfrm>
          <a:prstGeom prst="rect">
            <a:avLst/>
          </a:prstGeom>
          <a:solidFill>
            <a:schemeClr val="bg1"/>
          </a:solidFill>
          <a:ln>
            <a:solidFill>
              <a:schemeClr val="tx1"/>
            </a:solidFill>
            <a:prstDash val="sysDash"/>
          </a:ln>
        </p:spPr>
        <p:txBody>
          <a:bodyPr wrap="square" lIns="36000" tIns="0" rIns="36000" bIns="0" rtlCol="0">
            <a:spAutoFit/>
          </a:bodyPr>
          <a:lstStyle/>
          <a:p>
            <a:pPr marL="72000" indent="-457200"/>
            <a:r>
              <a:rPr lang="ja-JP" altLang="en-US" sz="9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b="1" kern="100" dirty="0" smtClean="0">
                <a:latin typeface="Meiryo UI" panose="020B0604030504040204" pitchFamily="50" charset="-128"/>
                <a:ea typeface="Meiryo UI" panose="020B0604030504040204" pitchFamily="50" charset="-128"/>
                <a:cs typeface="Meiryo UI" panose="020B0604030504040204" pitchFamily="50" charset="-128"/>
              </a:rPr>
              <a:t>も</a:t>
            </a:r>
            <a:r>
              <a:rPr lang="ja-JP" altLang="en-US" sz="900" b="1" kern="100" dirty="0" err="1" smtClean="0">
                <a:latin typeface="Meiryo UI" panose="020B0604030504040204" pitchFamily="50" charset="-128"/>
                <a:ea typeface="Meiryo UI" panose="020B0604030504040204" pitchFamily="50" charset="-128"/>
                <a:cs typeface="Meiryo UI" panose="020B0604030504040204" pitchFamily="50" charset="-128"/>
              </a:rPr>
              <a:t>ずやんの</a:t>
            </a:r>
            <a:r>
              <a:rPr lang="ja-JP" altLang="en-US" sz="900" b="1" kern="100" dirty="0" smtClean="0">
                <a:latin typeface="Meiryo UI" panose="020B0604030504040204" pitchFamily="50" charset="-128"/>
                <a:ea typeface="Meiryo UI" panose="020B0604030504040204" pitchFamily="50" charset="-128"/>
                <a:cs typeface="Meiryo UI" panose="020B0604030504040204" pitchFamily="50" charset="-128"/>
              </a:rPr>
              <a:t>認知度向上を目的とした</a:t>
            </a:r>
            <a:r>
              <a:rPr lang="en-US" altLang="ja-JP" sz="900" b="1"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b="1" kern="100" dirty="0" smtClean="0">
                <a:latin typeface="Meiryo UI" panose="020B0604030504040204" pitchFamily="50" charset="-128"/>
                <a:ea typeface="Meiryo UI" panose="020B0604030504040204" pitchFamily="50" charset="-128"/>
                <a:cs typeface="Meiryo UI" panose="020B0604030504040204" pitchFamily="50" charset="-128"/>
              </a:rPr>
              <a:t>羽ばたけ</a:t>
            </a:r>
            <a:r>
              <a:rPr lang="en-US" altLang="ja-JP" sz="900" b="1"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b="1" kern="100" dirty="0" err="1" smtClean="0">
                <a:latin typeface="Meiryo UI" panose="020B0604030504040204" pitchFamily="50" charset="-128"/>
                <a:ea typeface="Meiryo UI" panose="020B0604030504040204" pitchFamily="50" charset="-128"/>
                <a:cs typeface="Meiryo UI" panose="020B0604030504040204" pitchFamily="50" charset="-128"/>
              </a:rPr>
              <a:t>もずやん</a:t>
            </a:r>
            <a:r>
              <a:rPr lang="en-US" altLang="ja-JP" sz="900" b="1"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b="1" kern="100" dirty="0" smtClean="0">
                <a:latin typeface="Meiryo UI" panose="020B0604030504040204" pitchFamily="50" charset="-128"/>
                <a:ea typeface="Meiryo UI" panose="020B0604030504040204" pitchFamily="50" charset="-128"/>
                <a:cs typeface="Meiryo UI" panose="020B0604030504040204" pitchFamily="50" charset="-128"/>
              </a:rPr>
              <a:t>プロジェクトを展開</a:t>
            </a:r>
            <a:r>
              <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rPr>
              <a:t>(H29.1~12)</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72000" indent="-457200"/>
            <a:r>
              <a:rPr lang="ja-JP" altLang="en-US" sz="8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900" b="1" kern="100" dirty="0" smtClean="0">
                <a:latin typeface="Meiryo UI" panose="020B0604030504040204" pitchFamily="50" charset="-128"/>
                <a:ea typeface="Meiryo UI" panose="020B0604030504040204" pitchFamily="50" charset="-128"/>
                <a:cs typeface="Meiryo UI" panose="020B0604030504040204" pitchFamily="50" charset="-128"/>
              </a:rPr>
              <a:t>戦略的な府政広報を強化</a:t>
            </a:r>
            <a:endParaRPr lang="en-US" altLang="ja-JP" sz="900" b="1"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p:cNvSpPr txBox="1"/>
          <p:nvPr/>
        </p:nvSpPr>
        <p:spPr>
          <a:xfrm>
            <a:off x="2809735" y="3282841"/>
            <a:ext cx="1762266" cy="415498"/>
          </a:xfrm>
          <a:prstGeom prst="rect">
            <a:avLst/>
          </a:prstGeom>
          <a:solidFill>
            <a:schemeClr val="bg1"/>
          </a:solidFill>
          <a:ln>
            <a:solidFill>
              <a:schemeClr val="bg1">
                <a:alpha val="0"/>
              </a:schemeClr>
            </a:solidFill>
            <a:prstDash val="sysDash"/>
          </a:ln>
        </p:spPr>
        <p:txBody>
          <a:bodyPr wrap="square" lIns="0" tIns="0" rIns="36000" bIns="0" rtlCol="0">
            <a:spAutoFit/>
          </a:bodyPr>
          <a:lstStyle/>
          <a:p>
            <a:pPr marL="72000" indent="-457200">
              <a:defRPr/>
            </a:pPr>
            <a:r>
              <a:rPr lang="ja-JP" altLang="en-US"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「もずやん」を軸とした民間企業等</a:t>
            </a:r>
            <a:r>
              <a:rPr lang="ja-JP" altLang="ja-JP" sz="9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と</a:t>
            </a:r>
            <a:endParaRPr lang="en-US" altLang="ja-JP" sz="9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72000" indent="-457200">
              <a:defRPr/>
            </a:pPr>
            <a:r>
              <a:rPr lang="ja-JP" altLang="en-US"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ja-JP" altLang="ja-JP"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連携による</a:t>
            </a:r>
            <a:r>
              <a:rPr lang="ja-JP" altLang="en-US"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広報を展開</a:t>
            </a:r>
            <a:r>
              <a:rPr lang="ja-JP" altLang="ja-JP"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r>
              <a:rPr lang="ja-JP" altLang="ja-JP" sz="9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仕組</a:t>
            </a:r>
            <a:endParaRPr lang="en-US" altLang="ja-JP" sz="9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72000" indent="-457200">
              <a:defRPr/>
            </a:pPr>
            <a:r>
              <a:rPr lang="ja-JP" altLang="en-US"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み</a:t>
            </a:r>
            <a:r>
              <a:rPr lang="ja-JP" altLang="ja-JP"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を検討、構築</a:t>
            </a:r>
            <a:endParaRPr lang="en-US" altLang="ja-JP"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020344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37198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②業務</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改革の推進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）府民との対話・利便性の向上</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0437361"/>
              </p:ext>
            </p:extLst>
          </p:nvPr>
        </p:nvGraphicFramePr>
        <p:xfrm>
          <a:off x="287524" y="1257727"/>
          <a:ext cx="8462056" cy="5356434"/>
        </p:xfrm>
        <a:graphic>
          <a:graphicData uri="http://schemas.openxmlformats.org/drawingml/2006/table">
            <a:tbl>
              <a:tblPr firstRow="1" firstCol="1" bandRow="1" bandCol="1"/>
              <a:tblGrid>
                <a:gridCol w="1081596"/>
                <a:gridCol w="1080000"/>
                <a:gridCol w="720080"/>
                <a:gridCol w="1690832"/>
                <a:gridCol w="1656184"/>
                <a:gridCol w="1693364"/>
                <a:gridCol w="540000"/>
              </a:tblGrid>
              <a:tr h="132287">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4963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3250014">
                <a:tc>
                  <a:txBody>
                    <a:bodyPr/>
                    <a:lstStyle/>
                    <a:p>
                      <a:pPr algn="just">
                        <a:lnSpc>
                          <a:spcPct val="100000"/>
                        </a:lnSpc>
                        <a:spcAft>
                          <a:spcPts val="0"/>
                        </a:spcAft>
                      </a:pPr>
                      <a:r>
                        <a:rPr lang="ja-JP"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ネットワークサービスの充実</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P72</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既存</a:t>
                      </a:r>
                      <a:r>
                        <a:rPr lang="en-US"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Web</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サイトのリニューアル及び民間事業者のサービスの活用などにより、府民のみなさんが</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スマート</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フォンやタブレット端末</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介して府政情報を取得し、府政へ参加できるように、ネットワークサービスの充実を図ります。</a:t>
                      </a: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府民文化部</a:t>
                      </a:r>
                    </a:p>
                    <a:p>
                      <a:pPr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府政情報室</a:t>
                      </a: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Web</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サイトの</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改善について検討</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・実施</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準備</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Web</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関連の技術調査</a:t>
                      </a:r>
                    </a:p>
                    <a:p>
                      <a:pPr marL="72000" indent="-457200" algn="l">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他</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府県等の先進</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事例調査</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tab pos="90488" algn="l"/>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tab pos="90488" algn="l"/>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tab pos="90488" algn="l"/>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Web</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サイト公開に係る機能などについて調査を実施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・他府県等の、スマートフォンサイトの導入、スマートフォン向けアプリの導入及び、リニューアルの考え方などの情報収集</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◆セキュリティ対策及び検査、並び　　</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にアクセシビリティ対応</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975" indent="-180975"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・セキュリティ対策及び検査、並びにアクセシビリティ対応を実施</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85725" indent="-85725"/>
                      <a:endParaRPr lang="en-US" altLang="ja-JP" sz="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◆民間事業者サービスの動向を調査、検討</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・府</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Web</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サイトのクラウド化による</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外部サービスの利用について</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検討。費用、機能の面から、府</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Web</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サイトについては現行の構</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成のとおり、自前の機器類で構</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成する方針</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SNS</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関連では、現行の</a:t>
                      </a:r>
                      <a:r>
                        <a:rPr kumimoji="1" lang="en-US" altLang="ja-JP"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facebook</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Twitter</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ブログを引き続き活用</a:t>
                      </a:r>
                      <a:endPar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Web</a:t>
                      </a:r>
                      <a:r>
                        <a:rPr lang="ja-JP"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サイトの改善について実施</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スマートフォン版のページを作成</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できる仕組みの設計・構築</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indent="-889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889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889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・各</a:t>
                      </a:r>
                      <a:r>
                        <a:rPr kumimoji="1"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所属が必要と判断したページをスマートフォン版で作成できる仕組みを構築</a:t>
                      </a:r>
                      <a:endParaRPr kumimoji="1"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88900" algn="l">
                        <a:lnSpc>
                          <a:spcPct val="100000"/>
                        </a:lnSpc>
                        <a:spcAft>
                          <a:spcPts val="0"/>
                        </a:spcAft>
                      </a:pPr>
                      <a:endParaRPr kumimoji="1"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88900" algn="l">
                        <a:lnSpc>
                          <a:spcPct val="100000"/>
                        </a:lnSpc>
                        <a:spcAft>
                          <a:spcPts val="0"/>
                        </a:spcAft>
                      </a:pPr>
                      <a:endParaRPr kumimoji="1"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88900" algn="l">
                        <a:lnSpc>
                          <a:spcPct val="100000"/>
                        </a:lnSpc>
                        <a:spcAft>
                          <a:spcPts val="0"/>
                        </a:spcAft>
                      </a:pPr>
                      <a:endParaRPr kumimoji="1"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88900" algn="l">
                        <a:lnSpc>
                          <a:spcPct val="100000"/>
                        </a:lnSpc>
                        <a:spcAft>
                          <a:spcPts val="0"/>
                        </a:spcAft>
                      </a:pPr>
                      <a:endParaRPr kumimoji="1"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7800" marR="0" indent="-177800" algn="l" defTabSz="914400" rtl="0" eaLnBrk="1" fontAlgn="auto" latinLnBrk="0" hangingPunct="1">
                        <a:lnSpc>
                          <a:spcPct val="100000"/>
                        </a:lnSpc>
                        <a:spcBef>
                          <a:spcPts val="0"/>
                        </a:spcBef>
                        <a:spcAft>
                          <a:spcPts val="0"/>
                        </a:spcAft>
                        <a:buClrTx/>
                        <a:buSzTx/>
                        <a:buFontTx/>
                        <a:buNone/>
                        <a:tabLst/>
                        <a:defRPr/>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indent="-177800" algn="l">
                        <a:lnSpc>
                          <a:spcPct val="100000"/>
                        </a:lnSpc>
                        <a:spcAft>
                          <a:spcPts val="0"/>
                        </a:spcAft>
                      </a:pPr>
                      <a:endParaRPr kumimoji="1"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177800" algn="l">
                        <a:lnSpc>
                          <a:spcPct val="100000"/>
                        </a:lnSpc>
                        <a:spcAft>
                          <a:spcPts val="0"/>
                        </a:spcAft>
                      </a:pPr>
                      <a:endParaRPr kumimoji="1"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・セキュリティ対策及び検査、並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びに</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アクセシビリティ対応を継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続して実施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177800" algn="l">
                        <a:lnSpc>
                          <a:spcPct val="100000"/>
                        </a:lnSpc>
                        <a:spcAft>
                          <a:spcPts val="0"/>
                        </a:spcAft>
                      </a:pPr>
                      <a:endParaRPr kumimoji="1"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◆検討結果を踏まえた対応</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府</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Web</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サイトを自前の機器類</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で構成</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既存の</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SNS</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を活用した情報発信</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7800" indent="-177800" algn="l">
                        <a:lnSpc>
                          <a:spcPct val="100000"/>
                        </a:lnSpc>
                        <a:spcAft>
                          <a:spcPts val="0"/>
                        </a:spcAft>
                      </a:pPr>
                      <a:endParaRPr kumimoji="1"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177800" algn="l">
                        <a:lnSpc>
                          <a:spcPct val="100000"/>
                        </a:lnSpc>
                        <a:spcAft>
                          <a:spcPts val="0"/>
                        </a:spcAft>
                      </a:pPr>
                      <a:r>
                        <a:rPr kumimoji="1"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・利便性、セキュリティ面などに</a:t>
                      </a:r>
                      <a:endParaRPr kumimoji="1"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177800" algn="l">
                        <a:lnSpc>
                          <a:spcPct val="100000"/>
                        </a:lnSpc>
                        <a:spcAft>
                          <a:spcPts val="0"/>
                        </a:spcAft>
                      </a:pPr>
                      <a:r>
                        <a:rPr kumimoji="1"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配慮し、府</a:t>
                      </a:r>
                      <a:r>
                        <a:rPr kumimoji="1"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Web</a:t>
                      </a:r>
                      <a:r>
                        <a:rPr kumimoji="1"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サイトの次期機</a:t>
                      </a:r>
                      <a:endParaRPr kumimoji="1"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177800" algn="l">
                        <a:lnSpc>
                          <a:spcPct val="100000"/>
                        </a:lnSpc>
                        <a:spcAft>
                          <a:spcPts val="0"/>
                        </a:spcAft>
                      </a:pPr>
                      <a:r>
                        <a:rPr kumimoji="1"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器構成を設計</a:t>
                      </a:r>
                      <a:endParaRPr kumimoji="1"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177800" algn="l">
                        <a:lnSpc>
                          <a:spcPct val="100000"/>
                        </a:lnSpc>
                        <a:spcAft>
                          <a:spcPts val="0"/>
                        </a:spcAft>
                      </a:pPr>
                      <a:endParaRPr kumimoji="1"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177800" algn="l">
                        <a:lnSpc>
                          <a:spcPct val="100000"/>
                        </a:lnSpc>
                        <a:spcAft>
                          <a:spcPts val="0"/>
                        </a:spcAft>
                      </a:pPr>
                      <a:endParaRPr kumimoji="1"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177800" algn="l">
                        <a:lnSpc>
                          <a:spcPct val="100000"/>
                        </a:lnSpc>
                        <a:spcAft>
                          <a:spcPts val="0"/>
                        </a:spcAft>
                      </a:pPr>
                      <a:endParaRPr kumimoji="1"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177800" algn="l">
                        <a:lnSpc>
                          <a:spcPct val="100000"/>
                        </a:lnSpc>
                        <a:spcAft>
                          <a:spcPts val="0"/>
                        </a:spcAft>
                      </a:pPr>
                      <a:endParaRPr kumimoji="1"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177800" algn="l">
                        <a:lnSpc>
                          <a:spcPct val="100000"/>
                        </a:lnSpc>
                        <a:spcAft>
                          <a:spcPts val="0"/>
                        </a:spcAft>
                      </a:pPr>
                      <a:r>
                        <a:rPr kumimoji="1"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・同左</a:t>
                      </a:r>
                      <a:endParaRPr kumimoji="1" lang="en-US" altLang="ja-JP" sz="900"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Web</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サイトのリニューアル</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6213" indent="-90488"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6213" indent="-90488"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・スマートフォン版ページの作成に向け、庁内で順次調整中</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90488" indent="-90488"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6213" indent="-90488"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・民間事業者提供のスマートフォン向けアプリを活用し情報発信</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90488" marR="0" indent="-90488" algn="l" defTabSz="914400" rtl="0" eaLnBrk="1" fontAlgn="auto" latinLnBrk="0" hangingPunct="1">
                        <a:lnSpc>
                          <a:spcPct val="100000"/>
                        </a:lnSpc>
                        <a:spcBef>
                          <a:spcPts val="0"/>
                        </a:spcBef>
                        <a:spcAft>
                          <a:spcPts val="0"/>
                        </a:spcAft>
                        <a:buClrTx/>
                        <a:buSzTx/>
                        <a:buFontTx/>
                        <a:buNone/>
                        <a:tabLst/>
                        <a:defRPr/>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0488" marR="0" indent="-90488" algn="l" defTabSz="914400" rtl="0" eaLnBrk="1" fontAlgn="auto" latinLnBrk="0" hangingPunct="1">
                        <a:lnSpc>
                          <a:spcPct val="100000"/>
                        </a:lnSpc>
                        <a:spcBef>
                          <a:spcPts val="0"/>
                        </a:spcBef>
                        <a:spcAft>
                          <a:spcPts val="0"/>
                        </a:spcAft>
                        <a:buClrTx/>
                        <a:buSzTx/>
                        <a:buFontTx/>
                        <a:buNone/>
                        <a:tabLst/>
                        <a:defRPr/>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0488" indent="-90488"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90488" indent="-90488"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90488" indent="-90488"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90488" marR="0" lvl="0" indent="-90488"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・同左</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90488" indent="-90488"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90488" indent="-90488"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90488" indent="-90488"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90488" indent="-90488"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90488" indent="-90488"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90488" indent="-90488"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90488" indent="-90488"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95250"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9525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・次期機器の詳細設計を実施</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6213" indent="-90488"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6213" indent="-90488"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6213" indent="-90488"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6213" indent="-90488" algn="l">
                        <a:lnSpc>
                          <a:spcPct val="100000"/>
                        </a:lnSpc>
                        <a:spcAft>
                          <a:spcPts val="0"/>
                        </a:spcAft>
                      </a:pPr>
                      <a:endParaRPr lang="en-US" altLang="ja-JP" sz="900" strike="sngStrike" kern="100" dirty="0" smtClean="0">
                        <a:solidFill>
                          <a:schemeClr val="accent1">
                            <a:lumMod val="75000"/>
                          </a:schemeClr>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6213" indent="-90488" algn="l">
                        <a:lnSpc>
                          <a:spcPct val="100000"/>
                        </a:lnSpc>
                        <a:spcAft>
                          <a:spcPts val="0"/>
                        </a:spcAft>
                      </a:pPr>
                      <a:endParaRPr lang="en-US" altLang="ja-JP" sz="900" strike="sngStrike" kern="100" dirty="0" smtClean="0">
                        <a:solidFill>
                          <a:schemeClr val="accent1">
                            <a:lumMod val="75000"/>
                          </a:schemeClr>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6213" indent="-90488" algn="l">
                        <a:lnSpc>
                          <a:spcPct val="100000"/>
                        </a:lnSpc>
                        <a:spcAft>
                          <a:spcPts val="0"/>
                        </a:spcAft>
                      </a:pPr>
                      <a:endParaRPr kumimoji="1" lang="en-US" altLang="ja-JP" sz="900" b="0" i="0" u="none" strike="sng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76213" indent="-90488" algn="l">
                        <a:lnSpc>
                          <a:spcPct val="100000"/>
                        </a:lnSpc>
                        <a:spcAft>
                          <a:spcPts val="0"/>
                        </a:spcAft>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・同左</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年度当初予算においてリプレース経費を計上（早期発注予定）</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9" name="直線矢印コネクタ 18"/>
          <p:cNvCxnSpPr/>
          <p:nvPr/>
        </p:nvCxnSpPr>
        <p:spPr>
          <a:xfrm>
            <a:off x="3419872" y="2305447"/>
            <a:ext cx="1440160"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sp>
        <p:nvSpPr>
          <p:cNvPr id="31" name="右矢印 30"/>
          <p:cNvSpPr/>
          <p:nvPr/>
        </p:nvSpPr>
        <p:spPr>
          <a:xfrm>
            <a:off x="7659854" y="2204864"/>
            <a:ext cx="540000"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8" name="正方形/長方形 17"/>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31</a:t>
            </a:r>
            <a:endParaRPr lang="ja-JP" altLang="en-US" dirty="0">
              <a:solidFill>
                <a:prstClr val="black"/>
              </a:solidFill>
            </a:endParaRPr>
          </a:p>
        </p:txBody>
      </p:sp>
      <p:sp>
        <p:nvSpPr>
          <p:cNvPr id="3" name="大かっこ 2"/>
          <p:cNvSpPr/>
          <p:nvPr/>
        </p:nvSpPr>
        <p:spPr>
          <a:xfrm>
            <a:off x="3275856" y="1929666"/>
            <a:ext cx="1409700" cy="288033"/>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cxnSp>
        <p:nvCxnSpPr>
          <p:cNvPr id="26" name="直線矢印コネクタ 25"/>
          <p:cNvCxnSpPr/>
          <p:nvPr/>
        </p:nvCxnSpPr>
        <p:spPr>
          <a:xfrm>
            <a:off x="4860032" y="2312876"/>
            <a:ext cx="2799822"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4" name="大かっこ 13"/>
          <p:cNvSpPr/>
          <p:nvPr/>
        </p:nvSpPr>
        <p:spPr>
          <a:xfrm>
            <a:off x="5004048" y="1801390"/>
            <a:ext cx="1464542" cy="288033"/>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cxnSp>
        <p:nvCxnSpPr>
          <p:cNvPr id="15" name="直線矢印コネクタ 14"/>
          <p:cNvCxnSpPr/>
          <p:nvPr/>
        </p:nvCxnSpPr>
        <p:spPr>
          <a:xfrm>
            <a:off x="3419872" y="3933056"/>
            <a:ext cx="4797982"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20" name="直線矢印コネクタ 19"/>
          <p:cNvCxnSpPr/>
          <p:nvPr/>
        </p:nvCxnSpPr>
        <p:spPr>
          <a:xfrm>
            <a:off x="3433599" y="5118612"/>
            <a:ext cx="1440160"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cxnSp>
        <p:nvCxnSpPr>
          <p:cNvPr id="22" name="直線矢印コネクタ 21"/>
          <p:cNvCxnSpPr/>
          <p:nvPr/>
        </p:nvCxnSpPr>
        <p:spPr>
          <a:xfrm>
            <a:off x="4878032" y="5113799"/>
            <a:ext cx="3339822"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28" name="大かっこ 27"/>
          <p:cNvSpPr/>
          <p:nvPr/>
        </p:nvSpPr>
        <p:spPr>
          <a:xfrm>
            <a:off x="4873759" y="4681751"/>
            <a:ext cx="1594831" cy="432048"/>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Tree>
    <p:extLst>
      <p:ext uri="{BB962C8B-B14F-4D97-AF65-F5344CB8AC3E}">
        <p14:creationId xmlns:p14="http://schemas.microsoft.com/office/powerpoint/2010/main" val="12399267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37198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②業務</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改革の推進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）府民との対話・利便性の向上</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660017796"/>
              </p:ext>
            </p:extLst>
          </p:nvPr>
        </p:nvGraphicFramePr>
        <p:xfrm>
          <a:off x="287524" y="1257727"/>
          <a:ext cx="8462056" cy="2613234"/>
        </p:xfrm>
        <a:graphic>
          <a:graphicData uri="http://schemas.openxmlformats.org/drawingml/2006/table">
            <a:tbl>
              <a:tblPr firstRow="1" firstCol="1" bandRow="1" bandCol="1"/>
              <a:tblGrid>
                <a:gridCol w="1081596"/>
                <a:gridCol w="1080000"/>
                <a:gridCol w="720080"/>
                <a:gridCol w="1690832"/>
                <a:gridCol w="1656184"/>
                <a:gridCol w="1693364"/>
                <a:gridCol w="540000"/>
              </a:tblGrid>
              <a:tr h="132287">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4963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845135">
                <a:tc>
                  <a:txBody>
                    <a:bodyPr/>
                    <a:lstStyle/>
                    <a:p>
                      <a:pPr algn="just">
                        <a:lnSpc>
                          <a:spcPct val="100000"/>
                        </a:lnSpc>
                        <a:spcAft>
                          <a:spcPts val="0"/>
                        </a:spcAft>
                      </a:pPr>
                      <a:r>
                        <a:rPr lang="ja-JP"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電子申請手続の拡充</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P73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申請実績等を考慮しながら、申請手続について、</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様式</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見直し</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手続</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簡素化</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申請できる手続を増やすことにより、</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府民</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サービスの向上を図ります。</a:t>
                      </a: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en-US" altLang="ja-JP" sz="900" u="none" strike="sngStrike" kern="100" dirty="0" smtClean="0">
                        <a:solidFill>
                          <a:schemeClr val="bg2">
                            <a:lumMod val="50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u="none" strike="sngStrike" kern="100" dirty="0" smtClean="0">
                        <a:solidFill>
                          <a:schemeClr val="bg2">
                            <a:lumMod val="50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総務部</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IT</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・業務改革課</a:t>
                      </a:r>
                    </a:p>
                    <a:p>
                      <a:pPr algn="just">
                        <a:lnSpc>
                          <a:spcPct val="100000"/>
                        </a:lnSpc>
                        <a:spcAft>
                          <a:spcPts val="0"/>
                        </a:spcAft>
                      </a:pPr>
                      <a:r>
                        <a:rPr lang="en-US"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府民文化部</a:t>
                      </a:r>
                    </a:p>
                    <a:p>
                      <a:pPr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府政情報室</a:t>
                      </a: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9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電子申請</a:t>
                      </a:r>
                      <a:r>
                        <a:rPr lang="ja-JP" altLang="en-US" sz="9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化</a:t>
                      </a:r>
                      <a:r>
                        <a:rPr lang="ja-JP" altLang="ja-JP" sz="9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の調査を踏まえ、</a:t>
                      </a:r>
                      <a:r>
                        <a:rPr lang="ja-JP" altLang="en-US" sz="9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申請実績等を考慮しながら、可能なものを</a:t>
                      </a:r>
                      <a:r>
                        <a:rPr lang="ja-JP" altLang="ja-JP" sz="9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電子化</a:t>
                      </a:r>
                      <a:endParaRPr lang="en-US" altLang="ja-JP" sz="9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・「産業廃棄物処理業の変更届</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（車両に限る）」を都道府県初で</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受付開始。その他、添付資料や</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電子収納の必要な申込みなど</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の電子化を新たに実施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・教員チャレンジテストの申込み</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では、手続き方法の簡素化の</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観点から申込み手順の見直し</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を実施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zh-CN"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&lt;</a:t>
                      </a:r>
                      <a:r>
                        <a:rPr kumimoji="1" lang="zh-CN"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参考：申込者数</a:t>
                      </a:r>
                      <a:r>
                        <a:rPr kumimoji="1" lang="en-US" altLang="zh-CN"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&gt;</a:t>
                      </a: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H</a:t>
                      </a:r>
                      <a:r>
                        <a:rPr kumimoji="1" lang="en-US" altLang="zh-CN"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26: 4,292</a:t>
                      </a:r>
                      <a:r>
                        <a:rPr kumimoji="1" lang="zh-CN"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H</a:t>
                      </a:r>
                      <a:r>
                        <a:rPr kumimoji="1" lang="en-US" altLang="zh-CN"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27: 5,764</a:t>
                      </a:r>
                      <a:r>
                        <a:rPr kumimoji="1" lang="zh-CN"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a:t>
                      </a: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6213" marR="0" lvl="0" indent="-90488"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90488"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・イベントや講座の申込み、添付資料や電子収納が必要な各種申請手続、採用試験申込みなどの電子化を継続して実施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1778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6213" marR="0" lvl="0" indent="-90488"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・同左</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76213" marR="0" indent="-90488"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8" name="正方形/長方形 17"/>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32</a:t>
            </a:r>
            <a:endParaRPr lang="ja-JP" altLang="en-US" dirty="0">
              <a:solidFill>
                <a:prstClr val="black"/>
              </a:solidFill>
            </a:endParaRPr>
          </a:p>
        </p:txBody>
      </p:sp>
      <p:cxnSp>
        <p:nvCxnSpPr>
          <p:cNvPr id="21" name="直線矢印コネクタ 20"/>
          <p:cNvCxnSpPr/>
          <p:nvPr/>
        </p:nvCxnSpPr>
        <p:spPr>
          <a:xfrm>
            <a:off x="3428347" y="2132856"/>
            <a:ext cx="4761982"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264525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786305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①自律的な改革を支える体制</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の構築</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）マンパワーを最大限発揮できる組織人員体制の構築</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213434019"/>
              </p:ext>
            </p:extLst>
          </p:nvPr>
        </p:nvGraphicFramePr>
        <p:xfrm>
          <a:off x="467544" y="1246266"/>
          <a:ext cx="8172412" cy="5560934"/>
        </p:xfrm>
        <a:graphic>
          <a:graphicData uri="http://schemas.openxmlformats.org/drawingml/2006/table">
            <a:tbl>
              <a:tblPr firstRow="1" firstCol="1" bandRow="1" bandCol="1"/>
              <a:tblGrid>
                <a:gridCol w="1080000">
                  <a:extLst>
                    <a:ext uri="{9D8B030D-6E8A-4147-A177-3AD203B41FA5}">
                      <a16:colId xmlns="" xmlns:a16="http://schemas.microsoft.com/office/drawing/2014/main" val="20000"/>
                    </a:ext>
                  </a:extLst>
                </a:gridCol>
                <a:gridCol w="1080000">
                  <a:extLst>
                    <a:ext uri="{9D8B030D-6E8A-4147-A177-3AD203B41FA5}">
                      <a16:colId xmlns="" xmlns:a16="http://schemas.microsoft.com/office/drawing/2014/main" val="20001"/>
                    </a:ext>
                  </a:extLst>
                </a:gridCol>
                <a:gridCol w="720000">
                  <a:extLst>
                    <a:ext uri="{9D8B030D-6E8A-4147-A177-3AD203B41FA5}">
                      <a16:colId xmlns="" xmlns:a16="http://schemas.microsoft.com/office/drawing/2014/main" val="20002"/>
                    </a:ext>
                  </a:extLst>
                </a:gridCol>
                <a:gridCol w="1584176">
                  <a:extLst>
                    <a:ext uri="{9D8B030D-6E8A-4147-A177-3AD203B41FA5}">
                      <a16:colId xmlns="" xmlns:a16="http://schemas.microsoft.com/office/drawing/2014/main" val="20003"/>
                    </a:ext>
                  </a:extLst>
                </a:gridCol>
                <a:gridCol w="1584000">
                  <a:extLst>
                    <a:ext uri="{9D8B030D-6E8A-4147-A177-3AD203B41FA5}">
                      <a16:colId xmlns="" xmlns:a16="http://schemas.microsoft.com/office/drawing/2014/main" val="20004"/>
                    </a:ext>
                  </a:extLst>
                </a:gridCol>
                <a:gridCol w="1260140">
                  <a:extLst>
                    <a:ext uri="{9D8B030D-6E8A-4147-A177-3AD203B41FA5}">
                      <a16:colId xmlns="" xmlns:a16="http://schemas.microsoft.com/office/drawing/2014/main" val="20005"/>
                    </a:ext>
                  </a:extLst>
                </a:gridCol>
                <a:gridCol w="864096">
                  <a:extLst>
                    <a:ext uri="{9D8B030D-6E8A-4147-A177-3AD203B41FA5}">
                      <a16:colId xmlns="" xmlns:a16="http://schemas.microsoft.com/office/drawing/2014/main" val="20006"/>
                    </a:ext>
                  </a:extLst>
                </a:gridCol>
              </a:tblGrid>
              <a:tr h="198880">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 xmlns:a16="http://schemas.microsoft.com/office/drawing/2014/main" val="10000"/>
                  </a:ext>
                </a:extLst>
              </a:tr>
              <a:tr h="224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extLst>
                  <a:ext uri="{0D108BD9-81ED-4DB2-BD59-A6C34878D82A}">
                    <a16:rowId xmlns="" xmlns:a16="http://schemas.microsoft.com/office/drawing/2014/main" val="10001"/>
                  </a:ext>
                </a:extLst>
              </a:tr>
              <a:tr h="2193684">
                <a:tc>
                  <a:txBody>
                    <a:bodyPr/>
                    <a:lstStyle/>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職員が働きやすい環境づくり</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P62</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33350" algn="just" defTabSz="914400" rtl="0" eaLnBrk="1" fontAlgn="auto" latinLnBrk="0" hangingPunct="1">
                        <a:lnSpc>
                          <a:spcPct val="100000"/>
                        </a:lnSpc>
                        <a:spcBef>
                          <a:spcPts val="0"/>
                        </a:spcBef>
                        <a:spcAft>
                          <a:spcPts val="0"/>
                        </a:spcAft>
                        <a:buClrTx/>
                        <a:buSzTx/>
                        <a:buFontTx/>
                        <a:buNone/>
                        <a:tabLst/>
                        <a:defRPr/>
                      </a:pPr>
                      <a:r>
                        <a:rPr lang="ja-JP"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職員が働きやすい環境づくり</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として、柔軟な働き方（時差勤務の弾力化など）、子育て中職員へのサポート、ワークライフバランスの推進などを検討します。</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indent="133350"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総務部</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人事局</a:t>
                      </a:r>
                    </a:p>
                    <a:p>
                      <a:pPr algn="just">
                        <a:lnSpc>
                          <a:spcPct val="100000"/>
                        </a:lnSpc>
                        <a:spcAft>
                          <a:spcPts val="0"/>
                        </a:spcAft>
                      </a:pP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業務改革</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職員</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が働きやすい</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環境づくり</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として</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、柔軟な働き方（時差出勤　など）、子育て中職員へのサポート、ワークライフバランスの推進及び</a:t>
                      </a:r>
                      <a:r>
                        <a:rPr kumimoji="1" lang="ja-JP" altLang="ja-JP" sz="9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これらを支援する</a:t>
                      </a:r>
                      <a:r>
                        <a:rPr kumimoji="1" lang="en-US" altLang="ja-JP" sz="9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ICT</a:t>
                      </a:r>
                      <a:r>
                        <a:rPr kumimoji="1" lang="ja-JP" altLang="ja-JP" sz="9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の活用</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等のあり方を検討</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・子育て支援の観点から、</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385763" marR="0" lvl="0" indent="-77152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放課後児童クラブ等の送迎</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を行う職員に係る早出遅出</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勤務対象について、小学校</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年生までを</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6</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年生までに</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拡大</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大阪府庁版「働き方改革」の策定・推進</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・イクボス運動</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・柔軟な勤務時間の設定</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・時間外勤務の見える化</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・グループ内での定時退庁</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の取組</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・過重労働ゼロに向けた改善</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措置</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育児介護等の支援策の充実</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・男性の育児参加休暇の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1438"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取得期間を出産の日後</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週</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間から</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16</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週間に拡大</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・早出遅出勤務について、保</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育所等への送迎要件を撤</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廃し、</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分早出の勤務パ</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ターンを導入</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・育児休業等の子の範囲の</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拡大（特別養子縁組の監護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期間中の子など）</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・各々の被介護人につき、連</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続する</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年間の期間内に</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 </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日につき</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時間を限度に勤</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務しないことができる介護</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時間制度の導入</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strike="sng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大阪府庁版「働き方改革」の推進</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・タブレット端末機の </a:t>
                      </a:r>
                      <a:endParaRPr kumimoji="1" lang="en-US" altLang="ja-JP" sz="90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本格導入</a:t>
                      </a:r>
                      <a:endParaRPr kumimoji="1" lang="en-US" altLang="ja-JP" sz="90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・サテライトオフィス試</a:t>
                      </a:r>
                      <a:endParaRPr kumimoji="1" lang="en-US" altLang="ja-JP" sz="90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行実施</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（利用要件拡</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大）</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・時間外勤務実績に</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着目した人員配置</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・テレワーク（在宅勤</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務）試行実施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・年次休暇の取得促</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進</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育児介護等の支援策の充実</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・介護休暇の１回に取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得できる日数の緩和</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・早出遅出勤務につい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て、</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分に加えて</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45</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分と</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60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分の早出の勤務パ</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ターンを追加</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育児介護の制度周知</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・子育て及び介護ハン</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ドブックの作成</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bl>
          </a:graphicData>
        </a:graphic>
      </p:graphicFrame>
      <p:sp>
        <p:nvSpPr>
          <p:cNvPr id="14" name="右矢印 13"/>
          <p:cNvSpPr/>
          <p:nvPr/>
        </p:nvSpPr>
        <p:spPr>
          <a:xfrm>
            <a:off x="4941113" y="2636912"/>
            <a:ext cx="2798348" cy="229643"/>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0" name="正方形/長方形 9"/>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20</a:t>
            </a:r>
            <a:endParaRPr lang="ja-JP" altLang="en-US" dirty="0">
              <a:solidFill>
                <a:prstClr val="black"/>
              </a:solidFill>
            </a:endParaRPr>
          </a:p>
        </p:txBody>
      </p:sp>
      <p:cxnSp>
        <p:nvCxnSpPr>
          <p:cNvPr id="8" name="直線矢印コネクタ 7"/>
          <p:cNvCxnSpPr/>
          <p:nvPr/>
        </p:nvCxnSpPr>
        <p:spPr>
          <a:xfrm>
            <a:off x="3491880" y="2725548"/>
            <a:ext cx="1449233" cy="1"/>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8815438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extLst>
              <p:ext uri="{D42A27DB-BD31-4B8C-83A1-F6EECF244321}">
                <p14:modId xmlns:p14="http://schemas.microsoft.com/office/powerpoint/2010/main" val="1428237690"/>
              </p:ext>
            </p:extLst>
          </p:nvPr>
        </p:nvGraphicFramePr>
        <p:xfrm>
          <a:off x="251520" y="1338202"/>
          <a:ext cx="8496944" cy="2654718"/>
        </p:xfrm>
        <a:graphic>
          <a:graphicData uri="http://schemas.openxmlformats.org/drawingml/2006/table">
            <a:tbl>
              <a:tblPr firstRow="1" firstCol="1" bandRow="1" bandCol="1"/>
              <a:tblGrid>
                <a:gridCol w="1161601"/>
                <a:gridCol w="1452000"/>
                <a:gridCol w="842783"/>
                <a:gridCol w="1872208"/>
                <a:gridCol w="1224136"/>
                <a:gridCol w="1224136"/>
                <a:gridCol w="720080"/>
              </a:tblGrid>
              <a:tr h="174998">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r>
              <a:tr h="19772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vMerge="1">
                  <a:txBody>
                    <a:bodyPr/>
                    <a:lstStyle/>
                    <a:p>
                      <a:endParaRPr kumimoji="1" lang="ja-JP" altLang="en-US"/>
                    </a:p>
                  </a:txBody>
                  <a:tcPr/>
                </a:tc>
              </a:tr>
              <a:tr h="2222133">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人材の育成</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P63</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defTabSz="647700">
                        <a:spcBef>
                          <a:spcPct val="0"/>
                        </a:spcBef>
                        <a:tabLst>
                          <a:tab pos="8256588" algn="r"/>
                        </a:tabLst>
                        <a:defRPr/>
                      </a:pPr>
                      <a:r>
                        <a:rPr lang="ja-JP" altLang="en-US" sz="9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実務経験を通じた能力開発</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(OJT)</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を中心に行うとともに、現場主義の人事配置等（人的マネジメント）に加え、行政課題の高度化、複雑化に対応するため、引き続き職員の専門的知識や経験を最大限</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活用した人事ローテーション、キャリアアップを行います。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総務部</a:t>
                      </a:r>
                    </a:p>
                    <a:p>
                      <a:pPr algn="just">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人事局</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l">
                        <a:lnSpc>
                          <a:spcPct val="100000"/>
                        </a:lnSpc>
                        <a:spcAft>
                          <a:spcPts val="0"/>
                        </a:spcAft>
                      </a:pP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適材</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適所の人事</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配置</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や研修等を通じた能力開発により、</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幅広い</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視野と専門領域を併せ持った職員を</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育成</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◆自律的なキャリア形成の支援策拡充（キャリアクリエイト制度の導入）</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36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36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26</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年度にキャリアクリエイト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36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制度を導入し、平成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27</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年度当初</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36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定期人事異動から同制度による</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36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人事配置を実施</a:t>
                      </a:r>
                      <a:endPar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36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◆キャリア形成の支援策実施</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（必要に応じ、随時見直し）</a:t>
                      </a:r>
                      <a:endParaRPr lang="ja-JP" altLang="ja-JP"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8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628409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①自律的な改革を支える体制の構築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）能力・モチベーションの向上</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21</a:t>
            </a:r>
            <a:endParaRPr lang="ja-JP" altLang="en-US" dirty="0">
              <a:solidFill>
                <a:prstClr val="black"/>
              </a:solidFill>
            </a:endParaRPr>
          </a:p>
        </p:txBody>
      </p:sp>
      <p:cxnSp>
        <p:nvCxnSpPr>
          <p:cNvPr id="10" name="直線矢印コネクタ 9"/>
          <p:cNvCxnSpPr/>
          <p:nvPr/>
        </p:nvCxnSpPr>
        <p:spPr>
          <a:xfrm>
            <a:off x="3923928" y="2348880"/>
            <a:ext cx="4104454"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2" name="直線矢印コネクタ 11"/>
          <p:cNvCxnSpPr/>
          <p:nvPr/>
        </p:nvCxnSpPr>
        <p:spPr>
          <a:xfrm>
            <a:off x="5580112" y="3183988"/>
            <a:ext cx="2448270"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9" name="直線矢印コネクタ 8"/>
          <p:cNvCxnSpPr/>
          <p:nvPr/>
        </p:nvCxnSpPr>
        <p:spPr>
          <a:xfrm>
            <a:off x="3923928" y="3183988"/>
            <a:ext cx="1656184"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1180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extLst>
              <p:ext uri="{D42A27DB-BD31-4B8C-83A1-F6EECF244321}">
                <p14:modId xmlns:p14="http://schemas.microsoft.com/office/powerpoint/2010/main" val="4164743768"/>
              </p:ext>
            </p:extLst>
          </p:nvPr>
        </p:nvGraphicFramePr>
        <p:xfrm>
          <a:off x="331912" y="1340769"/>
          <a:ext cx="8344544" cy="4911224"/>
        </p:xfrm>
        <a:graphic>
          <a:graphicData uri="http://schemas.openxmlformats.org/drawingml/2006/table">
            <a:tbl>
              <a:tblPr firstRow="1" firstCol="1" bandRow="1" bandCol="1"/>
              <a:tblGrid>
                <a:gridCol w="1150324">
                  <a:extLst>
                    <a:ext uri="{9D8B030D-6E8A-4147-A177-3AD203B41FA5}">
                      <a16:colId xmlns="" xmlns:a16="http://schemas.microsoft.com/office/drawing/2014/main" val="20000"/>
                    </a:ext>
                  </a:extLst>
                </a:gridCol>
                <a:gridCol w="1437904">
                  <a:extLst>
                    <a:ext uri="{9D8B030D-6E8A-4147-A177-3AD203B41FA5}">
                      <a16:colId xmlns="" xmlns:a16="http://schemas.microsoft.com/office/drawing/2014/main" val="20001"/>
                    </a:ext>
                  </a:extLst>
                </a:gridCol>
                <a:gridCol w="834601">
                  <a:extLst>
                    <a:ext uri="{9D8B030D-6E8A-4147-A177-3AD203B41FA5}">
                      <a16:colId xmlns="" xmlns:a16="http://schemas.microsoft.com/office/drawing/2014/main" val="20002"/>
                    </a:ext>
                  </a:extLst>
                </a:gridCol>
                <a:gridCol w="1753363">
                  <a:extLst>
                    <a:ext uri="{9D8B030D-6E8A-4147-A177-3AD203B41FA5}">
                      <a16:colId xmlns="" xmlns:a16="http://schemas.microsoft.com/office/drawing/2014/main" val="20003"/>
                    </a:ext>
                  </a:extLst>
                </a:gridCol>
                <a:gridCol w="1224136">
                  <a:extLst>
                    <a:ext uri="{9D8B030D-6E8A-4147-A177-3AD203B41FA5}">
                      <a16:colId xmlns="" xmlns:a16="http://schemas.microsoft.com/office/drawing/2014/main" val="20004"/>
                    </a:ext>
                  </a:extLst>
                </a:gridCol>
                <a:gridCol w="1224136">
                  <a:extLst>
                    <a:ext uri="{9D8B030D-6E8A-4147-A177-3AD203B41FA5}">
                      <a16:colId xmlns="" xmlns:a16="http://schemas.microsoft.com/office/drawing/2014/main" val="20005"/>
                    </a:ext>
                  </a:extLst>
                </a:gridCol>
                <a:gridCol w="720080">
                  <a:extLst>
                    <a:ext uri="{9D8B030D-6E8A-4147-A177-3AD203B41FA5}">
                      <a16:colId xmlns="" xmlns:a16="http://schemas.microsoft.com/office/drawing/2014/main" val="20006"/>
                    </a:ext>
                  </a:extLst>
                </a:gridCol>
              </a:tblGrid>
              <a:tr h="194907">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extLst>
                  <a:ext uri="{0D108BD9-81ED-4DB2-BD59-A6C34878D82A}">
                    <a16:rowId xmlns="" xmlns:a16="http://schemas.microsoft.com/office/drawing/2014/main" val="10000"/>
                  </a:ext>
                </a:extLst>
              </a:tr>
              <a:tr h="19490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vMerge="1">
                  <a:txBody>
                    <a:bodyPr/>
                    <a:lstStyle/>
                    <a:p>
                      <a:endParaRPr kumimoji="1" lang="ja-JP" altLang="en-US"/>
                    </a:p>
                  </a:txBody>
                  <a:tcPr/>
                </a:tc>
                <a:extLst>
                  <a:ext uri="{0D108BD9-81ED-4DB2-BD59-A6C34878D82A}">
                    <a16:rowId xmlns="" xmlns:a16="http://schemas.microsoft.com/office/drawing/2014/main" val="10001"/>
                  </a:ext>
                </a:extLst>
              </a:tr>
              <a:tr h="1041947">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組織横断ネットワーク</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defTabSz="647700">
                        <a:spcBef>
                          <a:spcPct val="0"/>
                        </a:spcBef>
                        <a:tabLst>
                          <a:tab pos="8256588" algn="r"/>
                        </a:tabLst>
                        <a:defRPr/>
                      </a:pPr>
                      <a:endParaRPr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r>
                        <a:rPr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部局長マネジメントによる部局間交流、職種間交流（勉強会、プレゼンテーション機会等）を通じ、能力の研鑽と幅広い視点・視野からの企画力、判断力等を高めます。</a:t>
                      </a:r>
                      <a:endParaRPr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endPar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全部局</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36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6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◆部局長マネジメントによる部局間交流、勉強会やプレゼンテーションの機会などを通じ、能力の研鑽、幅広い視点・視野からの企画力等を養成</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72000" indent="-457200" algn="l">
                        <a:lnSpc>
                          <a:spcPct val="100000"/>
                        </a:lnSpc>
                        <a:spcAft>
                          <a:spcPts val="0"/>
                        </a:spcAft>
                      </a:pPr>
                      <a:endParaRPr lang="ja-JP" sz="8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solidFill>
                          <a:schemeClr val="tx1"/>
                        </a:solidFill>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2477740">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実効ある提案制度</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defTabSz="647700">
                        <a:spcBef>
                          <a:spcPct val="0"/>
                        </a:spcBef>
                        <a:tabLst>
                          <a:tab pos="8256588" algn="r"/>
                        </a:tabLst>
                        <a:defRPr/>
                      </a:pPr>
                      <a:r>
                        <a:rPr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職員提案による業務効率化の取組み等を組織的に共有し、業務へ反映する取組みとして、フォローアップや提案の実現を支援し、表彰等のインセンティブを導入することにより活性化を図ります。</a:t>
                      </a:r>
                      <a:endPar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総務部</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IT</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・業務改革課</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sngStrike" kern="100" cap="none" spc="0" normalizeH="0" baseline="0" noProof="0" dirty="0" smtClean="0">
                        <a:ln>
                          <a:noFill/>
                        </a:ln>
                        <a:solidFill>
                          <a:srgbClr val="D6ECFF">
                            <a:lumMod val="5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36000" indent="-432000"/>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6000" indent="-432000"/>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◆職員提案の業務へ反映する取組みとして、フォローアップによる提案実現の支援、表彰等インセンティブを実施</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・業務改善にかかる提案制度に  　　</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おいて、期間を定めて集中的に</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提案を募集し、表彰制度を導入</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・応募のあった提案内容をＷＥＢ</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上で公表、共有することを通じ　</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て、それぞれの職場の業務に</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反映</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・職員が直接知事へ提案する</a:t>
                      </a:r>
                      <a:r>
                        <a:rPr kumimoji="1" lang="ja-JP" altLang="en-US" sz="900" b="0" i="0" u="none" strike="noStrike" kern="12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こ</a:t>
                      </a:r>
                      <a:endPar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とができる「知事への職員提案」　　　</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を実施</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・提案のあった内容について、</a:t>
                      </a:r>
                      <a:r>
                        <a:rPr kumimoji="1" lang="ja-JP" altLang="en-US" sz="900" b="0" i="0" u="none" strike="noStrike" kern="12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そ</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の実現の可能性や課題に</a:t>
                      </a:r>
                      <a:r>
                        <a:rPr kumimoji="1" lang="ja-JP" altLang="en-US" sz="900" b="0" i="0" u="none" strike="noStrike" kern="12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かか</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る</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検証をサポート</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（提案数</a:t>
                      </a: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35</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件、検証対象</a:t>
                      </a: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17</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a:t>
                      </a: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72000" indent="-457200" algn="l">
                        <a:lnSpc>
                          <a:spcPct val="100000"/>
                        </a:lnSpc>
                        <a:spcAft>
                          <a:spcPts val="0"/>
                        </a:spcAft>
                      </a:pPr>
                      <a:endParaRPr lang="en-US" altLang="ja-JP" sz="8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8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8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8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8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8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8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0" indent="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・平成</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年度の実施</a:t>
                      </a:r>
                      <a:b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b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結果を踏まえ、</a:t>
                      </a: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効率</a:t>
                      </a:r>
                      <a:b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b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化の観点から、提案</a:t>
                      </a:r>
                      <a:b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b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制度の実施方法を</a:t>
                      </a:r>
                      <a:b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b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一部見</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直し（</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6</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月末）　　</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0" indent="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（通年受付。当該表</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0" indent="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彰制度の対象外）</a:t>
                      </a: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900" dirty="0" smtClean="0">
                        <a:solidFill>
                          <a:schemeClr val="tx1"/>
                        </a:solidFill>
                      </a:endParaRPr>
                    </a:p>
                    <a:p>
                      <a:endParaRPr kumimoji="1" lang="en-US" altLang="ja-JP" sz="900" dirty="0" smtClean="0">
                        <a:solidFill>
                          <a:schemeClr val="tx1"/>
                        </a:solidFill>
                      </a:endParaRPr>
                    </a:p>
                    <a:p>
                      <a:endParaRPr kumimoji="1" lang="en-US" altLang="ja-JP" sz="900" dirty="0" smtClean="0">
                        <a:solidFill>
                          <a:schemeClr val="tx1"/>
                        </a:solidFill>
                      </a:endParaRPr>
                    </a:p>
                    <a:p>
                      <a:endParaRPr kumimoji="1" lang="en-US" altLang="ja-JP" sz="900" dirty="0" smtClean="0">
                        <a:solidFill>
                          <a:schemeClr val="tx1"/>
                        </a:solidFill>
                      </a:endParaRPr>
                    </a:p>
                    <a:p>
                      <a:endParaRPr kumimoji="1" lang="en-US" altLang="ja-JP" sz="900" dirty="0" smtClean="0">
                        <a:solidFill>
                          <a:schemeClr val="tx1"/>
                        </a:solidFill>
                      </a:endParaRPr>
                    </a:p>
                    <a:p>
                      <a:endParaRPr kumimoji="1" lang="en-US" altLang="ja-JP" sz="900" dirty="0" smtClean="0">
                        <a:solidFill>
                          <a:schemeClr val="tx1"/>
                        </a:solidFill>
                      </a:endParaRPr>
                    </a:p>
                    <a:p>
                      <a:pPr marL="72000" marR="0" lvl="0" indent="-720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mn-lt"/>
                        <a:ea typeface="+mn-ea"/>
                        <a:cs typeface="+mn-cs"/>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n-lt"/>
                          <a:ea typeface="+mn-ea"/>
                          <a:cs typeface="+mn-cs"/>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・これまでの実施結果</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を踏まえ、効率化の </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観点から、提案制度 </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の実施方法を一部見</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直し。</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 （通年受付の制度に一本化）</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endParaRPr>
                    </a:p>
                    <a:p>
                      <a:pPr marL="72000" marR="0" lvl="0" indent="-72000" algn="l"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bl>
          </a:graphicData>
        </a:graphic>
      </p:graphicFrame>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628409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①自律的な改革を支える体制の構築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）能力・モチベーションの向上</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 name="直線矢印コネクタ 13"/>
          <p:cNvCxnSpPr/>
          <p:nvPr/>
        </p:nvCxnSpPr>
        <p:spPr>
          <a:xfrm>
            <a:off x="3995937" y="2708920"/>
            <a:ext cx="3960438"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1" name="正方形/長方形 10"/>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22</a:t>
            </a:r>
            <a:endParaRPr lang="ja-JP" altLang="en-US" dirty="0">
              <a:solidFill>
                <a:prstClr val="black"/>
              </a:solidFill>
            </a:endParaRPr>
          </a:p>
        </p:txBody>
      </p:sp>
      <p:sp>
        <p:nvSpPr>
          <p:cNvPr id="17" name="右矢印 16"/>
          <p:cNvSpPr/>
          <p:nvPr/>
        </p:nvSpPr>
        <p:spPr>
          <a:xfrm>
            <a:off x="3995937" y="3594932"/>
            <a:ext cx="3967658" cy="216024"/>
          </a:xfrm>
          <a:prstGeom prst="rightArrow">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Tree>
    <p:extLst>
      <p:ext uri="{BB962C8B-B14F-4D97-AF65-F5344CB8AC3E}">
        <p14:creationId xmlns:p14="http://schemas.microsoft.com/office/powerpoint/2010/main" val="26280780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729077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①自律的な改革を支える体制の構築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）知的ストックの活用（ナレッジマネジメント）</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226651928"/>
              </p:ext>
            </p:extLst>
          </p:nvPr>
        </p:nvGraphicFramePr>
        <p:xfrm>
          <a:off x="251520" y="1333186"/>
          <a:ext cx="8532528" cy="4875134"/>
        </p:xfrm>
        <a:graphic>
          <a:graphicData uri="http://schemas.openxmlformats.org/drawingml/2006/table">
            <a:tbl>
              <a:tblPr firstRow="1" firstCol="1" bandRow="1" bandCol="1"/>
              <a:tblGrid>
                <a:gridCol w="1154270">
                  <a:extLst>
                    <a:ext uri="{9D8B030D-6E8A-4147-A177-3AD203B41FA5}">
                      <a16:colId xmlns:a16="http://schemas.microsoft.com/office/drawing/2014/main" xmlns="" val="20000"/>
                    </a:ext>
                  </a:extLst>
                </a:gridCol>
                <a:gridCol w="1366010">
                  <a:extLst>
                    <a:ext uri="{9D8B030D-6E8A-4147-A177-3AD203B41FA5}">
                      <a16:colId xmlns:a16="http://schemas.microsoft.com/office/drawing/2014/main" xmlns="" val="20001"/>
                    </a:ext>
                  </a:extLst>
                </a:gridCol>
                <a:gridCol w="792088">
                  <a:extLst>
                    <a:ext uri="{9D8B030D-6E8A-4147-A177-3AD203B41FA5}">
                      <a16:colId xmlns:a16="http://schemas.microsoft.com/office/drawing/2014/main" xmlns="" val="20002"/>
                    </a:ext>
                  </a:extLst>
                </a:gridCol>
                <a:gridCol w="2304256">
                  <a:extLst>
                    <a:ext uri="{9D8B030D-6E8A-4147-A177-3AD203B41FA5}">
                      <a16:colId xmlns:a16="http://schemas.microsoft.com/office/drawing/2014/main" xmlns="" val="20003"/>
                    </a:ext>
                  </a:extLst>
                </a:gridCol>
                <a:gridCol w="1152128">
                  <a:extLst>
                    <a:ext uri="{9D8B030D-6E8A-4147-A177-3AD203B41FA5}">
                      <a16:colId xmlns:a16="http://schemas.microsoft.com/office/drawing/2014/main" xmlns="" val="20004"/>
                    </a:ext>
                  </a:extLst>
                </a:gridCol>
                <a:gridCol w="1152128">
                  <a:extLst>
                    <a:ext uri="{9D8B030D-6E8A-4147-A177-3AD203B41FA5}">
                      <a16:colId xmlns:a16="http://schemas.microsoft.com/office/drawing/2014/main" xmlns="" val="20005"/>
                    </a:ext>
                  </a:extLst>
                </a:gridCol>
                <a:gridCol w="611648">
                  <a:extLst>
                    <a:ext uri="{9D8B030D-6E8A-4147-A177-3AD203B41FA5}">
                      <a16:colId xmlns:a16="http://schemas.microsoft.com/office/drawing/2014/main" xmlns="" val="20006"/>
                    </a:ext>
                  </a:extLst>
                </a:gridCol>
              </a:tblGrid>
              <a:tr h="198880">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xmlns="" val="10000"/>
                  </a:ext>
                </a:extLst>
              </a:tr>
              <a:tr h="224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extLst>
                  <a:ext uri="{0D108BD9-81ED-4DB2-BD59-A6C34878D82A}">
                    <a16:rowId xmlns:a16="http://schemas.microsoft.com/office/drawing/2014/main" xmlns="" val="10001"/>
                  </a:ext>
                </a:extLst>
              </a:tr>
              <a:tr h="4192026">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知的ストックの活用（ナレッジマネジメント</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P64</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65</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職員・組織のもつ知識・ノウハウやネットワークを組織全体で共有化し、横断的に活用することにより、能力育成をはじめ、効率的、効果的な業務遂行及び創造性の発揮につなげます。</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併せて、チームワークを重視する組織風土へ変革していくことにより、組織全体の強みを束ね、総合力の向上をめざします。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総務部</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IT</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・業務改革課</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財務部行政経営課</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rgbClr val="D6ECFF">
                            <a:lumMod val="5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◆ナレッジマネジメントの検討</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　</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しごと</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ポータルサイト（仮称</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」（マニュ</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アル・通知</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など</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集約</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サイト</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の構築、運用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など、知識・ノウハウの承継</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ナレッジデータベース化（アーカイブ）</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など</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庁内共有</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　電子会議などのバーチャルＷＧ</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の活用</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　アドバイザー制度の導入（ＩＣＴ環境</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等により、</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アドバイ</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スを受ける仕組み）</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　全部局の対外的ネットワークの活用</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・「しごとポータルサイト」の設置、運用、機能</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追加など（利用者アンケート、デザインのリ</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ニューアル、検索機能の追加、投稿（おす</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すめ）型リンク機能の追加）</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・全部局の対外的ネットワークの活用の取組</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みの一つとして、「企業・大学と締結して</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い</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る連携協定一覧」を整理し、庁内共有</a:t>
                      </a: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・ナレッジデータベース化、電子会議、アドバ</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イザー制度など、効果的なナレッジマネジメ</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ントの手法について、技術、経費・運用方</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法などを引き続き検討</a:t>
                      </a:r>
                      <a:endPar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・「しごとポータルサ</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イト」の運用、機能</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強化（利用者アン</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ケート、検索範囲</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の対象拡大）</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・「企業・大学と締結</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している連携協定</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一覧」の更新、庁</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内共有を引き続き</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実施</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・電子会議の有効性</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等について検証</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（試行実施）</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sng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sng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sng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sng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sng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sng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sng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sng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sng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sng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sng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sng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・「しごとポータルサイ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ト」の運用、経験の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浅い職員向けの説明追加</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sng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・同左</a:t>
                      </a: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sng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sng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sng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sng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sng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ja-JP" altLang="en-US" sz="900" dirty="0" smtClean="0">
                          <a:solidFill>
                            <a:schemeClr val="tx1"/>
                          </a:solidFill>
                        </a:rPr>
                        <a:t> </a:t>
                      </a:r>
                      <a:endParaRPr lang="en-US" altLang="ja-JP" sz="900" dirty="0" smtClean="0">
                        <a:solidFill>
                          <a:schemeClr val="tx1"/>
                        </a:solidFill>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altLang="ja-JP" sz="900" baseline="0" dirty="0" smtClean="0">
                          <a:solidFill>
                            <a:schemeClr val="tx1"/>
                          </a:solidFill>
                          <a:latin typeface="ＭＳ Ｐ明朝" panose="02020600040205080304" pitchFamily="18" charset="-128"/>
                          <a:ea typeface="ＭＳ Ｐ明朝" panose="02020600040205080304" pitchFamily="18" charset="-128"/>
                        </a:rPr>
                        <a:t> </a:t>
                      </a:r>
                      <a:r>
                        <a:rPr lang="ja-JP" altLang="en-US" sz="900" dirty="0" smtClean="0">
                          <a:solidFill>
                            <a:schemeClr val="tx1"/>
                          </a:solidFill>
                          <a:latin typeface="ＭＳ Ｐ明朝" panose="02020600040205080304" pitchFamily="18" charset="-128"/>
                          <a:ea typeface="ＭＳ Ｐ明朝" panose="02020600040205080304" pitchFamily="18" charset="-128"/>
                        </a:rPr>
                        <a:t>・庁内の各種情報を有効活用できるよう庁内ウェブページの検索方法をマニュアル化し、職員に周知</a:t>
                      </a:r>
                      <a:endParaRPr lang="en-US" altLang="ja-JP" sz="900" dirty="0" smtClean="0">
                        <a:solidFill>
                          <a:schemeClr val="tx1"/>
                        </a:solidFill>
                        <a:latin typeface="ＭＳ Ｐ明朝" panose="02020600040205080304" pitchFamily="18" charset="-128"/>
                        <a:ea typeface="ＭＳ Ｐ明朝" panose="02020600040205080304" pitchFamily="18"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sng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14" name="正方形/長方形 1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23</a:t>
            </a:r>
            <a:endParaRPr lang="ja-JP" altLang="en-US" dirty="0">
              <a:solidFill>
                <a:prstClr val="black"/>
              </a:solidFill>
            </a:endParaRPr>
          </a:p>
        </p:txBody>
      </p:sp>
      <p:sp>
        <p:nvSpPr>
          <p:cNvPr id="6" name="大かっこ 5"/>
          <p:cNvSpPr/>
          <p:nvPr/>
        </p:nvSpPr>
        <p:spPr>
          <a:xfrm>
            <a:off x="3635896" y="2017450"/>
            <a:ext cx="2160240" cy="1339543"/>
          </a:xfrm>
          <a:prstGeom prst="bracketPair">
            <a:avLst>
              <a:gd name="adj" fmla="val 2635"/>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cxnSp>
        <p:nvCxnSpPr>
          <p:cNvPr id="10" name="直線矢印コネクタ 9"/>
          <p:cNvCxnSpPr/>
          <p:nvPr/>
        </p:nvCxnSpPr>
        <p:spPr>
          <a:xfrm>
            <a:off x="3779912" y="3496343"/>
            <a:ext cx="4392488"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376412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729077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①自律的な改革を支える体制の構築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）知的ストックの活用（ナレッジマネジメント）</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571117874"/>
              </p:ext>
            </p:extLst>
          </p:nvPr>
        </p:nvGraphicFramePr>
        <p:xfrm>
          <a:off x="251520" y="1333186"/>
          <a:ext cx="8532528" cy="4112038"/>
        </p:xfrm>
        <a:graphic>
          <a:graphicData uri="http://schemas.openxmlformats.org/drawingml/2006/table">
            <a:tbl>
              <a:tblPr firstRow="1" firstCol="1" bandRow="1" bandCol="1"/>
              <a:tblGrid>
                <a:gridCol w="1154270">
                  <a:extLst>
                    <a:ext uri="{9D8B030D-6E8A-4147-A177-3AD203B41FA5}">
                      <a16:colId xmlns="" xmlns:a16="http://schemas.microsoft.com/office/drawing/2014/main" val="20000"/>
                    </a:ext>
                  </a:extLst>
                </a:gridCol>
                <a:gridCol w="1366010">
                  <a:extLst>
                    <a:ext uri="{9D8B030D-6E8A-4147-A177-3AD203B41FA5}">
                      <a16:colId xmlns="" xmlns:a16="http://schemas.microsoft.com/office/drawing/2014/main" val="20001"/>
                    </a:ext>
                  </a:extLst>
                </a:gridCol>
                <a:gridCol w="792088">
                  <a:extLst>
                    <a:ext uri="{9D8B030D-6E8A-4147-A177-3AD203B41FA5}">
                      <a16:colId xmlns="" xmlns:a16="http://schemas.microsoft.com/office/drawing/2014/main" val="20002"/>
                    </a:ext>
                  </a:extLst>
                </a:gridCol>
                <a:gridCol w="2304256">
                  <a:extLst>
                    <a:ext uri="{9D8B030D-6E8A-4147-A177-3AD203B41FA5}">
                      <a16:colId xmlns="" xmlns:a16="http://schemas.microsoft.com/office/drawing/2014/main" val="20003"/>
                    </a:ext>
                  </a:extLst>
                </a:gridCol>
                <a:gridCol w="1152128">
                  <a:extLst>
                    <a:ext uri="{9D8B030D-6E8A-4147-A177-3AD203B41FA5}">
                      <a16:colId xmlns="" xmlns:a16="http://schemas.microsoft.com/office/drawing/2014/main" val="20004"/>
                    </a:ext>
                  </a:extLst>
                </a:gridCol>
                <a:gridCol w="1152128">
                  <a:extLst>
                    <a:ext uri="{9D8B030D-6E8A-4147-A177-3AD203B41FA5}">
                      <a16:colId xmlns="" xmlns:a16="http://schemas.microsoft.com/office/drawing/2014/main" val="20005"/>
                    </a:ext>
                  </a:extLst>
                </a:gridCol>
                <a:gridCol w="611648">
                  <a:extLst>
                    <a:ext uri="{9D8B030D-6E8A-4147-A177-3AD203B41FA5}">
                      <a16:colId xmlns="" xmlns:a16="http://schemas.microsoft.com/office/drawing/2014/main" val="20006"/>
                    </a:ext>
                  </a:extLst>
                </a:gridCol>
              </a:tblGrid>
              <a:tr h="198880">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 xmlns:a16="http://schemas.microsoft.com/office/drawing/2014/main" val="10000"/>
                  </a:ext>
                </a:extLst>
              </a:tr>
              <a:tr h="224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extLst>
                  <a:ext uri="{0D108BD9-81ED-4DB2-BD59-A6C34878D82A}">
                    <a16:rowId xmlns="" xmlns:a16="http://schemas.microsoft.com/office/drawing/2014/main" val="10001"/>
                  </a:ext>
                </a:extLst>
              </a:tr>
              <a:tr h="3687970">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知的ストックの活用（ナレッジマネジメント</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P64</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65</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職員・組織のもつ知識・ノウハウやネットワークを組織全体で共有化し、横断的に活用することにより、能力育成をはじめ、効率的、効果的な業務遂行及び創造性の発揮につなげます。</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併せて、チームワークを重視する組織風土へ変革していくことにより、組織全体の強みを束ね、総合力の向上をめざします。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総務部</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IT</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・業務改革課</a:t>
                      </a:r>
                    </a:p>
                    <a:p>
                      <a:pPr algn="just">
                        <a:lnSpc>
                          <a:spcPct val="100000"/>
                        </a:lnSpc>
                        <a:spcAft>
                          <a:spcPts val="0"/>
                        </a:spcAft>
                      </a:pPr>
                      <a:endParaRPr lang="ja-JP" sz="900" strike="sngStrike" kern="100" dirty="0">
                        <a:solidFill>
                          <a:schemeClr val="bg2">
                            <a:lumMod val="50000"/>
                          </a:schemeClr>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◆職員提案の充実</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u="none"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職員提案のフォローアップによる提案実現の支 援、表彰等インセンティブを実施</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・業務改善にかかる提案制度において、期</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間を定めて集中的に提案を募集し、表彰</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制度を導入</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・応募のあった提案内容をＷＥＢ上で公表、</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共有することを通じて、それぞれの職場の</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業務に反映</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・また、職員が直接知事へ提案することがで</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きる「知事への職員提案」を実施</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・提案のあった内容について、その実現の</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可能性や課題にかかる検証をサポート</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（提案数</a:t>
                      </a: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35</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件、検証対象</a:t>
                      </a: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17</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a:t>
                      </a: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・平成</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年度の実施   </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結果を踏まえ、</a:t>
                      </a: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効  </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率化の観点から、</a:t>
                      </a:r>
                      <a:b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b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提案制度の実施</a:t>
                      </a:r>
                      <a:b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b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方法を一部見</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直し</a:t>
                      </a:r>
                      <a:b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b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6</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月末）</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（通年受付。当該</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表彰制度の対象</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外）</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 ・これまでの実施結果</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を踏まえ、効率化の</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　観点から、提案制　</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　 度の実施方法を一 </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部見直し。</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  </a:t>
                      </a:r>
                      <a:r>
                        <a:rPr lang="ja-JP" altLang="en-US" sz="900" strike="noStrike" dirty="0" smtClean="0">
                          <a:solidFill>
                            <a:schemeClr val="tx1"/>
                          </a:solidFill>
                          <a:latin typeface="ＭＳ Ｐ明朝" panose="02020600040205080304" pitchFamily="18" charset="-128"/>
                          <a:ea typeface="ＭＳ Ｐ明朝" panose="02020600040205080304" pitchFamily="18" charset="-128"/>
                        </a:rPr>
                        <a:t>（通年受付の制度に一本化）</a:t>
                      </a:r>
                      <a:endPar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bl>
          </a:graphicData>
        </a:graphic>
      </p:graphicFrame>
      <p:sp>
        <p:nvSpPr>
          <p:cNvPr id="14" name="正方形/長方形 1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24</a:t>
            </a:r>
            <a:endParaRPr lang="ja-JP" altLang="en-US" dirty="0">
              <a:solidFill>
                <a:prstClr val="black"/>
              </a:solidFill>
            </a:endParaRPr>
          </a:p>
        </p:txBody>
      </p:sp>
      <p:sp>
        <p:nvSpPr>
          <p:cNvPr id="19" name="右矢印 18"/>
          <p:cNvSpPr/>
          <p:nvPr/>
        </p:nvSpPr>
        <p:spPr>
          <a:xfrm>
            <a:off x="3779912" y="2328355"/>
            <a:ext cx="4376731" cy="274349"/>
          </a:xfrm>
          <a:prstGeom prst="rightArrow">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Tree>
    <p:extLst>
      <p:ext uri="{BB962C8B-B14F-4D97-AF65-F5344CB8AC3E}">
        <p14:creationId xmlns:p14="http://schemas.microsoft.com/office/powerpoint/2010/main" val="39362215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2611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②業務</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改革の推進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の活用</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576621620"/>
              </p:ext>
            </p:extLst>
          </p:nvPr>
        </p:nvGraphicFramePr>
        <p:xfrm>
          <a:off x="251520" y="1330267"/>
          <a:ext cx="8640408" cy="4061101"/>
        </p:xfrm>
        <a:graphic>
          <a:graphicData uri="http://schemas.openxmlformats.org/drawingml/2006/table">
            <a:tbl>
              <a:tblPr firstRow="1" firstCol="1" bandRow="1" bandCol="1"/>
              <a:tblGrid>
                <a:gridCol w="1080120"/>
                <a:gridCol w="1080000"/>
                <a:gridCol w="792088"/>
                <a:gridCol w="1944000"/>
                <a:gridCol w="1944000"/>
                <a:gridCol w="1152128"/>
                <a:gridCol w="648072"/>
              </a:tblGrid>
              <a:tr h="168652">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9077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636847">
                <a:tc>
                  <a:txBody>
                    <a:bodyPr/>
                    <a:lstStyle/>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オープンデータの提供</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P66</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府が保有するデータを二次的利用が可能な形で公開します</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その取組みとして</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利用者にわかりやすく提供するため、各部局の有するデータを整理して掲載するポータルサイトを開設し、府民が幅広く利用できるように</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しま</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した。今後、国などの広域における取組みへの参画とともに、データの充実等を図っていきます。</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政策企画部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企画室</a:t>
                      </a: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◆オープンデータポータルサイトの運用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b="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b="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altLang="ja-JP" sz="900" b="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・ポータルサイトに掲載されたデータ</a:t>
                      </a:r>
                      <a:endPar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について、随時更新を実施</a:t>
                      </a:r>
                      <a:endPar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国その他の広域における取組みに参画しながら</a:t>
                      </a:r>
                      <a:r>
                        <a:rPr lang="ja-JP"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a:t>
                      </a:r>
                      <a:r>
                        <a:rPr lang="ja-JP"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サイト</a:t>
                      </a:r>
                      <a:r>
                        <a:rPr lang="ja-JP" altLang="en-US"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の改訂・拡充</a:t>
                      </a:r>
                      <a:endPar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b="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b="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altLang="ja-JP" sz="900" b="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・同サイトについてデータ量の充実、</a:t>
                      </a:r>
                      <a:endPar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利用可能性の向上を図るべく検討</a:t>
                      </a:r>
                      <a:endPar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・ポータルサイトの</a:t>
                      </a:r>
                      <a:r>
                        <a:rPr lang="ja-JP" altLang="en-US" sz="900"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掲載データ</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を順次</a:t>
                      </a:r>
                      <a:r>
                        <a:rPr lang="ja-JP" altLang="en-US" sz="900"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更新</a:t>
                      </a:r>
                      <a:endParaRPr lang="en-US" altLang="ja-JP" sz="90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・同サイトを民間が運営する行政</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オープンデータサイトにリンク</a:t>
                      </a: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 </a:t>
                      </a:r>
                    </a:p>
                    <a:p>
                      <a:pPr marL="72000" indent="-457200" algn="l">
                        <a:lnSpc>
                          <a:spcPct val="100000"/>
                        </a:lnSpc>
                        <a:spcAft>
                          <a:spcPts val="0"/>
                        </a:spcAft>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・同左</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・掲載内容の拡充・調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整</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・国のデータカタログサイトにリンク</a:t>
                      </a:r>
                      <a:endParaRPr lang="en-US" altLang="ja-JP" sz="900" strike="sng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08112">
                <a:tc>
                  <a:txBody>
                    <a:body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ビッグデータの活用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P67</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国における議論の方向を注視しつつ、データ収集やリンケージ等活用に必要な仕組みや費用対効果</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、集約</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されたデータの活用可能性など、府と</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して</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取組</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む</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べき方向について検討を進めていきます。</a:t>
                      </a: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政策企画部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企画室</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戦略事業室</a:t>
                      </a: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ビッグデータ</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の活用事例について、費用対効果も含め</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研究</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b="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・ビッグデータの活用可能性につい </a:t>
                      </a:r>
                      <a:endPar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て</a:t>
                      </a:r>
                      <a:r>
                        <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費用対効果、個人情報保護にも </a:t>
                      </a:r>
                      <a:endPar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留意しつつ研究</a:t>
                      </a:r>
                      <a:endPar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・民間企業等と意見交換を実施</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・民間事業者が保有するビッグデー</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タを活用した具体的な行政課題の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解決を事業部局に提案</a:t>
                      </a: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・研修会・意見交換会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に参加</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ja-JP" sz="900"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他府県の活用事例なども参考にしつつ、民間企業等の意見や費用対効果も踏まえ活用方策を検討</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 name="右矢印 13"/>
          <p:cNvSpPr/>
          <p:nvPr/>
        </p:nvSpPr>
        <p:spPr>
          <a:xfrm>
            <a:off x="4211960" y="3129848"/>
            <a:ext cx="4032448" cy="230426"/>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9" name="右矢印 18"/>
          <p:cNvSpPr/>
          <p:nvPr/>
        </p:nvSpPr>
        <p:spPr>
          <a:xfrm>
            <a:off x="3419872" y="2046525"/>
            <a:ext cx="4824536" cy="230426"/>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21" name="正方形/長方形 20"/>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25</a:t>
            </a:r>
            <a:endParaRPr lang="ja-JP" altLang="en-US" dirty="0">
              <a:solidFill>
                <a:prstClr val="black"/>
              </a:solidFill>
            </a:endParaRPr>
          </a:p>
        </p:txBody>
      </p:sp>
      <p:cxnSp>
        <p:nvCxnSpPr>
          <p:cNvPr id="11" name="直線矢印コネクタ 10"/>
          <p:cNvCxnSpPr/>
          <p:nvPr/>
        </p:nvCxnSpPr>
        <p:spPr>
          <a:xfrm>
            <a:off x="3419872" y="4581128"/>
            <a:ext cx="4824536" cy="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15356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2611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②業務</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改革の推進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の活用</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063681317"/>
              </p:ext>
            </p:extLst>
          </p:nvPr>
        </p:nvGraphicFramePr>
        <p:xfrm>
          <a:off x="251520" y="1330268"/>
          <a:ext cx="8568472" cy="5380169"/>
        </p:xfrm>
        <a:graphic>
          <a:graphicData uri="http://schemas.openxmlformats.org/drawingml/2006/table">
            <a:tbl>
              <a:tblPr firstRow="1" firstCol="1" bandRow="1" bandCol="1"/>
              <a:tblGrid>
                <a:gridCol w="1080120"/>
                <a:gridCol w="1440000"/>
                <a:gridCol w="720000"/>
                <a:gridCol w="1800440"/>
                <a:gridCol w="1584176"/>
                <a:gridCol w="1584176"/>
                <a:gridCol w="359560"/>
              </a:tblGrid>
              <a:tr h="168652">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9077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4661183">
                <a:tc>
                  <a:txBody>
                    <a:body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マイナンバーの活用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P68</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年からのマイナンバー制度導入に向け必要なシステム基盤の整備を行うとともに、社会保障・税・災害対策分野でのマイナンバーの活用について、省令等や国の制度設計を踏まえて検討します。</a:t>
                      </a: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総務部</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IT</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・業務改革課</a:t>
                      </a: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endParaRPr lang="ja-JP" sz="900" strike="noStrik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a:t>
                      </a:r>
                      <a:r>
                        <a:rPr lang="ja-JP" altLang="en-US" sz="90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経営</a:t>
                      </a:r>
                      <a:r>
                        <a:rPr lang="ja-JP" sz="90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a:t>
                      </a:r>
                      <a:endParaRPr lang="en-US" altLang="ja-JP" sz="90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府民文化部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府政情報室</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マイナンバーの活用</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について、国の制度設計を踏まえて検討</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・高等学校等への就学に要する</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経費の支弁に関する事務など、</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独自利用を行う事務を規定した</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マイナンバー利活用条例を</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年１月に施行</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マイナンバー</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制度に対応</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た</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庁内システム</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等</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の整備</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・情報連携の調整</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・府庁内での管理番号と個人番</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号を紐付ける大阪府団体内統</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合宛名システムを構築</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・マイナンバー制度導入に向けて、</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個人番号利用事務を専用ネット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ワーク</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内で行う等のセキュリティ</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対策を検討</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・特定個人情報（マイナンバーを含む個人情報）の適正な取扱いのための規定整備</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zh-TW"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特定個人情報保護評価</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に対する支援、同評価書に係る第三者点検業務の実施（随時）</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マイナンバーの利用開始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・独自利用を行う事務の追</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加を検討</a:t>
                      </a:r>
                      <a:endParaRPr lang="ja-JP"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・宛名システムの構築を完了。</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庁内の関連システムや府内</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市町村、他県との連携テスト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を実施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・個人番号利用事務専用ネッ</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トワーク構築などのセキュリ</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ティ対策を実施</a:t>
                      </a:r>
                    </a:p>
                    <a:p>
                      <a:pPr marL="72000" indent="-457200" algn="l">
                        <a:lnSpc>
                          <a:spcPct val="100000"/>
                        </a:lnSpc>
                        <a:spcAft>
                          <a:spcPts val="0"/>
                        </a:spcAft>
                      </a:pP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・生活に困窮する外国人に対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する保護に関する事務に</a:t>
                      </a:r>
                      <a:r>
                        <a:rPr lang="ja-JP" altLang="en-US" sz="900" kern="100" dirty="0" err="1"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つ</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いて、個人保護委員会の届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出・ 承認が完了</a:t>
                      </a:r>
                      <a:endParaRPr 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29</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11</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月から上記事</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務について、情報連携を開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始</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ja-JP" sz="900" kern="100" dirty="0">
                        <a:solidFill>
                          <a:schemeClr val="bg2">
                            <a:lumMod val="50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bg2">
                              <a:lumMod val="50000"/>
                            </a:schemeClr>
                          </a:solidFill>
                          <a:effectLst/>
                          <a:latin typeface="Meiryo UI" panose="020B0604030504040204" pitchFamily="50" charset="-128"/>
                          <a:ea typeface="Meiryo UI" panose="020B0604030504040204" pitchFamily="50" charset="-128"/>
                          <a:cs typeface="Meiryo UI" panose="020B0604030504040204" pitchFamily="50" charset="-128"/>
                        </a:rPr>
                        <a:t> </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・庁内システム等の整備を完</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了し、試行運用（７月）を経て</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本格運用を開始（</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11</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bg2">
                            <a:lumMod val="50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bg2">
                            <a:lumMod val="50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マイナンバー</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を活用した情報連携を</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開始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⇒本格運用</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7" name="直線矢印コネクタ 16"/>
          <p:cNvCxnSpPr/>
          <p:nvPr/>
        </p:nvCxnSpPr>
        <p:spPr>
          <a:xfrm>
            <a:off x="3707904" y="3284984"/>
            <a:ext cx="4688585"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23" name="右矢印 22"/>
          <p:cNvSpPr/>
          <p:nvPr/>
        </p:nvSpPr>
        <p:spPr>
          <a:xfrm>
            <a:off x="7884368" y="6381328"/>
            <a:ext cx="512121" cy="270275"/>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8" name="右矢印 17"/>
          <p:cNvSpPr/>
          <p:nvPr/>
        </p:nvSpPr>
        <p:spPr>
          <a:xfrm>
            <a:off x="4932040" y="5805264"/>
            <a:ext cx="3500488" cy="239169"/>
          </a:xfrm>
          <a:prstGeom prst="rightArrow">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cxnSp>
        <p:nvCxnSpPr>
          <p:cNvPr id="20" name="直線矢印コネクタ 19"/>
          <p:cNvCxnSpPr/>
          <p:nvPr/>
        </p:nvCxnSpPr>
        <p:spPr>
          <a:xfrm>
            <a:off x="3707904" y="2060848"/>
            <a:ext cx="4176464" cy="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21" name="正方形/長方形 20"/>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26</a:t>
            </a:r>
            <a:endParaRPr lang="ja-JP" altLang="en-US" dirty="0">
              <a:solidFill>
                <a:prstClr val="black"/>
              </a:solidFill>
            </a:endParaRPr>
          </a:p>
        </p:txBody>
      </p:sp>
      <p:cxnSp>
        <p:nvCxnSpPr>
          <p:cNvPr id="12" name="直線矢印コネクタ 11"/>
          <p:cNvCxnSpPr/>
          <p:nvPr/>
        </p:nvCxnSpPr>
        <p:spPr>
          <a:xfrm>
            <a:off x="7884368" y="2060848"/>
            <a:ext cx="54816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336406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2611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②業務</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改革の推進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の活用</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676576804"/>
              </p:ext>
            </p:extLst>
          </p:nvPr>
        </p:nvGraphicFramePr>
        <p:xfrm>
          <a:off x="251520" y="1340768"/>
          <a:ext cx="8424936" cy="4495078"/>
        </p:xfrm>
        <a:graphic>
          <a:graphicData uri="http://schemas.openxmlformats.org/drawingml/2006/table">
            <a:tbl>
              <a:tblPr firstRow="1" firstCol="1" bandRow="1" bandCol="1"/>
              <a:tblGrid>
                <a:gridCol w="1152128">
                  <a:extLst>
                    <a:ext uri="{9D8B030D-6E8A-4147-A177-3AD203B41FA5}">
                      <a16:colId xmlns="" xmlns:a16="http://schemas.microsoft.com/office/drawing/2014/main" val="20000"/>
                    </a:ext>
                  </a:extLst>
                </a:gridCol>
                <a:gridCol w="1440160">
                  <a:extLst>
                    <a:ext uri="{9D8B030D-6E8A-4147-A177-3AD203B41FA5}">
                      <a16:colId xmlns="" xmlns:a16="http://schemas.microsoft.com/office/drawing/2014/main" val="20001"/>
                    </a:ext>
                  </a:extLst>
                </a:gridCol>
                <a:gridCol w="720080">
                  <a:extLst>
                    <a:ext uri="{9D8B030D-6E8A-4147-A177-3AD203B41FA5}">
                      <a16:colId xmlns="" xmlns:a16="http://schemas.microsoft.com/office/drawing/2014/main" val="20002"/>
                    </a:ext>
                  </a:extLst>
                </a:gridCol>
                <a:gridCol w="2160240">
                  <a:extLst>
                    <a:ext uri="{9D8B030D-6E8A-4147-A177-3AD203B41FA5}">
                      <a16:colId xmlns="" xmlns:a16="http://schemas.microsoft.com/office/drawing/2014/main" val="20003"/>
                    </a:ext>
                  </a:extLst>
                </a:gridCol>
                <a:gridCol w="1152128">
                  <a:extLst>
                    <a:ext uri="{9D8B030D-6E8A-4147-A177-3AD203B41FA5}">
                      <a16:colId xmlns="" xmlns:a16="http://schemas.microsoft.com/office/drawing/2014/main" val="20004"/>
                    </a:ext>
                  </a:extLst>
                </a:gridCol>
                <a:gridCol w="1152128">
                  <a:extLst>
                    <a:ext uri="{9D8B030D-6E8A-4147-A177-3AD203B41FA5}">
                      <a16:colId xmlns="" xmlns:a16="http://schemas.microsoft.com/office/drawing/2014/main" val="20005"/>
                    </a:ext>
                  </a:extLst>
                </a:gridCol>
                <a:gridCol w="648072">
                  <a:extLst>
                    <a:ext uri="{9D8B030D-6E8A-4147-A177-3AD203B41FA5}">
                      <a16:colId xmlns="" xmlns:a16="http://schemas.microsoft.com/office/drawing/2014/main" val="20006"/>
                    </a:ext>
                  </a:extLst>
                </a:gridCol>
              </a:tblGrid>
              <a:tr h="216024">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i="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i="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 xmlns:a16="http://schemas.microsoft.com/office/drawing/2014/main" val="10000"/>
                  </a:ext>
                </a:extLst>
              </a:tr>
              <a:tr h="23692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extLst>
                  <a:ext uri="{0D108BD9-81ED-4DB2-BD59-A6C34878D82A}">
                    <a16:rowId xmlns="" xmlns:a16="http://schemas.microsoft.com/office/drawing/2014/main" val="10001"/>
                  </a:ext>
                </a:extLst>
              </a:tr>
              <a:tr h="987210">
                <a:tc rowSpan="2">
                  <a:txBody>
                    <a:bodyPr/>
                    <a:lstStyle/>
                    <a:p>
                      <a:pPr algn="just">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ICT</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活用による業務改革（改善）の推進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P69</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71</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リモートアクセス機能の活用、情報の共有化（共有フォルダの有効活用）、無線</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LAN</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の導入、タブレット端末の導入検討、庁内コミュニケーションツール</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検討</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、業務システムのマネジメント、</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C</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に対応した人材育成など</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取組</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みます</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総務部</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IT</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・業務改革課</a:t>
                      </a:r>
                    </a:p>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ja-JP" sz="900" strike="sngStrike" kern="100" dirty="0">
                        <a:solidFill>
                          <a:schemeClr val="bg2">
                            <a:lumMod val="50000"/>
                          </a:schemeClr>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【リモートアクセス機能の活用】</a:t>
                      </a: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モバイル</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端末と共にリモートアクセス機能の利用ルール等を整理し、利用拡大を</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図る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・モバイル端末の使いやすさ向上のため、</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設定変更を実施（</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・ＰＲに努め、モバイ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ル端末機の利用実</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績は昨年度より大</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幅に増加</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・タブレット端末の本</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格導入に伴い、モバ</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イル端末との適切な</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棲み分けを検討整</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理</a:t>
                      </a: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r h="194421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【無線ＬＡＮの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・検討</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耐震</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工事に合せて大手前庁舎の整備を</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行う</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・平成２７年度整備箇所について、当初</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計画どおり実施済み</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◆その他</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庁舎については、</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整備を検討</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し、可能なものから順次導入</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・出先機関のネットワーク再構築時の検討</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材料とするため、導入するとした場合に</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必要となる概算費用を算出（</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9</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sz="900" kern="12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・当初計画どおり</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整備完了</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900" b="0" i="0" u="none" strike="noStrike" kern="100" cap="none" spc="0" normalizeH="0" baseline="0" noProof="0" dirty="0" smtClean="0">
                        <a:ln>
                          <a:noFill/>
                        </a:ln>
                        <a:solidFill>
                          <a:srgbClr val="FF0000"/>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sng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sng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sngStrike" kern="100" cap="none" spc="0" normalizeH="0" baseline="0" noProof="0" dirty="0" smtClean="0">
                        <a:ln>
                          <a:noFill/>
                        </a:ln>
                        <a:solidFill>
                          <a:srgbClr val="FF0000"/>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rgbClr val="FF0000"/>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rgbClr val="FF0000"/>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・出先機関を含む庁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内ネットワーク再構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築を設計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・咲州庁舎での整備・導入を検討。</a:t>
                      </a:r>
                      <a:endParaRPr lang="en-US" altLang="ja-JP" sz="900" strike="sngStrike" dirty="0" smtClean="0">
                        <a:solidFill>
                          <a:schemeClr val="tx1"/>
                        </a:solidFill>
                        <a:latin typeface="ＭＳ Ｐ明朝" panose="02020600040205080304" pitchFamily="18" charset="-128"/>
                        <a:ea typeface="ＭＳ Ｐ明朝" panose="02020600040205080304" pitchFamily="18"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accent1">
                            <a:lumMod val="75000"/>
                          </a:scheme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accent1">
                            <a:lumMod val="75000"/>
                          </a:scheme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accent1">
                            <a:lumMod val="75000"/>
                          </a:scheme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accent1">
                            <a:lumMod val="75000"/>
                          </a:scheme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accent1">
                            <a:lumMod val="75000"/>
                          </a:scheme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accent1">
                            <a:lumMod val="75000"/>
                          </a:scheme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accent1">
                            <a:lumMod val="75000"/>
                          </a:scheme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年度に導入するための予算を計上</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3"/>
                  </a:ext>
                </a:extLst>
              </a:tr>
            </a:tbl>
          </a:graphicData>
        </a:graphic>
      </p:graphicFrame>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cxnSp>
        <p:nvCxnSpPr>
          <p:cNvPr id="19" name="直線矢印コネクタ 18"/>
          <p:cNvCxnSpPr/>
          <p:nvPr/>
        </p:nvCxnSpPr>
        <p:spPr>
          <a:xfrm>
            <a:off x="3763963" y="2276872"/>
            <a:ext cx="4264421"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21" name="直線矢印コネクタ 20"/>
          <p:cNvCxnSpPr/>
          <p:nvPr/>
        </p:nvCxnSpPr>
        <p:spPr>
          <a:xfrm>
            <a:off x="3763963" y="3632448"/>
            <a:ext cx="3112293"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35" name="直線矢印コネクタ 34"/>
          <p:cNvCxnSpPr/>
          <p:nvPr/>
        </p:nvCxnSpPr>
        <p:spPr>
          <a:xfrm>
            <a:off x="3763961" y="4941168"/>
            <a:ext cx="4264421" cy="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8" name="正方形/長方形 17"/>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27</a:t>
            </a:r>
            <a:endParaRPr lang="ja-JP" altLang="en-US" dirty="0">
              <a:solidFill>
                <a:prstClr val="black"/>
              </a:solidFill>
            </a:endParaRPr>
          </a:p>
        </p:txBody>
      </p:sp>
    </p:spTree>
    <p:extLst>
      <p:ext uri="{BB962C8B-B14F-4D97-AF65-F5344CB8AC3E}">
        <p14:creationId xmlns:p14="http://schemas.microsoft.com/office/powerpoint/2010/main" val="8702343"/>
      </p:ext>
    </p:extLst>
  </p:cSld>
  <p:clrMapOvr>
    <a:masterClrMapping/>
  </p:clrMapOvr>
  <p:timing>
    <p:tnLst>
      <p:par>
        <p:cTn id="1" dur="indefinite" restart="never" nodeType="tmRoot"/>
      </p:par>
    </p:tnLst>
  </p:timing>
</p:sld>
</file>

<file path=ppt/theme/theme1.xml><?xml version="1.0" encoding="utf-8"?>
<a:theme xmlns:a="http://schemas.openxmlformats.org/drawingml/2006/main" name="5_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FEF5C6CA66625842BD9EABBB207E7DCF" ma:contentTypeVersion="0" ma:contentTypeDescription="新しいドキュメントを作成します。" ma:contentTypeScope="" ma:versionID="19e100ba22bd90536024203d1e7e716f">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FD13421D-47B8-4EE1-AFD8-43F894A84F80}">
  <ds:schemaRefs>
    <ds:schemaRef ds:uri="http://schemas.microsoft.com/sharepoint/v3/contenttype/forms"/>
  </ds:schemaRefs>
</ds:datastoreItem>
</file>

<file path=customXml/itemProps2.xml><?xml version="1.0" encoding="utf-8"?>
<ds:datastoreItem xmlns:ds="http://schemas.openxmlformats.org/officeDocument/2006/customXml" ds:itemID="{B532240C-9678-49BC-876E-9028F5F0CBF7}">
  <ds:schemaRefs>
    <ds:schemaRef ds:uri="http://schemas.microsoft.com/office/2006/documentManagement/types"/>
    <ds:schemaRef ds:uri="http://purl.org/dc/elements/1.1/"/>
    <ds:schemaRef ds:uri="http://purl.org/dc/terms/"/>
    <ds:schemaRef ds:uri="http://www.w3.org/XML/1998/namespace"/>
    <ds:schemaRef ds:uri="http://schemas.openxmlformats.org/package/2006/metadata/core-propertie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54BAA375-4434-4683-9766-7CA0A63058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18664</TotalTime>
  <Words>2167</Words>
  <Application>Microsoft Office PowerPoint</Application>
  <PresentationFormat>画面に合わせる (4:3)</PresentationFormat>
  <Paragraphs>1185</Paragraphs>
  <Slides>14</Slides>
  <Notes>2</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5_Office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竹岡　佐和子</dc:creator>
  <cp:lastModifiedBy>HOSTNAME</cp:lastModifiedBy>
  <cp:revision>413</cp:revision>
  <cp:lastPrinted>2018-02-05T10:56:29Z</cp:lastPrinted>
  <dcterms:created xsi:type="dcterms:W3CDTF">2014-06-17T12:02:58Z</dcterms:created>
  <dcterms:modified xsi:type="dcterms:W3CDTF">2018-02-13T08:46:35Z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0x010100FEF5C6CA66625842BD9EABBB207E7DCF</vt:lpwstr>
  </property>
</Properties>
</file>