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08" r:id="rId5"/>
  </p:sldMasterIdLst>
  <p:notesMasterIdLst>
    <p:notesMasterId r:id="rId18"/>
  </p:notesMasterIdLst>
  <p:sldIdLst>
    <p:sldId id="1665" r:id="rId6"/>
    <p:sldId id="1666" r:id="rId7"/>
    <p:sldId id="1652" r:id="rId8"/>
    <p:sldId id="1732" r:id="rId9"/>
    <p:sldId id="1728" r:id="rId10"/>
    <p:sldId id="1729" r:id="rId11"/>
    <p:sldId id="1708" r:id="rId12"/>
    <p:sldId id="1731" r:id="rId13"/>
    <p:sldId id="1706" r:id="rId14"/>
    <p:sldId id="1727" r:id="rId15"/>
    <p:sldId id="1693" r:id="rId16"/>
    <p:sldId id="1667"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27610016"/>
              </p:ext>
            </p:extLst>
          </p:nvPr>
        </p:nvGraphicFramePr>
        <p:xfrm>
          <a:off x="270942" y="1288135"/>
          <a:ext cx="8640328" cy="4988237"/>
        </p:xfrm>
        <a:graphic>
          <a:graphicData uri="http://schemas.openxmlformats.org/drawingml/2006/table">
            <a:tbl>
              <a:tblPr firstRow="1" firstCol="1" bandRow="1" bandCol="1"/>
              <a:tblGrid>
                <a:gridCol w="1080120"/>
                <a:gridCol w="1080000"/>
                <a:gridCol w="720000"/>
                <a:gridCol w="1515941"/>
                <a:gridCol w="1561181"/>
                <a:gridCol w="1891086"/>
                <a:gridCol w="792000"/>
              </a:tblGrid>
              <a:tr h="217599">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69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46963">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課題に応じて、適宜具体的な提案を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・国への提案・要望（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津波浸水対策（南海トラフ</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巨大地震への備え）など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・国への提案・要望</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・リニア中央新幹線に係る緊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急要望（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月）及び大阪府・</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三重県・奈良県による首相</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への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・淀川左岸線延伸部の早期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整備に係る要望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・国土強靭化推進のための防災・減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災対策に関する提案（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・地方拠点強化税制の見直しに向け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た</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提言（</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◆執行体制の強化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・奈良県が関西広域連合に</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正式加入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分野の広域事務に追加</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して広域スポーツの振興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に取組む体制を整備</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sng"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en-US" altLang="ja-JP" sz="900" kern="1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・毒物劇物取扱者試験・登録</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販売者試験（医薬品販売）に</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ついて、平成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年度に広域</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連合での試験実施を目指す</a:t>
                      </a:r>
                      <a:endParaRPr lang="ja-JP" altLang="en-US" sz="900" dirty="0" smtClean="0">
                        <a:solidFill>
                          <a:schemeClr val="tx1"/>
                        </a:solidFill>
                        <a:latin typeface="ＭＳ Ｐ明朝" panose="02020600040205080304" pitchFamily="18" charset="-128"/>
                        <a:ea typeface="ＭＳ Ｐ明朝" panose="02020600040205080304" pitchFamily="18"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年度から関西広域連合で</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資格試験を実施するための方針 が決定</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期広域計画（平成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・試験問題の作成等、試験事務実施の準備を進める</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7</a:t>
            </a:r>
            <a:endParaRPr lang="ja-JP" altLang="en-US" dirty="0">
              <a:solidFill>
                <a:prstClr val="black"/>
              </a:solidFill>
            </a:endParaRPr>
          </a:p>
        </p:txBody>
      </p:sp>
      <p:cxnSp>
        <p:nvCxnSpPr>
          <p:cNvPr id="11" name="直線矢印コネクタ 10"/>
          <p:cNvCxnSpPr/>
          <p:nvPr/>
        </p:nvCxnSpPr>
        <p:spPr>
          <a:xfrm>
            <a:off x="3419872" y="5589240"/>
            <a:ext cx="4680520"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3419872" y="2132856"/>
            <a:ext cx="468052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19872" y="4257092"/>
            <a:ext cx="122442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2545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88866" y="40466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83704" y="332656"/>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692696"/>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641194"/>
              </p:ext>
            </p:extLst>
          </p:nvPr>
        </p:nvGraphicFramePr>
        <p:xfrm>
          <a:off x="251520" y="1052736"/>
          <a:ext cx="8352928" cy="5590219"/>
        </p:xfrm>
        <a:graphic>
          <a:graphicData uri="http://schemas.openxmlformats.org/drawingml/2006/table">
            <a:tbl>
              <a:tblPr firstRow="1" firstCol="1" bandRow="1" bandCol="1"/>
              <a:tblGrid>
                <a:gridCol w="1080120"/>
                <a:gridCol w="1440160"/>
                <a:gridCol w="792088"/>
                <a:gridCol w="1872208"/>
                <a:gridCol w="1224136"/>
                <a:gridCol w="1224136"/>
                <a:gridCol w="720080"/>
              </a:tblGrid>
              <a:tr h="22845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13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58467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戦略連携デスクの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・相談機能</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協働企業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企業と部局との連携数</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企業と部局との連携数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連携ガイドラインの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公民連携ガイドラインの策定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220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◆成功事例を参考にした部局の取組み拡大</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ガイドラインや成功事 例を踏まえ、各部局が個別に企業と事業連携協定を締結するなど連携を推進</a:t>
                      </a: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公民連携のノウハウを庁内に広げるため、若手研修を実施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kumimoji="1" lang="en-US" altLang="ja-JP" sz="900" b="0" i="0" u="none"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39</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社３大学</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a:t>
                      </a:r>
                    </a:p>
                    <a:p>
                      <a:pPr marL="72000" indent="-457200" algn="l">
                        <a:lnSpc>
                          <a:spcPct val="100000"/>
                        </a:lnSpc>
                        <a:spcAft>
                          <a:spcPts val="0"/>
                        </a:spcAft>
                      </a:pPr>
                      <a:endParaRPr lang="en-US" altLang="ja-JP" sz="900" strike="sngStrike" kern="10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・市町村担当者を含む 行政関係者を対象に、 先進事例を学ぶ公民 連携フォーラムを実施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1700832"/>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22" name="直線矢印コネクタ 21"/>
          <p:cNvCxnSpPr/>
          <p:nvPr/>
        </p:nvCxnSpPr>
        <p:spPr>
          <a:xfrm>
            <a:off x="5440287" y="4581128"/>
            <a:ext cx="24398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3691179" y="2662765"/>
            <a:ext cx="416252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16</a:t>
            </a:r>
            <a:endParaRPr lang="ja-JP" altLang="en-US" dirty="0">
              <a:solidFill>
                <a:prstClr val="black"/>
              </a:solidFill>
            </a:endParaRPr>
          </a:p>
        </p:txBody>
      </p:sp>
      <p:cxnSp>
        <p:nvCxnSpPr>
          <p:cNvPr id="11" name="直線矢印コネクタ 10"/>
          <p:cNvCxnSpPr/>
          <p:nvPr/>
        </p:nvCxnSpPr>
        <p:spPr>
          <a:xfrm>
            <a:off x="3703711" y="4581128"/>
            <a:ext cx="173657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3559259" y="2096840"/>
            <a:ext cx="28890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29700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88866" y="40466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83704" y="332656"/>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692696"/>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79873512"/>
              </p:ext>
            </p:extLst>
          </p:nvPr>
        </p:nvGraphicFramePr>
        <p:xfrm>
          <a:off x="251520" y="1052737"/>
          <a:ext cx="8352928" cy="2367538"/>
        </p:xfrm>
        <a:graphic>
          <a:graphicData uri="http://schemas.openxmlformats.org/drawingml/2006/table">
            <a:tbl>
              <a:tblPr firstRow="1" firstCol="1" bandRow="1" bandCol="1"/>
              <a:tblGrid>
                <a:gridCol w="1080120"/>
                <a:gridCol w="1440160"/>
                <a:gridCol w="792088"/>
                <a:gridCol w="1872208"/>
                <a:gridCol w="1224136"/>
                <a:gridCol w="1224136"/>
                <a:gridCol w="720080"/>
              </a:tblGrid>
              <a:tr h="9783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99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3343">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◆新たな取組みの検討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（国内外の先進事例情報収集）</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ソーシャル・インパクトボンドの情報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を収集</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可能なものから順次実施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年度からの事     業実施を前提として、国が実施するモデル事業に里親支援分野で参画</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sngStrike" kern="100" cap="none" spc="0" normalizeH="0" baseline="0" noProof="0" dirty="0" smtClean="0">
                        <a:ln>
                          <a:noFill/>
                        </a:ln>
                        <a:solidFill>
                          <a:srgbClr val="D6ECFF">
                            <a:lumMod val="50000"/>
                          </a:srgbClr>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5436096" y="2060848"/>
            <a:ext cx="246709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17</a:t>
            </a:r>
            <a:endParaRPr lang="ja-JP" altLang="en-US" dirty="0">
              <a:solidFill>
                <a:prstClr val="black"/>
              </a:solidFill>
            </a:endParaRPr>
          </a:p>
        </p:txBody>
      </p:sp>
      <p:cxnSp>
        <p:nvCxnSpPr>
          <p:cNvPr id="14" name="直線矢印コネクタ 13"/>
          <p:cNvCxnSpPr/>
          <p:nvPr/>
        </p:nvCxnSpPr>
        <p:spPr>
          <a:xfrm>
            <a:off x="3697385" y="2060848"/>
            <a:ext cx="173871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837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516314"/>
              </p:ext>
            </p:extLst>
          </p:nvPr>
        </p:nvGraphicFramePr>
        <p:xfrm>
          <a:off x="300386" y="1249933"/>
          <a:ext cx="8395406" cy="2680574"/>
        </p:xfrm>
        <a:graphic>
          <a:graphicData uri="http://schemas.openxmlformats.org/drawingml/2006/table">
            <a:tbl>
              <a:tblPr firstRow="1" firstCol="1" bandRow="1" bandCol="1"/>
              <a:tblGrid>
                <a:gridCol w="1080000"/>
                <a:gridCol w="1080000"/>
                <a:gridCol w="756000"/>
                <a:gridCol w="1771190"/>
                <a:gridCol w="1764000"/>
                <a:gridCol w="1152128"/>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847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他</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◆区域計画を策定し、特例を活用した特定事業等の実施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画の計４回の内閣総理大臣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の認定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◆区域会議等を活用した新たな規</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制改革提案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回の内閣総理大臣の認</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385763" indent="-385763"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385763" indent="-385763"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sngStrike"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・関西圏国家戦略特別区域計画の計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回の内閣総理大臣の認定</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月末現在）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・新たな規制改革提案１件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月末現在）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国は、国家戦略特区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を活用し、更なる規制改革事項の実現を図ることとしている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11374" y="3889492"/>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53868511"/>
              </p:ext>
            </p:extLst>
          </p:nvPr>
        </p:nvGraphicFramePr>
        <p:xfrm>
          <a:off x="301540" y="4166491"/>
          <a:ext cx="8402011" cy="2531851"/>
        </p:xfrm>
        <a:graphic>
          <a:graphicData uri="http://schemas.openxmlformats.org/drawingml/2006/table">
            <a:tbl>
              <a:tblPr firstRow="1" firstCol="1" bandRow="1" bandCol="1"/>
              <a:tblGrid>
                <a:gridCol w="1081596"/>
                <a:gridCol w="1080000"/>
                <a:gridCol w="792000"/>
                <a:gridCol w="1776199"/>
                <a:gridCol w="1728000"/>
                <a:gridCol w="1152128"/>
                <a:gridCol w="792088"/>
              </a:tblGrid>
              <a:tr h="1888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33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04947">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年度補正予算の「地域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住民生活等緊急支援のための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交付金活用事業」を活用した、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71438"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福祉的配慮が必要な府民への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生活支援の検討にあたり、政策</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企画部、福祉部及び健康医療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部の関係室課からなるプロジェ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42875" marR="0" lvl="0" indent="-1428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クトチームを設置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。対象者にプリ ペイドカード「も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カード」を配布し、生活用品等の購入に活用</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・地方分権改革の促進に向け、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副首都化の推進と連携を図り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ながら、総合的かつ効果的に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推進するため、政策企画部及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び総務部の関係室課からなる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プロジェクトチームを設置</a:t>
                      </a:r>
                      <a:endParaRPr lang="ja-JP" altLang="ja-JP" sz="900" b="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・大阪府の総合的な結婚支援のあり方について検討を行うため、政策企画部と福祉部など関係</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部局が参画した「結婚支援のあり方検討プロジェクトチーム」を設置</a:t>
                      </a:r>
                    </a:p>
                    <a:p>
                      <a:pPr marL="36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3491880" y="2060848"/>
            <a:ext cx="442864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3491880" y="3284984"/>
            <a:ext cx="4428489"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3491880" y="4868303"/>
            <a:ext cx="439248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18</a:t>
            </a:r>
            <a:endParaRPr lang="ja-JP" altLang="en-US" dirty="0">
              <a:solidFill>
                <a:prstClr val="black"/>
              </a:solidFill>
            </a:endParaRPr>
          </a:p>
        </p:txBody>
      </p:sp>
    </p:spTree>
    <p:extLst>
      <p:ext uri="{BB962C8B-B14F-4D97-AF65-F5344CB8AC3E}">
        <p14:creationId xmlns:p14="http://schemas.microsoft.com/office/powerpoint/2010/main" val="279826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60597996"/>
              </p:ext>
            </p:extLst>
          </p:nvPr>
        </p:nvGraphicFramePr>
        <p:xfrm>
          <a:off x="251520" y="1367008"/>
          <a:ext cx="8640212" cy="4798296"/>
        </p:xfrm>
        <a:graphic>
          <a:graphicData uri="http://schemas.openxmlformats.org/drawingml/2006/table">
            <a:tbl>
              <a:tblPr firstRow="1" firstCol="1" bandRow="1" bandCol="1"/>
              <a:tblGrid>
                <a:gridCol w="1080120"/>
                <a:gridCol w="1080000"/>
                <a:gridCol w="792088"/>
                <a:gridCol w="1872208"/>
                <a:gridCol w="1872000"/>
                <a:gridCol w="1223716"/>
                <a:gridCol w="720080"/>
              </a:tblGrid>
              <a:tr h="202561">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5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49195">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関西圏域の展望研究に関する報</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告書のとりまとめ（</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・関西広域連合における「関西版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総合戦略」（＝「関西創生戦略」）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の検討を実施</a:t>
                      </a:r>
                      <a:endParaRPr lang="ja-JP" sz="900" u="none" strike="sngStrik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国家要望等国への働きかけ</a:t>
                      </a: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・本府から国に対し、国出先機関の</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連合への移管の推進等について</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要望するとともに（</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月）、関西広域</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連合として国の予算編成等に対す</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提案を実施し、国出先機関の地</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方移管の強力な推進等を要望</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第</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期広域計画の策定</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・関西創生戦略を策定（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及び改定（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年度と同様の要望を実施</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・第</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期広域計画の推進</a:t>
                      </a:r>
                      <a:endParaRPr lang="ja-JP"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・関西創生戦略の推進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年度と同様の要望を実施</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広域計画（平成</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の推進に取組む</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6948400" y="2348880"/>
            <a:ext cx="1224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3419872" y="4954076"/>
            <a:ext cx="475252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8</a:t>
            </a:r>
            <a:endParaRPr lang="ja-JP" altLang="en-US" dirty="0">
              <a:solidFill>
                <a:prstClr val="black"/>
              </a:solidFill>
            </a:endParaRPr>
          </a:p>
        </p:txBody>
      </p:sp>
      <p:cxnSp>
        <p:nvCxnSpPr>
          <p:cNvPr id="12" name="直線矢印コネクタ 11"/>
          <p:cNvCxnSpPr/>
          <p:nvPr/>
        </p:nvCxnSpPr>
        <p:spPr>
          <a:xfrm>
            <a:off x="3419872" y="2348880"/>
            <a:ext cx="3528184"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19872" y="2996952"/>
            <a:ext cx="3528392"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6999704" y="2996952"/>
            <a:ext cx="11726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3753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13984018"/>
              </p:ext>
            </p:extLst>
          </p:nvPr>
        </p:nvGraphicFramePr>
        <p:xfrm>
          <a:off x="251520" y="1340769"/>
          <a:ext cx="8532120" cy="3446806"/>
        </p:xfrm>
        <a:graphic>
          <a:graphicData uri="http://schemas.openxmlformats.org/drawingml/2006/table">
            <a:tbl>
              <a:tblPr firstRow="1" firstCol="1" bandRow="1" bandCol="1"/>
              <a:tblGrid>
                <a:gridCol w="1080120"/>
                <a:gridCol w="1080000"/>
                <a:gridCol w="792000"/>
                <a:gridCol w="1800000"/>
                <a:gridCol w="1800000"/>
                <a:gridCol w="1440000"/>
                <a:gridCol w="540000"/>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78051">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副首都推進局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方向性（案）の実現に向けた具体化の取組みの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・府営住宅の大阪市への移管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・地方独立行政法人大阪府立産業技術総合研究所と地方独立行政法人大阪市立工業研究所を統合した</a:t>
                      </a:r>
                      <a:r>
                        <a:rPr lang="zh-CN"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地方独立行政法人</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大阪産業技術研究所の設立（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大阪府立公衆衛生研究所と大阪市立環境科学研究所を統合した地方独立行政法人大阪健康安全基盤研究所の設立（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792088">
                <a:tc vMerge="1">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3419872" y="2109106"/>
            <a:ext cx="482417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19872" y="4653136"/>
            <a:ext cx="482417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9</a:t>
            </a:r>
            <a:endParaRPr lang="ja-JP" altLang="en-US" dirty="0">
              <a:solidFill>
                <a:prstClr val="black"/>
              </a:solidFill>
            </a:endParaRPr>
          </a:p>
        </p:txBody>
      </p:sp>
      <p:sp>
        <p:nvSpPr>
          <p:cNvPr id="3" name="テキスト ボックス 2"/>
          <p:cNvSpPr txBox="1"/>
          <p:nvPr/>
        </p:nvSpPr>
        <p:spPr>
          <a:xfrm>
            <a:off x="4932040" y="2132856"/>
            <a:ext cx="1872208" cy="369332"/>
          </a:xfrm>
          <a:prstGeom prst="rect">
            <a:avLst/>
          </a:prstGeom>
          <a:noFill/>
        </p:spPr>
        <p:txBody>
          <a:bodyPr wrap="square" rtlCol="0">
            <a:spAutoFit/>
          </a:bodyPr>
          <a:lstStyle/>
          <a:p>
            <a:pPr marL="72000" indent="-457200">
              <a:defRPr/>
            </a:pP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特別支援学校の府への一元化</a:t>
            </a:r>
            <a:endPar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Tree>
    <p:extLst>
      <p:ext uri="{BB962C8B-B14F-4D97-AF65-F5344CB8AC3E}">
        <p14:creationId xmlns:p14="http://schemas.microsoft.com/office/powerpoint/2010/main" val="637804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99996814"/>
              </p:ext>
            </p:extLst>
          </p:nvPr>
        </p:nvGraphicFramePr>
        <p:xfrm>
          <a:off x="251520" y="1309822"/>
          <a:ext cx="8388512" cy="5507002"/>
        </p:xfrm>
        <a:graphic>
          <a:graphicData uri="http://schemas.openxmlformats.org/drawingml/2006/table">
            <a:tbl>
              <a:tblPr firstRow="1" firstCol="1" bandRow="1" bandCol="1"/>
              <a:tblGrid>
                <a:gridCol w="1080120">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1331728">
                  <a:extLst>
                    <a:ext uri="{9D8B030D-6E8A-4147-A177-3AD203B41FA5}">
                      <a16:colId xmlns:a16="http://schemas.microsoft.com/office/drawing/2014/main" xmlns="" val="20005"/>
                    </a:ext>
                  </a:extLst>
                </a:gridCol>
                <a:gridCol w="648072">
                  <a:extLst>
                    <a:ext uri="{9D8B030D-6E8A-4147-A177-3AD203B41FA5}">
                      <a16:colId xmlns:a16="http://schemas.microsoft.com/office/drawing/2014/main" xmlns="" val="20006"/>
                    </a:ext>
                  </a:extLst>
                </a:gridCol>
              </a:tblGrid>
              <a:tr h="18144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10000"/>
                  </a:ext>
                </a:extLst>
              </a:tr>
              <a:tr h="16865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a16="http://schemas.microsoft.com/office/drawing/2014/main" xmlns="" val="10001"/>
                  </a:ext>
                </a:extLst>
              </a:tr>
              <a:tr h="4793417">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を設立し、個人府民税の徴収向上を図るとともに、滞納整理の共同実施を行います。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運営規模</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・参加</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団体（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効果額は、毎年度、市町から地方税徴収機構へ引継ぎを行うことから、引継がれる税額により変動する。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当初見込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4,000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億円を前提として、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≪取組実績≫</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億円（当初見込より▲</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億４千万円。他に延滞金等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lang="ja-JP" sz="9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◆同機構の運営</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・参加</a:t>
                      </a:r>
                      <a:r>
                        <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団体（</a:t>
                      </a:r>
                      <a:r>
                        <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25</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市２町）</a:t>
                      </a:r>
                      <a:endParaRPr 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u="dbl" kern="100" baseline="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dirty="0" smtClean="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≪取組実績≫</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・引継税額</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32.7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億円（前年比▲</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％）、引継件数</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3,817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①効果額（</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大阪府分）本税で</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億円の収入を確保。</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②効果額（府・市町合計）</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本税で</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14.2</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2.1</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億円の収入を確保。</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・参加</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30</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団体（</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26</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市４町）</a:t>
                      </a:r>
                      <a:endParaRPr lang="ja-JP"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≪取組実績≫</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○引継税額</a:t>
                      </a:r>
                      <a:r>
                        <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27.1</a:t>
                      </a: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億円（前年比▲</a:t>
                      </a:r>
                      <a:r>
                        <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3,935</a:t>
                      </a: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○引継税額は前年度を大幅に下回るものの、前年度並みの大阪府分の増収（効果）額を見込む。</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参加団体と協議</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した結果、平成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年度以降も</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参加３４団体と継続</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9" name="右矢印 18"/>
          <p:cNvSpPr/>
          <p:nvPr/>
        </p:nvSpPr>
        <p:spPr>
          <a:xfrm>
            <a:off x="4283968" y="2098689"/>
            <a:ext cx="367240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 </a:t>
            </a:r>
            <a:endParaRPr lang="ja-JP" altLang="en-US" dirty="0">
              <a:solidFill>
                <a:prstClr val="black"/>
              </a:solidFill>
            </a:endParaRPr>
          </a:p>
        </p:txBody>
      </p:sp>
      <p:cxnSp>
        <p:nvCxnSpPr>
          <p:cNvPr id="9" name="直線矢印コネクタ 8"/>
          <p:cNvCxnSpPr/>
          <p:nvPr/>
        </p:nvCxnSpPr>
        <p:spPr>
          <a:xfrm>
            <a:off x="3851920" y="2200631"/>
            <a:ext cx="43204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83842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461190956"/>
              </p:ext>
            </p:extLst>
          </p:nvPr>
        </p:nvGraphicFramePr>
        <p:xfrm>
          <a:off x="322713" y="1296065"/>
          <a:ext cx="8389159" cy="5085263"/>
        </p:xfrm>
        <a:graphic>
          <a:graphicData uri="http://schemas.openxmlformats.org/drawingml/2006/table">
            <a:tbl>
              <a:tblPr firstRow="1" firstCol="1" bandRow="1" bandCol="1"/>
              <a:tblGrid>
                <a:gridCol w="1008927"/>
                <a:gridCol w="1728000"/>
                <a:gridCol w="648000"/>
                <a:gridCol w="2088232"/>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982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事務所毎に「プラットフォーム」を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・各管理者のインフラ点検結果や補修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履歴等のデータを蓄積・活用するため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の維持管理データベースの基本設計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・市町村や大学等と連携し、各プラット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フォームにおいて</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橋梁点検実地</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や</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路樹管理研修</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等を開催</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【点検業務等の一括発注の検討】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・市町村の橋梁点検業務を、府都市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整備推進センターを活用し、一括し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て発注支援するしくみを構築、実施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・維持管理データ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ベースシステムの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構築に着手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・各地域ﾆｰｽﾞに応じ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た研修等を継続実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・他の市町村にも支</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援を拡大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・維持管理データ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ベースシステムの仮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運用（道路・港湾分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野）</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26</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8" name="直線矢印コネクタ 27"/>
          <p:cNvCxnSpPr/>
          <p:nvPr/>
        </p:nvCxnSpPr>
        <p:spPr>
          <a:xfrm>
            <a:off x="4139952" y="2708920"/>
            <a:ext cx="403157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11</a:t>
            </a:r>
            <a:endParaRPr lang="ja-JP" altLang="en-US" dirty="0">
              <a:solidFill>
                <a:prstClr val="black"/>
              </a:solidFill>
            </a:endParaRPr>
          </a:p>
        </p:txBody>
      </p:sp>
      <p:sp>
        <p:nvSpPr>
          <p:cNvPr id="2" name="大かっこ 1"/>
          <p:cNvSpPr/>
          <p:nvPr/>
        </p:nvSpPr>
        <p:spPr>
          <a:xfrm>
            <a:off x="1403647" y="3540968"/>
            <a:ext cx="1584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2" name="直線矢印コネクタ 11"/>
          <p:cNvCxnSpPr/>
          <p:nvPr/>
        </p:nvCxnSpPr>
        <p:spPr>
          <a:xfrm>
            <a:off x="4139952" y="3861048"/>
            <a:ext cx="403157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4139952" y="5229200"/>
            <a:ext cx="403157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502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73897524"/>
              </p:ext>
            </p:extLst>
          </p:nvPr>
        </p:nvGraphicFramePr>
        <p:xfrm>
          <a:off x="322713" y="1296065"/>
          <a:ext cx="8317151" cy="4869239"/>
        </p:xfrm>
        <a:graphic>
          <a:graphicData uri="http://schemas.openxmlformats.org/drawingml/2006/table">
            <a:tbl>
              <a:tblPr firstRow="1" firstCol="1" bandRow="1" bandCol="1"/>
              <a:tblGrid>
                <a:gridCol w="1008927"/>
                <a:gridCol w="1728000"/>
                <a:gridCol w="648000"/>
                <a:gridCol w="2016224"/>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83805">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・府内の</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大学（関大・工大・摂大・</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産大・近大・市大）と事業連携協定</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を締結し、技術相談や共同研究を</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・都市基盤施設（道路・治水・下水</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道・港湾・公園）の維持管理に係る</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技術相談窓口を各プラットフォーム</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に設置</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府のフィールドやデータを活用した</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維持管理の共同研究等の実施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・他大学へも事業連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携協定を拡大すべ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く調整（新たに京大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と締結）</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・大学と連携しながら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継続的に実施</a:t>
                      </a: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7030A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・新たに大阪大学との包括連携協定を締結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・大学と連携しながら、新技術に関する共同実験や各種研修会、技術相談等を実施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12</a:t>
            </a:r>
            <a:endParaRPr lang="ja-JP" altLang="en-US" dirty="0">
              <a:solidFill>
                <a:prstClr val="black"/>
              </a:solidFill>
            </a:endParaRPr>
          </a:p>
        </p:txBody>
      </p:sp>
      <p:sp>
        <p:nvSpPr>
          <p:cNvPr id="2" name="大かっこ 1"/>
          <p:cNvSpPr/>
          <p:nvPr/>
        </p:nvSpPr>
        <p:spPr>
          <a:xfrm>
            <a:off x="1402567" y="3429000"/>
            <a:ext cx="1548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1" name="直線矢印コネクタ 20"/>
          <p:cNvCxnSpPr/>
          <p:nvPr/>
        </p:nvCxnSpPr>
        <p:spPr>
          <a:xfrm>
            <a:off x="3851920" y="2996952"/>
            <a:ext cx="425441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1573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1570358"/>
              </p:ext>
            </p:extLst>
          </p:nvPr>
        </p:nvGraphicFramePr>
        <p:xfrm>
          <a:off x="305433" y="1362081"/>
          <a:ext cx="8424616" cy="5193736"/>
        </p:xfrm>
        <a:graphic>
          <a:graphicData uri="http://schemas.openxmlformats.org/drawingml/2006/table">
            <a:tbl>
              <a:tblPr firstRow="1" firstCol="1" bandRow="1" bandCol="1"/>
              <a:tblGrid>
                <a:gridCol w="1080120"/>
                <a:gridCol w="1080000"/>
                <a:gridCol w="720080"/>
                <a:gridCol w="1962311"/>
                <a:gridCol w="1656304"/>
                <a:gridCol w="1295824"/>
                <a:gridCol w="629977"/>
              </a:tblGrid>
              <a:tr h="195523">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80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449519">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・業務改革</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検討会（事務局：大阪府）を設置し、導入に向けた課題や導入方法等に</a:t>
                      </a:r>
                      <a:r>
                        <a:rPr lang="ja-JP" altLang="en-US" sz="900" u="non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いて検討するとともに、市町村からの</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個別相談に対し、技術的なアドバイスや他市町村との仲介を行うなど積極的に</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支援する</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・自治体クラウド検討会を実施し、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導入を検討している市町村に対し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○検討会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・システム事業者からの技術的な</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・府内での自治体クラウドの今後</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の進め方について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・早期に導入希望する団体への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支援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町村による取組み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協定書締結・調達開始</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・府域で取組む「大阪版自治体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クラウド」の検討</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説明会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・大規模団体等小グループでの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検討</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・総務省地域情報化アドバイザーによる講演及び勉強会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町村自治体クラウドの共同化へ事務局として参画</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・大規模団体の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IaaS※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同調達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RFI</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及び勉強会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ltLang="en-US" sz="900" dirty="0">
                        <a:solidFill>
                          <a:schemeClr val="bg2">
                            <a:lumMod val="50000"/>
                          </a:schemeClr>
                        </a:solidFill>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4186">
                <a:tc vMerge="1">
                  <a:txBody>
                    <a:bodyPr/>
                    <a:lstStyle/>
                    <a:p>
                      <a:endParaRPr kumimoji="1" lang="ja-JP" altLang="en-US"/>
                    </a:p>
                  </a:txBody>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市町村課</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地域（豊能、南河内、泉州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南）の広域連携研究会に参画し、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共同処理の円滑な推進や、さらな</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分野での広域連携が進むよう</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○研究会参加回数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・豊能（</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・南河内（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⇒泉州南地域において、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月～権限移譲事務</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の共同処理を開始（農林分野）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・広域連携等についての意見交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換の場である「地域ブロック会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議」の開催頻度を増やし（各ブ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ロック年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回）、先進事例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の情報提供などを実施。また、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会議の出席者を案件に応じて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柔軟に設定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・各地の広域連携研究会に参画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し、必要に応じて助言するなど、</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積極的なコーディネートを実施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（参加回数 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・「地域ブロック会議」を開催し、連携候補事務についての意見交換等を実施。（各ブロック年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・「基礎自治機能の維持・充実に関する研究会」において、府と市町村が共同で、新たな広域連携の促進につながる具体的方策について検討・研</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究を実施。（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3419872" y="4725144"/>
            <a:ext cx="468019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13</a:t>
            </a:r>
            <a:endParaRPr lang="ja-JP" altLang="en-US" dirty="0">
              <a:solidFill>
                <a:prstClr val="black"/>
              </a:solidFill>
            </a:endParaRPr>
          </a:p>
        </p:txBody>
      </p:sp>
      <p:cxnSp>
        <p:nvCxnSpPr>
          <p:cNvPr id="12" name="直線矢印コネクタ 11"/>
          <p:cNvCxnSpPr/>
          <p:nvPr/>
        </p:nvCxnSpPr>
        <p:spPr>
          <a:xfrm flipV="1">
            <a:off x="3419872" y="2918864"/>
            <a:ext cx="4680192" cy="17334"/>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3279799" y="5662736"/>
            <a:ext cx="1764000" cy="826604"/>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5" name="大かっこ 14"/>
          <p:cNvSpPr/>
          <p:nvPr/>
        </p:nvSpPr>
        <p:spPr>
          <a:xfrm>
            <a:off x="3275484" y="3429000"/>
            <a:ext cx="1728564" cy="720080"/>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 name="正方形/長方形 1"/>
          <p:cNvSpPr/>
          <p:nvPr/>
        </p:nvSpPr>
        <p:spPr>
          <a:xfrm>
            <a:off x="759768" y="6606745"/>
            <a:ext cx="7624464" cy="230832"/>
          </a:xfrm>
          <a:prstGeom prst="rect">
            <a:avLst/>
          </a:prstGeom>
        </p:spPr>
        <p:txBody>
          <a:bodyPr wrap="square">
            <a:spAutoFit/>
          </a:bodyPr>
          <a:lstStyle/>
          <a:p>
            <a:pPr lvl="0"/>
            <a:r>
              <a:rPr lang="en-US" altLang="ja-JP" sz="900" dirty="0"/>
              <a:t>※Infrastructure as a Service</a:t>
            </a:r>
            <a:r>
              <a:rPr lang="ja-JP" altLang="en-US" sz="900" dirty="0"/>
              <a:t>の略。クラウドコンピューティングの一種で、サーバー等の情報基盤を仮想化し、ネットワーク経由で共同利用する形態のこと。</a:t>
            </a:r>
          </a:p>
        </p:txBody>
      </p:sp>
    </p:spTree>
    <p:extLst>
      <p:ext uri="{BB962C8B-B14F-4D97-AF65-F5344CB8AC3E}">
        <p14:creationId xmlns:p14="http://schemas.microsoft.com/office/powerpoint/2010/main" val="4129874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811003278"/>
              </p:ext>
            </p:extLst>
          </p:nvPr>
        </p:nvGraphicFramePr>
        <p:xfrm>
          <a:off x="251520" y="1040329"/>
          <a:ext cx="8676088" cy="4600814"/>
        </p:xfrm>
        <a:graphic>
          <a:graphicData uri="http://schemas.openxmlformats.org/drawingml/2006/table">
            <a:tbl>
              <a:tblPr firstRow="1" firstCol="1" bandRow="1" bandCol="1"/>
              <a:tblGrid>
                <a:gridCol w="1080000"/>
                <a:gridCol w="1080000"/>
                <a:gridCol w="792088"/>
                <a:gridCol w="2232000"/>
                <a:gridCol w="1584664"/>
                <a:gridCol w="1368152"/>
                <a:gridCol w="539184"/>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062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男女参画・</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府民協働課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a:t>
                      </a:r>
                      <a:r>
                        <a:rPr lang="ja-JP" sz="9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公益税制の普及</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啓発及び利用促進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○市民公益税制導入済市町村数：</a:t>
                      </a:r>
                      <a:r>
                        <a:rPr kumimoji="1" lang="en-US" altLang="zh-CN"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○市町村、自治会、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法人等が参画する  </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交流会の実施</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月）、泉南市（２月）において、</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交流会を実施</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市民公益税制（府民税の税額控除）の対象となる指定法人数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号指定（社会福祉法人や公益法人、認定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号指定（条例指定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本制度の説明会等の開催状況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市民公益税制導入の促進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○同市町村数：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45</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sngStrike" kern="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○同交流会の実施：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熊取町（３月）において、</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交流会を実施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151</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sng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sngStrike" kern="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への</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説明会（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○同市町村数：</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34</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市町村</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○同法人数：</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46</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月末時点）</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○同交流会の実施：</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・藤井寺市（９月）、</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茨木市（</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11</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他</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箇所（見込）</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において、 </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交流会を実施</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指定法人数</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号指定→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165</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法人  </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月末時点）</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号指定 →３法人</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月末時点）</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説明会等の開催状況</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・市町村や中間支援団 </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体等への説明会</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rgbClr val="7FD13B">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認定</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NPO</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法人数</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14</a:t>
            </a:r>
            <a:endParaRPr lang="ja-JP" altLang="en-US" dirty="0">
              <a:solidFill>
                <a:prstClr val="black"/>
              </a:solidFill>
            </a:endParaRPr>
          </a:p>
        </p:txBody>
      </p:sp>
      <p:cxnSp>
        <p:nvCxnSpPr>
          <p:cNvPr id="18" name="直線矢印コネクタ 17"/>
          <p:cNvCxnSpPr/>
          <p:nvPr/>
        </p:nvCxnSpPr>
        <p:spPr>
          <a:xfrm>
            <a:off x="5436096" y="1844824"/>
            <a:ext cx="158417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7028720" y="1844824"/>
            <a:ext cx="12876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p:nvPr/>
        </p:nvCxnSpPr>
        <p:spPr>
          <a:xfrm>
            <a:off x="3344594" y="1844824"/>
            <a:ext cx="209150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48599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35784025"/>
              </p:ext>
            </p:extLst>
          </p:nvPr>
        </p:nvGraphicFramePr>
        <p:xfrm>
          <a:off x="251520" y="1040329"/>
          <a:ext cx="8676088" cy="2406254"/>
        </p:xfrm>
        <a:graphic>
          <a:graphicData uri="http://schemas.openxmlformats.org/drawingml/2006/table">
            <a:tbl>
              <a:tblPr firstRow="1" firstCol="1" bandRow="1" bandCol="1"/>
              <a:tblGrid>
                <a:gridCol w="1080000"/>
                <a:gridCol w="1080000"/>
                <a:gridCol w="792088"/>
                <a:gridCol w="2232000"/>
                <a:gridCol w="1872696"/>
                <a:gridCol w="1259304"/>
                <a:gridCol w="360000"/>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1472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・中央図書館において平成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施設管理業務等に指定管理者制度を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の先進</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事例情報収集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・他府県におけるＰＦＩの取組みの情報を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収集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中之島図書館において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月から施設管理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業務等に</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指定管理者制度を導入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可能なものは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PPP/PFI</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手法導入優先的</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検討規程を策定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日施行）</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（指定管理者の業務実施状況に係るモニタリングに総合評価を導入）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3364612" y="2132856"/>
            <a:ext cx="5203483"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V="1">
            <a:off x="5456115" y="2909216"/>
            <a:ext cx="3111981" cy="7597"/>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15</a:t>
            </a:r>
            <a:endParaRPr lang="ja-JP" altLang="en-US" dirty="0">
              <a:solidFill>
                <a:prstClr val="black"/>
              </a:solidFill>
            </a:endParaRPr>
          </a:p>
        </p:txBody>
      </p: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矢印コネクタ 19"/>
          <p:cNvCxnSpPr/>
          <p:nvPr/>
        </p:nvCxnSpPr>
        <p:spPr>
          <a:xfrm flipV="1">
            <a:off x="3393853" y="2900052"/>
            <a:ext cx="2039267" cy="7062"/>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2526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elements/1.1/"/>
    <ds:schemaRef ds:uri="http://schemas.microsoft.com/office/2006/metadata/properties"/>
    <ds:schemaRef ds:uri="http://purl.org/dc/terms/"/>
    <ds:schemaRef ds:uri="http://www.w3.org/XML/1998/namespace"/>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1926</Words>
  <Application>Microsoft Office PowerPoint</Application>
  <PresentationFormat>画面に合わせる (4:3)</PresentationFormat>
  <Paragraphs>1045</Paragraphs>
  <Slides>12</Slides>
  <Notes>0</Notes>
  <HiddenSlides>0</HiddenSlides>
  <MMClips>0</MMClips>
  <ScaleCrop>false</ScaleCrop>
  <HeadingPairs>
    <vt:vector size="4" baseType="variant">
      <vt:variant>
        <vt:lpstr>テーマ</vt:lpstr>
      </vt:variant>
      <vt:variant>
        <vt:i4>2</vt:i4>
      </vt:variant>
      <vt:variant>
        <vt:lpstr>スライド タイトル</vt:lpstr>
      </vt:variant>
      <vt:variant>
        <vt:i4>12</vt:i4>
      </vt:variant>
    </vt:vector>
  </HeadingPairs>
  <TitlesOfParts>
    <vt:vector size="14" baseType="lpstr">
      <vt:lpstr>4_Office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