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96" r:id="rId4"/>
    <p:sldMasterId id="2147483708" r:id="rId5"/>
  </p:sldMasterIdLst>
  <p:notesMasterIdLst>
    <p:notesMasterId r:id="rId18"/>
  </p:notesMasterIdLst>
  <p:sldIdLst>
    <p:sldId id="1665" r:id="rId6"/>
    <p:sldId id="1666" r:id="rId7"/>
    <p:sldId id="1652" r:id="rId8"/>
    <p:sldId id="1732" r:id="rId9"/>
    <p:sldId id="1728" r:id="rId10"/>
    <p:sldId id="1729" r:id="rId11"/>
    <p:sldId id="1708" r:id="rId12"/>
    <p:sldId id="1731" r:id="rId13"/>
    <p:sldId id="1706" r:id="rId14"/>
    <p:sldId id="1727" r:id="rId15"/>
    <p:sldId id="1693" r:id="rId16"/>
    <p:sldId id="1667"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D8EECE"/>
    <a:srgbClr val="EDF7E9"/>
    <a:srgbClr val="6699FF"/>
    <a:srgbClr val="9999FF"/>
    <a:srgbClr val="99CCFF"/>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80" d="100"/>
          <a:sy n="80" d="100"/>
        </p:scale>
        <p:origin x="-768" y="2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2018/2/13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83141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80443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73175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934441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59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5686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572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83276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16633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7586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03114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8852624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2018/2/13</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27610016"/>
              </p:ext>
            </p:extLst>
          </p:nvPr>
        </p:nvGraphicFramePr>
        <p:xfrm>
          <a:off x="270942" y="1288135"/>
          <a:ext cx="8640328" cy="4988237"/>
        </p:xfrm>
        <a:graphic>
          <a:graphicData uri="http://schemas.openxmlformats.org/drawingml/2006/table">
            <a:tbl>
              <a:tblPr firstRow="1" firstCol="1" bandRow="1" bandCol="1"/>
              <a:tblGrid>
                <a:gridCol w="1080120"/>
                <a:gridCol w="1080000"/>
                <a:gridCol w="720000"/>
                <a:gridCol w="1515941"/>
                <a:gridCol w="1561181"/>
                <a:gridCol w="1891086"/>
                <a:gridCol w="792000"/>
              </a:tblGrid>
              <a:tr h="217599">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取組み実績</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694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46963">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国への提案の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特区制度等を用いた規制改革の推進や、双眼型国土構造を見据えたリニア中央新幹線の早期実現など、大阪・関西の成長を通じた日本の再生に向けた課題解決型の具体的提案をさらに強化していきます。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課題に応じて、適宜具体的な提案を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・国への提案・要望（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津波浸水対策（南海トラフ</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巨大地震への備え）など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・国への提案・要望</a:t>
                      </a:r>
                      <a:endParaRPr kumimoji="1" lang="en-US" altLang="ja-JP"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・リニア中央新幹線に係る緊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急要望（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月）及び大阪府・</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三重県・奈良県による首相</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への</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要望（</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・淀川左岸線延伸部の早期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整備に係る要望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・国への提案・要望</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・国土強靭化推進のための防災・減</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災対策に関する提案（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・地方拠点強化税制の見直しに向け</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た</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提言（</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など</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2208">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広域課題への対応）</a:t>
                      </a: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◆執行体制の強化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・奈良県が関西広域連合に</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正式加入</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分野の広域事務に追加</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して広域スポーツの振興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に取組む体制を整備</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広域連合へ持ち寄る新たな事務の検討</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u="sng"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sng"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baseline="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en-US" altLang="ja-JP" sz="900" kern="100" baseline="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・毒物劇物取扱者試験・登録</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販売者試験（医薬品販売）に</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ついて、平成</a:t>
                      </a:r>
                      <a:r>
                        <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31</a:t>
                      </a:r>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年度に広域</a:t>
                      </a:r>
                      <a:endParaRPr lang="en-US" altLang="ja-JP"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r>
                        <a:rPr lang="ja-JP" altLang="en-US" sz="900"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連合での試験実施を目指す</a:t>
                      </a:r>
                      <a:endParaRPr lang="ja-JP" altLang="en-US" sz="900" dirty="0" smtClean="0">
                        <a:solidFill>
                          <a:schemeClr val="tx1"/>
                        </a:solidFill>
                        <a:latin typeface="ＭＳ Ｐ明朝" panose="02020600040205080304" pitchFamily="18" charset="-128"/>
                        <a:ea typeface="ＭＳ Ｐ明朝" panose="02020600040205080304" pitchFamily="18"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年度から関西広域連合で</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資格試験を実施するための方針 が決定</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期広域計画（平成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の推進に取組む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・試験問題の作成等、試験事務実施の準備を進める</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7</a:t>
            </a:r>
            <a:endParaRPr lang="ja-JP" altLang="en-US" dirty="0">
              <a:solidFill>
                <a:prstClr val="black"/>
              </a:solidFill>
            </a:endParaRPr>
          </a:p>
        </p:txBody>
      </p:sp>
      <p:cxnSp>
        <p:nvCxnSpPr>
          <p:cNvPr id="11" name="直線矢印コネクタ 10"/>
          <p:cNvCxnSpPr/>
          <p:nvPr/>
        </p:nvCxnSpPr>
        <p:spPr>
          <a:xfrm>
            <a:off x="3419872" y="5589240"/>
            <a:ext cx="4680520"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2" name="直線矢印コネクタ 11"/>
          <p:cNvCxnSpPr/>
          <p:nvPr/>
        </p:nvCxnSpPr>
        <p:spPr>
          <a:xfrm>
            <a:off x="3419872" y="2132856"/>
            <a:ext cx="468052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3419872" y="4257092"/>
            <a:ext cx="1224425"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62545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88866" y="40466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83704" y="332656"/>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692696"/>
            <a:ext cx="4854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）民間との新たなパートナーシップ</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9641194"/>
              </p:ext>
            </p:extLst>
          </p:nvPr>
        </p:nvGraphicFramePr>
        <p:xfrm>
          <a:off x="251520" y="1052736"/>
          <a:ext cx="8352928" cy="5590219"/>
        </p:xfrm>
        <a:graphic>
          <a:graphicData uri="http://schemas.openxmlformats.org/drawingml/2006/table">
            <a:tbl>
              <a:tblPr firstRow="1" firstCol="1" bandRow="1" bandCol="1"/>
              <a:tblGrid>
                <a:gridCol w="1080120"/>
                <a:gridCol w="1440160"/>
                <a:gridCol w="792088"/>
                <a:gridCol w="1872208"/>
                <a:gridCol w="1224136"/>
                <a:gridCol w="1224136"/>
                <a:gridCol w="720080"/>
              </a:tblGrid>
              <a:tr h="22845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13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584678">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民間との新たな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従来の公民連携の枠組みを前進させ、府又は民間の提案を基に、連携を展開するなど、双方のニーズをマッチングすることにより新たなパートナーシップを実現します。</a:t>
                      </a: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戦略連携デスクの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・相談機能</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庁内</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バックアップ機能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協働企業</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開拓</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企業等との連携に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よる事業実施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≪目標≫</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包括連携協定</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企業と部局との連携数</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包括連携協定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件（累計）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企業と部局との連携数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公民</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連携ガイドラインの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公民連携ガイドラインの策定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14</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60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件（累計）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220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◆成功事例を参考にした部局の取組み拡大</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7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ガイドラインや成功事 例を踏まえ、各部局が個別に企業と事業連携協定を締結するなど連携を推進</a:t>
                      </a: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公民連携のノウハウを庁内に広げるため、若手研修を実施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r>
                      <a:b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b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　</a:t>
                      </a:r>
                      <a:r>
                        <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件（累計）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150</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kumimoji="1" lang="en-US" altLang="ja-JP" sz="900" b="0" i="0" u="none" strike="sng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　</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en-US" altLang="zh-CN"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39</a:t>
                      </a:r>
                      <a:r>
                        <a:rPr kumimoji="1" lang="zh-CN"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社３大学</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（累計）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220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a:t>
                      </a:r>
                    </a:p>
                    <a:p>
                      <a:pPr marL="72000" indent="-457200" algn="l">
                        <a:lnSpc>
                          <a:spcPct val="100000"/>
                        </a:lnSpc>
                        <a:spcAft>
                          <a:spcPts val="0"/>
                        </a:spcAft>
                      </a:pPr>
                      <a:endParaRPr lang="en-US" altLang="ja-JP" sz="900" strike="sngStrike" kern="100" dirty="0" smtClean="0">
                        <a:solidFill>
                          <a:schemeClr val="accent1">
                            <a:lumMod val="7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・同左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・市町村担当者を含む 行政関係者を対象に、 先進事例を学ぶ公民 連携フォーラムを実施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AutoShape 5"/>
          <p:cNvSpPr>
            <a:spLocks noChangeArrowheads="1"/>
          </p:cNvSpPr>
          <p:nvPr/>
        </p:nvSpPr>
        <p:spPr bwMode="auto">
          <a:xfrm>
            <a:off x="3707904" y="1700832"/>
            <a:ext cx="1190625" cy="21600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solidFill>
                <a:prstClr val="black"/>
              </a:solidFill>
            </a:endParaRPr>
          </a:p>
        </p:txBody>
      </p:sp>
      <p:cxnSp>
        <p:nvCxnSpPr>
          <p:cNvPr id="22" name="直線矢印コネクタ 21"/>
          <p:cNvCxnSpPr/>
          <p:nvPr/>
        </p:nvCxnSpPr>
        <p:spPr>
          <a:xfrm>
            <a:off x="5440287" y="4581128"/>
            <a:ext cx="243988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7" name="右矢印 26"/>
          <p:cNvSpPr/>
          <p:nvPr/>
        </p:nvSpPr>
        <p:spPr>
          <a:xfrm>
            <a:off x="3691179" y="2662765"/>
            <a:ext cx="4162520" cy="21602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16</a:t>
            </a:r>
            <a:endParaRPr lang="ja-JP" altLang="en-US" dirty="0">
              <a:solidFill>
                <a:prstClr val="black"/>
              </a:solidFill>
            </a:endParaRPr>
          </a:p>
        </p:txBody>
      </p:sp>
      <p:cxnSp>
        <p:nvCxnSpPr>
          <p:cNvPr id="11" name="直線矢印コネクタ 10"/>
          <p:cNvCxnSpPr/>
          <p:nvPr/>
        </p:nvCxnSpPr>
        <p:spPr>
          <a:xfrm>
            <a:off x="3703711" y="4581128"/>
            <a:ext cx="1736576"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a:off x="3559259" y="2096840"/>
            <a:ext cx="288905"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29700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88866" y="40466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83704" y="332656"/>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692696"/>
            <a:ext cx="485421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）民間との新たなパートナーシップ</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679873512"/>
              </p:ext>
            </p:extLst>
          </p:nvPr>
        </p:nvGraphicFramePr>
        <p:xfrm>
          <a:off x="251520" y="1052737"/>
          <a:ext cx="8352928" cy="2367538"/>
        </p:xfrm>
        <a:graphic>
          <a:graphicData uri="http://schemas.openxmlformats.org/drawingml/2006/table">
            <a:tbl>
              <a:tblPr firstRow="1" firstCol="1" bandRow="1" bandCol="1"/>
              <a:tblGrid>
                <a:gridCol w="1080120"/>
                <a:gridCol w="1440160"/>
                <a:gridCol w="792088"/>
                <a:gridCol w="1872208"/>
                <a:gridCol w="1224136"/>
                <a:gridCol w="1224136"/>
                <a:gridCol w="720080"/>
              </a:tblGrid>
              <a:tr h="9783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99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63343">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民間との新たな</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P53</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従来の公民連携の枠組みを前進させ、府又は民間の提案を基に、連携を展開するなど、双方のニーズをマッチングすることにより新たなパートナーシップを実現します。</a:t>
                      </a: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◆新たな取組みの検討</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（国内外の先進事例情報収集）</a:t>
                      </a:r>
                      <a:endParaRPr kumimoji="1" lang="en-US" altLang="ja-JP" sz="9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ソーシャル・インパクトボンドの情報</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を収集</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strike="noStrik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可能なものから順次実施</a:t>
                      </a: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accent1">
                            <a:lumMod val="75000"/>
                          </a:scheme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strike="noStrike"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年度からの事     業実施を前提として、国が実施するモデル事業に里親支援分野で参画</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sngStrike" kern="100" cap="none" spc="0" normalizeH="0" baseline="0" noProof="0" dirty="0" smtClean="0">
                        <a:ln>
                          <a:noFill/>
                        </a:ln>
                        <a:solidFill>
                          <a:srgbClr val="D6ECFF">
                            <a:lumMod val="50000"/>
                          </a:srgbClr>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1393" marR="41393" marT="27758" marB="2775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393" marR="41393" marT="27758" marB="27758"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4" name="直線矢印コネクタ 23"/>
          <p:cNvCxnSpPr/>
          <p:nvPr/>
        </p:nvCxnSpPr>
        <p:spPr>
          <a:xfrm>
            <a:off x="5436096" y="2060848"/>
            <a:ext cx="246709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17</a:t>
            </a:r>
            <a:endParaRPr lang="ja-JP" altLang="en-US" dirty="0">
              <a:solidFill>
                <a:prstClr val="black"/>
              </a:solidFill>
            </a:endParaRPr>
          </a:p>
        </p:txBody>
      </p:sp>
      <p:cxnSp>
        <p:nvCxnSpPr>
          <p:cNvPr id="14" name="直線矢印コネクタ 13"/>
          <p:cNvCxnSpPr/>
          <p:nvPr/>
        </p:nvCxnSpPr>
        <p:spPr>
          <a:xfrm>
            <a:off x="3697385" y="2060848"/>
            <a:ext cx="1738711"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68373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8157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）民間が活躍できる環境の整備</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516314"/>
              </p:ext>
            </p:extLst>
          </p:nvPr>
        </p:nvGraphicFramePr>
        <p:xfrm>
          <a:off x="300386" y="1249933"/>
          <a:ext cx="8395406" cy="2680574"/>
        </p:xfrm>
        <a:graphic>
          <a:graphicData uri="http://schemas.openxmlformats.org/drawingml/2006/table">
            <a:tbl>
              <a:tblPr firstRow="1" firstCol="1" bandRow="1" bandCol="1"/>
              <a:tblGrid>
                <a:gridCol w="1080000"/>
                <a:gridCol w="1080000"/>
                <a:gridCol w="756000"/>
                <a:gridCol w="1771190"/>
                <a:gridCol w="1764000"/>
                <a:gridCol w="1152128"/>
                <a:gridCol w="79208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68474">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民間が活躍できる環境の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区制度のさらなる活用や、国への規制改革の提案及び府自らの制度の見直しにより、世界で一番、創業・ビジネス活動がしやすく、グローバル人材が活躍しやすい環境づくりを進め、大阪経済の成長につなげ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戦略事業室</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他</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◆区域計画を策定し、特例を活用した特定事業等の実施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画の計４回の内閣総理大臣</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の認定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年度：大阪府域</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◆区域会議等を活用した新たな規</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制改革提案</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・新たな規制改革提案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strike="noStrike"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strike="noStrike"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関西圏国家戦略特別区域計画</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回の内閣総理大臣の認</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年度：大阪府域</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385763" indent="-385763"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385763" indent="-385763"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・新たな規制改革提案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strike="sngStrike"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・関西圏国家戦略特別区域計画の計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回の内閣総理大臣の認定</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年度：大阪府域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事業）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月末現在）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・新たな規制改革提案１件</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月末現在）</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just">
                        <a:lnSpc>
                          <a:spcPct val="100000"/>
                        </a:lnSpc>
                        <a:spcAft>
                          <a:spcPts val="0"/>
                        </a:spcAft>
                      </a:pP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国は、国家戦略特区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を活用し、更なる規制改革事項の実現を図ることとしている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2" name="Rectangle 24"/>
          <p:cNvSpPr>
            <a:spLocks noChangeArrowheads="1"/>
          </p:cNvSpPr>
          <p:nvPr/>
        </p:nvSpPr>
        <p:spPr bwMode="auto">
          <a:xfrm>
            <a:off x="311374" y="3889492"/>
            <a:ext cx="24128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③庁内連携</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053868511"/>
              </p:ext>
            </p:extLst>
          </p:nvPr>
        </p:nvGraphicFramePr>
        <p:xfrm>
          <a:off x="301540" y="4166491"/>
          <a:ext cx="8402011" cy="2531851"/>
        </p:xfrm>
        <a:graphic>
          <a:graphicData uri="http://schemas.openxmlformats.org/drawingml/2006/table">
            <a:tbl>
              <a:tblPr firstRow="1" firstCol="1" bandRow="1" bandCol="1"/>
              <a:tblGrid>
                <a:gridCol w="1081596"/>
                <a:gridCol w="1080000"/>
                <a:gridCol w="792000"/>
                <a:gridCol w="1776199"/>
                <a:gridCol w="1728000"/>
                <a:gridCol w="1152128"/>
                <a:gridCol w="792088"/>
              </a:tblGrid>
              <a:tr h="18887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133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604947">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新たな課題に対し、関係部局が部局の枠を越えて</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連携</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・協力して取組むことができるよう、</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解決型</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プロジェクトチーム</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積極的</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活用します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全部局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課題解決型プロジェクトチームの活用</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国の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年度補正予算の「地域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住民生活等緊急支援のための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交付金活用事業」を活用した、</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1438" marR="0" lvl="0" indent="-71438"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福祉的配慮が必要な府民への</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生活支援の検討にあたり、政策</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企画部、福祉部及び健康医療</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部の関係室課からなるプロジェ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142875" marR="0" lvl="0" indent="-142875"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クトチームを設置</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。対象者にプリ ペイドカード「も</a:t>
                      </a:r>
                      <a:r>
                        <a:rPr kumimoji="1" lang="ja-JP" altLang="en-US" sz="900" b="0" i="0" u="none" strike="noStrike" kern="10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ずやん</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カード」を配布し、生活用品等の購入に活用</a:t>
                      </a:r>
                      <a:endParaRPr lang="ja-JP" alt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・地方分権改革の促進に向け、</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副首都化の推進と連携を図り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ながら、総合的かつ効果的に</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推進するため、政策企画部及</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び総務部の関係室課からなる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プロジェクトチームを設置</a:t>
                      </a:r>
                      <a:endParaRPr lang="ja-JP" altLang="ja-JP" sz="900" b="0" kern="100" baseline="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36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・大阪府の総合的な結婚支援のあり方について検討を行うため、政策企画部と福祉部など関係</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部局が参画した「結婚支援のあり方検討プロジェクトチーム」を設置</a:t>
                      </a:r>
                    </a:p>
                    <a:p>
                      <a:pPr marL="36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36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8" name="直線矢印コネクタ 17"/>
          <p:cNvCxnSpPr/>
          <p:nvPr/>
        </p:nvCxnSpPr>
        <p:spPr>
          <a:xfrm>
            <a:off x="3491880" y="2060848"/>
            <a:ext cx="442864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4" name="直線矢印コネクタ 23"/>
          <p:cNvCxnSpPr/>
          <p:nvPr/>
        </p:nvCxnSpPr>
        <p:spPr>
          <a:xfrm>
            <a:off x="3491880" y="3284984"/>
            <a:ext cx="4428489"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25" name="右矢印 24"/>
          <p:cNvSpPr/>
          <p:nvPr/>
        </p:nvSpPr>
        <p:spPr>
          <a:xfrm>
            <a:off x="3491880" y="4868303"/>
            <a:ext cx="4392488"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18</a:t>
            </a:r>
            <a:endParaRPr lang="ja-JP" altLang="en-US" dirty="0">
              <a:solidFill>
                <a:prstClr val="black"/>
              </a:solidFill>
            </a:endParaRPr>
          </a:p>
        </p:txBody>
      </p:sp>
    </p:spTree>
    <p:extLst>
      <p:ext uri="{BB962C8B-B14F-4D97-AF65-F5344CB8AC3E}">
        <p14:creationId xmlns:p14="http://schemas.microsoft.com/office/powerpoint/2010/main" val="27982656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68788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）国への提案の強化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）関西広域連合を通じた連携強化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60597996"/>
              </p:ext>
            </p:extLst>
          </p:nvPr>
        </p:nvGraphicFramePr>
        <p:xfrm>
          <a:off x="251520" y="1367008"/>
          <a:ext cx="8640212" cy="4798296"/>
        </p:xfrm>
        <a:graphic>
          <a:graphicData uri="http://schemas.openxmlformats.org/drawingml/2006/table">
            <a:tbl>
              <a:tblPr firstRow="1" firstCol="1" bandRow="1" bandCol="1"/>
              <a:tblGrid>
                <a:gridCol w="1080120"/>
                <a:gridCol w="1080000"/>
                <a:gridCol w="792088"/>
                <a:gridCol w="1872208"/>
                <a:gridCol w="1872000"/>
                <a:gridCol w="1223716"/>
                <a:gridCol w="720080"/>
              </a:tblGrid>
              <a:tr h="202561">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543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349195">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関西広域連合を通じた連携</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P44</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関西広域連合を通じ、広域で担う新たな事務の拡充をめざすことにより、広域課題への対応の強化を図ります。</a:t>
                      </a:r>
                    </a:p>
                    <a:p>
                      <a:pPr indent="133350"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また、国に対し、関西広域連合を受け皿とする国出先機関の事務・権限の移譲（丸ごと移管）を引き続き要求していきます。</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政策企画部</a:t>
                      </a:r>
                    </a:p>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企画室</a:t>
                      </a: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◆関西圏域の展望研究に係る基本戦略（仮称）のとりまとめ等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関西圏域の展望研究に関する報</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告書のとりまとめ（</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・関西広域連合における「関西版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総合戦略」（＝「関西創生戦略」）</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の検討を実施</a:t>
                      </a:r>
                      <a:endParaRPr lang="ja-JP" sz="900" u="none" strike="sngStrik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国出先機関の丸ごと移管</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国家要望等国への働きかけ</a:t>
                      </a: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・本府から国に対し、国出先機関の</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連合への移管の推進等について</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要望するとともに（</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月）、関西広域</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連合として国の予算編成等に対す</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strike="noStrike"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る</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提案を実施し、国出先機関の地</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方移管の強力な推進等を要望</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11</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第</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期広域計画の策定</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strike="noStrik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・関西創生戦略を策定（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及び改定（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年度と同様の要望を実施</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・第</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期広域計画の推進</a:t>
                      </a:r>
                      <a:endParaRPr lang="ja-JP"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・関西創生戦略の推進</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・平成</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年度と同様の要望を実施</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6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第</a:t>
                      </a:r>
                      <a:r>
                        <a:rPr lang="en-US" altLang="ja-JP" sz="9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900" u="none" strike="noStrik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広域計画（平成</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29</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31</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a:t>
                      </a: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の推進に取組む</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1784" marR="41784" marT="28020" marB="280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4" name="直線矢印コネクタ 23"/>
          <p:cNvCxnSpPr/>
          <p:nvPr/>
        </p:nvCxnSpPr>
        <p:spPr>
          <a:xfrm>
            <a:off x="6948400" y="2348880"/>
            <a:ext cx="122400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3419872" y="4954076"/>
            <a:ext cx="475252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8" name="正方形/長方形 17"/>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a:solidFill>
                  <a:prstClr val="black"/>
                </a:solidFill>
              </a:rPr>
              <a:t>8</a:t>
            </a:r>
            <a:endParaRPr lang="ja-JP" altLang="en-US" dirty="0">
              <a:solidFill>
                <a:prstClr val="black"/>
              </a:solidFill>
            </a:endParaRPr>
          </a:p>
        </p:txBody>
      </p:sp>
      <p:cxnSp>
        <p:nvCxnSpPr>
          <p:cNvPr id="12" name="直線矢印コネクタ 11"/>
          <p:cNvCxnSpPr/>
          <p:nvPr/>
        </p:nvCxnSpPr>
        <p:spPr>
          <a:xfrm>
            <a:off x="3419872" y="2348880"/>
            <a:ext cx="3528184"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3419872" y="2996952"/>
            <a:ext cx="3528392" cy="0"/>
          </a:xfrm>
          <a:prstGeom prst="straightConnector1">
            <a:avLst/>
          </a:prstGeom>
          <a:ln w="127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6999704" y="2996952"/>
            <a:ext cx="117269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837536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417934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13984018"/>
              </p:ext>
            </p:extLst>
          </p:nvPr>
        </p:nvGraphicFramePr>
        <p:xfrm>
          <a:off x="251520" y="1340769"/>
          <a:ext cx="8532120" cy="3446806"/>
        </p:xfrm>
        <a:graphic>
          <a:graphicData uri="http://schemas.openxmlformats.org/drawingml/2006/table">
            <a:tbl>
              <a:tblPr firstRow="1" firstCol="1" bandRow="1" bandCol="1"/>
              <a:tblGrid>
                <a:gridCol w="1080120"/>
                <a:gridCol w="1080000"/>
                <a:gridCol w="792000"/>
                <a:gridCol w="1800000"/>
                <a:gridCol w="1800000"/>
                <a:gridCol w="1440000"/>
                <a:gridCol w="540000"/>
              </a:tblGrid>
              <a:tr h="189584">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895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978051">
                <a:tc rowSpan="2">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府市連携の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P45</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大阪府市統合本部において取りまとめた、経営形態の見直し検討項目（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項目及び類似・重複している行政サービス（</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22</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項目に係る「基本的方向性（案）」の着実な実施を図ります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副首都推進局</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基本的</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方向性（案）の実現に向けた具体化の取組みの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・府営住宅の大阪市への移管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・地方独立行政法人大阪府立産業技術総合研究所と地方独立行政法人大阪市立工業研究所を統合した</a:t>
                      </a:r>
                      <a:r>
                        <a:rPr lang="zh-CN"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地方独立行政法人</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大阪産業技術研究所の設立（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大阪府立公衆衛生研究所と大阪市立環境科学研究所を統合した地方独立行政法人大阪健康安全基盤研究所の設立（</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lgDash"/>
                      <a:round/>
                      <a:headEnd type="none" w="med" len="med"/>
                      <a:tailEnd type="none" w="med" len="med"/>
                    </a:lnB>
                  </a:tcPr>
                </a:tc>
              </a:tr>
              <a:tr h="792088">
                <a:tc vMerge="1">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「事務事業の共同化」や「日常業務の一体的運営」などの府市連携の取組みを推進します。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各部局</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実施中の連携を維持しつつ、新たに連携できるものがあれば合意に向け協議</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ctr">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tx1"/>
                      </a:solidFill>
                      <a:prstDash val="lgDash"/>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3419872" y="2109106"/>
            <a:ext cx="482417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3" name="直線矢印コネクタ 12"/>
          <p:cNvCxnSpPr/>
          <p:nvPr/>
        </p:nvCxnSpPr>
        <p:spPr>
          <a:xfrm>
            <a:off x="3419872" y="4653136"/>
            <a:ext cx="482417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9</a:t>
            </a:r>
            <a:endParaRPr lang="ja-JP" altLang="en-US" dirty="0">
              <a:solidFill>
                <a:prstClr val="black"/>
              </a:solidFill>
            </a:endParaRPr>
          </a:p>
        </p:txBody>
      </p:sp>
      <p:sp>
        <p:nvSpPr>
          <p:cNvPr id="3" name="テキスト ボックス 2"/>
          <p:cNvSpPr txBox="1"/>
          <p:nvPr/>
        </p:nvSpPr>
        <p:spPr>
          <a:xfrm>
            <a:off x="4932040" y="2132856"/>
            <a:ext cx="1872208" cy="369332"/>
          </a:xfrm>
          <a:prstGeom prst="rect">
            <a:avLst/>
          </a:prstGeom>
          <a:noFill/>
        </p:spPr>
        <p:txBody>
          <a:bodyPr wrap="square" rtlCol="0">
            <a:spAutoFit/>
          </a:bodyPr>
          <a:lstStyle/>
          <a:p>
            <a:pPr marL="72000" indent="-457200">
              <a:defRPr/>
            </a:pPr>
            <a:r>
              <a:rPr lang="ja-JP" altLang="en-US"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特別支援学校の府への一元化</a:t>
            </a:r>
            <a:endParaRPr lang="en-US" altLang="ja-JP"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defRPr/>
            </a:pPr>
            <a:r>
              <a:rPr lang="ja-JP" altLang="en-US"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a:solidFill>
                <a:prstClr val="black"/>
              </a:solidFill>
              <a:latin typeface="ＭＳ Ｐ明朝" panose="02020600040205080304" pitchFamily="18" charset="-128"/>
              <a:ea typeface="ＭＳ Ｐ明朝" panose="02020600040205080304" pitchFamily="18" charset="-128"/>
              <a:cs typeface="Meiryo UI" panose="020B0604030504040204" pitchFamily="50" charset="-128"/>
            </a:endParaRPr>
          </a:p>
        </p:txBody>
      </p:sp>
    </p:spTree>
    <p:extLst>
      <p:ext uri="{BB962C8B-B14F-4D97-AF65-F5344CB8AC3E}">
        <p14:creationId xmlns:p14="http://schemas.microsoft.com/office/powerpoint/2010/main" val="637804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999996814"/>
              </p:ext>
            </p:extLst>
          </p:nvPr>
        </p:nvGraphicFramePr>
        <p:xfrm>
          <a:off x="251520" y="1309822"/>
          <a:ext cx="8388512" cy="5507002"/>
        </p:xfrm>
        <a:graphic>
          <a:graphicData uri="http://schemas.openxmlformats.org/drawingml/2006/table">
            <a:tbl>
              <a:tblPr firstRow="1" firstCol="1" bandRow="1" bandCol="1"/>
              <a:tblGrid>
                <a:gridCol w="1080120">
                  <a:extLst>
                    <a:ext uri="{9D8B030D-6E8A-4147-A177-3AD203B41FA5}">
                      <a16:colId xmlns:a16="http://schemas.microsoft.com/office/drawing/2014/main" xmlns="" val="20000"/>
                    </a:ext>
                  </a:extLst>
                </a:gridCol>
                <a:gridCol w="1656184">
                  <a:extLst>
                    <a:ext uri="{9D8B030D-6E8A-4147-A177-3AD203B41FA5}">
                      <a16:colId xmlns:a16="http://schemas.microsoft.com/office/drawing/2014/main" xmlns="" val="20001"/>
                    </a:ext>
                  </a:extLst>
                </a:gridCol>
                <a:gridCol w="720080">
                  <a:extLst>
                    <a:ext uri="{9D8B030D-6E8A-4147-A177-3AD203B41FA5}">
                      <a16:colId xmlns:a16="http://schemas.microsoft.com/office/drawing/2014/main" xmlns="" val="20002"/>
                    </a:ext>
                  </a:extLst>
                </a:gridCol>
                <a:gridCol w="1728192">
                  <a:extLst>
                    <a:ext uri="{9D8B030D-6E8A-4147-A177-3AD203B41FA5}">
                      <a16:colId xmlns:a16="http://schemas.microsoft.com/office/drawing/2014/main" xmlns="" val="20003"/>
                    </a:ext>
                  </a:extLst>
                </a:gridCol>
                <a:gridCol w="1224136">
                  <a:extLst>
                    <a:ext uri="{9D8B030D-6E8A-4147-A177-3AD203B41FA5}">
                      <a16:colId xmlns:a16="http://schemas.microsoft.com/office/drawing/2014/main" xmlns="" val="20004"/>
                    </a:ext>
                  </a:extLst>
                </a:gridCol>
                <a:gridCol w="1331728">
                  <a:extLst>
                    <a:ext uri="{9D8B030D-6E8A-4147-A177-3AD203B41FA5}">
                      <a16:colId xmlns:a16="http://schemas.microsoft.com/office/drawing/2014/main" xmlns="" val="20005"/>
                    </a:ext>
                  </a:extLst>
                </a:gridCol>
                <a:gridCol w="648072">
                  <a:extLst>
                    <a:ext uri="{9D8B030D-6E8A-4147-A177-3AD203B41FA5}">
                      <a16:colId xmlns:a16="http://schemas.microsoft.com/office/drawing/2014/main" xmlns="" val="20006"/>
                    </a:ext>
                  </a:extLst>
                </a:gridCol>
              </a:tblGrid>
              <a:tr h="181445">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extLst>
                  <a:ext uri="{0D108BD9-81ED-4DB2-BD59-A6C34878D82A}">
                    <a16:rowId xmlns:a16="http://schemas.microsoft.com/office/drawing/2014/main" xmlns="" val="10000"/>
                  </a:ext>
                </a:extLst>
              </a:tr>
              <a:tr h="16865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extLst>
                  <a:ext uri="{0D108BD9-81ED-4DB2-BD59-A6C34878D82A}">
                    <a16:rowId xmlns:a16="http://schemas.microsoft.com/office/drawing/2014/main" xmlns="" val="10001"/>
                  </a:ext>
                </a:extLst>
              </a:tr>
              <a:tr h="4793417">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P47</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【大阪府域地方税徴収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p>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市町との間で地方税徴収機構</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（仮称）</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を設立し、個人府民税の徴収向上を図るとともに、滞納整理の共同実施を行います。</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大阪府域</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地方税徴収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機構を設置</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運営</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運営規模</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・参加</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団体（</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効果額は、毎年度、市町から地方税徴収機構へ引継ぎを行うことから、引継がれる税額により変動する。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当初見込</a:t>
                      </a: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4,000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件、引継税額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億円を前提として、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①効果額（大阪府分）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②効果額（府・市町合計）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≪取組実績≫</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・引継税額</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33.7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億円（当初見込より▲</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％）、引継件数</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①効果額（大阪府分）本税で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億円。他に延滞金等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千万円の収入を確保</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②効果額（府・市町合計）本税で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億４千万円。他に延滞金等</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千万円の収入を確保</a:t>
                      </a:r>
                      <a:endParaRPr lang="ja-JP" sz="900" b="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◆同機構の運営</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・参加</a:t>
                      </a:r>
                      <a:r>
                        <a:rPr lang="en-US" alt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団体（</a:t>
                      </a:r>
                      <a:r>
                        <a:rPr lang="en-US" alt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25</a:t>
                      </a: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市２町）</a:t>
                      </a:r>
                      <a:endParaRPr lang="ja-JP"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u="dbl" kern="100" baseline="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dirty="0" smtClean="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≪取組実績≫</a:t>
                      </a:r>
                    </a:p>
                    <a:p>
                      <a:pPr marL="72000" indent="-457200" algn="l">
                        <a:lnSpc>
                          <a:spcPct val="100000"/>
                        </a:lnSpc>
                        <a:spcAft>
                          <a:spcPts val="0"/>
                        </a:spcAft>
                      </a:pP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・引継税額</a:t>
                      </a:r>
                      <a:r>
                        <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32.7</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億円（前年比▲</a:t>
                      </a:r>
                      <a:r>
                        <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％）、引継件数</a:t>
                      </a:r>
                      <a:r>
                        <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3,817</a:t>
                      </a: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件。</a:t>
                      </a:r>
                    </a:p>
                    <a:p>
                      <a:pPr marL="72000" indent="-457200" algn="l">
                        <a:lnSpc>
                          <a:spcPct val="100000"/>
                        </a:lnSpc>
                        <a:spcAft>
                          <a:spcPts val="0"/>
                        </a:spcAft>
                      </a:pPr>
                      <a:r>
                        <a:rPr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①効果額（</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大阪府分）本税で</a:t>
                      </a:r>
                      <a:r>
                        <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億円。他に延滞金等</a:t>
                      </a:r>
                      <a:r>
                        <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億円の収入を確保。</a:t>
                      </a:r>
                      <a:endPar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②効果額（府・市町合計）</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本税で</a:t>
                      </a:r>
                      <a:r>
                        <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14.2</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億円。他に延滞金等</a:t>
                      </a:r>
                      <a:r>
                        <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2.1</a:t>
                      </a:r>
                      <a:r>
                        <a:rPr kumimoji="1" lang="ja-JP" altLang="en-US"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億円の収入を確保。</a:t>
                      </a:r>
                      <a:endParaRPr kumimoji="1" lang="en-US" altLang="ja-JP" sz="900"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b="0" u="non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b="0" u="non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b="0" u="none"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◆同左</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・参加</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30</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団体（</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26</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市４町）</a:t>
                      </a:r>
                      <a:endParaRPr lang="ja-JP"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b="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b="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≪取組実績≫</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○引継税額</a:t>
                      </a:r>
                      <a:r>
                        <a:rPr kumimoji="1" lang="en-US" altLang="ja-JP"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27.1</a:t>
                      </a:r>
                      <a:r>
                        <a:rPr kumimoji="1" lang="ja-JP" altLang="en-US"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億円（前年比▲</a:t>
                      </a:r>
                      <a:r>
                        <a:rPr kumimoji="1" lang="en-US" altLang="ja-JP"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17</a:t>
                      </a:r>
                      <a:r>
                        <a:rPr kumimoji="1" lang="ja-JP" altLang="en-US"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％）、引継件数</a:t>
                      </a:r>
                      <a:r>
                        <a:rPr kumimoji="1" lang="en-US" altLang="ja-JP"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3,935</a:t>
                      </a:r>
                      <a:r>
                        <a:rPr kumimoji="1" lang="ja-JP" altLang="en-US"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u="none" dirty="0" smtClean="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○引継税額は前年度を大幅に下回るものの、前年度並みの大阪府分の増収（効果）額を見込む。</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ja-JP" sz="90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5720" marR="35720" marT="23954" marB="2395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参加団体と協議</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した結果、平成</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30</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年度以降も</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参加３４団体と継続</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5720" marR="35720" marT="23954" marB="2395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
        <p:nvSpPr>
          <p:cNvPr id="19" name="右矢印 18"/>
          <p:cNvSpPr/>
          <p:nvPr/>
        </p:nvSpPr>
        <p:spPr>
          <a:xfrm>
            <a:off x="4283968" y="2098689"/>
            <a:ext cx="3672408" cy="216024"/>
          </a:xfrm>
          <a:prstGeom prst="rightArrow">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a:solidFill>
                <a:prstClr val="black"/>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10 </a:t>
            </a:r>
            <a:endParaRPr lang="ja-JP" altLang="en-US" dirty="0">
              <a:solidFill>
                <a:prstClr val="black"/>
              </a:solidFill>
            </a:endParaRPr>
          </a:p>
        </p:txBody>
      </p:sp>
      <p:cxnSp>
        <p:nvCxnSpPr>
          <p:cNvPr id="9" name="直線矢印コネクタ 8"/>
          <p:cNvCxnSpPr/>
          <p:nvPr/>
        </p:nvCxnSpPr>
        <p:spPr>
          <a:xfrm>
            <a:off x="3851920" y="2200631"/>
            <a:ext cx="432048"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7838425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461190956"/>
              </p:ext>
            </p:extLst>
          </p:nvPr>
        </p:nvGraphicFramePr>
        <p:xfrm>
          <a:off x="322713" y="1296065"/>
          <a:ext cx="8389159" cy="5085263"/>
        </p:xfrm>
        <a:graphic>
          <a:graphicData uri="http://schemas.openxmlformats.org/drawingml/2006/table">
            <a:tbl>
              <a:tblPr firstRow="1" firstCol="1" bandRow="1" bandCol="1"/>
              <a:tblGrid>
                <a:gridCol w="1008927"/>
                <a:gridCol w="1728000"/>
                <a:gridCol w="648000"/>
                <a:gridCol w="2088232"/>
                <a:gridCol w="1188000"/>
                <a:gridCol w="1188000"/>
                <a:gridCol w="540000"/>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699829">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〔行政と大学〕</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助言</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都市整備部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事業管理室</a:t>
                      </a: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事務所毎に「プラットフォーム」を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済</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【情報・ノウハウの共有、研修など人材育成】</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都市基盤施設（道路・治水・下水道・港湾・公園）の維持管理に係る情報、ノウハウの共有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・各管理者のインフラ点検結果や補修</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履歴等のデータを蓄積・活用するため</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の維持管理データベースの基本設計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橋梁点検実地研修、街路樹管理研修、補修工事検査</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研修等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・市町村や大学等と連携し、各プラット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フォームにおいて</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橋梁点検実地</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や</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路樹管理研修</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等を開催</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【点検業務等の一括発注の検討】</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スケールメリット等を活かした維持管理業務の地域一括発注のあり方を検討</a:t>
                      </a: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・市町村の橋梁点検業務を、府都市</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整備推進センターを活用し、一括し</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て発注支援するしくみを構築、実施</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a:t>
                      </a:r>
                      <a:endParaRPr kumimoji="1" lang="en-US" altLang="ja-JP" sz="900" b="0" i="0" u="none" strike="noStrike" kern="12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・維持管理データ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ベースシステムの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構築に着手</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・各地域ﾆｰｽﾞに応じ</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た研修等を継続実</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・他の市町村にも支</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援を拡大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15</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・維持管理データ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ベースシステムの仮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運用（道路・港湾分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野）</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・同左</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・同左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26</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市町村）</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8" name="直線矢印コネクタ 27"/>
          <p:cNvCxnSpPr/>
          <p:nvPr/>
        </p:nvCxnSpPr>
        <p:spPr>
          <a:xfrm>
            <a:off x="4139952" y="2708920"/>
            <a:ext cx="4031575"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11</a:t>
            </a:r>
            <a:endParaRPr lang="ja-JP" altLang="en-US" dirty="0">
              <a:solidFill>
                <a:prstClr val="black"/>
              </a:solidFill>
            </a:endParaRPr>
          </a:p>
        </p:txBody>
      </p:sp>
      <p:sp>
        <p:nvSpPr>
          <p:cNvPr id="2" name="大かっこ 1"/>
          <p:cNvSpPr/>
          <p:nvPr/>
        </p:nvSpPr>
        <p:spPr>
          <a:xfrm>
            <a:off x="1403647" y="3540968"/>
            <a:ext cx="1584000"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12" name="直線矢印コネクタ 11"/>
          <p:cNvCxnSpPr/>
          <p:nvPr/>
        </p:nvCxnSpPr>
        <p:spPr>
          <a:xfrm>
            <a:off x="4139952" y="3861048"/>
            <a:ext cx="4031575"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5" name="直線矢印コネクタ 14"/>
          <p:cNvCxnSpPr/>
          <p:nvPr/>
        </p:nvCxnSpPr>
        <p:spPr>
          <a:xfrm>
            <a:off x="4139952" y="5229200"/>
            <a:ext cx="4031575"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31502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改革の</a:t>
            </a:r>
            <a:r>
              <a:rPr lang="ja-JP"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a:solidFill>
                <a:prstClr val="black"/>
              </a:solidFill>
              <a:latin typeface="Arial" pitchFamily="34" charset="0"/>
              <a:cs typeface="ＭＳ Ｐゴシック"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1473897524"/>
              </p:ext>
            </p:extLst>
          </p:nvPr>
        </p:nvGraphicFramePr>
        <p:xfrm>
          <a:off x="322713" y="1296065"/>
          <a:ext cx="8317151" cy="4869239"/>
        </p:xfrm>
        <a:graphic>
          <a:graphicData uri="http://schemas.openxmlformats.org/drawingml/2006/table">
            <a:tbl>
              <a:tblPr firstRow="1" firstCol="1" bandRow="1" bandCol="1"/>
              <a:tblGrid>
                <a:gridCol w="1008927"/>
                <a:gridCol w="1728000"/>
                <a:gridCol w="648000"/>
                <a:gridCol w="2016224"/>
                <a:gridCol w="1188000"/>
                <a:gridCol w="1188000"/>
                <a:gridCol w="540000"/>
              </a:tblGrid>
              <a:tr h="157852">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7855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483805">
                <a:tc>
                  <a:txBody>
                    <a:bodyPr/>
                    <a:lstStyle/>
                    <a:p>
                      <a:pPr algn="just">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市町村とのパートナーシップ</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する観点から、府と市町村の双方に効果があり、スケールメリットを活かせる連携を進める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P48</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【地域維持管理連携プラットフォームの構築】</a:t>
                      </a: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土木</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所の管内毎に市町村や土木工学系大学等と情報共有を行い、インフラの維持管理ノウハウの共有や研修を通じて、技術連携・人材育成を図り、各管理者が責任をもって都市基盤施設の維持管理を行うことを</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めざ</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しま</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す。</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a:t>
                      </a: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・地域により特性が異なるインフ</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ラ維持管理に関する情報共</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・維持管理に関するノウハウの</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共有や研修実施による人材</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育成</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・点検など維持管理業務の一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括発注の検討</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〔行政と大学〕</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・府、市町村に対する技術的</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助言</a:t>
                      </a: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・インフラ維持管理のフィールド</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やデータを活用した維持管理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技術の共同研究</a:t>
                      </a:r>
                    </a:p>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都市整備部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事業管理室</a:t>
                      </a: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【大学への技術相談（テクニカル・アドバイスなど）】</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都市基盤施設（道路・治水・下水道・港湾・公園）の維持管理に係る技術的助言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府、市町村のフィールドやデータを活用した維持管理の共同研究</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・府内の</a:t>
                      </a: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大学（関大・工大・摂大・</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産大・近大・市大）と事業連携協定</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を締結し、技術相談や共同研究を</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実施</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・都市基盤施設（道路・治水・下水</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道・港湾・公園）の維持管理に係る</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en-US" altLang="ja-JP"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技術相談窓口を各プラットフォーム</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に設置</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府のフィールドやデータを活用した</a:t>
                      </a:r>
                      <a:endParaRPr lang="en-US" altLang="ja-JP"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維持管理の共同研究等の実施</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・他大学へも事業連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携協定を拡大すべ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く調整（新たに京大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と締結）</a:t>
                      </a: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・大学と連携しながら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継続的に実施</a:t>
                      </a: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7030A0"/>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FF0000"/>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・新たに大阪大学との包括連携協定を締結</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・大学と連携しながら、新技術に関する共同実験や各種研修会、技術相談等を実施</a:t>
                      </a: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660" marR="36660" marT="24584" marB="24584"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12</a:t>
            </a:r>
            <a:endParaRPr lang="ja-JP" altLang="en-US" dirty="0">
              <a:solidFill>
                <a:prstClr val="black"/>
              </a:solidFill>
            </a:endParaRPr>
          </a:p>
        </p:txBody>
      </p:sp>
      <p:sp>
        <p:nvSpPr>
          <p:cNvPr id="2" name="大かっこ 1"/>
          <p:cNvSpPr/>
          <p:nvPr/>
        </p:nvSpPr>
        <p:spPr>
          <a:xfrm>
            <a:off x="1402567" y="3429000"/>
            <a:ext cx="1548000" cy="2398018"/>
          </a:xfrm>
          <a:prstGeom prst="bracketPair">
            <a:avLst>
              <a:gd name="adj" fmla="val 10078"/>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cxnSp>
        <p:nvCxnSpPr>
          <p:cNvPr id="21" name="直線矢印コネクタ 20"/>
          <p:cNvCxnSpPr/>
          <p:nvPr/>
        </p:nvCxnSpPr>
        <p:spPr>
          <a:xfrm>
            <a:off x="3851920" y="2996952"/>
            <a:ext cx="4254410"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151573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18924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①行政間連携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ⅳ</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）市町村とのパートナーシップの強化</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1570358"/>
              </p:ext>
            </p:extLst>
          </p:nvPr>
        </p:nvGraphicFramePr>
        <p:xfrm>
          <a:off x="305433" y="1362081"/>
          <a:ext cx="8424616" cy="5193736"/>
        </p:xfrm>
        <a:graphic>
          <a:graphicData uri="http://schemas.openxmlformats.org/drawingml/2006/table">
            <a:tbl>
              <a:tblPr firstRow="1" firstCol="1" bandRow="1" bandCol="1"/>
              <a:tblGrid>
                <a:gridCol w="1080120"/>
                <a:gridCol w="1080000"/>
                <a:gridCol w="720080"/>
                <a:gridCol w="1962311"/>
                <a:gridCol w="1656304"/>
                <a:gridCol w="1295824"/>
                <a:gridCol w="629977"/>
              </a:tblGrid>
              <a:tr h="195523">
                <a:tc rowSpan="2">
                  <a:txBody>
                    <a:bodyPr/>
                    <a:lstStyle/>
                    <a:p>
                      <a:pPr algn="ctr">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980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ts val="15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449519">
                <a:tc rowSpan="2">
                  <a:txBody>
                    <a:bodyPr/>
                    <a:lstStyle/>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事務の効率化と併せて、市町村の水平連携の推進をサポートする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P49</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【市町村の自治体クラウド導入へのサポート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の自治体クラウドの取組みについて、円滑に実施・運用できるよう、府は相談体制を整えるとともに、適切な助言等によるサポートを行います。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IT</a:t>
                      </a: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・業務改革</a:t>
                      </a:r>
                      <a:r>
                        <a:rPr 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ja-JP" sz="900" u="none"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◆府と市町村で構成する自治体クラウド</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検討会（事務局：大阪府）を設置し、導入に向けた課題や導入方法等に</a:t>
                      </a:r>
                      <a:r>
                        <a:rPr lang="ja-JP" altLang="en-US" sz="900" u="none" kern="10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つ</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いて検討するとともに、市町村からの</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個別相談に対し、技術的なアドバイスや他市町村との仲介を行うなど積極的に</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支援する</a:t>
                      </a: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u="none"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・自治体クラウド検討会を実施し、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導入を検討している市町村に対し</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○検討会</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・システム事業者からの技術的な</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提案について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・府内での自治体クラウドの今後</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の進め方について</a:t>
                      </a:r>
                      <a:r>
                        <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u="none"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明朝" panose="02020609040205080304" pitchFamily="17" charset="-128"/>
                        <a:ea typeface="ＭＳ 明朝" panose="02020609040205080304" pitchFamily="17"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・早期に導入希望する団体への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支援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町村による取組み</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6</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協定書締結・調達開始</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(12</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 </a:t>
                      </a:r>
                      <a:endPar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・府域で取組む「大阪版自治体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クラウド」の検討</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説明会</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・大規模団体等小グループでの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検討</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・総務省地域情報化アドバイザーによる講演及び勉強会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町村自治体クラウドの共同化へ事務局として参画</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720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・大規模団体の</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IaaS※</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共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同調達</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RFI</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及び勉強会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720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ja-JP" altLang="en-US" sz="900" dirty="0">
                        <a:solidFill>
                          <a:schemeClr val="bg2">
                            <a:lumMod val="50000"/>
                          </a:schemeClr>
                        </a:solidFill>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4186">
                <a:tc vMerge="1">
                  <a:txBody>
                    <a:bodyPr/>
                    <a:lstStyle/>
                    <a:p>
                      <a:endParaRPr kumimoji="1" lang="ja-JP" altLang="en-US"/>
                    </a:p>
                  </a:txBody>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【市町村間の広域連携等の体制整備にかかるコーディネート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サービスの提供体制を維持するため、市町村の広域連携の拡大等の取組みに対し、課題解決に向けた助言など、府がそのコーディネートを担います。</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市町村課</a:t>
                      </a: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市町村の広域連携の拡大等の取組み</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に対</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して、コーディネートや情報提供等、積極的に支援する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・府内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3</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地域（豊能、南河内、泉州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南）の広域連携研究会に参画し、</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共同処理の円滑な推進や、さらな</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err="1"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る</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分野での広域連携が進むよう</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積極的に支援</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○研究会参加回数　</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・豊能（</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・南河内（</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5</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9</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⇒泉州南地域において、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28</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月～権限移譲事務</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の共同処理を開始（農林分野）</a:t>
                      </a:r>
                      <a:endParaRPr lang="ja-JP"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・広域連携等についての意見交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換の場である「地域ブロック会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議」の開催頻度を増やし（各ブ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ロック年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回）、先進事例 </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の情報提供などを実施。また、</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会議の出席者を案件に応じて</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柔軟に設定</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・各地の広域連携研究会に参画</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し、必要に応じて助言するなど、</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積極的なコーディネートを実施</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（参加回数 計</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10</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回）</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・「地域ブロック会議」を開催し、連携候補事務についての意見交換等を実施。（各ブロック年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回）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・「基礎自治機能の維持・充実に関する研究会」において、府と市町村が共同で、新たな広域連携の促進につながる具体的方策について検討・研</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究を実施。（</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ja-JP"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9037" marR="19037" marT="12766" marB="12766"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0" name="直線矢印コネクタ 19"/>
          <p:cNvCxnSpPr/>
          <p:nvPr/>
        </p:nvCxnSpPr>
        <p:spPr>
          <a:xfrm>
            <a:off x="3419872" y="4725144"/>
            <a:ext cx="468019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13</a:t>
            </a:r>
            <a:endParaRPr lang="ja-JP" altLang="en-US" dirty="0">
              <a:solidFill>
                <a:prstClr val="black"/>
              </a:solidFill>
            </a:endParaRPr>
          </a:p>
        </p:txBody>
      </p:sp>
      <p:cxnSp>
        <p:nvCxnSpPr>
          <p:cNvPr id="12" name="直線矢印コネクタ 11"/>
          <p:cNvCxnSpPr/>
          <p:nvPr/>
        </p:nvCxnSpPr>
        <p:spPr>
          <a:xfrm flipV="1">
            <a:off x="3419872" y="2918864"/>
            <a:ext cx="4680192" cy="17334"/>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4" name="大かっこ 13"/>
          <p:cNvSpPr/>
          <p:nvPr/>
        </p:nvSpPr>
        <p:spPr>
          <a:xfrm>
            <a:off x="3279799" y="5662736"/>
            <a:ext cx="1764000" cy="826604"/>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5" name="大かっこ 14"/>
          <p:cNvSpPr/>
          <p:nvPr/>
        </p:nvSpPr>
        <p:spPr>
          <a:xfrm>
            <a:off x="3275484" y="3429000"/>
            <a:ext cx="1728564" cy="720080"/>
          </a:xfrm>
          <a:prstGeom prst="bracketPair">
            <a:avLst>
              <a:gd name="adj" fmla="val 9472"/>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2" name="正方形/長方形 1"/>
          <p:cNvSpPr/>
          <p:nvPr/>
        </p:nvSpPr>
        <p:spPr>
          <a:xfrm>
            <a:off x="759768" y="6606745"/>
            <a:ext cx="7624464" cy="230832"/>
          </a:xfrm>
          <a:prstGeom prst="rect">
            <a:avLst/>
          </a:prstGeom>
        </p:spPr>
        <p:txBody>
          <a:bodyPr wrap="square">
            <a:spAutoFit/>
          </a:bodyPr>
          <a:lstStyle/>
          <a:p>
            <a:pPr lvl="0"/>
            <a:r>
              <a:rPr lang="en-US" altLang="ja-JP" sz="900" dirty="0"/>
              <a:t>※Infrastructure as a Service</a:t>
            </a:r>
            <a:r>
              <a:rPr lang="ja-JP" altLang="en-US" sz="900" dirty="0"/>
              <a:t>の略。クラウドコンピューティングの一種で、サーバー等の情報基盤を仮想化し、ネットワーク経由で共同利用する形態のこと。</a:t>
            </a:r>
          </a:p>
        </p:txBody>
      </p:sp>
    </p:spTree>
    <p:extLst>
      <p:ext uri="{BB962C8B-B14F-4D97-AF65-F5344CB8AC3E}">
        <p14:creationId xmlns:p14="http://schemas.microsoft.com/office/powerpoint/2010/main" val="41298740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0" y="484560"/>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811003278"/>
              </p:ext>
            </p:extLst>
          </p:nvPr>
        </p:nvGraphicFramePr>
        <p:xfrm>
          <a:off x="251520" y="1040329"/>
          <a:ext cx="8676088" cy="4600814"/>
        </p:xfrm>
        <a:graphic>
          <a:graphicData uri="http://schemas.openxmlformats.org/drawingml/2006/table">
            <a:tbl>
              <a:tblPr firstRow="1" firstCol="1" bandRow="1" bandCol="1"/>
              <a:tblGrid>
                <a:gridCol w="1080000"/>
                <a:gridCol w="1080000"/>
                <a:gridCol w="792088"/>
                <a:gridCol w="2232000"/>
                <a:gridCol w="1584664"/>
                <a:gridCol w="1368152"/>
                <a:gridCol w="539184"/>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3470620">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との協働の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広域自治体として、各団体の自主活動の活性化や寄附文化の醸成を図り、協働の取組みを一層促進していくため、市民公益税制の導入など</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進めます。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府民文化部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男女参画・</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府民協働課</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a:t>
                      </a:r>
                      <a:r>
                        <a:rPr lang="ja-JP" sz="900" kern="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公益税制の普及</a:t>
                      </a:r>
                      <a:r>
                        <a:rPr 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啓発及び利用促進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≪目標≫</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市民公益税制導入済市町村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認定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法人数　</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p>
                    <a:p>
                      <a:pPr marL="72000" indent="-457200" algn="l">
                        <a:lnSpc>
                          <a:spcPct val="100000"/>
                        </a:lnSpc>
                        <a:spcAft>
                          <a:spcPts val="0"/>
                        </a:spcAft>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市町村、自治会、</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NPO</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法人等が参画する交流会の実施</a:t>
                      </a: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≪実績≫</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zh-CN"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○市民公益税制導入済市町村数：</a:t>
                      </a:r>
                      <a:r>
                        <a:rPr kumimoji="1" lang="en-US" altLang="zh-CN"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34</a:t>
                      </a:r>
                      <a:r>
                        <a:rPr kumimoji="1" lang="zh-CN"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38</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○市町村、自治会、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法人等が参画する  </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交流会の実施</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・交野市（</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月）、泉南市（２月）において、</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交流会を実施</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（参考）</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市民公益税制（府民税の税額控除）の対象となる指定法人数</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号指定（社会福祉法人や公益法人、認定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法人等）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号指定（条例指定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NPO</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本制度の説明会等の開催状況</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・市町村や中間支援団体等への説明会</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◆府内市町村における</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市民公益税制導入の促進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≪実績≫</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○同市町村数：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市町村</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○同法人数：</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45</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sngStrike" kern="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○同交流会の実施：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・交野市（</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熊取町（３月）において、</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交流会を実施</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指定法人数</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151</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sng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号指定 → </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a:t>
                      </a:r>
                      <a:endParaRPr kumimoji="1" lang="en-US" altLang="ja-JP" sz="900" b="0" i="0" u="none" strike="sngStrike" kern="0" cap="none" spc="0" normalizeH="0" baseline="0" noProof="0" dirty="0" smtClean="0">
                        <a:ln>
                          <a:noFill/>
                        </a:ln>
                        <a:solidFill>
                          <a:srgbClr val="FF000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説明会等の開催状況</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・市町村や中間支援団体等</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0" cap="none" spc="0" normalizeH="0" baseline="0" noProof="0" dirty="0" err="1"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への</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説明会（</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indent="-457200" algn="l" defTabSz="914400" rtl="0" eaLnBrk="1" fontAlgn="auto" latinLnBrk="0" hangingPunct="1">
                        <a:lnSpc>
                          <a:spcPct val="100000"/>
                        </a:lnSpc>
                        <a:spcBef>
                          <a:spcPts val="0"/>
                        </a:spcBef>
                        <a:spcAft>
                          <a:spcPts val="0"/>
                        </a:spcAft>
                        <a:buClrTx/>
                        <a:buSzTx/>
                        <a:buFontTx/>
                        <a:buNone/>
                        <a:tabLst/>
                        <a:defRPr/>
                      </a:pP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◆市民公益税制の</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indent="-457200" algn="l" defTabSz="914400" rtl="0" eaLnBrk="1" fontAlgn="auto" latinLnBrk="0" hangingPunct="1">
                        <a:lnSpc>
                          <a:spcPct val="100000"/>
                        </a:lnSpc>
                        <a:spcBef>
                          <a:spcPts val="0"/>
                        </a:spcBef>
                        <a:spcAft>
                          <a:spcPts val="0"/>
                        </a:spcAft>
                        <a:buClrTx/>
                        <a:buSzTx/>
                        <a:buFontTx/>
                        <a:buNone/>
                        <a:tabLst/>
                        <a:defRPr/>
                      </a:pPr>
                      <a:r>
                        <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活用促進</a:t>
                      </a: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accent1">
                            <a:lumMod val="7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accent1">
                            <a:lumMod val="7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accent1">
                            <a:lumMod val="7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accent1">
                            <a:lumMod val="7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accent1">
                            <a:lumMod val="75000"/>
                          </a:schemeClr>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≪実績≫</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○同市町村数：</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34</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市町村</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○同法人数：</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46</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月末時点）</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○同交流会の実施：</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・藤井寺市（９月）、</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茨木市（</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11</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他</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1</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箇所（見込）</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において、 </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交流会を実施</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（参考）</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指定法人数</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3</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号指定→ </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165</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法人  </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(12</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月末時点）</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4</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号指定 →３法人</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(12</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月末時点）</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説明会等の開催状況</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・市町村や中間支援団 </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体等への説明会</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　（</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7</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月～</a:t>
                      </a:r>
                      <a:r>
                        <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12</a:t>
                      </a:r>
                      <a:r>
                        <a:rPr kumimoji="1" lang="ja-JP" altLang="en-US"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rPr>
                        <a:t>月）</a:t>
                      </a:r>
                      <a:endParaRPr kumimoji="1" lang="en-US" altLang="ja-JP" sz="900" b="0" i="0" u="none" strike="noStrike" kern="0" cap="none" spc="0" normalizeH="0" baseline="0" noProof="0" dirty="0" smtClean="0">
                        <a:ln>
                          <a:noFill/>
                        </a:ln>
                        <a:solidFill>
                          <a:schemeClr val="tx1"/>
                        </a:solidFill>
                        <a:effectLst/>
                        <a:uLnTx/>
                        <a:uFillTx/>
                        <a:latin typeface="ＭＳ 明朝" panose="02020609040205080304" pitchFamily="17" charset="-128"/>
                        <a:ea typeface="ＭＳ 明朝" panose="02020609040205080304" pitchFamily="17"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rgbClr val="7FD13B">
                            <a:lumMod val="75000"/>
                          </a:srgbClr>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認定</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NPO</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法人数</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年に</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予定</a:t>
                      </a:r>
                      <a:endParaRPr kumimoji="1" lang="en-US" altLang="ja-JP" sz="9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ja-JP" sz="900" kern="100" dirty="0">
                        <a:solidFill>
                          <a:srgbClr val="FF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14</a:t>
            </a:r>
            <a:endParaRPr lang="ja-JP" altLang="en-US" dirty="0">
              <a:solidFill>
                <a:prstClr val="black"/>
              </a:solidFill>
            </a:endParaRPr>
          </a:p>
        </p:txBody>
      </p:sp>
      <p:cxnSp>
        <p:nvCxnSpPr>
          <p:cNvPr id="18" name="直線矢印コネクタ 17"/>
          <p:cNvCxnSpPr/>
          <p:nvPr/>
        </p:nvCxnSpPr>
        <p:spPr>
          <a:xfrm>
            <a:off x="5436096" y="1844824"/>
            <a:ext cx="158417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9" name="直線矢印コネクタ 18"/>
          <p:cNvCxnSpPr/>
          <p:nvPr/>
        </p:nvCxnSpPr>
        <p:spPr>
          <a:xfrm>
            <a:off x="7028720" y="1844824"/>
            <a:ext cx="1287696"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6" name="Rectangle 24"/>
          <p:cNvSpPr>
            <a:spLocks noChangeArrowheads="1"/>
          </p:cNvSpPr>
          <p:nvPr/>
        </p:nvSpPr>
        <p:spPr bwMode="auto">
          <a:xfrm>
            <a:off x="457200" y="740449"/>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矢印コネクタ 12"/>
          <p:cNvCxnSpPr/>
          <p:nvPr/>
        </p:nvCxnSpPr>
        <p:spPr>
          <a:xfrm>
            <a:off x="3344594" y="1844824"/>
            <a:ext cx="2091502"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485996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0" y="484560"/>
            <a:ext cx="196239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４．具体的な改革の取組み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404664"/>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3"/>
          <p:cNvSpPr>
            <a:spLocks noChangeArrowheads="1"/>
          </p:cNvSpPr>
          <p:nvPr/>
        </p:nvSpPr>
        <p:spPr bwMode="auto">
          <a:xfrm>
            <a:off x="457200" y="2886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035784025"/>
              </p:ext>
            </p:extLst>
          </p:nvPr>
        </p:nvGraphicFramePr>
        <p:xfrm>
          <a:off x="251520" y="1040329"/>
          <a:ext cx="8676088" cy="2406254"/>
        </p:xfrm>
        <a:graphic>
          <a:graphicData uri="http://schemas.openxmlformats.org/drawingml/2006/table">
            <a:tbl>
              <a:tblPr firstRow="1" firstCol="1" bandRow="1" bandCol="1"/>
              <a:tblGrid>
                <a:gridCol w="1080000"/>
                <a:gridCol w="1080000"/>
                <a:gridCol w="792088"/>
                <a:gridCol w="2232000"/>
                <a:gridCol w="1872696"/>
                <a:gridCol w="1259304"/>
                <a:gridCol w="360000"/>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取組み実績</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49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平成２７年度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平成２８年度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平成２９年度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1714722">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民間開放の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P52</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新たな手法の導入可能性を幅広く研究するとともに、これまでの課題を検証しながら、引き続き「民でできるものは民へ」の基本姿勢により、指定管理者制度やアウトソーシング、</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などの民間開放について、効果的に取組みを進めていきます。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経営</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管理者制度やアウトソーシング、</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PFI</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などの民間開放について、引き続き効果的に</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取組む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（中央図書館への指定管理者制度導入）</a:t>
                      </a: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baseline="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・中央図書館において平成</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27</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施設管理業務等に指定管理者制度を</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導入</a:t>
                      </a:r>
                      <a:endParaRPr lang="en-US" altLang="ja-JP"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sz="90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の先進</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事例情報収集</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・他府県におけるＰＦＩの取組みの情報を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収集</a:t>
                      </a: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（中之島図書館への指定管理者</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制度導入）</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中之島図書館において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月から施設管理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業務等に</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指定管理者制度を導入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可能なものは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順次実施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・大阪府</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PPP/PFI</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手法導入優先的</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検討規程を策定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日施行）</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（指定管理者の業務実施状況に係るモニタリングに総合評価を導入）</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直線矢印コネクタ 14"/>
          <p:cNvCxnSpPr/>
          <p:nvPr/>
        </p:nvCxnSpPr>
        <p:spPr>
          <a:xfrm>
            <a:off x="3364612" y="2132856"/>
            <a:ext cx="5203483" cy="0"/>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cxnSp>
        <p:nvCxnSpPr>
          <p:cNvPr id="17" name="直線矢印コネクタ 16"/>
          <p:cNvCxnSpPr/>
          <p:nvPr/>
        </p:nvCxnSpPr>
        <p:spPr>
          <a:xfrm flipV="1">
            <a:off x="5456115" y="2909216"/>
            <a:ext cx="3111981" cy="7597"/>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
        <p:nvSpPr>
          <p:cNvPr id="14" name="正方形/長方形 1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15</a:t>
            </a:r>
            <a:endParaRPr lang="ja-JP" altLang="en-US" dirty="0">
              <a:solidFill>
                <a:prstClr val="black"/>
              </a:solidFill>
            </a:endParaRPr>
          </a:p>
        </p:txBody>
      </p:sp>
      <p:sp>
        <p:nvSpPr>
          <p:cNvPr id="16" name="Rectangle 24"/>
          <p:cNvSpPr>
            <a:spLocks noChangeArrowheads="1"/>
          </p:cNvSpPr>
          <p:nvPr/>
        </p:nvSpPr>
        <p:spPr bwMode="auto">
          <a:xfrm>
            <a:off x="457200" y="740449"/>
            <a:ext cx="706796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（２）総合力の発揮　②民間連携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）府民・</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との協働の強化　（</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）民間開放の推進（</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PPP</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0" name="直線矢印コネクタ 19"/>
          <p:cNvCxnSpPr/>
          <p:nvPr/>
        </p:nvCxnSpPr>
        <p:spPr>
          <a:xfrm flipV="1">
            <a:off x="3393853" y="2900052"/>
            <a:ext cx="2039267" cy="7062"/>
          </a:xfrm>
          <a:prstGeom prst="straightConnector1">
            <a:avLst/>
          </a:prstGeom>
          <a:ln w="38100">
            <a:solidFill>
              <a:schemeClr val="tx1"/>
            </a:solidFill>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2526711"/>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purl.org/dc/elements/1.1/"/>
    <ds:schemaRef ds:uri="http://schemas.microsoft.com/office/2006/metadata/properties"/>
    <ds:schemaRef ds:uri="http://purl.org/dc/terms/"/>
    <ds:schemaRef ds:uri="http://www.w3.org/XML/1998/namespace"/>
    <ds:schemaRef ds:uri="http://schemas.microsoft.com/office/2006/documentManagement/type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18664</TotalTime>
  <Words>1926</Words>
  <Application>Microsoft Office PowerPoint</Application>
  <PresentationFormat>画面に合わせる (4:3)</PresentationFormat>
  <Paragraphs>1045</Paragraphs>
  <Slides>12</Slides>
  <Notes>0</Notes>
  <HiddenSlides>0</HiddenSlides>
  <MMClips>0</MMClips>
  <ScaleCrop>false</ScaleCrop>
  <HeadingPairs>
    <vt:vector size="4" baseType="variant">
      <vt:variant>
        <vt:lpstr>テーマ</vt:lpstr>
      </vt:variant>
      <vt:variant>
        <vt:i4>2</vt:i4>
      </vt:variant>
      <vt:variant>
        <vt:lpstr>スライド タイトル</vt:lpstr>
      </vt:variant>
      <vt:variant>
        <vt:i4>12</vt:i4>
      </vt:variant>
    </vt:vector>
  </HeadingPairs>
  <TitlesOfParts>
    <vt:vector size="14" baseType="lpstr">
      <vt:lpstr>4_Office ​​テーマ</vt: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竹岡　佐和子</dc:creator>
  <cp:lastModifiedBy>HOSTNAME</cp:lastModifiedBy>
  <cp:revision>413</cp:revision>
  <cp:lastPrinted>2018-02-05T10:56:29Z</cp:lastPrinted>
  <dcterms:created xsi:type="dcterms:W3CDTF">2014-06-17T12:02:58Z</dcterms:created>
  <dcterms:modified xsi:type="dcterms:W3CDTF">2018-02-13T08:45:00Z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